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4.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5.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6.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924" r:id="rId4"/>
    <p:sldMasterId id="2147483933" r:id="rId5"/>
  </p:sldMasterIdLst>
  <p:notesMasterIdLst>
    <p:notesMasterId r:id="rId46"/>
  </p:notesMasterIdLst>
  <p:handoutMasterIdLst>
    <p:handoutMasterId r:id="rId47"/>
  </p:handoutMasterIdLst>
  <p:sldIdLst>
    <p:sldId id="2147479097" r:id="rId6"/>
    <p:sldId id="2147479079" r:id="rId7"/>
    <p:sldId id="2147479077" r:id="rId8"/>
    <p:sldId id="2147479094" r:id="rId9"/>
    <p:sldId id="2147479095" r:id="rId10"/>
    <p:sldId id="2147479098" r:id="rId11"/>
    <p:sldId id="2147479099" r:id="rId12"/>
    <p:sldId id="2147479083" r:id="rId13"/>
    <p:sldId id="2147479080" r:id="rId14"/>
    <p:sldId id="2147479042" r:id="rId15"/>
    <p:sldId id="2147479033" r:id="rId16"/>
    <p:sldId id="2147479034" r:id="rId17"/>
    <p:sldId id="2147479035" r:id="rId18"/>
    <p:sldId id="2147479085" r:id="rId19"/>
    <p:sldId id="2147479086" r:id="rId20"/>
    <p:sldId id="2147479087" r:id="rId21"/>
    <p:sldId id="2147479088" r:id="rId22"/>
    <p:sldId id="2147479084" r:id="rId23"/>
    <p:sldId id="2147479023" r:id="rId24"/>
    <p:sldId id="2147479026" r:id="rId25"/>
    <p:sldId id="2147479027" r:id="rId26"/>
    <p:sldId id="2147479090" r:id="rId27"/>
    <p:sldId id="2147479029" r:id="rId28"/>
    <p:sldId id="2147479091" r:id="rId29"/>
    <p:sldId id="2147479092" r:id="rId30"/>
    <p:sldId id="2147479031" r:id="rId31"/>
    <p:sldId id="2147479093" r:id="rId32"/>
    <p:sldId id="2147479046" r:id="rId33"/>
    <p:sldId id="2147479041" r:id="rId34"/>
    <p:sldId id="2147479081" r:id="rId35"/>
    <p:sldId id="2147479060" r:id="rId36"/>
    <p:sldId id="2147479061" r:id="rId37"/>
    <p:sldId id="2147479062" r:id="rId38"/>
    <p:sldId id="2147479063" r:id="rId39"/>
    <p:sldId id="2147479064" r:id="rId40"/>
    <p:sldId id="2147479066" r:id="rId41"/>
    <p:sldId id="2147479067" r:id="rId42"/>
    <p:sldId id="2147479068" r:id="rId43"/>
    <p:sldId id="2147479069" r:id="rId44"/>
    <p:sldId id="2147479070" r:id="rId45"/>
  </p:sldIdLst>
  <p:sldSz cx="12192000" cy="6858000"/>
  <p:notesSz cx="7102475" cy="9388475"/>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952355A-FE90-4118-B163-D594DD15490B}">
          <p14:sldIdLst>
            <p14:sldId id="2147479097"/>
            <p14:sldId id="2147479079"/>
            <p14:sldId id="2147479077"/>
            <p14:sldId id="2147479094"/>
            <p14:sldId id="2147479095"/>
            <p14:sldId id="2147479098"/>
            <p14:sldId id="2147479099"/>
            <p14:sldId id="2147479083"/>
            <p14:sldId id="2147479080"/>
            <p14:sldId id="2147479042"/>
            <p14:sldId id="2147479033"/>
            <p14:sldId id="2147479034"/>
            <p14:sldId id="2147479035"/>
            <p14:sldId id="2147479085"/>
            <p14:sldId id="2147479086"/>
            <p14:sldId id="2147479087"/>
            <p14:sldId id="2147479088"/>
            <p14:sldId id="2147479084"/>
            <p14:sldId id="2147479023"/>
            <p14:sldId id="2147479026"/>
            <p14:sldId id="2147479027"/>
            <p14:sldId id="2147479090"/>
            <p14:sldId id="2147479029"/>
            <p14:sldId id="2147479091"/>
            <p14:sldId id="2147479092"/>
            <p14:sldId id="2147479031"/>
            <p14:sldId id="2147479093"/>
            <p14:sldId id="2147479046"/>
            <p14:sldId id="2147479041"/>
            <p14:sldId id="2147479081"/>
            <p14:sldId id="2147479060"/>
            <p14:sldId id="2147479061"/>
            <p14:sldId id="2147479062"/>
            <p14:sldId id="2147479063"/>
            <p14:sldId id="2147479064"/>
            <p14:sldId id="2147479066"/>
            <p14:sldId id="2147479067"/>
            <p14:sldId id="2147479068"/>
            <p14:sldId id="2147479069"/>
            <p14:sldId id="2147479070"/>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210E16-8D79-8505-F57C-62CAD3E6CDAD}" name="Rowe, Evan" initials="ER" userId="S::Evan.Rowe@ercot.com::d81abe1c-6950-4df8-9373-68ccbd619277" providerId="AD"/>
  <p188:author id="{DBE91927-F6DB-6E1E-EA6F-582FF8FB4C6C}" name="Switzer, Christina" initials="CS" userId="S::Christina.Switzer@ercot.com::718fdc06-d185-42eb-a781-85958c100b82" providerId="AD"/>
  <p188:author id="{261C4439-2D8A-0656-1F63-EE5EC99FD27A}" name="Huang, Fred" initials="SH" userId="S::Shun-Hsien.Huang@ercot.com::604a4aa9-2658-4d75-8cf1-9e07b94baee6" providerId="AD"/>
  <p188:author id="{18E1B941-D805-FD4F-8957-3F61C5D9EBD4}" name="Ayson, Janice" initials="JA" userId="S::Janice.Ayson@ercot.com::f2bb4e96-48b2-4079-a64c-325f474add9b" providerId="AD"/>
  <p188:author id="{06F3794A-CC67-56A5-0FBD-5E0FC58AAB14}" name="Springer, Agee" initials="SA" userId="S::agee.springer@ercot.com::c70aae34-03cc-4ca4-9dc9-ab0f1f0f7e1f" providerId="AD"/>
  <p188:author id="{E059994E-1F97-2543-043B-6E726BCB59C5}" name="Shaaz Lalani" initials="SL" userId="S::Shaaz_Lalani@mckinsey.com::b1f1cdaa-cfd9-4cff-ad98-f946d5dba42f" providerId="AD"/>
  <p188:author id="{1DC88E50-52D5-C315-B518-599503BB2D2B}" name="Switzer, Christina" initials="SC" userId="S::christina.switzer@ercot.com::718fdc06-d185-42eb-a781-85958c100b82" providerId="AD"/>
  <p188:author id="{6A1BB263-FD63-DC8B-3A22-FA5EBF28757D}" name="Yan, Ping" initials="PY" userId="S::Ping.Yan@ercot.com::ba1806fc-35c3-448b-afd8-330b1a9a6882" providerId="AD"/>
  <p188:author id="{43AC947A-768F-141B-B1A1-8E2AE920FF2F}" name="Billo, Jeffrey" initials="JB" userId="S::Jeff.Billo@ercot.com::c105959f-1c3a-49d3-b6c5-5ffb20d67f2e" providerId="AD"/>
  <p188:author id="{681943A9-36B9-8CCE-5BB5-53154F9E201A}" name="Springer, Agee" initials="AS" userId="S::Agee.Springer@ercot.com::c70aae34-03cc-4ca4-9dc9-ab0f1f0f7e1f" providerId="AD"/>
  <p188:author id="{6AED60BC-6DC8-9208-15EC-10DB2B0CE731}" name="Mereness, Matt" initials="MM" userId="S::matt.mereness@ercot.com::6db1126a-164e-4475-8d86-5dde160acd3b" providerId="AD"/>
  <p188:author id="{179AB2E8-70E7-1118-DF7E-04D0F5F4ED90}" name="Marco Casiraghi" initials="MC" userId="S::marco_casiraghi_mckinsey.com#ext#@ercot.onmicrosoft.com::47a73416-6da1-4b96-9a55-b0aeca2869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7"/>
    <a:srgbClr val="78D2DF"/>
    <a:srgbClr val="D2D2D2"/>
    <a:srgbClr val="005763"/>
    <a:srgbClr val="E6EBEF"/>
    <a:srgbClr val="B1E5ED"/>
    <a:srgbClr val="CCDDE0"/>
    <a:srgbClr val="26D07C"/>
    <a:srgbClr val="99E9C1"/>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30D1E5-A175-4E4A-8B37-57AAA17F8396}" v="1" dt="2026-05-27T19:32:29.132"/>
    <p1510:client id="{09FA2361-012C-7139-A2C0-03BF5D04D201}" v="1" dt="2026-05-28T03:13:57.579"/>
    <p1510:client id="{142A90FA-2F0F-FF5A-61C0-C33C71F973EA}" v="7" dt="2026-05-28T11:29:48.618"/>
    <p1510:client id="{15009282-4BDC-9A8A-714A-B779A3980C18}" v="150" dt="2026-05-28T01:18:42.245"/>
    <p1510:client id="{290CE888-EC91-F77F-EA57-EFA0EA8DDC64}" v="82" dt="2026-05-28T17:25:24.393"/>
    <p1510:client id="{2A444AEF-3947-8B1F-5063-6310D253F295}" v="70" dt="2026-05-27T22:58:34.418"/>
    <p1510:client id="{5276CD47-37FF-84BF-D40F-DAAFA40AFFA7}" v="5" dt="2026-05-28T13:38:24.135"/>
    <p1510:client id="{5A865969-F995-E8E6-82DC-1C68A30F5842}" v="15" dt="2026-05-27T19:46:43.561"/>
    <p1510:client id="{86EF3759-8BC4-4046-91EA-31A44DBC4AAE}" v="2744" dt="2026-05-27T19:21:32.545"/>
    <p1510:client id="{8905B2CA-95F6-08C9-CDCD-C4018FBB7B6C}" v="77" dt="2026-05-28T02:14:25.994"/>
    <p1510:client id="{A65A1D87-513D-610A-2994-871F0781F91F}" v="6" dt="2026-05-27T20:06:44.956"/>
    <p1510:client id="{A88AF83D-3AF6-4CDE-8045-27732B6A36A4}" v="2497" dt="2026-05-27T19:14:57.300"/>
    <p1510:client id="{B705AE1E-D65A-2CE1-7DCA-474598486087}" v="24" dt="2026-05-28T16:36:22.859"/>
    <p1510:client id="{BA0F9FC6-EF9A-53D3-5B5E-7B0194EFF906}" v="6" dt="2026-05-28T03:11:40.244"/>
    <p1510:client id="{CA8FADD2-9A01-F377-0740-8802AA2D5C55}" v="12" dt="2026-05-28T14:34:46.288"/>
    <p1510:client id="{CE279282-7E69-4631-BF76-D3883F6163F4}" v="66" dt="2026-05-28T17:01:54.5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6386A7-B973-4E9E-BE19-97866962938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34EDE1A3-DE8F-48CC-BB00-334F160EFDAF}">
      <dgm:prSet phldrT="[Text]" phldr="0" custT="1"/>
      <dgm:spPr/>
      <dgm:t>
        <a:bodyPr/>
        <a:lstStyle/>
        <a:p>
          <a:r>
            <a:rPr lang="en-US" sz="1800" b="1"/>
            <a:t>May 21</a:t>
          </a:r>
          <a:endParaRPr lang="en-US" sz="1800" b="0"/>
        </a:p>
      </dgm:t>
    </dgm:pt>
    <dgm:pt modelId="{F40FBA84-CA24-4478-BBC6-E641DD6F7EEC}" type="parTrans" cxnId="{1D9DF6B6-FC3B-417F-BA3D-979B2B635B21}">
      <dgm:prSet/>
      <dgm:spPr/>
      <dgm:t>
        <a:bodyPr/>
        <a:lstStyle/>
        <a:p>
          <a:endParaRPr lang="en-US"/>
        </a:p>
      </dgm:t>
    </dgm:pt>
    <dgm:pt modelId="{858617FD-4491-4954-9C9F-B957B75D94EC}" type="sibTrans" cxnId="{1D9DF6B6-FC3B-417F-BA3D-979B2B635B21}">
      <dgm:prSet/>
      <dgm:spPr/>
      <dgm:t>
        <a:bodyPr/>
        <a:lstStyle/>
        <a:p>
          <a:endParaRPr lang="en-US"/>
        </a:p>
      </dgm:t>
    </dgm:pt>
    <dgm:pt modelId="{8098EA7D-FA2A-42E9-A624-4A6F71E79945}">
      <dgm:prSet phldrT="[Text]" phldr="0" custT="1"/>
      <dgm:spPr/>
      <dgm:t>
        <a:bodyPr/>
        <a:lstStyle/>
        <a:p>
          <a:r>
            <a:rPr lang="en-US" sz="1400"/>
            <a:t>Initial preview of implementation process, new LIF, and attestation templates</a:t>
          </a:r>
        </a:p>
      </dgm:t>
    </dgm:pt>
    <dgm:pt modelId="{1D9F17E3-52A7-4247-BCF4-D07513E35E59}" type="parTrans" cxnId="{62183DA7-46DA-4950-92A3-FB1FE92E1045}">
      <dgm:prSet/>
      <dgm:spPr/>
      <dgm:t>
        <a:bodyPr/>
        <a:lstStyle/>
        <a:p>
          <a:endParaRPr lang="en-US"/>
        </a:p>
      </dgm:t>
    </dgm:pt>
    <dgm:pt modelId="{A236C12F-1C5C-4894-B930-1A9E17CB4D85}" type="sibTrans" cxnId="{62183DA7-46DA-4950-92A3-FB1FE92E1045}">
      <dgm:prSet/>
      <dgm:spPr/>
      <dgm:t>
        <a:bodyPr/>
        <a:lstStyle/>
        <a:p>
          <a:endParaRPr lang="en-US"/>
        </a:p>
      </dgm:t>
    </dgm:pt>
    <dgm:pt modelId="{352171BF-4D9D-4800-BF53-D11DA0A28A79}">
      <dgm:prSet phldrT="[Text]" phldr="0" custT="1"/>
      <dgm:spPr/>
      <dgm:t>
        <a:bodyPr/>
        <a:lstStyle/>
        <a:p>
          <a:r>
            <a:rPr lang="en-US" sz="1800" b="1"/>
            <a:t>May 28 </a:t>
          </a:r>
          <a:r>
            <a:rPr lang="en-US" sz="1800" b="0"/>
            <a:t>(today)</a:t>
          </a:r>
          <a:endParaRPr lang="en-US" sz="1800" b="1"/>
        </a:p>
      </dgm:t>
    </dgm:pt>
    <dgm:pt modelId="{FB6C8ED5-76DF-4C9E-982F-F348D92121B7}" type="parTrans" cxnId="{FD529C73-20D4-4013-8A32-B8859E13C85F}">
      <dgm:prSet/>
      <dgm:spPr/>
      <dgm:t>
        <a:bodyPr/>
        <a:lstStyle/>
        <a:p>
          <a:endParaRPr lang="en-US"/>
        </a:p>
      </dgm:t>
    </dgm:pt>
    <dgm:pt modelId="{48A09B17-9635-4E70-905B-82A46778689B}" type="sibTrans" cxnId="{FD529C73-20D4-4013-8A32-B8859E13C85F}">
      <dgm:prSet/>
      <dgm:spPr/>
      <dgm:t>
        <a:bodyPr/>
        <a:lstStyle/>
        <a:p>
          <a:endParaRPr lang="en-US"/>
        </a:p>
      </dgm:t>
    </dgm:pt>
    <dgm:pt modelId="{9CCC3CCE-0F3F-4A95-AD30-4EFE5AC3DE02}">
      <dgm:prSet phldrT="[Text]" phldr="0" custT="1"/>
      <dgm:spPr/>
      <dgm:t>
        <a:bodyPr/>
        <a:lstStyle/>
        <a:p>
          <a:r>
            <a:rPr lang="en-US" sz="1400"/>
            <a:t>More detailed preview of process, new LIF, and attestation templates</a:t>
          </a:r>
        </a:p>
      </dgm:t>
    </dgm:pt>
    <dgm:pt modelId="{BE594581-B539-452F-8BF8-BB8B9C34DD1B}" type="parTrans" cxnId="{40976915-11F2-42FB-9B52-2C9E34069E53}">
      <dgm:prSet/>
      <dgm:spPr/>
      <dgm:t>
        <a:bodyPr/>
        <a:lstStyle/>
        <a:p>
          <a:endParaRPr lang="en-US"/>
        </a:p>
      </dgm:t>
    </dgm:pt>
    <dgm:pt modelId="{705860B5-4BB8-47EC-A942-472F92274297}" type="sibTrans" cxnId="{40976915-11F2-42FB-9B52-2C9E34069E53}">
      <dgm:prSet/>
      <dgm:spPr/>
      <dgm:t>
        <a:bodyPr/>
        <a:lstStyle/>
        <a:p>
          <a:endParaRPr lang="en-US"/>
        </a:p>
      </dgm:t>
    </dgm:pt>
    <dgm:pt modelId="{F9B67D7C-F96E-4F90-97A2-00AA39425CB2}">
      <dgm:prSet phldrT="[Text]" phldr="0" custT="1"/>
      <dgm:spPr/>
      <dgm:t>
        <a:bodyPr/>
        <a:lstStyle/>
        <a:p>
          <a:r>
            <a:rPr lang="en-US" sz="1800" b="1"/>
            <a:t>First week of June</a:t>
          </a:r>
          <a:r>
            <a:rPr lang="en-US" sz="1800" b="1">
              <a:sym typeface="Symbol" panose="05050102010706020507" pitchFamily="18" charset="2"/>
            </a:rPr>
            <a:t></a:t>
          </a:r>
          <a:endParaRPr lang="en-US" sz="1800" b="1"/>
        </a:p>
      </dgm:t>
    </dgm:pt>
    <dgm:pt modelId="{A5E7F439-5CC0-48AC-AA4B-DB7ED56F94AB}" type="parTrans" cxnId="{F193815F-A4E6-46E0-B42F-B0970CBB6D05}">
      <dgm:prSet/>
      <dgm:spPr/>
      <dgm:t>
        <a:bodyPr/>
        <a:lstStyle/>
        <a:p>
          <a:endParaRPr lang="en-US"/>
        </a:p>
      </dgm:t>
    </dgm:pt>
    <dgm:pt modelId="{20467B77-5C0F-43FA-8812-63E56D8287BB}" type="sibTrans" cxnId="{F193815F-A4E6-46E0-B42F-B0970CBB6D05}">
      <dgm:prSet/>
      <dgm:spPr/>
      <dgm:t>
        <a:bodyPr/>
        <a:lstStyle/>
        <a:p>
          <a:endParaRPr lang="en-US"/>
        </a:p>
      </dgm:t>
    </dgm:pt>
    <dgm:pt modelId="{17B29284-4CE7-493D-B943-ECEF58727632}">
      <dgm:prSet phldrT="[Text]" phldr="0" custT="1"/>
      <dgm:spPr/>
      <dgm:t>
        <a:bodyPr/>
        <a:lstStyle/>
        <a:p>
          <a:r>
            <a:rPr lang="en-US" sz="1400"/>
            <a:t>Official LIF and attestation templates posted to the Large Load Integration section of the ERCOT website</a:t>
          </a:r>
        </a:p>
      </dgm:t>
    </dgm:pt>
    <dgm:pt modelId="{BD3DB7F5-38AF-4346-A218-2660DF760FEB}" type="parTrans" cxnId="{2BA6C90A-900B-4A4C-9409-B3E7B060AACF}">
      <dgm:prSet/>
      <dgm:spPr/>
      <dgm:t>
        <a:bodyPr/>
        <a:lstStyle/>
        <a:p>
          <a:endParaRPr lang="en-US"/>
        </a:p>
      </dgm:t>
    </dgm:pt>
    <dgm:pt modelId="{110C13ED-B7C7-4170-A1EC-3CCE16281346}" type="sibTrans" cxnId="{2BA6C90A-900B-4A4C-9409-B3E7B060AACF}">
      <dgm:prSet/>
      <dgm:spPr/>
      <dgm:t>
        <a:bodyPr/>
        <a:lstStyle/>
        <a:p>
          <a:endParaRPr lang="en-US"/>
        </a:p>
      </dgm:t>
    </dgm:pt>
    <dgm:pt modelId="{14D68128-5FDC-415C-ABA4-48DAF3F0E4C6}">
      <dgm:prSet phldrT="[Text]" phldr="0" custT="1"/>
      <dgm:spPr/>
      <dgm:t>
        <a:bodyPr/>
        <a:lstStyle/>
        <a:p>
          <a:r>
            <a:rPr lang="en-US" sz="1400"/>
            <a:t>New email inbox goes live to receive Batch Zero submission packages</a:t>
          </a:r>
        </a:p>
      </dgm:t>
    </dgm:pt>
    <dgm:pt modelId="{4774501C-8AEB-496E-A0D3-51BD796713F4}" type="parTrans" cxnId="{B81C2B91-D784-43ED-BFED-A71C7ED3418A}">
      <dgm:prSet/>
      <dgm:spPr/>
      <dgm:t>
        <a:bodyPr/>
        <a:lstStyle/>
        <a:p>
          <a:endParaRPr lang="en-US"/>
        </a:p>
      </dgm:t>
    </dgm:pt>
    <dgm:pt modelId="{624FD7AE-29B6-4EA1-BD9F-3904132C54B6}" type="sibTrans" cxnId="{B81C2B91-D784-43ED-BFED-A71C7ED3418A}">
      <dgm:prSet/>
      <dgm:spPr/>
      <dgm:t>
        <a:bodyPr/>
        <a:lstStyle/>
        <a:p>
          <a:endParaRPr lang="en-US"/>
        </a:p>
      </dgm:t>
    </dgm:pt>
    <dgm:pt modelId="{663B7FD6-CC2C-4B9E-850C-7182F9ECBE09}">
      <dgm:prSet phldrT="[Text]" phldr="0" custT="1"/>
      <dgm:spPr/>
      <dgm:t>
        <a:bodyPr/>
        <a:lstStyle/>
        <a:p>
          <a:r>
            <a:rPr lang="en-US" sz="1800" b="1"/>
            <a:t>July 24</a:t>
          </a:r>
        </a:p>
      </dgm:t>
    </dgm:pt>
    <dgm:pt modelId="{1A17CB7B-1EE2-4C61-89DC-7CFE716C4D4C}" type="parTrans" cxnId="{B3AC641B-5DEB-42C4-A467-C6EC254FF6F5}">
      <dgm:prSet/>
      <dgm:spPr/>
      <dgm:t>
        <a:bodyPr/>
        <a:lstStyle/>
        <a:p>
          <a:endParaRPr lang="en-US"/>
        </a:p>
      </dgm:t>
    </dgm:pt>
    <dgm:pt modelId="{43F5111C-628E-4257-A43A-91813A223FE9}" type="sibTrans" cxnId="{B3AC641B-5DEB-42C4-A467-C6EC254FF6F5}">
      <dgm:prSet/>
      <dgm:spPr/>
      <dgm:t>
        <a:bodyPr/>
        <a:lstStyle/>
        <a:p>
          <a:endParaRPr lang="en-US"/>
        </a:p>
      </dgm:t>
    </dgm:pt>
    <dgm:pt modelId="{9602BDF4-B4E8-4664-B519-59A30454A382}">
      <dgm:prSet phldrT="[Text]" phldr="0" custT="1"/>
      <dgm:spPr/>
      <dgm:t>
        <a:bodyPr/>
        <a:lstStyle/>
        <a:p>
          <a:r>
            <a:rPr lang="en-US" sz="1400"/>
            <a:t>Last day for Interconnecting  TSPs/DSPs, as applicable, to submit completed Batch Zero submission packages to ERCOT</a:t>
          </a:r>
        </a:p>
      </dgm:t>
    </dgm:pt>
    <dgm:pt modelId="{E21D3733-640C-439C-9222-E6B3B3259D92}" type="parTrans" cxnId="{E27A6623-EAD3-4249-AD1B-12FD86F92223}">
      <dgm:prSet/>
      <dgm:spPr/>
      <dgm:t>
        <a:bodyPr/>
        <a:lstStyle/>
        <a:p>
          <a:endParaRPr lang="en-US"/>
        </a:p>
      </dgm:t>
    </dgm:pt>
    <dgm:pt modelId="{62617BD0-CF31-4BF7-A098-E3519BE7BD07}" type="sibTrans" cxnId="{E27A6623-EAD3-4249-AD1B-12FD86F92223}">
      <dgm:prSet/>
      <dgm:spPr/>
      <dgm:t>
        <a:bodyPr/>
        <a:lstStyle/>
        <a:p>
          <a:endParaRPr lang="en-US"/>
        </a:p>
      </dgm:t>
    </dgm:pt>
    <dgm:pt modelId="{1988DBDF-BF8A-4173-A66C-06524228576E}">
      <dgm:prSet phldrT="[Text]" phldr="0" custT="1"/>
      <dgm:spPr/>
      <dgm:t>
        <a:bodyPr/>
        <a:lstStyle/>
        <a:p>
          <a:r>
            <a:rPr lang="en-US" sz="1400"/>
            <a:t>Request for feedback and questions</a:t>
          </a:r>
          <a:endParaRPr lang="en-US" sz="1600"/>
        </a:p>
      </dgm:t>
    </dgm:pt>
    <dgm:pt modelId="{FF739C76-14D1-471C-B311-6BD3440D7F2F}" type="parTrans" cxnId="{7D849391-BD36-401F-B5AF-63BE44A6857B}">
      <dgm:prSet/>
      <dgm:spPr/>
      <dgm:t>
        <a:bodyPr/>
        <a:lstStyle/>
        <a:p>
          <a:endParaRPr lang="en-US"/>
        </a:p>
      </dgm:t>
    </dgm:pt>
    <dgm:pt modelId="{BE7AC1CB-B385-429D-BD7A-B04D0ECB1801}" type="sibTrans" cxnId="{7D849391-BD36-401F-B5AF-63BE44A6857B}">
      <dgm:prSet/>
      <dgm:spPr/>
      <dgm:t>
        <a:bodyPr/>
        <a:lstStyle/>
        <a:p>
          <a:endParaRPr lang="en-US"/>
        </a:p>
      </dgm:t>
    </dgm:pt>
    <dgm:pt modelId="{A08A7ED6-1725-4E5C-AD7A-079A72E3A61A}" type="pres">
      <dgm:prSet presAssocID="{A86386A7-B973-4E9E-BE19-978669629384}" presName="linearFlow" presStyleCnt="0">
        <dgm:presLayoutVars>
          <dgm:dir/>
          <dgm:animLvl val="lvl"/>
          <dgm:resizeHandles val="exact"/>
        </dgm:presLayoutVars>
      </dgm:prSet>
      <dgm:spPr/>
    </dgm:pt>
    <dgm:pt modelId="{E61A4312-4C6B-41BB-BC51-95C4CD2328C8}" type="pres">
      <dgm:prSet presAssocID="{34EDE1A3-DE8F-48CC-BB00-334F160EFDAF}" presName="composite" presStyleCnt="0"/>
      <dgm:spPr/>
    </dgm:pt>
    <dgm:pt modelId="{151B00E0-5257-428F-AE35-40569D112F63}" type="pres">
      <dgm:prSet presAssocID="{34EDE1A3-DE8F-48CC-BB00-334F160EFDAF}" presName="parTx" presStyleLbl="node1" presStyleIdx="0" presStyleCnt="4">
        <dgm:presLayoutVars>
          <dgm:chMax val="0"/>
          <dgm:chPref val="0"/>
          <dgm:bulletEnabled val="1"/>
        </dgm:presLayoutVars>
      </dgm:prSet>
      <dgm:spPr/>
    </dgm:pt>
    <dgm:pt modelId="{701E58C9-4E9F-4D96-95F6-627F1C60202B}" type="pres">
      <dgm:prSet presAssocID="{34EDE1A3-DE8F-48CC-BB00-334F160EFDAF}" presName="parSh" presStyleLbl="node1" presStyleIdx="0" presStyleCnt="4"/>
      <dgm:spPr/>
    </dgm:pt>
    <dgm:pt modelId="{4E2F179B-42DC-47DF-BD38-3D2A86129B43}" type="pres">
      <dgm:prSet presAssocID="{34EDE1A3-DE8F-48CC-BB00-334F160EFDAF}" presName="desTx" presStyleLbl="fgAcc1" presStyleIdx="0" presStyleCnt="4">
        <dgm:presLayoutVars>
          <dgm:bulletEnabled val="1"/>
        </dgm:presLayoutVars>
      </dgm:prSet>
      <dgm:spPr/>
    </dgm:pt>
    <dgm:pt modelId="{108EC537-3590-4700-A079-5E03D9707ABF}" type="pres">
      <dgm:prSet presAssocID="{858617FD-4491-4954-9C9F-B957B75D94EC}" presName="sibTrans" presStyleLbl="sibTrans2D1" presStyleIdx="0" presStyleCnt="3"/>
      <dgm:spPr/>
    </dgm:pt>
    <dgm:pt modelId="{AC2EE302-24EC-4EE4-AE11-C125DC5DA4AB}" type="pres">
      <dgm:prSet presAssocID="{858617FD-4491-4954-9C9F-B957B75D94EC}" presName="connTx" presStyleLbl="sibTrans2D1" presStyleIdx="0" presStyleCnt="3"/>
      <dgm:spPr/>
    </dgm:pt>
    <dgm:pt modelId="{208A5AC5-AAC6-4F72-9DF2-52327E535514}" type="pres">
      <dgm:prSet presAssocID="{352171BF-4D9D-4800-BF53-D11DA0A28A79}" presName="composite" presStyleCnt="0"/>
      <dgm:spPr/>
    </dgm:pt>
    <dgm:pt modelId="{F574FFED-7637-4FF5-9153-B1250ACBA579}" type="pres">
      <dgm:prSet presAssocID="{352171BF-4D9D-4800-BF53-D11DA0A28A79}" presName="parTx" presStyleLbl="node1" presStyleIdx="0" presStyleCnt="4">
        <dgm:presLayoutVars>
          <dgm:chMax val="0"/>
          <dgm:chPref val="0"/>
          <dgm:bulletEnabled val="1"/>
        </dgm:presLayoutVars>
      </dgm:prSet>
      <dgm:spPr/>
    </dgm:pt>
    <dgm:pt modelId="{B04C5989-9118-43F6-8315-EE46AD25B79D}" type="pres">
      <dgm:prSet presAssocID="{352171BF-4D9D-4800-BF53-D11DA0A28A79}" presName="parSh" presStyleLbl="node1" presStyleIdx="1" presStyleCnt="4"/>
      <dgm:spPr/>
    </dgm:pt>
    <dgm:pt modelId="{9B2459F9-90A0-40C1-A8C8-931295CC5D7B}" type="pres">
      <dgm:prSet presAssocID="{352171BF-4D9D-4800-BF53-D11DA0A28A79}" presName="desTx" presStyleLbl="fgAcc1" presStyleIdx="1" presStyleCnt="4" custLinFactNeighborY="9597">
        <dgm:presLayoutVars>
          <dgm:bulletEnabled val="1"/>
        </dgm:presLayoutVars>
      </dgm:prSet>
      <dgm:spPr/>
    </dgm:pt>
    <dgm:pt modelId="{5D277219-7C18-44DE-8112-7641A33D9C08}" type="pres">
      <dgm:prSet presAssocID="{48A09B17-9635-4E70-905B-82A46778689B}" presName="sibTrans" presStyleLbl="sibTrans2D1" presStyleIdx="1" presStyleCnt="3" custScaleX="100000"/>
      <dgm:spPr/>
    </dgm:pt>
    <dgm:pt modelId="{555373B3-4DA7-48BA-AB8A-CFC26FDE8BB4}" type="pres">
      <dgm:prSet presAssocID="{48A09B17-9635-4E70-905B-82A46778689B}" presName="connTx" presStyleLbl="sibTrans2D1" presStyleIdx="1" presStyleCnt="3"/>
      <dgm:spPr/>
    </dgm:pt>
    <dgm:pt modelId="{144F1D2D-A86F-4BF7-8649-698C27149739}" type="pres">
      <dgm:prSet presAssocID="{F9B67D7C-F96E-4F90-97A2-00AA39425CB2}" presName="composite" presStyleCnt="0"/>
      <dgm:spPr/>
    </dgm:pt>
    <dgm:pt modelId="{29485178-4E59-4B92-A42E-40867A7E322A}" type="pres">
      <dgm:prSet presAssocID="{F9B67D7C-F96E-4F90-97A2-00AA39425CB2}" presName="parTx" presStyleLbl="node1" presStyleIdx="1" presStyleCnt="4">
        <dgm:presLayoutVars>
          <dgm:chMax val="0"/>
          <dgm:chPref val="0"/>
          <dgm:bulletEnabled val="1"/>
        </dgm:presLayoutVars>
      </dgm:prSet>
      <dgm:spPr/>
    </dgm:pt>
    <dgm:pt modelId="{E2432099-52EA-4475-A9CB-32A78FEAD295}" type="pres">
      <dgm:prSet presAssocID="{F9B67D7C-F96E-4F90-97A2-00AA39425CB2}" presName="parSh" presStyleLbl="node1" presStyleIdx="2" presStyleCnt="4"/>
      <dgm:spPr/>
    </dgm:pt>
    <dgm:pt modelId="{5CE4831C-0381-4748-8460-E2D28ED285D0}" type="pres">
      <dgm:prSet presAssocID="{F9B67D7C-F96E-4F90-97A2-00AA39425CB2}" presName="desTx" presStyleLbl="fgAcc1" presStyleIdx="2" presStyleCnt="4">
        <dgm:presLayoutVars>
          <dgm:bulletEnabled val="1"/>
        </dgm:presLayoutVars>
      </dgm:prSet>
      <dgm:spPr/>
    </dgm:pt>
    <dgm:pt modelId="{20E5C52B-2EF7-48BE-95CD-52C9A82C5B23}" type="pres">
      <dgm:prSet presAssocID="{20467B77-5C0F-43FA-8812-63E56D8287BB}" presName="sibTrans" presStyleLbl="sibTrans2D1" presStyleIdx="2" presStyleCnt="3"/>
      <dgm:spPr/>
    </dgm:pt>
    <dgm:pt modelId="{C828FF24-70E6-487A-AF9A-DCF7E87B8256}" type="pres">
      <dgm:prSet presAssocID="{20467B77-5C0F-43FA-8812-63E56D8287BB}" presName="connTx" presStyleLbl="sibTrans2D1" presStyleIdx="2" presStyleCnt="3"/>
      <dgm:spPr/>
    </dgm:pt>
    <dgm:pt modelId="{06ED7E7C-E91F-4F14-B0CC-9EB288A8D5EC}" type="pres">
      <dgm:prSet presAssocID="{663B7FD6-CC2C-4B9E-850C-7182F9ECBE09}" presName="composite" presStyleCnt="0"/>
      <dgm:spPr/>
    </dgm:pt>
    <dgm:pt modelId="{0E966E36-105A-4F8D-A566-E440556D93C6}" type="pres">
      <dgm:prSet presAssocID="{663B7FD6-CC2C-4B9E-850C-7182F9ECBE09}" presName="parTx" presStyleLbl="node1" presStyleIdx="2" presStyleCnt="4">
        <dgm:presLayoutVars>
          <dgm:chMax val="0"/>
          <dgm:chPref val="0"/>
          <dgm:bulletEnabled val="1"/>
        </dgm:presLayoutVars>
      </dgm:prSet>
      <dgm:spPr/>
    </dgm:pt>
    <dgm:pt modelId="{234D4FD3-2314-42D5-B974-33E70756D62C}" type="pres">
      <dgm:prSet presAssocID="{663B7FD6-CC2C-4B9E-850C-7182F9ECBE09}" presName="parSh" presStyleLbl="node1" presStyleIdx="3" presStyleCnt="4"/>
      <dgm:spPr/>
    </dgm:pt>
    <dgm:pt modelId="{03176ACF-FFBA-4295-A455-887DB8554239}" type="pres">
      <dgm:prSet presAssocID="{663B7FD6-CC2C-4B9E-850C-7182F9ECBE09}" presName="desTx" presStyleLbl="fgAcc1" presStyleIdx="3" presStyleCnt="4">
        <dgm:presLayoutVars>
          <dgm:bulletEnabled val="1"/>
        </dgm:presLayoutVars>
      </dgm:prSet>
      <dgm:spPr/>
    </dgm:pt>
  </dgm:ptLst>
  <dgm:cxnLst>
    <dgm:cxn modelId="{2BA6C90A-900B-4A4C-9409-B3E7B060AACF}" srcId="{F9B67D7C-F96E-4F90-97A2-00AA39425CB2}" destId="{17B29284-4CE7-493D-B943-ECEF58727632}" srcOrd="0" destOrd="0" parTransId="{BD3DB7F5-38AF-4346-A218-2660DF760FEB}" sibTransId="{110C13ED-B7C7-4170-A1EC-3CCE16281346}"/>
    <dgm:cxn modelId="{6A24FF0F-7EFF-4576-9162-80F427B2CD04}" type="presOf" srcId="{663B7FD6-CC2C-4B9E-850C-7182F9ECBE09}" destId="{234D4FD3-2314-42D5-B974-33E70756D62C}" srcOrd="1" destOrd="0" presId="urn:microsoft.com/office/officeart/2005/8/layout/process3"/>
    <dgm:cxn modelId="{40976915-11F2-42FB-9B52-2C9E34069E53}" srcId="{352171BF-4D9D-4800-BF53-D11DA0A28A79}" destId="{9CCC3CCE-0F3F-4A95-AD30-4EFE5AC3DE02}" srcOrd="0" destOrd="0" parTransId="{BE594581-B539-452F-8BF8-BB8B9C34DD1B}" sibTransId="{705860B5-4BB8-47EC-A942-472F92274297}"/>
    <dgm:cxn modelId="{B3AC641B-5DEB-42C4-A467-C6EC254FF6F5}" srcId="{A86386A7-B973-4E9E-BE19-978669629384}" destId="{663B7FD6-CC2C-4B9E-850C-7182F9ECBE09}" srcOrd="3" destOrd="0" parTransId="{1A17CB7B-1EE2-4C61-89DC-7CFE716C4D4C}" sibTransId="{43F5111C-628E-4257-A43A-91813A223FE9}"/>
    <dgm:cxn modelId="{0ED9461D-3239-4AD9-9B56-0AA65FE1E936}" type="presOf" srcId="{48A09B17-9635-4E70-905B-82A46778689B}" destId="{5D277219-7C18-44DE-8112-7641A33D9C08}" srcOrd="0" destOrd="0" presId="urn:microsoft.com/office/officeart/2005/8/layout/process3"/>
    <dgm:cxn modelId="{E27A6623-EAD3-4249-AD1B-12FD86F92223}" srcId="{663B7FD6-CC2C-4B9E-850C-7182F9ECBE09}" destId="{9602BDF4-B4E8-4664-B519-59A30454A382}" srcOrd="0" destOrd="0" parTransId="{E21D3733-640C-439C-9222-E6B3B3259D92}" sibTransId="{62617BD0-CF31-4BF7-A098-E3519BE7BD07}"/>
    <dgm:cxn modelId="{A3009623-841E-4CA7-A2C8-AE3279D2DB79}" type="presOf" srcId="{20467B77-5C0F-43FA-8812-63E56D8287BB}" destId="{20E5C52B-2EF7-48BE-95CD-52C9A82C5B23}" srcOrd="0" destOrd="0" presId="urn:microsoft.com/office/officeart/2005/8/layout/process3"/>
    <dgm:cxn modelId="{0D5BC429-C73B-4F08-956F-61546706B642}" type="presOf" srcId="{14D68128-5FDC-415C-ABA4-48DAF3F0E4C6}" destId="{5CE4831C-0381-4748-8460-E2D28ED285D0}" srcOrd="0" destOrd="1" presId="urn:microsoft.com/office/officeart/2005/8/layout/process3"/>
    <dgm:cxn modelId="{E488995E-E526-42F6-A06D-7421425ADC42}" type="presOf" srcId="{A86386A7-B973-4E9E-BE19-978669629384}" destId="{A08A7ED6-1725-4E5C-AD7A-079A72E3A61A}" srcOrd="0" destOrd="0" presId="urn:microsoft.com/office/officeart/2005/8/layout/process3"/>
    <dgm:cxn modelId="{F193815F-A4E6-46E0-B42F-B0970CBB6D05}" srcId="{A86386A7-B973-4E9E-BE19-978669629384}" destId="{F9B67D7C-F96E-4F90-97A2-00AA39425CB2}" srcOrd="2" destOrd="0" parTransId="{A5E7F439-5CC0-48AC-AA4B-DB7ED56F94AB}" sibTransId="{20467B77-5C0F-43FA-8812-63E56D8287BB}"/>
    <dgm:cxn modelId="{24C9D864-2EF7-4A2F-B2C0-C2A93F5FC4B6}" type="presOf" srcId="{9CCC3CCE-0F3F-4A95-AD30-4EFE5AC3DE02}" destId="{9B2459F9-90A0-40C1-A8C8-931295CC5D7B}" srcOrd="0" destOrd="0" presId="urn:microsoft.com/office/officeart/2005/8/layout/process3"/>
    <dgm:cxn modelId="{CF542865-A08D-495B-AAFD-ED75031238B5}" type="presOf" srcId="{20467B77-5C0F-43FA-8812-63E56D8287BB}" destId="{C828FF24-70E6-487A-AF9A-DCF7E87B8256}" srcOrd="1" destOrd="0" presId="urn:microsoft.com/office/officeart/2005/8/layout/process3"/>
    <dgm:cxn modelId="{ABA44B6E-D99B-41E7-92F7-45A39581FE69}" type="presOf" srcId="{9602BDF4-B4E8-4664-B519-59A30454A382}" destId="{03176ACF-FFBA-4295-A455-887DB8554239}" srcOrd="0" destOrd="0" presId="urn:microsoft.com/office/officeart/2005/8/layout/process3"/>
    <dgm:cxn modelId="{C6872150-7FC0-4F95-927F-4B2A08B93117}" type="presOf" srcId="{8098EA7D-FA2A-42E9-A624-4A6F71E79945}" destId="{4E2F179B-42DC-47DF-BD38-3D2A86129B43}" srcOrd="0" destOrd="0" presId="urn:microsoft.com/office/officeart/2005/8/layout/process3"/>
    <dgm:cxn modelId="{FD529C73-20D4-4013-8A32-B8859E13C85F}" srcId="{A86386A7-B973-4E9E-BE19-978669629384}" destId="{352171BF-4D9D-4800-BF53-D11DA0A28A79}" srcOrd="1" destOrd="0" parTransId="{FB6C8ED5-76DF-4C9E-982F-F348D92121B7}" sibTransId="{48A09B17-9635-4E70-905B-82A46778689B}"/>
    <dgm:cxn modelId="{87B5D656-4697-4991-8B1B-E2277CB45E15}" type="presOf" srcId="{F9B67D7C-F96E-4F90-97A2-00AA39425CB2}" destId="{29485178-4E59-4B92-A42E-40867A7E322A}" srcOrd="0" destOrd="0" presId="urn:microsoft.com/office/officeart/2005/8/layout/process3"/>
    <dgm:cxn modelId="{16F59958-C0C8-457D-9273-790B70FA33C0}" type="presOf" srcId="{663B7FD6-CC2C-4B9E-850C-7182F9ECBE09}" destId="{0E966E36-105A-4F8D-A566-E440556D93C6}" srcOrd="0" destOrd="0" presId="urn:microsoft.com/office/officeart/2005/8/layout/process3"/>
    <dgm:cxn modelId="{17E5E37E-19AF-4A54-B379-C5B17EEC2498}" type="presOf" srcId="{858617FD-4491-4954-9C9F-B957B75D94EC}" destId="{AC2EE302-24EC-4EE4-AE11-C125DC5DA4AB}" srcOrd="1" destOrd="0" presId="urn:microsoft.com/office/officeart/2005/8/layout/process3"/>
    <dgm:cxn modelId="{F35CEF85-AA2A-4832-99D1-F2DDEA81C04E}" type="presOf" srcId="{352171BF-4D9D-4800-BF53-D11DA0A28A79}" destId="{F574FFED-7637-4FF5-9153-B1250ACBA579}" srcOrd="0" destOrd="0" presId="urn:microsoft.com/office/officeart/2005/8/layout/process3"/>
    <dgm:cxn modelId="{069B9289-0794-48CD-8BFE-D8BE8F5460F8}" type="presOf" srcId="{34EDE1A3-DE8F-48CC-BB00-334F160EFDAF}" destId="{151B00E0-5257-428F-AE35-40569D112F63}" srcOrd="0" destOrd="0" presId="urn:microsoft.com/office/officeart/2005/8/layout/process3"/>
    <dgm:cxn modelId="{55AA688C-A93E-4062-9BF0-2DD988E6E804}" type="presOf" srcId="{48A09B17-9635-4E70-905B-82A46778689B}" destId="{555373B3-4DA7-48BA-AB8A-CFC26FDE8BB4}" srcOrd="1" destOrd="0" presId="urn:microsoft.com/office/officeart/2005/8/layout/process3"/>
    <dgm:cxn modelId="{B81C2B91-D784-43ED-BFED-A71C7ED3418A}" srcId="{F9B67D7C-F96E-4F90-97A2-00AA39425CB2}" destId="{14D68128-5FDC-415C-ABA4-48DAF3F0E4C6}" srcOrd="1" destOrd="0" parTransId="{4774501C-8AEB-496E-A0D3-51BD796713F4}" sibTransId="{624FD7AE-29B6-4EA1-BD9F-3904132C54B6}"/>
    <dgm:cxn modelId="{7D849391-BD36-401F-B5AF-63BE44A6857B}" srcId="{34EDE1A3-DE8F-48CC-BB00-334F160EFDAF}" destId="{1988DBDF-BF8A-4173-A66C-06524228576E}" srcOrd="1" destOrd="0" parTransId="{FF739C76-14D1-471C-B311-6BD3440D7F2F}" sibTransId="{BE7AC1CB-B385-429D-BD7A-B04D0ECB1801}"/>
    <dgm:cxn modelId="{E7F2FD9B-21AE-48CB-8A8D-5D3C6E22D4FA}" type="presOf" srcId="{17B29284-4CE7-493D-B943-ECEF58727632}" destId="{5CE4831C-0381-4748-8460-E2D28ED285D0}" srcOrd="0" destOrd="0" presId="urn:microsoft.com/office/officeart/2005/8/layout/process3"/>
    <dgm:cxn modelId="{62183DA7-46DA-4950-92A3-FB1FE92E1045}" srcId="{34EDE1A3-DE8F-48CC-BB00-334F160EFDAF}" destId="{8098EA7D-FA2A-42E9-A624-4A6F71E79945}" srcOrd="0" destOrd="0" parTransId="{1D9F17E3-52A7-4247-BCF4-D07513E35E59}" sibTransId="{A236C12F-1C5C-4894-B930-1A9E17CB4D85}"/>
    <dgm:cxn modelId="{1D9DF6B6-FC3B-417F-BA3D-979B2B635B21}" srcId="{A86386A7-B973-4E9E-BE19-978669629384}" destId="{34EDE1A3-DE8F-48CC-BB00-334F160EFDAF}" srcOrd="0" destOrd="0" parTransId="{F40FBA84-CA24-4478-BBC6-E641DD6F7EEC}" sibTransId="{858617FD-4491-4954-9C9F-B957B75D94EC}"/>
    <dgm:cxn modelId="{70F385C6-C09E-4C76-A27C-D7E34EDE3ADC}" type="presOf" srcId="{858617FD-4491-4954-9C9F-B957B75D94EC}" destId="{108EC537-3590-4700-A079-5E03D9707ABF}" srcOrd="0" destOrd="0" presId="urn:microsoft.com/office/officeart/2005/8/layout/process3"/>
    <dgm:cxn modelId="{3C2CC9C7-7279-4183-A4B9-23F8E1034364}" type="presOf" srcId="{1988DBDF-BF8A-4173-A66C-06524228576E}" destId="{4E2F179B-42DC-47DF-BD38-3D2A86129B43}" srcOrd="0" destOrd="1" presId="urn:microsoft.com/office/officeart/2005/8/layout/process3"/>
    <dgm:cxn modelId="{DF2E84DB-D392-4984-897A-D751E3D6D810}" type="presOf" srcId="{F9B67D7C-F96E-4F90-97A2-00AA39425CB2}" destId="{E2432099-52EA-4475-A9CB-32A78FEAD295}" srcOrd="1" destOrd="0" presId="urn:microsoft.com/office/officeart/2005/8/layout/process3"/>
    <dgm:cxn modelId="{15BA55E1-8061-414F-AE25-3A8EF7CCD492}" type="presOf" srcId="{34EDE1A3-DE8F-48CC-BB00-334F160EFDAF}" destId="{701E58C9-4E9F-4D96-95F6-627F1C60202B}" srcOrd="1" destOrd="0" presId="urn:microsoft.com/office/officeart/2005/8/layout/process3"/>
    <dgm:cxn modelId="{4F167EE5-DEDC-4FE5-9485-E60EA268CA15}" type="presOf" srcId="{352171BF-4D9D-4800-BF53-D11DA0A28A79}" destId="{B04C5989-9118-43F6-8315-EE46AD25B79D}" srcOrd="1" destOrd="0" presId="urn:microsoft.com/office/officeart/2005/8/layout/process3"/>
    <dgm:cxn modelId="{62AE7DD3-BFFA-47FD-9DF8-2857E2D23FBE}" type="presParOf" srcId="{A08A7ED6-1725-4E5C-AD7A-079A72E3A61A}" destId="{E61A4312-4C6B-41BB-BC51-95C4CD2328C8}" srcOrd="0" destOrd="0" presId="urn:microsoft.com/office/officeart/2005/8/layout/process3"/>
    <dgm:cxn modelId="{BD761E3F-BD58-4757-A2F2-78BF37CE437C}" type="presParOf" srcId="{E61A4312-4C6B-41BB-BC51-95C4CD2328C8}" destId="{151B00E0-5257-428F-AE35-40569D112F63}" srcOrd="0" destOrd="0" presId="urn:microsoft.com/office/officeart/2005/8/layout/process3"/>
    <dgm:cxn modelId="{5EC4C55C-A9D3-459A-9CCE-ABD886FC3689}" type="presParOf" srcId="{E61A4312-4C6B-41BB-BC51-95C4CD2328C8}" destId="{701E58C9-4E9F-4D96-95F6-627F1C60202B}" srcOrd="1" destOrd="0" presId="urn:microsoft.com/office/officeart/2005/8/layout/process3"/>
    <dgm:cxn modelId="{D655689F-F08C-4FC6-931C-1BF790D6403E}" type="presParOf" srcId="{E61A4312-4C6B-41BB-BC51-95C4CD2328C8}" destId="{4E2F179B-42DC-47DF-BD38-3D2A86129B43}" srcOrd="2" destOrd="0" presId="urn:microsoft.com/office/officeart/2005/8/layout/process3"/>
    <dgm:cxn modelId="{50220C6E-7721-4017-BC07-E21D0BEFC0DE}" type="presParOf" srcId="{A08A7ED6-1725-4E5C-AD7A-079A72E3A61A}" destId="{108EC537-3590-4700-A079-5E03D9707ABF}" srcOrd="1" destOrd="0" presId="urn:microsoft.com/office/officeart/2005/8/layout/process3"/>
    <dgm:cxn modelId="{4040E42B-0A81-459E-B2A1-5078CA10805C}" type="presParOf" srcId="{108EC537-3590-4700-A079-5E03D9707ABF}" destId="{AC2EE302-24EC-4EE4-AE11-C125DC5DA4AB}" srcOrd="0" destOrd="0" presId="urn:microsoft.com/office/officeart/2005/8/layout/process3"/>
    <dgm:cxn modelId="{93DB19B8-C074-459E-A63C-0003BAE2F84F}" type="presParOf" srcId="{A08A7ED6-1725-4E5C-AD7A-079A72E3A61A}" destId="{208A5AC5-AAC6-4F72-9DF2-52327E535514}" srcOrd="2" destOrd="0" presId="urn:microsoft.com/office/officeart/2005/8/layout/process3"/>
    <dgm:cxn modelId="{34BE0977-C18B-4437-A5FE-D881B89D33BD}" type="presParOf" srcId="{208A5AC5-AAC6-4F72-9DF2-52327E535514}" destId="{F574FFED-7637-4FF5-9153-B1250ACBA579}" srcOrd="0" destOrd="0" presId="urn:microsoft.com/office/officeart/2005/8/layout/process3"/>
    <dgm:cxn modelId="{83872929-492C-4BE9-AA3E-396CB9D55C23}" type="presParOf" srcId="{208A5AC5-AAC6-4F72-9DF2-52327E535514}" destId="{B04C5989-9118-43F6-8315-EE46AD25B79D}" srcOrd="1" destOrd="0" presId="urn:microsoft.com/office/officeart/2005/8/layout/process3"/>
    <dgm:cxn modelId="{1FE5C7D3-C84B-4B1C-9064-1538E4F54D13}" type="presParOf" srcId="{208A5AC5-AAC6-4F72-9DF2-52327E535514}" destId="{9B2459F9-90A0-40C1-A8C8-931295CC5D7B}" srcOrd="2" destOrd="0" presId="urn:microsoft.com/office/officeart/2005/8/layout/process3"/>
    <dgm:cxn modelId="{81E5C65A-6D9D-464C-BD1D-EAEDBDA32AF6}" type="presParOf" srcId="{A08A7ED6-1725-4E5C-AD7A-079A72E3A61A}" destId="{5D277219-7C18-44DE-8112-7641A33D9C08}" srcOrd="3" destOrd="0" presId="urn:microsoft.com/office/officeart/2005/8/layout/process3"/>
    <dgm:cxn modelId="{829566EF-0C9A-4985-B0F6-889F57BBF4B7}" type="presParOf" srcId="{5D277219-7C18-44DE-8112-7641A33D9C08}" destId="{555373B3-4DA7-48BA-AB8A-CFC26FDE8BB4}" srcOrd="0" destOrd="0" presId="urn:microsoft.com/office/officeart/2005/8/layout/process3"/>
    <dgm:cxn modelId="{90DEDFEF-3ED3-4BB6-AC26-AB7F3DC211F9}" type="presParOf" srcId="{A08A7ED6-1725-4E5C-AD7A-079A72E3A61A}" destId="{144F1D2D-A86F-4BF7-8649-698C27149739}" srcOrd="4" destOrd="0" presId="urn:microsoft.com/office/officeart/2005/8/layout/process3"/>
    <dgm:cxn modelId="{09598941-BB8F-4F4D-BE37-2B30D75F6544}" type="presParOf" srcId="{144F1D2D-A86F-4BF7-8649-698C27149739}" destId="{29485178-4E59-4B92-A42E-40867A7E322A}" srcOrd="0" destOrd="0" presId="urn:microsoft.com/office/officeart/2005/8/layout/process3"/>
    <dgm:cxn modelId="{F77C29C6-ED48-44ED-A5BB-470CBD7FC4AA}" type="presParOf" srcId="{144F1D2D-A86F-4BF7-8649-698C27149739}" destId="{E2432099-52EA-4475-A9CB-32A78FEAD295}" srcOrd="1" destOrd="0" presId="urn:microsoft.com/office/officeart/2005/8/layout/process3"/>
    <dgm:cxn modelId="{083D6FF9-1D9A-4D99-A5A4-83D9B6431D5F}" type="presParOf" srcId="{144F1D2D-A86F-4BF7-8649-698C27149739}" destId="{5CE4831C-0381-4748-8460-E2D28ED285D0}" srcOrd="2" destOrd="0" presId="urn:microsoft.com/office/officeart/2005/8/layout/process3"/>
    <dgm:cxn modelId="{482CB647-F052-4FE2-B09F-225F3F221EF7}" type="presParOf" srcId="{A08A7ED6-1725-4E5C-AD7A-079A72E3A61A}" destId="{20E5C52B-2EF7-48BE-95CD-52C9A82C5B23}" srcOrd="5" destOrd="0" presId="urn:microsoft.com/office/officeart/2005/8/layout/process3"/>
    <dgm:cxn modelId="{5C095A35-F5C7-47BB-A91A-2A059D8BAB35}" type="presParOf" srcId="{20E5C52B-2EF7-48BE-95CD-52C9A82C5B23}" destId="{C828FF24-70E6-487A-AF9A-DCF7E87B8256}" srcOrd="0" destOrd="0" presId="urn:microsoft.com/office/officeart/2005/8/layout/process3"/>
    <dgm:cxn modelId="{D92E60C4-51AB-42CE-A865-71A85304D835}" type="presParOf" srcId="{A08A7ED6-1725-4E5C-AD7A-079A72E3A61A}" destId="{06ED7E7C-E91F-4F14-B0CC-9EB288A8D5EC}" srcOrd="6" destOrd="0" presId="urn:microsoft.com/office/officeart/2005/8/layout/process3"/>
    <dgm:cxn modelId="{F41EB8FD-9D58-4982-9F9E-DC4692CAB4EA}" type="presParOf" srcId="{06ED7E7C-E91F-4F14-B0CC-9EB288A8D5EC}" destId="{0E966E36-105A-4F8D-A566-E440556D93C6}" srcOrd="0" destOrd="0" presId="urn:microsoft.com/office/officeart/2005/8/layout/process3"/>
    <dgm:cxn modelId="{4D9660E8-A56E-4DAB-A807-D726F1671792}" type="presParOf" srcId="{06ED7E7C-E91F-4F14-B0CC-9EB288A8D5EC}" destId="{234D4FD3-2314-42D5-B974-33E70756D62C}" srcOrd="1" destOrd="0" presId="urn:microsoft.com/office/officeart/2005/8/layout/process3"/>
    <dgm:cxn modelId="{5F562DB7-3AD0-4CD5-A96C-84EB00FA992D}" type="presParOf" srcId="{06ED7E7C-E91F-4F14-B0CC-9EB288A8D5EC}" destId="{03176ACF-FFBA-4295-A455-887DB8554239}" srcOrd="2" destOrd="0" presId="urn:microsoft.com/office/officeart/2005/8/layout/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EDEEA0-6CF7-4E98-B137-058CBC3B54B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379BD99-A61A-4C16-ABC1-C5FD68CBA6EA}">
      <dgm:prSet phldrT="[Text]" phldr="0"/>
      <dgm:spPr/>
      <dgm:t>
        <a:bodyPr/>
        <a:lstStyle/>
        <a:p>
          <a:r>
            <a:rPr lang="en-US"/>
            <a:t>July 10</a:t>
          </a:r>
        </a:p>
      </dgm:t>
    </dgm:pt>
    <dgm:pt modelId="{CCCADA48-0D45-4285-BD96-03FF3D218F8F}" type="parTrans" cxnId="{5827FC9B-53A2-4D9A-A522-24B969F15CC1}">
      <dgm:prSet/>
      <dgm:spPr/>
      <dgm:t>
        <a:bodyPr/>
        <a:lstStyle/>
        <a:p>
          <a:endParaRPr lang="en-US"/>
        </a:p>
      </dgm:t>
    </dgm:pt>
    <dgm:pt modelId="{F28B671D-4518-4E33-81A1-085C70FC458F}" type="sibTrans" cxnId="{5827FC9B-53A2-4D9A-A522-24B969F15CC1}">
      <dgm:prSet/>
      <dgm:spPr/>
      <dgm:t>
        <a:bodyPr/>
        <a:lstStyle/>
        <a:p>
          <a:endParaRPr lang="en-US"/>
        </a:p>
      </dgm:t>
    </dgm:pt>
    <dgm:pt modelId="{7A21328E-1346-44A9-892B-D1310127CAE0}">
      <dgm:prSet phldrT="[Text]" phldr="0"/>
      <dgm:spPr/>
      <dgm:t>
        <a:bodyPr/>
        <a:lstStyle/>
        <a:p>
          <a:r>
            <a:rPr lang="en-US"/>
            <a:t>Last day for ERCOT to review and approve LLIS studies</a:t>
          </a:r>
        </a:p>
      </dgm:t>
    </dgm:pt>
    <dgm:pt modelId="{876BDFFC-2898-4B9C-823D-C494E0305785}" type="parTrans" cxnId="{87703B29-003C-44E0-B683-DF686F24E622}">
      <dgm:prSet/>
      <dgm:spPr/>
      <dgm:t>
        <a:bodyPr/>
        <a:lstStyle/>
        <a:p>
          <a:endParaRPr lang="en-US"/>
        </a:p>
      </dgm:t>
    </dgm:pt>
    <dgm:pt modelId="{7A4562C1-01CC-4EAE-85B7-62129180B061}" type="sibTrans" cxnId="{87703B29-003C-44E0-B683-DF686F24E622}">
      <dgm:prSet/>
      <dgm:spPr/>
      <dgm:t>
        <a:bodyPr/>
        <a:lstStyle/>
        <a:p>
          <a:endParaRPr lang="en-US"/>
        </a:p>
      </dgm:t>
    </dgm:pt>
    <dgm:pt modelId="{8D740D61-CCC3-46E1-BD15-98B281D6D288}">
      <dgm:prSet phldrT="[Text]" phldr="0"/>
      <dgm:spPr/>
      <dgm:t>
        <a:bodyPr/>
        <a:lstStyle/>
        <a:p>
          <a:r>
            <a:rPr lang="en-US"/>
            <a:t>July 24</a:t>
          </a:r>
        </a:p>
      </dgm:t>
    </dgm:pt>
    <dgm:pt modelId="{2BE92D23-5E40-4ABA-BB7A-5E1A983DA962}" type="parTrans" cxnId="{03517085-D995-4182-8C51-AA9AE27EF676}">
      <dgm:prSet/>
      <dgm:spPr/>
      <dgm:t>
        <a:bodyPr/>
        <a:lstStyle/>
        <a:p>
          <a:endParaRPr lang="en-US"/>
        </a:p>
      </dgm:t>
    </dgm:pt>
    <dgm:pt modelId="{68F8666E-E6D5-4271-AE76-532B0D1C9B1F}" type="sibTrans" cxnId="{03517085-D995-4182-8C51-AA9AE27EF676}">
      <dgm:prSet/>
      <dgm:spPr/>
      <dgm:t>
        <a:bodyPr/>
        <a:lstStyle/>
        <a:p>
          <a:endParaRPr lang="en-US"/>
        </a:p>
      </dgm:t>
    </dgm:pt>
    <dgm:pt modelId="{A9667653-DD83-4EAF-A51C-AD9B04577846}">
      <dgm:prSet phldrT="[Text]" phldr="0"/>
      <dgm:spPr/>
      <dgm:t>
        <a:bodyPr/>
        <a:lstStyle/>
        <a:p>
          <a:r>
            <a:rPr lang="en-US"/>
            <a:t>Deadline for required information for inclusion in Batch Zero to be submitted to ERCOT</a:t>
          </a:r>
        </a:p>
      </dgm:t>
    </dgm:pt>
    <dgm:pt modelId="{A20A68B1-BCC6-42DD-9F42-A30F75F4363B}" type="parTrans" cxnId="{165EE2FD-0239-444C-AA0E-E1C4B461E38E}">
      <dgm:prSet/>
      <dgm:spPr/>
      <dgm:t>
        <a:bodyPr/>
        <a:lstStyle/>
        <a:p>
          <a:endParaRPr lang="en-US"/>
        </a:p>
      </dgm:t>
    </dgm:pt>
    <dgm:pt modelId="{CE15E980-ABC8-40B3-99D7-78F32143E366}" type="sibTrans" cxnId="{165EE2FD-0239-444C-AA0E-E1C4B461E38E}">
      <dgm:prSet/>
      <dgm:spPr/>
      <dgm:t>
        <a:bodyPr/>
        <a:lstStyle/>
        <a:p>
          <a:endParaRPr lang="en-US"/>
        </a:p>
      </dgm:t>
    </dgm:pt>
    <dgm:pt modelId="{B33EED37-573D-4672-8DF6-A9ADBCEA2F5D}">
      <dgm:prSet phldrT="[Text]" phldr="0"/>
      <dgm:spPr/>
      <dgm:t>
        <a:bodyPr/>
        <a:lstStyle/>
        <a:p>
          <a:r>
            <a:rPr lang="en-US"/>
            <a:t>August 7</a:t>
          </a:r>
        </a:p>
      </dgm:t>
    </dgm:pt>
    <dgm:pt modelId="{346CD5EC-7C3D-49CA-BB5D-75CEB8961F68}" type="parTrans" cxnId="{2E24D095-4C72-4062-A3C5-14B14773773D}">
      <dgm:prSet/>
      <dgm:spPr/>
      <dgm:t>
        <a:bodyPr/>
        <a:lstStyle/>
        <a:p>
          <a:endParaRPr lang="en-US"/>
        </a:p>
      </dgm:t>
    </dgm:pt>
    <dgm:pt modelId="{4CB290D5-8B2D-4E00-904F-D784080A0DC9}" type="sibTrans" cxnId="{2E24D095-4C72-4062-A3C5-14B14773773D}">
      <dgm:prSet/>
      <dgm:spPr/>
      <dgm:t>
        <a:bodyPr/>
        <a:lstStyle/>
        <a:p>
          <a:endParaRPr lang="en-US"/>
        </a:p>
      </dgm:t>
    </dgm:pt>
    <dgm:pt modelId="{0D9B5372-8BBE-49C7-9D1E-217E8AE63465}">
      <dgm:prSet phldrT="[Text]" phldr="0"/>
      <dgm:spPr/>
      <dgm:t>
        <a:bodyPr/>
        <a:lstStyle/>
        <a:p>
          <a:r>
            <a:rPr lang="en-US"/>
            <a:t>Deadline for ERCOT to notify TSPs and DSPs of Large Load inclusion and classification in Batch Zero</a:t>
          </a:r>
        </a:p>
      </dgm:t>
    </dgm:pt>
    <dgm:pt modelId="{9D1A657E-38FF-45A2-84CA-5BCF6DF1BBF1}" type="parTrans" cxnId="{9C4A4A14-F842-42BC-AF9D-871A3EC463F7}">
      <dgm:prSet/>
      <dgm:spPr/>
      <dgm:t>
        <a:bodyPr/>
        <a:lstStyle/>
        <a:p>
          <a:endParaRPr lang="en-US"/>
        </a:p>
      </dgm:t>
    </dgm:pt>
    <dgm:pt modelId="{5BB0A93D-255B-4D27-89D2-959DDC6BB277}" type="sibTrans" cxnId="{9C4A4A14-F842-42BC-AF9D-871A3EC463F7}">
      <dgm:prSet/>
      <dgm:spPr/>
      <dgm:t>
        <a:bodyPr/>
        <a:lstStyle/>
        <a:p>
          <a:endParaRPr lang="en-US"/>
        </a:p>
      </dgm:t>
    </dgm:pt>
    <dgm:pt modelId="{0572DF6D-D681-4D36-B6F5-F9146440EA91}" type="pres">
      <dgm:prSet presAssocID="{68EDEEA0-6CF7-4E98-B137-058CBC3B54BA}" presName="linearFlow" presStyleCnt="0">
        <dgm:presLayoutVars>
          <dgm:dir/>
          <dgm:animLvl val="lvl"/>
          <dgm:resizeHandles val="exact"/>
        </dgm:presLayoutVars>
      </dgm:prSet>
      <dgm:spPr/>
    </dgm:pt>
    <dgm:pt modelId="{649D0D78-881B-467C-BC39-314843377D5B}" type="pres">
      <dgm:prSet presAssocID="{2379BD99-A61A-4C16-ABC1-C5FD68CBA6EA}" presName="composite" presStyleCnt="0"/>
      <dgm:spPr/>
    </dgm:pt>
    <dgm:pt modelId="{3CE1F0A7-AD3B-4A97-B2F1-1F4E49266874}" type="pres">
      <dgm:prSet presAssocID="{2379BD99-A61A-4C16-ABC1-C5FD68CBA6EA}" presName="parentText" presStyleLbl="alignNode1" presStyleIdx="0" presStyleCnt="3">
        <dgm:presLayoutVars>
          <dgm:chMax val="1"/>
          <dgm:bulletEnabled val="1"/>
        </dgm:presLayoutVars>
      </dgm:prSet>
      <dgm:spPr/>
    </dgm:pt>
    <dgm:pt modelId="{5CBCC458-D495-4950-A381-645266AC017D}" type="pres">
      <dgm:prSet presAssocID="{2379BD99-A61A-4C16-ABC1-C5FD68CBA6EA}" presName="descendantText" presStyleLbl="alignAcc1" presStyleIdx="0" presStyleCnt="3">
        <dgm:presLayoutVars>
          <dgm:bulletEnabled val="1"/>
        </dgm:presLayoutVars>
      </dgm:prSet>
      <dgm:spPr/>
    </dgm:pt>
    <dgm:pt modelId="{0AC5897F-2589-4AFE-8FB4-8134E2A55E05}" type="pres">
      <dgm:prSet presAssocID="{F28B671D-4518-4E33-81A1-085C70FC458F}" presName="sp" presStyleCnt="0"/>
      <dgm:spPr/>
    </dgm:pt>
    <dgm:pt modelId="{63FFEA9B-8416-466C-A768-5ECD149D352B}" type="pres">
      <dgm:prSet presAssocID="{8D740D61-CCC3-46E1-BD15-98B281D6D288}" presName="composite" presStyleCnt="0"/>
      <dgm:spPr/>
    </dgm:pt>
    <dgm:pt modelId="{ED0BFE9A-D94C-4252-ABB9-4FF21412CDF1}" type="pres">
      <dgm:prSet presAssocID="{8D740D61-CCC3-46E1-BD15-98B281D6D288}" presName="parentText" presStyleLbl="alignNode1" presStyleIdx="1" presStyleCnt="3">
        <dgm:presLayoutVars>
          <dgm:chMax val="1"/>
          <dgm:bulletEnabled val="1"/>
        </dgm:presLayoutVars>
      </dgm:prSet>
      <dgm:spPr/>
    </dgm:pt>
    <dgm:pt modelId="{A744CA75-3A91-4907-802D-6FA46F12B76E}" type="pres">
      <dgm:prSet presAssocID="{8D740D61-CCC3-46E1-BD15-98B281D6D288}" presName="descendantText" presStyleLbl="alignAcc1" presStyleIdx="1" presStyleCnt="3">
        <dgm:presLayoutVars>
          <dgm:bulletEnabled val="1"/>
        </dgm:presLayoutVars>
      </dgm:prSet>
      <dgm:spPr/>
    </dgm:pt>
    <dgm:pt modelId="{CB70149A-466E-40CB-8BB0-6661A02040CE}" type="pres">
      <dgm:prSet presAssocID="{68F8666E-E6D5-4271-AE76-532B0D1C9B1F}" presName="sp" presStyleCnt="0"/>
      <dgm:spPr/>
    </dgm:pt>
    <dgm:pt modelId="{F0A8F6A5-223C-48E9-BFE4-F05E2533AE11}" type="pres">
      <dgm:prSet presAssocID="{B33EED37-573D-4672-8DF6-A9ADBCEA2F5D}" presName="composite" presStyleCnt="0"/>
      <dgm:spPr/>
    </dgm:pt>
    <dgm:pt modelId="{C7E0E64A-E048-401A-8852-19DC8810E28B}" type="pres">
      <dgm:prSet presAssocID="{B33EED37-573D-4672-8DF6-A9ADBCEA2F5D}" presName="parentText" presStyleLbl="alignNode1" presStyleIdx="2" presStyleCnt="3">
        <dgm:presLayoutVars>
          <dgm:chMax val="1"/>
          <dgm:bulletEnabled val="1"/>
        </dgm:presLayoutVars>
      </dgm:prSet>
      <dgm:spPr/>
    </dgm:pt>
    <dgm:pt modelId="{F7C973DB-8BB2-4C87-B8A8-D21CFD91D8CE}" type="pres">
      <dgm:prSet presAssocID="{B33EED37-573D-4672-8DF6-A9ADBCEA2F5D}" presName="descendantText" presStyleLbl="alignAcc1" presStyleIdx="2" presStyleCnt="3">
        <dgm:presLayoutVars>
          <dgm:bulletEnabled val="1"/>
        </dgm:presLayoutVars>
      </dgm:prSet>
      <dgm:spPr/>
    </dgm:pt>
  </dgm:ptLst>
  <dgm:cxnLst>
    <dgm:cxn modelId="{9C4A4A14-F842-42BC-AF9D-871A3EC463F7}" srcId="{B33EED37-573D-4672-8DF6-A9ADBCEA2F5D}" destId="{0D9B5372-8BBE-49C7-9D1E-217E8AE63465}" srcOrd="0" destOrd="0" parTransId="{9D1A657E-38FF-45A2-84CA-5BCF6DF1BBF1}" sibTransId="{5BB0A93D-255B-4D27-89D2-959DDC6BB277}"/>
    <dgm:cxn modelId="{87703B29-003C-44E0-B683-DF686F24E622}" srcId="{2379BD99-A61A-4C16-ABC1-C5FD68CBA6EA}" destId="{7A21328E-1346-44A9-892B-D1310127CAE0}" srcOrd="0" destOrd="0" parTransId="{876BDFFC-2898-4B9C-823D-C494E0305785}" sibTransId="{7A4562C1-01CC-4EAE-85B7-62129180B061}"/>
    <dgm:cxn modelId="{531EAA30-EA1D-4D08-B687-CC1489BDB8BC}" type="presOf" srcId="{0D9B5372-8BBE-49C7-9D1E-217E8AE63465}" destId="{F7C973DB-8BB2-4C87-B8A8-D21CFD91D8CE}" srcOrd="0" destOrd="0" presId="urn:microsoft.com/office/officeart/2005/8/layout/chevron2"/>
    <dgm:cxn modelId="{3579F64D-7C64-44D9-8729-E1FB6BECDCD1}" type="presOf" srcId="{7A21328E-1346-44A9-892B-D1310127CAE0}" destId="{5CBCC458-D495-4950-A381-645266AC017D}" srcOrd="0" destOrd="0" presId="urn:microsoft.com/office/officeart/2005/8/layout/chevron2"/>
    <dgm:cxn modelId="{469B9A55-C5CA-4C8C-B560-07DBBD2E59ED}" type="presOf" srcId="{B33EED37-573D-4672-8DF6-A9ADBCEA2F5D}" destId="{C7E0E64A-E048-401A-8852-19DC8810E28B}" srcOrd="0" destOrd="0" presId="urn:microsoft.com/office/officeart/2005/8/layout/chevron2"/>
    <dgm:cxn modelId="{E162B955-0F44-46A3-B311-C35F5D4B4EA7}" type="presOf" srcId="{8D740D61-CCC3-46E1-BD15-98B281D6D288}" destId="{ED0BFE9A-D94C-4252-ABB9-4FF21412CDF1}" srcOrd="0" destOrd="0" presId="urn:microsoft.com/office/officeart/2005/8/layout/chevron2"/>
    <dgm:cxn modelId="{D17E3D83-F0D2-41A3-B6C2-C0716BD57358}" type="presOf" srcId="{68EDEEA0-6CF7-4E98-B137-058CBC3B54BA}" destId="{0572DF6D-D681-4D36-B6F5-F9146440EA91}" srcOrd="0" destOrd="0" presId="urn:microsoft.com/office/officeart/2005/8/layout/chevron2"/>
    <dgm:cxn modelId="{03517085-D995-4182-8C51-AA9AE27EF676}" srcId="{68EDEEA0-6CF7-4E98-B137-058CBC3B54BA}" destId="{8D740D61-CCC3-46E1-BD15-98B281D6D288}" srcOrd="1" destOrd="0" parTransId="{2BE92D23-5E40-4ABA-BB7A-5E1A983DA962}" sibTransId="{68F8666E-E6D5-4271-AE76-532B0D1C9B1F}"/>
    <dgm:cxn modelId="{2E24D095-4C72-4062-A3C5-14B14773773D}" srcId="{68EDEEA0-6CF7-4E98-B137-058CBC3B54BA}" destId="{B33EED37-573D-4672-8DF6-A9ADBCEA2F5D}" srcOrd="2" destOrd="0" parTransId="{346CD5EC-7C3D-49CA-BB5D-75CEB8961F68}" sibTransId="{4CB290D5-8B2D-4E00-904F-D784080A0DC9}"/>
    <dgm:cxn modelId="{5827FC9B-53A2-4D9A-A522-24B969F15CC1}" srcId="{68EDEEA0-6CF7-4E98-B137-058CBC3B54BA}" destId="{2379BD99-A61A-4C16-ABC1-C5FD68CBA6EA}" srcOrd="0" destOrd="0" parTransId="{CCCADA48-0D45-4285-BD96-03FF3D218F8F}" sibTransId="{F28B671D-4518-4E33-81A1-085C70FC458F}"/>
    <dgm:cxn modelId="{FC0AFAA2-2CBF-4B3B-A599-B627120FE583}" type="presOf" srcId="{2379BD99-A61A-4C16-ABC1-C5FD68CBA6EA}" destId="{3CE1F0A7-AD3B-4A97-B2F1-1F4E49266874}" srcOrd="0" destOrd="0" presId="urn:microsoft.com/office/officeart/2005/8/layout/chevron2"/>
    <dgm:cxn modelId="{E3B081DF-586D-4DF1-929D-9F61BF130F9D}" type="presOf" srcId="{A9667653-DD83-4EAF-A51C-AD9B04577846}" destId="{A744CA75-3A91-4907-802D-6FA46F12B76E}" srcOrd="0" destOrd="0" presId="urn:microsoft.com/office/officeart/2005/8/layout/chevron2"/>
    <dgm:cxn modelId="{165EE2FD-0239-444C-AA0E-E1C4B461E38E}" srcId="{8D740D61-CCC3-46E1-BD15-98B281D6D288}" destId="{A9667653-DD83-4EAF-A51C-AD9B04577846}" srcOrd="0" destOrd="0" parTransId="{A20A68B1-BCC6-42DD-9F42-A30F75F4363B}" sibTransId="{CE15E980-ABC8-40B3-99D7-78F32143E366}"/>
    <dgm:cxn modelId="{386A1F6E-CB09-4487-AC42-2EC07D59CF1B}" type="presParOf" srcId="{0572DF6D-D681-4D36-B6F5-F9146440EA91}" destId="{649D0D78-881B-467C-BC39-314843377D5B}" srcOrd="0" destOrd="0" presId="urn:microsoft.com/office/officeart/2005/8/layout/chevron2"/>
    <dgm:cxn modelId="{DE7D30EC-9518-4832-9F12-7E79C3D0E3F9}" type="presParOf" srcId="{649D0D78-881B-467C-BC39-314843377D5B}" destId="{3CE1F0A7-AD3B-4A97-B2F1-1F4E49266874}" srcOrd="0" destOrd="0" presId="urn:microsoft.com/office/officeart/2005/8/layout/chevron2"/>
    <dgm:cxn modelId="{C9117E29-5CCE-4F6E-A65B-6B5C5F417B6D}" type="presParOf" srcId="{649D0D78-881B-467C-BC39-314843377D5B}" destId="{5CBCC458-D495-4950-A381-645266AC017D}" srcOrd="1" destOrd="0" presId="urn:microsoft.com/office/officeart/2005/8/layout/chevron2"/>
    <dgm:cxn modelId="{33BFFDEB-1B38-4CBE-B54E-21B75DA08715}" type="presParOf" srcId="{0572DF6D-D681-4D36-B6F5-F9146440EA91}" destId="{0AC5897F-2589-4AFE-8FB4-8134E2A55E05}" srcOrd="1" destOrd="0" presId="urn:microsoft.com/office/officeart/2005/8/layout/chevron2"/>
    <dgm:cxn modelId="{6DE70A92-95CB-4DA4-B7C3-2DBE46018A4E}" type="presParOf" srcId="{0572DF6D-D681-4D36-B6F5-F9146440EA91}" destId="{63FFEA9B-8416-466C-A768-5ECD149D352B}" srcOrd="2" destOrd="0" presId="urn:microsoft.com/office/officeart/2005/8/layout/chevron2"/>
    <dgm:cxn modelId="{6E91AA37-83AB-415B-A364-8B26CF03C6FE}" type="presParOf" srcId="{63FFEA9B-8416-466C-A768-5ECD149D352B}" destId="{ED0BFE9A-D94C-4252-ABB9-4FF21412CDF1}" srcOrd="0" destOrd="0" presId="urn:microsoft.com/office/officeart/2005/8/layout/chevron2"/>
    <dgm:cxn modelId="{615A3FC7-A992-4A3B-95C0-0562DD3A723B}" type="presParOf" srcId="{63FFEA9B-8416-466C-A768-5ECD149D352B}" destId="{A744CA75-3A91-4907-802D-6FA46F12B76E}" srcOrd="1" destOrd="0" presId="urn:microsoft.com/office/officeart/2005/8/layout/chevron2"/>
    <dgm:cxn modelId="{E97496F0-077C-4100-905C-CB5C3E3B2B63}" type="presParOf" srcId="{0572DF6D-D681-4D36-B6F5-F9146440EA91}" destId="{CB70149A-466E-40CB-8BB0-6661A02040CE}" srcOrd="3" destOrd="0" presId="urn:microsoft.com/office/officeart/2005/8/layout/chevron2"/>
    <dgm:cxn modelId="{41CA2A93-72F7-4683-8978-2033BDEC28B2}" type="presParOf" srcId="{0572DF6D-D681-4D36-B6F5-F9146440EA91}" destId="{F0A8F6A5-223C-48E9-BFE4-F05E2533AE11}" srcOrd="4" destOrd="0" presId="urn:microsoft.com/office/officeart/2005/8/layout/chevron2"/>
    <dgm:cxn modelId="{A9B87554-9420-4F52-B08F-8D3E81656639}" type="presParOf" srcId="{F0A8F6A5-223C-48E9-BFE4-F05E2533AE11}" destId="{C7E0E64A-E048-401A-8852-19DC8810E28B}" srcOrd="0" destOrd="0" presId="urn:microsoft.com/office/officeart/2005/8/layout/chevron2"/>
    <dgm:cxn modelId="{54C37ED7-1CBD-4E7A-9B72-3667782E6BE3}" type="presParOf" srcId="{F0A8F6A5-223C-48E9-BFE4-F05E2533AE11}" destId="{F7C973DB-8BB2-4C87-B8A8-D21CFD91D8C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E58C9-4E9F-4D96-95F6-627F1C60202B}">
      <dsp:nvSpPr>
        <dsp:cNvPr id="0" name=""/>
        <dsp:cNvSpPr/>
      </dsp:nvSpPr>
      <dsp:spPr>
        <a:xfrm>
          <a:off x="1523" y="2902"/>
          <a:ext cx="1913990" cy="12527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a:t>May 21</a:t>
          </a:r>
          <a:endParaRPr lang="en-US" sz="1800" b="0" kern="1200"/>
        </a:p>
      </dsp:txBody>
      <dsp:txXfrm>
        <a:off x="1523" y="2902"/>
        <a:ext cx="1913990" cy="765596"/>
      </dsp:txXfrm>
    </dsp:sp>
    <dsp:sp modelId="{4E2F179B-42DC-47DF-BD38-3D2A86129B43}">
      <dsp:nvSpPr>
        <dsp:cNvPr id="0" name=""/>
        <dsp:cNvSpPr/>
      </dsp:nvSpPr>
      <dsp:spPr>
        <a:xfrm>
          <a:off x="393545" y="768498"/>
          <a:ext cx="1913990" cy="25692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Initial preview of implementation process, new LIF, and attestation templates</a:t>
          </a:r>
        </a:p>
        <a:p>
          <a:pPr marL="114300" lvl="1" indent="-114300" algn="l" defTabSz="622300">
            <a:lnSpc>
              <a:spcPct val="90000"/>
            </a:lnSpc>
            <a:spcBef>
              <a:spcPct val="0"/>
            </a:spcBef>
            <a:spcAft>
              <a:spcPct val="15000"/>
            </a:spcAft>
            <a:buChar char="•"/>
          </a:pPr>
          <a:r>
            <a:rPr lang="en-US" sz="1400" kern="1200"/>
            <a:t>Request for feedback and questions</a:t>
          </a:r>
          <a:endParaRPr lang="en-US" sz="1600" kern="1200"/>
        </a:p>
      </dsp:txBody>
      <dsp:txXfrm>
        <a:off x="449604" y="824557"/>
        <a:ext cx="1801872" cy="2457100"/>
      </dsp:txXfrm>
    </dsp:sp>
    <dsp:sp modelId="{108EC537-3590-4700-A079-5E03D9707ABF}">
      <dsp:nvSpPr>
        <dsp:cNvPr id="0" name=""/>
        <dsp:cNvSpPr/>
      </dsp:nvSpPr>
      <dsp:spPr>
        <a:xfrm>
          <a:off x="2205667" y="147435"/>
          <a:ext cx="615126" cy="4765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205667" y="242741"/>
        <a:ext cx="472168" cy="285916"/>
      </dsp:txXfrm>
    </dsp:sp>
    <dsp:sp modelId="{B04C5989-9118-43F6-8315-EE46AD25B79D}">
      <dsp:nvSpPr>
        <dsp:cNvPr id="0" name=""/>
        <dsp:cNvSpPr/>
      </dsp:nvSpPr>
      <dsp:spPr>
        <a:xfrm>
          <a:off x="3076129" y="2902"/>
          <a:ext cx="1913990" cy="12527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a:t>May 28 </a:t>
          </a:r>
          <a:r>
            <a:rPr lang="en-US" sz="1800" b="0" kern="1200"/>
            <a:t>(today)</a:t>
          </a:r>
          <a:endParaRPr lang="en-US" sz="1800" b="1" kern="1200"/>
        </a:p>
      </dsp:txBody>
      <dsp:txXfrm>
        <a:off x="3076129" y="2902"/>
        <a:ext cx="1913990" cy="765596"/>
      </dsp:txXfrm>
    </dsp:sp>
    <dsp:sp modelId="{9B2459F9-90A0-40C1-A8C8-931295CC5D7B}">
      <dsp:nvSpPr>
        <dsp:cNvPr id="0" name=""/>
        <dsp:cNvSpPr/>
      </dsp:nvSpPr>
      <dsp:spPr>
        <a:xfrm>
          <a:off x="3468151" y="771400"/>
          <a:ext cx="1913990" cy="25692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More detailed preview of process, new LIF, and attestation templates</a:t>
          </a:r>
        </a:p>
      </dsp:txBody>
      <dsp:txXfrm>
        <a:off x="3524210" y="827459"/>
        <a:ext cx="1801872" cy="2457100"/>
      </dsp:txXfrm>
    </dsp:sp>
    <dsp:sp modelId="{5D277219-7C18-44DE-8112-7641A33D9C08}">
      <dsp:nvSpPr>
        <dsp:cNvPr id="0" name=""/>
        <dsp:cNvSpPr/>
      </dsp:nvSpPr>
      <dsp:spPr>
        <a:xfrm>
          <a:off x="5280274" y="147435"/>
          <a:ext cx="615126" cy="4765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280274" y="242741"/>
        <a:ext cx="472168" cy="285916"/>
      </dsp:txXfrm>
    </dsp:sp>
    <dsp:sp modelId="{E2432099-52EA-4475-A9CB-32A78FEAD295}">
      <dsp:nvSpPr>
        <dsp:cNvPr id="0" name=""/>
        <dsp:cNvSpPr/>
      </dsp:nvSpPr>
      <dsp:spPr>
        <a:xfrm>
          <a:off x="6150736" y="2902"/>
          <a:ext cx="1913990" cy="12527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a:t>First week of June</a:t>
          </a:r>
          <a:r>
            <a:rPr lang="en-US" sz="1800" b="1" kern="1200">
              <a:sym typeface="Symbol" panose="05050102010706020507" pitchFamily="18" charset="2"/>
            </a:rPr>
            <a:t></a:t>
          </a:r>
          <a:endParaRPr lang="en-US" sz="1800" b="1" kern="1200"/>
        </a:p>
      </dsp:txBody>
      <dsp:txXfrm>
        <a:off x="6150736" y="2902"/>
        <a:ext cx="1913990" cy="765596"/>
      </dsp:txXfrm>
    </dsp:sp>
    <dsp:sp modelId="{5CE4831C-0381-4748-8460-E2D28ED285D0}">
      <dsp:nvSpPr>
        <dsp:cNvPr id="0" name=""/>
        <dsp:cNvSpPr/>
      </dsp:nvSpPr>
      <dsp:spPr>
        <a:xfrm>
          <a:off x="6542758" y="768498"/>
          <a:ext cx="1913990" cy="25692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Official LIF and attestation templates posted to the Large Load Integration section of the ERCOT website</a:t>
          </a:r>
        </a:p>
        <a:p>
          <a:pPr marL="114300" lvl="1" indent="-114300" algn="l" defTabSz="622300">
            <a:lnSpc>
              <a:spcPct val="90000"/>
            </a:lnSpc>
            <a:spcBef>
              <a:spcPct val="0"/>
            </a:spcBef>
            <a:spcAft>
              <a:spcPct val="15000"/>
            </a:spcAft>
            <a:buChar char="•"/>
          </a:pPr>
          <a:r>
            <a:rPr lang="en-US" sz="1400" kern="1200"/>
            <a:t>New email inbox goes live to receive Batch Zero submission packages</a:t>
          </a:r>
        </a:p>
      </dsp:txBody>
      <dsp:txXfrm>
        <a:off x="6598817" y="824557"/>
        <a:ext cx="1801872" cy="2457100"/>
      </dsp:txXfrm>
    </dsp:sp>
    <dsp:sp modelId="{20E5C52B-2EF7-48BE-95CD-52C9A82C5B23}">
      <dsp:nvSpPr>
        <dsp:cNvPr id="0" name=""/>
        <dsp:cNvSpPr/>
      </dsp:nvSpPr>
      <dsp:spPr>
        <a:xfrm>
          <a:off x="8354881" y="147435"/>
          <a:ext cx="615126" cy="4765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354881" y="242741"/>
        <a:ext cx="472168" cy="285916"/>
      </dsp:txXfrm>
    </dsp:sp>
    <dsp:sp modelId="{234D4FD3-2314-42D5-B974-33E70756D62C}">
      <dsp:nvSpPr>
        <dsp:cNvPr id="0" name=""/>
        <dsp:cNvSpPr/>
      </dsp:nvSpPr>
      <dsp:spPr>
        <a:xfrm>
          <a:off x="9225343" y="2902"/>
          <a:ext cx="1913990" cy="12527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a:t>July 24</a:t>
          </a:r>
        </a:p>
      </dsp:txBody>
      <dsp:txXfrm>
        <a:off x="9225343" y="2902"/>
        <a:ext cx="1913990" cy="765596"/>
      </dsp:txXfrm>
    </dsp:sp>
    <dsp:sp modelId="{03176ACF-FFBA-4295-A455-887DB8554239}">
      <dsp:nvSpPr>
        <dsp:cNvPr id="0" name=""/>
        <dsp:cNvSpPr/>
      </dsp:nvSpPr>
      <dsp:spPr>
        <a:xfrm>
          <a:off x="9617365" y="768498"/>
          <a:ext cx="1913990" cy="25692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Last day for Interconnecting  TSPs/DSPs, as applicable, to submit completed Batch Zero submission packages to ERCOT</a:t>
          </a:r>
        </a:p>
      </dsp:txBody>
      <dsp:txXfrm>
        <a:off x="9673424" y="824557"/>
        <a:ext cx="1801872" cy="2457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1F0A7-AD3B-4A97-B2F1-1F4E49266874}">
      <dsp:nvSpPr>
        <dsp:cNvPr id="0" name=""/>
        <dsp:cNvSpPr/>
      </dsp:nvSpPr>
      <dsp:spPr>
        <a:xfrm rot="5400000">
          <a:off x="-303539" y="305162"/>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July 10</a:t>
          </a:r>
        </a:p>
      </dsp:txBody>
      <dsp:txXfrm rot="-5400000">
        <a:off x="1" y="709881"/>
        <a:ext cx="1416518" cy="607079"/>
      </dsp:txXfrm>
    </dsp:sp>
    <dsp:sp modelId="{5CBCC458-D495-4950-A381-645266AC017D}">
      <dsp:nvSpPr>
        <dsp:cNvPr id="0" name=""/>
        <dsp:cNvSpPr/>
      </dsp:nvSpPr>
      <dsp:spPr>
        <a:xfrm rot="5400000">
          <a:off x="2126074" y="-707933"/>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Last day for ERCOT to review and approve LLIS studies</a:t>
          </a:r>
        </a:p>
      </dsp:txBody>
      <dsp:txXfrm rot="-5400000">
        <a:off x="1416518" y="65833"/>
        <a:ext cx="2670241" cy="1186918"/>
      </dsp:txXfrm>
    </dsp:sp>
    <dsp:sp modelId="{ED0BFE9A-D94C-4252-ABB9-4FF21412CDF1}">
      <dsp:nvSpPr>
        <dsp:cNvPr id="0" name=""/>
        <dsp:cNvSpPr/>
      </dsp:nvSpPr>
      <dsp:spPr>
        <a:xfrm rot="5400000">
          <a:off x="-303539" y="2111140"/>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July 24</a:t>
          </a:r>
        </a:p>
      </dsp:txBody>
      <dsp:txXfrm rot="-5400000">
        <a:off x="1" y="2515859"/>
        <a:ext cx="1416518" cy="607079"/>
      </dsp:txXfrm>
    </dsp:sp>
    <dsp:sp modelId="{A744CA75-3A91-4907-802D-6FA46F12B76E}">
      <dsp:nvSpPr>
        <dsp:cNvPr id="0" name=""/>
        <dsp:cNvSpPr/>
      </dsp:nvSpPr>
      <dsp:spPr>
        <a:xfrm rot="5400000">
          <a:off x="2126074" y="1098044"/>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Deadline for required information for inclusion in Batch Zero to be submitted to ERCOT</a:t>
          </a:r>
        </a:p>
      </dsp:txBody>
      <dsp:txXfrm rot="-5400000">
        <a:off x="1416518" y="1871810"/>
        <a:ext cx="2670241" cy="1186918"/>
      </dsp:txXfrm>
    </dsp:sp>
    <dsp:sp modelId="{C7E0E64A-E048-401A-8852-19DC8810E28B}">
      <dsp:nvSpPr>
        <dsp:cNvPr id="0" name=""/>
        <dsp:cNvSpPr/>
      </dsp:nvSpPr>
      <dsp:spPr>
        <a:xfrm rot="5400000">
          <a:off x="-303539" y="3917118"/>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August 7</a:t>
          </a:r>
        </a:p>
      </dsp:txBody>
      <dsp:txXfrm rot="-5400000">
        <a:off x="1" y="4321837"/>
        <a:ext cx="1416518" cy="607079"/>
      </dsp:txXfrm>
    </dsp:sp>
    <dsp:sp modelId="{F7C973DB-8BB2-4C87-B8A8-D21CFD91D8CE}">
      <dsp:nvSpPr>
        <dsp:cNvPr id="0" name=""/>
        <dsp:cNvSpPr/>
      </dsp:nvSpPr>
      <dsp:spPr>
        <a:xfrm rot="5400000">
          <a:off x="2126074" y="2904022"/>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Deadline for ERCOT to notify TSPs and DSPs of Large Load inclusion and classification in Batch Zero</a:t>
          </a:r>
        </a:p>
      </dsp:txBody>
      <dsp:txXfrm rot="-5400000">
        <a:off x="1416518" y="3677788"/>
        <a:ext cx="2670241" cy="11869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54844B56-56CA-46C2-B040-170EF07B0E91}" type="datetime3">
              <a:rPr lang="en-US" smtClean="0"/>
              <a:t>28 May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cs typeface="Arial" panose="020B0604020202020204" pitchFamily="34" charset="0"/>
              </a:defRPr>
            </a:lvl1pPr>
          </a:lstStyle>
          <a:p>
            <a:fld id="{A4FC4A73-EF24-4DBD-BE03-C4CAACADD3D7}" type="datetime3">
              <a:rPr lang="en-US" smtClean="0"/>
              <a:t>28 May 2026</a:t>
            </a:fld>
            <a:endParaRPr lang="en-US"/>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999DE-761A-B47C-748C-997751CB1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BA24E1-C4B6-AC18-6BEF-035366E8A92B}"/>
              </a:ext>
            </a:extLst>
          </p:cNvPr>
          <p:cNvSpPr>
            <a:spLocks noGrp="1" noRot="1" noChangeAspect="1"/>
          </p:cNvSpPr>
          <p:nvPr>
            <p:ph type="sldImg"/>
          </p:nvPr>
        </p:nvSpPr>
        <p:spPr>
          <a:xfrm>
            <a:off x="735013" y="563563"/>
            <a:ext cx="5632450" cy="3168650"/>
          </a:xfrm>
        </p:spPr>
        <p:txBody>
          <a:bodyPr/>
          <a:lstStyle/>
          <a:p>
            <a:endParaRPr lang="en-US"/>
          </a:p>
        </p:txBody>
      </p:sp>
      <p:sp>
        <p:nvSpPr>
          <p:cNvPr id="3" name="Notes Placeholder 2">
            <a:extLst>
              <a:ext uri="{FF2B5EF4-FFF2-40B4-BE49-F238E27FC236}">
                <a16:creationId xmlns:a16="http://schemas.microsoft.com/office/drawing/2014/main" id="{C243C667-9747-418C-A1BD-45C8A4ED0064}"/>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695FC949-CEFD-F934-3BAE-9024E79207AE}"/>
              </a:ext>
            </a:extLst>
          </p:cNvPr>
          <p:cNvSpPr>
            <a:spLocks noGrp="1"/>
          </p:cNvSpPr>
          <p:nvPr>
            <p:ph type="dt" idx="1"/>
          </p:nvPr>
        </p:nvSpPr>
        <p:spPr/>
        <p:txBody>
          <a:bodyPr/>
          <a:lstStyle/>
          <a:p>
            <a:fld id="{A4FC4A73-EF24-4DBD-BE03-C4CAACADD3D7}" type="datetime3">
              <a:rPr lang="en-US" smtClean="0"/>
              <a:t>28 May 2026</a:t>
            </a:fld>
            <a:endParaRPr lang="en-US"/>
          </a:p>
        </p:txBody>
      </p:sp>
      <p:sp>
        <p:nvSpPr>
          <p:cNvPr id="5" name="Slide Number Placeholder 4">
            <a:extLst>
              <a:ext uri="{FF2B5EF4-FFF2-40B4-BE49-F238E27FC236}">
                <a16:creationId xmlns:a16="http://schemas.microsoft.com/office/drawing/2014/main" id="{15ADE7D5-F024-9C4E-1238-9AB937E4ECF6}"/>
              </a:ext>
            </a:extLst>
          </p:cNvPr>
          <p:cNvSpPr>
            <a:spLocks noGrp="1"/>
          </p:cNvSpPr>
          <p:nvPr>
            <p:ph type="sldNum" sz="quarter" idx="5"/>
          </p:nvPr>
        </p:nvSpPr>
        <p:spPr/>
        <p:txBody>
          <a:bodyPr/>
          <a:lstStyle/>
          <a:p>
            <a:fld id="{CF5EBCF4-26FC-4F76-8DA1-52FDDC328D44}" type="slidenum">
              <a:rPr lang="en-US" smtClean="0"/>
              <a:pPr/>
              <a:t>7</a:t>
            </a:fld>
            <a:endParaRPr lang="en-US"/>
          </a:p>
        </p:txBody>
      </p:sp>
    </p:spTree>
    <p:extLst>
      <p:ext uri="{BB962C8B-B14F-4D97-AF65-F5344CB8AC3E}">
        <p14:creationId xmlns:p14="http://schemas.microsoft.com/office/powerpoint/2010/main" val="3376834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28 May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11</a:t>
            </a:fld>
            <a:endParaRPr lang="en-US"/>
          </a:p>
        </p:txBody>
      </p:sp>
    </p:spTree>
    <p:extLst>
      <p:ext uri="{BB962C8B-B14F-4D97-AF65-F5344CB8AC3E}">
        <p14:creationId xmlns:p14="http://schemas.microsoft.com/office/powerpoint/2010/main" val="135157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28 May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15</a:t>
            </a:fld>
            <a:endParaRPr lang="en-US"/>
          </a:p>
        </p:txBody>
      </p:sp>
    </p:spTree>
    <p:extLst>
      <p:ext uri="{BB962C8B-B14F-4D97-AF65-F5344CB8AC3E}">
        <p14:creationId xmlns:p14="http://schemas.microsoft.com/office/powerpoint/2010/main" val="147953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999DE-761A-B47C-748C-997751CB1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BA24E1-C4B6-AC18-6BEF-035366E8A92B}"/>
              </a:ext>
            </a:extLst>
          </p:cNvPr>
          <p:cNvSpPr>
            <a:spLocks noGrp="1" noRot="1" noChangeAspect="1"/>
          </p:cNvSpPr>
          <p:nvPr>
            <p:ph type="sldImg"/>
          </p:nvPr>
        </p:nvSpPr>
        <p:spPr>
          <a:xfrm>
            <a:off x="735013" y="563563"/>
            <a:ext cx="5632450" cy="3168650"/>
          </a:xfrm>
        </p:spPr>
        <p:txBody>
          <a:bodyPr/>
          <a:lstStyle/>
          <a:p>
            <a:endParaRPr lang="en-US"/>
          </a:p>
        </p:txBody>
      </p:sp>
      <p:sp>
        <p:nvSpPr>
          <p:cNvPr id="3" name="Notes Placeholder 2">
            <a:extLst>
              <a:ext uri="{FF2B5EF4-FFF2-40B4-BE49-F238E27FC236}">
                <a16:creationId xmlns:a16="http://schemas.microsoft.com/office/drawing/2014/main" id="{C243C667-9747-418C-A1BD-45C8A4ED0064}"/>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695FC949-CEFD-F934-3BAE-9024E79207AE}"/>
              </a:ext>
            </a:extLst>
          </p:cNvPr>
          <p:cNvSpPr>
            <a:spLocks noGrp="1"/>
          </p:cNvSpPr>
          <p:nvPr>
            <p:ph type="dt" idx="1"/>
          </p:nvPr>
        </p:nvSpPr>
        <p:spPr/>
        <p:txBody>
          <a:bodyPr/>
          <a:lstStyle/>
          <a:p>
            <a:fld id="{A4FC4A73-EF24-4DBD-BE03-C4CAACADD3D7}" type="datetime3">
              <a:rPr lang="en-US" smtClean="0"/>
              <a:t>28 May 2026</a:t>
            </a:fld>
            <a:endParaRPr lang="en-US"/>
          </a:p>
        </p:txBody>
      </p:sp>
      <p:sp>
        <p:nvSpPr>
          <p:cNvPr id="5" name="Slide Number Placeholder 4">
            <a:extLst>
              <a:ext uri="{FF2B5EF4-FFF2-40B4-BE49-F238E27FC236}">
                <a16:creationId xmlns:a16="http://schemas.microsoft.com/office/drawing/2014/main" id="{15ADE7D5-F024-9C4E-1238-9AB937E4ECF6}"/>
              </a:ext>
            </a:extLst>
          </p:cNvPr>
          <p:cNvSpPr>
            <a:spLocks noGrp="1"/>
          </p:cNvSpPr>
          <p:nvPr>
            <p:ph type="sldNum" sz="quarter" idx="5"/>
          </p:nvPr>
        </p:nvSpPr>
        <p:spPr/>
        <p:txBody>
          <a:bodyPr/>
          <a:lstStyle/>
          <a:p>
            <a:fld id="{CF5EBCF4-26FC-4F76-8DA1-52FDDC328D44}" type="slidenum">
              <a:rPr lang="en-US" smtClean="0"/>
              <a:pPr/>
              <a:t>18</a:t>
            </a:fld>
            <a:endParaRPr lang="en-US"/>
          </a:p>
        </p:txBody>
      </p:sp>
    </p:spTree>
    <p:extLst>
      <p:ext uri="{BB962C8B-B14F-4D97-AF65-F5344CB8AC3E}">
        <p14:creationId xmlns:p14="http://schemas.microsoft.com/office/powerpoint/2010/main" val="3376834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28 May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20</a:t>
            </a:fld>
            <a:endParaRPr lang="en-US"/>
          </a:p>
        </p:txBody>
      </p:sp>
    </p:spTree>
    <p:extLst>
      <p:ext uri="{BB962C8B-B14F-4D97-AF65-F5344CB8AC3E}">
        <p14:creationId xmlns:p14="http://schemas.microsoft.com/office/powerpoint/2010/main" val="1248088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28 May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26</a:t>
            </a:fld>
            <a:endParaRPr lang="en-US"/>
          </a:p>
        </p:txBody>
      </p:sp>
    </p:spTree>
    <p:extLst>
      <p:ext uri="{BB962C8B-B14F-4D97-AF65-F5344CB8AC3E}">
        <p14:creationId xmlns:p14="http://schemas.microsoft.com/office/powerpoint/2010/main" val="3680419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28 May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27</a:t>
            </a:fld>
            <a:endParaRPr lang="en-US"/>
          </a:p>
        </p:txBody>
      </p:sp>
    </p:spTree>
    <p:extLst>
      <p:ext uri="{BB962C8B-B14F-4D97-AF65-F5344CB8AC3E}">
        <p14:creationId xmlns:p14="http://schemas.microsoft.com/office/powerpoint/2010/main" val="1929763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1(defa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882069" y="2564247"/>
            <a:ext cx="4882568"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6" name="Content Placeholder 8">
            <a:extLst>
              <a:ext uri="{FF2B5EF4-FFF2-40B4-BE49-F238E27FC236}">
                <a16:creationId xmlns:a16="http://schemas.microsoft.com/office/drawing/2014/main" id="{4A302066-7B9E-F90D-A634-1CEEF4EAA7FF}"/>
              </a:ext>
            </a:extLst>
          </p:cNvPr>
          <p:cNvSpPr>
            <a:spLocks noGrp="1"/>
          </p:cNvSpPr>
          <p:nvPr>
            <p:ph sz="quarter" idx="16"/>
          </p:nvPr>
        </p:nvSpPr>
        <p:spPr>
          <a:xfrm>
            <a:off x="6427365" y="1092200"/>
            <a:ext cx="5201213" cy="2551584"/>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633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2035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716220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78432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721383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267639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319659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254282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915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62526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19797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6F8A40-F0D0-857B-E8A8-1B3161AC4336}"/>
              </a:ext>
              <a:ext uri="{C183D7F6-B498-43B3-948B-1728B52AA6E4}">
                <adec:decorative xmlns:adec="http://schemas.microsoft.com/office/drawing/2017/decorative" val="1"/>
              </a:ext>
            </a:extLst>
          </p:cNvPr>
          <p:cNvSpPr>
            <a:spLocks/>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DC5253-5E42-F62E-EA4E-3AB21BA87CDB}"/>
              </a:ext>
              <a:ext uri="{C183D7F6-B498-43B3-948B-1728B52AA6E4}">
                <adec:decorative xmlns:adec="http://schemas.microsoft.com/office/drawing/2017/decorative" val="1"/>
              </a:ext>
            </a:extLst>
          </p:cNvPr>
          <p:cNvSpPr>
            <a:spLocks/>
          </p:cNvSpPr>
          <p:nvPr userDrawn="1"/>
        </p:nvSpPr>
        <p:spPr>
          <a:xfrm>
            <a:off x="0" y="0"/>
            <a:ext cx="4206240"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COT logo white on background">
            <a:extLst>
              <a:ext uri="{FF2B5EF4-FFF2-40B4-BE49-F238E27FC236}">
                <a16:creationId xmlns:a16="http://schemas.microsoft.com/office/drawing/2014/main" id="{590365CF-9C80-03DF-D245-DBE4EBA333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8" name="TextBox 7">
            <a:extLst>
              <a:ext uri="{FF2B5EF4-FFF2-40B4-BE49-F238E27FC236}">
                <a16:creationId xmlns:a16="http://schemas.microsoft.com/office/drawing/2014/main" id="{1A1A5353-DA71-B6B2-BDDB-2FB68F1F0909}"/>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9" name="Group 8">
            <a:extLst>
              <a:ext uri="{FF2B5EF4-FFF2-40B4-BE49-F238E27FC236}">
                <a16:creationId xmlns:a16="http://schemas.microsoft.com/office/drawing/2014/main" id="{C05802D9-2F73-A263-28E7-486C8A489A26}"/>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10" name="Rectangle 9">
              <a:extLst>
                <a:ext uri="{FF2B5EF4-FFF2-40B4-BE49-F238E27FC236}">
                  <a16:creationId xmlns:a16="http://schemas.microsoft.com/office/drawing/2014/main" id="{8241ADA3-F564-E7C2-1972-0F9FF557AE05}"/>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77A54B6-1CA8-9AE2-BCA6-21205CB4852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pic>
        <p:nvPicPr>
          <p:cNvPr id="3" name="Graphic 2">
            <a:extLst>
              <a:ext uri="{FF2B5EF4-FFF2-40B4-BE49-F238E27FC236}">
                <a16:creationId xmlns:a16="http://schemas.microsoft.com/office/drawing/2014/main" id="{81B94DDE-8E3F-CACF-1508-79E6F98F5EE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5074920" y="2062263"/>
            <a:ext cx="6316168" cy="3366409"/>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Tree>
    <p:extLst>
      <p:ext uri="{BB962C8B-B14F-4D97-AF65-F5344CB8AC3E}">
        <p14:creationId xmlns:p14="http://schemas.microsoft.com/office/powerpoint/2010/main" val="3595795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465647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868319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368003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6F8A40-F0D0-857B-E8A8-1B3161AC4336}"/>
              </a:ext>
              <a:ext uri="{C183D7F6-B498-43B3-948B-1728B52AA6E4}">
                <adec:decorative xmlns:adec="http://schemas.microsoft.com/office/drawing/2017/decorative" val="1"/>
              </a:ext>
            </a:extLst>
          </p:cNvPr>
          <p:cNvSpPr>
            <a:spLocks/>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DC5253-5E42-F62E-EA4E-3AB21BA87CDB}"/>
              </a:ext>
              <a:ext uri="{C183D7F6-B498-43B3-948B-1728B52AA6E4}">
                <adec:decorative xmlns:adec="http://schemas.microsoft.com/office/drawing/2017/decorative" val="1"/>
              </a:ext>
            </a:extLst>
          </p:cNvPr>
          <p:cNvSpPr>
            <a:spLocks/>
          </p:cNvSpPr>
          <p:nvPr userDrawn="1"/>
        </p:nvSpPr>
        <p:spPr>
          <a:xfrm>
            <a:off x="0" y="0"/>
            <a:ext cx="4206240"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COT logo white on background">
            <a:extLst>
              <a:ext uri="{FF2B5EF4-FFF2-40B4-BE49-F238E27FC236}">
                <a16:creationId xmlns:a16="http://schemas.microsoft.com/office/drawing/2014/main" id="{590365CF-9C80-03DF-D245-DBE4EBA333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8" name="TextBox 7">
            <a:extLst>
              <a:ext uri="{FF2B5EF4-FFF2-40B4-BE49-F238E27FC236}">
                <a16:creationId xmlns:a16="http://schemas.microsoft.com/office/drawing/2014/main" id="{1A1A5353-DA71-B6B2-BDDB-2FB68F1F0909}"/>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9" name="Group 8">
            <a:extLst>
              <a:ext uri="{FF2B5EF4-FFF2-40B4-BE49-F238E27FC236}">
                <a16:creationId xmlns:a16="http://schemas.microsoft.com/office/drawing/2014/main" id="{C05802D9-2F73-A263-28E7-486C8A489A26}"/>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10" name="Rectangle 9">
              <a:extLst>
                <a:ext uri="{FF2B5EF4-FFF2-40B4-BE49-F238E27FC236}">
                  <a16:creationId xmlns:a16="http://schemas.microsoft.com/office/drawing/2014/main" id="{8241ADA3-F564-E7C2-1972-0F9FF557AE05}"/>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77A54B6-1CA8-9AE2-BCA6-21205CB4852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pic>
        <p:nvPicPr>
          <p:cNvPr id="3" name="Graphic 2">
            <a:extLst>
              <a:ext uri="{FF2B5EF4-FFF2-40B4-BE49-F238E27FC236}">
                <a16:creationId xmlns:a16="http://schemas.microsoft.com/office/drawing/2014/main" id="{81B94DDE-8E3F-CACF-1508-79E6F98F5EE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5074920" y="2062263"/>
            <a:ext cx="6316168" cy="3366409"/>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Tree>
    <p:extLst>
      <p:ext uri="{BB962C8B-B14F-4D97-AF65-F5344CB8AC3E}">
        <p14:creationId xmlns:p14="http://schemas.microsoft.com/office/powerpoint/2010/main" val="1979176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and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AB88-A927-0E58-978B-BD672CA0E1AA}"/>
              </a:ext>
            </a:extLst>
          </p:cNvPr>
          <p:cNvSpPr>
            <a:spLocks noGrp="1"/>
          </p:cNvSpPr>
          <p:nvPr>
            <p:ph type="ctrTitle" hasCustomPrompt="1"/>
          </p:nvPr>
        </p:nvSpPr>
        <p:spPr>
          <a:xfrm>
            <a:off x="591127" y="2512291"/>
            <a:ext cx="4405746"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9" name="Content Placeholder 8">
            <a:extLst>
              <a:ext uri="{FF2B5EF4-FFF2-40B4-BE49-F238E27FC236}">
                <a16:creationId xmlns:a16="http://schemas.microsoft.com/office/drawing/2014/main" id="{91023D64-FDEA-C94D-7B7A-7700863E6A3B}"/>
              </a:ext>
            </a:extLst>
          </p:cNvPr>
          <p:cNvSpPr>
            <a:spLocks noGrp="1"/>
          </p:cNvSpPr>
          <p:nvPr>
            <p:ph sz="quarter" idx="16"/>
          </p:nvPr>
        </p:nvSpPr>
        <p:spPr>
          <a:xfrm>
            <a:off x="6357663" y="465827"/>
            <a:ext cx="5270915" cy="3177957"/>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1">
            <a:extLst>
              <a:ext uri="{FF2B5EF4-FFF2-40B4-BE49-F238E27FC236}">
                <a16:creationId xmlns:a16="http://schemas.microsoft.com/office/drawing/2014/main" id="{681CFB4C-0082-7591-D601-508B2E0753B6}"/>
              </a:ext>
            </a:extLst>
          </p:cNvPr>
          <p:cNvSpPr>
            <a:spLocks noGrp="1"/>
          </p:cNvSpPr>
          <p:nvPr>
            <p:ph type="body" sz="quarter" idx="15"/>
          </p:nvPr>
        </p:nvSpPr>
        <p:spPr>
          <a:xfrm flipH="1">
            <a:off x="6095997" y="4177792"/>
            <a:ext cx="5532581" cy="2333845"/>
          </a:xfrm>
          <a:prstGeom prst="foldedCorner">
            <a:avLst>
              <a:gd name="adj" fmla="val 21194"/>
            </a:avLst>
          </a:prstGeom>
          <a:gradFill>
            <a:gsLst>
              <a:gs pos="100000">
                <a:schemeClr val="bg2">
                  <a:alpha val="76000"/>
                </a:schemeClr>
              </a:gs>
              <a:gs pos="0">
                <a:schemeClr val="bg2"/>
              </a:gs>
            </a:gsLst>
            <a:lin ang="0" scaled="0"/>
          </a:gradFill>
          <a:ln w="25400" cap="rnd">
            <a:noFill/>
          </a:ln>
          <a:effectLst>
            <a:outerShdw blurRad="50800" dist="38100" dir="10800000" sx="1000" sy="1000" algn="r" rotWithShape="0">
              <a:prstClr val="black">
                <a:alpha val="46000"/>
              </a:prstClr>
            </a:outerShdw>
          </a:effectLst>
        </p:spPr>
        <p:txBody>
          <a:bodyPr vert="horz" wrap="square" lIns="274320" tIns="182880" rIns="91440" bIns="91440">
            <a:noAutofit/>
          </a:bodyPr>
          <a:lstStyle>
            <a:lvl1pPr marL="0" indent="0">
              <a:buNone/>
              <a:defRPr lang="en-US" sz="1600" b="1" dirty="0"/>
            </a:lvl1pPr>
            <a:lvl2pPr marL="548640" indent="-182880">
              <a:lnSpc>
                <a:spcPct val="100000"/>
              </a:lnSpc>
              <a:spcBef>
                <a:spcPts val="300"/>
              </a:spcBef>
              <a:spcAft>
                <a:spcPts val="300"/>
              </a:spcAft>
              <a:buFont typeface="Arial" panose="020B0604020202020204" pitchFamily="34" charset="0"/>
              <a:buChar char="•"/>
              <a:defRPr lang="en-US" sz="1400" dirty="0" smtClean="0"/>
            </a:lvl2pPr>
            <a:lvl3pPr marL="548640" indent="-182880">
              <a:lnSpc>
                <a:spcPct val="100000"/>
              </a:lnSpc>
              <a:spcBef>
                <a:spcPts val="100"/>
              </a:spcBef>
              <a:buFont typeface="Arial" panose="020B0604020202020204" pitchFamily="34" charset="0"/>
              <a:buChar char="◦"/>
              <a:defRPr lang="en-US" sz="1400" dirty="0"/>
            </a:lvl3pPr>
            <a:lvl4pPr marL="731520" indent="-182880">
              <a:lnSpc>
                <a:spcPct val="100000"/>
              </a:lnSpc>
              <a:spcBef>
                <a:spcPts val="300"/>
              </a:spcBef>
              <a:spcAft>
                <a:spcPts val="300"/>
              </a:spcAft>
              <a:buFont typeface="Arial" panose="020B0604020202020204" pitchFamily="34" charset="0"/>
              <a:buChar char="-"/>
              <a:defRPr lang="en-US" sz="1400" dirty="0" smtClean="0"/>
            </a:lvl4pPr>
            <a:lvl5pPr marL="914400" indent="-182880">
              <a:lnSpc>
                <a:spcPct val="100000"/>
              </a:lnSpc>
              <a:spcBef>
                <a:spcPts val="300"/>
              </a:spcBef>
              <a:spcAft>
                <a:spcPts val="300"/>
              </a:spcAft>
              <a:buFont typeface="Arial" panose="020B0604020202020204" pitchFamily="34" charset="0"/>
              <a:buChar char="◦"/>
              <a:defRPr lang="en-US" sz="1400" dirty="0"/>
            </a:lvl5pPr>
            <a:lvl6pPr marL="1097280" indent="-182880">
              <a:lnSpc>
                <a:spcPct val="100000"/>
              </a:lnSpc>
              <a:spcBef>
                <a:spcPts val="300"/>
              </a:spcBef>
              <a:spcAft>
                <a:spcPts val="300"/>
              </a:spcAft>
              <a:buFont typeface="Wingdings" panose="05000000000000000000" pitchFamily="2" charset="2"/>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350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81742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94003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514905" y="1676400"/>
            <a:ext cx="11168108"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fld id="{14560760-0B16-41B8-81DA-58FA2187E1CC}" type="datetime4">
              <a:rPr lang="en-US" smtClean="0"/>
              <a:t>May 28, 2026</a:t>
            </a:fld>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
        <p:nvSpPr>
          <p:cNvPr id="12" name="TextBox 11">
            <a:extLst>
              <a:ext uri="{FF2B5EF4-FFF2-40B4-BE49-F238E27FC236}">
                <a16:creationId xmlns:a16="http://schemas.microsoft.com/office/drawing/2014/main" id="{6F70FB3F-20D0-CB9F-1EB1-8B1BDF955A02}"/>
              </a:ext>
            </a:extLst>
          </p:cNvPr>
          <p:cNvSpPr txBox="1"/>
          <p:nvPr userDrawn="1"/>
        </p:nvSpPr>
        <p:spPr>
          <a:xfrm>
            <a:off x="1232140" y="112189"/>
            <a:ext cx="522467" cy="276999"/>
          </a:xfrm>
          <a:prstGeom prst="rect">
            <a:avLst/>
          </a:prstGeom>
          <a:noFill/>
        </p:spPr>
        <p:txBody>
          <a:bodyPr wrap="square" rtlCol="0">
            <a:spAutoFit/>
          </a:bodyPr>
          <a:lstStyle/>
          <a:p>
            <a:r>
              <a:rPr lang="en-US" sz="1200" b="1"/>
              <a:t>Item</a:t>
            </a:r>
          </a:p>
        </p:txBody>
      </p:sp>
      <p:sp>
        <p:nvSpPr>
          <p:cNvPr id="7" name="Text Placeholder 6">
            <a:extLst>
              <a:ext uri="{FF2B5EF4-FFF2-40B4-BE49-F238E27FC236}">
                <a16:creationId xmlns:a16="http://schemas.microsoft.com/office/drawing/2014/main" id="{A5346533-CF4B-E4C8-38D6-D434ACC267F0}"/>
              </a:ext>
            </a:extLst>
          </p:cNvPr>
          <p:cNvSpPr>
            <a:spLocks noGrp="1"/>
          </p:cNvSpPr>
          <p:nvPr>
            <p:ph type="body" sz="quarter" idx="17" hasCustomPrompt="1"/>
          </p:nvPr>
        </p:nvSpPr>
        <p:spPr>
          <a:xfrm>
            <a:off x="1722268" y="161742"/>
            <a:ext cx="9951868" cy="292963"/>
          </a:xfrm>
        </p:spPr>
        <p:txBody>
          <a:bodyPr/>
          <a:lstStyle>
            <a:lvl1pPr>
              <a:defRPr sz="1200" b="1"/>
            </a:lvl1pPr>
          </a:lstStyle>
          <a:p>
            <a:pPr lvl="0"/>
            <a:r>
              <a:rPr lang="en-US"/>
              <a:t>XXX</a:t>
            </a:r>
          </a:p>
        </p:txBody>
      </p:sp>
    </p:spTree>
    <p:extLst>
      <p:ext uri="{BB962C8B-B14F-4D97-AF65-F5344CB8AC3E}">
        <p14:creationId xmlns:p14="http://schemas.microsoft.com/office/powerpoint/2010/main" val="404891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May 28,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68792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Keynote N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8853-B873-F2E3-2665-37A006BD8B46}"/>
              </a:ext>
            </a:extLst>
          </p:cNvPr>
          <p:cNvSpPr>
            <a:spLocks noGrp="1"/>
          </p:cNvSpPr>
          <p:nvPr>
            <p:ph type="title"/>
          </p:nvPr>
        </p:nvSpPr>
        <p:spPr/>
        <p:txBody>
          <a:bodyPr/>
          <a:lstStyle/>
          <a:p>
            <a:r>
              <a:rPr lang="en-US"/>
              <a:t>Click to edit Master title style</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11182264" cy="1744579"/>
          </a:xfrm>
          <a:prstGeom prst="foldedCorner">
            <a:avLst>
              <a:gd name="adj" fmla="val 16667"/>
            </a:avLst>
          </a:prstGeom>
          <a:solidFill>
            <a:schemeClr val="accent2">
              <a:lumMod val="20000"/>
              <a:lumOff val="80000"/>
              <a:alpha val="6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May 28,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9" name="TextBox 8">
            <a:extLst>
              <a:ext uri="{FF2B5EF4-FFF2-40B4-BE49-F238E27FC236}">
                <a16:creationId xmlns:a16="http://schemas.microsoft.com/office/drawing/2014/main" id="{B3CA4EDD-2B9A-F7F7-92D4-1D72BC4604F4}"/>
              </a:ext>
            </a:extLst>
          </p:cNvPr>
          <p:cNvSpPr txBox="1"/>
          <p:nvPr userDrawn="1"/>
        </p:nvSpPr>
        <p:spPr>
          <a:xfrm>
            <a:off x="1232140" y="112189"/>
            <a:ext cx="522467" cy="276999"/>
          </a:xfrm>
          <a:prstGeom prst="rect">
            <a:avLst/>
          </a:prstGeom>
          <a:noFill/>
        </p:spPr>
        <p:txBody>
          <a:bodyPr wrap="square" rtlCol="0">
            <a:spAutoFit/>
          </a:bodyPr>
          <a:lstStyle/>
          <a:p>
            <a:r>
              <a:rPr lang="en-US" sz="1200" b="1"/>
              <a:t>Item</a:t>
            </a:r>
          </a:p>
        </p:txBody>
      </p:sp>
      <p:sp>
        <p:nvSpPr>
          <p:cNvPr id="10" name="Text Placeholder 6">
            <a:extLst>
              <a:ext uri="{FF2B5EF4-FFF2-40B4-BE49-F238E27FC236}">
                <a16:creationId xmlns:a16="http://schemas.microsoft.com/office/drawing/2014/main" id="{60822C50-D020-6527-762E-148D7DB72FE6}"/>
              </a:ext>
            </a:extLst>
          </p:cNvPr>
          <p:cNvSpPr>
            <a:spLocks noGrp="1"/>
          </p:cNvSpPr>
          <p:nvPr>
            <p:ph type="body" sz="quarter" idx="17" hasCustomPrompt="1"/>
          </p:nvPr>
        </p:nvSpPr>
        <p:spPr>
          <a:xfrm>
            <a:off x="1722268" y="161742"/>
            <a:ext cx="9951868" cy="292963"/>
          </a:xfrm>
        </p:spPr>
        <p:txBody>
          <a:bodyPr/>
          <a:lstStyle>
            <a:lvl1pPr>
              <a:defRPr sz="1200" b="1"/>
            </a:lvl1pPr>
          </a:lstStyle>
          <a:p>
            <a:pPr lvl="0"/>
            <a:r>
              <a:rPr lang="en-US"/>
              <a:t>XXX</a:t>
            </a:r>
          </a:p>
        </p:txBody>
      </p:sp>
    </p:spTree>
    <p:extLst>
      <p:ext uri="{BB962C8B-B14F-4D97-AF65-F5344CB8AC3E}">
        <p14:creationId xmlns:p14="http://schemas.microsoft.com/office/powerpoint/2010/main" val="3002621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5EC2E430-0983-479E-8535-00F341009C9B}" type="datetime4">
              <a:rPr lang="en-US" smtClean="0"/>
              <a:t>May 28,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49243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902243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ags" Target="../tags/tag3.xml"/><Relationship Id="rId3" Type="http://schemas.openxmlformats.org/officeDocument/2006/relationships/slideLayout" Target="../slideLayouts/slideLayout11.xml"/><Relationship Id="rId21" Type="http://schemas.openxmlformats.org/officeDocument/2006/relationships/image" Target="../media/image4.svg"/><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image" Target="../media/image1.em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oleObject" Target="../embeddings/oleObject2.bin"/><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D892637-50E4-DD4B-56F0-CFBBD52C73DB}"/>
              </a:ext>
            </a:extLst>
          </p:cNvPr>
          <p:cNvGraphicFramePr>
            <a:graphicFrameLocks noChangeAspect="1"/>
          </p:cNvGraphicFramePr>
          <p:nvPr userDrawn="1">
            <p:custDataLst>
              <p:tags r:id="rId10"/>
            </p:custDataLst>
            <p:extLst>
              <p:ext uri="{D42A27DB-BD31-4B8C-83A1-F6EECF244321}">
                <p14:modId xmlns:p14="http://schemas.microsoft.com/office/powerpoint/2010/main" val="996458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5" progId="TCLayout.ActiveDocument.1">
                  <p:embed/>
                </p:oleObj>
              </mc:Choice>
              <mc:Fallback>
                <p:oleObj name="think-cell Slide" r:id="rId11" imgW="404" imgH="405" progId="TCLayout.ActiveDocument.1">
                  <p:embed/>
                  <p:pic>
                    <p:nvPicPr>
                      <p:cNvPr id="4" name="think-cell data - do not delete" hidden="1">
                        <a:extLst>
                          <a:ext uri="{FF2B5EF4-FFF2-40B4-BE49-F238E27FC236}">
                            <a16:creationId xmlns:a16="http://schemas.microsoft.com/office/drawing/2014/main" id="{6D892637-50E4-DD4B-56F0-CFBBD52C73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pic>
        <p:nvPicPr>
          <p:cNvPr id="3" name="Graphic 2">
            <a:extLst>
              <a:ext uri="{FF2B5EF4-FFF2-40B4-BE49-F238E27FC236}">
                <a16:creationId xmlns:a16="http://schemas.microsoft.com/office/drawing/2014/main" id="{A1678F26-9E3A-1EC0-39CE-8DC562CAF9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13"/>
              </a:ext>
            </a:extLst>
          </a:blip>
          <a:srcRect l="59827" t="14818" r="10238" b="43257"/>
          <a:stretch>
            <a:fillRect/>
          </a:stretch>
        </p:blipFill>
        <p:spPr>
          <a:xfrm>
            <a:off x="-1" y="-1"/>
            <a:ext cx="12192001" cy="5732047"/>
          </a:xfrm>
          <a:prstGeom prst="rect">
            <a:avLst/>
          </a:prstGeom>
        </p:spPr>
      </p:pic>
      <p:sp>
        <p:nvSpPr>
          <p:cNvPr id="2" name="Rectangle 1">
            <a:extLst>
              <a:ext uri="{FF2B5EF4-FFF2-40B4-BE49-F238E27FC236}">
                <a16:creationId xmlns:a16="http://schemas.microsoft.com/office/drawing/2014/main" id="{F83DA6C0-622C-56B9-A11A-C7B46D6B1872}"/>
              </a:ext>
              <a:ext uri="{C183D7F6-B498-43B3-948B-1728B52AA6E4}">
                <adec:decorative xmlns:adec="http://schemas.microsoft.com/office/drawing/2017/decorative" val="1"/>
              </a:ext>
            </a:extLst>
          </p:cNvPr>
          <p:cNvSpPr>
            <a:spLocks/>
          </p:cNvSpPr>
          <p:nvPr userDrawn="1"/>
        </p:nvSpPr>
        <p:spPr>
          <a:xfrm>
            <a:off x="-1" y="0"/>
            <a:ext cx="6096001"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RCOT logo white on background">
            <a:extLst>
              <a:ext uri="{FF2B5EF4-FFF2-40B4-BE49-F238E27FC236}">
                <a16:creationId xmlns:a16="http://schemas.microsoft.com/office/drawing/2014/main" id="{24916EE6-D8BD-2246-322B-E4425F0F9A21}"/>
              </a:ext>
            </a:extLst>
          </p:cNvPr>
          <p:cNvPicPr>
            <a:picLocks noChangeAspect="1"/>
          </p:cNvPicPr>
          <p:nvPr userDrawn="1"/>
        </p:nvPicPr>
        <p:blipFill>
          <a:blip>
            <a:extLst>
              <a:ext uri="{96DAC541-7B7A-43D3-8B79-37D633B846F1}">
                <asvg:svgBlip xmlns:asvg="http://schemas.microsoft.com/office/drawing/2016/SVG/main" r:embed="rId14"/>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18" name="TextBox 17">
            <a:extLst>
              <a:ext uri="{FF2B5EF4-FFF2-40B4-BE49-F238E27FC236}">
                <a16:creationId xmlns:a16="http://schemas.microsoft.com/office/drawing/2014/main" id="{EDC1132D-9952-07F0-B506-0AC57F014644}"/>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19" name="Group 18">
            <a:extLst>
              <a:ext uri="{FF2B5EF4-FFF2-40B4-BE49-F238E27FC236}">
                <a16:creationId xmlns:a16="http://schemas.microsoft.com/office/drawing/2014/main" id="{DFE356D3-1829-BA32-62D3-D6BBF887FF81}"/>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20" name="Rectangle 19">
              <a:extLst>
                <a:ext uri="{FF2B5EF4-FFF2-40B4-BE49-F238E27FC236}">
                  <a16:creationId xmlns:a16="http://schemas.microsoft.com/office/drawing/2014/main" id="{769F1A3B-7D9E-6E0C-224F-7FFACD1B9397}"/>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2CD704-9BA3-CCE0-2685-8FBAA5974224}"/>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289664436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49" r:id="rId3"/>
    <p:sldLayoutId id="2147483951" r:id="rId4"/>
    <p:sldLayoutId id="2147483953" r:id="rId5"/>
    <p:sldLayoutId id="2147483955" r:id="rId6"/>
    <p:sldLayoutId id="2147483956" r:id="rId7"/>
    <p:sldLayoutId id="214748395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C70E188F-7C9B-28D4-86A5-D56573E75DA9}"/>
              </a:ext>
            </a:extLst>
          </p:cNvPr>
          <p:cNvGraphicFramePr>
            <a:graphicFrameLocks noChangeAspect="1"/>
          </p:cNvGraphicFramePr>
          <p:nvPr userDrawn="1">
            <p:custDataLst>
              <p:tags r:id="rId18"/>
            </p:custDataLst>
            <p:extLst>
              <p:ext uri="{D42A27DB-BD31-4B8C-83A1-F6EECF244321}">
                <p14:modId xmlns:p14="http://schemas.microsoft.com/office/powerpoint/2010/main" val="683914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04" imgH="405" progId="TCLayout.ActiveDocument.1">
                  <p:embed/>
                </p:oleObj>
              </mc:Choice>
              <mc:Fallback>
                <p:oleObj name="think-cell Slide" r:id="rId19" imgW="404" imgH="405" progId="TCLayout.ActiveDocument.1">
                  <p:embed/>
                  <p:pic>
                    <p:nvPicPr>
                      <p:cNvPr id="11" name="think-cell data - do not delete" hidden="1">
                        <a:extLst>
                          <a:ext uri="{FF2B5EF4-FFF2-40B4-BE49-F238E27FC236}">
                            <a16:creationId xmlns:a16="http://schemas.microsoft.com/office/drawing/2014/main" id="{C70E188F-7C9B-28D4-86A5-D56573E75DA9}"/>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a:extLst>
              <a:ext uri="{96DAC541-7B7A-43D3-8B79-37D633B846F1}">
                <asvg:svgBlip xmlns:asvg="http://schemas.microsoft.com/office/drawing/2016/SVG/main" r:embed="rId21"/>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115819579"/>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50" r:id="rId15"/>
    <p:sldLayoutId id="2147483952" r:id="rId16"/>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emf"/></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tags" Target="../tags/tag59.xml"/><Relationship Id="rId7" Type="http://schemas.openxmlformats.org/officeDocument/2006/relationships/image" Target="../media/image10.emf"/><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oleObject" Target="../embeddings/oleObject11.bin"/><Relationship Id="rId5" Type="http://schemas.openxmlformats.org/officeDocument/2006/relationships/slideLayout" Target="../slideLayouts/slideLayout10.xml"/><Relationship Id="rId10" Type="http://schemas.openxmlformats.org/officeDocument/2006/relationships/image" Target="../media/image19.svg"/><Relationship Id="rId4" Type="http://schemas.openxmlformats.org/officeDocument/2006/relationships/tags" Target="../tags/tag60.xml"/><Relationship Id="rId9" Type="http://schemas.openxmlformats.org/officeDocument/2006/relationships/image" Target="../media/image18.sv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tags" Target="../tags/tag63.xml"/><Relationship Id="rId7" Type="http://schemas.openxmlformats.org/officeDocument/2006/relationships/notesSlide" Target="../notesSlides/notesSlide2.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Layout" Target="../slideLayouts/slideLayout10.xml"/><Relationship Id="rId5" Type="http://schemas.openxmlformats.org/officeDocument/2006/relationships/tags" Target="../tags/tag65.xml"/><Relationship Id="rId4" Type="http://schemas.openxmlformats.org/officeDocument/2006/relationships/tags" Target="../tags/tag64.xml"/><Relationship Id="rId9" Type="http://schemas.openxmlformats.org/officeDocument/2006/relationships/image" Target="../media/image10.emf"/></Relationships>
</file>

<file path=ppt/slides/_rels/slide1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68.xml"/><Relationship Id="rId7" Type="http://schemas.openxmlformats.org/officeDocument/2006/relationships/oleObject" Target="../embeddings/oleObject13.bin"/><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10.xml"/><Relationship Id="rId5" Type="http://schemas.openxmlformats.org/officeDocument/2006/relationships/tags" Target="../tags/tag70.xml"/><Relationship Id="rId4" Type="http://schemas.openxmlformats.org/officeDocument/2006/relationships/tags" Target="../tags/tag69.xml"/></Relationships>
</file>

<file path=ppt/slides/_rels/slide1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73.xml"/><Relationship Id="rId7" Type="http://schemas.openxmlformats.org/officeDocument/2006/relationships/oleObject" Target="../embeddings/oleObject14.bin"/><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Layout" Target="../slideLayouts/slideLayout10.xml"/><Relationship Id="rId5" Type="http://schemas.openxmlformats.org/officeDocument/2006/relationships/tags" Target="../tags/tag75.xml"/><Relationship Id="rId4" Type="http://schemas.openxmlformats.org/officeDocument/2006/relationships/tags" Target="../tags/tag74.xml"/></Relationships>
</file>

<file path=ppt/slides/_rels/slide1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78.xml"/><Relationship Id="rId7" Type="http://schemas.openxmlformats.org/officeDocument/2006/relationships/oleObject" Target="../embeddings/oleObject15.bin"/><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Layout" Target="../slideLayouts/slideLayout10.xml"/><Relationship Id="rId5" Type="http://schemas.openxmlformats.org/officeDocument/2006/relationships/tags" Target="../tags/tag80.xml"/><Relationship Id="rId4" Type="http://schemas.openxmlformats.org/officeDocument/2006/relationships/tags" Target="../tags/tag79.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hyperlink" Target="https://www.ercot.com/calendar/05282026-Batch-Zero-Readiness-Meeting" TargetMode="External"/><Relationship Id="rId3" Type="http://schemas.openxmlformats.org/officeDocument/2006/relationships/tags" Target="../tags/tag83.xml"/><Relationship Id="rId7" Type="http://schemas.openxmlformats.org/officeDocument/2006/relationships/notesSlide" Target="../notesSlides/notesSlide3.xml"/><Relationship Id="rId12" Type="http://schemas.openxmlformats.org/officeDocument/2006/relationships/image" Target="../media/image22.sv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10.xml"/><Relationship Id="rId11" Type="http://schemas.openxmlformats.org/officeDocument/2006/relationships/image" Target="../media/image21.svg"/><Relationship Id="rId5" Type="http://schemas.openxmlformats.org/officeDocument/2006/relationships/tags" Target="../tags/tag85.xml"/><Relationship Id="rId10" Type="http://schemas.openxmlformats.org/officeDocument/2006/relationships/image" Target="../media/image20.png"/><Relationship Id="rId4" Type="http://schemas.openxmlformats.org/officeDocument/2006/relationships/tags" Target="../tags/tag84.xml"/><Relationship Id="rId9" Type="http://schemas.openxmlformats.org/officeDocument/2006/relationships/image" Target="../media/image1.emf"/></Relationships>
</file>

<file path=ppt/slides/_rels/slide16.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slideLayout" Target="../slideLayouts/slideLayout19.xml"/><Relationship Id="rId18" Type="http://schemas.openxmlformats.org/officeDocument/2006/relationships/image" Target="../media/image25.png"/><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tags" Target="../tags/tag97.xml"/><Relationship Id="rId17" Type="http://schemas.openxmlformats.org/officeDocument/2006/relationships/image" Target="../media/image24.png"/><Relationship Id="rId2" Type="http://schemas.openxmlformats.org/officeDocument/2006/relationships/tags" Target="../tags/tag87.xml"/><Relationship Id="rId16" Type="http://schemas.openxmlformats.org/officeDocument/2006/relationships/image" Target="../media/image23.svg"/><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5" Type="http://schemas.openxmlformats.org/officeDocument/2006/relationships/tags" Target="../tags/tag90.xml"/><Relationship Id="rId15" Type="http://schemas.openxmlformats.org/officeDocument/2006/relationships/image" Target="../media/image1.emf"/><Relationship Id="rId10" Type="http://schemas.openxmlformats.org/officeDocument/2006/relationships/tags" Target="../tags/tag95.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image" Target="../media/image1.emf"/><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oleObject" Target="../embeddings/oleObject18.bin"/><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slideLayout" Target="../slideLayouts/slideLayout19.xml"/><Relationship Id="rId5" Type="http://schemas.openxmlformats.org/officeDocument/2006/relationships/tags" Target="../tags/tag102.xml"/><Relationship Id="rId15" Type="http://schemas.openxmlformats.org/officeDocument/2006/relationships/image" Target="../media/image26.png"/><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image" Target="../media/image23.svg"/></Relationships>
</file>

<file path=ppt/slides/_rels/slide18.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tags" Target="../tags/tag120.xml"/><Relationship Id="rId18" Type="http://schemas.openxmlformats.org/officeDocument/2006/relationships/tags" Target="../tags/tag125.xml"/><Relationship Id="rId26" Type="http://schemas.openxmlformats.org/officeDocument/2006/relationships/notesSlide" Target="../notesSlides/notesSlide4.xml"/><Relationship Id="rId3" Type="http://schemas.openxmlformats.org/officeDocument/2006/relationships/tags" Target="../tags/tag110.xml"/><Relationship Id="rId21" Type="http://schemas.openxmlformats.org/officeDocument/2006/relationships/tags" Target="../tags/tag128.xml"/><Relationship Id="rId7" Type="http://schemas.openxmlformats.org/officeDocument/2006/relationships/tags" Target="../tags/tag114.xml"/><Relationship Id="rId12" Type="http://schemas.openxmlformats.org/officeDocument/2006/relationships/tags" Target="../tags/tag119.xml"/><Relationship Id="rId17" Type="http://schemas.openxmlformats.org/officeDocument/2006/relationships/tags" Target="../tags/tag124.xml"/><Relationship Id="rId25" Type="http://schemas.openxmlformats.org/officeDocument/2006/relationships/slideLayout" Target="../slideLayouts/slideLayout10.xml"/><Relationship Id="rId2" Type="http://schemas.openxmlformats.org/officeDocument/2006/relationships/tags" Target="../tags/tag109.xml"/><Relationship Id="rId16" Type="http://schemas.openxmlformats.org/officeDocument/2006/relationships/tags" Target="../tags/tag123.xml"/><Relationship Id="rId20" Type="http://schemas.openxmlformats.org/officeDocument/2006/relationships/tags" Target="../tags/tag127.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tags" Target="../tags/tag118.xml"/><Relationship Id="rId24" Type="http://schemas.openxmlformats.org/officeDocument/2006/relationships/tags" Target="../tags/tag131.xml"/><Relationship Id="rId5" Type="http://schemas.openxmlformats.org/officeDocument/2006/relationships/tags" Target="../tags/tag112.xml"/><Relationship Id="rId15" Type="http://schemas.openxmlformats.org/officeDocument/2006/relationships/tags" Target="../tags/tag122.xml"/><Relationship Id="rId23" Type="http://schemas.openxmlformats.org/officeDocument/2006/relationships/tags" Target="../tags/tag130.xml"/><Relationship Id="rId28" Type="http://schemas.openxmlformats.org/officeDocument/2006/relationships/image" Target="../media/image1.emf"/><Relationship Id="rId10" Type="http://schemas.openxmlformats.org/officeDocument/2006/relationships/tags" Target="../tags/tag117.xml"/><Relationship Id="rId19" Type="http://schemas.openxmlformats.org/officeDocument/2006/relationships/tags" Target="../tags/tag126.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tags" Target="../tags/tag121.xml"/><Relationship Id="rId22" Type="http://schemas.openxmlformats.org/officeDocument/2006/relationships/tags" Target="../tags/tag129.xml"/><Relationship Id="rId27"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8" Type="http://schemas.openxmlformats.org/officeDocument/2006/relationships/tags" Target="../tags/tag139.xml"/><Relationship Id="rId13" Type="http://schemas.openxmlformats.org/officeDocument/2006/relationships/image" Target="../media/image1.emf"/><Relationship Id="rId3" Type="http://schemas.openxmlformats.org/officeDocument/2006/relationships/tags" Target="../tags/tag134.xml"/><Relationship Id="rId7" Type="http://schemas.openxmlformats.org/officeDocument/2006/relationships/tags" Target="../tags/tag138.xml"/><Relationship Id="rId12" Type="http://schemas.openxmlformats.org/officeDocument/2006/relationships/oleObject" Target="../embeddings/oleObject19.bin"/><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slideLayout" Target="../slideLayouts/slideLayout19.xml"/><Relationship Id="rId5" Type="http://schemas.openxmlformats.org/officeDocument/2006/relationships/tags" Target="../tags/tag136.xml"/><Relationship Id="rId10" Type="http://schemas.openxmlformats.org/officeDocument/2006/relationships/tags" Target="../tags/tag141.xml"/><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oleObject" Target="../embeddings/oleObject4.bin"/><Relationship Id="rId5" Type="http://schemas.openxmlformats.org/officeDocument/2006/relationships/slideLayout" Target="../slideLayouts/slideLayout19.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2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media/image1.emf"/><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oleObject" Target="../embeddings/oleObject20.bin"/><Relationship Id="rId5" Type="http://schemas.openxmlformats.org/officeDocument/2006/relationships/tags" Target="../tags/tag146.xml"/><Relationship Id="rId10" Type="http://schemas.openxmlformats.org/officeDocument/2006/relationships/notesSlide" Target="../notesSlides/notesSlide5.xml"/><Relationship Id="rId4" Type="http://schemas.openxmlformats.org/officeDocument/2006/relationships/tags" Target="../tags/tag145.xml"/><Relationship Id="rId9" Type="http://schemas.openxmlformats.org/officeDocument/2006/relationships/slideLayout" Target="../slideLayouts/slideLayout19.xml"/><Relationship Id="rId1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image" Target="../media/image30.png"/><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image" Target="../media/image29.pn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image" Target="../media/image1.emf"/><Relationship Id="rId5" Type="http://schemas.openxmlformats.org/officeDocument/2006/relationships/tags" Target="../tags/tag154.xml"/><Relationship Id="rId10" Type="http://schemas.openxmlformats.org/officeDocument/2006/relationships/oleObject" Target="../embeddings/oleObject21.bin"/><Relationship Id="rId4" Type="http://schemas.openxmlformats.org/officeDocument/2006/relationships/tags" Target="../tags/tag153.xml"/><Relationship Id="rId9"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image" Target="../media/image32.png"/><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image" Target="../media/image31.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image" Target="../media/image1.emf"/><Relationship Id="rId5" Type="http://schemas.openxmlformats.org/officeDocument/2006/relationships/tags" Target="../tags/tag162.xml"/><Relationship Id="rId10" Type="http://schemas.openxmlformats.org/officeDocument/2006/relationships/oleObject" Target="../embeddings/oleObject22.bin"/><Relationship Id="rId4" Type="http://schemas.openxmlformats.org/officeDocument/2006/relationships/tags" Target="../tags/tag161.xml"/><Relationship Id="rId9"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slideLayout" Target="../slideLayouts/slideLayout19.xml"/><Relationship Id="rId18" Type="http://schemas.openxmlformats.org/officeDocument/2006/relationships/image" Target="../media/image23.svg"/><Relationship Id="rId3" Type="http://schemas.openxmlformats.org/officeDocument/2006/relationships/tags" Target="../tags/tag168.xml"/><Relationship Id="rId7" Type="http://schemas.openxmlformats.org/officeDocument/2006/relationships/tags" Target="../tags/tag172.xml"/><Relationship Id="rId12" Type="http://schemas.openxmlformats.org/officeDocument/2006/relationships/tags" Target="../tags/tag177.xml"/><Relationship Id="rId17" Type="http://schemas.openxmlformats.org/officeDocument/2006/relationships/image" Target="../media/image34.png"/><Relationship Id="rId2" Type="http://schemas.openxmlformats.org/officeDocument/2006/relationships/tags" Target="../tags/tag167.xml"/><Relationship Id="rId16" Type="http://schemas.openxmlformats.org/officeDocument/2006/relationships/image" Target="../media/image33.png"/><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tags" Target="../tags/tag176.xml"/><Relationship Id="rId5" Type="http://schemas.openxmlformats.org/officeDocument/2006/relationships/tags" Target="../tags/tag170.xml"/><Relationship Id="rId15" Type="http://schemas.openxmlformats.org/officeDocument/2006/relationships/image" Target="../media/image1.emf"/><Relationship Id="rId10" Type="http://schemas.openxmlformats.org/officeDocument/2006/relationships/tags" Target="../tags/tag175.xml"/><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8" Type="http://schemas.openxmlformats.org/officeDocument/2006/relationships/tags" Target="../tags/tag185.xml"/><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image" Target="../media/image35.pn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image" Target="../media/image1.emf"/><Relationship Id="rId5" Type="http://schemas.openxmlformats.org/officeDocument/2006/relationships/tags" Target="../tags/tag182.xml"/><Relationship Id="rId10" Type="http://schemas.openxmlformats.org/officeDocument/2006/relationships/oleObject" Target="../embeddings/oleObject24.bin"/><Relationship Id="rId4" Type="http://schemas.openxmlformats.org/officeDocument/2006/relationships/tags" Target="../tags/tag181.xml"/><Relationship Id="rId9"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8" Type="http://schemas.openxmlformats.org/officeDocument/2006/relationships/tags" Target="../tags/tag193.xml"/><Relationship Id="rId13" Type="http://schemas.openxmlformats.org/officeDocument/2006/relationships/image" Target="../media/image37.png"/><Relationship Id="rId3" Type="http://schemas.openxmlformats.org/officeDocument/2006/relationships/tags" Target="../tags/tag188.xml"/><Relationship Id="rId7" Type="http://schemas.openxmlformats.org/officeDocument/2006/relationships/tags" Target="../tags/tag192.xml"/><Relationship Id="rId12" Type="http://schemas.openxmlformats.org/officeDocument/2006/relationships/image" Target="../media/image36.png"/><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image" Target="../media/image1.emf"/><Relationship Id="rId5" Type="http://schemas.openxmlformats.org/officeDocument/2006/relationships/tags" Target="../tags/tag190.xml"/><Relationship Id="rId10" Type="http://schemas.openxmlformats.org/officeDocument/2006/relationships/oleObject" Target="../embeddings/oleObject25.bin"/><Relationship Id="rId4" Type="http://schemas.openxmlformats.org/officeDocument/2006/relationships/tags" Target="../tags/tag189.xml"/><Relationship Id="rId9"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8" Type="http://schemas.openxmlformats.org/officeDocument/2006/relationships/tags" Target="../tags/tag201.xml"/><Relationship Id="rId13" Type="http://schemas.openxmlformats.org/officeDocument/2006/relationships/image" Target="../media/image38.png"/><Relationship Id="rId3" Type="http://schemas.openxmlformats.org/officeDocument/2006/relationships/tags" Target="../tags/tag196.xml"/><Relationship Id="rId7" Type="http://schemas.openxmlformats.org/officeDocument/2006/relationships/tags" Target="../tags/tag200.xml"/><Relationship Id="rId12" Type="http://schemas.openxmlformats.org/officeDocument/2006/relationships/image" Target="../media/image1.emf"/><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oleObject" Target="../embeddings/oleObject26.bin"/><Relationship Id="rId5" Type="http://schemas.openxmlformats.org/officeDocument/2006/relationships/tags" Target="../tags/tag198.xml"/><Relationship Id="rId10" Type="http://schemas.openxmlformats.org/officeDocument/2006/relationships/notesSlide" Target="../notesSlides/notesSlide6.xml"/><Relationship Id="rId4" Type="http://schemas.openxmlformats.org/officeDocument/2006/relationships/tags" Target="../tags/tag197.xml"/><Relationship Id="rId9"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0.xml"/><Relationship Id="rId7" Type="http://schemas.openxmlformats.org/officeDocument/2006/relationships/diagramQuickStyle" Target="../diagrams/quickStyle1.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9.svg"/><Relationship Id="rId4" Type="http://schemas.openxmlformats.org/officeDocument/2006/relationships/notesSlide" Target="../notesSlides/notesSlide7.xml"/><Relationship Id="rId9" Type="http://schemas.microsoft.com/office/2007/relationships/diagramDrawing" Target="../diagrams/drawing1.xml"/></Relationships>
</file>

<file path=ppt/slides/_rels/slide28.xml.rels><?xml version="1.0" encoding="UTF-8" standalone="yes"?>
<Relationships xmlns="http://schemas.openxmlformats.org/package/2006/relationships"><Relationship Id="rId8" Type="http://schemas.openxmlformats.org/officeDocument/2006/relationships/hyperlink" Target="https://www.ercot.com/calendar/06252026-Batch-Zero-Weekly-Readiness" TargetMode="External"/><Relationship Id="rId3" Type="http://schemas.openxmlformats.org/officeDocument/2006/relationships/oleObject" Target="../embeddings/oleObject27.bin"/><Relationship Id="rId7" Type="http://schemas.openxmlformats.org/officeDocument/2006/relationships/hyperlink" Target="https://www.ercot.com/calendar/06192026-LLWG-Meeting" TargetMode="External"/><Relationship Id="rId2" Type="http://schemas.openxmlformats.org/officeDocument/2006/relationships/slideLayout" Target="../slideLayouts/slideLayout13.xml"/><Relationship Id="rId1" Type="http://schemas.openxmlformats.org/officeDocument/2006/relationships/tags" Target="../tags/tag204.xml"/><Relationship Id="rId6" Type="http://schemas.openxmlformats.org/officeDocument/2006/relationships/hyperlink" Target="https://www.ercot.com/calendar/06112026-Batch-Zero-Weekly-Readiness" TargetMode="External"/><Relationship Id="rId5" Type="http://schemas.openxmlformats.org/officeDocument/2006/relationships/hyperlink" Target="https://www.ercot.com/calendar/06042026-Batch-Zero-Weekly-Readiness" TargetMode="External"/><Relationship Id="rId10" Type="http://schemas.openxmlformats.org/officeDocument/2006/relationships/hyperlink" Target="https://www.ercot.com/calendar/07092026-Batch-Zero-Weekly-Readiness" TargetMode="External"/><Relationship Id="rId4" Type="http://schemas.openxmlformats.org/officeDocument/2006/relationships/image" Target="../media/image10.emf"/><Relationship Id="rId9" Type="http://schemas.openxmlformats.org/officeDocument/2006/relationships/hyperlink" Target="https://www.ercot.com/calendar/07012026-Batch-Zero-Weekly-Readines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11.emf"/></Relationships>
</file>

<file path=ppt/slides/_rels/slide30.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1.emf"/><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oleObject" Target="../embeddings/oleObject28.bin"/><Relationship Id="rId5" Type="http://schemas.openxmlformats.org/officeDocument/2006/relationships/slideLayout" Target="../slideLayouts/slideLayout19.xml"/><Relationship Id="rId4" Type="http://schemas.openxmlformats.org/officeDocument/2006/relationships/tags" Target="../tags/tag20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hyperlink" Target="https://www.ercot.com/files/docs/2025/12/19/ERCOT-Dynamics-Working-Group-Large-Load-Data-Survey_v2.docx" TargetMode="Externa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hyperlink" Target="https://www.ercot.com/files/docs/2025/12/19/ERCOT-Dynamics-Working-Group-Large-Load-Data-Survey_v2.docx" TargetMode="Externa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hyperlink" Target="https://www.ercot.com/files/docs/2025/12/19/ERCOT-Dynamics-Working-Group-Large-Load-Data-Survey_v2.docx" TargetMode="Externa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image" Target="../media/image12.svg"/><Relationship Id="rId2" Type="http://schemas.openxmlformats.org/officeDocument/2006/relationships/tags" Target="../tags/tag11.xml"/><Relationship Id="rId16" Type="http://schemas.openxmlformats.org/officeDocument/2006/relationships/image" Target="../media/image10.emf"/><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oleObject" Target="../embeddings/oleObject6.bin"/><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3.sv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tags" Target="../tags/tag45.xml"/><Relationship Id="rId26" Type="http://schemas.openxmlformats.org/officeDocument/2006/relationships/notesSlide" Target="../notesSlides/notesSlide1.xml"/><Relationship Id="rId3" Type="http://schemas.openxmlformats.org/officeDocument/2006/relationships/tags" Target="../tags/tag30.xml"/><Relationship Id="rId21" Type="http://schemas.openxmlformats.org/officeDocument/2006/relationships/tags" Target="../tags/tag48.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5" Type="http://schemas.openxmlformats.org/officeDocument/2006/relationships/slideLayout" Target="../slideLayouts/slideLayout10.xml"/><Relationship Id="rId2" Type="http://schemas.openxmlformats.org/officeDocument/2006/relationships/tags" Target="../tags/tag29.xml"/><Relationship Id="rId16" Type="http://schemas.openxmlformats.org/officeDocument/2006/relationships/tags" Target="../tags/tag43.xml"/><Relationship Id="rId20" Type="http://schemas.openxmlformats.org/officeDocument/2006/relationships/tags" Target="../tags/tag47.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24" Type="http://schemas.openxmlformats.org/officeDocument/2006/relationships/tags" Target="../tags/tag51.xml"/><Relationship Id="rId5" Type="http://schemas.openxmlformats.org/officeDocument/2006/relationships/tags" Target="../tags/tag32.xml"/><Relationship Id="rId15" Type="http://schemas.openxmlformats.org/officeDocument/2006/relationships/tags" Target="../tags/tag42.xml"/><Relationship Id="rId23" Type="http://schemas.openxmlformats.org/officeDocument/2006/relationships/tags" Target="../tags/tag50.xml"/><Relationship Id="rId28" Type="http://schemas.openxmlformats.org/officeDocument/2006/relationships/image" Target="../media/image1.emf"/><Relationship Id="rId10" Type="http://schemas.openxmlformats.org/officeDocument/2006/relationships/tags" Target="../tags/tag37.xml"/><Relationship Id="rId19" Type="http://schemas.openxmlformats.org/officeDocument/2006/relationships/tags" Target="../tags/tag46.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 Id="rId22" Type="http://schemas.openxmlformats.org/officeDocument/2006/relationships/tags" Target="../tags/tag49.xml"/><Relationship Id="rId27"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hyperlink" Target="https://www.ercot.com/services/rq/large-load-integration" TargetMode="External"/><Relationship Id="rId3" Type="http://schemas.openxmlformats.org/officeDocument/2006/relationships/oleObject" Target="../embeddings/oleObject9.bin"/><Relationship Id="rId7" Type="http://schemas.openxmlformats.org/officeDocument/2006/relationships/image" Target="../media/image16.svg"/><Relationship Id="rId2" Type="http://schemas.openxmlformats.org/officeDocument/2006/relationships/slideLayout" Target="../slideLayouts/slideLayout10.xml"/><Relationship Id="rId1" Type="http://schemas.openxmlformats.org/officeDocument/2006/relationships/tags" Target="../tags/tag52.xml"/><Relationship Id="rId6" Type="http://schemas.openxmlformats.org/officeDocument/2006/relationships/image" Target="../media/image15.svg"/><Relationship Id="rId5" Type="http://schemas.openxmlformats.org/officeDocument/2006/relationships/image" Target="../media/image14.svg"/><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1.emf"/><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oleObject" Target="../embeddings/oleObject10.bin"/><Relationship Id="rId5" Type="http://schemas.openxmlformats.org/officeDocument/2006/relationships/slideLayout" Target="../slideLayouts/slideLayout19.xml"/><Relationship Id="rId4" Type="http://schemas.openxmlformats.org/officeDocument/2006/relationships/tags" Target="../tags/tag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3A2F191-D419-6C9F-6373-90A0BA12B95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4" name="think-cell data - do not delete" hidden="1">
                        <a:extLst>
                          <a:ext uri="{FF2B5EF4-FFF2-40B4-BE49-F238E27FC236}">
                            <a16:creationId xmlns:a16="http://schemas.microsoft.com/office/drawing/2014/main" id="{93A2F191-D419-6C9F-6373-90A0BA12B9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A8695AE-90AD-E99B-21B8-9B7E27C5D7A3}"/>
              </a:ext>
            </a:extLst>
          </p:cNvPr>
          <p:cNvSpPr>
            <a:spLocks noGrp="1"/>
          </p:cNvSpPr>
          <p:nvPr>
            <p:ph type="ctrTitle"/>
          </p:nvPr>
        </p:nvSpPr>
        <p:spPr>
          <a:xfrm>
            <a:off x="5074920" y="2071888"/>
            <a:ext cx="6316168" cy="3366409"/>
          </a:xfrm>
        </p:spPr>
        <p:txBody>
          <a:bodyPr vert="horz" lIns="91440" tIns="45720" rIns="91440" bIns="45720" anchor="t">
            <a:noAutofit/>
          </a:bodyPr>
          <a:lstStyle/>
          <a:p>
            <a:r>
              <a:rPr lang="en-US"/>
              <a:t>Batch Zero Readiness Meeting #2</a:t>
            </a:r>
            <a:br>
              <a:rPr lang="en-US"/>
            </a:br>
            <a:br>
              <a:rPr lang="en-US"/>
            </a:br>
            <a:br>
              <a:rPr lang="en-US"/>
            </a:br>
            <a:br>
              <a:rPr lang="en-US"/>
            </a:br>
            <a:r>
              <a:rPr lang="en-US"/>
              <a:t>May 28, 2026</a:t>
            </a:r>
          </a:p>
        </p:txBody>
      </p:sp>
      <p:sp>
        <p:nvSpPr>
          <p:cNvPr id="3" name="TextBox 2">
            <a:extLst>
              <a:ext uri="{FF2B5EF4-FFF2-40B4-BE49-F238E27FC236}">
                <a16:creationId xmlns:a16="http://schemas.microsoft.com/office/drawing/2014/main" id="{E0167A66-996C-75BE-27D0-7BC2D4D47409}"/>
              </a:ext>
            </a:extLst>
          </p:cNvPr>
          <p:cNvSpPr txBox="1">
            <a:spLocks/>
          </p:cNvSpPr>
          <p:nvPr/>
        </p:nvSpPr>
        <p:spPr>
          <a:xfrm>
            <a:off x="5074920" y="5438297"/>
            <a:ext cx="6316168" cy="9233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solidFill>
                  <a:schemeClr val="bg1">
                    <a:lumMod val="50000"/>
                  </a:schemeClr>
                </a:solidFill>
              </a:rPr>
              <a:t>Disclaimer:</a:t>
            </a:r>
            <a:r>
              <a:rPr lang="en-US" sz="1200">
                <a:solidFill>
                  <a:schemeClr val="bg1">
                    <a:lumMod val="50000"/>
                  </a:schemeClr>
                </a:solidFill>
              </a:rPr>
              <a:t> This presentation is provided solely for informational and discussion purposes and does not constitute a binding interpretation of the ERCOT Protocols, Planning Guide, or any other governing authority. In the event of any conflict between this presentation and the ERCOT Protocols, Planning Guide, or other applicable governing documents, the governing documents shall prevail.</a:t>
            </a:r>
          </a:p>
        </p:txBody>
      </p:sp>
    </p:spTree>
    <p:extLst>
      <p:ext uri="{BB962C8B-B14F-4D97-AF65-F5344CB8AC3E}">
        <p14:creationId xmlns:p14="http://schemas.microsoft.com/office/powerpoint/2010/main" val="1463134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E4BA6EC-5B04-D149-BDD9-4886446C7D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E4BA6EC-5B04-D149-BDD9-4886446C7D0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69D85F2-7301-C9F4-ACBD-DDD07C7424D3}"/>
              </a:ext>
            </a:extLst>
          </p:cNvPr>
          <p:cNvSpPr>
            <a:spLocks noGrp="1"/>
          </p:cNvSpPr>
          <p:nvPr>
            <p:ph type="title"/>
          </p:nvPr>
        </p:nvSpPr>
        <p:spPr>
          <a:xfrm>
            <a:off x="1257300" y="457200"/>
            <a:ext cx="10401300" cy="332399"/>
          </a:xfrm>
        </p:spPr>
        <p:txBody>
          <a:bodyPr vert="horz">
            <a:noAutofit/>
          </a:bodyPr>
          <a:lstStyle/>
          <a:p>
            <a:r>
              <a:rPr lang="en-US"/>
              <a:t>Objectives for today</a:t>
            </a:r>
          </a:p>
        </p:txBody>
      </p:sp>
      <p:sp>
        <p:nvSpPr>
          <p:cNvPr id="4" name="Slide Number Placeholder 5">
            <a:extLst>
              <a:ext uri="{FF2B5EF4-FFF2-40B4-BE49-F238E27FC236}">
                <a16:creationId xmlns:a16="http://schemas.microsoft.com/office/drawing/2014/main" id="{327D1057-CB7E-83DF-5AD7-F9A69C1BC38D}"/>
              </a:ext>
            </a:extLst>
          </p:cNvPr>
          <p:cNvSpPr>
            <a:spLocks noGrp="1"/>
          </p:cNvSpPr>
          <p:nvPr>
            <p:ph type="sldNum" sz="quarter" idx="12"/>
          </p:nvPr>
        </p:nvSpPr>
        <p:spPr/>
        <p:txBody>
          <a:bodyPr/>
          <a:lstStyle/>
          <a:p>
            <a:fld id="{BCDE79FB-97BA-492B-8D57-F1373F9ADA95}" type="slidenum">
              <a:rPr lang="en-US" smtClean="0"/>
              <a:t>10</a:t>
            </a:fld>
            <a:endParaRPr lang="en-US"/>
          </a:p>
        </p:txBody>
      </p:sp>
      <p:grpSp>
        <p:nvGrpSpPr>
          <p:cNvPr id="29" name="Group 28">
            <a:extLst>
              <a:ext uri="{FF2B5EF4-FFF2-40B4-BE49-F238E27FC236}">
                <a16:creationId xmlns:a16="http://schemas.microsoft.com/office/drawing/2014/main" id="{289BA6FF-E928-CD2C-7FE8-EDF232E30D98}"/>
              </a:ext>
            </a:extLst>
          </p:cNvPr>
          <p:cNvGrpSpPr/>
          <p:nvPr/>
        </p:nvGrpSpPr>
        <p:grpSpPr>
          <a:xfrm>
            <a:off x="1257300" y="1712595"/>
            <a:ext cx="2657155" cy="3286065"/>
            <a:chOff x="1257300" y="1712595"/>
            <a:chExt cx="2657155" cy="3286065"/>
          </a:xfrm>
        </p:grpSpPr>
        <p:grpSp>
          <p:nvGrpSpPr>
            <p:cNvPr id="23" name="CustomIcon">
              <a:extLst>
                <a:ext uri="{FF2B5EF4-FFF2-40B4-BE49-F238E27FC236}">
                  <a16:creationId xmlns:a16="http://schemas.microsoft.com/office/drawing/2014/main" id="{CDB96A3C-41EE-11C8-15BC-18CB4DCFBDF7}"/>
                </a:ext>
              </a:extLst>
            </p:cNvPr>
            <p:cNvGrpSpPr>
              <a:grpSpLocks noChangeAspect="1"/>
            </p:cNvGrpSpPr>
            <p:nvPr>
              <p:custDataLst>
                <p:tags r:id="rId4"/>
              </p:custDataLst>
            </p:nvPr>
          </p:nvGrpSpPr>
          <p:grpSpPr>
            <a:xfrm>
              <a:off x="1257300" y="1712595"/>
              <a:ext cx="1019810" cy="1019810"/>
              <a:chOff x="-205105" y="-205105"/>
              <a:chExt cx="1019810" cy="1019810"/>
            </a:xfrm>
          </p:grpSpPr>
          <p:sp>
            <p:nvSpPr>
              <p:cNvPr id="20" name="Oval 19">
                <a:extLst>
                  <a:ext uri="{FF2B5EF4-FFF2-40B4-BE49-F238E27FC236}">
                    <a16:creationId xmlns:a16="http://schemas.microsoft.com/office/drawing/2014/main" id="{0C3F9759-AA1D-4B21-571F-668C63EAAD36}"/>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8938AAA9-D194-9A06-4C2C-08FDB6CB20F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0" y="0"/>
                <a:ext cx="609600" cy="609600"/>
              </a:xfrm>
              <a:prstGeom prst="rect">
                <a:avLst/>
              </a:prstGeom>
            </p:spPr>
          </p:pic>
        </p:grpSp>
        <p:sp>
          <p:nvSpPr>
            <p:cNvPr id="24" name="TextBox 23">
              <a:extLst>
                <a:ext uri="{FF2B5EF4-FFF2-40B4-BE49-F238E27FC236}">
                  <a16:creationId xmlns:a16="http://schemas.microsoft.com/office/drawing/2014/main" id="{3D7357E9-6A77-6550-3BAD-558EA353FB8C}"/>
                </a:ext>
              </a:extLst>
            </p:cNvPr>
            <p:cNvSpPr txBox="1">
              <a:spLocks/>
            </p:cNvSpPr>
            <p:nvPr/>
          </p:nvSpPr>
          <p:spPr>
            <a:xfrm>
              <a:off x="1257301" y="3059668"/>
              <a:ext cx="2657154" cy="193899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400" b="1" noProof="1"/>
                <a:t>Review eligibility requirements by Batch Zero pathway</a:t>
              </a:r>
            </a:p>
            <a:p>
              <a:pPr>
                <a:spcBef>
                  <a:spcPts val="0"/>
                </a:spcBef>
                <a:spcAft>
                  <a:spcPts val="0"/>
                </a:spcAft>
                <a:buNone/>
              </a:pPr>
              <a:r>
                <a:rPr lang="en-US" sz="1400"/>
                <a:t>Review the proposed eligibility requirements, submission materials, and validation responsibilities applicable to each Batch Zero eligibility pathway, including distinctions between ILLE and TSP/DSP requirements</a:t>
              </a:r>
              <a:endParaRPr lang="en-US" sz="1400" noProof="1"/>
            </a:p>
          </p:txBody>
        </p:sp>
      </p:grpSp>
      <p:grpSp>
        <p:nvGrpSpPr>
          <p:cNvPr id="32" name="Group 31">
            <a:extLst>
              <a:ext uri="{FF2B5EF4-FFF2-40B4-BE49-F238E27FC236}">
                <a16:creationId xmlns:a16="http://schemas.microsoft.com/office/drawing/2014/main" id="{E7F43502-4EC2-C11B-E511-4B9C2471CD6A}"/>
              </a:ext>
            </a:extLst>
          </p:cNvPr>
          <p:cNvGrpSpPr/>
          <p:nvPr/>
        </p:nvGrpSpPr>
        <p:grpSpPr>
          <a:xfrm>
            <a:off x="4887931" y="1712595"/>
            <a:ext cx="2657154" cy="2855178"/>
            <a:chOff x="5024206" y="1712595"/>
            <a:chExt cx="2657154" cy="2855178"/>
          </a:xfrm>
        </p:grpSpPr>
        <p:grpSp>
          <p:nvGrpSpPr>
            <p:cNvPr id="15" name="CustomIcon">
              <a:extLst>
                <a:ext uri="{FF2B5EF4-FFF2-40B4-BE49-F238E27FC236}">
                  <a16:creationId xmlns:a16="http://schemas.microsoft.com/office/drawing/2014/main" id="{10AC7ACA-21B3-A169-ABC1-79F86D5D6126}"/>
                </a:ext>
              </a:extLst>
            </p:cNvPr>
            <p:cNvGrpSpPr>
              <a:grpSpLocks noChangeAspect="1"/>
            </p:cNvGrpSpPr>
            <p:nvPr>
              <p:custDataLst>
                <p:tags r:id="rId3"/>
              </p:custDataLst>
            </p:nvPr>
          </p:nvGrpSpPr>
          <p:grpSpPr>
            <a:xfrm>
              <a:off x="5024206" y="1712595"/>
              <a:ext cx="1019810" cy="1019810"/>
              <a:chOff x="-205105" y="-205105"/>
              <a:chExt cx="1019810" cy="1019810"/>
            </a:xfrm>
          </p:grpSpPr>
          <p:sp>
            <p:nvSpPr>
              <p:cNvPr id="12" name="Oval 11">
                <a:extLst>
                  <a:ext uri="{FF2B5EF4-FFF2-40B4-BE49-F238E27FC236}">
                    <a16:creationId xmlns:a16="http://schemas.microsoft.com/office/drawing/2014/main" id="{DA8FFCF4-D86E-E384-4284-BEFD01A1C39B}"/>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4754D9AF-C662-FA82-952E-8E34589EC756}"/>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0" y="0"/>
                <a:ext cx="609600" cy="609600"/>
              </a:xfrm>
              <a:prstGeom prst="rect">
                <a:avLst/>
              </a:prstGeom>
            </p:spPr>
          </p:pic>
        </p:grpSp>
        <p:sp>
          <p:nvSpPr>
            <p:cNvPr id="27" name="TextBox 26">
              <a:extLst>
                <a:ext uri="{FF2B5EF4-FFF2-40B4-BE49-F238E27FC236}">
                  <a16:creationId xmlns:a16="http://schemas.microsoft.com/office/drawing/2014/main" id="{AF15F063-2046-060F-EB2E-540E1A1C1919}"/>
                </a:ext>
              </a:extLst>
            </p:cNvPr>
            <p:cNvSpPr txBox="1">
              <a:spLocks/>
            </p:cNvSpPr>
            <p:nvPr/>
          </p:nvSpPr>
          <p:spPr>
            <a:xfrm>
              <a:off x="5024206" y="3059668"/>
              <a:ext cx="2657154" cy="150810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400" b="1"/>
                <a:t>Review proposed attestations, and supporting materials</a:t>
              </a:r>
              <a:endParaRPr lang="en-US" sz="1400" b="1" noProof="1"/>
            </a:p>
            <a:p>
              <a:pPr>
                <a:spcBef>
                  <a:spcPts val="0"/>
                </a:spcBef>
                <a:spcAft>
                  <a:spcPts val="0"/>
                </a:spcAft>
                <a:buNone/>
              </a:pPr>
              <a:r>
                <a:rPr lang="en-US" sz="1400"/>
                <a:t>Review the proposed submission toolkit supporting the Batch Zero process, including standardized attestation templates and TSP/DSP confirmation templates</a:t>
              </a:r>
              <a:endParaRPr lang="en-US" sz="1400" noProof="1"/>
            </a:p>
          </p:txBody>
        </p:sp>
      </p:grpSp>
      <p:grpSp>
        <p:nvGrpSpPr>
          <p:cNvPr id="33" name="Group 32">
            <a:extLst>
              <a:ext uri="{FF2B5EF4-FFF2-40B4-BE49-F238E27FC236}">
                <a16:creationId xmlns:a16="http://schemas.microsoft.com/office/drawing/2014/main" id="{F8DADE87-8F24-730C-A17A-1B16A777FD23}"/>
              </a:ext>
            </a:extLst>
          </p:cNvPr>
          <p:cNvGrpSpPr/>
          <p:nvPr/>
        </p:nvGrpSpPr>
        <p:grpSpPr>
          <a:xfrm>
            <a:off x="8518561" y="1712595"/>
            <a:ext cx="2657154" cy="3286065"/>
            <a:chOff x="8791112" y="1712595"/>
            <a:chExt cx="2657154" cy="3286065"/>
          </a:xfrm>
        </p:grpSpPr>
        <p:grpSp>
          <p:nvGrpSpPr>
            <p:cNvPr id="19" name="CustomIcon">
              <a:extLst>
                <a:ext uri="{FF2B5EF4-FFF2-40B4-BE49-F238E27FC236}">
                  <a16:creationId xmlns:a16="http://schemas.microsoft.com/office/drawing/2014/main" id="{A14BD987-38E5-1C0E-1966-197B381B6DDA}"/>
                </a:ext>
              </a:extLst>
            </p:cNvPr>
            <p:cNvGrpSpPr>
              <a:grpSpLocks noChangeAspect="1"/>
            </p:cNvGrpSpPr>
            <p:nvPr>
              <p:custDataLst>
                <p:tags r:id="rId2"/>
              </p:custDataLst>
            </p:nvPr>
          </p:nvGrpSpPr>
          <p:grpSpPr>
            <a:xfrm>
              <a:off x="8791112" y="1712595"/>
              <a:ext cx="1019810" cy="1019810"/>
              <a:chOff x="-205105" y="-205105"/>
              <a:chExt cx="1019810" cy="1019810"/>
            </a:xfrm>
          </p:grpSpPr>
          <p:sp>
            <p:nvSpPr>
              <p:cNvPr id="16" name="Oval 15">
                <a:extLst>
                  <a:ext uri="{FF2B5EF4-FFF2-40B4-BE49-F238E27FC236}">
                    <a16:creationId xmlns:a16="http://schemas.microsoft.com/office/drawing/2014/main" id="{C44604A6-1A3E-DD44-276E-1D6E30D95F8E}"/>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A30A51C7-C925-58E1-14B0-D0B5632563C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0" y="0"/>
                <a:ext cx="609600" cy="609600"/>
              </a:xfrm>
              <a:prstGeom prst="rect">
                <a:avLst/>
              </a:prstGeom>
            </p:spPr>
          </p:pic>
        </p:grpSp>
        <p:sp>
          <p:nvSpPr>
            <p:cNvPr id="31" name="TextBox 30">
              <a:extLst>
                <a:ext uri="{FF2B5EF4-FFF2-40B4-BE49-F238E27FC236}">
                  <a16:creationId xmlns:a16="http://schemas.microsoft.com/office/drawing/2014/main" id="{1F502298-32AE-46D8-2B7B-FEA68407E3DF}"/>
                </a:ext>
              </a:extLst>
            </p:cNvPr>
            <p:cNvSpPr txBox="1">
              <a:spLocks/>
            </p:cNvSpPr>
            <p:nvPr/>
          </p:nvSpPr>
          <p:spPr>
            <a:xfrm>
              <a:off x="8791112" y="3059668"/>
              <a:ext cx="2657154" cy="193899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400" b="1"/>
                <a:t>Review proposed submission and validation process</a:t>
              </a:r>
              <a:endParaRPr lang="en-US" sz="1400" b="1" noProof="1"/>
            </a:p>
            <a:p>
              <a:pPr>
                <a:spcBef>
                  <a:spcPts val="0"/>
                </a:spcBef>
                <a:spcAft>
                  <a:spcPts val="0"/>
                </a:spcAft>
                <a:buNone/>
              </a:pPr>
              <a:r>
                <a:rPr lang="en-US" sz="1400"/>
                <a:t>Walk through the proposed E2E2 Batch Zero submission and validation process, including a representative example illustrating how submission materials are prepared, reviewed, validated, and transmitted</a:t>
              </a:r>
              <a:endParaRPr lang="en-US" sz="1400" noProof="1"/>
            </a:p>
          </p:txBody>
        </p:sp>
      </p:grpSp>
      <p:sp>
        <p:nvSpPr>
          <p:cNvPr id="5" name="Rectangle 4">
            <a:extLst>
              <a:ext uri="{FF2B5EF4-FFF2-40B4-BE49-F238E27FC236}">
                <a16:creationId xmlns:a16="http://schemas.microsoft.com/office/drawing/2014/main" id="{3C28175C-7552-8C7B-60A1-D7CB33A7B61B}"/>
              </a:ext>
            </a:extLst>
          </p:cNvPr>
          <p:cNvSpPr>
            <a:spLocks/>
          </p:cNvSpPr>
          <p:nvPr/>
        </p:nvSpPr>
        <p:spPr>
          <a:xfrm>
            <a:off x="1257300" y="5403423"/>
            <a:ext cx="10401300" cy="961483"/>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400">
                <a:solidFill>
                  <a:schemeClr val="tx1"/>
                </a:solidFill>
              </a:rPr>
              <a:t>Today’s objective is to review the revised Draft Batch Zero materials and ERCOT’s plan for submission and validation of information ahead of publication of the finalized versions following Board approval. ERCOT has also scheduled recurring weekly Batch Readiness meetings to review stakeholder questions, discuss feedback, and provide process updates.</a:t>
            </a:r>
            <a:br>
              <a:rPr lang="en-US" sz="1400"/>
            </a:br>
            <a:r>
              <a:rPr lang="en-US" sz="1400" b="1">
                <a:solidFill>
                  <a:schemeClr val="tx1"/>
                </a:solidFill>
              </a:rPr>
              <a:t>Please submit any questions or comments to llwg_feedback@ercot.com</a:t>
            </a:r>
          </a:p>
        </p:txBody>
      </p:sp>
    </p:spTree>
    <p:extLst>
      <p:ext uri="{BB962C8B-B14F-4D97-AF65-F5344CB8AC3E}">
        <p14:creationId xmlns:p14="http://schemas.microsoft.com/office/powerpoint/2010/main" val="2637664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44FB519-900F-00CF-2485-32CC171F0DF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3" progId="TCLayout.ActiveDocument.1">
                  <p:embed/>
                </p:oleObj>
              </mc:Choice>
              <mc:Fallback>
                <p:oleObj name="think-cell Slide" r:id="rId8" imgW="404" imgH="403" progId="TCLayout.ActiveDocument.1">
                  <p:embed/>
                  <p:pic>
                    <p:nvPicPr>
                      <p:cNvPr id="8" name="think-cell data - do not delete" hidden="1">
                        <a:extLst>
                          <a:ext uri="{FF2B5EF4-FFF2-40B4-BE49-F238E27FC236}">
                            <a16:creationId xmlns:a16="http://schemas.microsoft.com/office/drawing/2014/main" id="{F44FB519-900F-00CF-2485-32CC171F0DF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AB7B62D-928C-FD29-5A9D-FCCEB6779AE4}"/>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(1/4)</a:t>
            </a:r>
          </a:p>
        </p:txBody>
      </p:sp>
      <p:sp>
        <p:nvSpPr>
          <p:cNvPr id="4" name="Slide Number Placeholder 5">
            <a:extLst>
              <a:ext uri="{FF2B5EF4-FFF2-40B4-BE49-F238E27FC236}">
                <a16:creationId xmlns:a16="http://schemas.microsoft.com/office/drawing/2014/main" id="{7FC8BCE3-C938-98E1-04E2-0604308FA62D}"/>
              </a:ext>
            </a:extLst>
          </p:cNvPr>
          <p:cNvSpPr>
            <a:spLocks noGrp="1"/>
          </p:cNvSpPr>
          <p:nvPr>
            <p:ph type="sldNum" sz="quarter" idx="12"/>
          </p:nvPr>
        </p:nvSpPr>
        <p:spPr/>
        <p:txBody>
          <a:bodyPr/>
          <a:lstStyle/>
          <a:p>
            <a:fld id="{BCDE79FB-97BA-492B-8D57-F1373F9ADA95}" type="slidenum">
              <a:rPr lang="en-US" smtClean="0"/>
              <a:t>11</a:t>
            </a:fld>
            <a:endParaRPr lang="en-US"/>
          </a:p>
        </p:txBody>
      </p:sp>
      <p:grpSp>
        <p:nvGrpSpPr>
          <p:cNvPr id="7" name="Group 6">
            <a:extLst>
              <a:ext uri="{FF2B5EF4-FFF2-40B4-BE49-F238E27FC236}">
                <a16:creationId xmlns:a16="http://schemas.microsoft.com/office/drawing/2014/main" id="{38213E7D-01AA-C9E4-9E12-ED00DB5AC7DD}"/>
              </a:ext>
            </a:extLst>
          </p:cNvPr>
          <p:cNvGrpSpPr/>
          <p:nvPr/>
        </p:nvGrpSpPr>
        <p:grpSpPr>
          <a:xfrm>
            <a:off x="1257300" y="669630"/>
            <a:ext cx="10401300" cy="5363206"/>
            <a:chOff x="1257300" y="782644"/>
            <a:chExt cx="10401300" cy="5363206"/>
          </a:xfrm>
        </p:grpSpPr>
        <p:sp>
          <p:nvSpPr>
            <p:cNvPr id="20" name="TextBox 19">
              <a:extLst>
                <a:ext uri="{FF2B5EF4-FFF2-40B4-BE49-F238E27FC236}">
                  <a16:creationId xmlns:a16="http://schemas.microsoft.com/office/drawing/2014/main" id="{EBA37AD4-DBB3-DB08-2693-6163B7627FEA}"/>
                </a:ext>
              </a:extLst>
            </p:cNvPr>
            <p:cNvSpPr txBox="1">
              <a:spLocks/>
            </p:cNvSpPr>
            <p:nvPr/>
          </p:nvSpPr>
          <p:spPr>
            <a:xfrm>
              <a:off x="1257300" y="1453590"/>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9.2.1.1(1)(a)</a:t>
              </a:r>
            </a:p>
            <a:p>
              <a:r>
                <a:rPr lang="en-US" sz="1200" noProof="1"/>
                <a:t>(Energized before 3/25/2022)</a:t>
              </a:r>
            </a:p>
          </p:txBody>
        </p:sp>
        <p:cxnSp>
          <p:nvCxnSpPr>
            <p:cNvPr id="27" name="Straight Connector 26">
              <a:extLst>
                <a:ext uri="{FF2B5EF4-FFF2-40B4-BE49-F238E27FC236}">
                  <a16:creationId xmlns:a16="http://schemas.microsoft.com/office/drawing/2014/main" id="{9C04B556-E94D-FBA9-AC53-B4F82491D177}"/>
                </a:ext>
              </a:extLst>
            </p:cNvPr>
            <p:cNvCxnSpPr>
              <a:cxnSpLocks/>
            </p:cNvCxnSpPr>
            <p:nvPr/>
          </p:nvCxnSpPr>
          <p:spPr>
            <a:xfrm>
              <a:off x="1257300" y="2302025"/>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FB23F72-0956-D680-7FC4-0E854EADEE40}"/>
                </a:ext>
              </a:extLst>
            </p:cNvPr>
            <p:cNvSpPr txBox="1">
              <a:spLocks/>
            </p:cNvSpPr>
            <p:nvPr/>
          </p:nvSpPr>
          <p:spPr>
            <a:xfrm>
              <a:off x="1257300" y="2405992"/>
              <a:ext cx="1499938"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9.2.1.1(1)(b)</a:t>
              </a:r>
            </a:p>
            <a:p>
              <a:r>
                <a:rPr lang="en-US" sz="1200" noProof="1"/>
                <a:t>(Energized between 3/25/2022 and 7/10/26)</a:t>
              </a:r>
            </a:p>
          </p:txBody>
        </p:sp>
        <p:sp>
          <p:nvSpPr>
            <p:cNvPr id="23" name="TextBox 22">
              <a:extLst>
                <a:ext uri="{FF2B5EF4-FFF2-40B4-BE49-F238E27FC236}">
                  <a16:creationId xmlns:a16="http://schemas.microsoft.com/office/drawing/2014/main" id="{E47DAD7C-C9BB-657B-CD02-82B3045F8994}"/>
                </a:ext>
              </a:extLst>
            </p:cNvPr>
            <p:cNvSpPr txBox="1">
              <a:spLocks/>
            </p:cNvSpPr>
            <p:nvPr/>
          </p:nvSpPr>
          <p:spPr>
            <a:xfrm>
              <a:off x="2928418" y="1453590"/>
              <a:ext cx="427950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Optional updated dynamic load models (if enhanced or updated models are available)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31" name="TextBox 30">
              <a:extLst>
                <a:ext uri="{FF2B5EF4-FFF2-40B4-BE49-F238E27FC236}">
                  <a16:creationId xmlns:a16="http://schemas.microsoft.com/office/drawing/2014/main" id="{E26A2EAE-030E-7D43-201F-935B75AAA605}"/>
                </a:ext>
              </a:extLst>
            </p:cNvPr>
            <p:cNvSpPr txBox="1">
              <a:spLocks/>
            </p:cNvSpPr>
            <p:nvPr/>
          </p:nvSpPr>
          <p:spPr>
            <a:xfrm>
              <a:off x="2928418" y="2405992"/>
              <a:ext cx="427950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Optional updated dynamic load models (if enhanced or updated models are available)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26" name="TextBox 25">
              <a:extLst>
                <a:ext uri="{FF2B5EF4-FFF2-40B4-BE49-F238E27FC236}">
                  <a16:creationId xmlns:a16="http://schemas.microsoft.com/office/drawing/2014/main" id="{09C3EECA-E4EF-FC6D-6ABD-B1CE79805B32}"/>
                </a:ext>
              </a:extLst>
            </p:cNvPr>
            <p:cNvSpPr txBox="1">
              <a:spLocks/>
            </p:cNvSpPr>
            <p:nvPr/>
          </p:nvSpPr>
          <p:spPr>
            <a:xfrm>
              <a:off x="7379099" y="1453590"/>
              <a:ext cx="4279501"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already energized loads</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9.2.1.1(1)(a)</a:t>
              </a:r>
            </a:p>
          </p:txBody>
        </p:sp>
        <p:sp>
          <p:nvSpPr>
            <p:cNvPr id="32" name="TextBox 31">
              <a:extLst>
                <a:ext uri="{FF2B5EF4-FFF2-40B4-BE49-F238E27FC236}">
                  <a16:creationId xmlns:a16="http://schemas.microsoft.com/office/drawing/2014/main" id="{24F4F9A3-A31D-B620-8FBB-8E412F47569A}"/>
                </a:ext>
              </a:extLst>
            </p:cNvPr>
            <p:cNvSpPr txBox="1">
              <a:spLocks/>
            </p:cNvSpPr>
            <p:nvPr/>
          </p:nvSpPr>
          <p:spPr>
            <a:xfrm>
              <a:off x="7379099" y="2405992"/>
              <a:ext cx="4279501" cy="92333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already energized loads</a:t>
              </a:r>
            </a:p>
            <a:p>
              <a:pPr marL="171450" indent="-171450">
                <a:spcBef>
                  <a:spcPts val="0"/>
                </a:spcBef>
                <a:spcAft>
                  <a:spcPts val="0"/>
                </a:spcAft>
                <a:buFont typeface="Arial" panose="020B0604020202020204" pitchFamily="34" charset="0"/>
                <a:buChar char="•"/>
              </a:pPr>
              <a:r>
                <a:rPr lang="en-US" sz="1200" noProof="1"/>
                <a:t>2026 RTP load information</a:t>
              </a:r>
            </a:p>
            <a:p>
              <a:pPr marL="171450" indent="-171450">
                <a:spcBef>
                  <a:spcPts val="0"/>
                </a:spcBef>
                <a:spcAft>
                  <a:spcPts val="0"/>
                </a:spcAft>
                <a:buFont typeface="Arial" panose="020B0604020202020204" pitchFamily="34" charset="0"/>
                <a:buChar char="•"/>
              </a:pPr>
              <a:r>
                <a:rPr lang="en-US" sz="1200" noProof="1"/>
                <a:t>Most recent LCP</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9.2.1.1(1)(b)</a:t>
              </a:r>
            </a:p>
          </p:txBody>
        </p:sp>
        <p:cxnSp>
          <p:nvCxnSpPr>
            <p:cNvPr id="39" name="Straight Connector 38">
              <a:extLst>
                <a:ext uri="{FF2B5EF4-FFF2-40B4-BE49-F238E27FC236}">
                  <a16:creationId xmlns:a16="http://schemas.microsoft.com/office/drawing/2014/main" id="{D9C344F8-D57D-F028-1BF0-693A8F9BE659}"/>
                </a:ext>
              </a:extLst>
            </p:cNvPr>
            <p:cNvCxnSpPr>
              <a:cxnSpLocks/>
            </p:cNvCxnSpPr>
            <p:nvPr/>
          </p:nvCxnSpPr>
          <p:spPr>
            <a:xfrm>
              <a:off x="1257300" y="3433289"/>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547CBBF-68D3-06BF-29B9-BEDDDF78CAAC}"/>
                </a:ext>
              </a:extLst>
            </p:cNvPr>
            <p:cNvSpPr txBox="1">
              <a:spLocks/>
            </p:cNvSpPr>
            <p:nvPr/>
          </p:nvSpPr>
          <p:spPr>
            <a:xfrm>
              <a:off x="1257300" y="3537256"/>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9.2.1.1(1)(c)</a:t>
              </a:r>
            </a:p>
            <a:p>
              <a:r>
                <a:rPr lang="en-US" sz="1200" noProof="1"/>
                <a:t>(QSA or IVRT Assessment)</a:t>
              </a:r>
              <a:r>
                <a:rPr lang="en-US" sz="1200" b="1" noProof="1"/>
                <a:t>)</a:t>
              </a:r>
            </a:p>
          </p:txBody>
        </p:sp>
        <p:sp>
          <p:nvSpPr>
            <p:cNvPr id="41" name="TextBox 40">
              <a:extLst>
                <a:ext uri="{FF2B5EF4-FFF2-40B4-BE49-F238E27FC236}">
                  <a16:creationId xmlns:a16="http://schemas.microsoft.com/office/drawing/2014/main" id="{8DF4996C-519B-388E-A7D7-B509A96DFE75}"/>
                </a:ext>
              </a:extLst>
            </p:cNvPr>
            <p:cNvSpPr txBox="1">
              <a:spLocks/>
            </p:cNvSpPr>
            <p:nvPr/>
          </p:nvSpPr>
          <p:spPr>
            <a:xfrm>
              <a:off x="2928418" y="3537256"/>
              <a:ext cx="427950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Optional updated dynamic load models (if enhanced or updated models are available)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42" name="TextBox 41">
              <a:extLst>
                <a:ext uri="{FF2B5EF4-FFF2-40B4-BE49-F238E27FC236}">
                  <a16:creationId xmlns:a16="http://schemas.microsoft.com/office/drawing/2014/main" id="{1350FBDA-2CC3-4794-3885-3AB91FD13797}"/>
                </a:ext>
              </a:extLst>
            </p:cNvPr>
            <p:cNvSpPr txBox="1">
              <a:spLocks/>
            </p:cNvSpPr>
            <p:nvPr/>
          </p:nvSpPr>
          <p:spPr>
            <a:xfrm>
              <a:off x="7379099" y="3537256"/>
              <a:ext cx="4279501"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Large Loads qualifying under the quarterly stability assessment / interim VRT pathway (working with ERCOT)</a:t>
              </a:r>
            </a:p>
            <a:p>
              <a:pPr marL="171450" indent="-171450">
                <a:spcBef>
                  <a:spcPts val="0"/>
                </a:spcBef>
                <a:spcAft>
                  <a:spcPts val="0"/>
                </a:spcAft>
                <a:buFont typeface="Arial" panose="020B0604020202020204" pitchFamily="34" charset="0"/>
                <a:buChar char="•"/>
              </a:pPr>
              <a:r>
                <a:rPr lang="en-US" sz="1200" noProof="1"/>
                <a:t>2026 RTP load information</a:t>
              </a:r>
            </a:p>
            <a:p>
              <a:pPr marL="171450" indent="-171450">
                <a:spcBef>
                  <a:spcPts val="0"/>
                </a:spcBef>
                <a:spcAft>
                  <a:spcPts val="0"/>
                </a:spcAft>
                <a:buFont typeface="Arial" panose="020B0604020202020204" pitchFamily="34" charset="0"/>
                <a:buChar char="•"/>
              </a:pPr>
              <a:r>
                <a:rPr lang="en-US" sz="1200" noProof="1"/>
                <a:t>Most recent LCP</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9.2.1.1(1)(c)</a:t>
              </a:r>
            </a:p>
          </p:txBody>
        </p:sp>
        <p:cxnSp>
          <p:nvCxnSpPr>
            <p:cNvPr id="43" name="Straight Connector 42">
              <a:extLst>
                <a:ext uri="{FF2B5EF4-FFF2-40B4-BE49-F238E27FC236}">
                  <a16:creationId xmlns:a16="http://schemas.microsoft.com/office/drawing/2014/main" id="{71A55770-02C5-46E7-8E74-E8D5D9746111}"/>
                </a:ext>
              </a:extLst>
            </p:cNvPr>
            <p:cNvCxnSpPr>
              <a:cxnSpLocks/>
            </p:cNvCxnSpPr>
            <p:nvPr/>
          </p:nvCxnSpPr>
          <p:spPr>
            <a:xfrm>
              <a:off x="1257300" y="4749219"/>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5825659-DBEA-C5A2-73E1-547672229036}"/>
                </a:ext>
              </a:extLst>
            </p:cNvPr>
            <p:cNvSpPr txBox="1">
              <a:spLocks/>
            </p:cNvSpPr>
            <p:nvPr/>
          </p:nvSpPr>
          <p:spPr>
            <a:xfrm>
              <a:off x="1257300" y="4853188"/>
              <a:ext cx="1499938"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9.2.1.1(1)(d)</a:t>
              </a:r>
            </a:p>
            <a:p>
              <a:r>
                <a:rPr lang="en-US" sz="1200" noProof="1"/>
                <a:t>(Permian Basin Reliability Plan Study Load)</a:t>
              </a:r>
            </a:p>
          </p:txBody>
        </p:sp>
        <p:sp>
          <p:nvSpPr>
            <p:cNvPr id="45" name="TextBox 44">
              <a:extLst>
                <a:ext uri="{FF2B5EF4-FFF2-40B4-BE49-F238E27FC236}">
                  <a16:creationId xmlns:a16="http://schemas.microsoft.com/office/drawing/2014/main" id="{F4A32754-6E94-744B-B378-890298BDF394}"/>
                </a:ext>
              </a:extLst>
            </p:cNvPr>
            <p:cNvSpPr txBox="1">
              <a:spLocks/>
            </p:cNvSpPr>
            <p:nvPr/>
          </p:nvSpPr>
          <p:spPr>
            <a:xfrm>
              <a:off x="2928418" y="4853188"/>
              <a:ext cx="4279501" cy="36933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46" name="TextBox 45">
              <a:extLst>
                <a:ext uri="{FF2B5EF4-FFF2-40B4-BE49-F238E27FC236}">
                  <a16:creationId xmlns:a16="http://schemas.microsoft.com/office/drawing/2014/main" id="{164047E0-CBAA-3063-2597-CCAD7245FE56}"/>
                </a:ext>
              </a:extLst>
            </p:cNvPr>
            <p:cNvSpPr txBox="1">
              <a:spLocks/>
            </p:cNvSpPr>
            <p:nvPr/>
          </p:nvSpPr>
          <p:spPr>
            <a:xfrm>
              <a:off x="7379099" y="4853188"/>
              <a:ext cx="4279501" cy="12926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Large Loads qualifying under the Permian Basin Reliability Plan Study pathway (working with ERCOT)</a:t>
              </a:r>
            </a:p>
            <a:p>
              <a:pPr marL="171450" indent="-171450">
                <a:spcBef>
                  <a:spcPts val="0"/>
                </a:spcBef>
                <a:spcAft>
                  <a:spcPts val="0"/>
                </a:spcAft>
                <a:buFont typeface="Arial" panose="020B0604020202020204" pitchFamily="34" charset="0"/>
                <a:buChar char="•"/>
              </a:pPr>
              <a:r>
                <a:rPr lang="en-US" sz="1200" noProof="1"/>
                <a:t>Most recent LCP/Preliminary LCP</a:t>
              </a:r>
            </a:p>
            <a:p>
              <a:pPr marL="171450" indent="-171450">
                <a:spcBef>
                  <a:spcPts val="0"/>
                </a:spcBef>
                <a:spcAft>
                  <a:spcPts val="0"/>
                </a:spcAft>
                <a:buFont typeface="Arial" panose="020B0604020202020204" pitchFamily="34" charset="0"/>
                <a:buChar char="•"/>
              </a:pPr>
              <a:r>
                <a:rPr lang="en-US" sz="1200" noProof="1"/>
                <a:t>Executed interconnection agreement or equivalent agreement</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9.2.1.1(1)(d)</a:t>
              </a:r>
            </a:p>
          </p:txBody>
        </p:sp>
        <p:cxnSp>
          <p:nvCxnSpPr>
            <p:cNvPr id="19" name="LineBasicDefault 292">
              <a:extLst>
                <a:ext uri="{FF2B5EF4-FFF2-40B4-BE49-F238E27FC236}">
                  <a16:creationId xmlns:a16="http://schemas.microsoft.com/office/drawing/2014/main" id="{121B9AB4-EED8-E72E-E559-02407225A287}"/>
                </a:ext>
              </a:extLst>
            </p:cNvPr>
            <p:cNvCxnSpPr>
              <a:cxnSpLocks/>
            </p:cNvCxnSpPr>
            <p:nvPr>
              <p:custDataLst>
                <p:tags r:id="rId2"/>
              </p:custDataLst>
            </p:nvPr>
          </p:nvCxnSpPr>
          <p:spPr>
            <a:xfrm>
              <a:off x="1257300" y="1355427"/>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CC4D3E5-7694-D15D-98A0-066E1D1621C0}"/>
                </a:ext>
              </a:extLst>
            </p:cNvPr>
            <p:cNvSpPr txBox="1">
              <a:spLocks/>
            </p:cNvSpPr>
            <p:nvPr/>
          </p:nvSpPr>
          <p:spPr>
            <a:xfrm>
              <a:off x="1257300" y="1135090"/>
              <a:ext cx="1499938"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22" name="Group 21">
              <a:extLst>
                <a:ext uri="{FF2B5EF4-FFF2-40B4-BE49-F238E27FC236}">
                  <a16:creationId xmlns:a16="http://schemas.microsoft.com/office/drawing/2014/main" id="{CC69E96D-DE04-8E68-77F0-1DA59796287E}"/>
                </a:ext>
              </a:extLst>
            </p:cNvPr>
            <p:cNvGrpSpPr/>
            <p:nvPr/>
          </p:nvGrpSpPr>
          <p:grpSpPr>
            <a:xfrm>
              <a:off x="2928418" y="782644"/>
              <a:ext cx="8730182" cy="220337"/>
              <a:chOff x="1257300" y="1284810"/>
              <a:chExt cx="7121705" cy="220337"/>
            </a:xfrm>
          </p:grpSpPr>
          <p:cxnSp>
            <p:nvCxnSpPr>
              <p:cNvPr id="24" name="LineBasicDefault 292">
                <a:extLst>
                  <a:ext uri="{FF2B5EF4-FFF2-40B4-BE49-F238E27FC236}">
                    <a16:creationId xmlns:a16="http://schemas.microsoft.com/office/drawing/2014/main" id="{1C57F577-72D1-8564-9574-D57FC8910C22}"/>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A92A7C9-1AEA-9427-16C0-1630D5265052}"/>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grpSp>
          <p:nvGrpSpPr>
            <p:cNvPr id="28" name="Group 27">
              <a:extLst>
                <a:ext uri="{FF2B5EF4-FFF2-40B4-BE49-F238E27FC236}">
                  <a16:creationId xmlns:a16="http://schemas.microsoft.com/office/drawing/2014/main" id="{848AB15B-39C1-7390-824D-9E442897C818}"/>
                </a:ext>
              </a:extLst>
            </p:cNvPr>
            <p:cNvGrpSpPr/>
            <p:nvPr/>
          </p:nvGrpSpPr>
          <p:grpSpPr>
            <a:xfrm>
              <a:off x="7379099" y="1135090"/>
              <a:ext cx="4279501" cy="220337"/>
              <a:chOff x="1257300" y="1284810"/>
              <a:chExt cx="7121705" cy="220337"/>
            </a:xfrm>
          </p:grpSpPr>
          <p:cxnSp>
            <p:nvCxnSpPr>
              <p:cNvPr id="29" name="LineBasicDefault 292">
                <a:extLst>
                  <a:ext uri="{FF2B5EF4-FFF2-40B4-BE49-F238E27FC236}">
                    <a16:creationId xmlns:a16="http://schemas.microsoft.com/office/drawing/2014/main" id="{0C6EB414-1B83-C0D5-16B6-C5EDDDBCF67A}"/>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11F3AA1-2BD9-E6C0-4D3E-9129CA6C5198}"/>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grpSp>
          <p:nvGrpSpPr>
            <p:cNvPr id="34" name="Group 33">
              <a:extLst>
                <a:ext uri="{FF2B5EF4-FFF2-40B4-BE49-F238E27FC236}">
                  <a16:creationId xmlns:a16="http://schemas.microsoft.com/office/drawing/2014/main" id="{F7B68A7E-B89B-6328-EA67-DDD29CB23BA9}"/>
                </a:ext>
              </a:extLst>
            </p:cNvPr>
            <p:cNvGrpSpPr>
              <a:grpSpLocks/>
            </p:cNvGrpSpPr>
            <p:nvPr/>
          </p:nvGrpSpPr>
          <p:grpSpPr>
            <a:xfrm>
              <a:off x="2928418" y="1135090"/>
              <a:ext cx="4279501" cy="220337"/>
              <a:chOff x="1257300" y="1284810"/>
              <a:chExt cx="7121705" cy="220337"/>
            </a:xfrm>
          </p:grpSpPr>
          <p:cxnSp>
            <p:nvCxnSpPr>
              <p:cNvPr id="35" name="LineBasicDefault 292">
                <a:extLst>
                  <a:ext uri="{FF2B5EF4-FFF2-40B4-BE49-F238E27FC236}">
                    <a16:creationId xmlns:a16="http://schemas.microsoft.com/office/drawing/2014/main" id="{3F952393-13DD-D03B-85B9-3267F0B0C029}"/>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090B83-52B8-C25F-0613-C9E797459FBE}"/>
                  </a:ext>
                </a:extLst>
              </p:cNvPr>
              <p:cNvSpPr txBox="1">
                <a:spLocks/>
              </p:cNvSpPr>
              <p:nvPr/>
            </p:nvSpPr>
            <p:spPr>
              <a:xfrm>
                <a:off x="1257300" y="1284810"/>
                <a:ext cx="7121705"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cs typeface="Arial"/>
                  </a:rPr>
                  <a:t>For the ILLE</a:t>
                </a:r>
                <a:r>
                  <a:rPr lang="en-US" sz="1200" b="1" baseline="30000" noProof="1">
                    <a:cs typeface="Arial"/>
                  </a:rPr>
                  <a:t>1</a:t>
                </a:r>
                <a:endParaRPr lang="en-US" sz="1200" noProof="1"/>
              </a:p>
            </p:txBody>
          </p:sp>
        </p:grpSp>
      </p:grpSp>
      <p:sp>
        <p:nvSpPr>
          <p:cNvPr id="5" name="Text Placeholder 20">
            <a:extLst>
              <a:ext uri="{FF2B5EF4-FFF2-40B4-BE49-F238E27FC236}">
                <a16:creationId xmlns:a16="http://schemas.microsoft.com/office/drawing/2014/main" id="{C57CBEED-FDE4-BB09-AE45-2FFEC7114EE1}"/>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6" name="Text Placeholder 20">
            <a:extLst>
              <a:ext uri="{FF2B5EF4-FFF2-40B4-BE49-F238E27FC236}">
                <a16:creationId xmlns:a16="http://schemas.microsoft.com/office/drawing/2014/main" id="{C1BCD2C4-05A3-7116-F488-038ED5830902}"/>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1163554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A91BC-1835-5FA1-C2CD-21FD4D1B4222}"/>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A763EB0-EA18-A239-D6CA-B0DCBB0282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think-cell data - do not delete" hidden="1">
                        <a:extLst>
                          <a:ext uri="{FF2B5EF4-FFF2-40B4-BE49-F238E27FC236}">
                            <a16:creationId xmlns:a16="http://schemas.microsoft.com/office/drawing/2014/main" id="{AA763EB0-EA18-A239-D6CA-B0DCBB02826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F1A78D79-B819-8B4F-5A8B-5F7FB1FE1DE9}"/>
              </a:ext>
            </a:extLst>
          </p:cNvPr>
          <p:cNvSpPr>
            <a:spLocks noGrp="1"/>
          </p:cNvSpPr>
          <p:nvPr>
            <p:ph type="sldNum" sz="quarter" idx="12"/>
          </p:nvPr>
        </p:nvSpPr>
        <p:spPr/>
        <p:txBody>
          <a:bodyPr/>
          <a:lstStyle/>
          <a:p>
            <a:fld id="{BCDE79FB-97BA-492B-8D57-F1373F9ADA95}" type="slidenum">
              <a:rPr lang="en-US" smtClean="0"/>
              <a:t>12</a:t>
            </a:fld>
            <a:endParaRPr lang="en-US"/>
          </a:p>
        </p:txBody>
      </p:sp>
      <p:sp>
        <p:nvSpPr>
          <p:cNvPr id="29" name="Text Placeholder 20">
            <a:extLst>
              <a:ext uri="{FF2B5EF4-FFF2-40B4-BE49-F238E27FC236}">
                <a16:creationId xmlns:a16="http://schemas.microsoft.com/office/drawing/2014/main" id="{40370C60-0853-7D8A-5884-91192B139496}"/>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28" name="Title Placeholder 1">
            <a:extLst>
              <a:ext uri="{FF2B5EF4-FFF2-40B4-BE49-F238E27FC236}">
                <a16:creationId xmlns:a16="http://schemas.microsoft.com/office/drawing/2014/main" id="{B84FC9DC-7D4B-C70E-49CE-F4AAC7B71A23}"/>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(2/4)</a:t>
            </a:r>
          </a:p>
        </p:txBody>
      </p:sp>
      <p:grpSp>
        <p:nvGrpSpPr>
          <p:cNvPr id="2" name="Group 1">
            <a:extLst>
              <a:ext uri="{FF2B5EF4-FFF2-40B4-BE49-F238E27FC236}">
                <a16:creationId xmlns:a16="http://schemas.microsoft.com/office/drawing/2014/main" id="{2B49306F-89A3-F2EA-16A2-0FF21FF75C31}"/>
              </a:ext>
            </a:extLst>
          </p:cNvPr>
          <p:cNvGrpSpPr/>
          <p:nvPr/>
        </p:nvGrpSpPr>
        <p:grpSpPr>
          <a:xfrm>
            <a:off x="1257300" y="669630"/>
            <a:ext cx="10401300" cy="5693042"/>
            <a:chOff x="1257300" y="782644"/>
            <a:chExt cx="10401300" cy="5693042"/>
          </a:xfrm>
        </p:grpSpPr>
        <p:cxnSp>
          <p:nvCxnSpPr>
            <p:cNvPr id="6" name="LineBasicDefault 292">
              <a:extLst>
                <a:ext uri="{FF2B5EF4-FFF2-40B4-BE49-F238E27FC236}">
                  <a16:creationId xmlns:a16="http://schemas.microsoft.com/office/drawing/2014/main" id="{374A6039-9D05-3D43-7414-51612A5BD686}"/>
                </a:ext>
              </a:extLst>
            </p:cNvPr>
            <p:cNvCxnSpPr>
              <a:cxnSpLocks/>
            </p:cNvCxnSpPr>
            <p:nvPr>
              <p:custDataLst>
                <p:tags r:id="rId2"/>
              </p:custDataLst>
            </p:nvPr>
          </p:nvCxnSpPr>
          <p:spPr>
            <a:xfrm>
              <a:off x="1257300" y="1355427"/>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469E62B-6FDE-9D28-6570-851925A41DAE}"/>
                </a:ext>
              </a:extLst>
            </p:cNvPr>
            <p:cNvSpPr txBox="1">
              <a:spLocks/>
            </p:cNvSpPr>
            <p:nvPr/>
          </p:nvSpPr>
          <p:spPr>
            <a:xfrm>
              <a:off x="1257300" y="1135090"/>
              <a:ext cx="149993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15" name="Group 14">
              <a:extLst>
                <a:ext uri="{FF2B5EF4-FFF2-40B4-BE49-F238E27FC236}">
                  <a16:creationId xmlns:a16="http://schemas.microsoft.com/office/drawing/2014/main" id="{0ED37816-463A-B30B-1153-0AFBAC6B142A}"/>
                </a:ext>
              </a:extLst>
            </p:cNvPr>
            <p:cNvGrpSpPr/>
            <p:nvPr/>
          </p:nvGrpSpPr>
          <p:grpSpPr>
            <a:xfrm>
              <a:off x="2928418" y="782644"/>
              <a:ext cx="8730182" cy="220337"/>
              <a:chOff x="1257300" y="1284810"/>
              <a:chExt cx="7121705" cy="220337"/>
            </a:xfrm>
          </p:grpSpPr>
          <p:cxnSp>
            <p:nvCxnSpPr>
              <p:cNvPr id="16" name="LineBasicDefault 292">
                <a:extLst>
                  <a:ext uri="{FF2B5EF4-FFF2-40B4-BE49-F238E27FC236}">
                    <a16:creationId xmlns:a16="http://schemas.microsoft.com/office/drawing/2014/main" id="{0E231F7C-A2D8-0248-612F-3A7E18948604}"/>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6D83FC3-2574-274D-E7BA-4FF739D8CEBC}"/>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sp>
          <p:nvSpPr>
            <p:cNvPr id="20" name="TextBox 19">
              <a:extLst>
                <a:ext uri="{FF2B5EF4-FFF2-40B4-BE49-F238E27FC236}">
                  <a16:creationId xmlns:a16="http://schemas.microsoft.com/office/drawing/2014/main" id="{08E562F5-9DC2-C6C7-BB83-FDA7BE4AB783}"/>
                </a:ext>
              </a:extLst>
            </p:cNvPr>
            <p:cNvSpPr txBox="1">
              <a:spLocks/>
            </p:cNvSpPr>
            <p:nvPr/>
          </p:nvSpPr>
          <p:spPr>
            <a:xfrm>
              <a:off x="1257300" y="1453590"/>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9.2.1.1(1)(e)</a:t>
              </a:r>
            </a:p>
            <a:p>
              <a:r>
                <a:rPr lang="en-US" sz="1200" noProof="1"/>
                <a:t>(Advancing Large Load)</a:t>
              </a:r>
            </a:p>
          </p:txBody>
        </p:sp>
        <p:cxnSp>
          <p:nvCxnSpPr>
            <p:cNvPr id="27" name="Straight Connector 26">
              <a:extLst>
                <a:ext uri="{FF2B5EF4-FFF2-40B4-BE49-F238E27FC236}">
                  <a16:creationId xmlns:a16="http://schemas.microsoft.com/office/drawing/2014/main" id="{E5449444-AB08-B184-CE17-30E80497927D}"/>
                </a:ext>
              </a:extLst>
            </p:cNvPr>
            <p:cNvCxnSpPr>
              <a:cxnSpLocks/>
            </p:cNvCxnSpPr>
            <p:nvPr/>
          </p:nvCxnSpPr>
          <p:spPr>
            <a:xfrm>
              <a:off x="1257300" y="3859269"/>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53C3A14-AE56-5EE4-48F4-FB4BEB902B07}"/>
                </a:ext>
              </a:extLst>
            </p:cNvPr>
            <p:cNvSpPr txBox="1">
              <a:spLocks/>
            </p:cNvSpPr>
            <p:nvPr/>
          </p:nvSpPr>
          <p:spPr>
            <a:xfrm>
              <a:off x="2928418" y="1453590"/>
              <a:ext cx="4279501" cy="240065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Notarized attestation for Equipment with 18-month lead time</a:t>
              </a:r>
            </a:p>
            <a:p>
              <a:pPr marL="171450" indent="-171450">
                <a:spcBef>
                  <a:spcPts val="0"/>
                </a:spcBef>
                <a:spcAft>
                  <a:spcPts val="0"/>
                </a:spcAft>
                <a:buFont typeface="Arial" panose="020B0604020202020204" pitchFamily="34" charset="0"/>
                <a:buChar char="•"/>
              </a:pPr>
              <a:r>
                <a:rPr lang="en-US" sz="1200" noProof="1"/>
                <a:t>Notarized attestation for Notice to proceed (NTP)</a:t>
              </a:r>
            </a:p>
            <a:p>
              <a:pPr marL="171450" indent="-171450">
                <a:spcBef>
                  <a:spcPts val="0"/>
                </a:spcBef>
                <a:spcAft>
                  <a:spcPts val="0"/>
                </a:spcAft>
                <a:buFont typeface="Arial" panose="020B0604020202020204" pitchFamily="34" charset="0"/>
                <a:buChar char="•"/>
              </a:pPr>
              <a:r>
                <a:rPr lang="en-US" sz="1200" noProof="1"/>
                <a:t>Notarized attestation for End-use customer</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grpSp>
          <p:nvGrpSpPr>
            <p:cNvPr id="12" name="Group 11">
              <a:extLst>
                <a:ext uri="{FF2B5EF4-FFF2-40B4-BE49-F238E27FC236}">
                  <a16:creationId xmlns:a16="http://schemas.microsoft.com/office/drawing/2014/main" id="{67CE3809-1C73-EF6A-1FEA-4064AB3E93B1}"/>
                </a:ext>
              </a:extLst>
            </p:cNvPr>
            <p:cNvGrpSpPr/>
            <p:nvPr/>
          </p:nvGrpSpPr>
          <p:grpSpPr>
            <a:xfrm>
              <a:off x="7379099" y="1135090"/>
              <a:ext cx="4279501" cy="220337"/>
              <a:chOff x="1257300" y="1284810"/>
              <a:chExt cx="7121705" cy="220337"/>
            </a:xfrm>
          </p:grpSpPr>
          <p:cxnSp>
            <p:nvCxnSpPr>
              <p:cNvPr id="13" name="LineBasicDefault 292">
                <a:extLst>
                  <a:ext uri="{FF2B5EF4-FFF2-40B4-BE49-F238E27FC236}">
                    <a16:creationId xmlns:a16="http://schemas.microsoft.com/office/drawing/2014/main" id="{607A5A03-8435-99D9-A910-0C7D760042B4}"/>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0AAEA2E-3625-BA7B-5DA9-9E0652ECB3FD}"/>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sp>
          <p:nvSpPr>
            <p:cNvPr id="26" name="TextBox 25">
              <a:extLst>
                <a:ext uri="{FF2B5EF4-FFF2-40B4-BE49-F238E27FC236}">
                  <a16:creationId xmlns:a16="http://schemas.microsoft.com/office/drawing/2014/main" id="{178DFCC2-2DD3-932A-260A-3A33F7C8156A}"/>
                </a:ext>
              </a:extLst>
            </p:cNvPr>
            <p:cNvSpPr txBox="1">
              <a:spLocks/>
            </p:cNvSpPr>
            <p:nvPr/>
          </p:nvSpPr>
          <p:spPr>
            <a:xfrm>
              <a:off x="7379099" y="1453590"/>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complete and valid set of interconnection studies (working with ERCOT)</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a:t>
              </a:r>
            </a:p>
            <a:p>
              <a:pPr marL="171450" indent="-171450">
                <a:spcBef>
                  <a:spcPts val="0"/>
                </a:spcBef>
                <a:spcAft>
                  <a:spcPts val="0"/>
                </a:spcAft>
                <a:buFont typeface="Arial" panose="020B0604020202020204" pitchFamily="34" charset="0"/>
                <a:buChar char="•"/>
              </a:pPr>
              <a:r>
                <a:rPr lang="en-US" sz="1200" noProof="1"/>
                <a:t>Confirmation ILLE has satisfied direct interconnection cost (CIAC) responsibility</a:t>
              </a:r>
            </a:p>
            <a:p>
              <a:pPr marL="171450" indent="-171450">
                <a:spcBef>
                  <a:spcPts val="0"/>
                </a:spcBef>
                <a:spcAft>
                  <a:spcPts val="0"/>
                </a:spcAft>
                <a:buFont typeface="Arial" panose="020B0604020202020204" pitchFamily="34" charset="0"/>
                <a:buChar char="•"/>
              </a:pPr>
              <a:r>
                <a:rPr lang="en-US" sz="1200" noProof="1"/>
                <a:t>Confirmation that the Large Load has attested to other applicable requirements of Base Load Section 9.2.1.1(1)(e)</a:t>
              </a:r>
            </a:p>
          </p:txBody>
        </p:sp>
        <p:sp>
          <p:nvSpPr>
            <p:cNvPr id="18" name="TextBox 17">
              <a:extLst>
                <a:ext uri="{FF2B5EF4-FFF2-40B4-BE49-F238E27FC236}">
                  <a16:creationId xmlns:a16="http://schemas.microsoft.com/office/drawing/2014/main" id="{AFC7FB4B-6D74-C0DC-C00F-C651A452AC56}"/>
                </a:ext>
              </a:extLst>
            </p:cNvPr>
            <p:cNvSpPr txBox="1">
              <a:spLocks/>
            </p:cNvSpPr>
            <p:nvPr/>
          </p:nvSpPr>
          <p:spPr>
            <a:xfrm>
              <a:off x="1257300" y="3890363"/>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9.2.1.1(1)(f)</a:t>
              </a:r>
            </a:p>
            <a:p>
              <a:r>
                <a:rPr lang="en-US" sz="1200" noProof="1"/>
                <a:t>(Committed Large Load)</a:t>
              </a:r>
            </a:p>
          </p:txBody>
        </p:sp>
        <p:sp>
          <p:nvSpPr>
            <p:cNvPr id="19" name="TextBox 18">
              <a:extLst>
                <a:ext uri="{FF2B5EF4-FFF2-40B4-BE49-F238E27FC236}">
                  <a16:creationId xmlns:a16="http://schemas.microsoft.com/office/drawing/2014/main" id="{EF02D264-688C-D426-D0E3-2C45FDBC8839}"/>
                </a:ext>
              </a:extLst>
            </p:cNvPr>
            <p:cNvSpPr txBox="1">
              <a:spLocks/>
            </p:cNvSpPr>
            <p:nvPr/>
          </p:nvSpPr>
          <p:spPr>
            <a:xfrm>
              <a:off x="2928418" y="3890363"/>
              <a:ext cx="4279501" cy="258532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Notarized attestation for Site approvals or no approvals plus statement supporting conclusion</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Notarized attestation for General contractor contract</a:t>
              </a:r>
            </a:p>
            <a:p>
              <a:pPr marL="171450" indent="-171450">
                <a:spcBef>
                  <a:spcPts val="0"/>
                </a:spcBef>
                <a:spcAft>
                  <a:spcPts val="0"/>
                </a:spcAft>
                <a:buFont typeface="Arial" panose="020B0604020202020204" pitchFamily="34" charset="0"/>
                <a:buChar char="•"/>
              </a:pPr>
              <a:r>
                <a:rPr lang="en-US" sz="1200" noProof="1"/>
                <a:t>Notarized attestation for Substation contractor contract</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21" name="TextBox 20">
              <a:extLst>
                <a:ext uri="{FF2B5EF4-FFF2-40B4-BE49-F238E27FC236}">
                  <a16:creationId xmlns:a16="http://schemas.microsoft.com/office/drawing/2014/main" id="{2FCAE1C4-7BBE-3F28-79BB-D19AE80F0CFB}"/>
                </a:ext>
              </a:extLst>
            </p:cNvPr>
            <p:cNvSpPr txBox="1">
              <a:spLocks/>
            </p:cNvSpPr>
            <p:nvPr/>
          </p:nvSpPr>
          <p:spPr>
            <a:xfrm>
              <a:off x="7379099" y="3890363"/>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complete and valid set of interconnection studies (working with ERCOT)</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a:t>
              </a:r>
            </a:p>
            <a:p>
              <a:pPr marL="171450" indent="-171450">
                <a:spcBef>
                  <a:spcPts val="0"/>
                </a:spcBef>
                <a:spcAft>
                  <a:spcPts val="0"/>
                </a:spcAft>
                <a:buFont typeface="Arial" panose="020B0604020202020204" pitchFamily="34" charset="0"/>
                <a:buChar char="•"/>
              </a:pPr>
              <a:r>
                <a:rPr lang="en-US" sz="1200" noProof="1"/>
                <a:t>Confirmation ILLE has satisfied direct interconnection cost (CIAC) responsibility</a:t>
              </a:r>
            </a:p>
            <a:p>
              <a:pPr marL="171450" indent="-171450">
                <a:spcBef>
                  <a:spcPts val="0"/>
                </a:spcBef>
                <a:spcAft>
                  <a:spcPts val="0"/>
                </a:spcAft>
                <a:buFont typeface="Arial" panose="020B0604020202020204" pitchFamily="34" charset="0"/>
                <a:buChar char="•"/>
              </a:pPr>
              <a:r>
                <a:rPr lang="en-US" sz="1200" noProof="1"/>
                <a:t>Confirmation that the Large Load has attested to other applicable requirements of Base Load Section 9.2.1.1(1)(f)</a:t>
              </a:r>
            </a:p>
          </p:txBody>
        </p:sp>
        <p:grpSp>
          <p:nvGrpSpPr>
            <p:cNvPr id="85" name="Group 84">
              <a:extLst>
                <a:ext uri="{FF2B5EF4-FFF2-40B4-BE49-F238E27FC236}">
                  <a16:creationId xmlns:a16="http://schemas.microsoft.com/office/drawing/2014/main" id="{6C56969B-0B0C-4659-76A0-94F447F20330}"/>
                </a:ext>
              </a:extLst>
            </p:cNvPr>
            <p:cNvGrpSpPr/>
            <p:nvPr/>
          </p:nvGrpSpPr>
          <p:grpSpPr>
            <a:xfrm>
              <a:off x="2928418" y="1135090"/>
              <a:ext cx="4279501" cy="220337"/>
              <a:chOff x="1257300" y="1284810"/>
              <a:chExt cx="7121705" cy="220337"/>
            </a:xfrm>
          </p:grpSpPr>
          <p:cxnSp>
            <p:nvCxnSpPr>
              <p:cNvPr id="86" name="LineBasicDefault 292">
                <a:extLst>
                  <a:ext uri="{FF2B5EF4-FFF2-40B4-BE49-F238E27FC236}">
                    <a16:creationId xmlns:a16="http://schemas.microsoft.com/office/drawing/2014/main" id="{866819FE-9C75-D148-6D53-4B9FB782B42C}"/>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3288B8F5-D452-D135-5ECF-6CB22328D504}"/>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ILLE</a:t>
                </a:r>
                <a:r>
                  <a:rPr lang="en-US" sz="1200" b="1" baseline="30000" noProof="1"/>
                  <a:t>1</a:t>
                </a:r>
                <a:endParaRPr lang="en-US" sz="1200" noProof="1"/>
              </a:p>
            </p:txBody>
          </p:sp>
        </p:grpSp>
      </p:grpSp>
      <p:sp>
        <p:nvSpPr>
          <p:cNvPr id="88" name="Text Placeholder 20">
            <a:extLst>
              <a:ext uri="{FF2B5EF4-FFF2-40B4-BE49-F238E27FC236}">
                <a16:creationId xmlns:a16="http://schemas.microsoft.com/office/drawing/2014/main" id="{910DCA76-7745-4FEB-1EB4-03782F5FC7A7}"/>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3451386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7FFF4-357D-B951-A4FD-5D39CA81132D}"/>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8425C5C-B422-1C16-76B7-C48DFE1CBE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think-cell data - do not delete" hidden="1">
                        <a:extLst>
                          <a:ext uri="{FF2B5EF4-FFF2-40B4-BE49-F238E27FC236}">
                            <a16:creationId xmlns:a16="http://schemas.microsoft.com/office/drawing/2014/main" id="{A8425C5C-B422-1C16-76B7-C48DFE1CBEC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D9347E7C-32BA-EB5C-E244-F274CC31057D}"/>
              </a:ext>
            </a:extLst>
          </p:cNvPr>
          <p:cNvSpPr>
            <a:spLocks noGrp="1"/>
          </p:cNvSpPr>
          <p:nvPr>
            <p:ph type="sldNum" sz="quarter" idx="12"/>
          </p:nvPr>
        </p:nvSpPr>
        <p:spPr/>
        <p:txBody>
          <a:bodyPr/>
          <a:lstStyle/>
          <a:p>
            <a:fld id="{BCDE79FB-97BA-492B-8D57-F1373F9ADA95}" type="slidenum">
              <a:rPr lang="en-US" smtClean="0"/>
              <a:t>13</a:t>
            </a:fld>
            <a:endParaRPr lang="en-US"/>
          </a:p>
        </p:txBody>
      </p:sp>
      <p:sp>
        <p:nvSpPr>
          <p:cNvPr id="30" name="Title Placeholder 1">
            <a:extLst>
              <a:ext uri="{FF2B5EF4-FFF2-40B4-BE49-F238E27FC236}">
                <a16:creationId xmlns:a16="http://schemas.microsoft.com/office/drawing/2014/main" id="{BA88D81D-E3B3-03B5-4CAF-A5AD69B9A87A}"/>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(3/4)</a:t>
            </a:r>
          </a:p>
        </p:txBody>
      </p:sp>
      <p:grpSp>
        <p:nvGrpSpPr>
          <p:cNvPr id="10" name="Group 9">
            <a:extLst>
              <a:ext uri="{FF2B5EF4-FFF2-40B4-BE49-F238E27FC236}">
                <a16:creationId xmlns:a16="http://schemas.microsoft.com/office/drawing/2014/main" id="{E0DC9330-CB36-CCBC-E623-C69A3313194B}"/>
              </a:ext>
            </a:extLst>
          </p:cNvPr>
          <p:cNvGrpSpPr/>
          <p:nvPr/>
        </p:nvGrpSpPr>
        <p:grpSpPr>
          <a:xfrm>
            <a:off x="1257300" y="669630"/>
            <a:ext cx="10401300" cy="4799606"/>
            <a:chOff x="1257300" y="782644"/>
            <a:chExt cx="10401300" cy="4799606"/>
          </a:xfrm>
        </p:grpSpPr>
        <p:cxnSp>
          <p:nvCxnSpPr>
            <p:cNvPr id="6" name="LineBasicDefault 292">
              <a:extLst>
                <a:ext uri="{FF2B5EF4-FFF2-40B4-BE49-F238E27FC236}">
                  <a16:creationId xmlns:a16="http://schemas.microsoft.com/office/drawing/2014/main" id="{66CF001C-E20B-DFFB-7C4D-163C6C9F9916}"/>
                </a:ext>
              </a:extLst>
            </p:cNvPr>
            <p:cNvCxnSpPr>
              <a:cxnSpLocks/>
            </p:cNvCxnSpPr>
            <p:nvPr>
              <p:custDataLst>
                <p:tags r:id="rId2"/>
              </p:custDataLst>
            </p:nvPr>
          </p:nvCxnSpPr>
          <p:spPr>
            <a:xfrm>
              <a:off x="1257300" y="1355427"/>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829B659-0309-5160-3AF3-84D76C11523B}"/>
                </a:ext>
              </a:extLst>
            </p:cNvPr>
            <p:cNvSpPr txBox="1">
              <a:spLocks/>
            </p:cNvSpPr>
            <p:nvPr/>
          </p:nvSpPr>
          <p:spPr>
            <a:xfrm>
              <a:off x="1257300" y="1135090"/>
              <a:ext cx="149993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15" name="Group 14">
              <a:extLst>
                <a:ext uri="{FF2B5EF4-FFF2-40B4-BE49-F238E27FC236}">
                  <a16:creationId xmlns:a16="http://schemas.microsoft.com/office/drawing/2014/main" id="{AD5624D4-56A3-C367-64DC-562F5D18548E}"/>
                </a:ext>
              </a:extLst>
            </p:cNvPr>
            <p:cNvGrpSpPr/>
            <p:nvPr/>
          </p:nvGrpSpPr>
          <p:grpSpPr>
            <a:xfrm>
              <a:off x="2928418" y="782644"/>
              <a:ext cx="8730182" cy="220337"/>
              <a:chOff x="1257300" y="1284810"/>
              <a:chExt cx="7121705" cy="220337"/>
            </a:xfrm>
          </p:grpSpPr>
          <p:cxnSp>
            <p:nvCxnSpPr>
              <p:cNvPr id="16" name="LineBasicDefault 292">
                <a:extLst>
                  <a:ext uri="{FF2B5EF4-FFF2-40B4-BE49-F238E27FC236}">
                    <a16:creationId xmlns:a16="http://schemas.microsoft.com/office/drawing/2014/main" id="{D2885AD9-D00C-825E-542A-2BC4C65558BA}"/>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E233D9-D5EB-00FD-BF28-1FC996DCBC1D}"/>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sp>
          <p:nvSpPr>
            <p:cNvPr id="20" name="TextBox 19">
              <a:extLst>
                <a:ext uri="{FF2B5EF4-FFF2-40B4-BE49-F238E27FC236}">
                  <a16:creationId xmlns:a16="http://schemas.microsoft.com/office/drawing/2014/main" id="{34D1EFCA-13DD-AB13-7F93-2BDE0EB9FB0B}"/>
                </a:ext>
              </a:extLst>
            </p:cNvPr>
            <p:cNvSpPr txBox="1">
              <a:spLocks/>
            </p:cNvSpPr>
            <p:nvPr/>
          </p:nvSpPr>
          <p:spPr>
            <a:xfrm>
              <a:off x="1257300" y="1453590"/>
              <a:ext cx="1499938" cy="95410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9.2.1.1(1)(g)</a:t>
              </a:r>
            </a:p>
            <a:p>
              <a:r>
                <a:rPr lang="en-US" sz="1000" noProof="1"/>
                <a:t>(</a:t>
              </a:r>
              <a:r>
                <a:rPr lang="en-US" sz="1100"/>
                <a:t>PURA §39.169 Net Metering Proceeding Load)</a:t>
              </a:r>
              <a:endParaRPr lang="en-US" sz="1000" noProof="1"/>
            </a:p>
          </p:txBody>
        </p:sp>
        <p:cxnSp>
          <p:nvCxnSpPr>
            <p:cNvPr id="27" name="Straight Connector 26">
              <a:extLst>
                <a:ext uri="{FF2B5EF4-FFF2-40B4-BE49-F238E27FC236}">
                  <a16:creationId xmlns:a16="http://schemas.microsoft.com/office/drawing/2014/main" id="{0EEF9426-3D2E-ED78-B09A-4CCDE047C4F0}"/>
                </a:ext>
              </a:extLst>
            </p:cNvPr>
            <p:cNvCxnSpPr>
              <a:cxnSpLocks/>
            </p:cNvCxnSpPr>
            <p:nvPr/>
          </p:nvCxnSpPr>
          <p:spPr>
            <a:xfrm>
              <a:off x="1257300" y="3037172"/>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7FF214B-7F52-624C-B67F-82BFE946B998}"/>
                </a:ext>
              </a:extLst>
            </p:cNvPr>
            <p:cNvSpPr txBox="1">
              <a:spLocks/>
            </p:cNvSpPr>
            <p:nvPr/>
          </p:nvSpPr>
          <p:spPr>
            <a:xfrm>
              <a:off x="2928418" y="1453590"/>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p:txBody>
        </p:sp>
        <p:grpSp>
          <p:nvGrpSpPr>
            <p:cNvPr id="12" name="Group 11">
              <a:extLst>
                <a:ext uri="{FF2B5EF4-FFF2-40B4-BE49-F238E27FC236}">
                  <a16:creationId xmlns:a16="http://schemas.microsoft.com/office/drawing/2014/main" id="{C0DCCBC2-1190-0F1C-78B4-8F939D709FA5}"/>
                </a:ext>
              </a:extLst>
            </p:cNvPr>
            <p:cNvGrpSpPr/>
            <p:nvPr/>
          </p:nvGrpSpPr>
          <p:grpSpPr>
            <a:xfrm>
              <a:off x="7379099" y="1135090"/>
              <a:ext cx="4279501" cy="220337"/>
              <a:chOff x="1257300" y="1284810"/>
              <a:chExt cx="7121705" cy="220337"/>
            </a:xfrm>
          </p:grpSpPr>
          <p:cxnSp>
            <p:nvCxnSpPr>
              <p:cNvPr id="13" name="LineBasicDefault 292">
                <a:extLst>
                  <a:ext uri="{FF2B5EF4-FFF2-40B4-BE49-F238E27FC236}">
                    <a16:creationId xmlns:a16="http://schemas.microsoft.com/office/drawing/2014/main" id="{D7B17FA2-5B73-3FEB-A14B-C9541C9BDF91}"/>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DE83889-AB74-7368-0F2C-55DD2421B7B6}"/>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sp>
          <p:nvSpPr>
            <p:cNvPr id="26" name="TextBox 25">
              <a:extLst>
                <a:ext uri="{FF2B5EF4-FFF2-40B4-BE49-F238E27FC236}">
                  <a16:creationId xmlns:a16="http://schemas.microsoft.com/office/drawing/2014/main" id="{FE2F9CA7-6598-49E6-ED55-04C8772E6CBE}"/>
                </a:ext>
              </a:extLst>
            </p:cNvPr>
            <p:cNvSpPr txBox="1">
              <a:spLocks/>
            </p:cNvSpPr>
            <p:nvPr/>
          </p:nvSpPr>
          <p:spPr>
            <a:xfrm>
              <a:off x="7379099" y="1453590"/>
              <a:ext cx="4279501"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a:t>
              </a:r>
            </a:p>
            <a:p>
              <a:pPr marL="171450" indent="-171450">
                <a:spcBef>
                  <a:spcPts val="0"/>
                </a:spcBef>
                <a:spcAft>
                  <a:spcPts val="0"/>
                </a:spcAft>
                <a:buFont typeface="Arial" panose="020B0604020202020204" pitchFamily="34" charset="0"/>
                <a:buChar char="•"/>
              </a:pPr>
              <a:r>
                <a:rPr lang="en-US" sz="1200" noProof="1"/>
                <a:t>Confirmation that the Large Load is associated with a qualifying PURA §39.169 net metering proceeding</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9.2.1.1(1)(g)</a:t>
              </a:r>
            </a:p>
          </p:txBody>
        </p:sp>
        <p:sp>
          <p:nvSpPr>
            <p:cNvPr id="5" name="TextBox 4">
              <a:extLst>
                <a:ext uri="{FF2B5EF4-FFF2-40B4-BE49-F238E27FC236}">
                  <a16:creationId xmlns:a16="http://schemas.microsoft.com/office/drawing/2014/main" id="{E724C42B-4150-3E78-8634-CB92FA77A826}"/>
                </a:ext>
              </a:extLst>
            </p:cNvPr>
            <p:cNvSpPr txBox="1">
              <a:spLocks/>
            </p:cNvSpPr>
            <p:nvPr/>
          </p:nvSpPr>
          <p:spPr>
            <a:xfrm>
              <a:off x="1257300" y="3181593"/>
              <a:ext cx="1499938"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Studied Load § 9.2.1.2(1) </a:t>
              </a:r>
            </a:p>
          </p:txBody>
        </p:sp>
        <p:sp>
          <p:nvSpPr>
            <p:cNvPr id="22" name="TextBox 21">
              <a:extLst>
                <a:ext uri="{FF2B5EF4-FFF2-40B4-BE49-F238E27FC236}">
                  <a16:creationId xmlns:a16="http://schemas.microsoft.com/office/drawing/2014/main" id="{A8A1E366-1F64-0AD0-EC66-8AA74F7879F6}"/>
                </a:ext>
              </a:extLst>
            </p:cNvPr>
            <p:cNvSpPr txBox="1">
              <a:spLocks/>
            </p:cNvSpPr>
            <p:nvPr/>
          </p:nvSpPr>
          <p:spPr>
            <a:xfrm>
              <a:off x="2928418" y="3181593"/>
              <a:ext cx="4279501" cy="240065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Full technical data package required to perform steady-state, short circuit, dynamic, and transient stability analyses</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Preliminary LCP to the Interconnecting TSP</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24" name="TextBox 23">
              <a:extLst>
                <a:ext uri="{FF2B5EF4-FFF2-40B4-BE49-F238E27FC236}">
                  <a16:creationId xmlns:a16="http://schemas.microsoft.com/office/drawing/2014/main" id="{8B042CCB-6F51-E6E8-90C7-5D82F080C236}"/>
                </a:ext>
              </a:extLst>
            </p:cNvPr>
            <p:cNvSpPr txBox="1">
              <a:spLocks/>
            </p:cNvSpPr>
            <p:nvPr/>
          </p:nvSpPr>
          <p:spPr>
            <a:xfrm>
              <a:off x="7379099" y="3181593"/>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study requirement (working with ERCOT)</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 equal to $50k/MW of peak Demand</a:t>
              </a:r>
            </a:p>
            <a:p>
              <a:pPr marL="171450" indent="-171450">
                <a:spcBef>
                  <a:spcPts val="0"/>
                </a:spcBef>
                <a:spcAft>
                  <a:spcPts val="0"/>
                </a:spcAft>
                <a:buFont typeface="Arial" panose="020B0604020202020204" pitchFamily="34" charset="0"/>
                <a:buChar char="•"/>
              </a:pPr>
              <a:r>
                <a:rPr lang="en-US" sz="1200" noProof="1"/>
                <a:t>Confirmation of receipt of 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If needed, Prior stability-study impact determination</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Studied Load</a:t>
              </a:r>
            </a:p>
          </p:txBody>
        </p:sp>
        <p:grpSp>
          <p:nvGrpSpPr>
            <p:cNvPr id="78" name="Group 77">
              <a:extLst>
                <a:ext uri="{FF2B5EF4-FFF2-40B4-BE49-F238E27FC236}">
                  <a16:creationId xmlns:a16="http://schemas.microsoft.com/office/drawing/2014/main" id="{FAEBE55F-6EF2-19FB-B08A-873010F20E96}"/>
                </a:ext>
              </a:extLst>
            </p:cNvPr>
            <p:cNvGrpSpPr/>
            <p:nvPr/>
          </p:nvGrpSpPr>
          <p:grpSpPr>
            <a:xfrm>
              <a:off x="2928418" y="1135090"/>
              <a:ext cx="4279501" cy="220337"/>
              <a:chOff x="1257300" y="1284810"/>
              <a:chExt cx="7121705" cy="220337"/>
            </a:xfrm>
          </p:grpSpPr>
          <p:cxnSp>
            <p:nvCxnSpPr>
              <p:cNvPr id="79" name="LineBasicDefault 292">
                <a:extLst>
                  <a:ext uri="{FF2B5EF4-FFF2-40B4-BE49-F238E27FC236}">
                    <a16:creationId xmlns:a16="http://schemas.microsoft.com/office/drawing/2014/main" id="{039871F1-9537-A138-0623-54A6654C3CD5}"/>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50141680-6CAA-662E-A4FD-9FD31AC19FED}"/>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ILLE</a:t>
                </a:r>
                <a:r>
                  <a:rPr lang="en-US" sz="1200" b="1" baseline="30000" noProof="1"/>
                  <a:t>1</a:t>
                </a:r>
                <a:endParaRPr lang="en-US" sz="1200" noProof="1"/>
              </a:p>
            </p:txBody>
          </p:sp>
        </p:grpSp>
      </p:grpSp>
      <p:sp>
        <p:nvSpPr>
          <p:cNvPr id="3" name="Text Placeholder 20">
            <a:extLst>
              <a:ext uri="{FF2B5EF4-FFF2-40B4-BE49-F238E27FC236}">
                <a16:creationId xmlns:a16="http://schemas.microsoft.com/office/drawing/2014/main" id="{1E5B3E2C-B0D3-D380-05F8-5F15A6BEB4E2}"/>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9" name="Text Placeholder 20">
            <a:extLst>
              <a:ext uri="{FF2B5EF4-FFF2-40B4-BE49-F238E27FC236}">
                <a16:creationId xmlns:a16="http://schemas.microsoft.com/office/drawing/2014/main" id="{6DF46910-A21B-8AA2-D890-22936823C38C}"/>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80132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C5533-2106-BC63-E550-3EA5EFEB9014}"/>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A4F91AA-15F4-59CC-CFEF-CEC931BC71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think-cell data - do not delete" hidden="1">
                        <a:extLst>
                          <a:ext uri="{FF2B5EF4-FFF2-40B4-BE49-F238E27FC236}">
                            <a16:creationId xmlns:a16="http://schemas.microsoft.com/office/drawing/2014/main" id="{1A4F91AA-15F4-59CC-CFEF-CEC931BC71F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2743FFC5-0353-B37A-96D0-6B121B8F3555}"/>
              </a:ext>
            </a:extLst>
          </p:cNvPr>
          <p:cNvSpPr>
            <a:spLocks noGrp="1"/>
          </p:cNvSpPr>
          <p:nvPr>
            <p:ph type="sldNum" sz="quarter" idx="12"/>
          </p:nvPr>
        </p:nvSpPr>
        <p:spPr/>
        <p:txBody>
          <a:bodyPr/>
          <a:lstStyle/>
          <a:p>
            <a:fld id="{BCDE79FB-97BA-492B-8D57-F1373F9ADA95}" type="slidenum">
              <a:rPr lang="en-US" smtClean="0"/>
              <a:t>14</a:t>
            </a:fld>
            <a:endParaRPr lang="en-US"/>
          </a:p>
        </p:txBody>
      </p:sp>
      <p:sp>
        <p:nvSpPr>
          <p:cNvPr id="32" name="Title Placeholder 1">
            <a:extLst>
              <a:ext uri="{FF2B5EF4-FFF2-40B4-BE49-F238E27FC236}">
                <a16:creationId xmlns:a16="http://schemas.microsoft.com/office/drawing/2014/main" id="{A6A07D5D-5115-9228-1464-A738DBFDE0FF}"/>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(4/4)</a:t>
            </a:r>
          </a:p>
        </p:txBody>
      </p:sp>
      <p:sp>
        <p:nvSpPr>
          <p:cNvPr id="25" name="TextBox 24">
            <a:extLst>
              <a:ext uri="{FF2B5EF4-FFF2-40B4-BE49-F238E27FC236}">
                <a16:creationId xmlns:a16="http://schemas.microsoft.com/office/drawing/2014/main" id="{496D9246-7D38-F259-B811-7C862D212F74}"/>
              </a:ext>
            </a:extLst>
          </p:cNvPr>
          <p:cNvSpPr txBox="1">
            <a:spLocks/>
          </p:cNvSpPr>
          <p:nvPr/>
        </p:nvSpPr>
        <p:spPr>
          <a:xfrm>
            <a:off x="2928418" y="3948101"/>
            <a:ext cx="4279501" cy="258532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Full technical data package required to perform steady-state, short circuit, dynamic, and transient stability analyses</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Preliminary LCP to the Interconnecting TSP</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Notarized Form X</a:t>
            </a:r>
          </a:p>
        </p:txBody>
      </p:sp>
      <p:cxnSp>
        <p:nvCxnSpPr>
          <p:cNvPr id="6" name="LineBasicDefault 292">
            <a:extLst>
              <a:ext uri="{FF2B5EF4-FFF2-40B4-BE49-F238E27FC236}">
                <a16:creationId xmlns:a16="http://schemas.microsoft.com/office/drawing/2014/main" id="{221404E8-BF02-BCDB-12F0-077BD6E2201B}"/>
              </a:ext>
            </a:extLst>
          </p:cNvPr>
          <p:cNvCxnSpPr>
            <a:cxnSpLocks/>
          </p:cNvCxnSpPr>
          <p:nvPr>
            <p:custDataLst>
              <p:tags r:id="rId2"/>
            </p:custDataLst>
          </p:nvPr>
        </p:nvCxnSpPr>
        <p:spPr>
          <a:xfrm>
            <a:off x="1257300" y="1242413"/>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3071EBA-1FB1-C960-793A-2C67D8B1A21D}"/>
              </a:ext>
            </a:extLst>
          </p:cNvPr>
          <p:cNvSpPr txBox="1">
            <a:spLocks/>
          </p:cNvSpPr>
          <p:nvPr/>
        </p:nvSpPr>
        <p:spPr>
          <a:xfrm>
            <a:off x="1257300" y="1022076"/>
            <a:ext cx="149993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15" name="Group 14">
            <a:extLst>
              <a:ext uri="{FF2B5EF4-FFF2-40B4-BE49-F238E27FC236}">
                <a16:creationId xmlns:a16="http://schemas.microsoft.com/office/drawing/2014/main" id="{5A83DD55-D6B8-7F86-0FD7-8FB01C7C38E3}"/>
              </a:ext>
            </a:extLst>
          </p:cNvPr>
          <p:cNvGrpSpPr/>
          <p:nvPr/>
        </p:nvGrpSpPr>
        <p:grpSpPr>
          <a:xfrm>
            <a:off x="2928418" y="669630"/>
            <a:ext cx="8730182" cy="220337"/>
            <a:chOff x="1257300" y="1284810"/>
            <a:chExt cx="7121705" cy="220337"/>
          </a:xfrm>
        </p:grpSpPr>
        <p:cxnSp>
          <p:nvCxnSpPr>
            <p:cNvPr id="16" name="LineBasicDefault 292">
              <a:extLst>
                <a:ext uri="{FF2B5EF4-FFF2-40B4-BE49-F238E27FC236}">
                  <a16:creationId xmlns:a16="http://schemas.microsoft.com/office/drawing/2014/main" id="{424F7E53-9D5F-74F3-5FA1-D14415C90FBB}"/>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2D9D8B1-664B-05E0-20CB-8BF566EAC95B}"/>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sp>
        <p:nvSpPr>
          <p:cNvPr id="20" name="TextBox 19">
            <a:extLst>
              <a:ext uri="{FF2B5EF4-FFF2-40B4-BE49-F238E27FC236}">
                <a16:creationId xmlns:a16="http://schemas.microsoft.com/office/drawing/2014/main" id="{EEDED966-AF54-CF8A-3848-4F1056F9335A}"/>
              </a:ext>
            </a:extLst>
          </p:cNvPr>
          <p:cNvSpPr txBox="1">
            <a:spLocks/>
          </p:cNvSpPr>
          <p:nvPr/>
        </p:nvSpPr>
        <p:spPr>
          <a:xfrm>
            <a:off x="1257300" y="1340576"/>
            <a:ext cx="1499938"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PCLR §§ 9.2.1.2 and 9.2.2.1(2)</a:t>
            </a:r>
          </a:p>
          <a:p>
            <a:r>
              <a:rPr lang="en-US" sz="1200" noProof="1"/>
              <a:t>(Provisional Controllable Load Resource)</a:t>
            </a:r>
            <a:r>
              <a:rPr lang="en-US" sz="1200" b="1" noProof="1"/>
              <a:t> </a:t>
            </a:r>
          </a:p>
        </p:txBody>
      </p:sp>
      <p:sp>
        <p:nvSpPr>
          <p:cNvPr id="23" name="TextBox 22">
            <a:extLst>
              <a:ext uri="{FF2B5EF4-FFF2-40B4-BE49-F238E27FC236}">
                <a16:creationId xmlns:a16="http://schemas.microsoft.com/office/drawing/2014/main" id="{3DCA71A3-3015-561C-4912-6232E6E1565F}"/>
              </a:ext>
            </a:extLst>
          </p:cNvPr>
          <p:cNvSpPr txBox="1">
            <a:spLocks/>
          </p:cNvSpPr>
          <p:nvPr/>
        </p:nvSpPr>
        <p:spPr>
          <a:xfrm>
            <a:off x="2928418" y="1340576"/>
            <a:ext cx="4279501" cy="258532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Full technical data package required to perform steady-state, short circuit, dynamic, and transient stability analyses</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Preliminary LCP to the Interconnecting TSP</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Notarized Form W – Part A</a:t>
            </a:r>
          </a:p>
        </p:txBody>
      </p:sp>
      <p:grpSp>
        <p:nvGrpSpPr>
          <p:cNvPr id="12" name="Group 11">
            <a:extLst>
              <a:ext uri="{FF2B5EF4-FFF2-40B4-BE49-F238E27FC236}">
                <a16:creationId xmlns:a16="http://schemas.microsoft.com/office/drawing/2014/main" id="{636748F3-BE43-55BD-D230-E7C61436E619}"/>
              </a:ext>
            </a:extLst>
          </p:cNvPr>
          <p:cNvGrpSpPr/>
          <p:nvPr/>
        </p:nvGrpSpPr>
        <p:grpSpPr>
          <a:xfrm>
            <a:off x="7379099" y="1022076"/>
            <a:ext cx="4279501" cy="220337"/>
            <a:chOff x="1257300" y="1284810"/>
            <a:chExt cx="7121705" cy="220337"/>
          </a:xfrm>
        </p:grpSpPr>
        <p:cxnSp>
          <p:nvCxnSpPr>
            <p:cNvPr id="13" name="LineBasicDefault 292">
              <a:extLst>
                <a:ext uri="{FF2B5EF4-FFF2-40B4-BE49-F238E27FC236}">
                  <a16:creationId xmlns:a16="http://schemas.microsoft.com/office/drawing/2014/main" id="{2261328D-3951-EFC7-0F3F-FE4610133650}"/>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E3B2A7-25C3-9C17-23FA-CF52045B1813}"/>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sp>
        <p:nvSpPr>
          <p:cNvPr id="26" name="TextBox 25">
            <a:extLst>
              <a:ext uri="{FF2B5EF4-FFF2-40B4-BE49-F238E27FC236}">
                <a16:creationId xmlns:a16="http://schemas.microsoft.com/office/drawing/2014/main" id="{A52141FA-EC13-CA2A-7684-E4AD4648A2B6}"/>
              </a:ext>
            </a:extLst>
          </p:cNvPr>
          <p:cNvSpPr txBox="1">
            <a:spLocks/>
          </p:cNvSpPr>
          <p:nvPr/>
        </p:nvSpPr>
        <p:spPr>
          <a:xfrm>
            <a:off x="7379099" y="1340576"/>
            <a:ext cx="4279501"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Transmission upgrade financial security</a:t>
            </a:r>
          </a:p>
          <a:p>
            <a:pPr marL="171450" indent="-171450">
              <a:spcBef>
                <a:spcPts val="0"/>
              </a:spcBef>
              <a:spcAft>
                <a:spcPts val="0"/>
              </a:spcAft>
              <a:buFont typeface="Arial" panose="020B0604020202020204" pitchFamily="34" charset="0"/>
              <a:buChar char="•"/>
            </a:pPr>
            <a:r>
              <a:rPr lang="en-US" sz="1200" noProof="1"/>
              <a:t>Confirmation of receipt of 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If needed, Prior stability-study impact determination</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PCLR</a:t>
            </a:r>
          </a:p>
        </p:txBody>
      </p:sp>
      <p:cxnSp>
        <p:nvCxnSpPr>
          <p:cNvPr id="19" name="Straight Connector 18">
            <a:extLst>
              <a:ext uri="{FF2B5EF4-FFF2-40B4-BE49-F238E27FC236}">
                <a16:creationId xmlns:a16="http://schemas.microsoft.com/office/drawing/2014/main" id="{5E6D7F12-B593-5190-05B6-5C07AE1661C7}"/>
              </a:ext>
            </a:extLst>
          </p:cNvPr>
          <p:cNvCxnSpPr>
            <a:cxnSpLocks/>
          </p:cNvCxnSpPr>
          <p:nvPr/>
        </p:nvCxnSpPr>
        <p:spPr>
          <a:xfrm>
            <a:off x="1257300" y="3937000"/>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8BDE92-5D5B-F3D2-B307-F216EA7F0931}"/>
              </a:ext>
            </a:extLst>
          </p:cNvPr>
          <p:cNvSpPr txBox="1">
            <a:spLocks/>
          </p:cNvSpPr>
          <p:nvPr/>
        </p:nvSpPr>
        <p:spPr>
          <a:xfrm>
            <a:off x="1257300" y="3948101"/>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WLPUN §§ 9.2.1.2 and 9.2.2.1(2)</a:t>
            </a:r>
          </a:p>
          <a:p>
            <a:r>
              <a:rPr lang="en-US" sz="1200" noProof="1"/>
              <a:t>(Withdrawal-Limited Private Use Network)</a:t>
            </a:r>
          </a:p>
        </p:txBody>
      </p:sp>
      <p:sp>
        <p:nvSpPr>
          <p:cNvPr id="28" name="TextBox 27">
            <a:extLst>
              <a:ext uri="{FF2B5EF4-FFF2-40B4-BE49-F238E27FC236}">
                <a16:creationId xmlns:a16="http://schemas.microsoft.com/office/drawing/2014/main" id="{26F39FA9-A4F4-FAE2-AEED-3880A8C42909}"/>
              </a:ext>
            </a:extLst>
          </p:cNvPr>
          <p:cNvSpPr txBox="1">
            <a:spLocks/>
          </p:cNvSpPr>
          <p:nvPr/>
        </p:nvSpPr>
        <p:spPr>
          <a:xfrm>
            <a:off x="7379099" y="3948101"/>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Transmission upgrade financial security</a:t>
            </a:r>
          </a:p>
          <a:p>
            <a:pPr marL="171450" indent="-171450">
              <a:spcBef>
                <a:spcPts val="0"/>
              </a:spcBef>
              <a:spcAft>
                <a:spcPts val="0"/>
              </a:spcAft>
              <a:buFont typeface="Arial" panose="020B0604020202020204" pitchFamily="34" charset="0"/>
              <a:buChar char="•"/>
            </a:pPr>
            <a:r>
              <a:rPr lang="en-US" sz="1200" noProof="1"/>
              <a:t>Confirmation of receipt of 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If needed, Prior stability-study impact determination</a:t>
            </a:r>
          </a:p>
          <a:p>
            <a:pPr marL="171450" indent="-171450">
              <a:spcBef>
                <a:spcPts val="0"/>
              </a:spcBef>
              <a:spcAft>
                <a:spcPts val="0"/>
              </a:spcAft>
              <a:buFont typeface="Arial" panose="020B0604020202020204" pitchFamily="34" charset="0"/>
              <a:buChar char="•"/>
            </a:pPr>
            <a:r>
              <a:rPr lang="en-US" sz="1200" noProof="1"/>
              <a:t>Confirmation of Generator FIS request and associated generation information for the WLPUN</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Studied Load – WLPUN</a:t>
            </a:r>
          </a:p>
        </p:txBody>
      </p:sp>
      <p:grpSp>
        <p:nvGrpSpPr>
          <p:cNvPr id="40" name="Group 39">
            <a:extLst>
              <a:ext uri="{FF2B5EF4-FFF2-40B4-BE49-F238E27FC236}">
                <a16:creationId xmlns:a16="http://schemas.microsoft.com/office/drawing/2014/main" id="{F0DDC797-FA3B-1EBD-A454-DDADB7603681}"/>
              </a:ext>
            </a:extLst>
          </p:cNvPr>
          <p:cNvGrpSpPr/>
          <p:nvPr/>
        </p:nvGrpSpPr>
        <p:grpSpPr>
          <a:xfrm>
            <a:off x="2928418" y="1022076"/>
            <a:ext cx="4279501" cy="220337"/>
            <a:chOff x="1257300" y="1284810"/>
            <a:chExt cx="7121705" cy="220337"/>
          </a:xfrm>
        </p:grpSpPr>
        <p:cxnSp>
          <p:nvCxnSpPr>
            <p:cNvPr id="41" name="LineBasicDefault 292">
              <a:extLst>
                <a:ext uri="{FF2B5EF4-FFF2-40B4-BE49-F238E27FC236}">
                  <a16:creationId xmlns:a16="http://schemas.microsoft.com/office/drawing/2014/main" id="{06208831-BC6B-3191-70C1-12176BB3F89E}"/>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2A0BFCA-603E-432D-497E-ACBF5FC1016E}"/>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ILLE</a:t>
              </a:r>
              <a:r>
                <a:rPr lang="en-US" sz="1200" b="1" baseline="30000" noProof="1"/>
                <a:t>1</a:t>
              </a:r>
              <a:endParaRPr lang="en-US" sz="1200" noProof="1"/>
            </a:p>
          </p:txBody>
        </p:sp>
      </p:grpSp>
      <p:sp>
        <p:nvSpPr>
          <p:cNvPr id="2" name="Text Placeholder 20">
            <a:extLst>
              <a:ext uri="{FF2B5EF4-FFF2-40B4-BE49-F238E27FC236}">
                <a16:creationId xmlns:a16="http://schemas.microsoft.com/office/drawing/2014/main" id="{8FAC3D67-804F-EB96-0C3F-7B2F387D293E}"/>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3" name="Text Placeholder 20">
            <a:extLst>
              <a:ext uri="{FF2B5EF4-FFF2-40B4-BE49-F238E27FC236}">
                <a16:creationId xmlns:a16="http://schemas.microsoft.com/office/drawing/2014/main" id="{4776D044-251C-26C4-511A-78D9AF240746}"/>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348824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7B688-66D5-CB47-4EDB-34C421C4CFE5}"/>
            </a:ext>
          </a:extLst>
        </p:cNvPr>
        <p:cNvGrpSpPr/>
        <p:nvPr/>
      </p:nvGrpSpPr>
      <p:grpSpPr>
        <a:xfrm>
          <a:off x="0" y="0"/>
          <a:ext cx="0" cy="0"/>
          <a:chOff x="0" y="0"/>
          <a:chExt cx="0" cy="0"/>
        </a:xfrm>
      </p:grpSpPr>
      <p:graphicFrame>
        <p:nvGraphicFramePr>
          <p:cNvPr id="21" name="think-cell data - do not delete" hidden="1">
            <a:extLst>
              <a:ext uri="{FF2B5EF4-FFF2-40B4-BE49-F238E27FC236}">
                <a16:creationId xmlns:a16="http://schemas.microsoft.com/office/drawing/2014/main" id="{BF76115D-17B0-6B49-5ADE-1EA9874DC6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5" progId="TCLayout.ActiveDocument.1">
                  <p:embed/>
                </p:oleObj>
              </mc:Choice>
              <mc:Fallback>
                <p:oleObj name="think-cell Slide" r:id="rId8" imgW="404" imgH="405" progId="TCLayout.ActiveDocument.1">
                  <p:embed/>
                  <p:pic>
                    <p:nvPicPr>
                      <p:cNvPr id="21" name="think-cell data - do not delete" hidden="1">
                        <a:extLst>
                          <a:ext uri="{FF2B5EF4-FFF2-40B4-BE49-F238E27FC236}">
                            <a16:creationId xmlns:a16="http://schemas.microsoft.com/office/drawing/2014/main" id="{BF76115D-17B0-6B49-5ADE-1EA9874DC6B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F461F451-8468-9056-7607-AD53CB7022B1}"/>
              </a:ext>
            </a:extLst>
          </p:cNvPr>
          <p:cNvPicPr>
            <a:picLocks noChangeAspect="1"/>
          </p:cNvPicPr>
          <p:nvPr/>
        </p:nvPicPr>
        <p:blipFill>
          <a:blip r:embed="rId10"/>
          <a:stretch>
            <a:fillRect/>
          </a:stretch>
        </p:blipFill>
        <p:spPr>
          <a:xfrm>
            <a:off x="517952" y="1957807"/>
            <a:ext cx="5364665" cy="2798551"/>
          </a:xfrm>
          <a:prstGeom prst="rect">
            <a:avLst/>
          </a:prstGeom>
        </p:spPr>
      </p:pic>
      <p:sp>
        <p:nvSpPr>
          <p:cNvPr id="2" name="Title Placeholder 1">
            <a:extLst>
              <a:ext uri="{FF2B5EF4-FFF2-40B4-BE49-F238E27FC236}">
                <a16:creationId xmlns:a16="http://schemas.microsoft.com/office/drawing/2014/main" id="{04842E63-5C4D-9704-DA61-477C6E9AD8DF}"/>
              </a:ext>
            </a:extLst>
          </p:cNvPr>
          <p:cNvSpPr>
            <a:spLocks noGrp="1"/>
          </p:cNvSpPr>
          <p:nvPr>
            <p:ph type="title"/>
          </p:nvPr>
        </p:nvSpPr>
        <p:spPr>
          <a:xfrm>
            <a:off x="1257300" y="457200"/>
            <a:ext cx="10401300" cy="332399"/>
          </a:xfrm>
        </p:spPr>
        <p:txBody>
          <a:bodyPr vert="horz">
            <a:spAutoFit/>
          </a:bodyPr>
          <a:lstStyle/>
          <a:p>
            <a:r>
              <a:rPr lang="en-US"/>
              <a:t>Batch Zero submission and validation toolkit</a:t>
            </a:r>
          </a:p>
        </p:txBody>
      </p:sp>
      <p:sp>
        <p:nvSpPr>
          <p:cNvPr id="4" name="Slide Number Placeholder 5">
            <a:extLst>
              <a:ext uri="{FF2B5EF4-FFF2-40B4-BE49-F238E27FC236}">
                <a16:creationId xmlns:a16="http://schemas.microsoft.com/office/drawing/2014/main" id="{5051390F-E5BA-8B39-F07D-47BD631A416D}"/>
              </a:ext>
            </a:extLst>
          </p:cNvPr>
          <p:cNvSpPr>
            <a:spLocks noGrp="1"/>
          </p:cNvSpPr>
          <p:nvPr>
            <p:ph type="sldNum" sz="quarter" idx="12"/>
          </p:nvPr>
        </p:nvSpPr>
        <p:spPr/>
        <p:txBody>
          <a:bodyPr/>
          <a:lstStyle/>
          <a:p>
            <a:fld id="{BCDE79FB-97BA-492B-8D57-F1373F9ADA95}" type="slidenum">
              <a:rPr lang="en-US" smtClean="0"/>
              <a:t>15</a:t>
            </a:fld>
            <a:endParaRPr lang="en-US"/>
          </a:p>
        </p:txBody>
      </p:sp>
      <p:sp>
        <p:nvSpPr>
          <p:cNvPr id="8" name="Text 5">
            <a:extLst>
              <a:ext uri="{FF2B5EF4-FFF2-40B4-BE49-F238E27FC236}">
                <a16:creationId xmlns:a16="http://schemas.microsoft.com/office/drawing/2014/main" id="{243B5D92-ACEA-95DD-6323-CFC7582E6AD1}"/>
              </a:ext>
            </a:extLst>
          </p:cNvPr>
          <p:cNvSpPr>
            <a:spLocks/>
          </p:cNvSpPr>
          <p:nvPr/>
        </p:nvSpPr>
        <p:spPr>
          <a:xfrm>
            <a:off x="7705899" y="1845826"/>
            <a:ext cx="3952701" cy="1600438"/>
          </a:xfrm>
          <a:prstGeom prst="rect">
            <a:avLst/>
          </a:prstGeom>
          <a:noFill/>
          <a:ln/>
        </p:spPr>
        <p:txBody>
          <a:bodyPr wrap="square" lIns="91440" tIns="45720" rIns="91440" bIns="45720" rtlCol="0" anchor="t">
            <a:spAutoFit/>
          </a:bodyPr>
          <a:lstStyle/>
          <a:p>
            <a:pPr marL="285750" indent="-285750">
              <a:buFont typeface="Arial" panose="020B0604020202020204" pitchFamily="34" charset="0"/>
              <a:buChar char="•"/>
            </a:pPr>
            <a:r>
              <a:rPr lang="en-US" sz="1400"/>
              <a:t>Central workbook identifying applicable eligibility requirements and submission materials by Batch Zero pathway</a:t>
            </a:r>
          </a:p>
          <a:p>
            <a:pPr marL="285750" indent="-285750">
              <a:buFont typeface="Arial" panose="020B0604020202020204" pitchFamily="34" charset="0"/>
              <a:buChar char="•"/>
            </a:pPr>
            <a:r>
              <a:rPr lang="en-US" sz="1400"/>
              <a:t>Serves as the primary coordination and tracking tool across ILLEs, Interconnecting TSPs/DSPs, and ERCOT throughout the submission and validation process</a:t>
            </a:r>
            <a:endParaRPr lang="en-US" sz="1400">
              <a:ea typeface="Calibri" panose="020F0502020204030204" pitchFamily="34" charset="0"/>
              <a:cs typeface="Calibri" panose="020F0502020204030204" pitchFamily="34" charset="0"/>
            </a:endParaRPr>
          </a:p>
        </p:txBody>
      </p:sp>
      <p:grpSp>
        <p:nvGrpSpPr>
          <p:cNvPr id="35" name="Group 34">
            <a:extLst>
              <a:ext uri="{FF2B5EF4-FFF2-40B4-BE49-F238E27FC236}">
                <a16:creationId xmlns:a16="http://schemas.microsoft.com/office/drawing/2014/main" id="{94D96EF3-C469-ACC8-2811-6425444FDDAA}"/>
              </a:ext>
            </a:extLst>
          </p:cNvPr>
          <p:cNvGrpSpPr/>
          <p:nvPr/>
        </p:nvGrpSpPr>
        <p:grpSpPr>
          <a:xfrm>
            <a:off x="7048130" y="1561671"/>
            <a:ext cx="524997" cy="524997"/>
            <a:chOff x="1257300" y="1430057"/>
            <a:chExt cx="524997" cy="524997"/>
          </a:xfrm>
        </p:grpSpPr>
        <p:sp>
          <p:nvSpPr>
            <p:cNvPr id="40" name="Oval 39">
              <a:extLst>
                <a:ext uri="{FF2B5EF4-FFF2-40B4-BE49-F238E27FC236}">
                  <a16:creationId xmlns:a16="http://schemas.microsoft.com/office/drawing/2014/main" id="{52CBE0D3-BC43-EAF7-F147-FED6AB8525D0}"/>
                </a:ext>
              </a:extLst>
            </p:cNvPr>
            <p:cNvSpPr>
              <a:spLocks noChangeAspect="1"/>
            </p:cNvSpPr>
            <p:nvPr/>
          </p:nvSpPr>
          <p:spPr>
            <a:xfrm>
              <a:off x="1257300" y="1430057"/>
              <a:ext cx="524997" cy="524997"/>
            </a:xfrm>
            <a:prstGeom prst="ellipse">
              <a:avLst/>
            </a:prstGeom>
            <a:solidFill>
              <a:schemeClr val="accent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a:extLst>
                <a:ext uri="{FF2B5EF4-FFF2-40B4-BE49-F238E27FC236}">
                  <a16:creationId xmlns:a16="http://schemas.microsoft.com/office/drawing/2014/main" id="{F0FE393B-3647-3401-989F-8ABA5EB45DFF}"/>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362888" y="1535645"/>
              <a:ext cx="313821" cy="313821"/>
            </a:xfrm>
            <a:prstGeom prst="rect">
              <a:avLst/>
            </a:prstGeom>
          </p:spPr>
        </p:pic>
      </p:grpSp>
      <p:grpSp>
        <p:nvGrpSpPr>
          <p:cNvPr id="33" name="Group 32">
            <a:extLst>
              <a:ext uri="{FF2B5EF4-FFF2-40B4-BE49-F238E27FC236}">
                <a16:creationId xmlns:a16="http://schemas.microsoft.com/office/drawing/2014/main" id="{AFE99275-A858-B999-C536-0AD67A59D243}"/>
              </a:ext>
            </a:extLst>
          </p:cNvPr>
          <p:cNvGrpSpPr/>
          <p:nvPr/>
        </p:nvGrpSpPr>
        <p:grpSpPr>
          <a:xfrm>
            <a:off x="7705899" y="1561671"/>
            <a:ext cx="3952701" cy="220337"/>
            <a:chOff x="1853181" y="1582387"/>
            <a:chExt cx="4347971" cy="220337"/>
          </a:xfrm>
        </p:grpSpPr>
        <p:cxnSp>
          <p:nvCxnSpPr>
            <p:cNvPr id="52" name="LineBasicDefault 292">
              <a:extLst>
                <a:ext uri="{FF2B5EF4-FFF2-40B4-BE49-F238E27FC236}">
                  <a16:creationId xmlns:a16="http://schemas.microsoft.com/office/drawing/2014/main" id="{0A38434B-6314-CCFA-4EA2-8945615AE29A}"/>
                </a:ext>
              </a:extLst>
            </p:cNvPr>
            <p:cNvCxnSpPr>
              <a:cxnSpLocks/>
            </p:cNvCxnSpPr>
            <p:nvPr>
              <p:custDataLst>
                <p:tags r:id="rId5"/>
              </p:custDataLst>
            </p:nvPr>
          </p:nvCxnSpPr>
          <p:spPr>
            <a:xfrm>
              <a:off x="1853181" y="1802724"/>
              <a:ext cx="4347971"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35BE768-BF85-0CCB-BAC1-3D7E24AFBE4E}"/>
                </a:ext>
              </a:extLst>
            </p:cNvPr>
            <p:cNvSpPr txBox="1">
              <a:spLocks/>
            </p:cNvSpPr>
            <p:nvPr/>
          </p:nvSpPr>
          <p:spPr>
            <a:xfrm>
              <a:off x="1853181" y="1582387"/>
              <a:ext cx="4347971"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Batch Zero Load Information Form (LIF)</a:t>
              </a:r>
              <a:endParaRPr lang="en-US" sz="1400" noProof="1"/>
            </a:p>
          </p:txBody>
        </p:sp>
      </p:grpSp>
      <p:sp>
        <p:nvSpPr>
          <p:cNvPr id="12" name="Text 9">
            <a:extLst>
              <a:ext uri="{FF2B5EF4-FFF2-40B4-BE49-F238E27FC236}">
                <a16:creationId xmlns:a16="http://schemas.microsoft.com/office/drawing/2014/main" id="{06CBF029-1186-B490-98C6-F0738812FB70}"/>
              </a:ext>
            </a:extLst>
          </p:cNvPr>
          <p:cNvSpPr>
            <a:spLocks/>
          </p:cNvSpPr>
          <p:nvPr/>
        </p:nvSpPr>
        <p:spPr>
          <a:xfrm>
            <a:off x="7705899" y="4260142"/>
            <a:ext cx="3952701" cy="1600438"/>
          </a:xfrm>
          <a:prstGeom prst="rect">
            <a:avLst/>
          </a:prstGeom>
          <a:noFill/>
          <a:ln/>
        </p:spPr>
        <p:txBody>
          <a:bodyPr wrap="square" rtlCol="0" anchor="t">
            <a:spAutoFit/>
          </a:bodyPr>
          <a:lstStyle/>
          <a:p>
            <a:pPr marL="285750" indent="-285750">
              <a:buFont typeface="Arial" panose="020B0604020202020204" pitchFamily="34" charset="0"/>
              <a:buChar char="•"/>
            </a:pPr>
            <a:r>
              <a:rPr lang="en-US" sz="1400"/>
              <a:t>Standardized notarized attestation templates aligned to Batch Zero eligibility and readiness requirements</a:t>
            </a:r>
          </a:p>
          <a:p>
            <a:pPr marL="285750" indent="-285750">
              <a:buFont typeface="Arial" panose="020B0604020202020204" pitchFamily="34" charset="0"/>
              <a:buChar char="•"/>
            </a:pPr>
            <a:r>
              <a:rPr lang="en-US" sz="1400"/>
              <a:t>Used by ILLEs to certify project status, disclosures, milestones, and supporting evidence</a:t>
            </a:r>
          </a:p>
          <a:p>
            <a:pPr marL="285750" indent="-285750">
              <a:buFont typeface="Arial" panose="020B0604020202020204" pitchFamily="34" charset="0"/>
              <a:buChar char="•"/>
            </a:pPr>
            <a:r>
              <a:rPr lang="en-US" sz="1400">
                <a:solidFill>
                  <a:srgbClr val="1A2740"/>
                </a:solidFill>
                <a:ea typeface="Calibri" pitchFamily="34" charset="-122"/>
                <a:cs typeface="Calibri" pitchFamily="34" charset="-120"/>
              </a:rPr>
              <a:t>ERCOT preparing attestation templates</a:t>
            </a:r>
          </a:p>
        </p:txBody>
      </p:sp>
      <p:grpSp>
        <p:nvGrpSpPr>
          <p:cNvPr id="50" name="Group 49">
            <a:extLst>
              <a:ext uri="{FF2B5EF4-FFF2-40B4-BE49-F238E27FC236}">
                <a16:creationId xmlns:a16="http://schemas.microsoft.com/office/drawing/2014/main" id="{E1926106-D452-6DDF-B6C9-D1B36F0E90C6}"/>
              </a:ext>
            </a:extLst>
          </p:cNvPr>
          <p:cNvGrpSpPr/>
          <p:nvPr/>
        </p:nvGrpSpPr>
        <p:grpSpPr>
          <a:xfrm>
            <a:off x="7048130" y="3941931"/>
            <a:ext cx="524997" cy="524997"/>
            <a:chOff x="6632451" y="1600779"/>
            <a:chExt cx="524997" cy="524997"/>
          </a:xfrm>
        </p:grpSpPr>
        <p:sp>
          <p:nvSpPr>
            <p:cNvPr id="24" name="Oval 23">
              <a:extLst>
                <a:ext uri="{FF2B5EF4-FFF2-40B4-BE49-F238E27FC236}">
                  <a16:creationId xmlns:a16="http://schemas.microsoft.com/office/drawing/2014/main" id="{DCF22D31-FCAC-08F0-45C4-31C829B1C05D}"/>
                </a:ext>
              </a:extLst>
            </p:cNvPr>
            <p:cNvSpPr>
              <a:spLocks noChangeAspect="1"/>
            </p:cNvSpPr>
            <p:nvPr/>
          </p:nvSpPr>
          <p:spPr>
            <a:xfrm>
              <a:off x="6632451" y="1600779"/>
              <a:ext cx="524997" cy="524997"/>
            </a:xfrm>
            <a:prstGeom prst="ellipse">
              <a:avLst/>
            </a:prstGeom>
            <a:solidFill>
              <a:schemeClr val="accent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F14E34B0-7B47-2131-94E8-47369C6ACE3E}"/>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6738039" y="1706367"/>
              <a:ext cx="313821" cy="313821"/>
            </a:xfrm>
            <a:prstGeom prst="rect">
              <a:avLst/>
            </a:prstGeom>
          </p:spPr>
        </p:pic>
      </p:grpSp>
      <p:grpSp>
        <p:nvGrpSpPr>
          <p:cNvPr id="54" name="Group 53">
            <a:extLst>
              <a:ext uri="{FF2B5EF4-FFF2-40B4-BE49-F238E27FC236}">
                <a16:creationId xmlns:a16="http://schemas.microsoft.com/office/drawing/2014/main" id="{0F3800B9-CA11-9D24-EF36-D631B0C08136}"/>
              </a:ext>
            </a:extLst>
          </p:cNvPr>
          <p:cNvGrpSpPr>
            <a:grpSpLocks/>
          </p:cNvGrpSpPr>
          <p:nvPr/>
        </p:nvGrpSpPr>
        <p:grpSpPr>
          <a:xfrm>
            <a:off x="7705899" y="3941931"/>
            <a:ext cx="3952701" cy="220337"/>
            <a:chOff x="1257300" y="1284810"/>
            <a:chExt cx="7121705" cy="220337"/>
          </a:xfrm>
        </p:grpSpPr>
        <p:cxnSp>
          <p:nvCxnSpPr>
            <p:cNvPr id="55" name="LineBasicDefault 292">
              <a:extLst>
                <a:ext uri="{FF2B5EF4-FFF2-40B4-BE49-F238E27FC236}">
                  <a16:creationId xmlns:a16="http://schemas.microsoft.com/office/drawing/2014/main" id="{248B225C-781A-DCBF-B254-11293A4FA1C6}"/>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22666574-632C-5559-B5E3-1243158BD480}"/>
                </a:ext>
              </a:extLst>
            </p:cNvPr>
            <p:cNvSpPr txBox="1">
              <a:spLocks/>
            </p:cNvSpPr>
            <p:nvPr/>
          </p:nvSpPr>
          <p:spPr>
            <a:xfrm>
              <a:off x="1257300" y="1284810"/>
              <a:ext cx="7121705" cy="19585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ILLE attestation forms </a:t>
              </a:r>
              <a:endParaRPr lang="en-US" sz="1400" noProof="1"/>
            </a:p>
          </p:txBody>
        </p:sp>
      </p:grpSp>
      <p:sp>
        <p:nvSpPr>
          <p:cNvPr id="18" name="5. Source">
            <a:extLst>
              <a:ext uri="{FF2B5EF4-FFF2-40B4-BE49-F238E27FC236}">
                <a16:creationId xmlns:a16="http://schemas.microsoft.com/office/drawing/2014/main" id="{36C70BE7-F72D-F8DB-3D8A-9570782E00F7}"/>
              </a:ext>
            </a:extLst>
          </p:cNvPr>
          <p:cNvSpPr txBox="1"/>
          <p:nvPr>
            <p:custDataLst>
              <p:tags r:id="rId2"/>
            </p:custDataLst>
          </p:nvPr>
        </p:nvSpPr>
        <p:spPr>
          <a:xfrm>
            <a:off x="517952" y="6637087"/>
            <a:ext cx="9351818" cy="138499"/>
          </a:xfrm>
          <a:prstGeom prst="rect">
            <a:avLst/>
          </a:prstGeom>
          <a:noFill/>
        </p:spPr>
        <p:txBody>
          <a:bodyPr vert="horz" wrap="square" lIns="0" tIns="0" rIns="0" bIns="0" rtlCol="0" anchor="b" anchorCtr="0">
            <a:spAutoFit/>
          </a:bodyPr>
          <a:lstStyle/>
          <a:p>
            <a:r>
              <a:rPr lang="fr-FR" sz="900"/>
              <a:t>Source: </a:t>
            </a:r>
            <a:r>
              <a:rPr lang="fr-FR" sz="900">
                <a:hlinkClick r:id="rId13"/>
              </a:rPr>
              <a:t>https://www.ercot.com/calendar/05282026-Batch-Zero-Readiness-Meeting</a:t>
            </a:r>
            <a:r>
              <a:rPr lang="fr-FR" sz="900"/>
              <a:t> </a:t>
            </a:r>
            <a:endParaRPr lang="en-US" sz="900"/>
          </a:p>
        </p:txBody>
      </p:sp>
      <p:grpSp>
        <p:nvGrpSpPr>
          <p:cNvPr id="13" name="Group 12">
            <a:extLst>
              <a:ext uri="{FF2B5EF4-FFF2-40B4-BE49-F238E27FC236}">
                <a16:creationId xmlns:a16="http://schemas.microsoft.com/office/drawing/2014/main" id="{830FE73E-97EA-B0F1-FD93-9C1FF0A6D271}"/>
              </a:ext>
            </a:extLst>
          </p:cNvPr>
          <p:cNvGrpSpPr>
            <a:grpSpLocks/>
          </p:cNvGrpSpPr>
          <p:nvPr/>
        </p:nvGrpSpPr>
        <p:grpSpPr>
          <a:xfrm>
            <a:off x="517952" y="1605163"/>
            <a:ext cx="5447328" cy="220337"/>
            <a:chOff x="1853181" y="1582387"/>
            <a:chExt cx="4347971" cy="220337"/>
          </a:xfrm>
        </p:grpSpPr>
        <p:cxnSp>
          <p:nvCxnSpPr>
            <p:cNvPr id="14" name="LineBasicDefault 292">
              <a:extLst>
                <a:ext uri="{FF2B5EF4-FFF2-40B4-BE49-F238E27FC236}">
                  <a16:creationId xmlns:a16="http://schemas.microsoft.com/office/drawing/2014/main" id="{120939C9-2BAC-A6E2-A809-C2F7AA86A827}"/>
                </a:ext>
              </a:extLst>
            </p:cNvPr>
            <p:cNvCxnSpPr>
              <a:cxnSpLocks/>
            </p:cNvCxnSpPr>
            <p:nvPr>
              <p:custDataLst>
                <p:tags r:id="rId3"/>
              </p:custDataLst>
            </p:nvPr>
          </p:nvCxnSpPr>
          <p:spPr>
            <a:xfrm>
              <a:off x="1853181" y="1802724"/>
              <a:ext cx="4347971"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FD58117-589A-055A-A272-B1A4C09293D5}"/>
                </a:ext>
              </a:extLst>
            </p:cNvPr>
            <p:cNvSpPr txBox="1">
              <a:spLocks/>
            </p:cNvSpPr>
            <p:nvPr/>
          </p:nvSpPr>
          <p:spPr>
            <a:xfrm>
              <a:off x="1853181" y="1582387"/>
              <a:ext cx="4347971"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DRAFT Batch Zero Attestations and Forms_05-23-2026</a:t>
              </a:r>
              <a:r>
                <a:rPr lang="en-US" sz="1400" b="1" baseline="30000" noProof="1"/>
                <a:t>1</a:t>
              </a:r>
              <a:endParaRPr lang="en-US" sz="1400" b="1" noProof="1"/>
            </a:p>
          </p:txBody>
        </p:sp>
      </p:grpSp>
      <p:sp>
        <p:nvSpPr>
          <p:cNvPr id="17" name="Text Placeholder 20">
            <a:extLst>
              <a:ext uri="{FF2B5EF4-FFF2-40B4-BE49-F238E27FC236}">
                <a16:creationId xmlns:a16="http://schemas.microsoft.com/office/drawing/2014/main" id="{D3C909C0-CFD9-7904-37C6-FB9BEC9D9F83}"/>
              </a:ext>
            </a:extLst>
          </p:cNvPr>
          <p:cNvSpPr txBox="1">
            <a:spLocks/>
          </p:cNvSpPr>
          <p:nvPr/>
        </p:nvSpPr>
        <p:spPr>
          <a:xfrm>
            <a:off x="517952" y="6455083"/>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Materials uploaded in the Key Documents section of May 28 ERCOT Batch Zero Readiness Meeting, in ERCOT meeting calendar</a:t>
            </a:r>
          </a:p>
        </p:txBody>
      </p:sp>
      <p:sp>
        <p:nvSpPr>
          <p:cNvPr id="9" name="Rectangle 8">
            <a:extLst>
              <a:ext uri="{FF2B5EF4-FFF2-40B4-BE49-F238E27FC236}">
                <a16:creationId xmlns:a16="http://schemas.microsoft.com/office/drawing/2014/main" id="{0A95577A-3B73-97A0-1D0E-DD3F595AAD57}"/>
              </a:ext>
            </a:extLst>
          </p:cNvPr>
          <p:cNvSpPr/>
          <p:nvPr/>
        </p:nvSpPr>
        <p:spPr>
          <a:xfrm>
            <a:off x="517952" y="2040232"/>
            <a:ext cx="5447327" cy="33217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4CA337E-C246-5DBB-97AF-5191631D1A20}"/>
              </a:ext>
            </a:extLst>
          </p:cNvPr>
          <p:cNvSpPr/>
          <p:nvPr/>
        </p:nvSpPr>
        <p:spPr>
          <a:xfrm>
            <a:off x="517952" y="2848649"/>
            <a:ext cx="5447327" cy="188364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50C7E3C-2535-EDEA-EAB2-CB9EDCC9D361}"/>
              </a:ext>
            </a:extLst>
          </p:cNvPr>
          <p:cNvCxnSpPr/>
          <p:nvPr/>
        </p:nvCxnSpPr>
        <p:spPr>
          <a:xfrm>
            <a:off x="6832315" y="1561671"/>
            <a:ext cx="0" cy="1867329"/>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AFC07F6-7B38-57B3-CC37-762FA607F31A}"/>
              </a:ext>
            </a:extLst>
          </p:cNvPr>
          <p:cNvCxnSpPr>
            <a:cxnSpLocks/>
          </p:cNvCxnSpPr>
          <p:nvPr/>
        </p:nvCxnSpPr>
        <p:spPr>
          <a:xfrm>
            <a:off x="6832315" y="3941931"/>
            <a:ext cx="0" cy="2006806"/>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6656FA31-57A0-E930-6216-E1EBAF5F46B9}"/>
              </a:ext>
            </a:extLst>
          </p:cNvPr>
          <p:cNvSpPr/>
          <p:nvPr/>
        </p:nvSpPr>
        <p:spPr>
          <a:xfrm>
            <a:off x="5925752" y="2160600"/>
            <a:ext cx="91440" cy="9144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3E2F33A-9EE3-1CC5-AA6E-15C32CF67ECA}"/>
              </a:ext>
            </a:extLst>
          </p:cNvPr>
          <p:cNvSpPr/>
          <p:nvPr/>
        </p:nvSpPr>
        <p:spPr>
          <a:xfrm>
            <a:off x="5925752" y="4244555"/>
            <a:ext cx="91440" cy="9144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EEEE6E79-358E-BF0A-F46E-36E66584C026}"/>
              </a:ext>
            </a:extLst>
          </p:cNvPr>
          <p:cNvCxnSpPr>
            <a:cxnSpLocks/>
          </p:cNvCxnSpPr>
          <p:nvPr/>
        </p:nvCxnSpPr>
        <p:spPr>
          <a:xfrm>
            <a:off x="6006918" y="2196046"/>
            <a:ext cx="815123"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1447DAA-2158-877A-6EE4-36CF4F2768A5}"/>
              </a:ext>
            </a:extLst>
          </p:cNvPr>
          <p:cNvCxnSpPr>
            <a:cxnSpLocks/>
          </p:cNvCxnSpPr>
          <p:nvPr/>
        </p:nvCxnSpPr>
        <p:spPr>
          <a:xfrm>
            <a:off x="6006918" y="4294899"/>
            <a:ext cx="815123"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9260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1D0411E-25F9-65C8-1892-2D1482A8E4B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5" progId="TCLayout.ActiveDocument.1">
                  <p:embed/>
                </p:oleObj>
              </mc:Choice>
              <mc:Fallback>
                <p:oleObj name="think-cell Slide" r:id="rId14" imgW="404" imgH="405" progId="TCLayout.ActiveDocument.1">
                  <p:embed/>
                  <p:pic>
                    <p:nvPicPr>
                      <p:cNvPr id="5" name="think-cell data - do not delete" hidden="1">
                        <a:extLst>
                          <a:ext uri="{FF2B5EF4-FFF2-40B4-BE49-F238E27FC236}">
                            <a16:creationId xmlns:a16="http://schemas.microsoft.com/office/drawing/2014/main" id="{B1D0411E-25F9-65C8-1892-2D1482A8E4B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3F098CF-3324-100A-23C8-2F39C912D519}"/>
              </a:ext>
            </a:extLst>
          </p:cNvPr>
          <p:cNvSpPr>
            <a:spLocks noGrp="1"/>
          </p:cNvSpPr>
          <p:nvPr>
            <p:ph type="title"/>
          </p:nvPr>
        </p:nvSpPr>
        <p:spPr>
          <a:xfrm>
            <a:off x="1257300" y="457200"/>
            <a:ext cx="10401300" cy="332399"/>
          </a:xfrm>
        </p:spPr>
        <p:txBody>
          <a:bodyPr vert="horz">
            <a:spAutoFit/>
          </a:bodyPr>
          <a:lstStyle/>
          <a:p>
            <a:r>
              <a:rPr lang="en-US"/>
              <a:t>Deep-dive: Sample Batch Zero ILLE Attestation</a:t>
            </a:r>
          </a:p>
        </p:txBody>
      </p:sp>
      <p:sp>
        <p:nvSpPr>
          <p:cNvPr id="3" name="Slide Number Placeholder 4">
            <a:extLst>
              <a:ext uri="{FF2B5EF4-FFF2-40B4-BE49-F238E27FC236}">
                <a16:creationId xmlns:a16="http://schemas.microsoft.com/office/drawing/2014/main" id="{C7CC8B95-835A-49BB-7948-8F9CC0BADCAC}"/>
              </a:ext>
            </a:extLst>
          </p:cNvPr>
          <p:cNvSpPr>
            <a:spLocks noGrp="1"/>
          </p:cNvSpPr>
          <p:nvPr>
            <p:ph type="sldNum" sz="quarter" idx="12"/>
          </p:nvPr>
        </p:nvSpPr>
        <p:spPr/>
        <p:txBody>
          <a:bodyPr/>
          <a:lstStyle/>
          <a:p>
            <a:fld id="{BCDE79FB-97BA-492B-8D57-F1373F9ADA95}" type="slidenum">
              <a:rPr lang="en-US" smtClean="0"/>
              <a:t>16</a:t>
            </a:fld>
            <a:endParaRPr lang="en-US"/>
          </a:p>
        </p:txBody>
      </p:sp>
      <p:grpSp>
        <p:nvGrpSpPr>
          <p:cNvPr id="19" name="Group 18">
            <a:extLst>
              <a:ext uri="{FF2B5EF4-FFF2-40B4-BE49-F238E27FC236}">
                <a16:creationId xmlns:a16="http://schemas.microsoft.com/office/drawing/2014/main" id="{EAEEFF4E-A1E2-FF72-8850-48475CA2DCB0}"/>
              </a:ext>
            </a:extLst>
          </p:cNvPr>
          <p:cNvGrpSpPr/>
          <p:nvPr/>
        </p:nvGrpSpPr>
        <p:grpSpPr>
          <a:xfrm>
            <a:off x="7922396" y="1178290"/>
            <a:ext cx="3736204" cy="220337"/>
            <a:chOff x="7137794" y="1178290"/>
            <a:chExt cx="4520806" cy="220337"/>
          </a:xfrm>
        </p:grpSpPr>
        <p:cxnSp>
          <p:nvCxnSpPr>
            <p:cNvPr id="20" name="LineBasicDefault 292">
              <a:extLst>
                <a:ext uri="{FF2B5EF4-FFF2-40B4-BE49-F238E27FC236}">
                  <a16:creationId xmlns:a16="http://schemas.microsoft.com/office/drawing/2014/main" id="{7761C48C-F236-99B5-27EC-03679B263CA1}"/>
                </a:ext>
              </a:extLst>
            </p:cNvPr>
            <p:cNvCxnSpPr>
              <a:cxnSpLocks/>
            </p:cNvCxnSpPr>
            <p:nvPr>
              <p:custDataLst>
                <p:tags r:id="rId12"/>
              </p:custDataLst>
            </p:nvPr>
          </p:nvCxnSpPr>
          <p:spPr>
            <a:xfrm>
              <a:off x="7137794" y="1398627"/>
              <a:ext cx="4520806"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610D9D4-85ED-6030-7CAB-D0D8A315EE33}"/>
                </a:ext>
              </a:extLst>
            </p:cNvPr>
            <p:cNvSpPr txBox="1">
              <a:spLocks/>
            </p:cNvSpPr>
            <p:nvPr/>
          </p:nvSpPr>
          <p:spPr>
            <a:xfrm>
              <a:off x="7137794" y="1178290"/>
              <a:ext cx="452080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attestation elements</a:t>
              </a:r>
              <a:endParaRPr lang="en-US" sz="1400" noProof="1"/>
            </a:p>
          </p:txBody>
        </p:sp>
      </p:grpSp>
      <p:grpSp>
        <p:nvGrpSpPr>
          <p:cNvPr id="4" name="Group 3">
            <a:extLst>
              <a:ext uri="{FF2B5EF4-FFF2-40B4-BE49-F238E27FC236}">
                <a16:creationId xmlns:a16="http://schemas.microsoft.com/office/drawing/2014/main" id="{1CB534EA-E769-E18A-DE51-E54F189D25CF}"/>
              </a:ext>
            </a:extLst>
          </p:cNvPr>
          <p:cNvGrpSpPr/>
          <p:nvPr/>
        </p:nvGrpSpPr>
        <p:grpSpPr>
          <a:xfrm>
            <a:off x="7922396" y="1544142"/>
            <a:ext cx="3736204" cy="1369606"/>
            <a:chOff x="7922396" y="1544142"/>
            <a:chExt cx="3736204" cy="1369606"/>
          </a:xfrm>
        </p:grpSpPr>
        <p:sp>
          <p:nvSpPr>
            <p:cNvPr id="17" name="TrackerNumBlue 4">
              <a:extLst>
                <a:ext uri="{FF2B5EF4-FFF2-40B4-BE49-F238E27FC236}">
                  <a16:creationId xmlns:a16="http://schemas.microsoft.com/office/drawing/2014/main" id="{551E489A-5A82-5DDF-271F-D2B7C143B4EB}"/>
                </a:ext>
              </a:extLst>
            </p:cNvPr>
            <p:cNvSpPr/>
            <p:nvPr>
              <p:custDataLst>
                <p:tags r:id="rId11"/>
              </p:custDataLst>
            </p:nvPr>
          </p:nvSpPr>
          <p:spPr>
            <a:xfrm>
              <a:off x="7922396" y="154414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5" name="TextBox 24">
              <a:extLst>
                <a:ext uri="{FF2B5EF4-FFF2-40B4-BE49-F238E27FC236}">
                  <a16:creationId xmlns:a16="http://schemas.microsoft.com/office/drawing/2014/main" id="{B5E3A0EC-89AE-2928-C111-47A2BD12F048}"/>
                </a:ext>
              </a:extLst>
            </p:cNvPr>
            <p:cNvSpPr txBox="1">
              <a:spLocks/>
            </p:cNvSpPr>
            <p:nvPr/>
          </p:nvSpPr>
          <p:spPr>
            <a:xfrm>
              <a:off x="8288167" y="1544142"/>
              <a:ext cx="3370433" cy="136960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Project identification information</a:t>
              </a:r>
            </a:p>
            <a:p>
              <a:pPr>
                <a:buNone/>
              </a:pPr>
              <a:r>
                <a:rPr lang="en-US" sz="1400">
                  <a:cs typeface="Arial"/>
                </a:rPr>
                <a:t>Includes the core project information required to associate the attestation with the applicable Batch Zero request, including ILLE name, facility name, and project location</a:t>
              </a:r>
              <a:r>
                <a:rPr lang="en-US" sz="1400" baseline="30000">
                  <a:cs typeface="Arial"/>
                </a:rPr>
                <a:t>1</a:t>
              </a:r>
              <a:endParaRPr lang="en-US" sz="1400" noProof="1"/>
            </a:p>
          </p:txBody>
        </p:sp>
      </p:grpSp>
      <p:grpSp>
        <p:nvGrpSpPr>
          <p:cNvPr id="18" name="Group 17">
            <a:extLst>
              <a:ext uri="{FF2B5EF4-FFF2-40B4-BE49-F238E27FC236}">
                <a16:creationId xmlns:a16="http://schemas.microsoft.com/office/drawing/2014/main" id="{81452D3B-02BB-4E5C-A360-6CE95ED57E9D}"/>
              </a:ext>
            </a:extLst>
          </p:cNvPr>
          <p:cNvGrpSpPr/>
          <p:nvPr/>
        </p:nvGrpSpPr>
        <p:grpSpPr>
          <a:xfrm>
            <a:off x="7922396" y="3089059"/>
            <a:ext cx="3736204" cy="1369606"/>
            <a:chOff x="7922396" y="3055777"/>
            <a:chExt cx="3736204" cy="1369606"/>
          </a:xfrm>
        </p:grpSpPr>
        <p:sp>
          <p:nvSpPr>
            <p:cNvPr id="34" name="TextBox 33">
              <a:extLst>
                <a:ext uri="{FF2B5EF4-FFF2-40B4-BE49-F238E27FC236}">
                  <a16:creationId xmlns:a16="http://schemas.microsoft.com/office/drawing/2014/main" id="{C8B70101-42FE-BD11-2C06-42FF725344E6}"/>
                </a:ext>
              </a:extLst>
            </p:cNvPr>
            <p:cNvSpPr txBox="1">
              <a:spLocks/>
            </p:cNvSpPr>
            <p:nvPr/>
          </p:nvSpPr>
          <p:spPr>
            <a:xfrm>
              <a:off x="8288167" y="3055777"/>
              <a:ext cx="3370433" cy="136960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Eligibility certification and attestation</a:t>
              </a:r>
            </a:p>
            <a:p>
              <a:pPr>
                <a:buNone/>
              </a:pPr>
              <a:r>
                <a:rPr lang="en-US" sz="1400">
                  <a:cs typeface="Arial"/>
                </a:rPr>
                <a:t>ILLE representative certifies that the project satisfies the applicable eligibility criteria and that the submitted information is complete and accurate at the time of execution</a:t>
              </a:r>
              <a:endParaRPr lang="en-US" sz="1400" noProof="1">
                <a:cs typeface="Arial"/>
              </a:endParaRPr>
            </a:p>
          </p:txBody>
        </p:sp>
        <p:sp>
          <p:nvSpPr>
            <p:cNvPr id="26" name="TrackerNumBlue 4">
              <a:extLst>
                <a:ext uri="{FF2B5EF4-FFF2-40B4-BE49-F238E27FC236}">
                  <a16:creationId xmlns:a16="http://schemas.microsoft.com/office/drawing/2014/main" id="{00153BD6-82BC-8967-FA37-DBBB2A6E2A3C}"/>
                </a:ext>
              </a:extLst>
            </p:cNvPr>
            <p:cNvSpPr/>
            <p:nvPr>
              <p:custDataLst>
                <p:tags r:id="rId10"/>
              </p:custDataLst>
            </p:nvPr>
          </p:nvSpPr>
          <p:spPr>
            <a:xfrm>
              <a:off x="7922396" y="305577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grpSp>
      <p:sp>
        <p:nvSpPr>
          <p:cNvPr id="6" name="TextBox 1064">
            <a:extLst>
              <a:ext uri="{FF2B5EF4-FFF2-40B4-BE49-F238E27FC236}">
                <a16:creationId xmlns:a16="http://schemas.microsoft.com/office/drawing/2014/main" id="{5591CF54-0915-2C97-9E6C-AA61F9F5D143}"/>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29" name="TextBox 1064">
            <a:extLst>
              <a:ext uri="{FF2B5EF4-FFF2-40B4-BE49-F238E27FC236}">
                <a16:creationId xmlns:a16="http://schemas.microsoft.com/office/drawing/2014/main" id="{22856E42-CA9F-A622-9B75-19B40373C603}"/>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grpSp>
        <p:nvGrpSpPr>
          <p:cNvPr id="28" name="Group 27">
            <a:extLst>
              <a:ext uri="{FF2B5EF4-FFF2-40B4-BE49-F238E27FC236}">
                <a16:creationId xmlns:a16="http://schemas.microsoft.com/office/drawing/2014/main" id="{2D8DBB21-BD08-E8B0-66F8-46085953A2D9}"/>
              </a:ext>
            </a:extLst>
          </p:cNvPr>
          <p:cNvGrpSpPr/>
          <p:nvPr/>
        </p:nvGrpSpPr>
        <p:grpSpPr>
          <a:xfrm>
            <a:off x="7922396" y="4849418"/>
            <a:ext cx="3736204" cy="1154162"/>
            <a:chOff x="7922396" y="4731794"/>
            <a:chExt cx="3736204" cy="1154162"/>
          </a:xfrm>
        </p:grpSpPr>
        <p:sp>
          <p:nvSpPr>
            <p:cNvPr id="27" name="TextBox 26">
              <a:extLst>
                <a:ext uri="{FF2B5EF4-FFF2-40B4-BE49-F238E27FC236}">
                  <a16:creationId xmlns:a16="http://schemas.microsoft.com/office/drawing/2014/main" id="{81298CE5-163B-9096-59FC-D3DA08CD0FB0}"/>
                </a:ext>
              </a:extLst>
            </p:cNvPr>
            <p:cNvSpPr txBox="1">
              <a:spLocks/>
            </p:cNvSpPr>
            <p:nvPr/>
          </p:nvSpPr>
          <p:spPr>
            <a:xfrm>
              <a:off x="8288167" y="4731794"/>
              <a:ext cx="3370433" cy="11541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Notarization and authorized execution</a:t>
              </a:r>
            </a:p>
            <a:p>
              <a:pPr>
                <a:buNone/>
              </a:pPr>
              <a:r>
                <a:rPr lang="en-US" sz="1400"/>
                <a:t>Authorized ILLE representative executes the attestation before a notary public, confirming authority to bind the entity and certify the submission under oath</a:t>
              </a:r>
              <a:endParaRPr lang="en-US" sz="1400" noProof="1"/>
            </a:p>
          </p:txBody>
        </p:sp>
        <p:sp>
          <p:nvSpPr>
            <p:cNvPr id="7" name="TrackerNumBlue 4">
              <a:extLst>
                <a:ext uri="{FF2B5EF4-FFF2-40B4-BE49-F238E27FC236}">
                  <a16:creationId xmlns:a16="http://schemas.microsoft.com/office/drawing/2014/main" id="{D22950A8-6548-0EF9-5D66-A8759F3BB782}"/>
                </a:ext>
              </a:extLst>
            </p:cNvPr>
            <p:cNvSpPr/>
            <p:nvPr>
              <p:custDataLst>
                <p:tags r:id="rId9"/>
              </p:custDataLst>
            </p:nvPr>
          </p:nvSpPr>
          <p:spPr>
            <a:xfrm>
              <a:off x="7922396" y="473179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grpSp>
      <p:sp>
        <p:nvSpPr>
          <p:cNvPr id="8" name="5. Source">
            <a:extLst>
              <a:ext uri="{FF2B5EF4-FFF2-40B4-BE49-F238E27FC236}">
                <a16:creationId xmlns:a16="http://schemas.microsoft.com/office/drawing/2014/main" id="{C5A135B8-FAB8-A459-CB40-AD546E30B449}"/>
              </a:ext>
            </a:extLst>
          </p:cNvPr>
          <p:cNvSpPr txBox="1"/>
          <p:nvPr>
            <p:custDataLst>
              <p:tags r:id="rId2"/>
            </p:custDataLst>
          </p:nvPr>
        </p:nvSpPr>
        <p:spPr>
          <a:xfrm>
            <a:off x="601594" y="6637087"/>
            <a:ext cx="9351818" cy="138499"/>
          </a:xfrm>
          <a:prstGeom prst="rect">
            <a:avLst/>
          </a:prstGeom>
          <a:noFill/>
        </p:spPr>
        <p:txBody>
          <a:bodyPr vert="horz" wrap="square" lIns="0" tIns="0" rIns="0" bIns="0" rtlCol="0" anchor="b" anchorCtr="0">
            <a:spAutoFit/>
          </a:bodyPr>
          <a:lstStyle/>
          <a:p>
            <a:r>
              <a:rPr lang="fr-FR" sz="900"/>
              <a:t>Source: </a:t>
            </a:r>
            <a:r>
              <a:rPr lang="en-US" sz="900"/>
              <a:t>Batch Zero Readiness Meeting #2 - Webex Only materials</a:t>
            </a:r>
          </a:p>
        </p:txBody>
      </p:sp>
      <p:grpSp>
        <p:nvGrpSpPr>
          <p:cNvPr id="22" name="ChevronBlue 70">
            <a:extLst>
              <a:ext uri="{FF2B5EF4-FFF2-40B4-BE49-F238E27FC236}">
                <a16:creationId xmlns:a16="http://schemas.microsoft.com/office/drawing/2014/main" id="{D0D5B857-AA23-2A2F-4969-90991EE4DBEB}"/>
              </a:ext>
            </a:extLst>
          </p:cNvPr>
          <p:cNvGrpSpPr>
            <a:grpSpLocks noChangeAspect="1"/>
          </p:cNvGrpSpPr>
          <p:nvPr>
            <p:custDataLst>
              <p:tags r:id="rId3"/>
            </p:custDataLst>
          </p:nvPr>
        </p:nvGrpSpPr>
        <p:grpSpPr>
          <a:xfrm>
            <a:off x="7276149" y="1198838"/>
            <a:ext cx="396228" cy="396228"/>
            <a:chOff x="1016000" y="1016000"/>
            <a:chExt cx="396228" cy="396228"/>
          </a:xfrm>
        </p:grpSpPr>
        <p:sp>
          <p:nvSpPr>
            <p:cNvPr id="23" name="Oval 22">
              <a:extLst>
                <a:ext uri="{FF2B5EF4-FFF2-40B4-BE49-F238E27FC236}">
                  <a16:creationId xmlns:a16="http://schemas.microsoft.com/office/drawing/2014/main" id="{80BA2DC1-0C48-9050-E9D0-F709FE762B22}"/>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D5ABDAF9-C43A-829E-F69E-E5649480E049}"/>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pic>
        <p:nvPicPr>
          <p:cNvPr id="53" name="Picture 52">
            <a:extLst>
              <a:ext uri="{FF2B5EF4-FFF2-40B4-BE49-F238E27FC236}">
                <a16:creationId xmlns:a16="http://schemas.microsoft.com/office/drawing/2014/main" id="{27415294-1D1F-F4CE-EAC8-B199A32D2215}"/>
              </a:ext>
            </a:extLst>
          </p:cNvPr>
          <p:cNvPicPr>
            <a:picLocks noChangeAspect="1"/>
          </p:cNvPicPr>
          <p:nvPr/>
        </p:nvPicPr>
        <p:blipFill>
          <a:blip r:embed="rId17"/>
          <a:stretch>
            <a:fillRect/>
          </a:stretch>
        </p:blipFill>
        <p:spPr>
          <a:xfrm>
            <a:off x="455290" y="1544142"/>
            <a:ext cx="3274204" cy="4307272"/>
          </a:xfrm>
          <a:prstGeom prst="rect">
            <a:avLst/>
          </a:prstGeom>
        </p:spPr>
      </p:pic>
      <p:sp>
        <p:nvSpPr>
          <p:cNvPr id="55" name="Rectangle 54">
            <a:extLst>
              <a:ext uri="{FF2B5EF4-FFF2-40B4-BE49-F238E27FC236}">
                <a16:creationId xmlns:a16="http://schemas.microsoft.com/office/drawing/2014/main" id="{BF2112A2-5D58-AE2E-BE6C-D4CA21EB86A8}"/>
              </a:ext>
            </a:extLst>
          </p:cNvPr>
          <p:cNvSpPr>
            <a:spLocks/>
          </p:cNvSpPr>
          <p:nvPr/>
        </p:nvSpPr>
        <p:spPr>
          <a:xfrm>
            <a:off x="330890" y="2937369"/>
            <a:ext cx="3467611" cy="1651679"/>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57" name="Rectangle 56">
            <a:extLst>
              <a:ext uri="{FF2B5EF4-FFF2-40B4-BE49-F238E27FC236}">
                <a16:creationId xmlns:a16="http://schemas.microsoft.com/office/drawing/2014/main" id="{A84CEDEE-9E88-A618-572A-DA7B0F080288}"/>
              </a:ext>
            </a:extLst>
          </p:cNvPr>
          <p:cNvSpPr>
            <a:spLocks/>
          </p:cNvSpPr>
          <p:nvPr/>
        </p:nvSpPr>
        <p:spPr>
          <a:xfrm>
            <a:off x="330890" y="4589055"/>
            <a:ext cx="3467611" cy="126236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59" name="TrackerNumBlue 4">
            <a:extLst>
              <a:ext uri="{FF2B5EF4-FFF2-40B4-BE49-F238E27FC236}">
                <a16:creationId xmlns:a16="http://schemas.microsoft.com/office/drawing/2014/main" id="{FF5CE3AC-9084-D3DF-5F2A-493CBFC54E51}"/>
              </a:ext>
            </a:extLst>
          </p:cNvPr>
          <p:cNvSpPr/>
          <p:nvPr>
            <p:custDataLst>
              <p:tags r:id="rId4"/>
            </p:custDataLst>
          </p:nvPr>
        </p:nvSpPr>
        <p:spPr>
          <a:xfrm>
            <a:off x="195931" y="2801386"/>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61" name="TrackerNumBlue 4">
            <a:extLst>
              <a:ext uri="{FF2B5EF4-FFF2-40B4-BE49-F238E27FC236}">
                <a16:creationId xmlns:a16="http://schemas.microsoft.com/office/drawing/2014/main" id="{465EDE4B-990F-3052-B2BA-60F19E1882A6}"/>
              </a:ext>
            </a:extLst>
          </p:cNvPr>
          <p:cNvSpPr/>
          <p:nvPr>
            <p:custDataLst>
              <p:tags r:id="rId5"/>
            </p:custDataLst>
          </p:nvPr>
        </p:nvSpPr>
        <p:spPr>
          <a:xfrm>
            <a:off x="191220" y="4534438"/>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cxnSp>
        <p:nvCxnSpPr>
          <p:cNvPr id="63" name="LineBasicDefault 292">
            <a:extLst>
              <a:ext uri="{FF2B5EF4-FFF2-40B4-BE49-F238E27FC236}">
                <a16:creationId xmlns:a16="http://schemas.microsoft.com/office/drawing/2014/main" id="{B4FEF495-4229-C8E0-9332-6AF1ACC9CEF2}"/>
              </a:ext>
            </a:extLst>
          </p:cNvPr>
          <p:cNvCxnSpPr>
            <a:cxnSpLocks/>
          </p:cNvCxnSpPr>
          <p:nvPr>
            <p:custDataLst>
              <p:tags r:id="rId6"/>
            </p:custDataLst>
          </p:nvPr>
        </p:nvCxnSpPr>
        <p:spPr>
          <a:xfrm>
            <a:off x="601594" y="1393734"/>
            <a:ext cx="642453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0B0DA840-8F81-4CC2-F681-800C866E8C53}"/>
              </a:ext>
            </a:extLst>
          </p:cNvPr>
          <p:cNvSpPr txBox="1">
            <a:spLocks/>
          </p:cNvSpPr>
          <p:nvPr/>
        </p:nvSpPr>
        <p:spPr>
          <a:xfrm>
            <a:off x="601594" y="1178290"/>
            <a:ext cx="513541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Representative attestation template</a:t>
            </a:r>
            <a:endParaRPr lang="en-US" sz="1400" noProof="1"/>
          </a:p>
        </p:txBody>
      </p:sp>
      <p:grpSp>
        <p:nvGrpSpPr>
          <p:cNvPr id="70" name="Group 69">
            <a:extLst>
              <a:ext uri="{FF2B5EF4-FFF2-40B4-BE49-F238E27FC236}">
                <a16:creationId xmlns:a16="http://schemas.microsoft.com/office/drawing/2014/main" id="{673BA4CF-64F7-D982-D0F6-AF92C0B9938D}"/>
              </a:ext>
            </a:extLst>
          </p:cNvPr>
          <p:cNvGrpSpPr/>
          <p:nvPr/>
        </p:nvGrpSpPr>
        <p:grpSpPr>
          <a:xfrm>
            <a:off x="3752655" y="1544142"/>
            <a:ext cx="3273474" cy="2376809"/>
            <a:chOff x="3752655" y="1546121"/>
            <a:chExt cx="3273474" cy="2376809"/>
          </a:xfrm>
        </p:grpSpPr>
        <p:pic>
          <p:nvPicPr>
            <p:cNvPr id="67" name="Picture 66">
              <a:extLst>
                <a:ext uri="{FF2B5EF4-FFF2-40B4-BE49-F238E27FC236}">
                  <a16:creationId xmlns:a16="http://schemas.microsoft.com/office/drawing/2014/main" id="{6882C774-2857-CF21-E5AF-711365B86DC7}"/>
                </a:ext>
              </a:extLst>
            </p:cNvPr>
            <p:cNvPicPr>
              <a:picLocks/>
            </p:cNvPicPr>
            <p:nvPr/>
          </p:nvPicPr>
          <p:blipFill>
            <a:blip r:embed="rId18"/>
            <a:stretch>
              <a:fillRect/>
            </a:stretch>
          </p:blipFill>
          <p:spPr>
            <a:xfrm>
              <a:off x="3884932" y="1828799"/>
              <a:ext cx="3141197" cy="2094131"/>
            </a:xfrm>
            <a:prstGeom prst="rect">
              <a:avLst/>
            </a:prstGeom>
          </p:spPr>
        </p:pic>
        <p:sp>
          <p:nvSpPr>
            <p:cNvPr id="68" name="Rectangle 67">
              <a:extLst>
                <a:ext uri="{FF2B5EF4-FFF2-40B4-BE49-F238E27FC236}">
                  <a16:creationId xmlns:a16="http://schemas.microsoft.com/office/drawing/2014/main" id="{E21BAA93-5BAB-BEC7-8C1E-E5746E2090CB}"/>
                </a:ext>
              </a:extLst>
            </p:cNvPr>
            <p:cNvSpPr>
              <a:spLocks/>
            </p:cNvSpPr>
            <p:nvPr/>
          </p:nvSpPr>
          <p:spPr>
            <a:xfrm>
              <a:off x="3869676" y="1690577"/>
              <a:ext cx="3141197" cy="223235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69" name="TrackerNumBlue 4">
              <a:extLst>
                <a:ext uri="{FF2B5EF4-FFF2-40B4-BE49-F238E27FC236}">
                  <a16:creationId xmlns:a16="http://schemas.microsoft.com/office/drawing/2014/main" id="{0DDB4986-F9B8-1915-4DB0-3EB400E34985}"/>
                </a:ext>
              </a:extLst>
            </p:cNvPr>
            <p:cNvSpPr/>
            <p:nvPr>
              <p:custDataLst>
                <p:tags r:id="rId8"/>
              </p:custDataLst>
            </p:nvPr>
          </p:nvSpPr>
          <p:spPr>
            <a:xfrm>
              <a:off x="3752655" y="1546121"/>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grpSp>
      <p:sp>
        <p:nvSpPr>
          <p:cNvPr id="77" name="5. Source">
            <a:extLst>
              <a:ext uri="{FF2B5EF4-FFF2-40B4-BE49-F238E27FC236}">
                <a16:creationId xmlns:a16="http://schemas.microsoft.com/office/drawing/2014/main" id="{7CEA4FAC-FE6B-EE62-6352-186E0F06D866}"/>
              </a:ext>
            </a:extLst>
          </p:cNvPr>
          <p:cNvSpPr txBox="1"/>
          <p:nvPr>
            <p:custDataLst>
              <p:tags r:id="rId7"/>
            </p:custDataLst>
          </p:nvPr>
        </p:nvSpPr>
        <p:spPr>
          <a:xfrm>
            <a:off x="601594" y="6327867"/>
            <a:ext cx="11057006" cy="276999"/>
          </a:xfrm>
          <a:prstGeom prst="rect">
            <a:avLst/>
          </a:prstGeom>
          <a:noFill/>
        </p:spPr>
        <p:txBody>
          <a:bodyPr vert="horz" wrap="square" lIns="0" tIns="0" rIns="0" bIns="0" rtlCol="0" anchor="b" anchorCtr="0">
            <a:spAutoFit/>
          </a:bodyPr>
          <a:lstStyle/>
          <a:p>
            <a:r>
              <a:rPr lang="en-US" sz="900"/>
              <a:t>1. ERCOT plans to assign a new unique Batch Zero identifier (“BZ ID”) to each submitted Large Load project for Batch Zero intake and tracking purposes. These identifiers will serve as the primary reference number for Batch Zero implementation activities and may differ from existing LLI numbers, RPG references, PBRP references, or other project identifiers currently used in ERCOT processes.</a:t>
            </a:r>
          </a:p>
        </p:txBody>
      </p:sp>
    </p:spTree>
    <p:extLst>
      <p:ext uri="{BB962C8B-B14F-4D97-AF65-F5344CB8AC3E}">
        <p14:creationId xmlns:p14="http://schemas.microsoft.com/office/powerpoint/2010/main" val="4056451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3D91A-997F-ABD1-2F23-B3514A087BB0}"/>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09D8B69-AD0D-DD57-4EE5-6587FFDFEA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5" progId="TCLayout.ActiveDocument.1">
                  <p:embed/>
                </p:oleObj>
              </mc:Choice>
              <mc:Fallback>
                <p:oleObj name="think-cell Slide" r:id="rId12" imgW="404" imgH="405" progId="TCLayout.ActiveDocument.1">
                  <p:embed/>
                  <p:pic>
                    <p:nvPicPr>
                      <p:cNvPr id="5" name="think-cell data - do not delete" hidden="1">
                        <a:extLst>
                          <a:ext uri="{FF2B5EF4-FFF2-40B4-BE49-F238E27FC236}">
                            <a16:creationId xmlns:a16="http://schemas.microsoft.com/office/drawing/2014/main" id="{A09D8B69-AD0D-DD57-4EE5-6587FFDFEAA8}"/>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604E46F-3CBA-C116-E2B7-3F90D2AE2223}"/>
              </a:ext>
            </a:extLst>
          </p:cNvPr>
          <p:cNvSpPr>
            <a:spLocks noGrp="1"/>
          </p:cNvSpPr>
          <p:nvPr>
            <p:ph type="title"/>
          </p:nvPr>
        </p:nvSpPr>
        <p:spPr>
          <a:xfrm>
            <a:off x="1257300" y="457200"/>
            <a:ext cx="10401300" cy="332399"/>
          </a:xfrm>
        </p:spPr>
        <p:txBody>
          <a:bodyPr vert="horz">
            <a:spAutoFit/>
          </a:bodyPr>
          <a:lstStyle/>
          <a:p>
            <a:r>
              <a:rPr lang="en-US"/>
              <a:t>Deep-dive: TSP/DSP Email confirmation template by eligibility path</a:t>
            </a:r>
          </a:p>
        </p:txBody>
      </p:sp>
      <p:sp>
        <p:nvSpPr>
          <p:cNvPr id="3" name="Slide Number Placeholder 4">
            <a:extLst>
              <a:ext uri="{FF2B5EF4-FFF2-40B4-BE49-F238E27FC236}">
                <a16:creationId xmlns:a16="http://schemas.microsoft.com/office/drawing/2014/main" id="{E4DAA1F1-D8B5-1595-EE6C-6B0087510A05}"/>
              </a:ext>
            </a:extLst>
          </p:cNvPr>
          <p:cNvSpPr>
            <a:spLocks noGrp="1"/>
          </p:cNvSpPr>
          <p:nvPr>
            <p:ph type="sldNum" sz="quarter" idx="12"/>
          </p:nvPr>
        </p:nvSpPr>
        <p:spPr/>
        <p:txBody>
          <a:bodyPr/>
          <a:lstStyle/>
          <a:p>
            <a:fld id="{BCDE79FB-97BA-492B-8D57-F1373F9ADA95}" type="slidenum">
              <a:rPr lang="en-US" smtClean="0"/>
              <a:t>17</a:t>
            </a:fld>
            <a:endParaRPr lang="en-US"/>
          </a:p>
        </p:txBody>
      </p:sp>
      <p:grpSp>
        <p:nvGrpSpPr>
          <p:cNvPr id="19" name="Group 18">
            <a:extLst>
              <a:ext uri="{FF2B5EF4-FFF2-40B4-BE49-F238E27FC236}">
                <a16:creationId xmlns:a16="http://schemas.microsoft.com/office/drawing/2014/main" id="{DC74332C-4BA0-B1DD-83BB-AEF959FD2C8B}"/>
              </a:ext>
            </a:extLst>
          </p:cNvPr>
          <p:cNvGrpSpPr/>
          <p:nvPr/>
        </p:nvGrpSpPr>
        <p:grpSpPr>
          <a:xfrm>
            <a:off x="7137794" y="1072962"/>
            <a:ext cx="4520806" cy="266608"/>
            <a:chOff x="1257300" y="1284810"/>
            <a:chExt cx="7121705" cy="220337"/>
          </a:xfrm>
        </p:grpSpPr>
        <p:cxnSp>
          <p:nvCxnSpPr>
            <p:cNvPr id="20" name="LineBasicDefault 292">
              <a:extLst>
                <a:ext uri="{FF2B5EF4-FFF2-40B4-BE49-F238E27FC236}">
                  <a16:creationId xmlns:a16="http://schemas.microsoft.com/office/drawing/2014/main" id="{3C0C07EC-12DF-2B09-622D-BE166D6B5F3F}"/>
                </a:ext>
              </a:extLst>
            </p:cNvPr>
            <p:cNvCxnSpPr>
              <a:cxnSpLocks/>
            </p:cNvCxnSpPr>
            <p:nvPr>
              <p:custDataLst>
                <p:tags r:id="rId10"/>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C3A56B4-A0C8-6F67-28E3-DE648FA6F1B1}"/>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highlights</a:t>
              </a:r>
              <a:endParaRPr lang="en-US" sz="1400" noProof="1"/>
            </a:p>
          </p:txBody>
        </p:sp>
      </p:grpSp>
      <p:grpSp>
        <p:nvGrpSpPr>
          <p:cNvPr id="22" name="ChevronBlue 70">
            <a:extLst>
              <a:ext uri="{FF2B5EF4-FFF2-40B4-BE49-F238E27FC236}">
                <a16:creationId xmlns:a16="http://schemas.microsoft.com/office/drawing/2014/main" id="{F1C72C36-3EA3-8C4F-38C9-1DD7504D9ADA}"/>
              </a:ext>
            </a:extLst>
          </p:cNvPr>
          <p:cNvGrpSpPr>
            <a:grpSpLocks noChangeAspect="1"/>
          </p:cNvGrpSpPr>
          <p:nvPr>
            <p:custDataLst>
              <p:tags r:id="rId2"/>
            </p:custDataLst>
          </p:nvPr>
        </p:nvGrpSpPr>
        <p:grpSpPr>
          <a:xfrm>
            <a:off x="6239288" y="1126920"/>
            <a:ext cx="396228" cy="396228"/>
            <a:chOff x="1016000" y="1016000"/>
            <a:chExt cx="396228" cy="396228"/>
          </a:xfrm>
        </p:grpSpPr>
        <p:sp>
          <p:nvSpPr>
            <p:cNvPr id="23" name="Oval 22">
              <a:extLst>
                <a:ext uri="{FF2B5EF4-FFF2-40B4-BE49-F238E27FC236}">
                  <a16:creationId xmlns:a16="http://schemas.microsoft.com/office/drawing/2014/main" id="{211AA641-64A0-818F-4CE3-FF9A6ABD2FD2}"/>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3A3A491E-D838-698C-A286-5B7A7086A52E}"/>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grpSp>
        <p:nvGrpSpPr>
          <p:cNvPr id="31" name="Group 30">
            <a:extLst>
              <a:ext uri="{FF2B5EF4-FFF2-40B4-BE49-F238E27FC236}">
                <a16:creationId xmlns:a16="http://schemas.microsoft.com/office/drawing/2014/main" id="{41AEA021-CEDE-CB7A-3A44-89046A6EBDB6}"/>
              </a:ext>
            </a:extLst>
          </p:cNvPr>
          <p:cNvGrpSpPr/>
          <p:nvPr/>
        </p:nvGrpSpPr>
        <p:grpSpPr>
          <a:xfrm>
            <a:off x="1216204" y="1072962"/>
            <a:ext cx="4520806" cy="266608"/>
            <a:chOff x="1257300" y="1284810"/>
            <a:chExt cx="7121705" cy="220337"/>
          </a:xfrm>
        </p:grpSpPr>
        <p:cxnSp>
          <p:nvCxnSpPr>
            <p:cNvPr id="32" name="LineBasicDefault 292">
              <a:extLst>
                <a:ext uri="{FF2B5EF4-FFF2-40B4-BE49-F238E27FC236}">
                  <a16:creationId xmlns:a16="http://schemas.microsoft.com/office/drawing/2014/main" id="{534289BE-02F2-5168-70D7-48D0892B0320}"/>
                </a:ext>
              </a:extLst>
            </p:cNvPr>
            <p:cNvCxnSpPr>
              <a:cxnSpLocks/>
            </p:cNvCxnSpPr>
            <p:nvPr>
              <p:custDataLst>
                <p:tags r:id="rId9"/>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13F429F-67E4-CFAA-779D-9617E5A707C7}"/>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Representative email confirmation template</a:t>
              </a:r>
              <a:endParaRPr lang="en-US" sz="1400" noProof="1"/>
            </a:p>
          </p:txBody>
        </p:sp>
      </p:grpSp>
      <p:pic>
        <p:nvPicPr>
          <p:cNvPr id="16" name="Picture 15">
            <a:extLst>
              <a:ext uri="{FF2B5EF4-FFF2-40B4-BE49-F238E27FC236}">
                <a16:creationId xmlns:a16="http://schemas.microsoft.com/office/drawing/2014/main" id="{5A78156B-591C-B35E-4ED6-411BBFCE4C81}"/>
              </a:ext>
            </a:extLst>
          </p:cNvPr>
          <p:cNvPicPr>
            <a:picLocks noChangeAspect="1"/>
          </p:cNvPicPr>
          <p:nvPr/>
        </p:nvPicPr>
        <p:blipFill>
          <a:blip r:embed="rId15"/>
          <a:stretch>
            <a:fillRect/>
          </a:stretch>
        </p:blipFill>
        <p:spPr>
          <a:xfrm>
            <a:off x="1432691" y="1493152"/>
            <a:ext cx="4087832" cy="5117474"/>
          </a:xfrm>
          <a:prstGeom prst="rect">
            <a:avLst/>
          </a:prstGeom>
        </p:spPr>
      </p:pic>
      <p:sp>
        <p:nvSpPr>
          <p:cNvPr id="17" name="Rectangle 16">
            <a:extLst>
              <a:ext uri="{FF2B5EF4-FFF2-40B4-BE49-F238E27FC236}">
                <a16:creationId xmlns:a16="http://schemas.microsoft.com/office/drawing/2014/main" id="{024B93BA-F7CE-8386-90E5-4E34E54D3518}"/>
              </a:ext>
            </a:extLst>
          </p:cNvPr>
          <p:cNvSpPr/>
          <p:nvPr/>
        </p:nvSpPr>
        <p:spPr>
          <a:xfrm>
            <a:off x="1377705" y="3573889"/>
            <a:ext cx="4238900" cy="56803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TrackerNumBlue 4">
            <a:extLst>
              <a:ext uri="{FF2B5EF4-FFF2-40B4-BE49-F238E27FC236}">
                <a16:creationId xmlns:a16="http://schemas.microsoft.com/office/drawing/2014/main" id="{3CEBB7D6-89B0-7367-DB3C-7A597E8CCE24}"/>
              </a:ext>
            </a:extLst>
          </p:cNvPr>
          <p:cNvSpPr/>
          <p:nvPr>
            <p:custDataLst>
              <p:tags r:id="rId3"/>
            </p:custDataLst>
          </p:nvPr>
        </p:nvSpPr>
        <p:spPr>
          <a:xfrm>
            <a:off x="1216204" y="3505536"/>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6" name="Rectangle 25">
            <a:extLst>
              <a:ext uri="{FF2B5EF4-FFF2-40B4-BE49-F238E27FC236}">
                <a16:creationId xmlns:a16="http://schemas.microsoft.com/office/drawing/2014/main" id="{803CCA87-904D-C8AB-F131-0CEC1349C5CD}"/>
              </a:ext>
            </a:extLst>
          </p:cNvPr>
          <p:cNvSpPr/>
          <p:nvPr/>
        </p:nvSpPr>
        <p:spPr>
          <a:xfrm>
            <a:off x="1377705" y="4235177"/>
            <a:ext cx="4238900" cy="68732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Rectangle 26">
            <a:extLst>
              <a:ext uri="{FF2B5EF4-FFF2-40B4-BE49-F238E27FC236}">
                <a16:creationId xmlns:a16="http://schemas.microsoft.com/office/drawing/2014/main" id="{1DBDDABB-7F4C-D0AD-261E-A011F900139B}"/>
              </a:ext>
            </a:extLst>
          </p:cNvPr>
          <p:cNvSpPr/>
          <p:nvPr/>
        </p:nvSpPr>
        <p:spPr>
          <a:xfrm>
            <a:off x="1377705" y="4979808"/>
            <a:ext cx="4238900" cy="968929"/>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TrackerNumBlue 4">
            <a:extLst>
              <a:ext uri="{FF2B5EF4-FFF2-40B4-BE49-F238E27FC236}">
                <a16:creationId xmlns:a16="http://schemas.microsoft.com/office/drawing/2014/main" id="{C4ED19CB-84B5-BB53-28E2-3B7E2576FA34}"/>
              </a:ext>
            </a:extLst>
          </p:cNvPr>
          <p:cNvSpPr/>
          <p:nvPr>
            <p:custDataLst>
              <p:tags r:id="rId4"/>
            </p:custDataLst>
          </p:nvPr>
        </p:nvSpPr>
        <p:spPr>
          <a:xfrm>
            <a:off x="1216204" y="417843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9" name="TrackerNumBlue 4">
            <a:extLst>
              <a:ext uri="{FF2B5EF4-FFF2-40B4-BE49-F238E27FC236}">
                <a16:creationId xmlns:a16="http://schemas.microsoft.com/office/drawing/2014/main" id="{9C8D30A8-870E-E8BE-B90A-4A80BED6A5C8}"/>
              </a:ext>
            </a:extLst>
          </p:cNvPr>
          <p:cNvSpPr/>
          <p:nvPr>
            <p:custDataLst>
              <p:tags r:id="rId5"/>
            </p:custDataLst>
          </p:nvPr>
        </p:nvSpPr>
        <p:spPr>
          <a:xfrm>
            <a:off x="1216204" y="495695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grpSp>
        <p:nvGrpSpPr>
          <p:cNvPr id="4" name="Group 3">
            <a:extLst>
              <a:ext uri="{FF2B5EF4-FFF2-40B4-BE49-F238E27FC236}">
                <a16:creationId xmlns:a16="http://schemas.microsoft.com/office/drawing/2014/main" id="{B94020DF-741B-C3A2-F545-CFFFE5D93343}"/>
              </a:ext>
            </a:extLst>
          </p:cNvPr>
          <p:cNvGrpSpPr/>
          <p:nvPr/>
        </p:nvGrpSpPr>
        <p:grpSpPr>
          <a:xfrm>
            <a:off x="7137794" y="1441402"/>
            <a:ext cx="4520806" cy="1369606"/>
            <a:chOff x="7137794" y="1441402"/>
            <a:chExt cx="4520806" cy="1369606"/>
          </a:xfrm>
        </p:grpSpPr>
        <p:sp>
          <p:nvSpPr>
            <p:cNvPr id="10" name="TextBox 9">
              <a:extLst>
                <a:ext uri="{FF2B5EF4-FFF2-40B4-BE49-F238E27FC236}">
                  <a16:creationId xmlns:a16="http://schemas.microsoft.com/office/drawing/2014/main" id="{E19F378C-194E-3B2E-8B9B-590ECFD4A593}"/>
                </a:ext>
              </a:extLst>
            </p:cNvPr>
            <p:cNvSpPr txBox="1">
              <a:spLocks/>
            </p:cNvSpPr>
            <p:nvPr/>
          </p:nvSpPr>
          <p:spPr>
            <a:xfrm>
              <a:off x="7580376" y="1441402"/>
              <a:ext cx="4078224" cy="136960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Project identification and eligibility pathway confirmation</a:t>
              </a:r>
            </a:p>
            <a:p>
              <a:pPr>
                <a:buNone/>
              </a:pPr>
              <a:r>
                <a:rPr lang="en-US" sz="1400"/>
                <a:t>TSP/DSP identifies the applicable Batch Zero project and confirms the eligibility pathway associated with the submission, including the ILLE name, project name, and queue/project identifier</a:t>
              </a:r>
              <a:endParaRPr lang="en-US" sz="1400" noProof="1"/>
            </a:p>
          </p:txBody>
        </p:sp>
        <p:sp>
          <p:nvSpPr>
            <p:cNvPr id="11" name="TrackerNumBlue 4">
              <a:extLst>
                <a:ext uri="{FF2B5EF4-FFF2-40B4-BE49-F238E27FC236}">
                  <a16:creationId xmlns:a16="http://schemas.microsoft.com/office/drawing/2014/main" id="{279311ED-64F9-1550-ACA0-912EBE220CD2}"/>
                </a:ext>
              </a:extLst>
            </p:cNvPr>
            <p:cNvSpPr/>
            <p:nvPr>
              <p:custDataLst>
                <p:tags r:id="rId8"/>
              </p:custDataLst>
            </p:nvPr>
          </p:nvSpPr>
          <p:spPr>
            <a:xfrm>
              <a:off x="7137794" y="144140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grpSp>
      <p:grpSp>
        <p:nvGrpSpPr>
          <p:cNvPr id="6" name="Group 5">
            <a:extLst>
              <a:ext uri="{FF2B5EF4-FFF2-40B4-BE49-F238E27FC236}">
                <a16:creationId xmlns:a16="http://schemas.microsoft.com/office/drawing/2014/main" id="{CF6CF4E9-EE01-CCC1-CDC6-0D27832534FF}"/>
              </a:ext>
            </a:extLst>
          </p:cNvPr>
          <p:cNvGrpSpPr/>
          <p:nvPr/>
        </p:nvGrpSpPr>
        <p:grpSpPr>
          <a:xfrm>
            <a:off x="7137794" y="3194320"/>
            <a:ext cx="4520806" cy="1154162"/>
            <a:chOff x="7137794" y="3194319"/>
            <a:chExt cx="4520806" cy="1154162"/>
          </a:xfrm>
        </p:grpSpPr>
        <p:sp>
          <p:nvSpPr>
            <p:cNvPr id="12" name="TextBox 11">
              <a:extLst>
                <a:ext uri="{FF2B5EF4-FFF2-40B4-BE49-F238E27FC236}">
                  <a16:creationId xmlns:a16="http://schemas.microsoft.com/office/drawing/2014/main" id="{B7FFA1C9-8B8E-702C-24C7-3ACF40CACC48}"/>
                </a:ext>
              </a:extLst>
            </p:cNvPr>
            <p:cNvSpPr txBox="1">
              <a:spLocks/>
            </p:cNvSpPr>
            <p:nvPr/>
          </p:nvSpPr>
          <p:spPr>
            <a:xfrm>
              <a:off x="7580376" y="3194319"/>
              <a:ext cx="4078224" cy="11541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Reviewing entity and authorized representative information</a:t>
              </a:r>
            </a:p>
            <a:p>
              <a:pPr>
                <a:buNone/>
              </a:pPr>
              <a:r>
                <a:rPr lang="en-US" sz="1400"/>
                <a:t>TSP/DSP identifies the reviewing entity, authorized representative, and confirmation date associated with the submission to ERCOT</a:t>
              </a:r>
              <a:endParaRPr lang="en-US" sz="1400" noProof="1"/>
            </a:p>
          </p:txBody>
        </p:sp>
        <p:sp>
          <p:nvSpPr>
            <p:cNvPr id="13" name="TrackerNumBlue 4">
              <a:extLst>
                <a:ext uri="{FF2B5EF4-FFF2-40B4-BE49-F238E27FC236}">
                  <a16:creationId xmlns:a16="http://schemas.microsoft.com/office/drawing/2014/main" id="{42892DF9-01C2-D3F2-F3F6-5CF86CDB4C36}"/>
                </a:ext>
              </a:extLst>
            </p:cNvPr>
            <p:cNvSpPr/>
            <p:nvPr>
              <p:custDataLst>
                <p:tags r:id="rId7"/>
              </p:custDataLst>
            </p:nvPr>
          </p:nvSpPr>
          <p:spPr>
            <a:xfrm>
              <a:off x="7137794" y="319431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grpSp>
      <p:grpSp>
        <p:nvGrpSpPr>
          <p:cNvPr id="8" name="Group 7">
            <a:extLst>
              <a:ext uri="{FF2B5EF4-FFF2-40B4-BE49-F238E27FC236}">
                <a16:creationId xmlns:a16="http://schemas.microsoft.com/office/drawing/2014/main" id="{85E0DC65-3A41-AA4B-8896-EC4534F98EF9}"/>
              </a:ext>
            </a:extLst>
          </p:cNvPr>
          <p:cNvGrpSpPr/>
          <p:nvPr/>
        </p:nvGrpSpPr>
        <p:grpSpPr>
          <a:xfrm>
            <a:off x="7137794" y="4731794"/>
            <a:ext cx="4520806" cy="1369606"/>
            <a:chOff x="7137794" y="4731794"/>
            <a:chExt cx="4520806" cy="1369606"/>
          </a:xfrm>
        </p:grpSpPr>
        <p:sp>
          <p:nvSpPr>
            <p:cNvPr id="14" name="TextBox 13">
              <a:extLst>
                <a:ext uri="{FF2B5EF4-FFF2-40B4-BE49-F238E27FC236}">
                  <a16:creationId xmlns:a16="http://schemas.microsoft.com/office/drawing/2014/main" id="{0AB83B59-F0F5-373D-84AF-6D897E7E8D05}"/>
                </a:ext>
              </a:extLst>
            </p:cNvPr>
            <p:cNvSpPr txBox="1">
              <a:spLocks/>
            </p:cNvSpPr>
            <p:nvPr/>
          </p:nvSpPr>
          <p:spPr>
            <a:xfrm>
              <a:off x="7580376" y="4731794"/>
              <a:ext cx="4078224" cy="136960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Confirmation of reviewed submission materials</a:t>
              </a:r>
            </a:p>
            <a:p>
              <a:pPr>
                <a:buNone/>
              </a:pPr>
              <a:r>
                <a:rPr lang="en-US" sz="1400"/>
                <a:t>TSP/DSP confirms that the required submission materials and supporting documentation for the selected eligibility pathway have been received and reviewed for completeness prior to ERCOT submission</a:t>
              </a:r>
              <a:endParaRPr lang="en-US" sz="1400" noProof="1"/>
            </a:p>
          </p:txBody>
        </p:sp>
        <p:sp>
          <p:nvSpPr>
            <p:cNvPr id="15" name="TrackerNumBlue 4">
              <a:extLst>
                <a:ext uri="{FF2B5EF4-FFF2-40B4-BE49-F238E27FC236}">
                  <a16:creationId xmlns:a16="http://schemas.microsoft.com/office/drawing/2014/main" id="{1549DD1E-B65D-C609-7587-DC90330AE6A4}"/>
                </a:ext>
              </a:extLst>
            </p:cNvPr>
            <p:cNvSpPr/>
            <p:nvPr>
              <p:custDataLst>
                <p:tags r:id="rId6"/>
              </p:custDataLst>
            </p:nvPr>
          </p:nvSpPr>
          <p:spPr>
            <a:xfrm>
              <a:off x="7137794" y="473179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grpSp>
      <p:sp>
        <p:nvSpPr>
          <p:cNvPr id="7" name="TextBox 1064">
            <a:extLst>
              <a:ext uri="{FF2B5EF4-FFF2-40B4-BE49-F238E27FC236}">
                <a16:creationId xmlns:a16="http://schemas.microsoft.com/office/drawing/2014/main" id="{3933DD3D-B301-7084-E5CA-3E8291FE532F}"/>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9" name="TextBox 1064">
            <a:extLst>
              <a:ext uri="{FF2B5EF4-FFF2-40B4-BE49-F238E27FC236}">
                <a16:creationId xmlns:a16="http://schemas.microsoft.com/office/drawing/2014/main" id="{D444ACA8-FBBC-A6EC-CA2E-A1121F73A2EC}"/>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spTree>
    <p:extLst>
      <p:ext uri="{BB962C8B-B14F-4D97-AF65-F5344CB8AC3E}">
        <p14:creationId xmlns:p14="http://schemas.microsoft.com/office/powerpoint/2010/main" val="2843124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B339E-C84F-96F7-EB85-99BE598BB230}"/>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8FEDA33C-14E3-475A-75AC-F477482999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04" imgH="405" progId="TCLayout.ActiveDocument.1">
                  <p:embed/>
                </p:oleObj>
              </mc:Choice>
              <mc:Fallback>
                <p:oleObj name="think-cell Slide" r:id="rId27" imgW="404" imgH="405" progId="TCLayout.ActiveDocument.1">
                  <p:embed/>
                  <p:pic>
                    <p:nvPicPr>
                      <p:cNvPr id="20" name="think-cell data - do not delete" hidden="1">
                        <a:extLst>
                          <a:ext uri="{FF2B5EF4-FFF2-40B4-BE49-F238E27FC236}">
                            <a16:creationId xmlns:a16="http://schemas.microsoft.com/office/drawing/2014/main" id="{8FEDA33C-14E3-475A-75AC-F47748299988}"/>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53B68C7-FE53-3DF9-E64F-EC8CC70AE60A}"/>
              </a:ext>
            </a:extLst>
          </p:cNvPr>
          <p:cNvSpPr>
            <a:spLocks noGrp="1"/>
          </p:cNvSpPr>
          <p:nvPr>
            <p:ph type="title"/>
          </p:nvPr>
        </p:nvSpPr>
        <p:spPr>
          <a:xfrm>
            <a:off x="1257300" y="457200"/>
            <a:ext cx="10401300" cy="332399"/>
          </a:xfrm>
        </p:spPr>
        <p:txBody>
          <a:bodyPr vert="horz">
            <a:spAutoFit/>
          </a:bodyPr>
          <a:lstStyle/>
          <a:p>
            <a:r>
              <a:rPr lang="en-US"/>
              <a:t>Batch Zero eligibility submission and validation process</a:t>
            </a:r>
          </a:p>
        </p:txBody>
      </p:sp>
      <p:sp>
        <p:nvSpPr>
          <p:cNvPr id="4" name="Slide Number Placeholder 5">
            <a:extLst>
              <a:ext uri="{FF2B5EF4-FFF2-40B4-BE49-F238E27FC236}">
                <a16:creationId xmlns:a16="http://schemas.microsoft.com/office/drawing/2014/main" id="{75C6245D-A4D8-6875-86F8-C3A77F0DB33F}"/>
              </a:ext>
            </a:extLst>
          </p:cNvPr>
          <p:cNvSpPr>
            <a:spLocks noGrp="1"/>
          </p:cNvSpPr>
          <p:nvPr>
            <p:ph type="sldNum" sz="quarter" idx="12"/>
          </p:nvPr>
        </p:nvSpPr>
        <p:spPr/>
        <p:txBody>
          <a:bodyPr/>
          <a:lstStyle/>
          <a:p>
            <a:fld id="{BCDE79FB-97BA-492B-8D57-F1373F9ADA95}" type="slidenum">
              <a:rPr lang="en-US" smtClean="0"/>
              <a:t>18</a:t>
            </a:fld>
            <a:endParaRPr lang="en-US"/>
          </a:p>
        </p:txBody>
      </p:sp>
      <p:sp>
        <p:nvSpPr>
          <p:cNvPr id="30" name="Rectangle 29">
            <a:extLst>
              <a:ext uri="{FF2B5EF4-FFF2-40B4-BE49-F238E27FC236}">
                <a16:creationId xmlns:a16="http://schemas.microsoft.com/office/drawing/2014/main" id="{5D1FC51E-418E-4571-C1A7-684BAFB74D69}"/>
              </a:ext>
            </a:extLst>
          </p:cNvPr>
          <p:cNvSpPr/>
          <p:nvPr/>
        </p:nvSpPr>
        <p:spPr>
          <a:xfrm>
            <a:off x="9848076" y="123009"/>
            <a:ext cx="182880" cy="1828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Text 5">
            <a:extLst>
              <a:ext uri="{FF2B5EF4-FFF2-40B4-BE49-F238E27FC236}">
                <a16:creationId xmlns:a16="http://schemas.microsoft.com/office/drawing/2014/main" id="{3061A970-6EF3-865D-C536-B050C56910D1}"/>
              </a:ext>
            </a:extLst>
          </p:cNvPr>
          <p:cNvSpPr>
            <a:spLocks/>
          </p:cNvSpPr>
          <p:nvPr/>
        </p:nvSpPr>
        <p:spPr>
          <a:xfrm>
            <a:off x="10030453" y="83644"/>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ILLE</a:t>
            </a:r>
          </a:p>
        </p:txBody>
      </p:sp>
      <p:sp>
        <p:nvSpPr>
          <p:cNvPr id="32" name="Rectangle 31">
            <a:extLst>
              <a:ext uri="{FF2B5EF4-FFF2-40B4-BE49-F238E27FC236}">
                <a16:creationId xmlns:a16="http://schemas.microsoft.com/office/drawing/2014/main" id="{CAB8F23C-8B76-C554-3BD2-E6808D626266}"/>
              </a:ext>
            </a:extLst>
          </p:cNvPr>
          <p:cNvSpPr/>
          <p:nvPr/>
        </p:nvSpPr>
        <p:spPr>
          <a:xfrm>
            <a:off x="9848076" y="354088"/>
            <a:ext cx="182880" cy="182880"/>
          </a:xfrm>
          <a:prstGeom prst="rect">
            <a:avLst/>
          </a:prstGeom>
          <a:solidFill>
            <a:srgbClr val="BFBFB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Text 5">
            <a:extLst>
              <a:ext uri="{FF2B5EF4-FFF2-40B4-BE49-F238E27FC236}">
                <a16:creationId xmlns:a16="http://schemas.microsoft.com/office/drawing/2014/main" id="{66635E7F-EB69-7A2B-188A-E78D426AD454}"/>
              </a:ext>
            </a:extLst>
          </p:cNvPr>
          <p:cNvSpPr>
            <a:spLocks/>
          </p:cNvSpPr>
          <p:nvPr/>
        </p:nvSpPr>
        <p:spPr>
          <a:xfrm>
            <a:off x="10030453" y="314723"/>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TSP/DSP</a:t>
            </a:r>
          </a:p>
        </p:txBody>
      </p:sp>
      <p:sp>
        <p:nvSpPr>
          <p:cNvPr id="31" name="Rectangle 30">
            <a:extLst>
              <a:ext uri="{FF2B5EF4-FFF2-40B4-BE49-F238E27FC236}">
                <a16:creationId xmlns:a16="http://schemas.microsoft.com/office/drawing/2014/main" id="{2F1B19E8-4EAC-0C6A-E4D3-607AA2406BFD}"/>
              </a:ext>
            </a:extLst>
          </p:cNvPr>
          <p:cNvSpPr/>
          <p:nvPr/>
        </p:nvSpPr>
        <p:spPr>
          <a:xfrm>
            <a:off x="9848076" y="585166"/>
            <a:ext cx="182880" cy="182880"/>
          </a:xfrm>
          <a:prstGeom prst="rect">
            <a:avLst/>
          </a:prstGeom>
          <a:solidFill>
            <a:srgbClr val="3DBED1">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Text 5">
            <a:extLst>
              <a:ext uri="{FF2B5EF4-FFF2-40B4-BE49-F238E27FC236}">
                <a16:creationId xmlns:a16="http://schemas.microsoft.com/office/drawing/2014/main" id="{63989772-7CA2-2D57-1054-AD52835176E3}"/>
              </a:ext>
            </a:extLst>
          </p:cNvPr>
          <p:cNvSpPr>
            <a:spLocks/>
          </p:cNvSpPr>
          <p:nvPr/>
        </p:nvSpPr>
        <p:spPr>
          <a:xfrm>
            <a:off x="10030453" y="545802"/>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ERCOT</a:t>
            </a:r>
          </a:p>
        </p:txBody>
      </p:sp>
      <p:sp>
        <p:nvSpPr>
          <p:cNvPr id="109" name="5. Source">
            <a:extLst>
              <a:ext uri="{FF2B5EF4-FFF2-40B4-BE49-F238E27FC236}">
                <a16:creationId xmlns:a16="http://schemas.microsoft.com/office/drawing/2014/main" id="{B286D0BE-96EC-F51A-2F2E-CD6F67FE5ED5}"/>
              </a:ext>
            </a:extLst>
          </p:cNvPr>
          <p:cNvSpPr txBox="1"/>
          <p:nvPr>
            <p:custDataLst>
              <p:tags r:id="rId2"/>
            </p:custDataLst>
          </p:nvPr>
        </p:nvSpPr>
        <p:spPr>
          <a:xfrm>
            <a:off x="860649" y="6673023"/>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6" name="TextBox 1064">
            <a:extLst>
              <a:ext uri="{FF2B5EF4-FFF2-40B4-BE49-F238E27FC236}">
                <a16:creationId xmlns:a16="http://schemas.microsoft.com/office/drawing/2014/main" id="{1A8B4133-5C29-4423-DA96-49EAA1432C7B}"/>
              </a:ext>
            </a:extLst>
          </p:cNvPr>
          <p:cNvSpPr txBox="1">
            <a:spLocks/>
          </p:cNvSpPr>
          <p:nvPr/>
        </p:nvSpPr>
        <p:spPr>
          <a:xfrm>
            <a:off x="1185137"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8" name="TextBox 1064">
            <a:extLst>
              <a:ext uri="{FF2B5EF4-FFF2-40B4-BE49-F238E27FC236}">
                <a16:creationId xmlns:a16="http://schemas.microsoft.com/office/drawing/2014/main" id="{8B903CE0-A2D2-BCDC-2843-EF208A0BCBC4}"/>
              </a:ext>
            </a:extLst>
          </p:cNvPr>
          <p:cNvSpPr txBox="1">
            <a:spLocks/>
          </p:cNvSpPr>
          <p:nvPr/>
        </p:nvSpPr>
        <p:spPr>
          <a:xfrm>
            <a:off x="2225163" y="44008"/>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sp>
        <p:nvSpPr>
          <p:cNvPr id="5" name="Rectangle 4">
            <a:extLst>
              <a:ext uri="{FF2B5EF4-FFF2-40B4-BE49-F238E27FC236}">
                <a16:creationId xmlns:a16="http://schemas.microsoft.com/office/drawing/2014/main" id="{9613D6DF-28A2-0712-DDFA-BF77F3DD35F4}"/>
              </a:ext>
            </a:extLst>
          </p:cNvPr>
          <p:cNvSpPr>
            <a:spLocks/>
          </p:cNvSpPr>
          <p:nvPr/>
        </p:nvSpPr>
        <p:spPr>
          <a:xfrm>
            <a:off x="1257300" y="1079325"/>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Eligibility Path Identification</a:t>
            </a:r>
          </a:p>
        </p:txBody>
      </p:sp>
      <p:sp>
        <p:nvSpPr>
          <p:cNvPr id="12" name="TextBox 11">
            <a:extLst>
              <a:ext uri="{FF2B5EF4-FFF2-40B4-BE49-F238E27FC236}">
                <a16:creationId xmlns:a16="http://schemas.microsoft.com/office/drawing/2014/main" id="{61456DCC-06EE-83B6-0BB1-4F441D41957C}"/>
              </a:ext>
            </a:extLst>
          </p:cNvPr>
          <p:cNvSpPr txBox="1">
            <a:spLocks/>
          </p:cNvSpPr>
          <p:nvPr/>
        </p:nvSpPr>
        <p:spPr>
          <a:xfrm>
            <a:off x="4387065" y="1079325"/>
            <a:ext cx="7271535" cy="30777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cs typeface="Arial"/>
              </a:rPr>
              <a:t>Working with TSP/DSP, ILLE uses the Load Information Form (LIF) to identify the applicable Batch Zero eligibility pathway and the associated submission requirements and documentation</a:t>
            </a:r>
          </a:p>
        </p:txBody>
      </p:sp>
      <p:sp>
        <p:nvSpPr>
          <p:cNvPr id="73" name="TrackerNumWhite 3">
            <a:extLst>
              <a:ext uri="{FF2B5EF4-FFF2-40B4-BE49-F238E27FC236}">
                <a16:creationId xmlns:a16="http://schemas.microsoft.com/office/drawing/2014/main" id="{C56B1CB2-F91D-FFAC-DCDE-6B2E2A447F17}"/>
              </a:ext>
            </a:extLst>
          </p:cNvPr>
          <p:cNvSpPr/>
          <p:nvPr>
            <p:custDataLst>
              <p:tags r:id="rId3"/>
            </p:custDataLst>
          </p:nvPr>
        </p:nvSpPr>
        <p:spPr>
          <a:xfrm>
            <a:off x="873347" y="1106240"/>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endParaRPr lang="en-US" sz="1400" b="1" err="1">
              <a:solidFill>
                <a:schemeClr val="bg1"/>
              </a:solidFill>
            </a:endParaRPr>
          </a:p>
        </p:txBody>
      </p:sp>
      <p:sp>
        <p:nvSpPr>
          <p:cNvPr id="23" name="Rectangle 22">
            <a:extLst>
              <a:ext uri="{FF2B5EF4-FFF2-40B4-BE49-F238E27FC236}">
                <a16:creationId xmlns:a16="http://schemas.microsoft.com/office/drawing/2014/main" id="{ACA46F5F-0754-2442-8307-17A16FA4D19F}"/>
              </a:ext>
            </a:extLst>
          </p:cNvPr>
          <p:cNvSpPr>
            <a:spLocks/>
          </p:cNvSpPr>
          <p:nvPr/>
        </p:nvSpPr>
        <p:spPr>
          <a:xfrm>
            <a:off x="1257300" y="1564541"/>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Preparation of Submission Materials</a:t>
            </a:r>
          </a:p>
        </p:txBody>
      </p:sp>
      <p:sp>
        <p:nvSpPr>
          <p:cNvPr id="24" name="TextBox 23">
            <a:extLst>
              <a:ext uri="{FF2B5EF4-FFF2-40B4-BE49-F238E27FC236}">
                <a16:creationId xmlns:a16="http://schemas.microsoft.com/office/drawing/2014/main" id="{38296C5D-F676-C625-A88B-272097F33D41}"/>
              </a:ext>
            </a:extLst>
          </p:cNvPr>
          <p:cNvSpPr txBox="1">
            <a:spLocks/>
          </p:cNvSpPr>
          <p:nvPr/>
        </p:nvSpPr>
        <p:spPr>
          <a:xfrm>
            <a:off x="4387065" y="1564541"/>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executes the required attestations, and prepares technical documentation, forms, and supporting evidence applicable to the selected eligibility pathway</a:t>
            </a:r>
          </a:p>
        </p:txBody>
      </p:sp>
      <p:sp>
        <p:nvSpPr>
          <p:cNvPr id="74" name="TrackerNumWhite 3">
            <a:extLst>
              <a:ext uri="{FF2B5EF4-FFF2-40B4-BE49-F238E27FC236}">
                <a16:creationId xmlns:a16="http://schemas.microsoft.com/office/drawing/2014/main" id="{FF270491-F423-35AE-094A-5279A81089A8}"/>
              </a:ext>
            </a:extLst>
          </p:cNvPr>
          <p:cNvSpPr/>
          <p:nvPr>
            <p:custDataLst>
              <p:tags r:id="rId4"/>
            </p:custDataLst>
          </p:nvPr>
        </p:nvSpPr>
        <p:spPr>
          <a:xfrm>
            <a:off x="873347" y="1591456"/>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45" name="Rectangle 44">
            <a:extLst>
              <a:ext uri="{FF2B5EF4-FFF2-40B4-BE49-F238E27FC236}">
                <a16:creationId xmlns:a16="http://schemas.microsoft.com/office/drawing/2014/main" id="{D1EBA04B-4C97-F41B-0EA5-2FCD87E2D477}"/>
              </a:ext>
            </a:extLst>
          </p:cNvPr>
          <p:cNvSpPr>
            <a:spLocks/>
          </p:cNvSpPr>
          <p:nvPr/>
        </p:nvSpPr>
        <p:spPr>
          <a:xfrm>
            <a:off x="1257300" y="2049758"/>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Submission of Materials</a:t>
            </a:r>
          </a:p>
        </p:txBody>
      </p:sp>
      <p:sp>
        <p:nvSpPr>
          <p:cNvPr id="46" name="TextBox 45">
            <a:extLst>
              <a:ext uri="{FF2B5EF4-FFF2-40B4-BE49-F238E27FC236}">
                <a16:creationId xmlns:a16="http://schemas.microsoft.com/office/drawing/2014/main" id="{33A22B44-3BAC-43C4-257A-54D047E740E9}"/>
              </a:ext>
            </a:extLst>
          </p:cNvPr>
          <p:cNvSpPr txBox="1">
            <a:spLocks/>
          </p:cNvSpPr>
          <p:nvPr/>
        </p:nvSpPr>
        <p:spPr>
          <a:xfrm>
            <a:off x="4387065" y="2049758"/>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submits the applicable materials and supporting evidence to the Interconnecting TSP/DSP and, where required, directly to ERCOT (e.g., dynamic load models and supporting documentation)</a:t>
            </a:r>
          </a:p>
        </p:txBody>
      </p:sp>
      <p:sp>
        <p:nvSpPr>
          <p:cNvPr id="75" name="TrackerNumWhite 3">
            <a:extLst>
              <a:ext uri="{FF2B5EF4-FFF2-40B4-BE49-F238E27FC236}">
                <a16:creationId xmlns:a16="http://schemas.microsoft.com/office/drawing/2014/main" id="{A8899900-2C45-6663-C666-7B174C5290FF}"/>
              </a:ext>
            </a:extLst>
          </p:cNvPr>
          <p:cNvSpPr/>
          <p:nvPr>
            <p:custDataLst>
              <p:tags r:id="rId5"/>
            </p:custDataLst>
          </p:nvPr>
        </p:nvSpPr>
        <p:spPr>
          <a:xfrm>
            <a:off x="873347" y="2073875"/>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49" name="Rectangle 48">
            <a:extLst>
              <a:ext uri="{FF2B5EF4-FFF2-40B4-BE49-F238E27FC236}">
                <a16:creationId xmlns:a16="http://schemas.microsoft.com/office/drawing/2014/main" id="{6BBAD43C-5CE1-2803-24FB-EBE110874945}"/>
              </a:ext>
            </a:extLst>
          </p:cNvPr>
          <p:cNvSpPr>
            <a:spLocks/>
          </p:cNvSpPr>
          <p:nvPr/>
        </p:nvSpPr>
        <p:spPr>
          <a:xfrm>
            <a:off x="1257300" y="2534974"/>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Review Coordination</a:t>
            </a:r>
          </a:p>
        </p:txBody>
      </p:sp>
      <p:sp>
        <p:nvSpPr>
          <p:cNvPr id="51" name="TextBox 50">
            <a:extLst>
              <a:ext uri="{FF2B5EF4-FFF2-40B4-BE49-F238E27FC236}">
                <a16:creationId xmlns:a16="http://schemas.microsoft.com/office/drawing/2014/main" id="{5322E8AC-D39C-E2D5-912D-A55D0E2686B1}"/>
              </a:ext>
            </a:extLst>
          </p:cNvPr>
          <p:cNvSpPr txBox="1">
            <a:spLocks/>
          </p:cNvSpPr>
          <p:nvPr/>
        </p:nvSpPr>
        <p:spPr>
          <a:xfrm>
            <a:off x="4387065" y="2534974"/>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as applicable, coordinate responsibility for reviewing submission materials and track review responsibility and completion status within the LIF</a:t>
            </a:r>
          </a:p>
        </p:txBody>
      </p:sp>
      <p:sp>
        <p:nvSpPr>
          <p:cNvPr id="76" name="TrackerNumWhite 3">
            <a:extLst>
              <a:ext uri="{FF2B5EF4-FFF2-40B4-BE49-F238E27FC236}">
                <a16:creationId xmlns:a16="http://schemas.microsoft.com/office/drawing/2014/main" id="{8F2E839D-625B-E825-EB01-44E153769E55}"/>
              </a:ext>
            </a:extLst>
          </p:cNvPr>
          <p:cNvSpPr/>
          <p:nvPr>
            <p:custDataLst>
              <p:tags r:id="rId6"/>
            </p:custDataLst>
          </p:nvPr>
        </p:nvSpPr>
        <p:spPr>
          <a:xfrm>
            <a:off x="873347" y="2559091"/>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4</a:t>
            </a:r>
          </a:p>
        </p:txBody>
      </p:sp>
      <p:sp>
        <p:nvSpPr>
          <p:cNvPr id="54" name="Rectangle 53">
            <a:extLst>
              <a:ext uri="{FF2B5EF4-FFF2-40B4-BE49-F238E27FC236}">
                <a16:creationId xmlns:a16="http://schemas.microsoft.com/office/drawing/2014/main" id="{284C2228-1829-81FA-A3B7-31BE51D06932}"/>
              </a:ext>
            </a:extLst>
          </p:cNvPr>
          <p:cNvSpPr>
            <a:spLocks/>
          </p:cNvSpPr>
          <p:nvPr/>
        </p:nvSpPr>
        <p:spPr>
          <a:xfrm>
            <a:off x="1257300" y="3020190"/>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Validation and Completeness Review</a:t>
            </a:r>
          </a:p>
        </p:txBody>
      </p:sp>
      <p:sp>
        <p:nvSpPr>
          <p:cNvPr id="55" name="TextBox 54">
            <a:extLst>
              <a:ext uri="{FF2B5EF4-FFF2-40B4-BE49-F238E27FC236}">
                <a16:creationId xmlns:a16="http://schemas.microsoft.com/office/drawing/2014/main" id="{6A90C81D-479C-F6DB-BB94-A7C23FCFE997}"/>
              </a:ext>
            </a:extLst>
          </p:cNvPr>
          <p:cNvSpPr txBox="1">
            <a:spLocks/>
          </p:cNvSpPr>
          <p:nvPr/>
        </p:nvSpPr>
        <p:spPr>
          <a:xfrm>
            <a:off x="4387065" y="3020190"/>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as applicable, review submitted materials, validate completeness against the applicable eligibility requirements, and document status/comments in the LIF</a:t>
            </a:r>
          </a:p>
        </p:txBody>
      </p:sp>
      <p:sp>
        <p:nvSpPr>
          <p:cNvPr id="77" name="TrackerNumWhite 3">
            <a:extLst>
              <a:ext uri="{FF2B5EF4-FFF2-40B4-BE49-F238E27FC236}">
                <a16:creationId xmlns:a16="http://schemas.microsoft.com/office/drawing/2014/main" id="{AF26F115-556F-E713-5E7E-8367ED83DDF9}"/>
              </a:ext>
            </a:extLst>
          </p:cNvPr>
          <p:cNvSpPr/>
          <p:nvPr>
            <p:custDataLst>
              <p:tags r:id="rId7"/>
            </p:custDataLst>
          </p:nvPr>
        </p:nvSpPr>
        <p:spPr>
          <a:xfrm>
            <a:off x="873347" y="3044307"/>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5</a:t>
            </a:r>
          </a:p>
        </p:txBody>
      </p:sp>
      <p:sp>
        <p:nvSpPr>
          <p:cNvPr id="62" name="Rectangle 61">
            <a:extLst>
              <a:ext uri="{FF2B5EF4-FFF2-40B4-BE49-F238E27FC236}">
                <a16:creationId xmlns:a16="http://schemas.microsoft.com/office/drawing/2014/main" id="{C607EB5B-0165-68F2-799A-8D5E192C2A96}"/>
              </a:ext>
            </a:extLst>
          </p:cNvPr>
          <p:cNvSpPr>
            <a:spLocks/>
          </p:cNvSpPr>
          <p:nvPr/>
        </p:nvSpPr>
        <p:spPr>
          <a:xfrm>
            <a:off x="1257300" y="3990623"/>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Final Package Assembly</a:t>
            </a:r>
          </a:p>
        </p:txBody>
      </p:sp>
      <p:sp>
        <p:nvSpPr>
          <p:cNvPr id="63" name="TextBox 62">
            <a:extLst>
              <a:ext uri="{FF2B5EF4-FFF2-40B4-BE49-F238E27FC236}">
                <a16:creationId xmlns:a16="http://schemas.microsoft.com/office/drawing/2014/main" id="{54ABD1F8-BDAF-1671-B670-E42CA93226F6}"/>
              </a:ext>
            </a:extLst>
          </p:cNvPr>
          <p:cNvSpPr txBox="1">
            <a:spLocks/>
          </p:cNvSpPr>
          <p:nvPr/>
        </p:nvSpPr>
        <p:spPr>
          <a:xfrm>
            <a:off x="4387065" y="3990623"/>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as applicable, finalize the coordinated eligibility package and confirm all applicable items are complete within the LIF</a:t>
            </a:r>
          </a:p>
        </p:txBody>
      </p:sp>
      <p:sp>
        <p:nvSpPr>
          <p:cNvPr id="79" name="TrackerNumWhite 3">
            <a:extLst>
              <a:ext uri="{FF2B5EF4-FFF2-40B4-BE49-F238E27FC236}">
                <a16:creationId xmlns:a16="http://schemas.microsoft.com/office/drawing/2014/main" id="{79875AA0-D4E4-081E-7F38-0B680AA9DCC4}"/>
              </a:ext>
            </a:extLst>
          </p:cNvPr>
          <p:cNvSpPr/>
          <p:nvPr>
            <p:custDataLst>
              <p:tags r:id="rId8"/>
            </p:custDataLst>
          </p:nvPr>
        </p:nvSpPr>
        <p:spPr>
          <a:xfrm>
            <a:off x="873347" y="4014740"/>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7</a:t>
            </a:r>
          </a:p>
        </p:txBody>
      </p:sp>
      <p:sp>
        <p:nvSpPr>
          <p:cNvPr id="65" name="Rectangle 64">
            <a:extLst>
              <a:ext uri="{FF2B5EF4-FFF2-40B4-BE49-F238E27FC236}">
                <a16:creationId xmlns:a16="http://schemas.microsoft.com/office/drawing/2014/main" id="{46DB2393-E00B-D2B7-6E46-536F19354CC0}"/>
              </a:ext>
            </a:extLst>
          </p:cNvPr>
          <p:cNvSpPr>
            <a:spLocks/>
          </p:cNvSpPr>
          <p:nvPr/>
        </p:nvSpPr>
        <p:spPr>
          <a:xfrm>
            <a:off x="1257300" y="4475839"/>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Submission to ERCOT</a:t>
            </a:r>
          </a:p>
        </p:txBody>
      </p:sp>
      <p:sp>
        <p:nvSpPr>
          <p:cNvPr id="66" name="TextBox 65">
            <a:extLst>
              <a:ext uri="{FF2B5EF4-FFF2-40B4-BE49-F238E27FC236}">
                <a16:creationId xmlns:a16="http://schemas.microsoft.com/office/drawing/2014/main" id="{B16FA1BA-0D87-89B6-792A-819799622BBA}"/>
              </a:ext>
            </a:extLst>
          </p:cNvPr>
          <p:cNvSpPr txBox="1">
            <a:spLocks/>
          </p:cNvSpPr>
          <p:nvPr/>
        </p:nvSpPr>
        <p:spPr>
          <a:xfrm>
            <a:off x="4387065" y="4475839"/>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 submits the final coordinated eligibility package to ERCOT via email with the Interconnecting DSP and ILLE copied, where applicable</a:t>
            </a:r>
          </a:p>
        </p:txBody>
      </p:sp>
      <p:sp>
        <p:nvSpPr>
          <p:cNvPr id="80" name="TrackerNumWhite 3">
            <a:extLst>
              <a:ext uri="{FF2B5EF4-FFF2-40B4-BE49-F238E27FC236}">
                <a16:creationId xmlns:a16="http://schemas.microsoft.com/office/drawing/2014/main" id="{CCF18883-2278-D218-53F0-BB60835768EA}"/>
              </a:ext>
            </a:extLst>
          </p:cNvPr>
          <p:cNvSpPr/>
          <p:nvPr>
            <p:custDataLst>
              <p:tags r:id="rId9"/>
            </p:custDataLst>
          </p:nvPr>
        </p:nvSpPr>
        <p:spPr>
          <a:xfrm>
            <a:off x="873347" y="4502754"/>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8</a:t>
            </a:r>
          </a:p>
        </p:txBody>
      </p:sp>
      <p:sp>
        <p:nvSpPr>
          <p:cNvPr id="68" name="Rectangle 67">
            <a:extLst>
              <a:ext uri="{FF2B5EF4-FFF2-40B4-BE49-F238E27FC236}">
                <a16:creationId xmlns:a16="http://schemas.microsoft.com/office/drawing/2014/main" id="{EDCA8D35-71D6-2610-F638-86703D07999F}"/>
              </a:ext>
            </a:extLst>
          </p:cNvPr>
          <p:cNvSpPr>
            <a:spLocks/>
          </p:cNvSpPr>
          <p:nvPr/>
        </p:nvSpPr>
        <p:spPr>
          <a:xfrm>
            <a:off x="1257300" y="4961056"/>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 Initial Eligibility Assessment</a:t>
            </a:r>
            <a:endParaRPr lang="en-US" sz="1100" b="1">
              <a:solidFill>
                <a:schemeClr val="tx1"/>
              </a:solidFill>
            </a:endParaRPr>
          </a:p>
        </p:txBody>
      </p:sp>
      <p:sp>
        <p:nvSpPr>
          <p:cNvPr id="69" name="TextBox 68">
            <a:extLst>
              <a:ext uri="{FF2B5EF4-FFF2-40B4-BE49-F238E27FC236}">
                <a16:creationId xmlns:a16="http://schemas.microsoft.com/office/drawing/2014/main" id="{D17D6063-AEBD-F47D-CC83-6EF635E7DC6E}"/>
              </a:ext>
            </a:extLst>
          </p:cNvPr>
          <p:cNvSpPr txBox="1">
            <a:spLocks/>
          </p:cNvSpPr>
          <p:nvPr/>
        </p:nvSpPr>
        <p:spPr>
          <a:xfrm>
            <a:off x="4387065" y="4961056"/>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performs validation of the Batch Zero eligibility package, including attestations, TSP/DSP confirmations, and submission completeness</a:t>
            </a:r>
          </a:p>
        </p:txBody>
      </p:sp>
      <p:sp>
        <p:nvSpPr>
          <p:cNvPr id="81" name="TrackerNumWhite 3">
            <a:extLst>
              <a:ext uri="{FF2B5EF4-FFF2-40B4-BE49-F238E27FC236}">
                <a16:creationId xmlns:a16="http://schemas.microsoft.com/office/drawing/2014/main" id="{E66DAAE4-5C2A-AFE9-F67D-8766AB894868}"/>
              </a:ext>
            </a:extLst>
          </p:cNvPr>
          <p:cNvSpPr/>
          <p:nvPr>
            <p:custDataLst>
              <p:tags r:id="rId10"/>
            </p:custDataLst>
          </p:nvPr>
        </p:nvSpPr>
        <p:spPr>
          <a:xfrm>
            <a:off x="873347" y="4987971"/>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9</a:t>
            </a:r>
          </a:p>
        </p:txBody>
      </p:sp>
      <p:cxnSp>
        <p:nvCxnSpPr>
          <p:cNvPr id="84" name="Straight Arrow Connector 83">
            <a:extLst>
              <a:ext uri="{FF2B5EF4-FFF2-40B4-BE49-F238E27FC236}">
                <a16:creationId xmlns:a16="http://schemas.microsoft.com/office/drawing/2014/main" id="{E0341068-406B-B005-6F72-BD7F9E66F212}"/>
              </a:ext>
            </a:extLst>
          </p:cNvPr>
          <p:cNvCxnSpPr>
            <a:cxnSpLocks/>
            <a:endCxn id="23" idx="0"/>
          </p:cNvCxnSpPr>
          <p:nvPr/>
        </p:nvCxnSpPr>
        <p:spPr>
          <a:xfrm>
            <a:off x="2704871" y="1381506"/>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9633A6FC-853D-54D5-F6D0-2A7BC9E22D5C}"/>
              </a:ext>
            </a:extLst>
          </p:cNvPr>
          <p:cNvCxnSpPr>
            <a:cxnSpLocks/>
            <a:stCxn id="23" idx="2"/>
            <a:endCxn id="45" idx="0"/>
          </p:cNvCxnSpPr>
          <p:nvPr/>
        </p:nvCxnSpPr>
        <p:spPr>
          <a:xfrm>
            <a:off x="2704871" y="1866722"/>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5B78557D-44BC-2D81-2F84-00A1BB66C3E5}"/>
              </a:ext>
            </a:extLst>
          </p:cNvPr>
          <p:cNvCxnSpPr>
            <a:cxnSpLocks/>
            <a:stCxn id="45" idx="2"/>
            <a:endCxn id="49" idx="0"/>
          </p:cNvCxnSpPr>
          <p:nvPr/>
        </p:nvCxnSpPr>
        <p:spPr>
          <a:xfrm>
            <a:off x="2704871" y="2351939"/>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4B529378-B164-CC57-60EA-4AFAFA675C27}"/>
              </a:ext>
            </a:extLst>
          </p:cNvPr>
          <p:cNvCxnSpPr>
            <a:cxnSpLocks/>
            <a:stCxn id="49" idx="2"/>
            <a:endCxn id="54" idx="0"/>
          </p:cNvCxnSpPr>
          <p:nvPr/>
        </p:nvCxnSpPr>
        <p:spPr>
          <a:xfrm>
            <a:off x="2704871" y="2837155"/>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45221369-F60E-31B1-3533-FE326B7437AD}"/>
              </a:ext>
            </a:extLst>
          </p:cNvPr>
          <p:cNvCxnSpPr>
            <a:cxnSpLocks/>
            <a:stCxn id="54" idx="2"/>
            <a:endCxn id="58" idx="0"/>
          </p:cNvCxnSpPr>
          <p:nvPr/>
        </p:nvCxnSpPr>
        <p:spPr>
          <a:xfrm>
            <a:off x="2704871" y="3322371"/>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187516CA-1158-4D39-1F48-E70339419AA0}"/>
              </a:ext>
            </a:extLst>
          </p:cNvPr>
          <p:cNvCxnSpPr>
            <a:cxnSpLocks/>
            <a:stCxn id="58" idx="2"/>
            <a:endCxn id="62" idx="0"/>
          </p:cNvCxnSpPr>
          <p:nvPr/>
        </p:nvCxnSpPr>
        <p:spPr>
          <a:xfrm>
            <a:off x="2704871" y="3807587"/>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91703267-55AD-9B12-C4FF-508459476AFF}"/>
              </a:ext>
            </a:extLst>
          </p:cNvPr>
          <p:cNvCxnSpPr>
            <a:cxnSpLocks/>
            <a:stCxn id="62" idx="2"/>
            <a:endCxn id="65" idx="0"/>
          </p:cNvCxnSpPr>
          <p:nvPr/>
        </p:nvCxnSpPr>
        <p:spPr>
          <a:xfrm>
            <a:off x="2704871" y="4292804"/>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0A8E3526-2A31-23D3-3D4D-265D6098E4B2}"/>
              </a:ext>
            </a:extLst>
          </p:cNvPr>
          <p:cNvCxnSpPr>
            <a:cxnSpLocks/>
            <a:stCxn id="65" idx="2"/>
            <a:endCxn id="68" idx="0"/>
          </p:cNvCxnSpPr>
          <p:nvPr/>
        </p:nvCxnSpPr>
        <p:spPr>
          <a:xfrm>
            <a:off x="2704871" y="4778020"/>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41A92032-57B4-C8AF-C24E-697165212AD1}"/>
              </a:ext>
            </a:extLst>
          </p:cNvPr>
          <p:cNvCxnSpPr>
            <a:cxnSpLocks/>
            <a:stCxn id="68" idx="2"/>
            <a:endCxn id="71" idx="0"/>
          </p:cNvCxnSpPr>
          <p:nvPr/>
        </p:nvCxnSpPr>
        <p:spPr>
          <a:xfrm>
            <a:off x="2704871" y="5263236"/>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18CD6AFC-2C12-3C6F-B020-5EF4AF9E8FBF}"/>
              </a:ext>
            </a:extLst>
          </p:cNvPr>
          <p:cNvCxnSpPr>
            <a:cxnSpLocks/>
          </p:cNvCxnSpPr>
          <p:nvPr>
            <p:custDataLst>
              <p:tags r:id="rId11"/>
            </p:custDataLst>
          </p:nvPr>
        </p:nvCxnSpPr>
        <p:spPr bwMode="auto">
          <a:xfrm>
            <a:off x="4387065" y="1475821"/>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EA061423-8824-B846-3994-FD9D083231B4}"/>
              </a:ext>
            </a:extLst>
          </p:cNvPr>
          <p:cNvCxnSpPr>
            <a:cxnSpLocks/>
          </p:cNvCxnSpPr>
          <p:nvPr>
            <p:custDataLst>
              <p:tags r:id="rId12"/>
            </p:custDataLst>
          </p:nvPr>
        </p:nvCxnSpPr>
        <p:spPr bwMode="auto">
          <a:xfrm>
            <a:off x="4387065" y="1961038"/>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DD3D5615-EC6A-FA3F-9B3D-51ED009184AA}"/>
              </a:ext>
            </a:extLst>
          </p:cNvPr>
          <p:cNvCxnSpPr>
            <a:cxnSpLocks/>
          </p:cNvCxnSpPr>
          <p:nvPr>
            <p:custDataLst>
              <p:tags r:id="rId13"/>
            </p:custDataLst>
          </p:nvPr>
        </p:nvCxnSpPr>
        <p:spPr bwMode="auto">
          <a:xfrm>
            <a:off x="4387065" y="2446254"/>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E1DF5AD9-1189-9D07-12D3-3EB83DDB5752}"/>
              </a:ext>
            </a:extLst>
          </p:cNvPr>
          <p:cNvCxnSpPr>
            <a:cxnSpLocks/>
          </p:cNvCxnSpPr>
          <p:nvPr>
            <p:custDataLst>
              <p:tags r:id="rId14"/>
            </p:custDataLst>
          </p:nvPr>
        </p:nvCxnSpPr>
        <p:spPr bwMode="auto">
          <a:xfrm>
            <a:off x="4387065" y="2931470"/>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176225CB-80C4-9CB2-F353-764CE8506BA5}"/>
              </a:ext>
            </a:extLst>
          </p:cNvPr>
          <p:cNvCxnSpPr>
            <a:cxnSpLocks/>
          </p:cNvCxnSpPr>
          <p:nvPr>
            <p:custDataLst>
              <p:tags r:id="rId15"/>
            </p:custDataLst>
          </p:nvPr>
        </p:nvCxnSpPr>
        <p:spPr bwMode="auto">
          <a:xfrm>
            <a:off x="4387065" y="3416687"/>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ED1B859E-6A60-AF0F-EA03-4D79B13750D3}"/>
              </a:ext>
            </a:extLst>
          </p:cNvPr>
          <p:cNvCxnSpPr>
            <a:cxnSpLocks/>
          </p:cNvCxnSpPr>
          <p:nvPr>
            <p:custDataLst>
              <p:tags r:id="rId16"/>
            </p:custDataLst>
          </p:nvPr>
        </p:nvCxnSpPr>
        <p:spPr bwMode="auto">
          <a:xfrm>
            <a:off x="4387065" y="3901903"/>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49331C5C-A424-5922-3274-A91EF3BE2C02}"/>
              </a:ext>
            </a:extLst>
          </p:cNvPr>
          <p:cNvCxnSpPr>
            <a:cxnSpLocks/>
          </p:cNvCxnSpPr>
          <p:nvPr>
            <p:custDataLst>
              <p:tags r:id="rId17"/>
            </p:custDataLst>
          </p:nvPr>
        </p:nvCxnSpPr>
        <p:spPr bwMode="auto">
          <a:xfrm>
            <a:off x="4387065" y="4387119"/>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E81E773-8985-BCB7-A5FB-E68BF2BC10E9}"/>
              </a:ext>
            </a:extLst>
          </p:cNvPr>
          <p:cNvCxnSpPr>
            <a:cxnSpLocks/>
          </p:cNvCxnSpPr>
          <p:nvPr>
            <p:custDataLst>
              <p:tags r:id="rId18"/>
            </p:custDataLst>
          </p:nvPr>
        </p:nvCxnSpPr>
        <p:spPr bwMode="auto">
          <a:xfrm>
            <a:off x="4387065" y="4872336"/>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2092502E-916B-1A65-9F89-94DC46F87FA9}"/>
              </a:ext>
            </a:extLst>
          </p:cNvPr>
          <p:cNvCxnSpPr>
            <a:cxnSpLocks/>
          </p:cNvCxnSpPr>
          <p:nvPr>
            <p:custDataLst>
              <p:tags r:id="rId19"/>
            </p:custDataLst>
          </p:nvPr>
        </p:nvCxnSpPr>
        <p:spPr bwMode="auto">
          <a:xfrm>
            <a:off x="4387065" y="5357552"/>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0EEE7FC-237D-8B8F-3759-7BC0AB1D386E}"/>
              </a:ext>
            </a:extLst>
          </p:cNvPr>
          <p:cNvCxnSpPr>
            <a:cxnSpLocks/>
          </p:cNvCxnSpPr>
          <p:nvPr/>
        </p:nvCxnSpPr>
        <p:spPr>
          <a:xfrm>
            <a:off x="516191" y="1106240"/>
            <a:ext cx="0" cy="12879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A80D30E2-5123-CB45-39B0-3C8ACE458140}"/>
              </a:ext>
            </a:extLst>
          </p:cNvPr>
          <p:cNvCxnSpPr>
            <a:cxnSpLocks/>
          </p:cNvCxnSpPr>
          <p:nvPr/>
        </p:nvCxnSpPr>
        <p:spPr>
          <a:xfrm>
            <a:off x="516191" y="4858981"/>
            <a:ext cx="0" cy="53383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9DF36AF0-3CB7-3544-8597-4D8DC4BFBB5E}"/>
              </a:ext>
            </a:extLst>
          </p:cNvPr>
          <p:cNvSpPr txBox="1">
            <a:spLocks/>
          </p:cNvSpPr>
          <p:nvPr/>
        </p:nvSpPr>
        <p:spPr>
          <a:xfrm>
            <a:off x="281962" y="1610292"/>
            <a:ext cx="468458"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Until Jul 10 </a:t>
            </a:r>
          </a:p>
        </p:txBody>
      </p:sp>
      <p:cxnSp>
        <p:nvCxnSpPr>
          <p:cNvPr id="11" name="Straight Arrow Connector 10">
            <a:extLst>
              <a:ext uri="{FF2B5EF4-FFF2-40B4-BE49-F238E27FC236}">
                <a16:creationId xmlns:a16="http://schemas.microsoft.com/office/drawing/2014/main" id="{5FA5830B-72EB-E1D8-FFB6-0925F64009A4}"/>
              </a:ext>
            </a:extLst>
          </p:cNvPr>
          <p:cNvCxnSpPr>
            <a:cxnSpLocks/>
          </p:cNvCxnSpPr>
          <p:nvPr/>
        </p:nvCxnSpPr>
        <p:spPr>
          <a:xfrm>
            <a:off x="516191" y="2497069"/>
            <a:ext cx="0" cy="228095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12D264D6-54F4-B4B9-0DB7-33D15D12F9A2}"/>
              </a:ext>
            </a:extLst>
          </p:cNvPr>
          <p:cNvSpPr txBox="1">
            <a:spLocks/>
          </p:cNvSpPr>
          <p:nvPr/>
        </p:nvSpPr>
        <p:spPr>
          <a:xfrm>
            <a:off x="258539" y="3497646"/>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Jul 10- Jul 24</a:t>
            </a:r>
          </a:p>
        </p:txBody>
      </p:sp>
      <p:sp>
        <p:nvSpPr>
          <p:cNvPr id="19" name="TextBox 18">
            <a:extLst>
              <a:ext uri="{FF2B5EF4-FFF2-40B4-BE49-F238E27FC236}">
                <a16:creationId xmlns:a16="http://schemas.microsoft.com/office/drawing/2014/main" id="{F6C87FB6-28AC-F392-1293-C18616148AF8}"/>
              </a:ext>
            </a:extLst>
          </p:cNvPr>
          <p:cNvSpPr txBox="1">
            <a:spLocks/>
          </p:cNvSpPr>
          <p:nvPr/>
        </p:nvSpPr>
        <p:spPr>
          <a:xfrm>
            <a:off x="258539" y="4981227"/>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Jul 24-Aug 7</a:t>
            </a:r>
          </a:p>
        </p:txBody>
      </p:sp>
      <p:cxnSp>
        <p:nvCxnSpPr>
          <p:cNvPr id="15" name="Straight Arrow Connector 14">
            <a:extLst>
              <a:ext uri="{FF2B5EF4-FFF2-40B4-BE49-F238E27FC236}">
                <a16:creationId xmlns:a16="http://schemas.microsoft.com/office/drawing/2014/main" id="{84859848-A913-FAC8-C657-669DDE56DFC7}"/>
              </a:ext>
            </a:extLst>
          </p:cNvPr>
          <p:cNvCxnSpPr>
            <a:cxnSpLocks/>
          </p:cNvCxnSpPr>
          <p:nvPr/>
        </p:nvCxnSpPr>
        <p:spPr>
          <a:xfrm>
            <a:off x="516191" y="5460878"/>
            <a:ext cx="0" cy="78158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24861BF0-5E72-BA0D-41DA-179EA8AEDE2E}"/>
              </a:ext>
            </a:extLst>
          </p:cNvPr>
          <p:cNvSpPr txBox="1">
            <a:spLocks/>
          </p:cNvSpPr>
          <p:nvPr/>
        </p:nvSpPr>
        <p:spPr>
          <a:xfrm>
            <a:off x="258539" y="5711771"/>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Aug 7-Aug 31</a:t>
            </a:r>
          </a:p>
        </p:txBody>
      </p:sp>
      <p:sp>
        <p:nvSpPr>
          <p:cNvPr id="58" name="Rectangle 57">
            <a:extLst>
              <a:ext uri="{FF2B5EF4-FFF2-40B4-BE49-F238E27FC236}">
                <a16:creationId xmlns:a16="http://schemas.microsoft.com/office/drawing/2014/main" id="{E8249268-CDD1-26BC-1E15-CFBB219B323B}"/>
              </a:ext>
            </a:extLst>
          </p:cNvPr>
          <p:cNvSpPr>
            <a:spLocks/>
          </p:cNvSpPr>
          <p:nvPr/>
        </p:nvSpPr>
        <p:spPr>
          <a:xfrm>
            <a:off x="1257300" y="3505407"/>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60" name="TextBox 59">
            <a:extLst>
              <a:ext uri="{FF2B5EF4-FFF2-40B4-BE49-F238E27FC236}">
                <a16:creationId xmlns:a16="http://schemas.microsoft.com/office/drawing/2014/main" id="{0EA70EA7-B810-D44A-2E93-ED50600F4D67}"/>
              </a:ext>
            </a:extLst>
          </p:cNvPr>
          <p:cNvSpPr txBox="1">
            <a:spLocks/>
          </p:cNvSpPr>
          <p:nvPr/>
        </p:nvSpPr>
        <p:spPr>
          <a:xfrm>
            <a:off x="4387065" y="3505407"/>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provides administrative corrections, clarifications, or non-material supplemental information to address issues identified during TSP/DSP review</a:t>
            </a:r>
            <a:r>
              <a:rPr lang="en-US" sz="1100" baseline="30000"/>
              <a:t>1</a:t>
            </a:r>
            <a:endParaRPr lang="en-US" sz="1100"/>
          </a:p>
        </p:txBody>
      </p:sp>
      <p:sp>
        <p:nvSpPr>
          <p:cNvPr id="78" name="TrackerNumWhite 3">
            <a:extLst>
              <a:ext uri="{FF2B5EF4-FFF2-40B4-BE49-F238E27FC236}">
                <a16:creationId xmlns:a16="http://schemas.microsoft.com/office/drawing/2014/main" id="{E3B77F32-5E54-E46B-7DDC-68F022F4B7C1}"/>
              </a:ext>
            </a:extLst>
          </p:cNvPr>
          <p:cNvSpPr/>
          <p:nvPr>
            <p:custDataLst>
              <p:tags r:id="rId20"/>
            </p:custDataLst>
          </p:nvPr>
        </p:nvSpPr>
        <p:spPr>
          <a:xfrm>
            <a:off x="873347" y="3529524"/>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6</a:t>
            </a:r>
          </a:p>
        </p:txBody>
      </p:sp>
      <p:sp>
        <p:nvSpPr>
          <p:cNvPr id="33" name="Rectangle 32">
            <a:extLst>
              <a:ext uri="{FF2B5EF4-FFF2-40B4-BE49-F238E27FC236}">
                <a16:creationId xmlns:a16="http://schemas.microsoft.com/office/drawing/2014/main" id="{081E7499-6321-C462-5F8D-807978CEDDBE}"/>
              </a:ext>
            </a:extLst>
          </p:cNvPr>
          <p:cNvSpPr>
            <a:spLocks/>
          </p:cNvSpPr>
          <p:nvPr/>
        </p:nvSpPr>
        <p:spPr>
          <a:xfrm>
            <a:off x="1257300"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7" name="Rectangle 36">
            <a:extLst>
              <a:ext uri="{FF2B5EF4-FFF2-40B4-BE49-F238E27FC236}">
                <a16:creationId xmlns:a16="http://schemas.microsoft.com/office/drawing/2014/main" id="{5781B23F-6A19-51B8-3EBF-F41958522B7C}"/>
              </a:ext>
            </a:extLst>
          </p:cNvPr>
          <p:cNvSpPr>
            <a:spLocks/>
          </p:cNvSpPr>
          <p:nvPr/>
        </p:nvSpPr>
        <p:spPr>
          <a:xfrm>
            <a:off x="1510193"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8" name="Rectangle 37">
            <a:extLst>
              <a:ext uri="{FF2B5EF4-FFF2-40B4-BE49-F238E27FC236}">
                <a16:creationId xmlns:a16="http://schemas.microsoft.com/office/drawing/2014/main" id="{5FA71ED8-814E-45EB-9FEF-36F14D2268FF}"/>
              </a:ext>
            </a:extLst>
          </p:cNvPr>
          <p:cNvSpPr>
            <a:spLocks/>
          </p:cNvSpPr>
          <p:nvPr/>
        </p:nvSpPr>
        <p:spPr>
          <a:xfrm>
            <a:off x="2015979"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9" name="Rectangle 38">
            <a:extLst>
              <a:ext uri="{FF2B5EF4-FFF2-40B4-BE49-F238E27FC236}">
                <a16:creationId xmlns:a16="http://schemas.microsoft.com/office/drawing/2014/main" id="{73357024-7228-BE59-E3B4-1079E06C59D9}"/>
              </a:ext>
            </a:extLst>
          </p:cNvPr>
          <p:cNvSpPr>
            <a:spLocks/>
          </p:cNvSpPr>
          <p:nvPr/>
        </p:nvSpPr>
        <p:spPr>
          <a:xfrm>
            <a:off x="2521765"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0" name="Rectangle 39">
            <a:extLst>
              <a:ext uri="{FF2B5EF4-FFF2-40B4-BE49-F238E27FC236}">
                <a16:creationId xmlns:a16="http://schemas.microsoft.com/office/drawing/2014/main" id="{16ED6741-98B8-3418-86DE-A62B174D1C1E}"/>
              </a:ext>
            </a:extLst>
          </p:cNvPr>
          <p:cNvSpPr>
            <a:spLocks/>
          </p:cNvSpPr>
          <p:nvPr/>
        </p:nvSpPr>
        <p:spPr>
          <a:xfrm>
            <a:off x="2774658"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1" name="Rectangle 40">
            <a:extLst>
              <a:ext uri="{FF2B5EF4-FFF2-40B4-BE49-F238E27FC236}">
                <a16:creationId xmlns:a16="http://schemas.microsoft.com/office/drawing/2014/main" id="{FB19D8CE-D7F4-9CEE-AEE2-20B4ECDC0C26}"/>
              </a:ext>
            </a:extLst>
          </p:cNvPr>
          <p:cNvSpPr>
            <a:spLocks/>
          </p:cNvSpPr>
          <p:nvPr/>
        </p:nvSpPr>
        <p:spPr>
          <a:xfrm>
            <a:off x="3027551"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2" name="Rectangle 41">
            <a:extLst>
              <a:ext uri="{FF2B5EF4-FFF2-40B4-BE49-F238E27FC236}">
                <a16:creationId xmlns:a16="http://schemas.microsoft.com/office/drawing/2014/main" id="{C6D03035-4B2B-E831-00AF-7C20BB635EE9}"/>
              </a:ext>
            </a:extLst>
          </p:cNvPr>
          <p:cNvSpPr>
            <a:spLocks/>
          </p:cNvSpPr>
          <p:nvPr/>
        </p:nvSpPr>
        <p:spPr>
          <a:xfrm>
            <a:off x="3280444"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3" name="Rectangle 42">
            <a:extLst>
              <a:ext uri="{FF2B5EF4-FFF2-40B4-BE49-F238E27FC236}">
                <a16:creationId xmlns:a16="http://schemas.microsoft.com/office/drawing/2014/main" id="{7B9D39E0-DDFC-9314-D5F6-6B589A718993}"/>
              </a:ext>
            </a:extLst>
          </p:cNvPr>
          <p:cNvSpPr>
            <a:spLocks/>
          </p:cNvSpPr>
          <p:nvPr/>
        </p:nvSpPr>
        <p:spPr>
          <a:xfrm>
            <a:off x="3533337"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4" name="Rectangle 43">
            <a:extLst>
              <a:ext uri="{FF2B5EF4-FFF2-40B4-BE49-F238E27FC236}">
                <a16:creationId xmlns:a16="http://schemas.microsoft.com/office/drawing/2014/main" id="{EB10FDAC-AA40-D678-86D2-01DD5AC1F4ED}"/>
              </a:ext>
            </a:extLst>
          </p:cNvPr>
          <p:cNvSpPr>
            <a:spLocks/>
          </p:cNvSpPr>
          <p:nvPr/>
        </p:nvSpPr>
        <p:spPr>
          <a:xfrm>
            <a:off x="3786230"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7" name="Rectangle 46">
            <a:extLst>
              <a:ext uri="{FF2B5EF4-FFF2-40B4-BE49-F238E27FC236}">
                <a16:creationId xmlns:a16="http://schemas.microsoft.com/office/drawing/2014/main" id="{9D78C025-A268-B4F1-065D-77D099577908}"/>
              </a:ext>
            </a:extLst>
          </p:cNvPr>
          <p:cNvSpPr>
            <a:spLocks/>
          </p:cNvSpPr>
          <p:nvPr/>
        </p:nvSpPr>
        <p:spPr>
          <a:xfrm>
            <a:off x="4039119"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6" name="Rectangle 55">
            <a:extLst>
              <a:ext uri="{FF2B5EF4-FFF2-40B4-BE49-F238E27FC236}">
                <a16:creationId xmlns:a16="http://schemas.microsoft.com/office/drawing/2014/main" id="{E08D596A-F6D0-9FE8-D3D0-835FE4B4051F}"/>
              </a:ext>
            </a:extLst>
          </p:cNvPr>
          <p:cNvSpPr>
            <a:spLocks/>
          </p:cNvSpPr>
          <p:nvPr/>
        </p:nvSpPr>
        <p:spPr>
          <a:xfrm>
            <a:off x="1763086"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7" name="Rectangle 56">
            <a:extLst>
              <a:ext uri="{FF2B5EF4-FFF2-40B4-BE49-F238E27FC236}">
                <a16:creationId xmlns:a16="http://schemas.microsoft.com/office/drawing/2014/main" id="{F9FD2DA1-23E4-B201-2DE7-602D3742A865}"/>
              </a:ext>
            </a:extLst>
          </p:cNvPr>
          <p:cNvSpPr>
            <a:spLocks/>
          </p:cNvSpPr>
          <p:nvPr/>
        </p:nvSpPr>
        <p:spPr>
          <a:xfrm>
            <a:off x="2268872"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9" name="TextBox 58">
            <a:extLst>
              <a:ext uri="{FF2B5EF4-FFF2-40B4-BE49-F238E27FC236}">
                <a16:creationId xmlns:a16="http://schemas.microsoft.com/office/drawing/2014/main" id="{61F46F00-17A3-D30C-E166-E0C922F86BF1}"/>
              </a:ext>
            </a:extLst>
          </p:cNvPr>
          <p:cNvSpPr txBox="1">
            <a:spLocks/>
          </p:cNvSpPr>
          <p:nvPr/>
        </p:nvSpPr>
        <p:spPr>
          <a:xfrm>
            <a:off x="1430555" y="3579553"/>
            <a:ext cx="2548633" cy="15388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100" b="1"/>
              <a:t>Package Reconciliation and Follow-up</a:t>
            </a:r>
          </a:p>
        </p:txBody>
      </p:sp>
      <p:sp>
        <p:nvSpPr>
          <p:cNvPr id="71" name="Rectangle 70">
            <a:extLst>
              <a:ext uri="{FF2B5EF4-FFF2-40B4-BE49-F238E27FC236}">
                <a16:creationId xmlns:a16="http://schemas.microsoft.com/office/drawing/2014/main" id="{78B158EF-DE18-B773-B281-BEAF2564A056}"/>
              </a:ext>
            </a:extLst>
          </p:cNvPr>
          <p:cNvSpPr>
            <a:spLocks/>
          </p:cNvSpPr>
          <p:nvPr/>
        </p:nvSpPr>
        <p:spPr>
          <a:xfrm>
            <a:off x="1257300" y="5446272"/>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bg1"/>
              </a:solidFill>
            </a:endParaRPr>
          </a:p>
        </p:txBody>
      </p:sp>
      <p:sp>
        <p:nvSpPr>
          <p:cNvPr id="72" name="TextBox 71">
            <a:extLst>
              <a:ext uri="{FF2B5EF4-FFF2-40B4-BE49-F238E27FC236}">
                <a16:creationId xmlns:a16="http://schemas.microsoft.com/office/drawing/2014/main" id="{A5B9E954-2D7C-9487-4430-5D9A1DFEACC4}"/>
              </a:ext>
            </a:extLst>
          </p:cNvPr>
          <p:cNvSpPr txBox="1">
            <a:spLocks/>
          </p:cNvSpPr>
          <p:nvPr/>
        </p:nvSpPr>
        <p:spPr>
          <a:xfrm>
            <a:off x="4387065" y="5449462"/>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notifies ILLEs of identified dynamic model or data deficiencies. ILLEs submit corrected models, updated parameters, or supplemental technical information during the cure period</a:t>
            </a:r>
          </a:p>
        </p:txBody>
      </p:sp>
      <p:sp>
        <p:nvSpPr>
          <p:cNvPr id="82" name="TrackerNumWhite 3">
            <a:extLst>
              <a:ext uri="{FF2B5EF4-FFF2-40B4-BE49-F238E27FC236}">
                <a16:creationId xmlns:a16="http://schemas.microsoft.com/office/drawing/2014/main" id="{D820C800-37CB-F85A-DE03-E8E513013EAC}"/>
              </a:ext>
            </a:extLst>
          </p:cNvPr>
          <p:cNvSpPr/>
          <p:nvPr>
            <p:custDataLst>
              <p:tags r:id="rId21"/>
            </p:custDataLst>
          </p:nvPr>
        </p:nvSpPr>
        <p:spPr>
          <a:xfrm>
            <a:off x="873347" y="5473579"/>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10</a:t>
            </a:r>
          </a:p>
        </p:txBody>
      </p:sp>
      <p:sp>
        <p:nvSpPr>
          <p:cNvPr id="87" name="Rectangle 86">
            <a:extLst>
              <a:ext uri="{FF2B5EF4-FFF2-40B4-BE49-F238E27FC236}">
                <a16:creationId xmlns:a16="http://schemas.microsoft.com/office/drawing/2014/main" id="{9FB5C3A6-5E50-43F9-7EF9-D00FEA2A68C7}"/>
              </a:ext>
            </a:extLst>
          </p:cNvPr>
          <p:cNvSpPr>
            <a:spLocks/>
          </p:cNvSpPr>
          <p:nvPr/>
        </p:nvSpPr>
        <p:spPr>
          <a:xfrm>
            <a:off x="1257300"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89" name="Rectangle 88">
            <a:extLst>
              <a:ext uri="{FF2B5EF4-FFF2-40B4-BE49-F238E27FC236}">
                <a16:creationId xmlns:a16="http://schemas.microsoft.com/office/drawing/2014/main" id="{594F007E-010F-3C61-2389-AEB2D26DEE02}"/>
              </a:ext>
            </a:extLst>
          </p:cNvPr>
          <p:cNvSpPr>
            <a:spLocks/>
          </p:cNvSpPr>
          <p:nvPr/>
        </p:nvSpPr>
        <p:spPr>
          <a:xfrm>
            <a:off x="1510193"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0" name="Rectangle 89">
            <a:extLst>
              <a:ext uri="{FF2B5EF4-FFF2-40B4-BE49-F238E27FC236}">
                <a16:creationId xmlns:a16="http://schemas.microsoft.com/office/drawing/2014/main" id="{1D6AACF2-3592-D3F7-46A4-F32B3727964E}"/>
              </a:ext>
            </a:extLst>
          </p:cNvPr>
          <p:cNvSpPr>
            <a:spLocks/>
          </p:cNvSpPr>
          <p:nvPr/>
        </p:nvSpPr>
        <p:spPr>
          <a:xfrm>
            <a:off x="2015979"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2" name="Rectangle 91">
            <a:extLst>
              <a:ext uri="{FF2B5EF4-FFF2-40B4-BE49-F238E27FC236}">
                <a16:creationId xmlns:a16="http://schemas.microsoft.com/office/drawing/2014/main" id="{5CB83539-A8D5-054E-4E5C-65F9FB1D06BA}"/>
              </a:ext>
            </a:extLst>
          </p:cNvPr>
          <p:cNvSpPr>
            <a:spLocks/>
          </p:cNvSpPr>
          <p:nvPr/>
        </p:nvSpPr>
        <p:spPr>
          <a:xfrm>
            <a:off x="2521765"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3" name="Rectangle 92">
            <a:extLst>
              <a:ext uri="{FF2B5EF4-FFF2-40B4-BE49-F238E27FC236}">
                <a16:creationId xmlns:a16="http://schemas.microsoft.com/office/drawing/2014/main" id="{AA58DD1A-54D5-FC38-58D4-DD8DB752D74A}"/>
              </a:ext>
            </a:extLst>
          </p:cNvPr>
          <p:cNvSpPr>
            <a:spLocks/>
          </p:cNvSpPr>
          <p:nvPr/>
        </p:nvSpPr>
        <p:spPr>
          <a:xfrm>
            <a:off x="2774658"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5" name="Rectangle 94">
            <a:extLst>
              <a:ext uri="{FF2B5EF4-FFF2-40B4-BE49-F238E27FC236}">
                <a16:creationId xmlns:a16="http://schemas.microsoft.com/office/drawing/2014/main" id="{53A56C5D-CD3A-1836-C6F1-979B49A098E3}"/>
              </a:ext>
            </a:extLst>
          </p:cNvPr>
          <p:cNvSpPr>
            <a:spLocks/>
          </p:cNvSpPr>
          <p:nvPr/>
        </p:nvSpPr>
        <p:spPr>
          <a:xfrm>
            <a:off x="3027551"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6" name="Rectangle 95">
            <a:extLst>
              <a:ext uri="{FF2B5EF4-FFF2-40B4-BE49-F238E27FC236}">
                <a16:creationId xmlns:a16="http://schemas.microsoft.com/office/drawing/2014/main" id="{52DA2FC9-F508-D180-E9D6-B2600778B296}"/>
              </a:ext>
            </a:extLst>
          </p:cNvPr>
          <p:cNvSpPr>
            <a:spLocks/>
          </p:cNvSpPr>
          <p:nvPr/>
        </p:nvSpPr>
        <p:spPr>
          <a:xfrm>
            <a:off x="3280444"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8" name="Rectangle 97">
            <a:extLst>
              <a:ext uri="{FF2B5EF4-FFF2-40B4-BE49-F238E27FC236}">
                <a16:creationId xmlns:a16="http://schemas.microsoft.com/office/drawing/2014/main" id="{142AAE0A-9702-B53B-5C77-730455863B33}"/>
              </a:ext>
            </a:extLst>
          </p:cNvPr>
          <p:cNvSpPr>
            <a:spLocks/>
          </p:cNvSpPr>
          <p:nvPr/>
        </p:nvSpPr>
        <p:spPr>
          <a:xfrm>
            <a:off x="3533337"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9" name="Rectangle 98">
            <a:extLst>
              <a:ext uri="{FF2B5EF4-FFF2-40B4-BE49-F238E27FC236}">
                <a16:creationId xmlns:a16="http://schemas.microsoft.com/office/drawing/2014/main" id="{37A1A4B7-C10E-9E31-5812-04A27D992A8B}"/>
              </a:ext>
            </a:extLst>
          </p:cNvPr>
          <p:cNvSpPr>
            <a:spLocks/>
          </p:cNvSpPr>
          <p:nvPr/>
        </p:nvSpPr>
        <p:spPr>
          <a:xfrm>
            <a:off x="3786230"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1" name="Rectangle 100">
            <a:extLst>
              <a:ext uri="{FF2B5EF4-FFF2-40B4-BE49-F238E27FC236}">
                <a16:creationId xmlns:a16="http://schemas.microsoft.com/office/drawing/2014/main" id="{F960A6EC-7149-7549-DB04-1B2B266A7622}"/>
              </a:ext>
            </a:extLst>
          </p:cNvPr>
          <p:cNvSpPr>
            <a:spLocks/>
          </p:cNvSpPr>
          <p:nvPr/>
        </p:nvSpPr>
        <p:spPr>
          <a:xfrm>
            <a:off x="4039119"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2" name="Rectangle 101">
            <a:extLst>
              <a:ext uri="{FF2B5EF4-FFF2-40B4-BE49-F238E27FC236}">
                <a16:creationId xmlns:a16="http://schemas.microsoft.com/office/drawing/2014/main" id="{FD502F4E-E7D0-A7D6-DE25-88DA241CA54B}"/>
              </a:ext>
            </a:extLst>
          </p:cNvPr>
          <p:cNvSpPr>
            <a:spLocks/>
          </p:cNvSpPr>
          <p:nvPr/>
        </p:nvSpPr>
        <p:spPr>
          <a:xfrm>
            <a:off x="1763086"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4" name="Rectangle 103">
            <a:extLst>
              <a:ext uri="{FF2B5EF4-FFF2-40B4-BE49-F238E27FC236}">
                <a16:creationId xmlns:a16="http://schemas.microsoft.com/office/drawing/2014/main" id="{E2B9D6A0-1671-47F2-AB65-E16C4B2D0728}"/>
              </a:ext>
            </a:extLst>
          </p:cNvPr>
          <p:cNvSpPr>
            <a:spLocks/>
          </p:cNvSpPr>
          <p:nvPr/>
        </p:nvSpPr>
        <p:spPr>
          <a:xfrm>
            <a:off x="2268872"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5" name="TextBox 104">
            <a:extLst>
              <a:ext uri="{FF2B5EF4-FFF2-40B4-BE49-F238E27FC236}">
                <a16:creationId xmlns:a16="http://schemas.microsoft.com/office/drawing/2014/main" id="{4A62F3CF-9CA0-3D58-66AD-0C6E7F518AC7}"/>
              </a:ext>
            </a:extLst>
          </p:cNvPr>
          <p:cNvSpPr txBox="1">
            <a:spLocks/>
          </p:cNvSpPr>
          <p:nvPr/>
        </p:nvSpPr>
        <p:spPr>
          <a:xfrm>
            <a:off x="1430555" y="5520418"/>
            <a:ext cx="2548633" cy="15388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100" b="1"/>
              <a:t>Dynamic Model Deficiency Resolution</a:t>
            </a:r>
          </a:p>
        </p:txBody>
      </p:sp>
      <p:sp>
        <p:nvSpPr>
          <p:cNvPr id="119" name="Rectangle 118">
            <a:extLst>
              <a:ext uri="{FF2B5EF4-FFF2-40B4-BE49-F238E27FC236}">
                <a16:creationId xmlns:a16="http://schemas.microsoft.com/office/drawing/2014/main" id="{E33E80A7-2269-F8BE-CDF3-F155F5D3B777}"/>
              </a:ext>
            </a:extLst>
          </p:cNvPr>
          <p:cNvSpPr>
            <a:spLocks/>
          </p:cNvSpPr>
          <p:nvPr/>
        </p:nvSpPr>
        <p:spPr>
          <a:xfrm>
            <a:off x="1257300" y="5934684"/>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 Final Eligibility Validation</a:t>
            </a:r>
            <a:endParaRPr lang="en-US" sz="1100" b="1">
              <a:solidFill>
                <a:schemeClr val="tx1"/>
              </a:solidFill>
            </a:endParaRPr>
          </a:p>
        </p:txBody>
      </p:sp>
      <p:sp>
        <p:nvSpPr>
          <p:cNvPr id="121" name="TextBox 120">
            <a:extLst>
              <a:ext uri="{FF2B5EF4-FFF2-40B4-BE49-F238E27FC236}">
                <a16:creationId xmlns:a16="http://schemas.microsoft.com/office/drawing/2014/main" id="{384048C9-4A58-34EE-66C3-A52061692CD1}"/>
              </a:ext>
            </a:extLst>
          </p:cNvPr>
          <p:cNvSpPr txBox="1">
            <a:spLocks/>
          </p:cNvSpPr>
          <p:nvPr/>
        </p:nvSpPr>
        <p:spPr>
          <a:xfrm>
            <a:off x="4387065" y="5934684"/>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finalizes Batch Zero eligibility determinations following resolution of outstanding dynamic model and data deficiencies</a:t>
            </a:r>
          </a:p>
        </p:txBody>
      </p:sp>
      <p:sp>
        <p:nvSpPr>
          <p:cNvPr id="122" name="TrackerNumWhite 3">
            <a:extLst>
              <a:ext uri="{FF2B5EF4-FFF2-40B4-BE49-F238E27FC236}">
                <a16:creationId xmlns:a16="http://schemas.microsoft.com/office/drawing/2014/main" id="{39388472-F922-9E84-044A-0076B2A89137}"/>
              </a:ext>
            </a:extLst>
          </p:cNvPr>
          <p:cNvSpPr/>
          <p:nvPr>
            <p:custDataLst>
              <p:tags r:id="rId22"/>
            </p:custDataLst>
          </p:nvPr>
        </p:nvSpPr>
        <p:spPr>
          <a:xfrm>
            <a:off x="873347" y="5961599"/>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11</a:t>
            </a:r>
          </a:p>
        </p:txBody>
      </p:sp>
      <p:cxnSp>
        <p:nvCxnSpPr>
          <p:cNvPr id="123" name="Straight Connector 122">
            <a:extLst>
              <a:ext uri="{FF2B5EF4-FFF2-40B4-BE49-F238E27FC236}">
                <a16:creationId xmlns:a16="http://schemas.microsoft.com/office/drawing/2014/main" id="{6CCC1014-313C-C986-6DC9-6CE24992F9BA}"/>
              </a:ext>
            </a:extLst>
          </p:cNvPr>
          <p:cNvCxnSpPr>
            <a:cxnSpLocks/>
          </p:cNvCxnSpPr>
          <p:nvPr>
            <p:custDataLst>
              <p:tags r:id="rId23"/>
            </p:custDataLst>
          </p:nvPr>
        </p:nvCxnSpPr>
        <p:spPr bwMode="auto">
          <a:xfrm>
            <a:off x="4387065" y="5845958"/>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7B42D2CF-46EE-8C4B-DDD9-5B372A49C972}"/>
              </a:ext>
            </a:extLst>
          </p:cNvPr>
          <p:cNvCxnSpPr>
            <a:cxnSpLocks/>
            <a:stCxn id="71" idx="2"/>
            <a:endCxn id="119" idx="0"/>
          </p:cNvCxnSpPr>
          <p:nvPr/>
        </p:nvCxnSpPr>
        <p:spPr>
          <a:xfrm>
            <a:off x="2704871" y="5748453"/>
            <a:ext cx="0" cy="18623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5. Source">
            <a:extLst>
              <a:ext uri="{FF2B5EF4-FFF2-40B4-BE49-F238E27FC236}">
                <a16:creationId xmlns:a16="http://schemas.microsoft.com/office/drawing/2014/main" id="{E5F4C318-4DC6-58B7-7CF4-A4095A230144}"/>
              </a:ext>
            </a:extLst>
          </p:cNvPr>
          <p:cNvSpPr txBox="1"/>
          <p:nvPr>
            <p:custDataLst>
              <p:tags r:id="rId24"/>
            </p:custDataLst>
          </p:nvPr>
        </p:nvSpPr>
        <p:spPr>
          <a:xfrm>
            <a:off x="860648" y="6307268"/>
            <a:ext cx="10797949" cy="369332"/>
          </a:xfrm>
          <a:prstGeom prst="rect">
            <a:avLst/>
          </a:prstGeom>
          <a:noFill/>
        </p:spPr>
        <p:txBody>
          <a:bodyPr vert="horz" wrap="square" lIns="0" tIns="0" rIns="0" bIns="0" rtlCol="0" anchor="b" anchorCtr="0">
            <a:spAutoFit/>
          </a:bodyPr>
          <a:lstStyle/>
          <a:p>
            <a:r>
              <a:rPr lang="fr-FR" sz="800"/>
              <a:t>1. T</a:t>
            </a:r>
            <a:r>
              <a:rPr lang="en-US" sz="800"/>
              <a:t>he post–July 10 validation period is intended to address administrative corrections, clarification requests, and minor submission errors identified during TSP/DSP review (e.g., typos or incorrect references). It is not intended to allow submission of materially missing eligibility items or satisfaction of requirements that were not completed by the applicable July 10 deadline (e.g., posting financial security, executing required commitments, or completing required attestations)</a:t>
            </a:r>
          </a:p>
        </p:txBody>
      </p:sp>
    </p:spTree>
    <p:extLst>
      <p:ext uri="{BB962C8B-B14F-4D97-AF65-F5344CB8AC3E}">
        <p14:creationId xmlns:p14="http://schemas.microsoft.com/office/powerpoint/2010/main" val="1603297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FC7B7-885C-D3F4-5C1D-62B1D3282AC5}"/>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86F0655-5245-36AB-8D65-6194F6545DBA}"/>
              </a:ext>
            </a:extLst>
          </p:cNvPr>
          <p:cNvGraphicFramePr>
            <a:graphicFrameLocks noChangeAspect="1"/>
          </p:cNvGraphicFramePr>
          <p:nvPr>
            <p:custDataLst>
              <p:tags r:id="rId1"/>
            </p:custDataLst>
            <p:extLst>
              <p:ext uri="{D42A27DB-BD31-4B8C-83A1-F6EECF244321}">
                <p14:modId xmlns:p14="http://schemas.microsoft.com/office/powerpoint/2010/main" val="357716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5" progId="TCLayout.ActiveDocument.1">
                  <p:embed/>
                </p:oleObj>
              </mc:Choice>
              <mc:Fallback>
                <p:oleObj name="think-cell Slide" r:id="rId12" imgW="404" imgH="405" progId="TCLayout.ActiveDocument.1">
                  <p:embed/>
                  <p:pic>
                    <p:nvPicPr>
                      <p:cNvPr id="5" name="think-cell data - do not delete" hidden="1">
                        <a:extLst>
                          <a:ext uri="{FF2B5EF4-FFF2-40B4-BE49-F238E27FC236}">
                            <a16:creationId xmlns:a16="http://schemas.microsoft.com/office/drawing/2014/main" id="{E86F0655-5245-36AB-8D65-6194F6545DBA}"/>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pic>
        <p:nvPicPr>
          <p:cNvPr id="34" name="Picture 33">
            <a:extLst>
              <a:ext uri="{FF2B5EF4-FFF2-40B4-BE49-F238E27FC236}">
                <a16:creationId xmlns:a16="http://schemas.microsoft.com/office/drawing/2014/main" id="{91993A7A-B71A-4DB8-599C-E6CAC1A3B914}"/>
              </a:ext>
            </a:extLst>
          </p:cNvPr>
          <p:cNvPicPr>
            <a:picLocks noChangeAspect="1"/>
          </p:cNvPicPr>
          <p:nvPr/>
        </p:nvPicPr>
        <p:blipFill>
          <a:blip r:embed="rId14"/>
          <a:stretch>
            <a:fillRect/>
          </a:stretch>
        </p:blipFill>
        <p:spPr>
          <a:xfrm>
            <a:off x="1257125" y="1643824"/>
            <a:ext cx="7269469" cy="4435193"/>
          </a:xfrm>
          <a:prstGeom prst="rect">
            <a:avLst/>
          </a:prstGeom>
        </p:spPr>
      </p:pic>
      <p:sp>
        <p:nvSpPr>
          <p:cNvPr id="2" name="Title Placeholder 1">
            <a:extLst>
              <a:ext uri="{FF2B5EF4-FFF2-40B4-BE49-F238E27FC236}">
                <a16:creationId xmlns:a16="http://schemas.microsoft.com/office/drawing/2014/main" id="{209ADD6E-8016-4841-40FF-B888A5F9C5D5}"/>
              </a:ext>
            </a:extLst>
          </p:cNvPr>
          <p:cNvSpPr>
            <a:spLocks noGrp="1"/>
          </p:cNvSpPr>
          <p:nvPr>
            <p:ph type="title"/>
          </p:nvPr>
        </p:nvSpPr>
        <p:spPr>
          <a:xfrm>
            <a:off x="1257300" y="457200"/>
            <a:ext cx="10401300" cy="664797"/>
          </a:xfrm>
        </p:spPr>
        <p:txBody>
          <a:bodyPr vert="horz" wrap="square">
            <a:spAutoFit/>
          </a:bodyPr>
          <a:lstStyle/>
          <a:p>
            <a:r>
              <a:rPr lang="en-US"/>
              <a:t>Case Study (1/8): ILLE selects eligibility pathway and identifies applicable submission requirements</a:t>
            </a:r>
          </a:p>
        </p:txBody>
      </p:sp>
      <p:sp>
        <p:nvSpPr>
          <p:cNvPr id="3" name="Slide Number Placeholder 4">
            <a:extLst>
              <a:ext uri="{FF2B5EF4-FFF2-40B4-BE49-F238E27FC236}">
                <a16:creationId xmlns:a16="http://schemas.microsoft.com/office/drawing/2014/main" id="{3D3D426C-7EF4-79A0-DCE5-7F2CC6C41BFD}"/>
              </a:ext>
            </a:extLst>
          </p:cNvPr>
          <p:cNvSpPr>
            <a:spLocks noGrp="1"/>
          </p:cNvSpPr>
          <p:nvPr>
            <p:ph type="sldNum" sz="quarter" idx="12"/>
          </p:nvPr>
        </p:nvSpPr>
        <p:spPr/>
        <p:txBody>
          <a:bodyPr/>
          <a:lstStyle/>
          <a:p>
            <a:fld id="{BCDE79FB-97BA-492B-8D57-F1373F9ADA95}" type="slidenum">
              <a:rPr lang="en-US" smtClean="0"/>
              <a:t>19</a:t>
            </a:fld>
            <a:endParaRPr lang="en-US"/>
          </a:p>
        </p:txBody>
      </p:sp>
      <p:grpSp>
        <p:nvGrpSpPr>
          <p:cNvPr id="6" name="Group 5">
            <a:extLst>
              <a:ext uri="{FF2B5EF4-FFF2-40B4-BE49-F238E27FC236}">
                <a16:creationId xmlns:a16="http://schemas.microsoft.com/office/drawing/2014/main" id="{99C9FCD7-47EE-0BED-EF0F-C1B75BC713C5}"/>
              </a:ext>
            </a:extLst>
          </p:cNvPr>
          <p:cNvGrpSpPr/>
          <p:nvPr/>
        </p:nvGrpSpPr>
        <p:grpSpPr>
          <a:xfrm>
            <a:off x="1257300" y="1389218"/>
            <a:ext cx="7280804" cy="220337"/>
            <a:chOff x="1257300" y="1284810"/>
            <a:chExt cx="7121705" cy="220337"/>
          </a:xfrm>
        </p:grpSpPr>
        <p:cxnSp>
          <p:nvCxnSpPr>
            <p:cNvPr id="7" name="LineBasicDefault 292">
              <a:extLst>
                <a:ext uri="{FF2B5EF4-FFF2-40B4-BE49-F238E27FC236}">
                  <a16:creationId xmlns:a16="http://schemas.microsoft.com/office/drawing/2014/main" id="{2E31F9EC-3251-F05C-1017-AE550BA6B9D8}"/>
                </a:ext>
              </a:extLst>
            </p:cNvPr>
            <p:cNvCxnSpPr>
              <a:cxnSpLocks/>
            </p:cNvCxnSpPr>
            <p:nvPr>
              <p:custDataLst>
                <p:tags r:id="rId10"/>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8F053D5-0556-8C32-9F82-68EFB39DE7EF}"/>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9" name="Group 8">
            <a:extLst>
              <a:ext uri="{FF2B5EF4-FFF2-40B4-BE49-F238E27FC236}">
                <a16:creationId xmlns:a16="http://schemas.microsoft.com/office/drawing/2014/main" id="{7A08D8A5-C06F-F1C7-71FF-CA15AA2293A8}"/>
              </a:ext>
            </a:extLst>
          </p:cNvPr>
          <p:cNvGrpSpPr>
            <a:grpSpLocks/>
          </p:cNvGrpSpPr>
          <p:nvPr/>
        </p:nvGrpSpPr>
        <p:grpSpPr>
          <a:xfrm>
            <a:off x="8851535" y="1389218"/>
            <a:ext cx="2807065" cy="220337"/>
            <a:chOff x="1257300" y="1284810"/>
            <a:chExt cx="7121705" cy="220337"/>
          </a:xfrm>
        </p:grpSpPr>
        <p:cxnSp>
          <p:nvCxnSpPr>
            <p:cNvPr id="10" name="LineBasicDefault 292">
              <a:extLst>
                <a:ext uri="{FF2B5EF4-FFF2-40B4-BE49-F238E27FC236}">
                  <a16:creationId xmlns:a16="http://schemas.microsoft.com/office/drawing/2014/main" id="{43B2F4A4-1209-1D8D-E7B4-775CE03B9A4D}"/>
                </a:ext>
              </a:extLst>
            </p:cNvPr>
            <p:cNvCxnSpPr>
              <a:cxnSpLocks/>
            </p:cNvCxnSpPr>
            <p:nvPr>
              <p:custDataLst>
                <p:tags r:id="rId9"/>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B7EA01B-7F6A-FC5F-4F50-2A3820BBEF11}"/>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1D041E1E-50DE-3A95-591E-EED15FD33ABA}"/>
              </a:ext>
            </a:extLst>
          </p:cNvPr>
          <p:cNvSpPr txBox="1">
            <a:spLocks/>
          </p:cNvSpPr>
          <p:nvPr/>
        </p:nvSpPr>
        <p:spPr>
          <a:xfrm>
            <a:off x="8851535" y="1745986"/>
            <a:ext cx="2807065" cy="381642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ILLE selects the applicable Batch Zero eligibility pathway </a:t>
            </a:r>
            <a:r>
              <a:rPr lang="en-US" sz="1400"/>
              <a:t>in Section 2 of the LIF (e.g., Base Load Section 9.2.1.1(1)(g))</a:t>
            </a:r>
          </a:p>
          <a:p>
            <a:pPr marL="285750" indent="-285750">
              <a:buFont typeface="Arial" panose="020B0604020202020204" pitchFamily="34" charset="0"/>
              <a:buChar char="•"/>
            </a:pPr>
            <a:r>
              <a:rPr lang="en-US" sz="1400"/>
              <a:t>Based on the selected pathway, </a:t>
            </a:r>
            <a:r>
              <a:rPr lang="en-US" sz="1400" b="1"/>
              <a:t>the LIF automatically identifies which submission items are Required</a:t>
            </a:r>
            <a:r>
              <a:rPr lang="en-US" sz="1400"/>
              <a:t>, Conditional, or Not Required within Section 3</a:t>
            </a:r>
          </a:p>
          <a:p>
            <a:pPr marL="285750" indent="-285750">
              <a:buFont typeface="Arial" panose="020B0604020202020204" pitchFamily="34" charset="0"/>
              <a:buChar char="•"/>
            </a:pPr>
            <a:r>
              <a:rPr lang="en-US" sz="1400" b="1"/>
              <a:t>The LIF also identifies the expected submission format for each item </a:t>
            </a:r>
            <a:r>
              <a:rPr lang="en-US" sz="1400"/>
              <a:t>(e.g., notarized attestation, evidence, TSP confirmation, technical documentation, or form)</a:t>
            </a:r>
            <a:endParaRPr lang="en-US" sz="1400" b="1" i="1" noProof="1"/>
          </a:p>
        </p:txBody>
      </p:sp>
      <p:sp>
        <p:nvSpPr>
          <p:cNvPr id="27" name="TrackerNumBlue 4">
            <a:extLst>
              <a:ext uri="{FF2B5EF4-FFF2-40B4-BE49-F238E27FC236}">
                <a16:creationId xmlns:a16="http://schemas.microsoft.com/office/drawing/2014/main" id="{C9C5E70F-CE12-D6D2-6D59-1E576D327CE3}"/>
              </a:ext>
            </a:extLst>
          </p:cNvPr>
          <p:cNvSpPr/>
          <p:nvPr>
            <p:custDataLst>
              <p:tags r:id="rId2"/>
            </p:custDataLst>
          </p:nvPr>
        </p:nvSpPr>
        <p:spPr>
          <a:xfrm>
            <a:off x="8798370" y="1724720"/>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8" name="TrackerNumBlue 4">
            <a:extLst>
              <a:ext uri="{FF2B5EF4-FFF2-40B4-BE49-F238E27FC236}">
                <a16:creationId xmlns:a16="http://schemas.microsoft.com/office/drawing/2014/main" id="{A74938D3-C63E-9CF9-1882-DCAF14474DDB}"/>
              </a:ext>
            </a:extLst>
          </p:cNvPr>
          <p:cNvSpPr/>
          <p:nvPr>
            <p:custDataLst>
              <p:tags r:id="rId3"/>
            </p:custDataLst>
          </p:nvPr>
        </p:nvSpPr>
        <p:spPr>
          <a:xfrm>
            <a:off x="8798370" y="2884281"/>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9" name="TrackerNumBlue 4">
            <a:extLst>
              <a:ext uri="{FF2B5EF4-FFF2-40B4-BE49-F238E27FC236}">
                <a16:creationId xmlns:a16="http://schemas.microsoft.com/office/drawing/2014/main" id="{12DE84EF-D5DB-2C32-8EB4-714E2DCD9EF6}"/>
              </a:ext>
            </a:extLst>
          </p:cNvPr>
          <p:cNvSpPr/>
          <p:nvPr>
            <p:custDataLst>
              <p:tags r:id="rId4"/>
            </p:custDataLst>
          </p:nvPr>
        </p:nvSpPr>
        <p:spPr>
          <a:xfrm>
            <a:off x="8798370" y="4232776"/>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4" name="5. Source">
            <a:extLst>
              <a:ext uri="{FF2B5EF4-FFF2-40B4-BE49-F238E27FC236}">
                <a16:creationId xmlns:a16="http://schemas.microsoft.com/office/drawing/2014/main" id="{563DC2FF-0955-233A-1893-61E57F99A2AC}"/>
              </a:ext>
            </a:extLst>
          </p:cNvPr>
          <p:cNvSpPr txBox="1"/>
          <p:nvPr>
            <p:custDataLst>
              <p:tags r:id="rId5"/>
            </p:custDataLst>
          </p:nvPr>
        </p:nvSpPr>
        <p:spPr>
          <a:xfrm>
            <a:off x="86064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19" name="TextBox 1064">
            <a:extLst>
              <a:ext uri="{FF2B5EF4-FFF2-40B4-BE49-F238E27FC236}">
                <a16:creationId xmlns:a16="http://schemas.microsoft.com/office/drawing/2014/main" id="{162B128B-3635-C68E-A8D9-50553E4372FB}"/>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30" name="TextBox 1064">
            <a:extLst>
              <a:ext uri="{FF2B5EF4-FFF2-40B4-BE49-F238E27FC236}">
                <a16:creationId xmlns:a16="http://schemas.microsoft.com/office/drawing/2014/main" id="{4F551CD2-8CAD-2122-E72F-81E466171A5E}"/>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sp>
        <p:nvSpPr>
          <p:cNvPr id="21" name="Rectangle 20">
            <a:extLst>
              <a:ext uri="{FF2B5EF4-FFF2-40B4-BE49-F238E27FC236}">
                <a16:creationId xmlns:a16="http://schemas.microsoft.com/office/drawing/2014/main" id="{BA172E28-AF60-1D41-51E8-AF85C6FF4C15}"/>
              </a:ext>
            </a:extLst>
          </p:cNvPr>
          <p:cNvSpPr/>
          <p:nvPr/>
        </p:nvSpPr>
        <p:spPr>
          <a:xfrm>
            <a:off x="1113906" y="2001188"/>
            <a:ext cx="5681530" cy="209459"/>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TrackerNumBlue 4">
            <a:extLst>
              <a:ext uri="{FF2B5EF4-FFF2-40B4-BE49-F238E27FC236}">
                <a16:creationId xmlns:a16="http://schemas.microsoft.com/office/drawing/2014/main" id="{667EE480-40C5-EF5F-8250-580AF414E319}"/>
              </a:ext>
            </a:extLst>
          </p:cNvPr>
          <p:cNvSpPr/>
          <p:nvPr>
            <p:custDataLst>
              <p:tags r:id="rId6"/>
            </p:custDataLst>
          </p:nvPr>
        </p:nvSpPr>
        <p:spPr>
          <a:xfrm>
            <a:off x="977786" y="1968880"/>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3" name="Rectangle 22">
            <a:extLst>
              <a:ext uri="{FF2B5EF4-FFF2-40B4-BE49-F238E27FC236}">
                <a16:creationId xmlns:a16="http://schemas.microsoft.com/office/drawing/2014/main" id="{D2C699EF-EAF9-5D15-D1E9-24BC9DD01451}"/>
              </a:ext>
            </a:extLst>
          </p:cNvPr>
          <p:cNvSpPr/>
          <p:nvPr/>
        </p:nvSpPr>
        <p:spPr>
          <a:xfrm>
            <a:off x="3937000" y="2437136"/>
            <a:ext cx="657926" cy="381594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Rectangle 23">
            <a:extLst>
              <a:ext uri="{FF2B5EF4-FFF2-40B4-BE49-F238E27FC236}">
                <a16:creationId xmlns:a16="http://schemas.microsoft.com/office/drawing/2014/main" id="{4B506E9A-4770-F1F3-538F-7A715A853359}"/>
              </a:ext>
            </a:extLst>
          </p:cNvPr>
          <p:cNvSpPr/>
          <p:nvPr/>
        </p:nvSpPr>
        <p:spPr>
          <a:xfrm>
            <a:off x="4594926" y="2437136"/>
            <a:ext cx="1208589" cy="381594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TrackerNumBlue 4">
            <a:extLst>
              <a:ext uri="{FF2B5EF4-FFF2-40B4-BE49-F238E27FC236}">
                <a16:creationId xmlns:a16="http://schemas.microsoft.com/office/drawing/2014/main" id="{2577CD28-7A33-299F-27EC-5E84CF0BB7D2}"/>
              </a:ext>
            </a:extLst>
          </p:cNvPr>
          <p:cNvSpPr/>
          <p:nvPr>
            <p:custDataLst>
              <p:tags r:id="rId7"/>
            </p:custDataLst>
          </p:nvPr>
        </p:nvSpPr>
        <p:spPr>
          <a:xfrm>
            <a:off x="4126293" y="6118156"/>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6" name="TrackerNumBlue 4">
            <a:extLst>
              <a:ext uri="{FF2B5EF4-FFF2-40B4-BE49-F238E27FC236}">
                <a16:creationId xmlns:a16="http://schemas.microsoft.com/office/drawing/2014/main" id="{C8601CF4-2B57-0648-BDCC-83487EB763B1}"/>
              </a:ext>
            </a:extLst>
          </p:cNvPr>
          <p:cNvSpPr/>
          <p:nvPr>
            <p:custDataLst>
              <p:tags r:id="rId8"/>
            </p:custDataLst>
          </p:nvPr>
        </p:nvSpPr>
        <p:spPr>
          <a:xfrm>
            <a:off x="5059550" y="6118156"/>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Tree>
    <p:extLst>
      <p:ext uri="{BB962C8B-B14F-4D97-AF65-F5344CB8AC3E}">
        <p14:creationId xmlns:p14="http://schemas.microsoft.com/office/powerpoint/2010/main" val="270694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5442CB4-36A9-0C27-0602-BC3CA011729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5" progId="TCLayout.ActiveDocument.1">
                  <p:embed/>
                </p:oleObj>
              </mc:Choice>
              <mc:Fallback>
                <p:oleObj name="think-cell Slide" r:id="rId6" imgW="404" imgH="405" progId="TCLayout.ActiveDocument.1">
                  <p:embed/>
                  <p:pic>
                    <p:nvPicPr>
                      <p:cNvPr id="7" name="think-cell data - do not delete" hidden="1">
                        <a:extLst>
                          <a:ext uri="{FF2B5EF4-FFF2-40B4-BE49-F238E27FC236}">
                            <a16:creationId xmlns:a16="http://schemas.microsoft.com/office/drawing/2014/main" id="{95442CB4-36A9-0C27-0602-BC3CA011729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AEAF33C-F39C-D1BB-F60D-FCC180358ED0}"/>
              </a:ext>
            </a:extLst>
          </p:cNvPr>
          <p:cNvSpPr>
            <a:spLocks noGrp="1"/>
          </p:cNvSpPr>
          <p:nvPr>
            <p:ph type="title"/>
          </p:nvPr>
        </p:nvSpPr>
        <p:spPr/>
        <p:txBody>
          <a:bodyPr vert="horz"/>
          <a:lstStyle/>
          <a:p>
            <a:r>
              <a:rPr lang="en-US" altLang="en-US">
                <a:effectLst/>
                <a:latin typeface="+mn-lt"/>
              </a:rPr>
              <a:t>Agenda</a:t>
            </a:r>
            <a:endParaRPr lang="en-US">
              <a:latin typeface="+mn-lt"/>
            </a:endParaRPr>
          </a:p>
        </p:txBody>
      </p:sp>
      <p:sp>
        <p:nvSpPr>
          <p:cNvPr id="4" name="Slide Number Placeholder 3">
            <a:extLst>
              <a:ext uri="{FF2B5EF4-FFF2-40B4-BE49-F238E27FC236}">
                <a16:creationId xmlns:a16="http://schemas.microsoft.com/office/drawing/2014/main" id="{E4BB4A23-75F5-0434-AAB7-C1499B662C2E}"/>
              </a:ext>
            </a:extLst>
          </p:cNvPr>
          <p:cNvSpPr>
            <a:spLocks noGrp="1"/>
          </p:cNvSpPr>
          <p:nvPr>
            <p:ph type="sldNum" sz="quarter" idx="12"/>
          </p:nvPr>
        </p:nvSpPr>
        <p:spPr/>
        <p:txBody>
          <a:bodyPr/>
          <a:lstStyle/>
          <a:p>
            <a:fld id="{BCDE79FB-97BA-492B-8D57-F1373F9ADA95}" type="slidenum">
              <a:rPr lang="en-US" smtClean="0"/>
              <a:pPr/>
              <a:t>2</a:t>
            </a:fld>
            <a:endParaRPr lang="en-US"/>
          </a:p>
        </p:txBody>
      </p:sp>
      <p:sp>
        <p:nvSpPr>
          <p:cNvPr id="5" name="Text Placeholder 2">
            <a:extLst>
              <a:ext uri="{FF2B5EF4-FFF2-40B4-BE49-F238E27FC236}">
                <a16:creationId xmlns:a16="http://schemas.microsoft.com/office/drawing/2014/main" id="{E117534D-C175-91CE-AB0E-8AF761299486}"/>
              </a:ext>
            </a:extLst>
          </p:cNvPr>
          <p:cNvSpPr>
            <a:spLocks noGrp="1"/>
          </p:cNvSpPr>
          <p:nvPr>
            <p:custDataLst>
              <p:tags r:id="rId2"/>
            </p:custDataLst>
          </p:nvPr>
        </p:nvSpPr>
        <p:spPr bwMode="auto">
          <a:xfrm>
            <a:off x="3459163" y="2608263"/>
            <a:ext cx="4657725" cy="620713"/>
          </a:xfrm>
          <a:prstGeom prst="rect">
            <a:avLst/>
          </a:prstGeom>
          <a:solidFill>
            <a:schemeClr val="accent1"/>
          </a:solidFill>
          <a:ln>
            <a:noFill/>
          </a:ln>
          <a:effectLst/>
        </p:spPr>
        <p:txBody>
          <a:bodyPr vert="horz" wrap="none" lIns="80963" tIns="188913" rIns="0" bIns="187325"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b="1">
                <a:solidFill>
                  <a:schemeClr val="bg1"/>
                </a:solidFill>
                <a:effectLst/>
              </a:rPr>
              <a:t>Batch Zero Readiness Discussion Schedule</a:t>
            </a:r>
            <a:endParaRPr lang="en-US" b="1">
              <a:solidFill>
                <a:schemeClr val="bg1"/>
              </a:solidFill>
            </a:endParaRPr>
          </a:p>
        </p:txBody>
      </p:sp>
      <p:sp>
        <p:nvSpPr>
          <p:cNvPr id="36" name="Text Placeholder 2">
            <a:hlinkClick r:id="" action="ppaction://noaction"/>
            <a:extLst>
              <a:ext uri="{FF2B5EF4-FFF2-40B4-BE49-F238E27FC236}">
                <a16:creationId xmlns:a16="http://schemas.microsoft.com/office/drawing/2014/main" id="{E8662F72-EE04-F6B1-16C4-11CD5053B0E3}"/>
              </a:ext>
            </a:extLst>
          </p:cNvPr>
          <p:cNvSpPr>
            <a:spLocks noGrp="1"/>
          </p:cNvSpPr>
          <p:nvPr>
            <p:custDataLst>
              <p:tags r:id="rId3"/>
            </p:custDataLst>
          </p:nvPr>
        </p:nvSpPr>
        <p:spPr bwMode="auto">
          <a:xfrm>
            <a:off x="3459164" y="3228975"/>
            <a:ext cx="4657725" cy="8667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80963" tIns="188913" rIns="66675" bIns="18891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Batch Zero Eligibility, Attestations &amp; Process Flow </a:t>
            </a:r>
          </a:p>
        </p:txBody>
      </p:sp>
      <p:sp>
        <p:nvSpPr>
          <p:cNvPr id="6" name="Text Placeholder 2">
            <a:hlinkClick r:id="" action="ppaction://noaction"/>
            <a:extLst>
              <a:ext uri="{FF2B5EF4-FFF2-40B4-BE49-F238E27FC236}">
                <a16:creationId xmlns:a16="http://schemas.microsoft.com/office/drawing/2014/main" id="{9814E91B-A24D-2C73-C288-0DD7EE89AF40}"/>
              </a:ext>
            </a:extLst>
          </p:cNvPr>
          <p:cNvSpPr>
            <a:spLocks noGrp="1"/>
          </p:cNvSpPr>
          <p:nvPr>
            <p:custDataLst>
              <p:tags r:id="rId4"/>
            </p:custDataLst>
          </p:nvPr>
        </p:nvSpPr>
        <p:spPr bwMode="auto">
          <a:xfrm>
            <a:off x="3459163" y="4095750"/>
            <a:ext cx="4657725" cy="6207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87325" rIns="0" bIns="18891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Appendix</a:t>
            </a:r>
          </a:p>
        </p:txBody>
      </p:sp>
    </p:spTree>
    <p:extLst>
      <p:ext uri="{BB962C8B-B14F-4D97-AF65-F5344CB8AC3E}">
        <p14:creationId xmlns:p14="http://schemas.microsoft.com/office/powerpoint/2010/main" val="356102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AF40E-023D-D423-B5B3-C0279FDB999F}"/>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87D0325-9A3D-01BB-1CB7-07F366221C71}"/>
              </a:ext>
            </a:extLst>
          </p:cNvPr>
          <p:cNvGraphicFramePr>
            <a:graphicFrameLocks noChangeAspect="1"/>
          </p:cNvGraphicFramePr>
          <p:nvPr>
            <p:custDataLst>
              <p:tags r:id="rId1"/>
            </p:custDataLst>
            <p:extLst>
              <p:ext uri="{D42A27DB-BD31-4B8C-83A1-F6EECF244321}">
                <p14:modId xmlns:p14="http://schemas.microsoft.com/office/powerpoint/2010/main" val="2929453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5" progId="TCLayout.ActiveDocument.1">
                  <p:embed/>
                </p:oleObj>
              </mc:Choice>
              <mc:Fallback>
                <p:oleObj name="think-cell Slide" r:id="rId11" imgW="404" imgH="405" progId="TCLayout.ActiveDocument.1">
                  <p:embed/>
                  <p:pic>
                    <p:nvPicPr>
                      <p:cNvPr id="5" name="think-cell data - do not delete" hidden="1">
                        <a:extLst>
                          <a:ext uri="{FF2B5EF4-FFF2-40B4-BE49-F238E27FC236}">
                            <a16:creationId xmlns:a16="http://schemas.microsoft.com/office/drawing/2014/main" id="{687D0325-9A3D-01BB-1CB7-07F366221C71}"/>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5218E9DB-AA7C-5058-9E21-6539F84AED80}"/>
              </a:ext>
            </a:extLst>
          </p:cNvPr>
          <p:cNvPicPr>
            <a:picLocks noChangeAspect="1"/>
          </p:cNvPicPr>
          <p:nvPr/>
        </p:nvPicPr>
        <p:blipFill>
          <a:blip r:embed="rId13"/>
          <a:srcRect r="53614"/>
          <a:stretch>
            <a:fillRect/>
          </a:stretch>
        </p:blipFill>
        <p:spPr>
          <a:xfrm>
            <a:off x="1466218" y="1614449"/>
            <a:ext cx="3372059" cy="4435193"/>
          </a:xfrm>
          <a:prstGeom prst="rect">
            <a:avLst/>
          </a:prstGeom>
        </p:spPr>
      </p:pic>
      <p:sp>
        <p:nvSpPr>
          <p:cNvPr id="2" name="Title Placeholder 1">
            <a:extLst>
              <a:ext uri="{FF2B5EF4-FFF2-40B4-BE49-F238E27FC236}">
                <a16:creationId xmlns:a16="http://schemas.microsoft.com/office/drawing/2014/main" id="{545A0262-A033-321D-A77B-E4EADEC2B3FB}"/>
              </a:ext>
            </a:extLst>
          </p:cNvPr>
          <p:cNvSpPr>
            <a:spLocks noGrp="1"/>
          </p:cNvSpPr>
          <p:nvPr>
            <p:ph type="title"/>
          </p:nvPr>
        </p:nvSpPr>
        <p:spPr>
          <a:xfrm>
            <a:off x="1257300" y="457200"/>
            <a:ext cx="10401300" cy="664797"/>
          </a:xfrm>
        </p:spPr>
        <p:txBody>
          <a:bodyPr vert="horz" wrap="square">
            <a:spAutoFit/>
          </a:bodyPr>
          <a:lstStyle/>
          <a:p>
            <a:r>
              <a:rPr lang="en-US"/>
              <a:t>Case Study (2/8): ILLE prepares required submission package using standardized ERCOT templates</a:t>
            </a:r>
          </a:p>
        </p:txBody>
      </p:sp>
      <p:sp>
        <p:nvSpPr>
          <p:cNvPr id="3" name="Slide Number Placeholder 4">
            <a:extLst>
              <a:ext uri="{FF2B5EF4-FFF2-40B4-BE49-F238E27FC236}">
                <a16:creationId xmlns:a16="http://schemas.microsoft.com/office/drawing/2014/main" id="{F0D43701-B94C-1D34-8A59-4926A7E015C7}"/>
              </a:ext>
            </a:extLst>
          </p:cNvPr>
          <p:cNvSpPr>
            <a:spLocks noGrp="1"/>
          </p:cNvSpPr>
          <p:nvPr>
            <p:ph type="sldNum" sz="quarter" idx="12"/>
          </p:nvPr>
        </p:nvSpPr>
        <p:spPr/>
        <p:txBody>
          <a:bodyPr/>
          <a:lstStyle/>
          <a:p>
            <a:fld id="{BCDE79FB-97BA-492B-8D57-F1373F9ADA95}" type="slidenum">
              <a:rPr lang="en-US" smtClean="0"/>
              <a:t>20</a:t>
            </a:fld>
            <a:endParaRPr lang="en-US"/>
          </a:p>
        </p:txBody>
      </p:sp>
      <p:grpSp>
        <p:nvGrpSpPr>
          <p:cNvPr id="6" name="Group 5">
            <a:extLst>
              <a:ext uri="{FF2B5EF4-FFF2-40B4-BE49-F238E27FC236}">
                <a16:creationId xmlns:a16="http://schemas.microsoft.com/office/drawing/2014/main" id="{37DDADDC-A223-400C-ED5C-5024B540356F}"/>
              </a:ext>
            </a:extLst>
          </p:cNvPr>
          <p:cNvGrpSpPr/>
          <p:nvPr/>
        </p:nvGrpSpPr>
        <p:grpSpPr>
          <a:xfrm>
            <a:off x="1257300" y="1389218"/>
            <a:ext cx="7280804" cy="220337"/>
            <a:chOff x="1257300" y="1284810"/>
            <a:chExt cx="7121705" cy="220337"/>
          </a:xfrm>
        </p:grpSpPr>
        <p:cxnSp>
          <p:nvCxnSpPr>
            <p:cNvPr id="7" name="LineBasicDefault 292">
              <a:extLst>
                <a:ext uri="{FF2B5EF4-FFF2-40B4-BE49-F238E27FC236}">
                  <a16:creationId xmlns:a16="http://schemas.microsoft.com/office/drawing/2014/main" id="{D673788E-7FE6-4955-CFF0-EDD7457E9410}"/>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1310E3-73EF-4F3C-CC28-057345C5B38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9" name="Group 8">
            <a:extLst>
              <a:ext uri="{FF2B5EF4-FFF2-40B4-BE49-F238E27FC236}">
                <a16:creationId xmlns:a16="http://schemas.microsoft.com/office/drawing/2014/main" id="{0E519BB4-815D-34B3-B63B-F13DBF8FF90E}"/>
              </a:ext>
            </a:extLst>
          </p:cNvPr>
          <p:cNvGrpSpPr>
            <a:grpSpLocks/>
          </p:cNvGrpSpPr>
          <p:nvPr/>
        </p:nvGrpSpPr>
        <p:grpSpPr>
          <a:xfrm>
            <a:off x="8851535" y="1389218"/>
            <a:ext cx="2807065" cy="220337"/>
            <a:chOff x="1257300" y="1284810"/>
            <a:chExt cx="7121705" cy="220337"/>
          </a:xfrm>
        </p:grpSpPr>
        <p:cxnSp>
          <p:nvCxnSpPr>
            <p:cNvPr id="10" name="LineBasicDefault 292">
              <a:extLst>
                <a:ext uri="{FF2B5EF4-FFF2-40B4-BE49-F238E27FC236}">
                  <a16:creationId xmlns:a16="http://schemas.microsoft.com/office/drawing/2014/main" id="{099CE17A-0335-A113-0466-0264ED7D2DBD}"/>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12AFFE3-8990-3D21-D352-A6CB809AB80E}"/>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99F76736-BF4D-C99D-3D93-67351BCB6395}"/>
              </a:ext>
            </a:extLst>
          </p:cNvPr>
          <p:cNvSpPr txBox="1">
            <a:spLocks/>
          </p:cNvSpPr>
          <p:nvPr/>
        </p:nvSpPr>
        <p:spPr>
          <a:xfrm>
            <a:off x="8851535" y="1745986"/>
            <a:ext cx="2807065" cy="325473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Based on the selected eligibility pathway, the ILLE prepares the applicable submission items </a:t>
            </a:r>
            <a:r>
              <a:rPr lang="en-US" sz="1400"/>
              <a:t>identified in Section 3 of the LIF</a:t>
            </a:r>
          </a:p>
          <a:p>
            <a:pPr marL="514350" lvl="1" indent="-285750">
              <a:buFont typeface="Arial" panose="020B0604020202020204" pitchFamily="34" charset="0"/>
              <a:buChar char="•"/>
            </a:pPr>
            <a:r>
              <a:rPr lang="en-US" sz="1400"/>
              <a:t>Required submission items may include notarized attestations, supporting evidence, and technical materials</a:t>
            </a:r>
          </a:p>
          <a:p>
            <a:pPr marL="285750" indent="-285750">
              <a:buFont typeface="Arial" panose="020B0604020202020204" pitchFamily="34" charset="0"/>
              <a:buChar char="•"/>
            </a:pPr>
            <a:r>
              <a:rPr lang="en-US" sz="1400" b="1"/>
              <a:t>ILLE uses standardized ERCOT attestation templates when available </a:t>
            </a:r>
            <a:r>
              <a:rPr lang="en-US" sz="1400"/>
              <a:t>for applicable notarized submission items</a:t>
            </a:r>
          </a:p>
        </p:txBody>
      </p:sp>
      <p:sp>
        <p:nvSpPr>
          <p:cNvPr id="15" name="Rectangle 14">
            <a:extLst>
              <a:ext uri="{FF2B5EF4-FFF2-40B4-BE49-F238E27FC236}">
                <a16:creationId xmlns:a16="http://schemas.microsoft.com/office/drawing/2014/main" id="{068868DA-F1D9-4142-F797-5AE7431A2DF9}"/>
              </a:ext>
            </a:extLst>
          </p:cNvPr>
          <p:cNvSpPr/>
          <p:nvPr/>
        </p:nvSpPr>
        <p:spPr>
          <a:xfrm>
            <a:off x="5072049" y="1745985"/>
            <a:ext cx="3402065" cy="435177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TrackerNumBlue 4">
            <a:extLst>
              <a:ext uri="{FF2B5EF4-FFF2-40B4-BE49-F238E27FC236}">
                <a16:creationId xmlns:a16="http://schemas.microsoft.com/office/drawing/2014/main" id="{B3EB7036-81C6-015F-8E4D-461CCD8C1D00}"/>
              </a:ext>
            </a:extLst>
          </p:cNvPr>
          <p:cNvSpPr/>
          <p:nvPr>
            <p:custDataLst>
              <p:tags r:id="rId2"/>
            </p:custDataLst>
          </p:nvPr>
        </p:nvSpPr>
        <p:spPr>
          <a:xfrm>
            <a:off x="4943653" y="1714285"/>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30" name="TrackerNumBlue 4">
            <a:extLst>
              <a:ext uri="{FF2B5EF4-FFF2-40B4-BE49-F238E27FC236}">
                <a16:creationId xmlns:a16="http://schemas.microsoft.com/office/drawing/2014/main" id="{AF435612-33D6-06E7-C1EB-E90FABFDD7F5}"/>
              </a:ext>
            </a:extLst>
          </p:cNvPr>
          <p:cNvSpPr/>
          <p:nvPr>
            <p:custDataLst>
              <p:tags r:id="rId3"/>
            </p:custDataLst>
          </p:nvPr>
        </p:nvSpPr>
        <p:spPr>
          <a:xfrm>
            <a:off x="8832867" y="3964624"/>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31" name="TrackerNumBlue 4">
            <a:extLst>
              <a:ext uri="{FF2B5EF4-FFF2-40B4-BE49-F238E27FC236}">
                <a16:creationId xmlns:a16="http://schemas.microsoft.com/office/drawing/2014/main" id="{04126501-04EB-02A8-B44A-6DDD8F55194B}"/>
              </a:ext>
            </a:extLst>
          </p:cNvPr>
          <p:cNvSpPr/>
          <p:nvPr>
            <p:custDataLst>
              <p:tags r:id="rId4"/>
            </p:custDataLst>
          </p:nvPr>
        </p:nvSpPr>
        <p:spPr>
          <a:xfrm>
            <a:off x="8832867" y="1732566"/>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17" name="Rectangle 16">
            <a:extLst>
              <a:ext uri="{FF2B5EF4-FFF2-40B4-BE49-F238E27FC236}">
                <a16:creationId xmlns:a16="http://schemas.microsoft.com/office/drawing/2014/main" id="{9B0465BA-D054-3598-17CA-2EC0478F3AFF}"/>
              </a:ext>
            </a:extLst>
          </p:cNvPr>
          <p:cNvSpPr/>
          <p:nvPr/>
        </p:nvSpPr>
        <p:spPr>
          <a:xfrm>
            <a:off x="1379469" y="2390240"/>
            <a:ext cx="3458808" cy="3707524"/>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 name="TrackerNumBlue 4">
            <a:extLst>
              <a:ext uri="{FF2B5EF4-FFF2-40B4-BE49-F238E27FC236}">
                <a16:creationId xmlns:a16="http://schemas.microsoft.com/office/drawing/2014/main" id="{EB890184-9528-1EAE-F458-C25697B7D923}"/>
              </a:ext>
            </a:extLst>
          </p:cNvPr>
          <p:cNvSpPr/>
          <p:nvPr>
            <p:custDataLst>
              <p:tags r:id="rId5"/>
            </p:custDataLst>
          </p:nvPr>
        </p:nvSpPr>
        <p:spPr>
          <a:xfrm>
            <a:off x="1257300" y="2351751"/>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1" name="5. Source">
            <a:extLst>
              <a:ext uri="{FF2B5EF4-FFF2-40B4-BE49-F238E27FC236}">
                <a16:creationId xmlns:a16="http://schemas.microsoft.com/office/drawing/2014/main" id="{67A13104-0147-9DA5-5ABD-685394ABC58D}"/>
              </a:ext>
            </a:extLst>
          </p:cNvPr>
          <p:cNvSpPr txBox="1"/>
          <p:nvPr>
            <p:custDataLst>
              <p:tags r:id="rId6"/>
            </p:custDataLst>
          </p:nvPr>
        </p:nvSpPr>
        <p:spPr>
          <a:xfrm>
            <a:off x="86064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22" name="TextBox 1064">
            <a:extLst>
              <a:ext uri="{FF2B5EF4-FFF2-40B4-BE49-F238E27FC236}">
                <a16:creationId xmlns:a16="http://schemas.microsoft.com/office/drawing/2014/main" id="{C6906ADF-FAB2-3E04-4435-9D41CE441E42}"/>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24" name="TextBox 1064">
            <a:extLst>
              <a:ext uri="{FF2B5EF4-FFF2-40B4-BE49-F238E27FC236}">
                <a16:creationId xmlns:a16="http://schemas.microsoft.com/office/drawing/2014/main" id="{AC554B14-B670-8B76-6FFC-C66ACDE20EF8}"/>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pic>
        <p:nvPicPr>
          <p:cNvPr id="18" name="Picture 17">
            <a:extLst>
              <a:ext uri="{FF2B5EF4-FFF2-40B4-BE49-F238E27FC236}">
                <a16:creationId xmlns:a16="http://schemas.microsoft.com/office/drawing/2014/main" id="{E41A5798-3B0C-098A-CA5E-FACCAD3973BB}"/>
              </a:ext>
            </a:extLst>
          </p:cNvPr>
          <p:cNvPicPr>
            <a:picLocks noChangeAspect="1"/>
          </p:cNvPicPr>
          <p:nvPr/>
        </p:nvPicPr>
        <p:blipFill>
          <a:blip r:embed="rId14"/>
          <a:stretch>
            <a:fillRect/>
          </a:stretch>
        </p:blipFill>
        <p:spPr>
          <a:xfrm>
            <a:off x="5200446" y="1834236"/>
            <a:ext cx="3168292" cy="4085301"/>
          </a:xfrm>
          <a:prstGeom prst="rect">
            <a:avLst/>
          </a:prstGeom>
        </p:spPr>
      </p:pic>
    </p:spTree>
    <p:extLst>
      <p:ext uri="{BB962C8B-B14F-4D97-AF65-F5344CB8AC3E}">
        <p14:creationId xmlns:p14="http://schemas.microsoft.com/office/powerpoint/2010/main" val="3535946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27EAF-6AA5-5ADC-6026-849FC2625EB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EE1701F-5F5B-362E-CA93-58097D2521D5}"/>
              </a:ext>
            </a:extLst>
          </p:cNvPr>
          <p:cNvGraphicFramePr>
            <a:graphicFrameLocks noChangeAspect="1"/>
          </p:cNvGraphicFramePr>
          <p:nvPr>
            <p:custDataLst>
              <p:tags r:id="rId1"/>
            </p:custDataLst>
            <p:extLst>
              <p:ext uri="{D42A27DB-BD31-4B8C-83A1-F6EECF244321}">
                <p14:modId xmlns:p14="http://schemas.microsoft.com/office/powerpoint/2010/main" val="3319096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5" name="think-cell data - do not delete" hidden="1">
                        <a:extLst>
                          <a:ext uri="{FF2B5EF4-FFF2-40B4-BE49-F238E27FC236}">
                            <a16:creationId xmlns:a16="http://schemas.microsoft.com/office/drawing/2014/main" id="{EEE1701F-5F5B-362E-CA93-58097D2521D5}"/>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FC7C55B-C59C-D162-E70C-A61D08AD705E}"/>
              </a:ext>
            </a:extLst>
          </p:cNvPr>
          <p:cNvSpPr>
            <a:spLocks noGrp="1"/>
          </p:cNvSpPr>
          <p:nvPr>
            <p:ph type="title"/>
          </p:nvPr>
        </p:nvSpPr>
        <p:spPr>
          <a:xfrm>
            <a:off x="1257300" y="457200"/>
            <a:ext cx="10401300" cy="664797"/>
          </a:xfrm>
        </p:spPr>
        <p:txBody>
          <a:bodyPr vert="horz" wrap="square">
            <a:spAutoFit/>
          </a:bodyPr>
          <a:lstStyle/>
          <a:p>
            <a:r>
              <a:rPr lang="en-US"/>
              <a:t>Case Study (3/8): TSP/DSP coordinate validation responsibilities for submission package</a:t>
            </a:r>
          </a:p>
        </p:txBody>
      </p:sp>
      <p:sp>
        <p:nvSpPr>
          <p:cNvPr id="3" name="Slide Number Placeholder 4">
            <a:extLst>
              <a:ext uri="{FF2B5EF4-FFF2-40B4-BE49-F238E27FC236}">
                <a16:creationId xmlns:a16="http://schemas.microsoft.com/office/drawing/2014/main" id="{3F918E1F-E6C2-8263-C7D4-F11BA0365216}"/>
              </a:ext>
            </a:extLst>
          </p:cNvPr>
          <p:cNvSpPr>
            <a:spLocks noGrp="1"/>
          </p:cNvSpPr>
          <p:nvPr>
            <p:ph type="sldNum" sz="quarter" idx="12"/>
          </p:nvPr>
        </p:nvSpPr>
        <p:spPr/>
        <p:txBody>
          <a:bodyPr/>
          <a:lstStyle/>
          <a:p>
            <a:fld id="{BCDE79FB-97BA-492B-8D57-F1373F9ADA95}" type="slidenum">
              <a:rPr lang="en-US" smtClean="0"/>
              <a:t>21</a:t>
            </a:fld>
            <a:endParaRPr lang="en-US"/>
          </a:p>
        </p:txBody>
      </p:sp>
      <p:grpSp>
        <p:nvGrpSpPr>
          <p:cNvPr id="6" name="Group 5">
            <a:extLst>
              <a:ext uri="{FF2B5EF4-FFF2-40B4-BE49-F238E27FC236}">
                <a16:creationId xmlns:a16="http://schemas.microsoft.com/office/drawing/2014/main" id="{E60253DB-6633-6F51-1724-3C98F960BBCB}"/>
              </a:ext>
            </a:extLst>
          </p:cNvPr>
          <p:cNvGrpSpPr/>
          <p:nvPr/>
        </p:nvGrpSpPr>
        <p:grpSpPr>
          <a:xfrm>
            <a:off x="1257300" y="1389218"/>
            <a:ext cx="7280804" cy="220337"/>
            <a:chOff x="1257300" y="1284810"/>
            <a:chExt cx="7121705" cy="220337"/>
          </a:xfrm>
        </p:grpSpPr>
        <p:cxnSp>
          <p:nvCxnSpPr>
            <p:cNvPr id="7" name="LineBasicDefault 292">
              <a:extLst>
                <a:ext uri="{FF2B5EF4-FFF2-40B4-BE49-F238E27FC236}">
                  <a16:creationId xmlns:a16="http://schemas.microsoft.com/office/drawing/2014/main" id="{2EAA698D-B0EF-2E12-FCF0-A108736BD0C3}"/>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B2CBCA-7B08-997B-488A-395792F8A2ED}"/>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9" name="Group 8">
            <a:extLst>
              <a:ext uri="{FF2B5EF4-FFF2-40B4-BE49-F238E27FC236}">
                <a16:creationId xmlns:a16="http://schemas.microsoft.com/office/drawing/2014/main" id="{D4520D43-4E31-5874-94DB-F73CFB300D2D}"/>
              </a:ext>
            </a:extLst>
          </p:cNvPr>
          <p:cNvGrpSpPr>
            <a:grpSpLocks/>
          </p:cNvGrpSpPr>
          <p:nvPr/>
        </p:nvGrpSpPr>
        <p:grpSpPr>
          <a:xfrm>
            <a:off x="8851535" y="1389218"/>
            <a:ext cx="2807065" cy="220337"/>
            <a:chOff x="1257300" y="1284810"/>
            <a:chExt cx="7121705" cy="220337"/>
          </a:xfrm>
        </p:grpSpPr>
        <p:cxnSp>
          <p:nvCxnSpPr>
            <p:cNvPr id="10" name="LineBasicDefault 292">
              <a:extLst>
                <a:ext uri="{FF2B5EF4-FFF2-40B4-BE49-F238E27FC236}">
                  <a16:creationId xmlns:a16="http://schemas.microsoft.com/office/drawing/2014/main" id="{DD5D58AF-6887-33C1-D6B6-C715FB0667BD}"/>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17B47DD-FC53-F498-2467-28975202CD4B}"/>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36635E03-E92E-D938-0926-A94B645D15DD}"/>
              </a:ext>
            </a:extLst>
          </p:cNvPr>
          <p:cNvSpPr txBox="1">
            <a:spLocks/>
          </p:cNvSpPr>
          <p:nvPr/>
        </p:nvSpPr>
        <p:spPr>
          <a:xfrm>
            <a:off x="8851535" y="1745986"/>
            <a:ext cx="2807065" cy="453970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The Interconnecting TSP and DSP, as applicable, coordinate review responsibility </a:t>
            </a:r>
            <a:r>
              <a:rPr lang="en-US" sz="1400"/>
              <a:t>for each applicable submission item identified in the LIF</a:t>
            </a:r>
          </a:p>
          <a:p>
            <a:pPr marL="285750" indent="-285750">
              <a:buFont typeface="Arial" panose="020B0604020202020204" pitchFamily="34" charset="0"/>
              <a:buChar char="•"/>
            </a:pPr>
            <a:r>
              <a:rPr lang="en-US" sz="1400" b="1"/>
              <a:t>Responsibility for review and coordination is assigned </a:t>
            </a:r>
            <a:r>
              <a:rPr lang="en-US" sz="1400"/>
              <a:t>in the “Reviewing Entity” column of Section 3 of the LIF</a:t>
            </a:r>
          </a:p>
          <a:p>
            <a:pPr marL="285750" indent="-285750">
              <a:buFont typeface="Arial" panose="020B0604020202020204" pitchFamily="34" charset="0"/>
              <a:buChar char="•"/>
            </a:pPr>
            <a:r>
              <a:rPr lang="en-US" sz="1400" b="1"/>
              <a:t>The LIF becomes the central coordination and tracking tool </a:t>
            </a:r>
            <a:r>
              <a:rPr lang="en-US" sz="1400"/>
              <a:t>used throughout the review and validation process</a:t>
            </a:r>
          </a:p>
          <a:p>
            <a:pPr marL="285750" indent="-285750">
              <a:buFont typeface="Arial" panose="020B0604020202020204" pitchFamily="34" charset="0"/>
              <a:buChar char="•"/>
            </a:pPr>
            <a:r>
              <a:rPr lang="en-US" sz="1400" b="1"/>
              <a:t>The ILLE with TSP and DSP, as applicable, use the LIF to coordinate review activities and track submission completeness</a:t>
            </a:r>
            <a:r>
              <a:rPr lang="en-US" sz="1400"/>
              <a:t>, review status, and outstanding items</a:t>
            </a:r>
          </a:p>
        </p:txBody>
      </p:sp>
      <p:sp>
        <p:nvSpPr>
          <p:cNvPr id="22" name="TrackerNumBlue 4">
            <a:extLst>
              <a:ext uri="{FF2B5EF4-FFF2-40B4-BE49-F238E27FC236}">
                <a16:creationId xmlns:a16="http://schemas.microsoft.com/office/drawing/2014/main" id="{8607CD7C-216A-1F3F-F270-76341ED33241}"/>
              </a:ext>
            </a:extLst>
          </p:cNvPr>
          <p:cNvSpPr/>
          <p:nvPr>
            <p:custDataLst>
              <p:tags r:id="rId2"/>
            </p:custDataLst>
          </p:nvPr>
        </p:nvSpPr>
        <p:spPr>
          <a:xfrm>
            <a:off x="8814579" y="3088366"/>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5" name="TrackerNumBlue 4">
            <a:extLst>
              <a:ext uri="{FF2B5EF4-FFF2-40B4-BE49-F238E27FC236}">
                <a16:creationId xmlns:a16="http://schemas.microsoft.com/office/drawing/2014/main" id="{C766F0DA-811F-0BF4-3181-6CD2AAFA25F1}"/>
              </a:ext>
            </a:extLst>
          </p:cNvPr>
          <p:cNvSpPr/>
          <p:nvPr>
            <p:custDataLst>
              <p:tags r:id="rId3"/>
            </p:custDataLst>
          </p:nvPr>
        </p:nvSpPr>
        <p:spPr>
          <a:xfrm>
            <a:off x="8814579" y="4956699"/>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4" name="5. Source">
            <a:extLst>
              <a:ext uri="{FF2B5EF4-FFF2-40B4-BE49-F238E27FC236}">
                <a16:creationId xmlns:a16="http://schemas.microsoft.com/office/drawing/2014/main" id="{51D2F58B-8E74-A406-0400-C987AA7A2A1C}"/>
              </a:ext>
            </a:extLst>
          </p:cNvPr>
          <p:cNvSpPr txBox="1"/>
          <p:nvPr>
            <p:custDataLst>
              <p:tags r:id="rId4"/>
            </p:custDataLst>
          </p:nvPr>
        </p:nvSpPr>
        <p:spPr>
          <a:xfrm>
            <a:off x="86064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23" name="TextBox 1064">
            <a:extLst>
              <a:ext uri="{FF2B5EF4-FFF2-40B4-BE49-F238E27FC236}">
                <a16:creationId xmlns:a16="http://schemas.microsoft.com/office/drawing/2014/main" id="{B7195B11-9F04-3EAC-A061-26A57EB71044}"/>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26" name="TextBox 1064">
            <a:extLst>
              <a:ext uri="{FF2B5EF4-FFF2-40B4-BE49-F238E27FC236}">
                <a16:creationId xmlns:a16="http://schemas.microsoft.com/office/drawing/2014/main" id="{68796730-9B92-E863-DF5A-3DAE01BD75F4}"/>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pic>
        <p:nvPicPr>
          <p:cNvPr id="29" name="Picture 28">
            <a:extLst>
              <a:ext uri="{FF2B5EF4-FFF2-40B4-BE49-F238E27FC236}">
                <a16:creationId xmlns:a16="http://schemas.microsoft.com/office/drawing/2014/main" id="{2746C397-29A8-40DB-8265-996116C1911D}"/>
              </a:ext>
            </a:extLst>
          </p:cNvPr>
          <p:cNvPicPr>
            <a:picLocks noChangeAspect="1"/>
          </p:cNvPicPr>
          <p:nvPr/>
        </p:nvPicPr>
        <p:blipFill>
          <a:blip r:embed="rId12"/>
          <a:stretch>
            <a:fillRect/>
          </a:stretch>
        </p:blipFill>
        <p:spPr>
          <a:xfrm>
            <a:off x="1257301" y="1745986"/>
            <a:ext cx="4398888" cy="4327555"/>
          </a:xfrm>
          <a:prstGeom prst="rect">
            <a:avLst/>
          </a:prstGeom>
        </p:spPr>
      </p:pic>
      <p:pic>
        <p:nvPicPr>
          <p:cNvPr id="31" name="Picture 30">
            <a:extLst>
              <a:ext uri="{FF2B5EF4-FFF2-40B4-BE49-F238E27FC236}">
                <a16:creationId xmlns:a16="http://schemas.microsoft.com/office/drawing/2014/main" id="{DBEB620B-1935-8EB6-BD86-3B73C0CBB9A8}"/>
              </a:ext>
            </a:extLst>
          </p:cNvPr>
          <p:cNvPicPr>
            <a:picLocks noChangeAspect="1"/>
          </p:cNvPicPr>
          <p:nvPr/>
        </p:nvPicPr>
        <p:blipFill>
          <a:blip r:embed="rId13"/>
          <a:srcRect l="4965"/>
          <a:stretch>
            <a:fillRect/>
          </a:stretch>
        </p:blipFill>
        <p:spPr>
          <a:xfrm>
            <a:off x="6629490" y="1822988"/>
            <a:ext cx="1646416" cy="4260178"/>
          </a:xfrm>
          <a:prstGeom prst="rect">
            <a:avLst/>
          </a:prstGeom>
        </p:spPr>
      </p:pic>
      <p:sp>
        <p:nvSpPr>
          <p:cNvPr id="15" name="Rectangle 14">
            <a:extLst>
              <a:ext uri="{FF2B5EF4-FFF2-40B4-BE49-F238E27FC236}">
                <a16:creationId xmlns:a16="http://schemas.microsoft.com/office/drawing/2014/main" id="{A6EFE8E3-8313-6C86-BDBF-63C3CE6FC533}"/>
              </a:ext>
            </a:extLst>
          </p:cNvPr>
          <p:cNvSpPr>
            <a:spLocks/>
          </p:cNvSpPr>
          <p:nvPr/>
        </p:nvSpPr>
        <p:spPr>
          <a:xfrm>
            <a:off x="6535812" y="2483317"/>
            <a:ext cx="847337" cy="380235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19" name="Rectangle 18">
            <a:extLst>
              <a:ext uri="{FF2B5EF4-FFF2-40B4-BE49-F238E27FC236}">
                <a16:creationId xmlns:a16="http://schemas.microsoft.com/office/drawing/2014/main" id="{AFA7C678-031A-1867-33E6-EB27072D6B65}"/>
              </a:ext>
            </a:extLst>
          </p:cNvPr>
          <p:cNvSpPr>
            <a:spLocks/>
          </p:cNvSpPr>
          <p:nvPr/>
        </p:nvSpPr>
        <p:spPr>
          <a:xfrm>
            <a:off x="7383151" y="2483317"/>
            <a:ext cx="986433" cy="380235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20" name="TrackerNumBlue 4">
            <a:extLst>
              <a:ext uri="{FF2B5EF4-FFF2-40B4-BE49-F238E27FC236}">
                <a16:creationId xmlns:a16="http://schemas.microsoft.com/office/drawing/2014/main" id="{FFBB6436-79D3-6557-7411-D50EAA2D772B}"/>
              </a:ext>
            </a:extLst>
          </p:cNvPr>
          <p:cNvSpPr/>
          <p:nvPr>
            <p:custDataLst>
              <p:tags r:id="rId5"/>
            </p:custDataLst>
          </p:nvPr>
        </p:nvSpPr>
        <p:spPr>
          <a:xfrm>
            <a:off x="6831084" y="6168202"/>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13" name="TrackerNumBlue 4">
            <a:extLst>
              <a:ext uri="{FF2B5EF4-FFF2-40B4-BE49-F238E27FC236}">
                <a16:creationId xmlns:a16="http://schemas.microsoft.com/office/drawing/2014/main" id="{5CFC9ACF-2B56-E47C-B84B-98EDA9A3196F}"/>
              </a:ext>
            </a:extLst>
          </p:cNvPr>
          <p:cNvSpPr/>
          <p:nvPr>
            <p:custDataLst>
              <p:tags r:id="rId6"/>
            </p:custDataLst>
          </p:nvPr>
        </p:nvSpPr>
        <p:spPr>
          <a:xfrm>
            <a:off x="7747971" y="6168202"/>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Tree>
    <p:extLst>
      <p:ext uri="{BB962C8B-B14F-4D97-AF65-F5344CB8AC3E}">
        <p14:creationId xmlns:p14="http://schemas.microsoft.com/office/powerpoint/2010/main" val="772759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6EA1E-C480-06EB-0F1D-5FADA88E2549}"/>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182B172-661E-8953-51F2-F876A8A58F6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5" name="think-cell data - do not delete" hidden="1">
                        <a:extLst>
                          <a:ext uri="{FF2B5EF4-FFF2-40B4-BE49-F238E27FC236}">
                            <a16:creationId xmlns:a16="http://schemas.microsoft.com/office/drawing/2014/main" id="{8182B172-661E-8953-51F2-F876A8A58F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3F3DFA8-F780-D66B-FD2D-C08DEA7F192B}"/>
              </a:ext>
            </a:extLst>
          </p:cNvPr>
          <p:cNvSpPr>
            <a:spLocks noGrp="1"/>
          </p:cNvSpPr>
          <p:nvPr>
            <p:ph type="title"/>
          </p:nvPr>
        </p:nvSpPr>
        <p:spPr>
          <a:xfrm>
            <a:off x="1257300" y="457200"/>
            <a:ext cx="10401300" cy="332399"/>
          </a:xfrm>
        </p:spPr>
        <p:txBody>
          <a:bodyPr vert="horz" wrap="square">
            <a:spAutoFit/>
          </a:bodyPr>
          <a:lstStyle/>
          <a:p>
            <a:r>
              <a:rPr lang="en-US"/>
              <a:t>Case Study (4/8): TSP/DSP review applicable submission materials</a:t>
            </a:r>
          </a:p>
        </p:txBody>
      </p:sp>
      <p:sp>
        <p:nvSpPr>
          <p:cNvPr id="3" name="Slide Number Placeholder 4">
            <a:extLst>
              <a:ext uri="{FF2B5EF4-FFF2-40B4-BE49-F238E27FC236}">
                <a16:creationId xmlns:a16="http://schemas.microsoft.com/office/drawing/2014/main" id="{C33106FF-DB2A-59BC-44BE-FF8595B6ADA0}"/>
              </a:ext>
            </a:extLst>
          </p:cNvPr>
          <p:cNvSpPr>
            <a:spLocks noGrp="1"/>
          </p:cNvSpPr>
          <p:nvPr>
            <p:ph type="sldNum" sz="quarter" idx="12"/>
          </p:nvPr>
        </p:nvSpPr>
        <p:spPr/>
        <p:txBody>
          <a:bodyPr/>
          <a:lstStyle/>
          <a:p>
            <a:fld id="{BCDE79FB-97BA-492B-8D57-F1373F9ADA95}" type="slidenum">
              <a:rPr lang="en-US" smtClean="0"/>
              <a:t>22</a:t>
            </a:fld>
            <a:endParaRPr lang="en-US"/>
          </a:p>
        </p:txBody>
      </p:sp>
      <p:grpSp>
        <p:nvGrpSpPr>
          <p:cNvPr id="6" name="Group 5">
            <a:extLst>
              <a:ext uri="{FF2B5EF4-FFF2-40B4-BE49-F238E27FC236}">
                <a16:creationId xmlns:a16="http://schemas.microsoft.com/office/drawing/2014/main" id="{C9A86DB7-CDA5-983E-CBBF-4EB2E49E7D87}"/>
              </a:ext>
            </a:extLst>
          </p:cNvPr>
          <p:cNvGrpSpPr/>
          <p:nvPr/>
        </p:nvGrpSpPr>
        <p:grpSpPr>
          <a:xfrm>
            <a:off x="1257300" y="1389218"/>
            <a:ext cx="7280804" cy="220337"/>
            <a:chOff x="1257300" y="1284810"/>
            <a:chExt cx="7121705" cy="220337"/>
          </a:xfrm>
        </p:grpSpPr>
        <p:cxnSp>
          <p:nvCxnSpPr>
            <p:cNvPr id="7" name="LineBasicDefault 292">
              <a:extLst>
                <a:ext uri="{FF2B5EF4-FFF2-40B4-BE49-F238E27FC236}">
                  <a16:creationId xmlns:a16="http://schemas.microsoft.com/office/drawing/2014/main" id="{BA869866-6BD0-057E-C44D-4447A9D44BAA}"/>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E06EA07-6CFE-0DEC-3364-F26A64B5A304}"/>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9" name="Group 8">
            <a:extLst>
              <a:ext uri="{FF2B5EF4-FFF2-40B4-BE49-F238E27FC236}">
                <a16:creationId xmlns:a16="http://schemas.microsoft.com/office/drawing/2014/main" id="{B0C861CD-52BB-C9DD-B04A-DB4617CD232F}"/>
              </a:ext>
            </a:extLst>
          </p:cNvPr>
          <p:cNvGrpSpPr>
            <a:grpSpLocks/>
          </p:cNvGrpSpPr>
          <p:nvPr/>
        </p:nvGrpSpPr>
        <p:grpSpPr>
          <a:xfrm>
            <a:off x="8851535" y="1389218"/>
            <a:ext cx="2807065" cy="220337"/>
            <a:chOff x="1257300" y="1284810"/>
            <a:chExt cx="7121705" cy="220337"/>
          </a:xfrm>
        </p:grpSpPr>
        <p:cxnSp>
          <p:nvCxnSpPr>
            <p:cNvPr id="10" name="LineBasicDefault 292">
              <a:extLst>
                <a:ext uri="{FF2B5EF4-FFF2-40B4-BE49-F238E27FC236}">
                  <a16:creationId xmlns:a16="http://schemas.microsoft.com/office/drawing/2014/main" id="{E2866511-1E0A-674D-FD50-F0F7D8E34D0C}"/>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C7EC3CA-AB51-66AB-350F-B74ADA4AEE38}"/>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56179B9A-0CB2-7837-9E03-A34D97E07A24}"/>
              </a:ext>
            </a:extLst>
          </p:cNvPr>
          <p:cNvSpPr txBox="1">
            <a:spLocks/>
          </p:cNvSpPr>
          <p:nvPr/>
        </p:nvSpPr>
        <p:spPr>
          <a:xfrm>
            <a:off x="8851535" y="1745986"/>
            <a:ext cx="2807065" cy="38933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The responsible Interconnecting TSP/DSP, as applicable, reviews each required submission item </a:t>
            </a:r>
          </a:p>
          <a:p>
            <a:pPr marL="285750" indent="-285750">
              <a:buFont typeface="Arial" panose="020B0604020202020204" pitchFamily="34" charset="0"/>
              <a:buChar char="•"/>
            </a:pPr>
            <a:r>
              <a:rPr lang="en-US" sz="1400" b="1"/>
              <a:t>Submission items are reviewed for completeness, </a:t>
            </a:r>
            <a:r>
              <a:rPr lang="en-US" sz="1400"/>
              <a:t>internal consistency, and alignment with the applicable eligibility requirements</a:t>
            </a:r>
          </a:p>
          <a:p>
            <a:pPr marL="285750" indent="-285750">
              <a:buFont typeface="Arial" panose="020B0604020202020204" pitchFamily="34" charset="0"/>
              <a:buChar char="•"/>
            </a:pPr>
            <a:r>
              <a:rPr lang="en-US" sz="1400" b="1"/>
              <a:t>The Completion Status field within the LIF is updated </a:t>
            </a:r>
            <a:r>
              <a:rPr lang="en-US" sz="1400"/>
              <a:t>as each submission item is reviewed</a:t>
            </a:r>
          </a:p>
          <a:p>
            <a:pPr marL="285750" indent="-285750">
              <a:buFont typeface="Arial" panose="020B0604020202020204" pitchFamily="34" charset="0"/>
              <a:buChar char="•"/>
            </a:pPr>
            <a:r>
              <a:rPr lang="en-US" sz="1400" b="1"/>
              <a:t>Supporting file names and associated documentation references are recorded </a:t>
            </a:r>
            <a:r>
              <a:rPr lang="en-US" sz="1400"/>
              <a:t>directly within the LIF</a:t>
            </a:r>
          </a:p>
        </p:txBody>
      </p:sp>
      <p:sp>
        <p:nvSpPr>
          <p:cNvPr id="20" name="TrackerNumBlue 4">
            <a:extLst>
              <a:ext uri="{FF2B5EF4-FFF2-40B4-BE49-F238E27FC236}">
                <a16:creationId xmlns:a16="http://schemas.microsoft.com/office/drawing/2014/main" id="{2DEB6B08-1FF1-AFA0-579D-5DF1E64A8B07}"/>
              </a:ext>
            </a:extLst>
          </p:cNvPr>
          <p:cNvSpPr/>
          <p:nvPr>
            <p:custDataLst>
              <p:tags r:id="rId2"/>
            </p:custDataLst>
          </p:nvPr>
        </p:nvSpPr>
        <p:spPr>
          <a:xfrm>
            <a:off x="8824264" y="3786680"/>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1" name="TrackerNumBlue 4">
            <a:extLst>
              <a:ext uri="{FF2B5EF4-FFF2-40B4-BE49-F238E27FC236}">
                <a16:creationId xmlns:a16="http://schemas.microsoft.com/office/drawing/2014/main" id="{390C0609-41D0-05E5-FDEB-A43BC92A7602}"/>
              </a:ext>
            </a:extLst>
          </p:cNvPr>
          <p:cNvSpPr/>
          <p:nvPr>
            <p:custDataLst>
              <p:tags r:id="rId3"/>
            </p:custDataLst>
          </p:nvPr>
        </p:nvSpPr>
        <p:spPr>
          <a:xfrm>
            <a:off x="8824264" y="4727294"/>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4" name="5. Source">
            <a:extLst>
              <a:ext uri="{FF2B5EF4-FFF2-40B4-BE49-F238E27FC236}">
                <a16:creationId xmlns:a16="http://schemas.microsoft.com/office/drawing/2014/main" id="{46C4D733-447C-2731-A1C2-C22AFE511720}"/>
              </a:ext>
            </a:extLst>
          </p:cNvPr>
          <p:cNvSpPr txBox="1"/>
          <p:nvPr>
            <p:custDataLst>
              <p:tags r:id="rId4"/>
            </p:custDataLst>
          </p:nvPr>
        </p:nvSpPr>
        <p:spPr>
          <a:xfrm>
            <a:off x="86064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28" name="TextBox 1064">
            <a:extLst>
              <a:ext uri="{FF2B5EF4-FFF2-40B4-BE49-F238E27FC236}">
                <a16:creationId xmlns:a16="http://schemas.microsoft.com/office/drawing/2014/main" id="{7C42D12B-533F-0C8F-4A64-B0B3ACA80224}"/>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34" name="TextBox 1064">
            <a:extLst>
              <a:ext uri="{FF2B5EF4-FFF2-40B4-BE49-F238E27FC236}">
                <a16:creationId xmlns:a16="http://schemas.microsoft.com/office/drawing/2014/main" id="{E5DB2114-AADC-B318-5D65-F38DA2F78C6A}"/>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pic>
        <p:nvPicPr>
          <p:cNvPr id="32" name="Picture 31">
            <a:extLst>
              <a:ext uri="{FF2B5EF4-FFF2-40B4-BE49-F238E27FC236}">
                <a16:creationId xmlns:a16="http://schemas.microsoft.com/office/drawing/2014/main" id="{521202E2-6CE7-83D8-DB7F-DFE2F5EC6AE8}"/>
              </a:ext>
            </a:extLst>
          </p:cNvPr>
          <p:cNvPicPr>
            <a:picLocks noChangeAspect="1"/>
          </p:cNvPicPr>
          <p:nvPr/>
        </p:nvPicPr>
        <p:blipFill>
          <a:blip r:embed="rId12"/>
          <a:srcRect l="1125"/>
          <a:stretch>
            <a:fillRect/>
          </a:stretch>
        </p:blipFill>
        <p:spPr>
          <a:xfrm>
            <a:off x="5157627" y="1848340"/>
            <a:ext cx="3391440" cy="4297577"/>
          </a:xfrm>
          <a:prstGeom prst="rect">
            <a:avLst/>
          </a:prstGeom>
        </p:spPr>
      </p:pic>
      <p:sp>
        <p:nvSpPr>
          <p:cNvPr id="23" name="Rectangle 22">
            <a:extLst>
              <a:ext uri="{FF2B5EF4-FFF2-40B4-BE49-F238E27FC236}">
                <a16:creationId xmlns:a16="http://schemas.microsoft.com/office/drawing/2014/main" id="{E1CA0704-B38C-CA16-803E-9CC6FF7E9F27}"/>
              </a:ext>
            </a:extLst>
          </p:cNvPr>
          <p:cNvSpPr/>
          <p:nvPr/>
        </p:nvSpPr>
        <p:spPr>
          <a:xfrm>
            <a:off x="5943600" y="2506419"/>
            <a:ext cx="888732" cy="384993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 name="Rectangle 25">
            <a:extLst>
              <a:ext uri="{FF2B5EF4-FFF2-40B4-BE49-F238E27FC236}">
                <a16:creationId xmlns:a16="http://schemas.microsoft.com/office/drawing/2014/main" id="{EF57FA09-9A0A-D776-F114-C45332B2ECE2}"/>
              </a:ext>
            </a:extLst>
          </p:cNvPr>
          <p:cNvSpPr/>
          <p:nvPr/>
        </p:nvSpPr>
        <p:spPr>
          <a:xfrm>
            <a:off x="6832332" y="2506418"/>
            <a:ext cx="1705772" cy="384993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TrackerNumBlue 4">
            <a:extLst>
              <a:ext uri="{FF2B5EF4-FFF2-40B4-BE49-F238E27FC236}">
                <a16:creationId xmlns:a16="http://schemas.microsoft.com/office/drawing/2014/main" id="{3A24F100-2ABB-FB59-98D8-6C1DBE4AB093}"/>
              </a:ext>
            </a:extLst>
          </p:cNvPr>
          <p:cNvSpPr/>
          <p:nvPr>
            <p:custDataLst>
              <p:tags r:id="rId5"/>
            </p:custDataLst>
          </p:nvPr>
        </p:nvSpPr>
        <p:spPr>
          <a:xfrm>
            <a:off x="6259570" y="622795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9" name="TrackerNumBlue 4">
            <a:extLst>
              <a:ext uri="{FF2B5EF4-FFF2-40B4-BE49-F238E27FC236}">
                <a16:creationId xmlns:a16="http://schemas.microsoft.com/office/drawing/2014/main" id="{160C5964-A952-296E-0421-9FE39DF15A25}"/>
              </a:ext>
            </a:extLst>
          </p:cNvPr>
          <p:cNvSpPr/>
          <p:nvPr>
            <p:custDataLst>
              <p:tags r:id="rId6"/>
            </p:custDataLst>
          </p:nvPr>
        </p:nvSpPr>
        <p:spPr>
          <a:xfrm>
            <a:off x="7556822" y="622795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pic>
        <p:nvPicPr>
          <p:cNvPr id="38" name="Picture 37">
            <a:extLst>
              <a:ext uri="{FF2B5EF4-FFF2-40B4-BE49-F238E27FC236}">
                <a16:creationId xmlns:a16="http://schemas.microsoft.com/office/drawing/2014/main" id="{36548187-C64A-3988-2ED2-639C0690DFCB}"/>
              </a:ext>
            </a:extLst>
          </p:cNvPr>
          <p:cNvPicPr>
            <a:picLocks noChangeAspect="1"/>
          </p:cNvPicPr>
          <p:nvPr/>
        </p:nvPicPr>
        <p:blipFill>
          <a:blip r:embed="rId13"/>
          <a:srcRect t="1278"/>
          <a:stretch>
            <a:fillRect/>
          </a:stretch>
        </p:blipFill>
        <p:spPr>
          <a:xfrm>
            <a:off x="1257301" y="1802713"/>
            <a:ext cx="3314700" cy="4381737"/>
          </a:xfrm>
          <a:prstGeom prst="rect">
            <a:avLst/>
          </a:prstGeom>
        </p:spPr>
      </p:pic>
    </p:spTree>
    <p:extLst>
      <p:ext uri="{BB962C8B-B14F-4D97-AF65-F5344CB8AC3E}">
        <p14:creationId xmlns:p14="http://schemas.microsoft.com/office/powerpoint/2010/main" val="4120974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BE9D5-20BA-9578-B55D-B0993F05615B}"/>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C6E9642-C407-7B91-5ECB-9723523135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5" progId="TCLayout.ActiveDocument.1">
                  <p:embed/>
                </p:oleObj>
              </mc:Choice>
              <mc:Fallback>
                <p:oleObj name="think-cell Slide" r:id="rId14" imgW="404" imgH="405" progId="TCLayout.ActiveDocument.1">
                  <p:embed/>
                  <p:pic>
                    <p:nvPicPr>
                      <p:cNvPr id="5" name="think-cell data - do not delete" hidden="1">
                        <a:extLst>
                          <a:ext uri="{FF2B5EF4-FFF2-40B4-BE49-F238E27FC236}">
                            <a16:creationId xmlns:a16="http://schemas.microsoft.com/office/drawing/2014/main" id="{9C6E9642-C407-7B91-5ECB-972352313541}"/>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cxnSp>
        <p:nvCxnSpPr>
          <p:cNvPr id="25" name="LineBasicDefault 292">
            <a:extLst>
              <a:ext uri="{FF2B5EF4-FFF2-40B4-BE49-F238E27FC236}">
                <a16:creationId xmlns:a16="http://schemas.microsoft.com/office/drawing/2014/main" id="{AFC46639-9817-123D-6BEF-F2CC7087F8FD}"/>
              </a:ext>
            </a:extLst>
          </p:cNvPr>
          <p:cNvCxnSpPr>
            <a:cxnSpLocks/>
          </p:cNvCxnSpPr>
          <p:nvPr>
            <p:custDataLst>
              <p:tags r:id="rId2"/>
            </p:custDataLst>
          </p:nvPr>
        </p:nvCxnSpPr>
        <p:spPr>
          <a:xfrm>
            <a:off x="4640258" y="1750792"/>
            <a:ext cx="0" cy="403736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50B7C61B-7319-FA16-67C4-3C9EE685A348}"/>
              </a:ext>
            </a:extLst>
          </p:cNvPr>
          <p:cNvSpPr>
            <a:spLocks noGrp="1"/>
          </p:cNvSpPr>
          <p:nvPr>
            <p:ph type="title"/>
          </p:nvPr>
        </p:nvSpPr>
        <p:spPr>
          <a:xfrm>
            <a:off x="1257300" y="457200"/>
            <a:ext cx="10401300" cy="664797"/>
          </a:xfrm>
        </p:spPr>
        <p:txBody>
          <a:bodyPr vert="horz" wrap="square">
            <a:spAutoFit/>
          </a:bodyPr>
          <a:lstStyle/>
          <a:p>
            <a:r>
              <a:rPr lang="en-US"/>
              <a:t>Case Study (5/8): Outstanding submission items tracked and resolved through the LIF</a:t>
            </a:r>
          </a:p>
        </p:txBody>
      </p:sp>
      <p:sp>
        <p:nvSpPr>
          <p:cNvPr id="3" name="Slide Number Placeholder 4">
            <a:extLst>
              <a:ext uri="{FF2B5EF4-FFF2-40B4-BE49-F238E27FC236}">
                <a16:creationId xmlns:a16="http://schemas.microsoft.com/office/drawing/2014/main" id="{81289E5C-0468-1356-F271-C43FC86925CF}"/>
              </a:ext>
            </a:extLst>
          </p:cNvPr>
          <p:cNvSpPr>
            <a:spLocks noGrp="1"/>
          </p:cNvSpPr>
          <p:nvPr>
            <p:ph type="sldNum" sz="quarter" idx="12"/>
          </p:nvPr>
        </p:nvSpPr>
        <p:spPr/>
        <p:txBody>
          <a:bodyPr/>
          <a:lstStyle/>
          <a:p>
            <a:fld id="{BCDE79FB-97BA-492B-8D57-F1373F9ADA95}" type="slidenum">
              <a:rPr lang="en-US" smtClean="0"/>
              <a:t>23</a:t>
            </a:fld>
            <a:endParaRPr lang="en-US"/>
          </a:p>
        </p:txBody>
      </p:sp>
      <p:grpSp>
        <p:nvGrpSpPr>
          <p:cNvPr id="6" name="Group 5">
            <a:extLst>
              <a:ext uri="{FF2B5EF4-FFF2-40B4-BE49-F238E27FC236}">
                <a16:creationId xmlns:a16="http://schemas.microsoft.com/office/drawing/2014/main" id="{F14D8A58-6FE8-D558-1DA1-6BA2EB6CB982}"/>
              </a:ext>
            </a:extLst>
          </p:cNvPr>
          <p:cNvGrpSpPr/>
          <p:nvPr/>
        </p:nvGrpSpPr>
        <p:grpSpPr>
          <a:xfrm>
            <a:off x="1257300" y="1389218"/>
            <a:ext cx="7280804" cy="220337"/>
            <a:chOff x="1257300" y="1284810"/>
            <a:chExt cx="7121705" cy="220337"/>
          </a:xfrm>
        </p:grpSpPr>
        <p:cxnSp>
          <p:nvCxnSpPr>
            <p:cNvPr id="7" name="LineBasicDefault 292">
              <a:extLst>
                <a:ext uri="{FF2B5EF4-FFF2-40B4-BE49-F238E27FC236}">
                  <a16:creationId xmlns:a16="http://schemas.microsoft.com/office/drawing/2014/main" id="{86162297-B21E-77BA-231B-38EA889B2977}"/>
                </a:ext>
              </a:extLst>
            </p:cNvPr>
            <p:cNvCxnSpPr>
              <a:cxnSpLocks/>
            </p:cNvCxnSpPr>
            <p:nvPr>
              <p:custDataLst>
                <p:tags r:id="rId12"/>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486BB7A-F8B5-CA66-2197-14C15EB1F10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9" name="Group 8">
            <a:extLst>
              <a:ext uri="{FF2B5EF4-FFF2-40B4-BE49-F238E27FC236}">
                <a16:creationId xmlns:a16="http://schemas.microsoft.com/office/drawing/2014/main" id="{A87125E9-9EE8-DBE9-2ABF-66DFF0A7A119}"/>
              </a:ext>
            </a:extLst>
          </p:cNvPr>
          <p:cNvGrpSpPr>
            <a:grpSpLocks/>
          </p:cNvGrpSpPr>
          <p:nvPr/>
        </p:nvGrpSpPr>
        <p:grpSpPr>
          <a:xfrm>
            <a:off x="8851535" y="1389218"/>
            <a:ext cx="2807065" cy="220337"/>
            <a:chOff x="1257300" y="1284810"/>
            <a:chExt cx="7121705" cy="220337"/>
          </a:xfrm>
        </p:grpSpPr>
        <p:cxnSp>
          <p:nvCxnSpPr>
            <p:cNvPr id="10" name="LineBasicDefault 292">
              <a:extLst>
                <a:ext uri="{FF2B5EF4-FFF2-40B4-BE49-F238E27FC236}">
                  <a16:creationId xmlns:a16="http://schemas.microsoft.com/office/drawing/2014/main" id="{82A72E4B-D4FF-E02A-3F9B-7DFD8EFB729F}"/>
                </a:ext>
              </a:extLst>
            </p:cNvPr>
            <p:cNvCxnSpPr>
              <a:cxnSpLocks/>
            </p:cNvCxnSpPr>
            <p:nvPr>
              <p:custDataLst>
                <p:tags r:id="rId11"/>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F443DF4-2FDE-5B2F-678C-5FD6FA85C7CB}"/>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78DF78FF-F618-C72A-2177-9A7F02934AE7}"/>
              </a:ext>
            </a:extLst>
          </p:cNvPr>
          <p:cNvSpPr txBox="1">
            <a:spLocks/>
          </p:cNvSpPr>
          <p:nvPr/>
        </p:nvSpPr>
        <p:spPr>
          <a:xfrm>
            <a:off x="8851535" y="1745986"/>
            <a:ext cx="2807065" cy="453970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a:t>If the applicable TSP/DSP identifies missing, incomplete, or inconsistent submission items, </a:t>
            </a:r>
            <a:r>
              <a:rPr lang="en-US" sz="1400" b="1"/>
              <a:t>the applicable item remains marked incomplete in the LIF</a:t>
            </a:r>
          </a:p>
          <a:p>
            <a:pPr marL="285750" indent="-285750">
              <a:buFont typeface="Arial" panose="020B0604020202020204" pitchFamily="34" charset="0"/>
              <a:buChar char="•"/>
            </a:pPr>
            <a:r>
              <a:rPr lang="en-US" sz="1400" b="1"/>
              <a:t>The ILLE provides revised or supplemental materials </a:t>
            </a:r>
            <a:r>
              <a:rPr lang="en-US" sz="1400"/>
              <a:t>to address identified deficiencies and follow-up requests</a:t>
            </a:r>
          </a:p>
          <a:p>
            <a:pPr marL="285750" indent="-285750">
              <a:buFont typeface="Arial" panose="020B0604020202020204" pitchFamily="34" charset="0"/>
              <a:buChar char="•"/>
            </a:pPr>
            <a:r>
              <a:rPr lang="en-US" sz="1400" b="1"/>
              <a:t>The responsible TSP/DSP re-reviews updated submission items </a:t>
            </a:r>
            <a:r>
              <a:rPr lang="en-US" sz="1400"/>
              <a:t>and updates the Completion Status field within the LIF</a:t>
            </a:r>
          </a:p>
          <a:p>
            <a:pPr marL="285750" indent="-285750">
              <a:buFont typeface="Arial" panose="020B0604020202020204" pitchFamily="34" charset="0"/>
              <a:buChar char="•"/>
            </a:pPr>
            <a:r>
              <a:rPr lang="en-US" sz="1400"/>
              <a:t>The submission package is not considered ready for ERCOT submission until </a:t>
            </a:r>
            <a:r>
              <a:rPr lang="en-US" sz="1400" b="1"/>
              <a:t>all required submission items are marked “Complete” in the LIF</a:t>
            </a:r>
          </a:p>
        </p:txBody>
      </p:sp>
      <p:sp>
        <p:nvSpPr>
          <p:cNvPr id="4" name="TrackerNumBlue 4">
            <a:extLst>
              <a:ext uri="{FF2B5EF4-FFF2-40B4-BE49-F238E27FC236}">
                <a16:creationId xmlns:a16="http://schemas.microsoft.com/office/drawing/2014/main" id="{03667741-E239-4E7D-A22F-7599B9925AA7}"/>
              </a:ext>
            </a:extLst>
          </p:cNvPr>
          <p:cNvSpPr/>
          <p:nvPr>
            <p:custDataLst>
              <p:tags r:id="rId3"/>
            </p:custDataLst>
          </p:nvPr>
        </p:nvSpPr>
        <p:spPr>
          <a:xfrm>
            <a:off x="8824264" y="174344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14" name="TrackerNumBlue 4">
            <a:extLst>
              <a:ext uri="{FF2B5EF4-FFF2-40B4-BE49-F238E27FC236}">
                <a16:creationId xmlns:a16="http://schemas.microsoft.com/office/drawing/2014/main" id="{7B8CD2A9-E7B1-89A1-A8B0-44A5714014CE}"/>
              </a:ext>
            </a:extLst>
          </p:cNvPr>
          <p:cNvSpPr/>
          <p:nvPr>
            <p:custDataLst>
              <p:tags r:id="rId4"/>
            </p:custDataLst>
          </p:nvPr>
        </p:nvSpPr>
        <p:spPr>
          <a:xfrm>
            <a:off x="8824264" y="401952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5" name="TrackerNumBlue 4">
            <a:extLst>
              <a:ext uri="{FF2B5EF4-FFF2-40B4-BE49-F238E27FC236}">
                <a16:creationId xmlns:a16="http://schemas.microsoft.com/office/drawing/2014/main" id="{CCC398B3-6813-A916-C70A-3B0F80466283}"/>
              </a:ext>
            </a:extLst>
          </p:cNvPr>
          <p:cNvSpPr/>
          <p:nvPr>
            <p:custDataLst>
              <p:tags r:id="rId5"/>
            </p:custDataLst>
          </p:nvPr>
        </p:nvSpPr>
        <p:spPr>
          <a:xfrm>
            <a:off x="8824264" y="5181734"/>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pic>
        <p:nvPicPr>
          <p:cNvPr id="19" name="Picture 18">
            <a:extLst>
              <a:ext uri="{FF2B5EF4-FFF2-40B4-BE49-F238E27FC236}">
                <a16:creationId xmlns:a16="http://schemas.microsoft.com/office/drawing/2014/main" id="{231D1696-2A57-2AD9-F662-365F741878CB}"/>
              </a:ext>
            </a:extLst>
          </p:cNvPr>
          <p:cNvPicPr>
            <a:picLocks/>
          </p:cNvPicPr>
          <p:nvPr/>
        </p:nvPicPr>
        <p:blipFill>
          <a:blip r:embed="rId16"/>
          <a:stretch>
            <a:fillRect/>
          </a:stretch>
        </p:blipFill>
        <p:spPr>
          <a:xfrm>
            <a:off x="4878508" y="1761066"/>
            <a:ext cx="3659596" cy="4037360"/>
          </a:xfrm>
          <a:prstGeom prst="rect">
            <a:avLst/>
          </a:prstGeom>
        </p:spPr>
      </p:pic>
      <p:pic>
        <p:nvPicPr>
          <p:cNvPr id="21" name="Picture 20">
            <a:extLst>
              <a:ext uri="{FF2B5EF4-FFF2-40B4-BE49-F238E27FC236}">
                <a16:creationId xmlns:a16="http://schemas.microsoft.com/office/drawing/2014/main" id="{923C11E7-42E6-AB52-4A74-6F355B64A2AD}"/>
              </a:ext>
            </a:extLst>
          </p:cNvPr>
          <p:cNvPicPr>
            <a:picLocks noChangeAspect="1"/>
          </p:cNvPicPr>
          <p:nvPr/>
        </p:nvPicPr>
        <p:blipFill>
          <a:blip r:embed="rId17"/>
          <a:stretch>
            <a:fillRect/>
          </a:stretch>
        </p:blipFill>
        <p:spPr>
          <a:xfrm>
            <a:off x="1257300" y="1768000"/>
            <a:ext cx="3153265" cy="4037359"/>
          </a:xfrm>
          <a:prstGeom prst="rect">
            <a:avLst/>
          </a:prstGeom>
        </p:spPr>
      </p:pic>
      <p:grpSp>
        <p:nvGrpSpPr>
          <p:cNvPr id="22" name="ChevronBlue 70">
            <a:extLst>
              <a:ext uri="{FF2B5EF4-FFF2-40B4-BE49-F238E27FC236}">
                <a16:creationId xmlns:a16="http://schemas.microsoft.com/office/drawing/2014/main" id="{EEF593E4-2473-3AD8-7039-C33D61E6B90E}"/>
              </a:ext>
            </a:extLst>
          </p:cNvPr>
          <p:cNvGrpSpPr>
            <a:grpSpLocks noChangeAspect="1"/>
          </p:cNvGrpSpPr>
          <p:nvPr>
            <p:custDataLst>
              <p:tags r:id="rId6"/>
            </p:custDataLst>
          </p:nvPr>
        </p:nvGrpSpPr>
        <p:grpSpPr>
          <a:xfrm>
            <a:off x="4446422" y="2082151"/>
            <a:ext cx="396228" cy="396228"/>
            <a:chOff x="1016000" y="1016000"/>
            <a:chExt cx="396228" cy="396228"/>
          </a:xfrm>
        </p:grpSpPr>
        <p:sp>
          <p:nvSpPr>
            <p:cNvPr id="23" name="Oval 22">
              <a:extLst>
                <a:ext uri="{FF2B5EF4-FFF2-40B4-BE49-F238E27FC236}">
                  <a16:creationId xmlns:a16="http://schemas.microsoft.com/office/drawing/2014/main" id="{2C2BE99F-4CC3-FE97-029A-397A154A4F09}"/>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4F4F04B8-0D05-3E55-7F75-B7D322A33B97}"/>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023614" y="1023614"/>
              <a:ext cx="381000" cy="381000"/>
            </a:xfrm>
            <a:prstGeom prst="rect">
              <a:avLst/>
            </a:prstGeom>
          </p:spPr>
        </p:pic>
      </p:grpSp>
      <p:sp>
        <p:nvSpPr>
          <p:cNvPr id="29" name="Rectangle 28">
            <a:extLst>
              <a:ext uri="{FF2B5EF4-FFF2-40B4-BE49-F238E27FC236}">
                <a16:creationId xmlns:a16="http://schemas.microsoft.com/office/drawing/2014/main" id="{8FE57600-0812-A860-DF88-ED6AAF88250D}"/>
              </a:ext>
            </a:extLst>
          </p:cNvPr>
          <p:cNvSpPr/>
          <p:nvPr/>
        </p:nvSpPr>
        <p:spPr>
          <a:xfrm>
            <a:off x="1188720" y="3219398"/>
            <a:ext cx="3321332" cy="10050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TrackerNumBlue 4">
            <a:extLst>
              <a:ext uri="{FF2B5EF4-FFF2-40B4-BE49-F238E27FC236}">
                <a16:creationId xmlns:a16="http://schemas.microsoft.com/office/drawing/2014/main" id="{9FA84100-52D1-B77A-C30C-D2A28263D763}"/>
              </a:ext>
            </a:extLst>
          </p:cNvPr>
          <p:cNvSpPr/>
          <p:nvPr>
            <p:custDataLst>
              <p:tags r:id="rId7"/>
            </p:custDataLst>
          </p:nvPr>
        </p:nvSpPr>
        <p:spPr>
          <a:xfrm>
            <a:off x="1057113" y="3151660"/>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33" name="TrackerNumBlue 4">
            <a:extLst>
              <a:ext uri="{FF2B5EF4-FFF2-40B4-BE49-F238E27FC236}">
                <a16:creationId xmlns:a16="http://schemas.microsoft.com/office/drawing/2014/main" id="{3C9E5347-003F-591E-2313-33DEA2F469AA}"/>
              </a:ext>
            </a:extLst>
          </p:cNvPr>
          <p:cNvSpPr/>
          <p:nvPr>
            <p:custDataLst>
              <p:tags r:id="rId8"/>
            </p:custDataLst>
          </p:nvPr>
        </p:nvSpPr>
        <p:spPr>
          <a:xfrm>
            <a:off x="4674539" y="3141252"/>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36" name="Rectangle 35">
            <a:extLst>
              <a:ext uri="{FF2B5EF4-FFF2-40B4-BE49-F238E27FC236}">
                <a16:creationId xmlns:a16="http://schemas.microsoft.com/office/drawing/2014/main" id="{0DACD930-C1F7-8454-9535-8D0FB11A8D74}"/>
              </a:ext>
            </a:extLst>
          </p:cNvPr>
          <p:cNvSpPr/>
          <p:nvPr/>
        </p:nvSpPr>
        <p:spPr>
          <a:xfrm>
            <a:off x="5550951" y="2537482"/>
            <a:ext cx="638954" cy="325067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 name="TrackerNumBlue 4">
            <a:extLst>
              <a:ext uri="{FF2B5EF4-FFF2-40B4-BE49-F238E27FC236}">
                <a16:creationId xmlns:a16="http://schemas.microsoft.com/office/drawing/2014/main" id="{4332A9D4-81D2-44B0-FEA6-350ADC780B5A}"/>
              </a:ext>
            </a:extLst>
          </p:cNvPr>
          <p:cNvSpPr/>
          <p:nvPr>
            <p:custDataLst>
              <p:tags r:id="rId9"/>
            </p:custDataLst>
          </p:nvPr>
        </p:nvSpPr>
        <p:spPr>
          <a:xfrm>
            <a:off x="5742032" y="2344085"/>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16" name="5. Source">
            <a:extLst>
              <a:ext uri="{FF2B5EF4-FFF2-40B4-BE49-F238E27FC236}">
                <a16:creationId xmlns:a16="http://schemas.microsoft.com/office/drawing/2014/main" id="{60E3B84E-F20D-8545-17AA-3E5F02243438}"/>
              </a:ext>
            </a:extLst>
          </p:cNvPr>
          <p:cNvSpPr txBox="1"/>
          <p:nvPr>
            <p:custDataLst>
              <p:tags r:id="rId10"/>
            </p:custDataLst>
          </p:nvPr>
        </p:nvSpPr>
        <p:spPr>
          <a:xfrm>
            <a:off x="86064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26" name="Rectangle 25">
            <a:extLst>
              <a:ext uri="{FF2B5EF4-FFF2-40B4-BE49-F238E27FC236}">
                <a16:creationId xmlns:a16="http://schemas.microsoft.com/office/drawing/2014/main" id="{07D04332-E6F3-F18C-D090-08C3DC889DFC}"/>
              </a:ext>
            </a:extLst>
          </p:cNvPr>
          <p:cNvSpPr/>
          <p:nvPr/>
        </p:nvSpPr>
        <p:spPr>
          <a:xfrm>
            <a:off x="4869952" y="3219398"/>
            <a:ext cx="3653465" cy="10050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TextBox 1064">
            <a:extLst>
              <a:ext uri="{FF2B5EF4-FFF2-40B4-BE49-F238E27FC236}">
                <a16:creationId xmlns:a16="http://schemas.microsoft.com/office/drawing/2014/main" id="{98AC1CF5-4A44-265B-C98B-8B8EE37BEC3C}"/>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32" name="TextBox 1064">
            <a:extLst>
              <a:ext uri="{FF2B5EF4-FFF2-40B4-BE49-F238E27FC236}">
                <a16:creationId xmlns:a16="http://schemas.microsoft.com/office/drawing/2014/main" id="{B4687D97-2BFD-C0FA-93C8-31E87B92E087}"/>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spTree>
    <p:extLst>
      <p:ext uri="{BB962C8B-B14F-4D97-AF65-F5344CB8AC3E}">
        <p14:creationId xmlns:p14="http://schemas.microsoft.com/office/powerpoint/2010/main" val="1994145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A36E0-F25D-198A-77B9-C50549F1E943}"/>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10C8F79-7C12-561B-5C99-DCEA53354B2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5" name="think-cell data - do not delete" hidden="1">
                        <a:extLst>
                          <a:ext uri="{FF2B5EF4-FFF2-40B4-BE49-F238E27FC236}">
                            <a16:creationId xmlns:a16="http://schemas.microsoft.com/office/drawing/2014/main" id="{110C8F79-7C12-561B-5C99-DCEA53354B2C}"/>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25" name="Picture 24">
            <a:extLst>
              <a:ext uri="{FF2B5EF4-FFF2-40B4-BE49-F238E27FC236}">
                <a16:creationId xmlns:a16="http://schemas.microsoft.com/office/drawing/2014/main" id="{B83CF0C4-9416-7F1E-8BFF-45AD0A59363D}"/>
              </a:ext>
            </a:extLst>
          </p:cNvPr>
          <p:cNvPicPr>
            <a:picLocks/>
          </p:cNvPicPr>
          <p:nvPr/>
        </p:nvPicPr>
        <p:blipFill>
          <a:blip r:embed="rId12"/>
          <a:srcRect l="66698"/>
          <a:stretch>
            <a:fillRect/>
          </a:stretch>
        </p:blipFill>
        <p:spPr>
          <a:xfrm>
            <a:off x="4947385" y="1711408"/>
            <a:ext cx="3590719" cy="4330398"/>
          </a:xfrm>
          <a:prstGeom prst="rect">
            <a:avLst/>
          </a:prstGeom>
        </p:spPr>
      </p:pic>
      <p:sp>
        <p:nvSpPr>
          <p:cNvPr id="2" name="Title Placeholder 1">
            <a:extLst>
              <a:ext uri="{FF2B5EF4-FFF2-40B4-BE49-F238E27FC236}">
                <a16:creationId xmlns:a16="http://schemas.microsoft.com/office/drawing/2014/main" id="{C45BE4CC-095C-81DA-C4AC-0CE505BF9C8E}"/>
              </a:ext>
            </a:extLst>
          </p:cNvPr>
          <p:cNvSpPr>
            <a:spLocks noGrp="1"/>
          </p:cNvSpPr>
          <p:nvPr>
            <p:ph type="title"/>
          </p:nvPr>
        </p:nvSpPr>
        <p:spPr>
          <a:xfrm>
            <a:off x="1257300" y="457200"/>
            <a:ext cx="10401300" cy="664797"/>
          </a:xfrm>
        </p:spPr>
        <p:txBody>
          <a:bodyPr vert="horz" wrap="square">
            <a:spAutoFit/>
          </a:bodyPr>
          <a:lstStyle/>
          <a:p>
            <a:r>
              <a:rPr lang="en-US"/>
              <a:t>Case Study (6/8): Submission package is confirmed ready for ERCOT submission</a:t>
            </a:r>
          </a:p>
        </p:txBody>
      </p:sp>
      <p:sp>
        <p:nvSpPr>
          <p:cNvPr id="3" name="Slide Number Placeholder 4">
            <a:extLst>
              <a:ext uri="{FF2B5EF4-FFF2-40B4-BE49-F238E27FC236}">
                <a16:creationId xmlns:a16="http://schemas.microsoft.com/office/drawing/2014/main" id="{53D7D125-7116-1213-0A16-76BA54A64598}"/>
              </a:ext>
            </a:extLst>
          </p:cNvPr>
          <p:cNvSpPr>
            <a:spLocks noGrp="1"/>
          </p:cNvSpPr>
          <p:nvPr>
            <p:ph type="sldNum" sz="quarter" idx="12"/>
          </p:nvPr>
        </p:nvSpPr>
        <p:spPr/>
        <p:txBody>
          <a:bodyPr/>
          <a:lstStyle/>
          <a:p>
            <a:fld id="{BCDE79FB-97BA-492B-8D57-F1373F9ADA95}" type="slidenum">
              <a:rPr lang="en-US" smtClean="0"/>
              <a:t>24</a:t>
            </a:fld>
            <a:endParaRPr lang="en-US"/>
          </a:p>
        </p:txBody>
      </p:sp>
      <p:grpSp>
        <p:nvGrpSpPr>
          <p:cNvPr id="6" name="Group 5">
            <a:extLst>
              <a:ext uri="{FF2B5EF4-FFF2-40B4-BE49-F238E27FC236}">
                <a16:creationId xmlns:a16="http://schemas.microsoft.com/office/drawing/2014/main" id="{1D9BFD42-EA41-929C-06F2-94C50CDFEBC0}"/>
              </a:ext>
            </a:extLst>
          </p:cNvPr>
          <p:cNvGrpSpPr/>
          <p:nvPr/>
        </p:nvGrpSpPr>
        <p:grpSpPr>
          <a:xfrm>
            <a:off x="1257300" y="1389218"/>
            <a:ext cx="7280804" cy="220337"/>
            <a:chOff x="1257300" y="1284810"/>
            <a:chExt cx="7121705" cy="220337"/>
          </a:xfrm>
        </p:grpSpPr>
        <p:cxnSp>
          <p:nvCxnSpPr>
            <p:cNvPr id="7" name="LineBasicDefault 292">
              <a:extLst>
                <a:ext uri="{FF2B5EF4-FFF2-40B4-BE49-F238E27FC236}">
                  <a16:creationId xmlns:a16="http://schemas.microsoft.com/office/drawing/2014/main" id="{BAB6F3E1-B02B-BFC3-5889-014AC18673C0}"/>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95C1CF3-EC25-0DC4-DB32-C436C26B1EF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9" name="Group 8">
            <a:extLst>
              <a:ext uri="{FF2B5EF4-FFF2-40B4-BE49-F238E27FC236}">
                <a16:creationId xmlns:a16="http://schemas.microsoft.com/office/drawing/2014/main" id="{13249F1C-F25E-A4E8-7EEE-6ADA4923E416}"/>
              </a:ext>
            </a:extLst>
          </p:cNvPr>
          <p:cNvGrpSpPr>
            <a:grpSpLocks/>
          </p:cNvGrpSpPr>
          <p:nvPr/>
        </p:nvGrpSpPr>
        <p:grpSpPr>
          <a:xfrm>
            <a:off x="8851535" y="1389218"/>
            <a:ext cx="2807065" cy="220337"/>
            <a:chOff x="1257300" y="1284810"/>
            <a:chExt cx="7121705" cy="220337"/>
          </a:xfrm>
        </p:grpSpPr>
        <p:cxnSp>
          <p:nvCxnSpPr>
            <p:cNvPr id="10" name="LineBasicDefault 292">
              <a:extLst>
                <a:ext uri="{FF2B5EF4-FFF2-40B4-BE49-F238E27FC236}">
                  <a16:creationId xmlns:a16="http://schemas.microsoft.com/office/drawing/2014/main" id="{690566C3-5629-2496-6DD0-34ED7C27A6D0}"/>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3070329-A34A-D70E-E82E-8894DC49B4FF}"/>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6A997BF6-3F53-36C1-2127-9291E48ADDF2}"/>
              </a:ext>
            </a:extLst>
          </p:cNvPr>
          <p:cNvSpPr txBox="1">
            <a:spLocks/>
          </p:cNvSpPr>
          <p:nvPr/>
        </p:nvSpPr>
        <p:spPr>
          <a:xfrm>
            <a:off x="8851535" y="1745986"/>
            <a:ext cx="2807065" cy="381642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All required submission items associated with the selected eligibility pathway should show “Complete”</a:t>
            </a:r>
            <a:r>
              <a:rPr lang="en-US" sz="1400"/>
              <a:t> within the LIF</a:t>
            </a:r>
            <a:endParaRPr lang="en-US" sz="1400" b="1"/>
          </a:p>
          <a:p>
            <a:pPr marL="285750" indent="-285750">
              <a:buFont typeface="Arial" panose="020B0604020202020204" pitchFamily="34" charset="0"/>
              <a:buChar char="•"/>
            </a:pPr>
            <a:r>
              <a:rPr lang="en-US" sz="1400"/>
              <a:t>Once all required submission items have been received, reviewed, and validated, </a:t>
            </a:r>
            <a:r>
              <a:rPr lang="en-US" sz="1400" b="1"/>
              <a:t>the LIF indicates “LOAD APPLICATION READY TO BE SUBMITTED” for ERCOT submission</a:t>
            </a:r>
          </a:p>
          <a:p>
            <a:pPr marL="285750" indent="-285750">
              <a:buFont typeface="Arial" panose="020B0604020202020204" pitchFamily="34" charset="0"/>
              <a:buChar char="•"/>
            </a:pPr>
            <a:r>
              <a:rPr lang="en-US" sz="1400" b="1"/>
              <a:t>The Interconnecting TSP and DSP, as applicable, coordinate and align on the final submission package </a:t>
            </a:r>
            <a:r>
              <a:rPr lang="en-US" sz="1400"/>
              <a:t>prior to ERCOT submission</a:t>
            </a:r>
          </a:p>
        </p:txBody>
      </p:sp>
      <p:sp>
        <p:nvSpPr>
          <p:cNvPr id="13" name="TrackerNumBlue 4">
            <a:extLst>
              <a:ext uri="{FF2B5EF4-FFF2-40B4-BE49-F238E27FC236}">
                <a16:creationId xmlns:a16="http://schemas.microsoft.com/office/drawing/2014/main" id="{D6CA020F-C32B-13C0-A5B6-3519F69AE678}"/>
              </a:ext>
            </a:extLst>
          </p:cNvPr>
          <p:cNvSpPr/>
          <p:nvPr>
            <p:custDataLst>
              <p:tags r:id="rId2"/>
            </p:custDataLst>
          </p:nvPr>
        </p:nvSpPr>
        <p:spPr>
          <a:xfrm>
            <a:off x="8824264" y="174344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19" name="Rectangle 18">
            <a:extLst>
              <a:ext uri="{FF2B5EF4-FFF2-40B4-BE49-F238E27FC236}">
                <a16:creationId xmlns:a16="http://schemas.microsoft.com/office/drawing/2014/main" id="{F836EB58-B6D9-82C3-7D79-941FB7C7C2E1}"/>
              </a:ext>
            </a:extLst>
          </p:cNvPr>
          <p:cNvSpPr/>
          <p:nvPr/>
        </p:nvSpPr>
        <p:spPr>
          <a:xfrm>
            <a:off x="5748227" y="2432304"/>
            <a:ext cx="866275" cy="3711354"/>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TrackerNumBlue 4">
            <a:extLst>
              <a:ext uri="{FF2B5EF4-FFF2-40B4-BE49-F238E27FC236}">
                <a16:creationId xmlns:a16="http://schemas.microsoft.com/office/drawing/2014/main" id="{182A269D-AC81-D189-F046-1A4334B97166}"/>
              </a:ext>
            </a:extLst>
          </p:cNvPr>
          <p:cNvSpPr/>
          <p:nvPr>
            <p:custDataLst>
              <p:tags r:id="rId3"/>
            </p:custDataLst>
          </p:nvPr>
        </p:nvSpPr>
        <p:spPr>
          <a:xfrm>
            <a:off x="6077996" y="2253758"/>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2" name="Rectangle 21">
            <a:extLst>
              <a:ext uri="{FF2B5EF4-FFF2-40B4-BE49-F238E27FC236}">
                <a16:creationId xmlns:a16="http://schemas.microsoft.com/office/drawing/2014/main" id="{F413548B-AFAC-AC2D-5596-BB4352029935}"/>
              </a:ext>
            </a:extLst>
          </p:cNvPr>
          <p:cNvSpPr/>
          <p:nvPr/>
        </p:nvSpPr>
        <p:spPr>
          <a:xfrm>
            <a:off x="5476775" y="1724180"/>
            <a:ext cx="3167064" cy="173692"/>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TrackerNumBlue 4">
            <a:extLst>
              <a:ext uri="{FF2B5EF4-FFF2-40B4-BE49-F238E27FC236}">
                <a16:creationId xmlns:a16="http://schemas.microsoft.com/office/drawing/2014/main" id="{D7541DE6-ACD1-9949-5479-82FAA24E8F23}"/>
              </a:ext>
            </a:extLst>
          </p:cNvPr>
          <p:cNvSpPr/>
          <p:nvPr>
            <p:custDataLst>
              <p:tags r:id="rId4"/>
            </p:custDataLst>
          </p:nvPr>
        </p:nvSpPr>
        <p:spPr>
          <a:xfrm>
            <a:off x="5318918" y="1690767"/>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4" name="5. Source">
            <a:extLst>
              <a:ext uri="{FF2B5EF4-FFF2-40B4-BE49-F238E27FC236}">
                <a16:creationId xmlns:a16="http://schemas.microsoft.com/office/drawing/2014/main" id="{8B81FA82-311B-0583-D244-4110038AF679}"/>
              </a:ext>
            </a:extLst>
          </p:cNvPr>
          <p:cNvSpPr txBox="1"/>
          <p:nvPr>
            <p:custDataLst>
              <p:tags r:id="rId5"/>
            </p:custDataLst>
          </p:nvPr>
        </p:nvSpPr>
        <p:spPr>
          <a:xfrm>
            <a:off x="860649" y="1711408"/>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27" name="TrackerNumBlue 4">
            <a:extLst>
              <a:ext uri="{FF2B5EF4-FFF2-40B4-BE49-F238E27FC236}">
                <a16:creationId xmlns:a16="http://schemas.microsoft.com/office/drawing/2014/main" id="{56D3E17D-EB7B-49BF-19AD-CEB0083BBB13}"/>
              </a:ext>
            </a:extLst>
          </p:cNvPr>
          <p:cNvSpPr/>
          <p:nvPr>
            <p:custDataLst>
              <p:tags r:id="rId6"/>
            </p:custDataLst>
          </p:nvPr>
        </p:nvSpPr>
        <p:spPr>
          <a:xfrm>
            <a:off x="8824264" y="2872774"/>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4" name="TextBox 1064">
            <a:extLst>
              <a:ext uri="{FF2B5EF4-FFF2-40B4-BE49-F238E27FC236}">
                <a16:creationId xmlns:a16="http://schemas.microsoft.com/office/drawing/2014/main" id="{A4C71A59-2154-0A25-2B02-C15E29AF35D3}"/>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26" name="TextBox 1064">
            <a:extLst>
              <a:ext uri="{FF2B5EF4-FFF2-40B4-BE49-F238E27FC236}">
                <a16:creationId xmlns:a16="http://schemas.microsoft.com/office/drawing/2014/main" id="{975B5E83-A4D5-96A3-8761-92E4FD9422B7}"/>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pic>
        <p:nvPicPr>
          <p:cNvPr id="21" name="Picture 20">
            <a:extLst>
              <a:ext uri="{FF2B5EF4-FFF2-40B4-BE49-F238E27FC236}">
                <a16:creationId xmlns:a16="http://schemas.microsoft.com/office/drawing/2014/main" id="{4E476A4D-0D43-038E-AC91-EAF08C24ED06}"/>
              </a:ext>
            </a:extLst>
          </p:cNvPr>
          <p:cNvPicPr>
            <a:picLocks/>
          </p:cNvPicPr>
          <p:nvPr/>
        </p:nvPicPr>
        <p:blipFill>
          <a:blip r:embed="rId12"/>
          <a:srcRect r="69435"/>
          <a:stretch>
            <a:fillRect/>
          </a:stretch>
        </p:blipFill>
        <p:spPr>
          <a:xfrm>
            <a:off x="1257300" y="1711408"/>
            <a:ext cx="3295449" cy="4330398"/>
          </a:xfrm>
          <a:prstGeom prst="rect">
            <a:avLst/>
          </a:prstGeom>
        </p:spPr>
      </p:pic>
    </p:spTree>
    <p:extLst>
      <p:ext uri="{BB962C8B-B14F-4D97-AF65-F5344CB8AC3E}">
        <p14:creationId xmlns:p14="http://schemas.microsoft.com/office/powerpoint/2010/main" val="1669316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EDC47-AD0D-A645-C1B7-756466BF7443}"/>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635A49E-0BC4-9BDD-9D12-C432C32B73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5" name="think-cell data - do not delete" hidden="1">
                        <a:extLst>
                          <a:ext uri="{FF2B5EF4-FFF2-40B4-BE49-F238E27FC236}">
                            <a16:creationId xmlns:a16="http://schemas.microsoft.com/office/drawing/2014/main" id="{C635A49E-0BC4-9BDD-9D12-C432C32B7315}"/>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AD196B6-4A2D-3985-E4D1-8D8F573E7AAC}"/>
              </a:ext>
            </a:extLst>
          </p:cNvPr>
          <p:cNvSpPr>
            <a:spLocks noGrp="1"/>
          </p:cNvSpPr>
          <p:nvPr>
            <p:ph type="title"/>
          </p:nvPr>
        </p:nvSpPr>
        <p:spPr>
          <a:xfrm>
            <a:off x="1257300" y="457200"/>
            <a:ext cx="10401300" cy="332399"/>
          </a:xfrm>
        </p:spPr>
        <p:txBody>
          <a:bodyPr vert="horz" wrap="square">
            <a:spAutoFit/>
          </a:bodyPr>
          <a:lstStyle/>
          <a:p>
            <a:r>
              <a:rPr lang="en-US"/>
              <a:t>Case Study (7/8): Final submission package transmitted to ERCOT</a:t>
            </a:r>
          </a:p>
        </p:txBody>
      </p:sp>
      <p:sp>
        <p:nvSpPr>
          <p:cNvPr id="3" name="Slide Number Placeholder 4">
            <a:extLst>
              <a:ext uri="{FF2B5EF4-FFF2-40B4-BE49-F238E27FC236}">
                <a16:creationId xmlns:a16="http://schemas.microsoft.com/office/drawing/2014/main" id="{03F3731F-60AB-E249-6935-9C16DC02421B}"/>
              </a:ext>
            </a:extLst>
          </p:cNvPr>
          <p:cNvSpPr>
            <a:spLocks noGrp="1"/>
          </p:cNvSpPr>
          <p:nvPr>
            <p:ph type="sldNum" sz="quarter" idx="12"/>
          </p:nvPr>
        </p:nvSpPr>
        <p:spPr/>
        <p:txBody>
          <a:bodyPr/>
          <a:lstStyle/>
          <a:p>
            <a:fld id="{BCDE79FB-97BA-492B-8D57-F1373F9ADA95}" type="slidenum">
              <a:rPr lang="en-US" smtClean="0"/>
              <a:t>25</a:t>
            </a:fld>
            <a:endParaRPr lang="en-US"/>
          </a:p>
        </p:txBody>
      </p:sp>
      <p:grpSp>
        <p:nvGrpSpPr>
          <p:cNvPr id="6" name="Group 5">
            <a:extLst>
              <a:ext uri="{FF2B5EF4-FFF2-40B4-BE49-F238E27FC236}">
                <a16:creationId xmlns:a16="http://schemas.microsoft.com/office/drawing/2014/main" id="{4A3C6EA7-AFCD-F48D-DD92-95F4A6CD14B3}"/>
              </a:ext>
            </a:extLst>
          </p:cNvPr>
          <p:cNvGrpSpPr/>
          <p:nvPr/>
        </p:nvGrpSpPr>
        <p:grpSpPr>
          <a:xfrm>
            <a:off x="1257300" y="1389218"/>
            <a:ext cx="7280804" cy="220337"/>
            <a:chOff x="1257300" y="1284810"/>
            <a:chExt cx="7121705" cy="220337"/>
          </a:xfrm>
        </p:grpSpPr>
        <p:cxnSp>
          <p:nvCxnSpPr>
            <p:cNvPr id="7" name="LineBasicDefault 292">
              <a:extLst>
                <a:ext uri="{FF2B5EF4-FFF2-40B4-BE49-F238E27FC236}">
                  <a16:creationId xmlns:a16="http://schemas.microsoft.com/office/drawing/2014/main" id="{6AB4506D-99DB-96AC-4DE2-2F1CA712031D}"/>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BFCB6B9-4951-EBFD-9318-5DE3FAD2795B}"/>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9" name="Group 8">
            <a:extLst>
              <a:ext uri="{FF2B5EF4-FFF2-40B4-BE49-F238E27FC236}">
                <a16:creationId xmlns:a16="http://schemas.microsoft.com/office/drawing/2014/main" id="{56F96C54-5F07-5370-E219-38F8279A02FC}"/>
              </a:ext>
            </a:extLst>
          </p:cNvPr>
          <p:cNvGrpSpPr>
            <a:grpSpLocks/>
          </p:cNvGrpSpPr>
          <p:nvPr/>
        </p:nvGrpSpPr>
        <p:grpSpPr>
          <a:xfrm>
            <a:off x="8851535" y="1389218"/>
            <a:ext cx="2807065" cy="220337"/>
            <a:chOff x="1257300" y="1284810"/>
            <a:chExt cx="7121705" cy="220337"/>
          </a:xfrm>
        </p:grpSpPr>
        <p:cxnSp>
          <p:nvCxnSpPr>
            <p:cNvPr id="10" name="LineBasicDefault 292">
              <a:extLst>
                <a:ext uri="{FF2B5EF4-FFF2-40B4-BE49-F238E27FC236}">
                  <a16:creationId xmlns:a16="http://schemas.microsoft.com/office/drawing/2014/main" id="{032E75DB-5415-F39D-F5A8-C4EAACEC9CCD}"/>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C9FC85E-65AB-3AAF-BDCB-D09176C0B96D}"/>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8167502C-5111-CC75-BB29-79E93A75E7AD}"/>
              </a:ext>
            </a:extLst>
          </p:cNvPr>
          <p:cNvSpPr txBox="1">
            <a:spLocks/>
          </p:cNvSpPr>
          <p:nvPr/>
        </p:nvSpPr>
        <p:spPr>
          <a:xfrm>
            <a:off x="8851535" y="1745986"/>
            <a:ext cx="2807065" cy="38933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The submitting entity </a:t>
            </a:r>
            <a:r>
              <a:rPr lang="en-US" sz="1400"/>
              <a:t>(generally the Interconnecting TSP, with the Interconnecting DSP and ILLE copied where applicable) </a:t>
            </a:r>
            <a:r>
              <a:rPr lang="en-US" sz="1400" b="1"/>
              <a:t>transmits the final coordinated submission package to ERCOT </a:t>
            </a:r>
            <a:r>
              <a:rPr lang="en-US" sz="1400"/>
              <a:t>using the standardized email template</a:t>
            </a:r>
          </a:p>
          <a:p>
            <a:pPr marL="285750" indent="-285750">
              <a:buFont typeface="Arial" panose="020B0604020202020204" pitchFamily="34" charset="0"/>
              <a:buChar char="•"/>
            </a:pPr>
            <a:r>
              <a:rPr lang="en-US" sz="1400" b="1"/>
              <a:t>The final package may include:</a:t>
            </a:r>
          </a:p>
          <a:p>
            <a:pPr marL="514350" lvl="1" indent="-285750">
              <a:buFont typeface="Arial" panose="020B0604020202020204" pitchFamily="34" charset="0"/>
              <a:buChar char="•"/>
            </a:pPr>
            <a:r>
              <a:rPr lang="en-US" sz="1400"/>
              <a:t>Completed LIF</a:t>
            </a:r>
          </a:p>
          <a:p>
            <a:pPr marL="514350" lvl="1" indent="-285750">
              <a:buFont typeface="Arial" panose="020B0604020202020204" pitchFamily="34" charset="0"/>
              <a:buChar char="•"/>
            </a:pPr>
            <a:r>
              <a:rPr lang="en-US" sz="1400"/>
              <a:t>Supporting evidence and disclosures</a:t>
            </a:r>
          </a:p>
          <a:p>
            <a:pPr marL="514350" lvl="1" indent="-285750">
              <a:buFont typeface="Arial" panose="020B0604020202020204" pitchFamily="34" charset="0"/>
              <a:buChar char="•"/>
            </a:pPr>
            <a:r>
              <a:rPr lang="en-US" sz="1400"/>
              <a:t>ILLE attestations/forms where applicable</a:t>
            </a:r>
          </a:p>
          <a:p>
            <a:pPr marL="514350" lvl="1" indent="-285750">
              <a:buFont typeface="Arial" panose="020B0604020202020204" pitchFamily="34" charset="0"/>
              <a:buChar char="•"/>
            </a:pPr>
            <a:r>
              <a:rPr lang="en-US" sz="1400"/>
              <a:t>Supporting technical materials</a:t>
            </a:r>
          </a:p>
        </p:txBody>
      </p:sp>
      <p:pic>
        <p:nvPicPr>
          <p:cNvPr id="15" name="Picture 14">
            <a:extLst>
              <a:ext uri="{FF2B5EF4-FFF2-40B4-BE49-F238E27FC236}">
                <a16:creationId xmlns:a16="http://schemas.microsoft.com/office/drawing/2014/main" id="{3F9387B6-8AD5-E785-44FE-E6979632780E}"/>
              </a:ext>
            </a:extLst>
          </p:cNvPr>
          <p:cNvPicPr>
            <a:picLocks noChangeAspect="1"/>
          </p:cNvPicPr>
          <p:nvPr/>
        </p:nvPicPr>
        <p:blipFill>
          <a:blip r:embed="rId12"/>
          <a:stretch>
            <a:fillRect/>
          </a:stretch>
        </p:blipFill>
        <p:spPr>
          <a:xfrm>
            <a:off x="1257300" y="1745986"/>
            <a:ext cx="3724795" cy="4534533"/>
          </a:xfrm>
          <a:prstGeom prst="rect">
            <a:avLst/>
          </a:prstGeom>
        </p:spPr>
      </p:pic>
      <p:pic>
        <p:nvPicPr>
          <p:cNvPr id="17" name="Picture 16">
            <a:extLst>
              <a:ext uri="{FF2B5EF4-FFF2-40B4-BE49-F238E27FC236}">
                <a16:creationId xmlns:a16="http://schemas.microsoft.com/office/drawing/2014/main" id="{8DA2016C-01BE-8280-95F0-C151515EBE2E}"/>
              </a:ext>
            </a:extLst>
          </p:cNvPr>
          <p:cNvPicPr>
            <a:picLocks noChangeAspect="1"/>
          </p:cNvPicPr>
          <p:nvPr/>
        </p:nvPicPr>
        <p:blipFill>
          <a:blip r:embed="rId13"/>
          <a:stretch>
            <a:fillRect/>
          </a:stretch>
        </p:blipFill>
        <p:spPr>
          <a:xfrm>
            <a:off x="5003836" y="1753916"/>
            <a:ext cx="3534268" cy="952633"/>
          </a:xfrm>
          <a:prstGeom prst="rect">
            <a:avLst/>
          </a:prstGeom>
        </p:spPr>
      </p:pic>
      <p:sp>
        <p:nvSpPr>
          <p:cNvPr id="18" name="Rectangle 17">
            <a:extLst>
              <a:ext uri="{FF2B5EF4-FFF2-40B4-BE49-F238E27FC236}">
                <a16:creationId xmlns:a16="http://schemas.microsoft.com/office/drawing/2014/main" id="{773D7FCD-8BF1-41FF-BDA3-5DF96E06A57D}"/>
              </a:ext>
            </a:extLst>
          </p:cNvPr>
          <p:cNvSpPr/>
          <p:nvPr/>
        </p:nvSpPr>
        <p:spPr>
          <a:xfrm>
            <a:off x="1403604" y="1745985"/>
            <a:ext cx="7036308" cy="455801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TrackerNumBlue 4">
            <a:extLst>
              <a:ext uri="{FF2B5EF4-FFF2-40B4-BE49-F238E27FC236}">
                <a16:creationId xmlns:a16="http://schemas.microsoft.com/office/drawing/2014/main" id="{59388FAD-6D3F-519D-AFBF-BD4F97D4E156}"/>
              </a:ext>
            </a:extLst>
          </p:cNvPr>
          <p:cNvSpPr/>
          <p:nvPr>
            <p:custDataLst>
              <p:tags r:id="rId2"/>
            </p:custDataLst>
          </p:nvPr>
        </p:nvSpPr>
        <p:spPr>
          <a:xfrm>
            <a:off x="1284875" y="163004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0" name="TrackerNumBlue 4">
            <a:extLst>
              <a:ext uri="{FF2B5EF4-FFF2-40B4-BE49-F238E27FC236}">
                <a16:creationId xmlns:a16="http://schemas.microsoft.com/office/drawing/2014/main" id="{AF749113-2283-F092-9FE4-2FFF0F16CE4A}"/>
              </a:ext>
            </a:extLst>
          </p:cNvPr>
          <p:cNvSpPr/>
          <p:nvPr>
            <p:custDataLst>
              <p:tags r:id="rId3"/>
            </p:custDataLst>
          </p:nvPr>
        </p:nvSpPr>
        <p:spPr>
          <a:xfrm>
            <a:off x="8808207" y="1722509"/>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1" name="Rectangle 20">
            <a:extLst>
              <a:ext uri="{FF2B5EF4-FFF2-40B4-BE49-F238E27FC236}">
                <a16:creationId xmlns:a16="http://schemas.microsoft.com/office/drawing/2014/main" id="{92088F42-6C5C-9F48-5C5E-289F0FB3CC26}"/>
              </a:ext>
            </a:extLst>
          </p:cNvPr>
          <p:cNvSpPr/>
          <p:nvPr/>
        </p:nvSpPr>
        <p:spPr>
          <a:xfrm>
            <a:off x="4846632" y="1969966"/>
            <a:ext cx="3534269" cy="36194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TrackerNumBlue 4">
            <a:extLst>
              <a:ext uri="{FF2B5EF4-FFF2-40B4-BE49-F238E27FC236}">
                <a16:creationId xmlns:a16="http://schemas.microsoft.com/office/drawing/2014/main" id="{5BB29488-5FBF-4C87-8536-4FCD8642957F}"/>
              </a:ext>
            </a:extLst>
          </p:cNvPr>
          <p:cNvSpPr/>
          <p:nvPr>
            <p:custDataLst>
              <p:tags r:id="rId4"/>
            </p:custDataLst>
          </p:nvPr>
        </p:nvSpPr>
        <p:spPr>
          <a:xfrm>
            <a:off x="4736174" y="2022542"/>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3" name="TrackerNumBlue 4">
            <a:extLst>
              <a:ext uri="{FF2B5EF4-FFF2-40B4-BE49-F238E27FC236}">
                <a16:creationId xmlns:a16="http://schemas.microsoft.com/office/drawing/2014/main" id="{8C05FBA0-163F-09B7-0B7C-BEE6BC1FE92D}"/>
              </a:ext>
            </a:extLst>
          </p:cNvPr>
          <p:cNvSpPr/>
          <p:nvPr>
            <p:custDataLst>
              <p:tags r:id="rId5"/>
            </p:custDataLst>
          </p:nvPr>
        </p:nvSpPr>
        <p:spPr>
          <a:xfrm>
            <a:off x="8808207" y="3524132"/>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4" name="5. Source">
            <a:extLst>
              <a:ext uri="{FF2B5EF4-FFF2-40B4-BE49-F238E27FC236}">
                <a16:creationId xmlns:a16="http://schemas.microsoft.com/office/drawing/2014/main" id="{2FFDACBB-854C-8402-2FAC-7888484785E9}"/>
              </a:ext>
            </a:extLst>
          </p:cNvPr>
          <p:cNvSpPr txBox="1"/>
          <p:nvPr>
            <p:custDataLst>
              <p:tags r:id="rId6"/>
            </p:custDataLst>
          </p:nvPr>
        </p:nvSpPr>
        <p:spPr>
          <a:xfrm>
            <a:off x="86064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26" name="TextBox 1064">
            <a:extLst>
              <a:ext uri="{FF2B5EF4-FFF2-40B4-BE49-F238E27FC236}">
                <a16:creationId xmlns:a16="http://schemas.microsoft.com/office/drawing/2014/main" id="{BF3EA97C-1180-EA0F-33F7-1CB031E85A9B}"/>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28" name="TextBox 1064">
            <a:extLst>
              <a:ext uri="{FF2B5EF4-FFF2-40B4-BE49-F238E27FC236}">
                <a16:creationId xmlns:a16="http://schemas.microsoft.com/office/drawing/2014/main" id="{43128BBB-FAE9-BE79-66AD-848ACE5D73A4}"/>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spTree>
    <p:extLst>
      <p:ext uri="{BB962C8B-B14F-4D97-AF65-F5344CB8AC3E}">
        <p14:creationId xmlns:p14="http://schemas.microsoft.com/office/powerpoint/2010/main" val="323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ACC6F-D421-BA5D-4BAE-A68B3DBCB55A}"/>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D6B5469-8BBC-044A-23F4-5EC9F5E0CA96}"/>
              </a:ext>
            </a:extLst>
          </p:cNvPr>
          <p:cNvGraphicFramePr>
            <a:graphicFrameLocks noChangeAspect="1"/>
          </p:cNvGraphicFramePr>
          <p:nvPr>
            <p:custDataLst>
              <p:tags r:id="rId1"/>
            </p:custDataLst>
            <p:extLst>
              <p:ext uri="{D42A27DB-BD31-4B8C-83A1-F6EECF244321}">
                <p14:modId xmlns:p14="http://schemas.microsoft.com/office/powerpoint/2010/main" val="1045125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5" progId="TCLayout.ActiveDocument.1">
                  <p:embed/>
                </p:oleObj>
              </mc:Choice>
              <mc:Fallback>
                <p:oleObj name="think-cell Slide" r:id="rId11" imgW="404" imgH="405" progId="TCLayout.ActiveDocument.1">
                  <p:embed/>
                  <p:pic>
                    <p:nvPicPr>
                      <p:cNvPr id="5" name="think-cell data - do not delete" hidden="1">
                        <a:extLst>
                          <a:ext uri="{FF2B5EF4-FFF2-40B4-BE49-F238E27FC236}">
                            <a16:creationId xmlns:a16="http://schemas.microsoft.com/office/drawing/2014/main" id="{9D6B5469-8BBC-044A-23F4-5EC9F5E0CA9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pic>
        <p:nvPicPr>
          <p:cNvPr id="24" name="Picture 23">
            <a:extLst>
              <a:ext uri="{FF2B5EF4-FFF2-40B4-BE49-F238E27FC236}">
                <a16:creationId xmlns:a16="http://schemas.microsoft.com/office/drawing/2014/main" id="{1EFA8F59-7493-1BAF-32EC-865AFC18223A}"/>
              </a:ext>
            </a:extLst>
          </p:cNvPr>
          <p:cNvPicPr>
            <a:picLocks noChangeAspect="1"/>
          </p:cNvPicPr>
          <p:nvPr/>
        </p:nvPicPr>
        <p:blipFill>
          <a:blip r:embed="rId13"/>
          <a:srcRect r="62597"/>
          <a:stretch>
            <a:fillRect/>
          </a:stretch>
        </p:blipFill>
        <p:spPr>
          <a:xfrm>
            <a:off x="1257300" y="1667302"/>
            <a:ext cx="3756837" cy="4106935"/>
          </a:xfrm>
          <a:prstGeom prst="rect">
            <a:avLst/>
          </a:prstGeom>
        </p:spPr>
      </p:pic>
      <p:pic>
        <p:nvPicPr>
          <p:cNvPr id="25" name="Picture 24">
            <a:extLst>
              <a:ext uri="{FF2B5EF4-FFF2-40B4-BE49-F238E27FC236}">
                <a16:creationId xmlns:a16="http://schemas.microsoft.com/office/drawing/2014/main" id="{7AC43D43-DE28-C2DD-367A-F3C79D077A24}"/>
              </a:ext>
            </a:extLst>
          </p:cNvPr>
          <p:cNvPicPr>
            <a:picLocks noChangeAspect="1"/>
          </p:cNvPicPr>
          <p:nvPr/>
        </p:nvPicPr>
        <p:blipFill>
          <a:blip r:embed="rId13"/>
          <a:srcRect l="66646"/>
          <a:stretch>
            <a:fillRect/>
          </a:stretch>
        </p:blipFill>
        <p:spPr>
          <a:xfrm>
            <a:off x="5188017" y="1667302"/>
            <a:ext cx="3350087" cy="4106935"/>
          </a:xfrm>
          <a:prstGeom prst="rect">
            <a:avLst/>
          </a:prstGeom>
        </p:spPr>
      </p:pic>
      <p:sp>
        <p:nvSpPr>
          <p:cNvPr id="2" name="Title Placeholder 1">
            <a:extLst>
              <a:ext uri="{FF2B5EF4-FFF2-40B4-BE49-F238E27FC236}">
                <a16:creationId xmlns:a16="http://schemas.microsoft.com/office/drawing/2014/main" id="{87A5B70B-C4E8-EE40-7DAF-7E9488EC4387}"/>
              </a:ext>
            </a:extLst>
          </p:cNvPr>
          <p:cNvSpPr>
            <a:spLocks noGrp="1"/>
          </p:cNvSpPr>
          <p:nvPr>
            <p:ph type="title"/>
          </p:nvPr>
        </p:nvSpPr>
        <p:spPr>
          <a:xfrm>
            <a:off x="1257300" y="457200"/>
            <a:ext cx="10401300" cy="664797"/>
          </a:xfrm>
        </p:spPr>
        <p:txBody>
          <a:bodyPr vert="horz" wrap="square">
            <a:spAutoFit/>
          </a:bodyPr>
          <a:lstStyle/>
          <a:p>
            <a:r>
              <a:rPr lang="en-US"/>
              <a:t>Case Study (8/8): ERCOT performs final review of submission materials and supporting documents</a:t>
            </a:r>
          </a:p>
        </p:txBody>
      </p:sp>
      <p:sp>
        <p:nvSpPr>
          <p:cNvPr id="3" name="Slide Number Placeholder 4">
            <a:extLst>
              <a:ext uri="{FF2B5EF4-FFF2-40B4-BE49-F238E27FC236}">
                <a16:creationId xmlns:a16="http://schemas.microsoft.com/office/drawing/2014/main" id="{915E06CB-D341-9DD2-6E69-5B1EE2EE3AF3}"/>
              </a:ext>
            </a:extLst>
          </p:cNvPr>
          <p:cNvSpPr>
            <a:spLocks noGrp="1"/>
          </p:cNvSpPr>
          <p:nvPr>
            <p:ph type="sldNum" sz="quarter" idx="12"/>
          </p:nvPr>
        </p:nvSpPr>
        <p:spPr/>
        <p:txBody>
          <a:bodyPr/>
          <a:lstStyle/>
          <a:p>
            <a:fld id="{BCDE79FB-97BA-492B-8D57-F1373F9ADA95}" type="slidenum">
              <a:rPr lang="en-US" smtClean="0"/>
              <a:t>26</a:t>
            </a:fld>
            <a:endParaRPr lang="en-US"/>
          </a:p>
        </p:txBody>
      </p:sp>
      <p:grpSp>
        <p:nvGrpSpPr>
          <p:cNvPr id="6" name="Group 5">
            <a:extLst>
              <a:ext uri="{FF2B5EF4-FFF2-40B4-BE49-F238E27FC236}">
                <a16:creationId xmlns:a16="http://schemas.microsoft.com/office/drawing/2014/main" id="{F83D2111-CF66-64DB-74FB-0E1829E46064}"/>
              </a:ext>
            </a:extLst>
          </p:cNvPr>
          <p:cNvGrpSpPr/>
          <p:nvPr/>
        </p:nvGrpSpPr>
        <p:grpSpPr>
          <a:xfrm>
            <a:off x="1257300" y="1389218"/>
            <a:ext cx="7280804" cy="220337"/>
            <a:chOff x="1257300" y="1284810"/>
            <a:chExt cx="7121705" cy="220337"/>
          </a:xfrm>
        </p:grpSpPr>
        <p:cxnSp>
          <p:nvCxnSpPr>
            <p:cNvPr id="7" name="LineBasicDefault 292">
              <a:extLst>
                <a:ext uri="{FF2B5EF4-FFF2-40B4-BE49-F238E27FC236}">
                  <a16:creationId xmlns:a16="http://schemas.microsoft.com/office/drawing/2014/main" id="{20982F2E-0330-2C21-0574-EED168DD4943}"/>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BFC3DB3-8DA1-8B94-60DA-310A3722F6BE}"/>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9" name="Group 8">
            <a:extLst>
              <a:ext uri="{FF2B5EF4-FFF2-40B4-BE49-F238E27FC236}">
                <a16:creationId xmlns:a16="http://schemas.microsoft.com/office/drawing/2014/main" id="{781E1EAF-C515-5199-EFC2-1FC54D013DE0}"/>
              </a:ext>
            </a:extLst>
          </p:cNvPr>
          <p:cNvGrpSpPr>
            <a:grpSpLocks/>
          </p:cNvGrpSpPr>
          <p:nvPr/>
        </p:nvGrpSpPr>
        <p:grpSpPr>
          <a:xfrm>
            <a:off x="8851535" y="1389218"/>
            <a:ext cx="2807065" cy="220337"/>
            <a:chOff x="1257300" y="1284810"/>
            <a:chExt cx="7121705" cy="220337"/>
          </a:xfrm>
        </p:grpSpPr>
        <p:cxnSp>
          <p:nvCxnSpPr>
            <p:cNvPr id="10" name="LineBasicDefault 292">
              <a:extLst>
                <a:ext uri="{FF2B5EF4-FFF2-40B4-BE49-F238E27FC236}">
                  <a16:creationId xmlns:a16="http://schemas.microsoft.com/office/drawing/2014/main" id="{644F57E4-1940-9968-B29F-ABEB01BCFCE9}"/>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CE7739C-AE60-769D-52B9-F8B0D04FD276}"/>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CF949F37-A452-C936-C0CC-3601BB826921}"/>
              </a:ext>
            </a:extLst>
          </p:cNvPr>
          <p:cNvSpPr txBox="1">
            <a:spLocks/>
          </p:cNvSpPr>
          <p:nvPr/>
        </p:nvSpPr>
        <p:spPr>
          <a:xfrm>
            <a:off x="8851535" y="1745986"/>
            <a:ext cx="2807065" cy="360098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Upon receipt of the submission package, ERCOT performs a final review </a:t>
            </a:r>
            <a:r>
              <a:rPr lang="en-US" sz="1400"/>
              <a:t>of the submitted materials and supporting documentation</a:t>
            </a:r>
          </a:p>
          <a:p>
            <a:pPr marL="285750" indent="-285750">
              <a:buFont typeface="Arial" panose="020B0604020202020204" pitchFamily="34" charset="0"/>
              <a:buChar char="•"/>
            </a:pPr>
            <a:r>
              <a:rPr lang="en-US" sz="1400" b="1"/>
              <a:t>If ERCOT identifies deficiencies, inconsistencies, or missing information, ERCOT may request clarification or supplemental materials </a:t>
            </a:r>
            <a:r>
              <a:rPr lang="en-US" sz="1400"/>
              <a:t>from the submitting TSP/DSP and/or ILLE</a:t>
            </a:r>
          </a:p>
          <a:p>
            <a:pPr marL="285750" indent="-285750">
              <a:buFont typeface="Arial" panose="020B0604020202020204" pitchFamily="34" charset="0"/>
              <a:buChar char="•"/>
            </a:pPr>
            <a:r>
              <a:rPr lang="en-US" sz="1400" b="1"/>
              <a:t>Final Batch Zero eligibility determinations remain subject to ERCOT review </a:t>
            </a:r>
            <a:r>
              <a:rPr lang="en-US" sz="1400"/>
              <a:t>and approval</a:t>
            </a:r>
          </a:p>
        </p:txBody>
      </p:sp>
      <p:sp>
        <p:nvSpPr>
          <p:cNvPr id="4" name="TrackerNumBlue 4">
            <a:extLst>
              <a:ext uri="{FF2B5EF4-FFF2-40B4-BE49-F238E27FC236}">
                <a16:creationId xmlns:a16="http://schemas.microsoft.com/office/drawing/2014/main" id="{F871A049-503B-D04F-2020-D11FB6810653}"/>
              </a:ext>
            </a:extLst>
          </p:cNvPr>
          <p:cNvSpPr/>
          <p:nvPr>
            <p:custDataLst>
              <p:tags r:id="rId2"/>
            </p:custDataLst>
          </p:nvPr>
        </p:nvSpPr>
        <p:spPr>
          <a:xfrm>
            <a:off x="8824264" y="174344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13" name="TrackerNumBlue 4">
            <a:extLst>
              <a:ext uri="{FF2B5EF4-FFF2-40B4-BE49-F238E27FC236}">
                <a16:creationId xmlns:a16="http://schemas.microsoft.com/office/drawing/2014/main" id="{FADB0485-BF32-543B-982A-9EFF3334DE85}"/>
              </a:ext>
            </a:extLst>
          </p:cNvPr>
          <p:cNvSpPr/>
          <p:nvPr>
            <p:custDataLst>
              <p:tags r:id="rId3"/>
            </p:custDataLst>
          </p:nvPr>
        </p:nvSpPr>
        <p:spPr>
          <a:xfrm>
            <a:off x="8824264" y="287771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8" name="Rectangle 17">
            <a:extLst>
              <a:ext uri="{FF2B5EF4-FFF2-40B4-BE49-F238E27FC236}">
                <a16:creationId xmlns:a16="http://schemas.microsoft.com/office/drawing/2014/main" id="{0B692794-E522-9D2C-3BBB-77F8BFF48347}"/>
              </a:ext>
            </a:extLst>
          </p:cNvPr>
          <p:cNvSpPr/>
          <p:nvPr/>
        </p:nvSpPr>
        <p:spPr>
          <a:xfrm>
            <a:off x="7826884" y="2427500"/>
            <a:ext cx="710759" cy="340448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TrackerNumBlue 4">
            <a:extLst>
              <a:ext uri="{FF2B5EF4-FFF2-40B4-BE49-F238E27FC236}">
                <a16:creationId xmlns:a16="http://schemas.microsoft.com/office/drawing/2014/main" id="{89227657-1117-7435-764E-4C0BAF3F8CAF}"/>
              </a:ext>
            </a:extLst>
          </p:cNvPr>
          <p:cNvSpPr/>
          <p:nvPr>
            <p:custDataLst>
              <p:tags r:id="rId4"/>
            </p:custDataLst>
          </p:nvPr>
        </p:nvSpPr>
        <p:spPr>
          <a:xfrm>
            <a:off x="7692130" y="269445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0" name="Rectangle 19">
            <a:extLst>
              <a:ext uri="{FF2B5EF4-FFF2-40B4-BE49-F238E27FC236}">
                <a16:creationId xmlns:a16="http://schemas.microsoft.com/office/drawing/2014/main" id="{9035CF09-5DB6-7360-BF3D-CF5CD5959AA1}"/>
              </a:ext>
            </a:extLst>
          </p:cNvPr>
          <p:cNvSpPr/>
          <p:nvPr/>
        </p:nvSpPr>
        <p:spPr>
          <a:xfrm>
            <a:off x="1143000" y="4302263"/>
            <a:ext cx="7534656" cy="11979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 name="TrackerNumBlue 4">
            <a:extLst>
              <a:ext uri="{FF2B5EF4-FFF2-40B4-BE49-F238E27FC236}">
                <a16:creationId xmlns:a16="http://schemas.microsoft.com/office/drawing/2014/main" id="{D372034C-B972-E91D-0AD4-5A011B590C0A}"/>
              </a:ext>
            </a:extLst>
          </p:cNvPr>
          <p:cNvSpPr/>
          <p:nvPr>
            <p:custDataLst>
              <p:tags r:id="rId5"/>
            </p:custDataLst>
          </p:nvPr>
        </p:nvSpPr>
        <p:spPr>
          <a:xfrm>
            <a:off x="972669" y="4233764"/>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5" name="5. Source">
            <a:extLst>
              <a:ext uri="{FF2B5EF4-FFF2-40B4-BE49-F238E27FC236}">
                <a16:creationId xmlns:a16="http://schemas.microsoft.com/office/drawing/2014/main" id="{F3F3E6A5-7BBC-B234-2FB0-6595BB17DDD9}"/>
              </a:ext>
            </a:extLst>
          </p:cNvPr>
          <p:cNvSpPr txBox="1"/>
          <p:nvPr>
            <p:custDataLst>
              <p:tags r:id="rId6"/>
            </p:custDataLst>
          </p:nvPr>
        </p:nvSpPr>
        <p:spPr>
          <a:xfrm>
            <a:off x="86064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16" name="TextBox 1064">
            <a:extLst>
              <a:ext uri="{FF2B5EF4-FFF2-40B4-BE49-F238E27FC236}">
                <a16:creationId xmlns:a16="http://schemas.microsoft.com/office/drawing/2014/main" id="{D3521CE1-5EAC-D0A0-EAD0-056FC97889CB}"/>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23" name="TextBox 1064">
            <a:extLst>
              <a:ext uri="{FF2B5EF4-FFF2-40B4-BE49-F238E27FC236}">
                <a16:creationId xmlns:a16="http://schemas.microsoft.com/office/drawing/2014/main" id="{0C86AA1B-10AC-DFD1-DB80-D524BF182558}"/>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spTree>
    <p:extLst>
      <p:ext uri="{BB962C8B-B14F-4D97-AF65-F5344CB8AC3E}">
        <p14:creationId xmlns:p14="http://schemas.microsoft.com/office/powerpoint/2010/main" val="2135366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750D-A421-95E3-815A-C7D2659CA7A2}"/>
              </a:ext>
            </a:extLst>
          </p:cNvPr>
          <p:cNvSpPr>
            <a:spLocks noGrp="1"/>
          </p:cNvSpPr>
          <p:nvPr>
            <p:ph type="title"/>
          </p:nvPr>
        </p:nvSpPr>
        <p:spPr>
          <a:xfrm>
            <a:off x="1257300" y="457200"/>
            <a:ext cx="10401300" cy="914400"/>
          </a:xfrm>
        </p:spPr>
        <p:txBody>
          <a:bodyPr/>
          <a:lstStyle/>
          <a:p>
            <a:r>
              <a:rPr lang="en-US"/>
              <a:t>Path to Batch Zero</a:t>
            </a:r>
          </a:p>
        </p:txBody>
      </p:sp>
      <p:sp>
        <p:nvSpPr>
          <p:cNvPr id="4" name="Slide Number Placeholder 3">
            <a:extLst>
              <a:ext uri="{FF2B5EF4-FFF2-40B4-BE49-F238E27FC236}">
                <a16:creationId xmlns:a16="http://schemas.microsoft.com/office/drawing/2014/main" id="{98BD2AD8-9A06-EF1B-82C9-224A89FE56E8}"/>
              </a:ext>
            </a:extLst>
          </p:cNvPr>
          <p:cNvSpPr>
            <a:spLocks noGrp="1"/>
          </p:cNvSpPr>
          <p:nvPr>
            <p:ph type="sldNum" sz="quarter" idx="12"/>
          </p:nvPr>
        </p:nvSpPr>
        <p:spPr/>
        <p:txBody>
          <a:bodyPr/>
          <a:lstStyle/>
          <a:p>
            <a:fld id="{BCDE79FB-97BA-492B-8D57-F1373F9ADA95}" type="slidenum">
              <a:rPr lang="en-US" smtClean="0"/>
              <a:t>27</a:t>
            </a:fld>
            <a:endParaRPr lang="en-US"/>
          </a:p>
        </p:txBody>
      </p:sp>
      <p:graphicFrame>
        <p:nvGraphicFramePr>
          <p:cNvPr id="6" name="Diagram 5">
            <a:extLst>
              <a:ext uri="{FF2B5EF4-FFF2-40B4-BE49-F238E27FC236}">
                <a16:creationId xmlns:a16="http://schemas.microsoft.com/office/drawing/2014/main" id="{AA8038E5-6A83-C7B2-47BF-7785404D7D56}"/>
              </a:ext>
            </a:extLst>
          </p:cNvPr>
          <p:cNvGraphicFramePr/>
          <p:nvPr/>
        </p:nvGraphicFramePr>
        <p:xfrm>
          <a:off x="329560" y="1221106"/>
          <a:ext cx="11532879" cy="33406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5. Source">
            <a:extLst>
              <a:ext uri="{FF2B5EF4-FFF2-40B4-BE49-F238E27FC236}">
                <a16:creationId xmlns:a16="http://schemas.microsoft.com/office/drawing/2014/main" id="{42E8ED4C-7270-BCC3-8BC8-F149DE742B76}"/>
              </a:ext>
            </a:extLst>
          </p:cNvPr>
          <p:cNvSpPr txBox="1"/>
          <p:nvPr>
            <p:custDataLst>
              <p:tags r:id="rId1"/>
            </p:custDataLst>
          </p:nvPr>
        </p:nvSpPr>
        <p:spPr>
          <a:xfrm>
            <a:off x="1257300" y="6559892"/>
            <a:ext cx="9351818" cy="161583"/>
          </a:xfrm>
          <a:prstGeom prst="rect">
            <a:avLst/>
          </a:prstGeom>
          <a:noFill/>
        </p:spPr>
        <p:txBody>
          <a:bodyPr vert="horz" wrap="square" lIns="0" tIns="0" rIns="0" bIns="0" rtlCol="0" anchor="b" anchorCtr="0">
            <a:spAutoFit/>
          </a:bodyPr>
          <a:lstStyle/>
          <a:p>
            <a:r>
              <a:rPr lang="fr-FR" sz="1050"/>
              <a:t>*ERCOT </a:t>
            </a:r>
            <a:r>
              <a:rPr lang="fr-FR" sz="1050" err="1"/>
              <a:t>will</a:t>
            </a:r>
            <a:r>
              <a:rPr lang="fr-FR" sz="1050"/>
              <a:t> release the official LIF and attestation </a:t>
            </a:r>
            <a:r>
              <a:rPr lang="fr-FR" sz="1050" err="1"/>
              <a:t>templates</a:t>
            </a:r>
            <a:r>
              <a:rPr lang="fr-FR" sz="1050"/>
              <a:t> </a:t>
            </a:r>
            <a:r>
              <a:rPr lang="fr-FR" sz="1050" err="1"/>
              <a:t>only</a:t>
            </a:r>
            <a:r>
              <a:rPr lang="fr-FR" sz="1050"/>
              <a:t> if the ERCOT Board </a:t>
            </a:r>
            <a:r>
              <a:rPr lang="fr-FR" sz="1050" err="1"/>
              <a:t>approves</a:t>
            </a:r>
            <a:r>
              <a:rPr lang="fr-FR" sz="1050"/>
              <a:t> PGRR145</a:t>
            </a:r>
            <a:endParaRPr lang="en-US" sz="600"/>
          </a:p>
        </p:txBody>
      </p:sp>
      <p:sp>
        <p:nvSpPr>
          <p:cNvPr id="5" name="TextBox 4">
            <a:extLst>
              <a:ext uri="{FF2B5EF4-FFF2-40B4-BE49-F238E27FC236}">
                <a16:creationId xmlns:a16="http://schemas.microsoft.com/office/drawing/2014/main" id="{2E072270-869A-804C-A665-DBA58FCB70EF}"/>
              </a:ext>
            </a:extLst>
          </p:cNvPr>
          <p:cNvSpPr txBox="1"/>
          <p:nvPr/>
        </p:nvSpPr>
        <p:spPr>
          <a:xfrm>
            <a:off x="6907227" y="5267562"/>
            <a:ext cx="3695934" cy="954107"/>
          </a:xfrm>
          <a:prstGeom prst="rect">
            <a:avLst/>
          </a:prstGeom>
          <a:noFill/>
          <a:ln w="28575">
            <a:solidFill>
              <a:schemeClr val="accent1"/>
            </a:solidFill>
          </a:ln>
        </p:spPr>
        <p:txBody>
          <a:bodyPr wrap="square">
            <a:spAutoFit/>
          </a:bodyPr>
          <a:lstStyle/>
          <a:p>
            <a:pPr lvl="0"/>
            <a:r>
              <a:rPr lang="en-US" sz="1400"/>
              <a:t>ERCOT will start accepting submissions and provide preliminary feedback but will not provide final answer unless and until PUCT approves PGRR145 and NPRR1325</a:t>
            </a:r>
          </a:p>
        </p:txBody>
      </p:sp>
      <p:grpSp>
        <p:nvGrpSpPr>
          <p:cNvPr id="7" name="ExclamationMarkWhite 8">
            <a:extLst>
              <a:ext uri="{FF2B5EF4-FFF2-40B4-BE49-F238E27FC236}">
                <a16:creationId xmlns:a16="http://schemas.microsoft.com/office/drawing/2014/main" id="{6F5563AD-10B8-CFAA-9563-D5F52743AB28}"/>
              </a:ext>
            </a:extLst>
          </p:cNvPr>
          <p:cNvGrpSpPr>
            <a:grpSpLocks noChangeAspect="1"/>
          </p:cNvGrpSpPr>
          <p:nvPr>
            <p:custDataLst>
              <p:tags r:id="rId2"/>
            </p:custDataLst>
          </p:nvPr>
        </p:nvGrpSpPr>
        <p:grpSpPr>
          <a:xfrm>
            <a:off x="6350715" y="5267562"/>
            <a:ext cx="396228" cy="396228"/>
            <a:chOff x="1016000" y="1016000"/>
            <a:chExt cx="396228" cy="396228"/>
          </a:xfrm>
        </p:grpSpPr>
        <p:sp>
          <p:nvSpPr>
            <p:cNvPr id="9" name="Oval 8">
              <a:extLst>
                <a:ext uri="{FF2B5EF4-FFF2-40B4-BE49-F238E27FC236}">
                  <a16:creationId xmlns:a16="http://schemas.microsoft.com/office/drawing/2014/main" id="{7C0821D0-88F1-5200-C363-7F76ABF2B51E}"/>
                </a:ext>
              </a:extLst>
            </p:cNvPr>
            <p:cNvSpPr/>
            <p:nvPr/>
          </p:nvSpPr>
          <p:spPr>
            <a:xfrm>
              <a:off x="1016000" y="1016000"/>
              <a:ext cx="396228" cy="396228"/>
            </a:xfrm>
            <a:prstGeom prst="ellipse">
              <a:avLst/>
            </a:prstGeom>
            <a:solidFill>
              <a:schemeClr val="bg1"/>
            </a:solidFill>
            <a:ln w="190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0" name="Graphic 9">
              <a:extLst>
                <a:ext uri="{FF2B5EF4-FFF2-40B4-BE49-F238E27FC236}">
                  <a16:creationId xmlns:a16="http://schemas.microsoft.com/office/drawing/2014/main" id="{C5A6C4A9-0EDF-C7F5-E437-EE090956BC2A}"/>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023614" y="1023614"/>
              <a:ext cx="381000" cy="381000"/>
            </a:xfrm>
            <a:prstGeom prst="rect">
              <a:avLst/>
            </a:prstGeom>
          </p:spPr>
        </p:pic>
      </p:grpSp>
      <p:sp>
        <p:nvSpPr>
          <p:cNvPr id="11" name="Arrow: Down 10">
            <a:extLst>
              <a:ext uri="{FF2B5EF4-FFF2-40B4-BE49-F238E27FC236}">
                <a16:creationId xmlns:a16="http://schemas.microsoft.com/office/drawing/2014/main" id="{675135DB-12BE-46D6-4E44-2D1427B22A42}"/>
              </a:ext>
            </a:extLst>
          </p:cNvPr>
          <p:cNvSpPr/>
          <p:nvPr/>
        </p:nvSpPr>
        <p:spPr>
          <a:xfrm>
            <a:off x="7664521" y="4709161"/>
            <a:ext cx="267128" cy="410966"/>
          </a:xfrm>
          <a:prstGeom prst="down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626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AA771-1076-2ABE-4D27-2B48E05D98A6}"/>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0FBB7DC-285E-DCC5-0C58-993096854F58}"/>
              </a:ext>
            </a:extLst>
          </p:cNvPr>
          <p:cNvGraphicFramePr>
            <a:graphicFrameLocks noChangeAspect="1"/>
          </p:cNvGraphicFramePr>
          <p:nvPr>
            <p:custDataLst>
              <p:tags r:id="rId1"/>
            </p:custDataLst>
            <p:extLst>
              <p:ext uri="{D42A27DB-BD31-4B8C-83A1-F6EECF244321}">
                <p14:modId xmlns:p14="http://schemas.microsoft.com/office/powerpoint/2010/main" val="4214371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8" name="think-cell data - do not delete" hidden="1">
                        <a:extLst>
                          <a:ext uri="{FF2B5EF4-FFF2-40B4-BE49-F238E27FC236}">
                            <a16:creationId xmlns:a16="http://schemas.microsoft.com/office/drawing/2014/main" id="{50FBB7DC-285E-DCC5-0C58-993096854F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4F2F111-4D4E-139A-096E-A70E28ABE298}"/>
              </a:ext>
            </a:extLst>
          </p:cNvPr>
          <p:cNvSpPr>
            <a:spLocks noGrp="1"/>
          </p:cNvSpPr>
          <p:nvPr>
            <p:ph type="title"/>
          </p:nvPr>
        </p:nvSpPr>
        <p:spPr>
          <a:xfrm>
            <a:off x="1257300" y="457200"/>
            <a:ext cx="10401300" cy="332399"/>
          </a:xfrm>
        </p:spPr>
        <p:txBody>
          <a:bodyPr vert="horz">
            <a:spAutoFit/>
          </a:bodyPr>
          <a:lstStyle/>
          <a:p>
            <a:r>
              <a:rPr lang="en-US"/>
              <a:t>Batch Zero Readiness Next Meetings</a:t>
            </a:r>
          </a:p>
        </p:txBody>
      </p:sp>
      <p:sp>
        <p:nvSpPr>
          <p:cNvPr id="17" name="Text Placeholder 16">
            <a:extLst>
              <a:ext uri="{FF2B5EF4-FFF2-40B4-BE49-F238E27FC236}">
                <a16:creationId xmlns:a16="http://schemas.microsoft.com/office/drawing/2014/main" id="{13608A2B-9C1C-6FA7-F2BE-C0F568BDAFF5}"/>
              </a:ext>
            </a:extLst>
          </p:cNvPr>
          <p:cNvSpPr>
            <a:spLocks noGrp="1"/>
          </p:cNvSpPr>
          <p:nvPr>
            <p:ph type="body" sz="quarter" idx="16"/>
          </p:nvPr>
        </p:nvSpPr>
        <p:spPr>
          <a:xfrm>
            <a:off x="1257299" y="1343814"/>
            <a:ext cx="10044273" cy="4170372"/>
          </a:xfrm>
        </p:spPr>
        <p:txBody>
          <a:bodyPr>
            <a:spAutoFit/>
          </a:bodyPr>
          <a:lstStyle/>
          <a:p>
            <a:endParaRPr lang="en-US" sz="1800"/>
          </a:p>
          <a:p>
            <a:pPr marL="0" lvl="2" indent="0">
              <a:buNone/>
            </a:pPr>
            <a:r>
              <a:rPr lang="en-US" sz="1800" b="1" u="sng"/>
              <a:t>Thursday June 4 (2-3pm)</a:t>
            </a:r>
            <a:r>
              <a:rPr lang="en-US" sz="1800"/>
              <a:t>: </a:t>
            </a:r>
            <a:r>
              <a:rPr lang="en-US" sz="1800" u="sng">
                <a:hlinkClick r:id="rId5"/>
              </a:rPr>
              <a:t>Batch Readiness Meeting #3 </a:t>
            </a:r>
            <a:r>
              <a:rPr lang="en-US" sz="1800" u="sng" err="1">
                <a:hlinkClick r:id="rId5"/>
              </a:rPr>
              <a:t>WebEx</a:t>
            </a:r>
            <a:r>
              <a:rPr lang="en-US" sz="1800" u="sng">
                <a:hlinkClick r:id="rId5"/>
              </a:rPr>
              <a:t> only</a:t>
            </a:r>
            <a:endParaRPr lang="en-US" sz="1800"/>
          </a:p>
          <a:p>
            <a:endParaRPr lang="en-US" sz="1800"/>
          </a:p>
          <a:p>
            <a:r>
              <a:rPr lang="en-US" sz="1800" b="1" u="sng"/>
              <a:t>Thursday June 11 (2-3pm)</a:t>
            </a:r>
            <a:r>
              <a:rPr lang="en-US" sz="1800"/>
              <a:t>: </a:t>
            </a:r>
            <a:r>
              <a:rPr lang="en-US" sz="1800" u="sng">
                <a:hlinkClick r:id="rId6"/>
              </a:rPr>
              <a:t>Batch Readiness Meeting #4 </a:t>
            </a:r>
            <a:r>
              <a:rPr lang="en-US" sz="1800" u="sng" err="1">
                <a:hlinkClick r:id="rId6"/>
              </a:rPr>
              <a:t>WebEx</a:t>
            </a:r>
            <a:r>
              <a:rPr lang="en-US" sz="1800" u="sng">
                <a:hlinkClick r:id="rId6"/>
              </a:rPr>
              <a:t> only</a:t>
            </a:r>
            <a:endParaRPr lang="en-US" sz="1800"/>
          </a:p>
          <a:p>
            <a:endParaRPr lang="en-US" sz="1800"/>
          </a:p>
          <a:p>
            <a:r>
              <a:rPr lang="en-US" sz="1800" b="1" u="sng"/>
              <a:t>Thursday June 19 (TBD)</a:t>
            </a:r>
            <a:r>
              <a:rPr lang="en-US" sz="1800"/>
              <a:t>: </a:t>
            </a:r>
            <a:r>
              <a:rPr lang="en-US" sz="1800" u="sng">
                <a:hlinkClick r:id="rId7"/>
              </a:rPr>
              <a:t>LLWG - Batch Zero Update/Weekly Readiness (Met and </a:t>
            </a:r>
            <a:r>
              <a:rPr lang="en-US" sz="1800" u="sng" err="1">
                <a:hlinkClick r:id="rId7"/>
              </a:rPr>
              <a:t>WebEx</a:t>
            </a:r>
            <a:r>
              <a:rPr lang="en-US" sz="1800" u="sng">
                <a:hlinkClick r:id="rId7"/>
              </a:rPr>
              <a:t>)</a:t>
            </a:r>
            <a:endParaRPr lang="en-US" sz="1800" b="1" u="sng"/>
          </a:p>
          <a:p>
            <a:endParaRPr lang="en-US" sz="1800" b="1" u="sng"/>
          </a:p>
          <a:p>
            <a:r>
              <a:rPr lang="en-US" sz="1800" b="1" u="sng"/>
              <a:t>Thursday June 25 (2-3pm)</a:t>
            </a:r>
            <a:r>
              <a:rPr lang="en-US" sz="1800"/>
              <a:t>: </a:t>
            </a:r>
            <a:r>
              <a:rPr lang="en-US" sz="1800" u="sng">
                <a:hlinkClick r:id="rId8"/>
              </a:rPr>
              <a:t>Batch Readiness Meeting #5 </a:t>
            </a:r>
            <a:r>
              <a:rPr lang="en-US" sz="1800" u="sng" err="1">
                <a:hlinkClick r:id="rId8"/>
              </a:rPr>
              <a:t>WebEx</a:t>
            </a:r>
            <a:r>
              <a:rPr lang="en-US" sz="1800" u="sng">
                <a:hlinkClick r:id="rId8"/>
              </a:rPr>
              <a:t> only</a:t>
            </a:r>
            <a:endParaRPr lang="en-US" sz="1800"/>
          </a:p>
          <a:p>
            <a:endParaRPr lang="en-US" sz="1800"/>
          </a:p>
          <a:p>
            <a:r>
              <a:rPr lang="en-US" sz="1800" b="1" u="sng"/>
              <a:t>Wednesday July 1 (2-3pm)</a:t>
            </a:r>
            <a:r>
              <a:rPr lang="en-US" sz="1800"/>
              <a:t>: </a:t>
            </a:r>
            <a:r>
              <a:rPr lang="en-US" sz="1800" u="sng">
                <a:hlinkClick r:id="rId9"/>
              </a:rPr>
              <a:t>Batch Readiness Meeting #6 </a:t>
            </a:r>
            <a:r>
              <a:rPr lang="en-US" sz="1800" u="sng" err="1">
                <a:hlinkClick r:id="rId9"/>
              </a:rPr>
              <a:t>WebEx</a:t>
            </a:r>
            <a:r>
              <a:rPr lang="en-US" sz="1800" u="sng">
                <a:hlinkClick r:id="rId9"/>
              </a:rPr>
              <a:t> only</a:t>
            </a:r>
            <a:endParaRPr lang="en-US" sz="1800"/>
          </a:p>
          <a:p>
            <a:endParaRPr lang="en-US" sz="1800"/>
          </a:p>
          <a:p>
            <a:r>
              <a:rPr lang="en-US" sz="1800" b="1" u="sng"/>
              <a:t>Thursday July 9 (2-3pm)</a:t>
            </a:r>
            <a:r>
              <a:rPr lang="en-US" sz="1800"/>
              <a:t>: </a:t>
            </a:r>
            <a:r>
              <a:rPr lang="en-US" sz="1800" u="sng">
                <a:hlinkClick r:id="rId10"/>
              </a:rPr>
              <a:t>Batch Readiness Meeting #7 </a:t>
            </a:r>
            <a:r>
              <a:rPr lang="en-US" sz="1800" u="sng" err="1">
                <a:hlinkClick r:id="rId10"/>
              </a:rPr>
              <a:t>WebEx</a:t>
            </a:r>
            <a:r>
              <a:rPr lang="en-US" sz="1800" u="sng">
                <a:hlinkClick r:id="rId10"/>
              </a:rPr>
              <a:t> only</a:t>
            </a:r>
            <a:endParaRPr lang="en-US" sz="1800"/>
          </a:p>
        </p:txBody>
      </p:sp>
      <p:sp>
        <p:nvSpPr>
          <p:cNvPr id="4" name="Slide Number Placeholder 3">
            <a:extLst>
              <a:ext uri="{FF2B5EF4-FFF2-40B4-BE49-F238E27FC236}">
                <a16:creationId xmlns:a16="http://schemas.microsoft.com/office/drawing/2014/main" id="{66F03A0E-0FD1-132B-7605-5BF9F769BD66}"/>
              </a:ext>
            </a:extLst>
          </p:cNvPr>
          <p:cNvSpPr>
            <a:spLocks noGrp="1"/>
          </p:cNvSpPr>
          <p:nvPr>
            <p:ph type="sldNum" sz="quarter" idx="12"/>
          </p:nvPr>
        </p:nvSpPr>
        <p:spPr/>
        <p:txBody>
          <a:bodyPr/>
          <a:lstStyle/>
          <a:p>
            <a:fld id="{BCDE79FB-97BA-492B-8D57-F1373F9ADA95}" type="slidenum">
              <a:rPr lang="en-US" smtClean="0"/>
              <a:t>28</a:t>
            </a:fld>
            <a:endParaRPr lang="en-US"/>
          </a:p>
        </p:txBody>
      </p:sp>
    </p:spTree>
    <p:extLst>
      <p:ext uri="{BB962C8B-B14F-4D97-AF65-F5344CB8AC3E}">
        <p14:creationId xmlns:p14="http://schemas.microsoft.com/office/powerpoint/2010/main" val="1993494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F44567-AA50-5F83-B9E5-C03F839BBEEC}"/>
              </a:ext>
            </a:extLst>
          </p:cNvPr>
          <p:cNvSpPr>
            <a:spLocks noGrp="1"/>
          </p:cNvSpPr>
          <p:nvPr>
            <p:ph type="body" sz="quarter" idx="16"/>
          </p:nvPr>
        </p:nvSpPr>
        <p:spPr/>
        <p:txBody>
          <a:bodyPr/>
          <a:lstStyle/>
          <a:p>
            <a:pPr algn="ctr"/>
            <a:endParaRPr lang="en-US" sz="5400"/>
          </a:p>
          <a:p>
            <a:pPr algn="ctr"/>
            <a:r>
              <a:rPr lang="en-US" sz="4800"/>
              <a:t>Questions</a:t>
            </a:r>
            <a:r>
              <a:rPr lang="en-US" sz="5400"/>
              <a:t>?</a:t>
            </a:r>
          </a:p>
          <a:p>
            <a:pPr algn="ctr"/>
            <a:endParaRPr lang="en-US" sz="5400"/>
          </a:p>
          <a:p>
            <a:pPr algn="ctr"/>
            <a:r>
              <a:rPr lang="en-US" sz="2800"/>
              <a:t>LLWG_Feedback@ERCOT.com</a:t>
            </a:r>
          </a:p>
        </p:txBody>
      </p:sp>
      <p:sp>
        <p:nvSpPr>
          <p:cNvPr id="4" name="Slide Number Placeholder 3">
            <a:extLst>
              <a:ext uri="{FF2B5EF4-FFF2-40B4-BE49-F238E27FC236}">
                <a16:creationId xmlns:a16="http://schemas.microsoft.com/office/drawing/2014/main" id="{69838ADC-D791-CC61-3041-0DD01ADCD7EF}"/>
              </a:ext>
            </a:extLst>
          </p:cNvPr>
          <p:cNvSpPr>
            <a:spLocks noGrp="1"/>
          </p:cNvSpPr>
          <p:nvPr>
            <p:ph type="sldNum" sz="quarter" idx="12"/>
          </p:nvPr>
        </p:nvSpPr>
        <p:spPr/>
        <p:txBody>
          <a:bodyPr/>
          <a:lstStyle/>
          <a:p>
            <a:fld id="{BCDE79FB-97BA-492B-8D57-F1373F9ADA95}" type="slidenum">
              <a:rPr lang="en-US" smtClean="0"/>
              <a:t>29</a:t>
            </a:fld>
            <a:endParaRPr lang="en-US"/>
          </a:p>
        </p:txBody>
      </p:sp>
    </p:spTree>
    <p:extLst>
      <p:ext uri="{BB962C8B-B14F-4D97-AF65-F5344CB8AC3E}">
        <p14:creationId xmlns:p14="http://schemas.microsoft.com/office/powerpoint/2010/main" val="514551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D042-7487-1B11-4BDE-5EA13F1C3BA9}"/>
            </a:ext>
          </a:extLst>
        </p:cNvPr>
        <p:cNvGrpSpPr/>
        <p:nvPr/>
      </p:nvGrpSpPr>
      <p:grpSpPr>
        <a:xfrm>
          <a:off x="0" y="0"/>
          <a:ext cx="0" cy="0"/>
          <a:chOff x="0" y="0"/>
          <a:chExt cx="0" cy="0"/>
        </a:xfrm>
      </p:grpSpPr>
      <p:graphicFrame>
        <p:nvGraphicFramePr>
          <p:cNvPr id="80" name="think-cell data - do not delete" hidden="1">
            <a:extLst>
              <a:ext uri="{FF2B5EF4-FFF2-40B4-BE49-F238E27FC236}">
                <a16:creationId xmlns:a16="http://schemas.microsoft.com/office/drawing/2014/main" id="{C5466715-FE25-535E-8CA5-47ADDC57C4C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0" name="think-cell data - do not delete" hidden="1">
                        <a:extLst>
                          <a:ext uri="{FF2B5EF4-FFF2-40B4-BE49-F238E27FC236}">
                            <a16:creationId xmlns:a16="http://schemas.microsoft.com/office/drawing/2014/main" id="{C5466715-FE25-535E-8CA5-47ADDC57C4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24FE5A1-2312-EAA2-12AF-692BE03402A5}"/>
              </a:ext>
            </a:extLst>
          </p:cNvPr>
          <p:cNvSpPr>
            <a:spLocks noGrp="1"/>
          </p:cNvSpPr>
          <p:nvPr>
            <p:ph type="title"/>
          </p:nvPr>
        </p:nvSpPr>
        <p:spPr>
          <a:xfrm>
            <a:off x="1257300" y="457200"/>
            <a:ext cx="10401300" cy="332399"/>
          </a:xfrm>
        </p:spPr>
        <p:txBody>
          <a:bodyPr vert="horz" wrap="square">
            <a:spAutoFit/>
          </a:bodyPr>
          <a:lstStyle/>
          <a:p>
            <a:r>
              <a:rPr lang="en-US"/>
              <a:t>Weekly Batch Zero Readiness Discussions </a:t>
            </a:r>
            <a:r>
              <a:rPr lang="en-US" sz="2000" i="1"/>
              <a:t>(see ERCOT Meeting Calendar)</a:t>
            </a:r>
            <a:endParaRPr lang="en-US" i="1"/>
          </a:p>
        </p:txBody>
      </p:sp>
      <p:sp>
        <p:nvSpPr>
          <p:cNvPr id="3" name="Text Placeholder 11">
            <a:extLst>
              <a:ext uri="{FF2B5EF4-FFF2-40B4-BE49-F238E27FC236}">
                <a16:creationId xmlns:a16="http://schemas.microsoft.com/office/drawing/2014/main" id="{77AAF166-EAEE-D5E7-D35E-422D22DE2AB8}"/>
              </a:ext>
            </a:extLst>
          </p:cNvPr>
          <p:cNvSpPr>
            <a:spLocks noGrp="1"/>
          </p:cNvSpPr>
          <p:nvPr>
            <p:ph type="body" sz="quarter" idx="15"/>
          </p:nvPr>
        </p:nvSpPr>
        <p:spPr>
          <a:xfrm flipH="1">
            <a:off x="7598003" y="1676400"/>
            <a:ext cx="4060596" cy="3472543"/>
          </a:xfrm>
        </p:spPr>
        <p:txBody>
          <a:bodyPr vert="horz" wrap="square" lIns="365760" tIns="91440" rIns="91440" bIns="91440" rtlCol="0" anchor="t">
            <a:noAutofit/>
          </a:bodyPr>
          <a:lstStyle/>
          <a:p>
            <a:r>
              <a:rPr lang="en-US" sz="1800"/>
              <a:t>Also:</a:t>
            </a:r>
          </a:p>
          <a:p>
            <a:pPr marL="285750" indent="-285750">
              <a:buFont typeface="Arial" panose="020B0604020202020204" pitchFamily="34" charset="0"/>
              <a:buChar char="•"/>
            </a:pPr>
            <a:r>
              <a:rPr lang="en-US" sz="1800" b="0"/>
              <a:t>ERCOT is currently sending weekly emails to TSPs by end of day Tuesday on current LLIS Batch Zero status </a:t>
            </a:r>
            <a:r>
              <a:rPr lang="en-US" sz="1800" b="0" i="1">
                <a:solidFill>
                  <a:srgbClr val="C00000"/>
                </a:solidFill>
              </a:rPr>
              <a:t>(final LLIS status is subject to PUCT approval of PGRR145 requirements, expected July 9)</a:t>
            </a:r>
            <a:endParaRPr lang="en-US" sz="1800" b="0" i="1">
              <a:solidFill>
                <a:srgbClr val="C00000"/>
              </a:solidFill>
              <a:cs typeface="Arial"/>
            </a:endParaRPr>
          </a:p>
          <a:p>
            <a:pPr marL="285750" indent="-285750">
              <a:buFont typeface="Arial" panose="020B0604020202020204" pitchFamily="34" charset="0"/>
              <a:buChar char="•"/>
            </a:pPr>
            <a:r>
              <a:rPr lang="en-US" sz="1800" b="0"/>
              <a:t>ERCOT is developing an FAQ to assist with implementation questions</a:t>
            </a:r>
            <a:endParaRPr lang="en-US" sz="1800" b="0">
              <a:cs typeface="Arial"/>
            </a:endParaRPr>
          </a:p>
          <a:p>
            <a:endParaRPr lang="en-US" sz="1800" b="0"/>
          </a:p>
          <a:p>
            <a:pPr marL="285750" indent="-285750">
              <a:buFont typeface="Arial" panose="020B0604020202020204" pitchFamily="34" charset="0"/>
              <a:buChar char="•"/>
            </a:pPr>
            <a:endParaRPr lang="en-US"/>
          </a:p>
          <a:p>
            <a:endParaRPr lang="en-US"/>
          </a:p>
        </p:txBody>
      </p:sp>
      <p:sp>
        <p:nvSpPr>
          <p:cNvPr id="4" name="Slide Number Placeholder 5">
            <a:extLst>
              <a:ext uri="{FF2B5EF4-FFF2-40B4-BE49-F238E27FC236}">
                <a16:creationId xmlns:a16="http://schemas.microsoft.com/office/drawing/2014/main" id="{C7224A3D-0B50-D947-A8EF-5BEB4E0E81E8}"/>
              </a:ext>
            </a:extLst>
          </p:cNvPr>
          <p:cNvSpPr>
            <a:spLocks noGrp="1"/>
          </p:cNvSpPr>
          <p:nvPr>
            <p:ph type="sldNum" sz="quarter" idx="12"/>
          </p:nvPr>
        </p:nvSpPr>
        <p:spPr/>
        <p:txBody>
          <a:bodyPr/>
          <a:lstStyle/>
          <a:p>
            <a:fld id="{BCDE79FB-97BA-492B-8D57-F1373F9ADA95}" type="slidenum">
              <a:rPr lang="en-US" smtClean="0"/>
              <a:t>3</a:t>
            </a:fld>
            <a:endParaRPr lang="en-US"/>
          </a:p>
        </p:txBody>
      </p:sp>
      <p:sp>
        <p:nvSpPr>
          <p:cNvPr id="9" name="Rectangle 8">
            <a:extLst>
              <a:ext uri="{FF2B5EF4-FFF2-40B4-BE49-F238E27FC236}">
                <a16:creationId xmlns:a16="http://schemas.microsoft.com/office/drawing/2014/main" id="{ED92D7C2-3F06-E23B-961D-B6A92C82C177}"/>
              </a:ext>
            </a:extLst>
          </p:cNvPr>
          <p:cNvSpPr>
            <a:spLocks/>
          </p:cNvSpPr>
          <p:nvPr/>
        </p:nvSpPr>
        <p:spPr>
          <a:xfrm>
            <a:off x="2327866" y="341117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 name="Rectangle 9">
            <a:extLst>
              <a:ext uri="{FF2B5EF4-FFF2-40B4-BE49-F238E27FC236}">
                <a16:creationId xmlns:a16="http://schemas.microsoft.com/office/drawing/2014/main" id="{2800C05F-4932-1DCD-C97D-EAAD8ABEC17D}"/>
              </a:ext>
            </a:extLst>
          </p:cNvPr>
          <p:cNvSpPr>
            <a:spLocks/>
          </p:cNvSpPr>
          <p:nvPr/>
        </p:nvSpPr>
        <p:spPr>
          <a:xfrm>
            <a:off x="2327866" y="1456091"/>
            <a:ext cx="1231773" cy="458157"/>
          </a:xfrm>
          <a:prstGeom prst="rect">
            <a:avLst/>
          </a:prstGeom>
          <a:solidFill>
            <a:schemeClr val="accent1">
              <a:lumMod val="25000"/>
              <a:lumOff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1" name="Rectangle 10">
            <a:extLst>
              <a:ext uri="{FF2B5EF4-FFF2-40B4-BE49-F238E27FC236}">
                <a16:creationId xmlns:a16="http://schemas.microsoft.com/office/drawing/2014/main" id="{3E4EFA68-44FD-08CF-0894-78EF7C71E52C}"/>
              </a:ext>
            </a:extLst>
          </p:cNvPr>
          <p:cNvSpPr>
            <a:spLocks/>
          </p:cNvSpPr>
          <p:nvPr/>
        </p:nvSpPr>
        <p:spPr>
          <a:xfrm>
            <a:off x="4863612" y="1456091"/>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2" name="Rectangle 11">
            <a:extLst>
              <a:ext uri="{FF2B5EF4-FFF2-40B4-BE49-F238E27FC236}">
                <a16:creationId xmlns:a16="http://schemas.microsoft.com/office/drawing/2014/main" id="{D9DB060B-339F-FE5D-7237-9694C95ED1B0}"/>
              </a:ext>
            </a:extLst>
          </p:cNvPr>
          <p:cNvSpPr>
            <a:spLocks/>
          </p:cNvSpPr>
          <p:nvPr/>
        </p:nvSpPr>
        <p:spPr>
          <a:xfrm>
            <a:off x="6131485" y="1456091"/>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3" name="Rectangle 12">
            <a:extLst>
              <a:ext uri="{FF2B5EF4-FFF2-40B4-BE49-F238E27FC236}">
                <a16:creationId xmlns:a16="http://schemas.microsoft.com/office/drawing/2014/main" id="{A90A7AB6-6AA7-A661-2D37-08A8FC79452E}"/>
              </a:ext>
            </a:extLst>
          </p:cNvPr>
          <p:cNvSpPr>
            <a:spLocks/>
          </p:cNvSpPr>
          <p:nvPr/>
        </p:nvSpPr>
        <p:spPr>
          <a:xfrm>
            <a:off x="3595740" y="1456091"/>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4" name="Rectangle 13">
            <a:extLst>
              <a:ext uri="{FF2B5EF4-FFF2-40B4-BE49-F238E27FC236}">
                <a16:creationId xmlns:a16="http://schemas.microsoft.com/office/drawing/2014/main" id="{0DC697A8-DDEA-8800-9A65-6ACDEAA3D1E6}"/>
              </a:ext>
            </a:extLst>
          </p:cNvPr>
          <p:cNvSpPr>
            <a:spLocks/>
          </p:cNvSpPr>
          <p:nvPr/>
        </p:nvSpPr>
        <p:spPr>
          <a:xfrm>
            <a:off x="4863612" y="1944732"/>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5" name="Rectangle 14">
            <a:extLst>
              <a:ext uri="{FF2B5EF4-FFF2-40B4-BE49-F238E27FC236}">
                <a16:creationId xmlns:a16="http://schemas.microsoft.com/office/drawing/2014/main" id="{588C7631-2B18-EC4E-4724-638406B697BA}"/>
              </a:ext>
            </a:extLst>
          </p:cNvPr>
          <p:cNvSpPr>
            <a:spLocks/>
          </p:cNvSpPr>
          <p:nvPr/>
        </p:nvSpPr>
        <p:spPr>
          <a:xfrm>
            <a:off x="6131485" y="194473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6" name="Rectangle 15">
            <a:extLst>
              <a:ext uri="{FF2B5EF4-FFF2-40B4-BE49-F238E27FC236}">
                <a16:creationId xmlns:a16="http://schemas.microsoft.com/office/drawing/2014/main" id="{E0127C5D-842B-6C5D-02A4-1EE16D0A74CF}"/>
              </a:ext>
            </a:extLst>
          </p:cNvPr>
          <p:cNvSpPr>
            <a:spLocks/>
          </p:cNvSpPr>
          <p:nvPr/>
        </p:nvSpPr>
        <p:spPr>
          <a:xfrm>
            <a:off x="3595740" y="194473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7" name="Rectangle 16">
            <a:extLst>
              <a:ext uri="{FF2B5EF4-FFF2-40B4-BE49-F238E27FC236}">
                <a16:creationId xmlns:a16="http://schemas.microsoft.com/office/drawing/2014/main" id="{4453A6FA-7DA4-A3EA-BEDD-44361A61E5A3}"/>
              </a:ext>
            </a:extLst>
          </p:cNvPr>
          <p:cNvSpPr>
            <a:spLocks/>
          </p:cNvSpPr>
          <p:nvPr/>
        </p:nvSpPr>
        <p:spPr>
          <a:xfrm>
            <a:off x="2327866" y="194473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8" name="Rectangle 17">
            <a:extLst>
              <a:ext uri="{FF2B5EF4-FFF2-40B4-BE49-F238E27FC236}">
                <a16:creationId xmlns:a16="http://schemas.microsoft.com/office/drawing/2014/main" id="{976909E8-2800-C78C-0EF3-1D6C925FBB5B}"/>
              </a:ext>
            </a:extLst>
          </p:cNvPr>
          <p:cNvSpPr>
            <a:spLocks/>
          </p:cNvSpPr>
          <p:nvPr/>
        </p:nvSpPr>
        <p:spPr>
          <a:xfrm>
            <a:off x="4863612" y="243337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9" name="Rectangle 18">
            <a:extLst>
              <a:ext uri="{FF2B5EF4-FFF2-40B4-BE49-F238E27FC236}">
                <a16:creationId xmlns:a16="http://schemas.microsoft.com/office/drawing/2014/main" id="{D6FC2510-B134-9F11-5106-6197D009495F}"/>
              </a:ext>
            </a:extLst>
          </p:cNvPr>
          <p:cNvSpPr>
            <a:spLocks/>
          </p:cNvSpPr>
          <p:nvPr/>
        </p:nvSpPr>
        <p:spPr>
          <a:xfrm>
            <a:off x="6131485" y="2433372"/>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0" name="Rectangle 19">
            <a:extLst>
              <a:ext uri="{FF2B5EF4-FFF2-40B4-BE49-F238E27FC236}">
                <a16:creationId xmlns:a16="http://schemas.microsoft.com/office/drawing/2014/main" id="{CF21BD3C-FCEC-9C9C-6027-AAAD86E5B719}"/>
              </a:ext>
            </a:extLst>
          </p:cNvPr>
          <p:cNvSpPr>
            <a:spLocks/>
          </p:cNvSpPr>
          <p:nvPr/>
        </p:nvSpPr>
        <p:spPr>
          <a:xfrm>
            <a:off x="3595740" y="243337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1" name="Rectangle 20">
            <a:extLst>
              <a:ext uri="{FF2B5EF4-FFF2-40B4-BE49-F238E27FC236}">
                <a16:creationId xmlns:a16="http://schemas.microsoft.com/office/drawing/2014/main" id="{69EE7287-3A92-E980-F47A-500028063CC4}"/>
              </a:ext>
            </a:extLst>
          </p:cNvPr>
          <p:cNvSpPr>
            <a:spLocks/>
          </p:cNvSpPr>
          <p:nvPr/>
        </p:nvSpPr>
        <p:spPr>
          <a:xfrm>
            <a:off x="2327866" y="243337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2" name="Rectangle 21">
            <a:extLst>
              <a:ext uri="{FF2B5EF4-FFF2-40B4-BE49-F238E27FC236}">
                <a16:creationId xmlns:a16="http://schemas.microsoft.com/office/drawing/2014/main" id="{84666BA3-0375-D702-1922-E51EF114E3F7}"/>
              </a:ext>
            </a:extLst>
          </p:cNvPr>
          <p:cNvSpPr>
            <a:spLocks/>
          </p:cNvSpPr>
          <p:nvPr/>
        </p:nvSpPr>
        <p:spPr>
          <a:xfrm>
            <a:off x="4863612" y="2922013"/>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3" name="Rectangle 22">
            <a:extLst>
              <a:ext uri="{FF2B5EF4-FFF2-40B4-BE49-F238E27FC236}">
                <a16:creationId xmlns:a16="http://schemas.microsoft.com/office/drawing/2014/main" id="{B77F6DCB-3C26-1DE4-F73E-6152CA09F7FC}"/>
              </a:ext>
            </a:extLst>
          </p:cNvPr>
          <p:cNvSpPr>
            <a:spLocks/>
          </p:cNvSpPr>
          <p:nvPr/>
        </p:nvSpPr>
        <p:spPr>
          <a:xfrm>
            <a:off x="6131485" y="292201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4" name="Rectangle 23">
            <a:extLst>
              <a:ext uri="{FF2B5EF4-FFF2-40B4-BE49-F238E27FC236}">
                <a16:creationId xmlns:a16="http://schemas.microsoft.com/office/drawing/2014/main" id="{5472BCB9-C062-72A8-F604-96655E7F3522}"/>
              </a:ext>
            </a:extLst>
          </p:cNvPr>
          <p:cNvSpPr>
            <a:spLocks/>
          </p:cNvSpPr>
          <p:nvPr/>
        </p:nvSpPr>
        <p:spPr>
          <a:xfrm>
            <a:off x="3595740" y="292201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5" name="Rectangle 24">
            <a:extLst>
              <a:ext uri="{FF2B5EF4-FFF2-40B4-BE49-F238E27FC236}">
                <a16:creationId xmlns:a16="http://schemas.microsoft.com/office/drawing/2014/main" id="{AA19445C-36FE-CC04-A107-B568D8FEFED8}"/>
              </a:ext>
            </a:extLst>
          </p:cNvPr>
          <p:cNvSpPr>
            <a:spLocks/>
          </p:cNvSpPr>
          <p:nvPr/>
        </p:nvSpPr>
        <p:spPr>
          <a:xfrm>
            <a:off x="2327866" y="292201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6" name="TextBox 25">
            <a:extLst>
              <a:ext uri="{FF2B5EF4-FFF2-40B4-BE49-F238E27FC236}">
                <a16:creationId xmlns:a16="http://schemas.microsoft.com/office/drawing/2014/main" id="{70AB44A9-9527-878F-7317-B9E0998906F6}"/>
              </a:ext>
            </a:extLst>
          </p:cNvPr>
          <p:cNvSpPr txBox="1">
            <a:spLocks/>
          </p:cNvSpPr>
          <p:nvPr/>
        </p:nvSpPr>
        <p:spPr>
          <a:xfrm>
            <a:off x="3595740"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Wednesday</a:t>
            </a:r>
          </a:p>
        </p:txBody>
      </p:sp>
      <p:sp>
        <p:nvSpPr>
          <p:cNvPr id="27" name="TextBox 26">
            <a:extLst>
              <a:ext uri="{FF2B5EF4-FFF2-40B4-BE49-F238E27FC236}">
                <a16:creationId xmlns:a16="http://schemas.microsoft.com/office/drawing/2014/main" id="{29510893-9116-6669-6162-BD72C10E8B3E}"/>
              </a:ext>
            </a:extLst>
          </p:cNvPr>
          <p:cNvSpPr txBox="1">
            <a:spLocks/>
          </p:cNvSpPr>
          <p:nvPr/>
        </p:nvSpPr>
        <p:spPr>
          <a:xfrm>
            <a:off x="6131485"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Friday</a:t>
            </a:r>
          </a:p>
        </p:txBody>
      </p:sp>
      <p:sp>
        <p:nvSpPr>
          <p:cNvPr id="28" name="TextBox 27">
            <a:extLst>
              <a:ext uri="{FF2B5EF4-FFF2-40B4-BE49-F238E27FC236}">
                <a16:creationId xmlns:a16="http://schemas.microsoft.com/office/drawing/2014/main" id="{1F9157DB-351F-9DAC-9E0C-32BDB8D2A2E4}"/>
              </a:ext>
            </a:extLst>
          </p:cNvPr>
          <p:cNvSpPr txBox="1">
            <a:spLocks/>
          </p:cNvSpPr>
          <p:nvPr/>
        </p:nvSpPr>
        <p:spPr>
          <a:xfrm>
            <a:off x="4863612"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Thursday</a:t>
            </a:r>
          </a:p>
        </p:txBody>
      </p:sp>
      <p:sp>
        <p:nvSpPr>
          <p:cNvPr id="29" name="TextBox 28">
            <a:extLst>
              <a:ext uri="{FF2B5EF4-FFF2-40B4-BE49-F238E27FC236}">
                <a16:creationId xmlns:a16="http://schemas.microsoft.com/office/drawing/2014/main" id="{769302D9-C9E7-D718-B1A8-A4D347FC4ABB}"/>
              </a:ext>
            </a:extLst>
          </p:cNvPr>
          <p:cNvSpPr txBox="1">
            <a:spLocks/>
          </p:cNvSpPr>
          <p:nvPr/>
        </p:nvSpPr>
        <p:spPr>
          <a:xfrm>
            <a:off x="2327867"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Tuesday</a:t>
            </a:r>
          </a:p>
        </p:txBody>
      </p:sp>
      <p:sp>
        <p:nvSpPr>
          <p:cNvPr id="30" name="TextBox 29">
            <a:extLst>
              <a:ext uri="{FF2B5EF4-FFF2-40B4-BE49-F238E27FC236}">
                <a16:creationId xmlns:a16="http://schemas.microsoft.com/office/drawing/2014/main" id="{F996A75A-930B-75F2-B413-3F08F5190792}"/>
              </a:ext>
            </a:extLst>
          </p:cNvPr>
          <p:cNvSpPr txBox="1">
            <a:spLocks/>
          </p:cNvSpPr>
          <p:nvPr/>
        </p:nvSpPr>
        <p:spPr>
          <a:xfrm>
            <a:off x="1059994"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Monday</a:t>
            </a:r>
          </a:p>
        </p:txBody>
      </p:sp>
      <p:sp>
        <p:nvSpPr>
          <p:cNvPr id="31" name="Rectangle 30">
            <a:extLst>
              <a:ext uri="{FF2B5EF4-FFF2-40B4-BE49-F238E27FC236}">
                <a16:creationId xmlns:a16="http://schemas.microsoft.com/office/drawing/2014/main" id="{F978871E-FAD6-D851-32E7-AB3D0C22A552}"/>
              </a:ext>
            </a:extLst>
          </p:cNvPr>
          <p:cNvSpPr>
            <a:spLocks/>
          </p:cNvSpPr>
          <p:nvPr/>
        </p:nvSpPr>
        <p:spPr>
          <a:xfrm>
            <a:off x="1059994" y="1945248"/>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2" name="Rectangle 31">
            <a:extLst>
              <a:ext uri="{FF2B5EF4-FFF2-40B4-BE49-F238E27FC236}">
                <a16:creationId xmlns:a16="http://schemas.microsoft.com/office/drawing/2014/main" id="{5C097CE0-F64D-F28C-5941-A29014789CDA}"/>
              </a:ext>
            </a:extLst>
          </p:cNvPr>
          <p:cNvSpPr>
            <a:spLocks/>
          </p:cNvSpPr>
          <p:nvPr/>
        </p:nvSpPr>
        <p:spPr>
          <a:xfrm>
            <a:off x="1059994" y="2433888"/>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3" name="Rectangle 32">
            <a:extLst>
              <a:ext uri="{FF2B5EF4-FFF2-40B4-BE49-F238E27FC236}">
                <a16:creationId xmlns:a16="http://schemas.microsoft.com/office/drawing/2014/main" id="{4C85BF6A-7659-4384-2C51-C12E9CB78D71}"/>
              </a:ext>
            </a:extLst>
          </p:cNvPr>
          <p:cNvSpPr>
            <a:spLocks/>
          </p:cNvSpPr>
          <p:nvPr/>
        </p:nvSpPr>
        <p:spPr>
          <a:xfrm>
            <a:off x="1059994" y="2922529"/>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 name="Rectangle 7">
            <a:extLst>
              <a:ext uri="{FF2B5EF4-FFF2-40B4-BE49-F238E27FC236}">
                <a16:creationId xmlns:a16="http://schemas.microsoft.com/office/drawing/2014/main" id="{69B6A503-4139-0BA7-C0CD-4CF92C421AF6}"/>
              </a:ext>
            </a:extLst>
          </p:cNvPr>
          <p:cNvSpPr>
            <a:spLocks/>
          </p:cNvSpPr>
          <p:nvPr/>
        </p:nvSpPr>
        <p:spPr>
          <a:xfrm>
            <a:off x="1059994" y="341117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4" name="Rectangle 33">
            <a:extLst>
              <a:ext uri="{FF2B5EF4-FFF2-40B4-BE49-F238E27FC236}">
                <a16:creationId xmlns:a16="http://schemas.microsoft.com/office/drawing/2014/main" id="{62F0FEB7-1DBF-89DC-D990-FAABDD292524}"/>
              </a:ext>
            </a:extLst>
          </p:cNvPr>
          <p:cNvSpPr>
            <a:spLocks/>
          </p:cNvSpPr>
          <p:nvPr/>
        </p:nvSpPr>
        <p:spPr>
          <a:xfrm>
            <a:off x="1059994" y="1456091"/>
            <a:ext cx="1231773" cy="458157"/>
          </a:xfrm>
          <a:prstGeom prst="rect">
            <a:avLst/>
          </a:prstGeom>
          <a:solidFill>
            <a:schemeClr val="accent1">
              <a:lumMod val="25000"/>
              <a:lumOff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5" name="Rectangle 34">
            <a:extLst>
              <a:ext uri="{FF2B5EF4-FFF2-40B4-BE49-F238E27FC236}">
                <a16:creationId xmlns:a16="http://schemas.microsoft.com/office/drawing/2014/main" id="{6DAFE91F-36D1-4713-5EE6-56B169CE0C07}"/>
              </a:ext>
            </a:extLst>
          </p:cNvPr>
          <p:cNvSpPr>
            <a:spLocks/>
          </p:cNvSpPr>
          <p:nvPr/>
        </p:nvSpPr>
        <p:spPr>
          <a:xfrm>
            <a:off x="6184274"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5</a:t>
            </a:r>
          </a:p>
        </p:txBody>
      </p:sp>
      <p:sp>
        <p:nvSpPr>
          <p:cNvPr id="37" name="Rectangle 36">
            <a:extLst>
              <a:ext uri="{FF2B5EF4-FFF2-40B4-BE49-F238E27FC236}">
                <a16:creationId xmlns:a16="http://schemas.microsoft.com/office/drawing/2014/main" id="{2C97918A-F366-01A7-E128-9CBD5BDD469C}"/>
              </a:ext>
            </a:extLst>
          </p:cNvPr>
          <p:cNvSpPr>
            <a:spLocks/>
          </p:cNvSpPr>
          <p:nvPr/>
        </p:nvSpPr>
        <p:spPr>
          <a:xfrm>
            <a:off x="6184274" y="1977321"/>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12</a:t>
            </a:r>
          </a:p>
        </p:txBody>
      </p:sp>
      <p:sp>
        <p:nvSpPr>
          <p:cNvPr id="39" name="Rectangle 38">
            <a:extLst>
              <a:ext uri="{FF2B5EF4-FFF2-40B4-BE49-F238E27FC236}">
                <a16:creationId xmlns:a16="http://schemas.microsoft.com/office/drawing/2014/main" id="{8F4999FF-E491-03FB-A55B-AB58FA2B3F81}"/>
              </a:ext>
            </a:extLst>
          </p:cNvPr>
          <p:cNvSpPr>
            <a:spLocks/>
          </p:cNvSpPr>
          <p:nvPr/>
        </p:nvSpPr>
        <p:spPr>
          <a:xfrm>
            <a:off x="6184274" y="2465962"/>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19</a:t>
            </a:r>
          </a:p>
        </p:txBody>
      </p:sp>
      <p:sp>
        <p:nvSpPr>
          <p:cNvPr id="40" name="TextBox 39">
            <a:extLst>
              <a:ext uri="{FF2B5EF4-FFF2-40B4-BE49-F238E27FC236}">
                <a16:creationId xmlns:a16="http://schemas.microsoft.com/office/drawing/2014/main" id="{9CDAD13A-F218-CE6C-E521-56250A2AFEE8}"/>
              </a:ext>
            </a:extLst>
          </p:cNvPr>
          <p:cNvSpPr txBox="1">
            <a:spLocks/>
          </p:cNvSpPr>
          <p:nvPr/>
        </p:nvSpPr>
        <p:spPr>
          <a:xfrm>
            <a:off x="6184274" y="2626309"/>
            <a:ext cx="1126193"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LLWG/Batch Readiness</a:t>
            </a:r>
          </a:p>
          <a:p>
            <a:r>
              <a:rPr lang="en-US" sz="800"/>
              <a:t>Time TBD</a:t>
            </a:r>
          </a:p>
        </p:txBody>
      </p:sp>
      <p:sp>
        <p:nvSpPr>
          <p:cNvPr id="41" name="Rectangle 40">
            <a:extLst>
              <a:ext uri="{FF2B5EF4-FFF2-40B4-BE49-F238E27FC236}">
                <a16:creationId xmlns:a16="http://schemas.microsoft.com/office/drawing/2014/main" id="{A41A13BF-60B5-83CB-E00B-C37A3EF1CA10}"/>
              </a:ext>
            </a:extLst>
          </p:cNvPr>
          <p:cNvSpPr>
            <a:spLocks/>
          </p:cNvSpPr>
          <p:nvPr/>
        </p:nvSpPr>
        <p:spPr>
          <a:xfrm>
            <a:off x="6184274" y="2954603"/>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26</a:t>
            </a:r>
          </a:p>
        </p:txBody>
      </p:sp>
      <p:sp>
        <p:nvSpPr>
          <p:cNvPr id="43" name="Rectangle 42">
            <a:extLst>
              <a:ext uri="{FF2B5EF4-FFF2-40B4-BE49-F238E27FC236}">
                <a16:creationId xmlns:a16="http://schemas.microsoft.com/office/drawing/2014/main" id="{F638AD8D-3A10-EF6C-A1A1-6E33092DF06F}"/>
              </a:ext>
            </a:extLst>
          </p:cNvPr>
          <p:cNvSpPr>
            <a:spLocks/>
          </p:cNvSpPr>
          <p:nvPr/>
        </p:nvSpPr>
        <p:spPr>
          <a:xfrm>
            <a:off x="3648529"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a:t>
            </a:r>
          </a:p>
        </p:txBody>
      </p:sp>
      <p:sp>
        <p:nvSpPr>
          <p:cNvPr id="45" name="Rectangle 44">
            <a:extLst>
              <a:ext uri="{FF2B5EF4-FFF2-40B4-BE49-F238E27FC236}">
                <a16:creationId xmlns:a16="http://schemas.microsoft.com/office/drawing/2014/main" id="{D7DF95B1-3CC1-33B9-1805-F7DC6CFB846F}"/>
              </a:ext>
            </a:extLst>
          </p:cNvPr>
          <p:cNvSpPr>
            <a:spLocks/>
          </p:cNvSpPr>
          <p:nvPr/>
        </p:nvSpPr>
        <p:spPr>
          <a:xfrm>
            <a:off x="4916402"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4</a:t>
            </a:r>
          </a:p>
        </p:txBody>
      </p:sp>
      <p:sp>
        <p:nvSpPr>
          <p:cNvPr id="46" name="TextBox 45">
            <a:extLst>
              <a:ext uri="{FF2B5EF4-FFF2-40B4-BE49-F238E27FC236}">
                <a16:creationId xmlns:a16="http://schemas.microsoft.com/office/drawing/2014/main" id="{43A840AE-439D-0E3A-8511-538DD37D7E26}"/>
              </a:ext>
            </a:extLst>
          </p:cNvPr>
          <p:cNvSpPr txBox="1">
            <a:spLocks/>
          </p:cNvSpPr>
          <p:nvPr/>
        </p:nvSpPr>
        <p:spPr>
          <a:xfrm>
            <a:off x="4880640" y="1649028"/>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47" name="Rectangle 46">
            <a:extLst>
              <a:ext uri="{FF2B5EF4-FFF2-40B4-BE49-F238E27FC236}">
                <a16:creationId xmlns:a16="http://schemas.microsoft.com/office/drawing/2014/main" id="{88CA7915-31B5-BA7C-2C06-5783EEBE228A}"/>
              </a:ext>
            </a:extLst>
          </p:cNvPr>
          <p:cNvSpPr>
            <a:spLocks/>
          </p:cNvSpPr>
          <p:nvPr/>
        </p:nvSpPr>
        <p:spPr>
          <a:xfrm>
            <a:off x="3648529" y="1977321"/>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10</a:t>
            </a:r>
          </a:p>
        </p:txBody>
      </p:sp>
      <p:sp>
        <p:nvSpPr>
          <p:cNvPr id="49" name="Rectangle 48">
            <a:extLst>
              <a:ext uri="{FF2B5EF4-FFF2-40B4-BE49-F238E27FC236}">
                <a16:creationId xmlns:a16="http://schemas.microsoft.com/office/drawing/2014/main" id="{DA986BB9-6CBE-2D31-AC03-13C0B10AB699}"/>
              </a:ext>
            </a:extLst>
          </p:cNvPr>
          <p:cNvSpPr>
            <a:spLocks/>
          </p:cNvSpPr>
          <p:nvPr/>
        </p:nvSpPr>
        <p:spPr>
          <a:xfrm>
            <a:off x="4916402" y="1977321"/>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11</a:t>
            </a:r>
          </a:p>
        </p:txBody>
      </p:sp>
      <p:sp>
        <p:nvSpPr>
          <p:cNvPr id="50" name="TextBox 49">
            <a:extLst>
              <a:ext uri="{FF2B5EF4-FFF2-40B4-BE49-F238E27FC236}">
                <a16:creationId xmlns:a16="http://schemas.microsoft.com/office/drawing/2014/main" id="{C58AD0DE-8A1A-89D0-FAE2-7BB423C37EED}"/>
              </a:ext>
            </a:extLst>
          </p:cNvPr>
          <p:cNvSpPr txBox="1">
            <a:spLocks/>
          </p:cNvSpPr>
          <p:nvPr/>
        </p:nvSpPr>
        <p:spPr>
          <a:xfrm>
            <a:off x="4880640" y="2137669"/>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51" name="Rectangle 50">
            <a:extLst>
              <a:ext uri="{FF2B5EF4-FFF2-40B4-BE49-F238E27FC236}">
                <a16:creationId xmlns:a16="http://schemas.microsoft.com/office/drawing/2014/main" id="{D776C411-5864-4B4F-E0C8-86F6AB2B96C6}"/>
              </a:ext>
            </a:extLst>
          </p:cNvPr>
          <p:cNvSpPr>
            <a:spLocks/>
          </p:cNvSpPr>
          <p:nvPr/>
        </p:nvSpPr>
        <p:spPr>
          <a:xfrm>
            <a:off x="3648529" y="2465962"/>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17</a:t>
            </a:r>
          </a:p>
        </p:txBody>
      </p:sp>
      <p:sp>
        <p:nvSpPr>
          <p:cNvPr id="53" name="Rectangle 52">
            <a:extLst>
              <a:ext uri="{FF2B5EF4-FFF2-40B4-BE49-F238E27FC236}">
                <a16:creationId xmlns:a16="http://schemas.microsoft.com/office/drawing/2014/main" id="{BA283EE2-80C8-833E-A0E8-E34E08A23842}"/>
              </a:ext>
            </a:extLst>
          </p:cNvPr>
          <p:cNvSpPr>
            <a:spLocks/>
          </p:cNvSpPr>
          <p:nvPr/>
        </p:nvSpPr>
        <p:spPr>
          <a:xfrm>
            <a:off x="4916402" y="2465962"/>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18</a:t>
            </a:r>
          </a:p>
        </p:txBody>
      </p:sp>
      <p:sp>
        <p:nvSpPr>
          <p:cNvPr id="55" name="Rectangle 54">
            <a:extLst>
              <a:ext uri="{FF2B5EF4-FFF2-40B4-BE49-F238E27FC236}">
                <a16:creationId xmlns:a16="http://schemas.microsoft.com/office/drawing/2014/main" id="{106F2655-7BF1-23FD-6180-3A46C7E2CEAC}"/>
              </a:ext>
            </a:extLst>
          </p:cNvPr>
          <p:cNvSpPr>
            <a:spLocks/>
          </p:cNvSpPr>
          <p:nvPr/>
        </p:nvSpPr>
        <p:spPr>
          <a:xfrm>
            <a:off x="3648529" y="2954603"/>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24</a:t>
            </a:r>
          </a:p>
        </p:txBody>
      </p:sp>
      <p:sp>
        <p:nvSpPr>
          <p:cNvPr id="57" name="Rectangle 56">
            <a:extLst>
              <a:ext uri="{FF2B5EF4-FFF2-40B4-BE49-F238E27FC236}">
                <a16:creationId xmlns:a16="http://schemas.microsoft.com/office/drawing/2014/main" id="{F3E27AC9-EF87-5D82-63D8-CAE0D3DAFE7F}"/>
              </a:ext>
            </a:extLst>
          </p:cNvPr>
          <p:cNvSpPr>
            <a:spLocks/>
          </p:cNvSpPr>
          <p:nvPr/>
        </p:nvSpPr>
        <p:spPr>
          <a:xfrm>
            <a:off x="4916402" y="2954603"/>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25</a:t>
            </a:r>
          </a:p>
        </p:txBody>
      </p:sp>
      <p:sp>
        <p:nvSpPr>
          <p:cNvPr id="58" name="TextBox 57">
            <a:extLst>
              <a:ext uri="{FF2B5EF4-FFF2-40B4-BE49-F238E27FC236}">
                <a16:creationId xmlns:a16="http://schemas.microsoft.com/office/drawing/2014/main" id="{D7CDE7B1-6053-636E-8FBD-B8D9BE0FB887}"/>
              </a:ext>
            </a:extLst>
          </p:cNvPr>
          <p:cNvSpPr txBox="1">
            <a:spLocks/>
          </p:cNvSpPr>
          <p:nvPr/>
        </p:nvSpPr>
        <p:spPr>
          <a:xfrm>
            <a:off x="4880640" y="3114951"/>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59" name="Rectangle 58">
            <a:extLst>
              <a:ext uri="{FF2B5EF4-FFF2-40B4-BE49-F238E27FC236}">
                <a16:creationId xmlns:a16="http://schemas.microsoft.com/office/drawing/2014/main" id="{9BE83C8A-675D-494A-9237-1C4DEEEEA3C9}"/>
              </a:ext>
            </a:extLst>
          </p:cNvPr>
          <p:cNvSpPr>
            <a:spLocks/>
          </p:cNvSpPr>
          <p:nvPr/>
        </p:nvSpPr>
        <p:spPr>
          <a:xfrm>
            <a:off x="2380657" y="197783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9</a:t>
            </a:r>
          </a:p>
        </p:txBody>
      </p:sp>
      <p:sp>
        <p:nvSpPr>
          <p:cNvPr id="61" name="Rectangle 60">
            <a:extLst>
              <a:ext uri="{FF2B5EF4-FFF2-40B4-BE49-F238E27FC236}">
                <a16:creationId xmlns:a16="http://schemas.microsoft.com/office/drawing/2014/main" id="{45CC2571-6B46-E4E3-796B-933F9F6C463B}"/>
              </a:ext>
            </a:extLst>
          </p:cNvPr>
          <p:cNvSpPr>
            <a:spLocks/>
          </p:cNvSpPr>
          <p:nvPr/>
        </p:nvSpPr>
        <p:spPr>
          <a:xfrm>
            <a:off x="2380657" y="246647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16</a:t>
            </a:r>
          </a:p>
        </p:txBody>
      </p:sp>
      <p:sp>
        <p:nvSpPr>
          <p:cNvPr id="63" name="Rectangle 62">
            <a:extLst>
              <a:ext uri="{FF2B5EF4-FFF2-40B4-BE49-F238E27FC236}">
                <a16:creationId xmlns:a16="http://schemas.microsoft.com/office/drawing/2014/main" id="{6097BE35-A600-4AD8-26A3-DA4C45FA57B2}"/>
              </a:ext>
            </a:extLst>
          </p:cNvPr>
          <p:cNvSpPr>
            <a:spLocks/>
          </p:cNvSpPr>
          <p:nvPr/>
        </p:nvSpPr>
        <p:spPr>
          <a:xfrm>
            <a:off x="2380657" y="2955119"/>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23</a:t>
            </a:r>
          </a:p>
        </p:txBody>
      </p:sp>
      <p:sp>
        <p:nvSpPr>
          <p:cNvPr id="65" name="Rectangle 64">
            <a:extLst>
              <a:ext uri="{FF2B5EF4-FFF2-40B4-BE49-F238E27FC236}">
                <a16:creationId xmlns:a16="http://schemas.microsoft.com/office/drawing/2014/main" id="{CF194142-0814-CCBB-24B4-CBB61392AA25}"/>
              </a:ext>
            </a:extLst>
          </p:cNvPr>
          <p:cNvSpPr>
            <a:spLocks/>
          </p:cNvSpPr>
          <p:nvPr/>
        </p:nvSpPr>
        <p:spPr>
          <a:xfrm>
            <a:off x="2380657" y="344376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30</a:t>
            </a:r>
          </a:p>
        </p:txBody>
      </p:sp>
      <p:sp>
        <p:nvSpPr>
          <p:cNvPr id="67" name="Rectangle 66">
            <a:extLst>
              <a:ext uri="{FF2B5EF4-FFF2-40B4-BE49-F238E27FC236}">
                <a16:creationId xmlns:a16="http://schemas.microsoft.com/office/drawing/2014/main" id="{DD9EAC43-AE71-5FD2-FEF9-0302FA1BC310}"/>
              </a:ext>
            </a:extLst>
          </p:cNvPr>
          <p:cNvSpPr>
            <a:spLocks/>
          </p:cNvSpPr>
          <p:nvPr/>
        </p:nvSpPr>
        <p:spPr>
          <a:xfrm>
            <a:off x="2380657"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a:t>
            </a:r>
          </a:p>
        </p:txBody>
      </p:sp>
      <p:sp>
        <p:nvSpPr>
          <p:cNvPr id="68" name="TextBox 67">
            <a:extLst>
              <a:ext uri="{FF2B5EF4-FFF2-40B4-BE49-F238E27FC236}">
                <a16:creationId xmlns:a16="http://schemas.microsoft.com/office/drawing/2014/main" id="{98AB91AA-4263-A06D-5831-C5218969DB70}"/>
              </a:ext>
            </a:extLst>
          </p:cNvPr>
          <p:cNvSpPr txBox="1">
            <a:spLocks/>
          </p:cNvSpPr>
          <p:nvPr/>
        </p:nvSpPr>
        <p:spPr>
          <a:xfrm>
            <a:off x="2380657" y="1649028"/>
            <a:ext cx="1126193"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Board Meeting</a:t>
            </a:r>
          </a:p>
        </p:txBody>
      </p:sp>
      <p:sp>
        <p:nvSpPr>
          <p:cNvPr id="69" name="Rectangle 68">
            <a:extLst>
              <a:ext uri="{FF2B5EF4-FFF2-40B4-BE49-F238E27FC236}">
                <a16:creationId xmlns:a16="http://schemas.microsoft.com/office/drawing/2014/main" id="{09F93FF8-23FA-5D43-EE37-8249AFE4B4FD}"/>
              </a:ext>
            </a:extLst>
          </p:cNvPr>
          <p:cNvSpPr>
            <a:spLocks/>
          </p:cNvSpPr>
          <p:nvPr/>
        </p:nvSpPr>
        <p:spPr>
          <a:xfrm>
            <a:off x="1112785" y="197783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8</a:t>
            </a:r>
          </a:p>
        </p:txBody>
      </p:sp>
      <p:sp>
        <p:nvSpPr>
          <p:cNvPr id="71" name="Rectangle 70">
            <a:extLst>
              <a:ext uri="{FF2B5EF4-FFF2-40B4-BE49-F238E27FC236}">
                <a16:creationId xmlns:a16="http://schemas.microsoft.com/office/drawing/2014/main" id="{E59B2DE5-A0E9-B6C6-04B1-536A6262F394}"/>
              </a:ext>
            </a:extLst>
          </p:cNvPr>
          <p:cNvSpPr>
            <a:spLocks/>
          </p:cNvSpPr>
          <p:nvPr/>
        </p:nvSpPr>
        <p:spPr>
          <a:xfrm>
            <a:off x="1112785" y="246647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15</a:t>
            </a:r>
          </a:p>
        </p:txBody>
      </p:sp>
      <p:sp>
        <p:nvSpPr>
          <p:cNvPr id="73" name="Rectangle 72">
            <a:extLst>
              <a:ext uri="{FF2B5EF4-FFF2-40B4-BE49-F238E27FC236}">
                <a16:creationId xmlns:a16="http://schemas.microsoft.com/office/drawing/2014/main" id="{BF7270A8-51DD-44A9-0F9B-D21C3160D743}"/>
              </a:ext>
            </a:extLst>
          </p:cNvPr>
          <p:cNvSpPr>
            <a:spLocks/>
          </p:cNvSpPr>
          <p:nvPr/>
        </p:nvSpPr>
        <p:spPr>
          <a:xfrm>
            <a:off x="1112785" y="2955119"/>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22</a:t>
            </a:r>
          </a:p>
        </p:txBody>
      </p:sp>
      <p:sp>
        <p:nvSpPr>
          <p:cNvPr id="75" name="Rectangle 74">
            <a:extLst>
              <a:ext uri="{FF2B5EF4-FFF2-40B4-BE49-F238E27FC236}">
                <a16:creationId xmlns:a16="http://schemas.microsoft.com/office/drawing/2014/main" id="{0C030762-511F-F9E2-C8EE-813A1DB1E29F}"/>
              </a:ext>
            </a:extLst>
          </p:cNvPr>
          <p:cNvSpPr>
            <a:spLocks/>
          </p:cNvSpPr>
          <p:nvPr/>
        </p:nvSpPr>
        <p:spPr>
          <a:xfrm>
            <a:off x="1112785" y="344376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29</a:t>
            </a:r>
          </a:p>
        </p:txBody>
      </p:sp>
      <p:sp>
        <p:nvSpPr>
          <p:cNvPr id="77" name="Rectangle 76">
            <a:extLst>
              <a:ext uri="{FF2B5EF4-FFF2-40B4-BE49-F238E27FC236}">
                <a16:creationId xmlns:a16="http://schemas.microsoft.com/office/drawing/2014/main" id="{BB37AA32-E203-F0A4-61A0-BF73AC47A519}"/>
              </a:ext>
            </a:extLst>
          </p:cNvPr>
          <p:cNvSpPr>
            <a:spLocks/>
          </p:cNvSpPr>
          <p:nvPr/>
        </p:nvSpPr>
        <p:spPr>
          <a:xfrm>
            <a:off x="1112785"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a:t>
            </a:r>
          </a:p>
        </p:txBody>
      </p:sp>
      <p:sp>
        <p:nvSpPr>
          <p:cNvPr id="78" name="TextBox 77">
            <a:extLst>
              <a:ext uri="{FF2B5EF4-FFF2-40B4-BE49-F238E27FC236}">
                <a16:creationId xmlns:a16="http://schemas.microsoft.com/office/drawing/2014/main" id="{13556CF6-A9D5-7E3B-8FAF-F71A5D137820}"/>
              </a:ext>
            </a:extLst>
          </p:cNvPr>
          <p:cNvSpPr txBox="1">
            <a:spLocks/>
          </p:cNvSpPr>
          <p:nvPr/>
        </p:nvSpPr>
        <p:spPr>
          <a:xfrm>
            <a:off x="1112785" y="1649028"/>
            <a:ext cx="1126193"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Board Meeting</a:t>
            </a:r>
          </a:p>
        </p:txBody>
      </p:sp>
      <p:sp>
        <p:nvSpPr>
          <p:cNvPr id="82" name="Rectangle 81">
            <a:extLst>
              <a:ext uri="{FF2B5EF4-FFF2-40B4-BE49-F238E27FC236}">
                <a16:creationId xmlns:a16="http://schemas.microsoft.com/office/drawing/2014/main" id="{E222D981-C883-4089-65EF-A8C12C132A08}"/>
              </a:ext>
            </a:extLst>
          </p:cNvPr>
          <p:cNvSpPr>
            <a:spLocks/>
          </p:cNvSpPr>
          <p:nvPr/>
        </p:nvSpPr>
        <p:spPr>
          <a:xfrm>
            <a:off x="1059994"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5" name="Rectangle 84">
            <a:extLst>
              <a:ext uri="{FF2B5EF4-FFF2-40B4-BE49-F238E27FC236}">
                <a16:creationId xmlns:a16="http://schemas.microsoft.com/office/drawing/2014/main" id="{9D2E05DC-B9D6-9DA3-22DF-D1E1CEF65479}"/>
              </a:ext>
            </a:extLst>
          </p:cNvPr>
          <p:cNvSpPr>
            <a:spLocks/>
          </p:cNvSpPr>
          <p:nvPr/>
        </p:nvSpPr>
        <p:spPr>
          <a:xfrm>
            <a:off x="4863612" y="414540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6" name="Rectangle 85">
            <a:extLst>
              <a:ext uri="{FF2B5EF4-FFF2-40B4-BE49-F238E27FC236}">
                <a16:creationId xmlns:a16="http://schemas.microsoft.com/office/drawing/2014/main" id="{D5A34A5C-C8E6-4A75-0BFE-31FC1ADCFE73}"/>
              </a:ext>
            </a:extLst>
          </p:cNvPr>
          <p:cNvSpPr>
            <a:spLocks/>
          </p:cNvSpPr>
          <p:nvPr/>
        </p:nvSpPr>
        <p:spPr>
          <a:xfrm>
            <a:off x="6131485" y="414540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7" name="Rectangle 86">
            <a:extLst>
              <a:ext uri="{FF2B5EF4-FFF2-40B4-BE49-F238E27FC236}">
                <a16:creationId xmlns:a16="http://schemas.microsoft.com/office/drawing/2014/main" id="{683D0704-2D47-DCE0-A8B5-8935CD0DA651}"/>
              </a:ext>
            </a:extLst>
          </p:cNvPr>
          <p:cNvSpPr>
            <a:spLocks/>
          </p:cNvSpPr>
          <p:nvPr/>
        </p:nvSpPr>
        <p:spPr>
          <a:xfrm>
            <a:off x="3595740" y="4145403"/>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8" name="Rectangle 87">
            <a:extLst>
              <a:ext uri="{FF2B5EF4-FFF2-40B4-BE49-F238E27FC236}">
                <a16:creationId xmlns:a16="http://schemas.microsoft.com/office/drawing/2014/main" id="{6B16B686-B114-5DFF-5D97-EBFA4C4186CE}"/>
              </a:ext>
            </a:extLst>
          </p:cNvPr>
          <p:cNvSpPr>
            <a:spLocks/>
          </p:cNvSpPr>
          <p:nvPr/>
        </p:nvSpPr>
        <p:spPr>
          <a:xfrm>
            <a:off x="4863612" y="4634044"/>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9" name="Rectangle 88">
            <a:extLst>
              <a:ext uri="{FF2B5EF4-FFF2-40B4-BE49-F238E27FC236}">
                <a16:creationId xmlns:a16="http://schemas.microsoft.com/office/drawing/2014/main" id="{C9EF2BBB-73B8-2131-EA4E-023F611773C5}"/>
              </a:ext>
            </a:extLst>
          </p:cNvPr>
          <p:cNvSpPr>
            <a:spLocks/>
          </p:cNvSpPr>
          <p:nvPr/>
        </p:nvSpPr>
        <p:spPr>
          <a:xfrm>
            <a:off x="6131485" y="4634044"/>
            <a:ext cx="1231773" cy="458157"/>
          </a:xfrm>
          <a:prstGeom prst="rect">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bg1"/>
              </a:solidFill>
            </a:endParaRPr>
          </a:p>
        </p:txBody>
      </p:sp>
      <p:sp>
        <p:nvSpPr>
          <p:cNvPr id="90" name="Rectangle 89">
            <a:extLst>
              <a:ext uri="{FF2B5EF4-FFF2-40B4-BE49-F238E27FC236}">
                <a16:creationId xmlns:a16="http://schemas.microsoft.com/office/drawing/2014/main" id="{965497BE-D92E-9967-2691-60D71B421262}"/>
              </a:ext>
            </a:extLst>
          </p:cNvPr>
          <p:cNvSpPr>
            <a:spLocks/>
          </p:cNvSpPr>
          <p:nvPr/>
        </p:nvSpPr>
        <p:spPr>
          <a:xfrm>
            <a:off x="3595740" y="463404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1" name="Rectangle 90">
            <a:extLst>
              <a:ext uri="{FF2B5EF4-FFF2-40B4-BE49-F238E27FC236}">
                <a16:creationId xmlns:a16="http://schemas.microsoft.com/office/drawing/2014/main" id="{25E173E4-77A9-06FA-8B9C-DBC47C90653A}"/>
              </a:ext>
            </a:extLst>
          </p:cNvPr>
          <p:cNvSpPr>
            <a:spLocks/>
          </p:cNvSpPr>
          <p:nvPr/>
        </p:nvSpPr>
        <p:spPr>
          <a:xfrm>
            <a:off x="2327866" y="463404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2" name="Rectangle 91">
            <a:extLst>
              <a:ext uri="{FF2B5EF4-FFF2-40B4-BE49-F238E27FC236}">
                <a16:creationId xmlns:a16="http://schemas.microsoft.com/office/drawing/2014/main" id="{6334E804-03EC-9C49-771A-55230A0DCCFA}"/>
              </a:ext>
            </a:extLst>
          </p:cNvPr>
          <p:cNvSpPr>
            <a:spLocks/>
          </p:cNvSpPr>
          <p:nvPr/>
        </p:nvSpPr>
        <p:spPr>
          <a:xfrm>
            <a:off x="4863612"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3" name="Rectangle 92">
            <a:extLst>
              <a:ext uri="{FF2B5EF4-FFF2-40B4-BE49-F238E27FC236}">
                <a16:creationId xmlns:a16="http://schemas.microsoft.com/office/drawing/2014/main" id="{AC56A6F2-CF48-E399-6C57-87CC4F8D7A50}"/>
              </a:ext>
            </a:extLst>
          </p:cNvPr>
          <p:cNvSpPr>
            <a:spLocks/>
          </p:cNvSpPr>
          <p:nvPr/>
        </p:nvSpPr>
        <p:spPr>
          <a:xfrm>
            <a:off x="6131485"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4" name="Rectangle 93">
            <a:extLst>
              <a:ext uri="{FF2B5EF4-FFF2-40B4-BE49-F238E27FC236}">
                <a16:creationId xmlns:a16="http://schemas.microsoft.com/office/drawing/2014/main" id="{7229D990-B802-0807-FD2C-874BB48FB261}"/>
              </a:ext>
            </a:extLst>
          </p:cNvPr>
          <p:cNvSpPr>
            <a:spLocks/>
          </p:cNvSpPr>
          <p:nvPr/>
        </p:nvSpPr>
        <p:spPr>
          <a:xfrm>
            <a:off x="3595740"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5" name="Rectangle 94">
            <a:extLst>
              <a:ext uri="{FF2B5EF4-FFF2-40B4-BE49-F238E27FC236}">
                <a16:creationId xmlns:a16="http://schemas.microsoft.com/office/drawing/2014/main" id="{7B839CEE-EEF2-40C3-5BC6-A5B706B323FD}"/>
              </a:ext>
            </a:extLst>
          </p:cNvPr>
          <p:cNvSpPr>
            <a:spLocks/>
          </p:cNvSpPr>
          <p:nvPr/>
        </p:nvSpPr>
        <p:spPr>
          <a:xfrm>
            <a:off x="2327866"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6" name="Rectangle 95">
            <a:extLst>
              <a:ext uri="{FF2B5EF4-FFF2-40B4-BE49-F238E27FC236}">
                <a16:creationId xmlns:a16="http://schemas.microsoft.com/office/drawing/2014/main" id="{B3BDC270-4EFB-C3E1-0F7C-D5ED4EC9BC55}"/>
              </a:ext>
            </a:extLst>
          </p:cNvPr>
          <p:cNvSpPr>
            <a:spLocks/>
          </p:cNvSpPr>
          <p:nvPr/>
        </p:nvSpPr>
        <p:spPr>
          <a:xfrm>
            <a:off x="4863612" y="5611325"/>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7" name="Rectangle 96">
            <a:extLst>
              <a:ext uri="{FF2B5EF4-FFF2-40B4-BE49-F238E27FC236}">
                <a16:creationId xmlns:a16="http://schemas.microsoft.com/office/drawing/2014/main" id="{FB618E21-1437-09CE-8554-2D4F009C2626}"/>
              </a:ext>
            </a:extLst>
          </p:cNvPr>
          <p:cNvSpPr>
            <a:spLocks/>
          </p:cNvSpPr>
          <p:nvPr/>
        </p:nvSpPr>
        <p:spPr>
          <a:xfrm>
            <a:off x="6131485" y="5611325"/>
            <a:ext cx="1231773" cy="458157"/>
          </a:xfrm>
          <a:prstGeom prst="rect">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bg1"/>
              </a:solidFill>
            </a:endParaRPr>
          </a:p>
        </p:txBody>
      </p:sp>
      <p:sp>
        <p:nvSpPr>
          <p:cNvPr id="98" name="Rectangle 97">
            <a:extLst>
              <a:ext uri="{FF2B5EF4-FFF2-40B4-BE49-F238E27FC236}">
                <a16:creationId xmlns:a16="http://schemas.microsoft.com/office/drawing/2014/main" id="{4AD12FB4-4247-68D2-1883-F971F2C2D7DA}"/>
              </a:ext>
            </a:extLst>
          </p:cNvPr>
          <p:cNvSpPr>
            <a:spLocks/>
          </p:cNvSpPr>
          <p:nvPr/>
        </p:nvSpPr>
        <p:spPr>
          <a:xfrm>
            <a:off x="3595740" y="5611325"/>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9" name="Rectangle 98">
            <a:extLst>
              <a:ext uri="{FF2B5EF4-FFF2-40B4-BE49-F238E27FC236}">
                <a16:creationId xmlns:a16="http://schemas.microsoft.com/office/drawing/2014/main" id="{9F6E8AAB-99D4-57FB-E933-1FB3A14776BC}"/>
              </a:ext>
            </a:extLst>
          </p:cNvPr>
          <p:cNvSpPr>
            <a:spLocks/>
          </p:cNvSpPr>
          <p:nvPr/>
        </p:nvSpPr>
        <p:spPr>
          <a:xfrm>
            <a:off x="2327866" y="5611325"/>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5" name="Rectangle 104">
            <a:extLst>
              <a:ext uri="{FF2B5EF4-FFF2-40B4-BE49-F238E27FC236}">
                <a16:creationId xmlns:a16="http://schemas.microsoft.com/office/drawing/2014/main" id="{F10E454B-4B46-2553-37E3-9876DF0A1750}"/>
              </a:ext>
            </a:extLst>
          </p:cNvPr>
          <p:cNvSpPr>
            <a:spLocks/>
          </p:cNvSpPr>
          <p:nvPr/>
        </p:nvSpPr>
        <p:spPr>
          <a:xfrm>
            <a:off x="1059994" y="463456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6" name="Rectangle 105">
            <a:extLst>
              <a:ext uri="{FF2B5EF4-FFF2-40B4-BE49-F238E27FC236}">
                <a16:creationId xmlns:a16="http://schemas.microsoft.com/office/drawing/2014/main" id="{9BF8C372-E896-659A-5D33-157157698BF7}"/>
              </a:ext>
            </a:extLst>
          </p:cNvPr>
          <p:cNvSpPr>
            <a:spLocks/>
          </p:cNvSpPr>
          <p:nvPr/>
        </p:nvSpPr>
        <p:spPr>
          <a:xfrm>
            <a:off x="1059994" y="512320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7" name="Rectangle 106">
            <a:extLst>
              <a:ext uri="{FF2B5EF4-FFF2-40B4-BE49-F238E27FC236}">
                <a16:creationId xmlns:a16="http://schemas.microsoft.com/office/drawing/2014/main" id="{EDC09EE1-BAF7-79BC-8296-E87947BEE172}"/>
              </a:ext>
            </a:extLst>
          </p:cNvPr>
          <p:cNvSpPr>
            <a:spLocks/>
          </p:cNvSpPr>
          <p:nvPr/>
        </p:nvSpPr>
        <p:spPr>
          <a:xfrm>
            <a:off x="1059994" y="5611841"/>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9" name="Rectangle 108">
            <a:extLst>
              <a:ext uri="{FF2B5EF4-FFF2-40B4-BE49-F238E27FC236}">
                <a16:creationId xmlns:a16="http://schemas.microsoft.com/office/drawing/2014/main" id="{31B81247-14A4-B61A-12CA-770DA27A3CCA}"/>
              </a:ext>
            </a:extLst>
          </p:cNvPr>
          <p:cNvSpPr>
            <a:spLocks/>
          </p:cNvSpPr>
          <p:nvPr/>
        </p:nvSpPr>
        <p:spPr>
          <a:xfrm>
            <a:off x="6184274" y="416462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a:t>
            </a:r>
          </a:p>
        </p:txBody>
      </p:sp>
      <p:sp>
        <p:nvSpPr>
          <p:cNvPr id="111" name="Rectangle 110">
            <a:extLst>
              <a:ext uri="{FF2B5EF4-FFF2-40B4-BE49-F238E27FC236}">
                <a16:creationId xmlns:a16="http://schemas.microsoft.com/office/drawing/2014/main" id="{EFFD0682-E4F7-E8DC-55F0-F28536242E32}"/>
              </a:ext>
            </a:extLst>
          </p:cNvPr>
          <p:cNvSpPr>
            <a:spLocks/>
          </p:cNvSpPr>
          <p:nvPr/>
        </p:nvSpPr>
        <p:spPr>
          <a:xfrm>
            <a:off x="6184274" y="4653268"/>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bg1"/>
                </a:solidFill>
              </a:rPr>
              <a:t>10</a:t>
            </a:r>
          </a:p>
        </p:txBody>
      </p:sp>
      <p:sp>
        <p:nvSpPr>
          <p:cNvPr id="112" name="TextBox 111">
            <a:extLst>
              <a:ext uri="{FF2B5EF4-FFF2-40B4-BE49-F238E27FC236}">
                <a16:creationId xmlns:a16="http://schemas.microsoft.com/office/drawing/2014/main" id="{9E2CFCD5-FA84-9EC1-47B8-2533009C1003}"/>
              </a:ext>
            </a:extLst>
          </p:cNvPr>
          <p:cNvSpPr txBox="1">
            <a:spLocks/>
          </p:cNvSpPr>
          <p:nvPr/>
        </p:nvSpPr>
        <p:spPr>
          <a:xfrm>
            <a:off x="6184274" y="4826981"/>
            <a:ext cx="1126193"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solidFill>
                  <a:schemeClr val="bg1"/>
                </a:solidFill>
              </a:rPr>
              <a:t>LLIS Submission</a:t>
            </a:r>
          </a:p>
          <a:p>
            <a:r>
              <a:rPr lang="en-US" sz="800">
                <a:solidFill>
                  <a:schemeClr val="bg1"/>
                </a:solidFill>
              </a:rPr>
              <a:t>Process ends</a:t>
            </a:r>
          </a:p>
        </p:txBody>
      </p:sp>
      <p:sp>
        <p:nvSpPr>
          <p:cNvPr id="113" name="Rectangle 112">
            <a:extLst>
              <a:ext uri="{FF2B5EF4-FFF2-40B4-BE49-F238E27FC236}">
                <a16:creationId xmlns:a16="http://schemas.microsoft.com/office/drawing/2014/main" id="{F47DF59E-1D4D-797F-2165-9E3BF7D0B575}"/>
              </a:ext>
            </a:extLst>
          </p:cNvPr>
          <p:cNvSpPr>
            <a:spLocks/>
          </p:cNvSpPr>
          <p:nvPr/>
        </p:nvSpPr>
        <p:spPr>
          <a:xfrm>
            <a:off x="6184274" y="5141909"/>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17</a:t>
            </a:r>
          </a:p>
        </p:txBody>
      </p:sp>
      <p:sp>
        <p:nvSpPr>
          <p:cNvPr id="115" name="Rectangle 114">
            <a:extLst>
              <a:ext uri="{FF2B5EF4-FFF2-40B4-BE49-F238E27FC236}">
                <a16:creationId xmlns:a16="http://schemas.microsoft.com/office/drawing/2014/main" id="{A63CB8D4-5C18-AB58-291F-E6B1D5FE1111}"/>
              </a:ext>
            </a:extLst>
          </p:cNvPr>
          <p:cNvSpPr>
            <a:spLocks/>
          </p:cNvSpPr>
          <p:nvPr/>
        </p:nvSpPr>
        <p:spPr>
          <a:xfrm>
            <a:off x="6184274" y="5630550"/>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bg1"/>
                </a:solidFill>
              </a:rPr>
              <a:t>24</a:t>
            </a:r>
          </a:p>
        </p:txBody>
      </p:sp>
      <p:sp>
        <p:nvSpPr>
          <p:cNvPr id="116" name="TextBox 115">
            <a:extLst>
              <a:ext uri="{FF2B5EF4-FFF2-40B4-BE49-F238E27FC236}">
                <a16:creationId xmlns:a16="http://schemas.microsoft.com/office/drawing/2014/main" id="{7396C2A1-8CFC-4346-1E99-944BE2A0C374}"/>
              </a:ext>
            </a:extLst>
          </p:cNvPr>
          <p:cNvSpPr txBox="1">
            <a:spLocks/>
          </p:cNvSpPr>
          <p:nvPr/>
        </p:nvSpPr>
        <p:spPr>
          <a:xfrm>
            <a:off x="6184274" y="5804263"/>
            <a:ext cx="1126193"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solidFill>
                  <a:schemeClr val="bg1"/>
                </a:solidFill>
              </a:rPr>
              <a:t>TSP Due date for Batch Zero</a:t>
            </a:r>
          </a:p>
        </p:txBody>
      </p:sp>
      <p:sp>
        <p:nvSpPr>
          <p:cNvPr id="117" name="Rectangle 116">
            <a:extLst>
              <a:ext uri="{FF2B5EF4-FFF2-40B4-BE49-F238E27FC236}">
                <a16:creationId xmlns:a16="http://schemas.microsoft.com/office/drawing/2014/main" id="{864E99C0-09B8-6325-E094-C786286A8937}"/>
              </a:ext>
            </a:extLst>
          </p:cNvPr>
          <p:cNvSpPr>
            <a:spLocks/>
          </p:cNvSpPr>
          <p:nvPr/>
        </p:nvSpPr>
        <p:spPr>
          <a:xfrm>
            <a:off x="3648529" y="416462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a:t>
            </a:r>
          </a:p>
        </p:txBody>
      </p:sp>
      <p:sp>
        <p:nvSpPr>
          <p:cNvPr id="118" name="TextBox 117">
            <a:extLst>
              <a:ext uri="{FF2B5EF4-FFF2-40B4-BE49-F238E27FC236}">
                <a16:creationId xmlns:a16="http://schemas.microsoft.com/office/drawing/2014/main" id="{A9B17F1B-7933-6ED0-DC48-C1E694433C8F}"/>
              </a:ext>
            </a:extLst>
          </p:cNvPr>
          <p:cNvSpPr txBox="1">
            <a:spLocks/>
          </p:cNvSpPr>
          <p:nvPr/>
        </p:nvSpPr>
        <p:spPr>
          <a:xfrm>
            <a:off x="3612767" y="4338340"/>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119" name="Rectangle 118">
            <a:extLst>
              <a:ext uri="{FF2B5EF4-FFF2-40B4-BE49-F238E27FC236}">
                <a16:creationId xmlns:a16="http://schemas.microsoft.com/office/drawing/2014/main" id="{007286F9-47BA-2E8B-11B2-1CB33904BE59}"/>
              </a:ext>
            </a:extLst>
          </p:cNvPr>
          <p:cNvSpPr>
            <a:spLocks/>
          </p:cNvSpPr>
          <p:nvPr/>
        </p:nvSpPr>
        <p:spPr>
          <a:xfrm>
            <a:off x="4916402" y="416462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a:t>
            </a:r>
          </a:p>
        </p:txBody>
      </p:sp>
      <p:sp>
        <p:nvSpPr>
          <p:cNvPr id="121" name="Rectangle 120">
            <a:extLst>
              <a:ext uri="{FF2B5EF4-FFF2-40B4-BE49-F238E27FC236}">
                <a16:creationId xmlns:a16="http://schemas.microsoft.com/office/drawing/2014/main" id="{D4481915-3B0D-59C1-8C87-4765E0C74F57}"/>
              </a:ext>
            </a:extLst>
          </p:cNvPr>
          <p:cNvSpPr>
            <a:spLocks/>
          </p:cNvSpPr>
          <p:nvPr/>
        </p:nvSpPr>
        <p:spPr>
          <a:xfrm>
            <a:off x="3648529" y="4653268"/>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8</a:t>
            </a:r>
          </a:p>
        </p:txBody>
      </p:sp>
      <p:sp>
        <p:nvSpPr>
          <p:cNvPr id="123" name="Rectangle 122">
            <a:extLst>
              <a:ext uri="{FF2B5EF4-FFF2-40B4-BE49-F238E27FC236}">
                <a16:creationId xmlns:a16="http://schemas.microsoft.com/office/drawing/2014/main" id="{E0243F25-0AAD-F833-5324-F7F803F3CD9C}"/>
              </a:ext>
            </a:extLst>
          </p:cNvPr>
          <p:cNvSpPr>
            <a:spLocks/>
          </p:cNvSpPr>
          <p:nvPr/>
        </p:nvSpPr>
        <p:spPr>
          <a:xfrm>
            <a:off x="4916402" y="4653268"/>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9</a:t>
            </a:r>
          </a:p>
        </p:txBody>
      </p:sp>
      <p:sp>
        <p:nvSpPr>
          <p:cNvPr id="124" name="TextBox 123">
            <a:extLst>
              <a:ext uri="{FF2B5EF4-FFF2-40B4-BE49-F238E27FC236}">
                <a16:creationId xmlns:a16="http://schemas.microsoft.com/office/drawing/2014/main" id="{B79593FE-BC9E-1448-0CB8-B0E00A27AC0F}"/>
              </a:ext>
            </a:extLst>
          </p:cNvPr>
          <p:cNvSpPr txBox="1">
            <a:spLocks/>
          </p:cNvSpPr>
          <p:nvPr/>
        </p:nvSpPr>
        <p:spPr>
          <a:xfrm>
            <a:off x="4880640" y="4826981"/>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125" name="Rectangle 124">
            <a:extLst>
              <a:ext uri="{FF2B5EF4-FFF2-40B4-BE49-F238E27FC236}">
                <a16:creationId xmlns:a16="http://schemas.microsoft.com/office/drawing/2014/main" id="{BF1C82F6-A864-63CC-7A99-54F52DF7D970}"/>
              </a:ext>
            </a:extLst>
          </p:cNvPr>
          <p:cNvSpPr>
            <a:spLocks/>
          </p:cNvSpPr>
          <p:nvPr/>
        </p:nvSpPr>
        <p:spPr>
          <a:xfrm>
            <a:off x="3648529" y="5141909"/>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15</a:t>
            </a:r>
          </a:p>
        </p:txBody>
      </p:sp>
      <p:sp>
        <p:nvSpPr>
          <p:cNvPr id="127" name="Rectangle 126">
            <a:extLst>
              <a:ext uri="{FF2B5EF4-FFF2-40B4-BE49-F238E27FC236}">
                <a16:creationId xmlns:a16="http://schemas.microsoft.com/office/drawing/2014/main" id="{D3570E27-7871-AD31-8E2C-34735E5EB317}"/>
              </a:ext>
            </a:extLst>
          </p:cNvPr>
          <p:cNvSpPr>
            <a:spLocks/>
          </p:cNvSpPr>
          <p:nvPr/>
        </p:nvSpPr>
        <p:spPr>
          <a:xfrm>
            <a:off x="4916402" y="5141909"/>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16</a:t>
            </a:r>
          </a:p>
        </p:txBody>
      </p:sp>
      <p:sp>
        <p:nvSpPr>
          <p:cNvPr id="129" name="Rectangle 128">
            <a:extLst>
              <a:ext uri="{FF2B5EF4-FFF2-40B4-BE49-F238E27FC236}">
                <a16:creationId xmlns:a16="http://schemas.microsoft.com/office/drawing/2014/main" id="{862BFC6A-20CF-7559-A547-0AEABAE62285}"/>
              </a:ext>
            </a:extLst>
          </p:cNvPr>
          <p:cNvSpPr>
            <a:spLocks/>
          </p:cNvSpPr>
          <p:nvPr/>
        </p:nvSpPr>
        <p:spPr>
          <a:xfrm>
            <a:off x="3648529" y="5630550"/>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22</a:t>
            </a:r>
          </a:p>
        </p:txBody>
      </p:sp>
      <p:sp>
        <p:nvSpPr>
          <p:cNvPr id="131" name="Rectangle 130">
            <a:extLst>
              <a:ext uri="{FF2B5EF4-FFF2-40B4-BE49-F238E27FC236}">
                <a16:creationId xmlns:a16="http://schemas.microsoft.com/office/drawing/2014/main" id="{8D8B2E01-AE0A-6AD8-1C17-06313D19D577}"/>
              </a:ext>
            </a:extLst>
          </p:cNvPr>
          <p:cNvSpPr>
            <a:spLocks/>
          </p:cNvSpPr>
          <p:nvPr/>
        </p:nvSpPr>
        <p:spPr>
          <a:xfrm>
            <a:off x="4916402" y="5630550"/>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23</a:t>
            </a:r>
          </a:p>
        </p:txBody>
      </p:sp>
      <p:sp>
        <p:nvSpPr>
          <p:cNvPr id="133" name="Rectangle 132">
            <a:extLst>
              <a:ext uri="{FF2B5EF4-FFF2-40B4-BE49-F238E27FC236}">
                <a16:creationId xmlns:a16="http://schemas.microsoft.com/office/drawing/2014/main" id="{1CF78955-342B-8048-E93C-B517E838D058}"/>
              </a:ext>
            </a:extLst>
          </p:cNvPr>
          <p:cNvSpPr>
            <a:spLocks/>
          </p:cNvSpPr>
          <p:nvPr/>
        </p:nvSpPr>
        <p:spPr>
          <a:xfrm>
            <a:off x="2380657" y="465378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7</a:t>
            </a:r>
          </a:p>
        </p:txBody>
      </p:sp>
      <p:sp>
        <p:nvSpPr>
          <p:cNvPr id="135" name="Rectangle 134">
            <a:extLst>
              <a:ext uri="{FF2B5EF4-FFF2-40B4-BE49-F238E27FC236}">
                <a16:creationId xmlns:a16="http://schemas.microsoft.com/office/drawing/2014/main" id="{D2AE1386-FB8E-E77C-C2B4-C6C7B1E13465}"/>
              </a:ext>
            </a:extLst>
          </p:cNvPr>
          <p:cNvSpPr>
            <a:spLocks/>
          </p:cNvSpPr>
          <p:nvPr/>
        </p:nvSpPr>
        <p:spPr>
          <a:xfrm>
            <a:off x="2380657" y="514242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14</a:t>
            </a:r>
          </a:p>
        </p:txBody>
      </p:sp>
      <p:sp>
        <p:nvSpPr>
          <p:cNvPr id="137" name="Rectangle 136">
            <a:extLst>
              <a:ext uri="{FF2B5EF4-FFF2-40B4-BE49-F238E27FC236}">
                <a16:creationId xmlns:a16="http://schemas.microsoft.com/office/drawing/2014/main" id="{5636F187-5C45-7C29-C6F5-0B5E54478730}"/>
              </a:ext>
            </a:extLst>
          </p:cNvPr>
          <p:cNvSpPr>
            <a:spLocks/>
          </p:cNvSpPr>
          <p:nvPr/>
        </p:nvSpPr>
        <p:spPr>
          <a:xfrm>
            <a:off x="2380657" y="5631066"/>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21</a:t>
            </a:r>
          </a:p>
        </p:txBody>
      </p:sp>
      <p:sp>
        <p:nvSpPr>
          <p:cNvPr id="83" name="Rectangle 82">
            <a:extLst>
              <a:ext uri="{FF2B5EF4-FFF2-40B4-BE49-F238E27FC236}">
                <a16:creationId xmlns:a16="http://schemas.microsoft.com/office/drawing/2014/main" id="{67D9C7CA-35F2-D029-6761-9FE31A4E47AC}"/>
              </a:ext>
            </a:extLst>
          </p:cNvPr>
          <p:cNvSpPr>
            <a:spLocks/>
          </p:cNvSpPr>
          <p:nvPr/>
        </p:nvSpPr>
        <p:spPr>
          <a:xfrm>
            <a:off x="2327866"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39" name="Rectangle 138">
            <a:extLst>
              <a:ext uri="{FF2B5EF4-FFF2-40B4-BE49-F238E27FC236}">
                <a16:creationId xmlns:a16="http://schemas.microsoft.com/office/drawing/2014/main" id="{CBB6213F-A71B-F72A-E92D-DC3738C8E0C2}"/>
              </a:ext>
            </a:extLst>
          </p:cNvPr>
          <p:cNvSpPr>
            <a:spLocks/>
          </p:cNvSpPr>
          <p:nvPr/>
        </p:nvSpPr>
        <p:spPr>
          <a:xfrm>
            <a:off x="2380657"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28</a:t>
            </a:r>
          </a:p>
        </p:txBody>
      </p:sp>
      <p:sp>
        <p:nvSpPr>
          <p:cNvPr id="143" name="Rectangle 142">
            <a:extLst>
              <a:ext uri="{FF2B5EF4-FFF2-40B4-BE49-F238E27FC236}">
                <a16:creationId xmlns:a16="http://schemas.microsoft.com/office/drawing/2014/main" id="{A9831E4B-B3D9-0082-A4A4-EADC1C6FA547}"/>
              </a:ext>
            </a:extLst>
          </p:cNvPr>
          <p:cNvSpPr>
            <a:spLocks/>
          </p:cNvSpPr>
          <p:nvPr/>
        </p:nvSpPr>
        <p:spPr>
          <a:xfrm>
            <a:off x="1112785" y="465378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6</a:t>
            </a:r>
          </a:p>
        </p:txBody>
      </p:sp>
      <p:sp>
        <p:nvSpPr>
          <p:cNvPr id="145" name="Rectangle 144">
            <a:extLst>
              <a:ext uri="{FF2B5EF4-FFF2-40B4-BE49-F238E27FC236}">
                <a16:creationId xmlns:a16="http://schemas.microsoft.com/office/drawing/2014/main" id="{B1EE4A90-6289-B86D-139B-9586FEA79840}"/>
              </a:ext>
            </a:extLst>
          </p:cNvPr>
          <p:cNvSpPr>
            <a:spLocks/>
          </p:cNvSpPr>
          <p:nvPr/>
        </p:nvSpPr>
        <p:spPr>
          <a:xfrm>
            <a:off x="1112785" y="514242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13</a:t>
            </a:r>
          </a:p>
        </p:txBody>
      </p:sp>
      <p:sp>
        <p:nvSpPr>
          <p:cNvPr id="147" name="Rectangle 146">
            <a:extLst>
              <a:ext uri="{FF2B5EF4-FFF2-40B4-BE49-F238E27FC236}">
                <a16:creationId xmlns:a16="http://schemas.microsoft.com/office/drawing/2014/main" id="{5A9452E7-37EA-AFE2-9674-1BC90DC0334A}"/>
              </a:ext>
            </a:extLst>
          </p:cNvPr>
          <p:cNvSpPr>
            <a:spLocks/>
          </p:cNvSpPr>
          <p:nvPr/>
        </p:nvSpPr>
        <p:spPr>
          <a:xfrm>
            <a:off x="1112785" y="5631066"/>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20</a:t>
            </a:r>
          </a:p>
        </p:txBody>
      </p:sp>
      <p:sp>
        <p:nvSpPr>
          <p:cNvPr id="149" name="Rectangle 148">
            <a:extLst>
              <a:ext uri="{FF2B5EF4-FFF2-40B4-BE49-F238E27FC236}">
                <a16:creationId xmlns:a16="http://schemas.microsoft.com/office/drawing/2014/main" id="{3E732850-EF34-D827-3565-9626B8B7BC42}"/>
              </a:ext>
            </a:extLst>
          </p:cNvPr>
          <p:cNvSpPr>
            <a:spLocks/>
          </p:cNvSpPr>
          <p:nvPr/>
        </p:nvSpPr>
        <p:spPr>
          <a:xfrm>
            <a:off x="1112785"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27</a:t>
            </a:r>
          </a:p>
        </p:txBody>
      </p:sp>
      <p:sp>
        <p:nvSpPr>
          <p:cNvPr id="223" name="Rectangle 222">
            <a:extLst>
              <a:ext uri="{FF2B5EF4-FFF2-40B4-BE49-F238E27FC236}">
                <a16:creationId xmlns:a16="http://schemas.microsoft.com/office/drawing/2014/main" id="{DBA33F53-109B-EA30-C5AB-95146C490AB9}"/>
              </a:ext>
            </a:extLst>
          </p:cNvPr>
          <p:cNvSpPr>
            <a:spLocks/>
          </p:cNvSpPr>
          <p:nvPr/>
        </p:nvSpPr>
        <p:spPr>
          <a:xfrm>
            <a:off x="390418" y="1456091"/>
            <a:ext cx="615422" cy="24132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de-DE" sz="1400" b="1"/>
              <a:t>June</a:t>
            </a:r>
          </a:p>
        </p:txBody>
      </p:sp>
      <p:sp>
        <p:nvSpPr>
          <p:cNvPr id="225" name="Rectangle 224">
            <a:extLst>
              <a:ext uri="{FF2B5EF4-FFF2-40B4-BE49-F238E27FC236}">
                <a16:creationId xmlns:a16="http://schemas.microsoft.com/office/drawing/2014/main" id="{1EBF43A0-CBAF-BFE9-B5B1-6FC79E9258EC}"/>
              </a:ext>
            </a:extLst>
          </p:cNvPr>
          <p:cNvSpPr>
            <a:spLocks/>
          </p:cNvSpPr>
          <p:nvPr/>
        </p:nvSpPr>
        <p:spPr>
          <a:xfrm>
            <a:off x="390418" y="4145403"/>
            <a:ext cx="615422" cy="24132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de-DE" sz="1400" b="1"/>
              <a:t>July</a:t>
            </a:r>
          </a:p>
        </p:txBody>
      </p:sp>
      <p:sp>
        <p:nvSpPr>
          <p:cNvPr id="228" name="Rectangle 227">
            <a:extLst>
              <a:ext uri="{FF2B5EF4-FFF2-40B4-BE49-F238E27FC236}">
                <a16:creationId xmlns:a16="http://schemas.microsoft.com/office/drawing/2014/main" id="{864BA422-BD4F-BE93-BC06-443B98631EC2}"/>
              </a:ext>
            </a:extLst>
          </p:cNvPr>
          <p:cNvSpPr>
            <a:spLocks/>
          </p:cNvSpPr>
          <p:nvPr/>
        </p:nvSpPr>
        <p:spPr>
          <a:xfrm>
            <a:off x="3595740"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29" name="Rectangle 228">
            <a:extLst>
              <a:ext uri="{FF2B5EF4-FFF2-40B4-BE49-F238E27FC236}">
                <a16:creationId xmlns:a16="http://schemas.microsoft.com/office/drawing/2014/main" id="{A4787079-2B35-F2BB-E770-6FD6E2AC5CCC}"/>
              </a:ext>
            </a:extLst>
          </p:cNvPr>
          <p:cNvSpPr>
            <a:spLocks/>
          </p:cNvSpPr>
          <p:nvPr/>
        </p:nvSpPr>
        <p:spPr>
          <a:xfrm>
            <a:off x="3648531"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29</a:t>
            </a:r>
          </a:p>
        </p:txBody>
      </p:sp>
      <p:sp>
        <p:nvSpPr>
          <p:cNvPr id="232" name="Rectangle 231">
            <a:extLst>
              <a:ext uri="{FF2B5EF4-FFF2-40B4-BE49-F238E27FC236}">
                <a16:creationId xmlns:a16="http://schemas.microsoft.com/office/drawing/2014/main" id="{7F0A2CF8-CBD2-C3DE-1876-92A58FC34521}"/>
              </a:ext>
            </a:extLst>
          </p:cNvPr>
          <p:cNvSpPr>
            <a:spLocks/>
          </p:cNvSpPr>
          <p:nvPr/>
        </p:nvSpPr>
        <p:spPr>
          <a:xfrm>
            <a:off x="4863612"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33" name="Rectangle 232">
            <a:extLst>
              <a:ext uri="{FF2B5EF4-FFF2-40B4-BE49-F238E27FC236}">
                <a16:creationId xmlns:a16="http://schemas.microsoft.com/office/drawing/2014/main" id="{4FACAFAF-F9DE-282E-19FB-A392A9E9D526}"/>
              </a:ext>
            </a:extLst>
          </p:cNvPr>
          <p:cNvSpPr>
            <a:spLocks/>
          </p:cNvSpPr>
          <p:nvPr/>
        </p:nvSpPr>
        <p:spPr>
          <a:xfrm>
            <a:off x="4916403"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30</a:t>
            </a:r>
          </a:p>
        </p:txBody>
      </p:sp>
      <p:sp>
        <p:nvSpPr>
          <p:cNvPr id="236" name="Rectangle 235">
            <a:extLst>
              <a:ext uri="{FF2B5EF4-FFF2-40B4-BE49-F238E27FC236}">
                <a16:creationId xmlns:a16="http://schemas.microsoft.com/office/drawing/2014/main" id="{C35DC4C4-4417-2C72-0FD3-E8E1335C13D0}"/>
              </a:ext>
            </a:extLst>
          </p:cNvPr>
          <p:cNvSpPr>
            <a:spLocks/>
          </p:cNvSpPr>
          <p:nvPr/>
        </p:nvSpPr>
        <p:spPr>
          <a:xfrm>
            <a:off x="6131485"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37" name="Rectangle 236">
            <a:extLst>
              <a:ext uri="{FF2B5EF4-FFF2-40B4-BE49-F238E27FC236}">
                <a16:creationId xmlns:a16="http://schemas.microsoft.com/office/drawing/2014/main" id="{6BBA5C48-40CB-6C33-A2CA-3AE6F69E959E}"/>
              </a:ext>
            </a:extLst>
          </p:cNvPr>
          <p:cNvSpPr>
            <a:spLocks/>
          </p:cNvSpPr>
          <p:nvPr/>
        </p:nvSpPr>
        <p:spPr>
          <a:xfrm>
            <a:off x="6184276"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31</a:t>
            </a:r>
          </a:p>
        </p:txBody>
      </p:sp>
    </p:spTree>
    <p:extLst>
      <p:ext uri="{BB962C8B-B14F-4D97-AF65-F5344CB8AC3E}">
        <p14:creationId xmlns:p14="http://schemas.microsoft.com/office/powerpoint/2010/main" val="3654767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79037-6A40-E196-6E26-C0360D9677C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1CC5623-0330-996B-F418-E74022971E4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5" progId="TCLayout.ActiveDocument.1">
                  <p:embed/>
                </p:oleObj>
              </mc:Choice>
              <mc:Fallback>
                <p:oleObj name="think-cell Slide" r:id="rId6" imgW="404" imgH="405" progId="TCLayout.ActiveDocument.1">
                  <p:embed/>
                  <p:pic>
                    <p:nvPicPr>
                      <p:cNvPr id="7" name="think-cell data - do not delete" hidden="1">
                        <a:extLst>
                          <a:ext uri="{FF2B5EF4-FFF2-40B4-BE49-F238E27FC236}">
                            <a16:creationId xmlns:a16="http://schemas.microsoft.com/office/drawing/2014/main" id="{D1CC5623-0330-996B-F418-E74022971E4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F9F06DC-D2B9-C596-4BF4-6ADCC8BA5B5C}"/>
              </a:ext>
            </a:extLst>
          </p:cNvPr>
          <p:cNvSpPr>
            <a:spLocks noGrp="1"/>
          </p:cNvSpPr>
          <p:nvPr>
            <p:ph type="title"/>
          </p:nvPr>
        </p:nvSpPr>
        <p:spPr/>
        <p:txBody>
          <a:bodyPr vert="horz"/>
          <a:lstStyle/>
          <a:p>
            <a:r>
              <a:rPr lang="en-US" altLang="en-US">
                <a:effectLst/>
                <a:latin typeface="+mn-lt"/>
              </a:rPr>
              <a:t>Agenda</a:t>
            </a:r>
            <a:endParaRPr lang="en-US">
              <a:latin typeface="+mn-lt"/>
            </a:endParaRPr>
          </a:p>
        </p:txBody>
      </p:sp>
      <p:sp>
        <p:nvSpPr>
          <p:cNvPr id="4" name="Slide Number Placeholder 4">
            <a:extLst>
              <a:ext uri="{FF2B5EF4-FFF2-40B4-BE49-F238E27FC236}">
                <a16:creationId xmlns:a16="http://schemas.microsoft.com/office/drawing/2014/main" id="{C30DE7F3-472E-1711-EA3B-0A2F507F28C7}"/>
              </a:ext>
            </a:extLst>
          </p:cNvPr>
          <p:cNvSpPr>
            <a:spLocks noGrp="1"/>
          </p:cNvSpPr>
          <p:nvPr>
            <p:ph type="sldNum" sz="quarter" idx="12"/>
          </p:nvPr>
        </p:nvSpPr>
        <p:spPr/>
        <p:txBody>
          <a:bodyPr/>
          <a:lstStyle/>
          <a:p>
            <a:fld id="{BCDE79FB-97BA-492B-8D57-F1373F9ADA95}" type="slidenum">
              <a:rPr lang="en-US" smtClean="0"/>
              <a:pPr/>
              <a:t>30</a:t>
            </a:fld>
            <a:endParaRPr lang="en-US"/>
          </a:p>
        </p:txBody>
      </p:sp>
      <p:sp>
        <p:nvSpPr>
          <p:cNvPr id="3" name="Text Placeholder 2">
            <a:hlinkClick r:id="" action="ppaction://noaction"/>
            <a:extLst>
              <a:ext uri="{FF2B5EF4-FFF2-40B4-BE49-F238E27FC236}">
                <a16:creationId xmlns:a16="http://schemas.microsoft.com/office/drawing/2014/main" id="{45E70B04-12AD-E453-7A08-86C018396203}"/>
              </a:ext>
            </a:extLst>
          </p:cNvPr>
          <p:cNvSpPr>
            <a:spLocks noGrp="1"/>
          </p:cNvSpPr>
          <p:nvPr>
            <p:custDataLst>
              <p:tags r:id="rId2"/>
            </p:custDataLst>
          </p:nvPr>
        </p:nvSpPr>
        <p:spPr bwMode="auto">
          <a:xfrm>
            <a:off x="3459163" y="2363787"/>
            <a:ext cx="4657725" cy="5715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63513" rIns="0" bIns="16351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effectLst/>
              </a:rPr>
              <a:t>Batch Zero Readiness Discussion Schedule</a:t>
            </a:r>
            <a:endParaRPr lang="en-US"/>
          </a:p>
        </p:txBody>
      </p:sp>
      <p:sp>
        <p:nvSpPr>
          <p:cNvPr id="12" name="Text Placeholder 2">
            <a:hlinkClick r:id="" action="ppaction://noaction"/>
            <a:extLst>
              <a:ext uri="{FF2B5EF4-FFF2-40B4-BE49-F238E27FC236}">
                <a16:creationId xmlns:a16="http://schemas.microsoft.com/office/drawing/2014/main" id="{48D368F3-0A7E-D1CE-6237-4D0E84F26FCD}"/>
              </a:ext>
            </a:extLst>
          </p:cNvPr>
          <p:cNvSpPr>
            <a:spLocks noGrp="1"/>
          </p:cNvSpPr>
          <p:nvPr>
            <p:custDataLst>
              <p:tags r:id="rId3"/>
            </p:custDataLst>
          </p:nvPr>
        </p:nvSpPr>
        <p:spPr bwMode="auto">
          <a:xfrm>
            <a:off x="3459163" y="2935288"/>
            <a:ext cx="4657725" cy="817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80963" tIns="163513" rIns="66675" bIns="1651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Batch Zero Eligibility, Attestations &amp; Process Flow </a:t>
            </a:r>
          </a:p>
        </p:txBody>
      </p:sp>
      <p:sp>
        <p:nvSpPr>
          <p:cNvPr id="8" name="Text Placeholder 2">
            <a:extLst>
              <a:ext uri="{FF2B5EF4-FFF2-40B4-BE49-F238E27FC236}">
                <a16:creationId xmlns:a16="http://schemas.microsoft.com/office/drawing/2014/main" id="{E78FF206-7083-BDD3-9E59-57B37C3EE78F}"/>
              </a:ext>
            </a:extLst>
          </p:cNvPr>
          <p:cNvSpPr>
            <a:spLocks noGrp="1"/>
          </p:cNvSpPr>
          <p:nvPr>
            <p:custDataLst>
              <p:tags r:id="rId4"/>
            </p:custDataLst>
          </p:nvPr>
        </p:nvSpPr>
        <p:spPr bwMode="auto">
          <a:xfrm>
            <a:off x="3459163" y="3752850"/>
            <a:ext cx="4657725" cy="571500"/>
          </a:xfrm>
          <a:prstGeom prst="rect">
            <a:avLst/>
          </a:prstGeom>
          <a:solidFill>
            <a:schemeClr val="accent1"/>
          </a:solidFill>
          <a:ln>
            <a:noFill/>
          </a:ln>
          <a:effectLst/>
        </p:spPr>
        <p:txBody>
          <a:bodyPr vert="horz" wrap="none" lIns="80963" tIns="163513" rIns="0" bIns="16351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b="1">
                <a:solidFill>
                  <a:schemeClr val="bg1"/>
                </a:solidFill>
              </a:rPr>
              <a:t>Appendix</a:t>
            </a:r>
          </a:p>
        </p:txBody>
      </p:sp>
    </p:spTree>
    <p:extLst>
      <p:ext uri="{BB962C8B-B14F-4D97-AF65-F5344CB8AC3E}">
        <p14:creationId xmlns:p14="http://schemas.microsoft.com/office/powerpoint/2010/main" val="3636066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B2F7C-3F48-28A4-7B0F-7912EE4CE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CAC7BC-18EC-80E9-DA5D-57CDCD656F60}"/>
              </a:ext>
            </a:extLst>
          </p:cNvPr>
          <p:cNvSpPr>
            <a:spLocks noGrp="1"/>
          </p:cNvSpPr>
          <p:nvPr>
            <p:ph type="title"/>
          </p:nvPr>
        </p:nvSpPr>
        <p:spPr/>
        <p:txBody>
          <a:bodyPr/>
          <a:lstStyle/>
          <a:p>
            <a:r>
              <a:rPr lang="en-US"/>
              <a:t>Key Deadlines for Batch Zero</a:t>
            </a:r>
          </a:p>
        </p:txBody>
      </p:sp>
      <p:sp>
        <p:nvSpPr>
          <p:cNvPr id="3" name="Text Placeholder 2">
            <a:extLst>
              <a:ext uri="{FF2B5EF4-FFF2-40B4-BE49-F238E27FC236}">
                <a16:creationId xmlns:a16="http://schemas.microsoft.com/office/drawing/2014/main" id="{02FC7DB9-EF7F-DBF5-78BE-92F4B53C1E16}"/>
              </a:ext>
            </a:extLst>
          </p:cNvPr>
          <p:cNvSpPr>
            <a:spLocks noGrp="1"/>
          </p:cNvSpPr>
          <p:nvPr>
            <p:ph type="body" sz="quarter" idx="17"/>
          </p:nvPr>
        </p:nvSpPr>
        <p:spPr>
          <a:xfrm>
            <a:off x="495299" y="1371600"/>
            <a:ext cx="6791325" cy="5029200"/>
          </a:xfrm>
        </p:spPr>
        <p:txBody>
          <a:bodyPr>
            <a:normAutofit fontScale="92500" lnSpcReduction="10000"/>
          </a:bodyPr>
          <a:lstStyle/>
          <a:p>
            <a:pPr marL="285750" indent="-285750">
              <a:buFont typeface="Arial" panose="020B0604020202020204" pitchFamily="34" charset="0"/>
              <a:buChar char="•"/>
            </a:pPr>
            <a:r>
              <a:rPr lang="en-US" sz="2400"/>
              <a:t>As drafted in PGRR145, the current Large Load Interconnection Study (LLIS) process will cease operation after July 10, 2026</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This means </a:t>
            </a:r>
            <a:r>
              <a:rPr lang="en-US" sz="2400" b="1"/>
              <a:t>July 10 is the last day ERCOT is able to review and approve LLIS studies</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Starting on July 11, the Batch Zero Interconnection Study will be the </a:t>
            </a:r>
            <a:r>
              <a:rPr lang="en-US" sz="2400" u="sng"/>
              <a:t>only</a:t>
            </a:r>
            <a:r>
              <a:rPr lang="en-US" sz="2400"/>
              <a:t> path to connect a Large Load to the ERCOT system</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The inclusion and treatment of Large Loads in Batch Zero </a:t>
            </a:r>
            <a:r>
              <a:rPr lang="en-US" sz="2400" b="1"/>
              <a:t>will be determined by the status of qualifying studies as they stand at the end of the day on July 10, 2026</a:t>
            </a:r>
          </a:p>
        </p:txBody>
      </p:sp>
      <p:sp>
        <p:nvSpPr>
          <p:cNvPr id="6" name="Slide Number Placeholder 5">
            <a:extLst>
              <a:ext uri="{FF2B5EF4-FFF2-40B4-BE49-F238E27FC236}">
                <a16:creationId xmlns:a16="http://schemas.microsoft.com/office/drawing/2014/main" id="{EF030D1C-0F31-58CC-B313-5047AC746014}"/>
              </a:ext>
            </a:extLst>
          </p:cNvPr>
          <p:cNvSpPr>
            <a:spLocks noGrp="1"/>
          </p:cNvSpPr>
          <p:nvPr>
            <p:ph type="sldNum" sz="quarter" idx="12"/>
          </p:nvPr>
        </p:nvSpPr>
        <p:spPr>
          <a:solidFill>
            <a:srgbClr val="E6EBEF"/>
          </a:solidFill>
        </p:spPr>
        <p:txBody>
          <a:bodyPr/>
          <a:lstStyle/>
          <a:p>
            <a:fld id="{BCDE79FB-97BA-492B-8D57-F1373F9ADA95}" type="slidenum">
              <a:rPr lang="en-US" smtClean="0"/>
              <a:t>31</a:t>
            </a:fld>
            <a:endParaRPr lang="en-US"/>
          </a:p>
        </p:txBody>
      </p:sp>
      <p:graphicFrame>
        <p:nvGraphicFramePr>
          <p:cNvPr id="16" name="Content Placeholder 15">
            <a:extLst>
              <a:ext uri="{FF2B5EF4-FFF2-40B4-BE49-F238E27FC236}">
                <a16:creationId xmlns:a16="http://schemas.microsoft.com/office/drawing/2014/main" id="{6672D66E-3304-B495-4368-09AED1F8A07C}"/>
              </a:ext>
            </a:extLst>
          </p:cNvPr>
          <p:cNvGraphicFramePr>
            <a:graphicFrameLocks noGrp="1"/>
          </p:cNvGraphicFramePr>
          <p:nvPr>
            <p:ph idx="16"/>
          </p:nvPr>
        </p:nvGraphicFramePr>
        <p:xfrm>
          <a:off x="7863551" y="914400"/>
          <a:ext cx="415097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3333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0DF07-FEDE-0B1F-E3AE-00A3E4A70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21ECD8-B909-FF3B-06BD-AC7AB31B2BC8}"/>
              </a:ext>
            </a:extLst>
          </p:cNvPr>
          <p:cNvSpPr>
            <a:spLocks noGrp="1"/>
          </p:cNvSpPr>
          <p:nvPr>
            <p:ph type="title"/>
          </p:nvPr>
        </p:nvSpPr>
        <p:spPr/>
        <p:txBody>
          <a:bodyPr/>
          <a:lstStyle/>
          <a:p>
            <a:r>
              <a:rPr lang="en-US"/>
              <a:t>Review of PGRR115 Process Timelines – Kick-off and Study Scoping</a:t>
            </a:r>
          </a:p>
        </p:txBody>
      </p:sp>
      <p:sp>
        <p:nvSpPr>
          <p:cNvPr id="3" name="Text Placeholder 2">
            <a:extLst>
              <a:ext uri="{FF2B5EF4-FFF2-40B4-BE49-F238E27FC236}">
                <a16:creationId xmlns:a16="http://schemas.microsoft.com/office/drawing/2014/main" id="{17AD4E47-71A9-77B8-D357-AC4C7889446A}"/>
              </a:ext>
            </a:extLst>
          </p:cNvPr>
          <p:cNvSpPr>
            <a:spLocks noGrp="1"/>
          </p:cNvSpPr>
          <p:nvPr>
            <p:ph type="body" sz="quarter" idx="16"/>
          </p:nvPr>
        </p:nvSpPr>
        <p:spPr>
          <a:xfrm>
            <a:off x="495301" y="1676400"/>
            <a:ext cx="6518958" cy="4921170"/>
          </a:xfrm>
        </p:spPr>
        <p:txBody>
          <a:bodyPr/>
          <a:lstStyle/>
          <a:p>
            <a:pPr marL="285750" indent="-285750">
              <a:buFont typeface="Arial" panose="020B0604020202020204" pitchFamily="34" charset="0"/>
              <a:buChar char="•"/>
            </a:pPr>
            <a:r>
              <a:rPr lang="en-US" sz="1800"/>
              <a:t>Per Section 9.3.2 of the </a:t>
            </a:r>
            <a:r>
              <a:rPr lang="en-US" sz="1800" u="sng"/>
              <a:t>current</a:t>
            </a:r>
            <a:r>
              <a:rPr lang="en-US" sz="1800"/>
              <a:t> Planning Guide, all LLIS studies must be preceded by a kick-off meeting and defined study scope agreed on by ERCOT, the lead TSP, and any affected </a:t>
            </a:r>
            <a:r>
              <a:rPr lang="en-US" sz="1800" err="1"/>
              <a:t>TSPs.</a:t>
            </a:r>
            <a:r>
              <a:rPr lang="en-US" sz="1800"/>
              <a:t> This meeting is required under the Planning Guide and cannot be waived.</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The lead TSP is responsible for scheduling the kick-off meeting. ERCOT does not control when a meeting is scheduled.</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will continue to attend kick-off meetings and to support the study scoping process through July 10.</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As described in the Planning Guide, it can take </a:t>
            </a:r>
            <a:r>
              <a:rPr lang="en-US" sz="1800" b="1"/>
              <a:t>up to 35 Business Days </a:t>
            </a:r>
            <a:r>
              <a:rPr lang="en-US" sz="1800"/>
              <a:t>to finalize a study scope after a kick-off meeting is held. </a:t>
            </a:r>
          </a:p>
          <a:p>
            <a:endParaRPr lang="en-US" sz="1800"/>
          </a:p>
        </p:txBody>
      </p:sp>
      <p:sp>
        <p:nvSpPr>
          <p:cNvPr id="4" name="Text Placeholder 3">
            <a:extLst>
              <a:ext uri="{FF2B5EF4-FFF2-40B4-BE49-F238E27FC236}">
                <a16:creationId xmlns:a16="http://schemas.microsoft.com/office/drawing/2014/main" id="{5E03CDB8-1E52-5144-86B2-8F9E9A514E37}"/>
              </a:ext>
            </a:extLst>
          </p:cNvPr>
          <p:cNvSpPr>
            <a:spLocks noGrp="1"/>
          </p:cNvSpPr>
          <p:nvPr>
            <p:ph type="body" sz="quarter" idx="15"/>
          </p:nvPr>
        </p:nvSpPr>
        <p:spPr>
          <a:xfrm flipH="1">
            <a:off x="7598003" y="1676400"/>
            <a:ext cx="4060596" cy="3532208"/>
          </a:xfrm>
        </p:spPr>
        <p:txBody>
          <a:bodyPr/>
          <a:lstStyle/>
          <a:p>
            <a:r>
              <a:rPr lang="en-US" sz="2000"/>
              <a:t>Key Takeaways</a:t>
            </a:r>
          </a:p>
          <a:p>
            <a:pPr marL="285750" indent="-285750">
              <a:buFont typeface="Arial" panose="020B0604020202020204" pitchFamily="34" charset="0"/>
              <a:buChar char="•"/>
            </a:pPr>
            <a:r>
              <a:rPr lang="en-US" sz="1800" b="0"/>
              <a:t>The existing kick-off and scoping process remains in effect.</a:t>
            </a:r>
          </a:p>
          <a:p>
            <a:pPr marL="285750" indent="-285750">
              <a:buFont typeface="Arial" panose="020B0604020202020204" pitchFamily="34" charset="0"/>
              <a:buChar char="•"/>
            </a:pPr>
            <a:r>
              <a:rPr lang="en-US" sz="1800" b="0"/>
              <a:t>ERCOT continues to attend kick-off meetings and review study scopes.</a:t>
            </a:r>
          </a:p>
          <a:p>
            <a:pPr marL="285750" indent="-285750">
              <a:buFont typeface="Arial" panose="020B0604020202020204" pitchFamily="34" charset="0"/>
              <a:buChar char="•"/>
            </a:pPr>
            <a:r>
              <a:rPr lang="en-US" sz="1800"/>
              <a:t>However, it may not be possible to scope a LLIS study with a kick-off meeting held after May 21, 2026. </a:t>
            </a:r>
          </a:p>
        </p:txBody>
      </p:sp>
      <p:sp>
        <p:nvSpPr>
          <p:cNvPr id="5" name="Slide Number Placeholder 4">
            <a:extLst>
              <a:ext uri="{FF2B5EF4-FFF2-40B4-BE49-F238E27FC236}">
                <a16:creationId xmlns:a16="http://schemas.microsoft.com/office/drawing/2014/main" id="{24CEF0E0-DB62-0F29-E9B6-E1BECC3548B7}"/>
              </a:ext>
            </a:extLst>
          </p:cNvPr>
          <p:cNvSpPr>
            <a:spLocks noGrp="1"/>
          </p:cNvSpPr>
          <p:nvPr>
            <p:ph type="sldNum" sz="quarter" idx="12"/>
          </p:nvPr>
        </p:nvSpPr>
        <p:spPr/>
        <p:txBody>
          <a:bodyPr/>
          <a:lstStyle/>
          <a:p>
            <a:fld id="{BCDE79FB-97BA-492B-8D57-F1373F9ADA95}" type="slidenum">
              <a:rPr lang="en-US" smtClean="0"/>
              <a:t>32</a:t>
            </a:fld>
            <a:endParaRPr lang="en-US"/>
          </a:p>
        </p:txBody>
      </p:sp>
    </p:spTree>
    <p:extLst>
      <p:ext uri="{BB962C8B-B14F-4D97-AF65-F5344CB8AC3E}">
        <p14:creationId xmlns:p14="http://schemas.microsoft.com/office/powerpoint/2010/main" val="399272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FBFBD-8C28-5DB0-5870-8F9434D78C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25F523-00EB-75D4-26F1-C22B8295E79A}"/>
              </a:ext>
            </a:extLst>
          </p:cNvPr>
          <p:cNvSpPr>
            <a:spLocks noGrp="1"/>
          </p:cNvSpPr>
          <p:nvPr>
            <p:ph type="title"/>
          </p:nvPr>
        </p:nvSpPr>
        <p:spPr/>
        <p:txBody>
          <a:bodyPr/>
          <a:lstStyle/>
          <a:p>
            <a:r>
              <a:rPr lang="en-US"/>
              <a:t>Review of PGRR115 Process Timelines – Study Reviews and Approvals</a:t>
            </a:r>
          </a:p>
        </p:txBody>
      </p:sp>
      <p:sp>
        <p:nvSpPr>
          <p:cNvPr id="3" name="Text Placeholder 2">
            <a:extLst>
              <a:ext uri="{FF2B5EF4-FFF2-40B4-BE49-F238E27FC236}">
                <a16:creationId xmlns:a16="http://schemas.microsoft.com/office/drawing/2014/main" id="{8B2A418B-48EC-D4BD-8B21-82ED0ED2EC1E}"/>
              </a:ext>
            </a:extLst>
          </p:cNvPr>
          <p:cNvSpPr>
            <a:spLocks noGrp="1"/>
          </p:cNvSpPr>
          <p:nvPr>
            <p:ph type="body" sz="quarter" idx="16"/>
          </p:nvPr>
        </p:nvSpPr>
        <p:spPr>
          <a:xfrm>
            <a:off x="495301" y="1063706"/>
            <a:ext cx="6542108" cy="5422738"/>
          </a:xfrm>
        </p:spPr>
        <p:txBody>
          <a:bodyPr/>
          <a:lstStyle/>
          <a:p>
            <a:pPr marL="285750" indent="-285750">
              <a:buFont typeface="Arial" panose="020B0604020202020204" pitchFamily="34" charset="0"/>
              <a:buChar char="•"/>
            </a:pPr>
            <a:r>
              <a:rPr lang="en-US" sz="1800"/>
              <a:t>Per Section 9.4 of the </a:t>
            </a:r>
            <a:r>
              <a:rPr lang="en-US" sz="1800" u="sng"/>
              <a:t>current</a:t>
            </a:r>
            <a:r>
              <a:rPr lang="en-US" sz="1800"/>
              <a:t> Planning Guide, all LLIS studies must be submitted to ERCOT for review and approval.</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will continue to review studies under this process through July 10.</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As described in the Planning Guide, it can take </a:t>
            </a:r>
            <a:r>
              <a:rPr lang="en-US" sz="1800" b="1"/>
              <a:t>up to 30 Business Days </a:t>
            </a:r>
            <a:r>
              <a:rPr lang="en-US" sz="1800"/>
              <a:t>for ERCOT to review a submitted study. </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review is </a:t>
            </a:r>
            <a:r>
              <a:rPr lang="en-US" sz="1800" u="sng"/>
              <a:t>not</a:t>
            </a:r>
            <a:r>
              <a:rPr lang="en-US" sz="1800"/>
              <a:t> guaranteed to result in an approval. Any required updates to a submitted study are treated as a new submission, which restarts the timeline for review.</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does not have visibility into the amount of time needed by TSPs to perform a LLIS study. Please reach out to your lead TSP with questions about the status of a study that has not yet been submitted to ERCOT for review.</a:t>
            </a:r>
          </a:p>
          <a:p>
            <a:pPr marL="285750" indent="-285750">
              <a:buFont typeface="Arial" panose="020B0604020202020204" pitchFamily="34" charset="0"/>
              <a:buChar char="•"/>
            </a:pPr>
            <a:endParaRPr lang="en-US" sz="1800"/>
          </a:p>
          <a:p>
            <a:endParaRPr lang="en-US" sz="1800"/>
          </a:p>
        </p:txBody>
      </p:sp>
      <p:sp>
        <p:nvSpPr>
          <p:cNvPr id="4" name="Text Placeholder 3">
            <a:extLst>
              <a:ext uri="{FF2B5EF4-FFF2-40B4-BE49-F238E27FC236}">
                <a16:creationId xmlns:a16="http://schemas.microsoft.com/office/drawing/2014/main" id="{C0D20222-7BFD-FEAA-A736-11E11FC46647}"/>
              </a:ext>
            </a:extLst>
          </p:cNvPr>
          <p:cNvSpPr>
            <a:spLocks noGrp="1"/>
          </p:cNvSpPr>
          <p:nvPr>
            <p:ph type="body" sz="quarter" idx="15"/>
          </p:nvPr>
        </p:nvSpPr>
        <p:spPr>
          <a:xfrm flipH="1">
            <a:off x="7598003" y="1676399"/>
            <a:ext cx="4060596" cy="3775277"/>
          </a:xfrm>
        </p:spPr>
        <p:txBody>
          <a:bodyPr/>
          <a:lstStyle/>
          <a:p>
            <a:r>
              <a:rPr lang="en-US" sz="2000"/>
              <a:t>Key Takeaways</a:t>
            </a:r>
          </a:p>
          <a:p>
            <a:pPr marL="285750" indent="-285750">
              <a:buFont typeface="Arial" panose="020B0604020202020204" pitchFamily="34" charset="0"/>
              <a:buChar char="•"/>
            </a:pPr>
            <a:r>
              <a:rPr lang="en-US" sz="1800" b="0"/>
              <a:t>The existing study review process remains in effect through July 10.</a:t>
            </a:r>
          </a:p>
          <a:p>
            <a:pPr marL="285750" indent="-285750">
              <a:buFont typeface="Arial" panose="020B0604020202020204" pitchFamily="34" charset="0"/>
              <a:buChar char="•"/>
            </a:pPr>
            <a:r>
              <a:rPr lang="en-US" sz="1800" b="0"/>
              <a:t>ERCOT continues to review submitted study reports as quickly as possible once submitted.</a:t>
            </a:r>
          </a:p>
          <a:p>
            <a:pPr marL="285750" indent="-285750">
              <a:buFont typeface="Arial" panose="020B0604020202020204" pitchFamily="34" charset="0"/>
              <a:buChar char="•"/>
            </a:pPr>
            <a:r>
              <a:rPr lang="en-US" sz="1800"/>
              <a:t>ERCOT cannot guarantee a new or updated study report submitted after May 28, 2026 will be reviewed by July 10. </a:t>
            </a:r>
          </a:p>
        </p:txBody>
      </p:sp>
      <p:sp>
        <p:nvSpPr>
          <p:cNvPr id="5" name="Slide Number Placeholder 4">
            <a:extLst>
              <a:ext uri="{FF2B5EF4-FFF2-40B4-BE49-F238E27FC236}">
                <a16:creationId xmlns:a16="http://schemas.microsoft.com/office/drawing/2014/main" id="{876DD525-77A4-5A70-7BA6-4135B84A0033}"/>
              </a:ext>
            </a:extLst>
          </p:cNvPr>
          <p:cNvSpPr>
            <a:spLocks noGrp="1"/>
          </p:cNvSpPr>
          <p:nvPr>
            <p:ph type="sldNum" sz="quarter" idx="12"/>
          </p:nvPr>
        </p:nvSpPr>
        <p:spPr/>
        <p:txBody>
          <a:bodyPr/>
          <a:lstStyle/>
          <a:p>
            <a:fld id="{BCDE79FB-97BA-492B-8D57-F1373F9ADA95}" type="slidenum">
              <a:rPr lang="en-US" smtClean="0"/>
              <a:t>33</a:t>
            </a:fld>
            <a:endParaRPr lang="en-US"/>
          </a:p>
        </p:txBody>
      </p:sp>
    </p:spTree>
    <p:extLst>
      <p:ext uri="{BB962C8B-B14F-4D97-AF65-F5344CB8AC3E}">
        <p14:creationId xmlns:p14="http://schemas.microsoft.com/office/powerpoint/2010/main" val="3099993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85467-6A15-D4FD-95B8-541EB281F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CBAF99-F662-9F21-041D-0D9F39C4BDF9}"/>
              </a:ext>
            </a:extLst>
          </p:cNvPr>
          <p:cNvSpPr>
            <a:spLocks noGrp="1"/>
          </p:cNvSpPr>
          <p:nvPr>
            <p:ph type="title"/>
          </p:nvPr>
        </p:nvSpPr>
        <p:spPr/>
        <p:txBody>
          <a:bodyPr/>
          <a:lstStyle/>
          <a:p>
            <a:r>
              <a:rPr lang="en-US"/>
              <a:t>Summary of Key Dates</a:t>
            </a:r>
          </a:p>
        </p:txBody>
      </p:sp>
      <p:sp>
        <p:nvSpPr>
          <p:cNvPr id="4" name="Slide Number Placeholder 3">
            <a:extLst>
              <a:ext uri="{FF2B5EF4-FFF2-40B4-BE49-F238E27FC236}">
                <a16:creationId xmlns:a16="http://schemas.microsoft.com/office/drawing/2014/main" id="{639834F9-99B8-A557-A6ED-9E12F5EB157E}"/>
              </a:ext>
            </a:extLst>
          </p:cNvPr>
          <p:cNvSpPr>
            <a:spLocks noGrp="1"/>
          </p:cNvSpPr>
          <p:nvPr>
            <p:ph type="sldNum" sz="quarter" idx="12"/>
          </p:nvPr>
        </p:nvSpPr>
        <p:spPr/>
        <p:txBody>
          <a:bodyPr/>
          <a:lstStyle/>
          <a:p>
            <a:fld id="{BCDE79FB-97BA-492B-8D57-F1373F9ADA95}" type="slidenum">
              <a:rPr lang="en-US" smtClean="0"/>
              <a:t>34</a:t>
            </a:fld>
            <a:endParaRPr lang="en-US"/>
          </a:p>
        </p:txBody>
      </p:sp>
      <p:sp>
        <p:nvSpPr>
          <p:cNvPr id="6" name="Rectangle 5">
            <a:extLst>
              <a:ext uri="{FF2B5EF4-FFF2-40B4-BE49-F238E27FC236}">
                <a16:creationId xmlns:a16="http://schemas.microsoft.com/office/drawing/2014/main" id="{FD6A18F8-2D80-99EA-353B-D414FCEA4EE9}"/>
              </a:ext>
            </a:extLst>
          </p:cNvPr>
          <p:cNvSpPr/>
          <p:nvPr/>
        </p:nvSpPr>
        <p:spPr>
          <a:xfrm>
            <a:off x="296601" y="3317886"/>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F33F01-E587-8863-898B-6138489142DC}"/>
              </a:ext>
            </a:extLst>
          </p:cNvPr>
          <p:cNvSpPr/>
          <p:nvPr/>
        </p:nvSpPr>
        <p:spPr>
          <a:xfrm>
            <a:off x="2217998" y="3317886"/>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547488B-3FEC-1021-4343-C3D160DD5BED}"/>
              </a:ext>
            </a:extLst>
          </p:cNvPr>
          <p:cNvSpPr/>
          <p:nvPr/>
        </p:nvSpPr>
        <p:spPr>
          <a:xfrm>
            <a:off x="4139395" y="3317885"/>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1D530D4-0329-1A99-F263-AAF041C7A7CD}"/>
              </a:ext>
            </a:extLst>
          </p:cNvPr>
          <p:cNvSpPr/>
          <p:nvPr/>
        </p:nvSpPr>
        <p:spPr>
          <a:xfrm>
            <a:off x="6060792" y="3317884"/>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0E587B-69CD-330E-4F62-0A6B873C1491}"/>
              </a:ext>
            </a:extLst>
          </p:cNvPr>
          <p:cNvSpPr/>
          <p:nvPr/>
        </p:nvSpPr>
        <p:spPr>
          <a:xfrm>
            <a:off x="7982189" y="3317883"/>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4AEBB2-2B55-C3DE-5F26-A83CB6C691F6}"/>
              </a:ext>
            </a:extLst>
          </p:cNvPr>
          <p:cNvSpPr/>
          <p:nvPr/>
        </p:nvSpPr>
        <p:spPr>
          <a:xfrm>
            <a:off x="9903586" y="3317882"/>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9695B16-0CE6-5E92-E051-322626E6D240}"/>
              </a:ext>
            </a:extLst>
          </p:cNvPr>
          <p:cNvCxnSpPr>
            <a:cxnSpLocks/>
          </p:cNvCxnSpPr>
          <p:nvPr/>
        </p:nvCxnSpPr>
        <p:spPr>
          <a:xfrm>
            <a:off x="2217998" y="2737705"/>
            <a:ext cx="0" cy="1909823"/>
          </a:xfrm>
          <a:prstGeom prst="line">
            <a:avLst/>
          </a:prstGeom>
          <a:ln>
            <a:solidFill>
              <a:srgbClr val="00829B"/>
            </a:solidFill>
            <a:prstDash val="sysDash"/>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285919A-B43D-DD15-B075-233285906CF9}"/>
              </a:ext>
            </a:extLst>
          </p:cNvPr>
          <p:cNvCxnSpPr>
            <a:cxnSpLocks/>
          </p:cNvCxnSpPr>
          <p:nvPr/>
        </p:nvCxnSpPr>
        <p:spPr>
          <a:xfrm>
            <a:off x="6060792" y="2734811"/>
            <a:ext cx="0" cy="1909823"/>
          </a:xfrm>
          <a:prstGeom prst="line">
            <a:avLst/>
          </a:prstGeom>
          <a:ln>
            <a:solidFill>
              <a:srgbClr val="00829B"/>
            </a:solidFill>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9931212-8B8F-F831-B406-A7519B2FC089}"/>
              </a:ext>
            </a:extLst>
          </p:cNvPr>
          <p:cNvCxnSpPr>
            <a:cxnSpLocks/>
          </p:cNvCxnSpPr>
          <p:nvPr/>
        </p:nvCxnSpPr>
        <p:spPr>
          <a:xfrm>
            <a:off x="9903586" y="2734811"/>
            <a:ext cx="0" cy="1909823"/>
          </a:xfrm>
          <a:prstGeom prst="line">
            <a:avLst/>
          </a:prstGeom>
          <a:ln>
            <a:solidFill>
              <a:srgbClr val="00829B"/>
            </a:solidFill>
            <a:prstDash val="sysDash"/>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C8A28F6-917E-3D73-4CC4-0E9843650C0C}"/>
              </a:ext>
            </a:extLst>
          </p:cNvPr>
          <p:cNvSpPr txBox="1"/>
          <p:nvPr/>
        </p:nvSpPr>
        <p:spPr>
          <a:xfrm>
            <a:off x="389198" y="3502548"/>
            <a:ext cx="1736202" cy="369332"/>
          </a:xfrm>
          <a:prstGeom prst="rect">
            <a:avLst/>
          </a:prstGeom>
          <a:noFill/>
        </p:spPr>
        <p:txBody>
          <a:bodyPr wrap="square" rtlCol="0">
            <a:spAutoFit/>
          </a:bodyPr>
          <a:lstStyle/>
          <a:p>
            <a:pPr algn="ctr"/>
            <a:r>
              <a:rPr lang="en-US" b="1">
                <a:solidFill>
                  <a:srgbClr val="B1E5ED"/>
                </a:solidFill>
              </a:rPr>
              <a:t>May</a:t>
            </a:r>
          </a:p>
        </p:txBody>
      </p:sp>
      <p:sp>
        <p:nvSpPr>
          <p:cNvPr id="19" name="TextBox 18">
            <a:extLst>
              <a:ext uri="{FF2B5EF4-FFF2-40B4-BE49-F238E27FC236}">
                <a16:creationId xmlns:a16="http://schemas.microsoft.com/office/drawing/2014/main" id="{A63DBEDD-87B5-0E48-2E47-090C9FAF0341}"/>
              </a:ext>
            </a:extLst>
          </p:cNvPr>
          <p:cNvSpPr txBox="1"/>
          <p:nvPr/>
        </p:nvSpPr>
        <p:spPr>
          <a:xfrm>
            <a:off x="3271293" y="3502548"/>
            <a:ext cx="1736202" cy="369332"/>
          </a:xfrm>
          <a:prstGeom prst="rect">
            <a:avLst/>
          </a:prstGeom>
          <a:noFill/>
        </p:spPr>
        <p:txBody>
          <a:bodyPr wrap="square" rtlCol="0">
            <a:spAutoFit/>
          </a:bodyPr>
          <a:lstStyle/>
          <a:p>
            <a:pPr algn="ctr"/>
            <a:r>
              <a:rPr lang="en-US" b="1">
                <a:solidFill>
                  <a:srgbClr val="B1E5ED"/>
                </a:solidFill>
              </a:rPr>
              <a:t>June</a:t>
            </a:r>
          </a:p>
        </p:txBody>
      </p:sp>
      <p:sp>
        <p:nvSpPr>
          <p:cNvPr id="20" name="TextBox 19">
            <a:extLst>
              <a:ext uri="{FF2B5EF4-FFF2-40B4-BE49-F238E27FC236}">
                <a16:creationId xmlns:a16="http://schemas.microsoft.com/office/drawing/2014/main" id="{E4236C75-58ED-3E85-AB1C-F933A94CD138}"/>
              </a:ext>
            </a:extLst>
          </p:cNvPr>
          <p:cNvSpPr txBox="1"/>
          <p:nvPr/>
        </p:nvSpPr>
        <p:spPr>
          <a:xfrm>
            <a:off x="7114086" y="3502548"/>
            <a:ext cx="1736202" cy="369332"/>
          </a:xfrm>
          <a:prstGeom prst="rect">
            <a:avLst/>
          </a:prstGeom>
          <a:noFill/>
        </p:spPr>
        <p:txBody>
          <a:bodyPr wrap="square" rtlCol="0">
            <a:spAutoFit/>
          </a:bodyPr>
          <a:lstStyle/>
          <a:p>
            <a:pPr algn="ctr"/>
            <a:r>
              <a:rPr lang="en-US" b="1">
                <a:solidFill>
                  <a:srgbClr val="B1E5ED"/>
                </a:solidFill>
              </a:rPr>
              <a:t>July</a:t>
            </a:r>
          </a:p>
        </p:txBody>
      </p:sp>
      <p:sp>
        <p:nvSpPr>
          <p:cNvPr id="21" name="TextBox 20">
            <a:extLst>
              <a:ext uri="{FF2B5EF4-FFF2-40B4-BE49-F238E27FC236}">
                <a16:creationId xmlns:a16="http://schemas.microsoft.com/office/drawing/2014/main" id="{305BAE7A-EC55-5964-524C-2F535EB5660C}"/>
              </a:ext>
            </a:extLst>
          </p:cNvPr>
          <p:cNvSpPr txBox="1"/>
          <p:nvPr/>
        </p:nvSpPr>
        <p:spPr>
          <a:xfrm>
            <a:off x="9996183" y="3502548"/>
            <a:ext cx="1736202" cy="369332"/>
          </a:xfrm>
          <a:prstGeom prst="rect">
            <a:avLst/>
          </a:prstGeom>
          <a:noFill/>
        </p:spPr>
        <p:txBody>
          <a:bodyPr wrap="square" rtlCol="0">
            <a:spAutoFit/>
          </a:bodyPr>
          <a:lstStyle/>
          <a:p>
            <a:pPr algn="ctr"/>
            <a:r>
              <a:rPr lang="en-US" b="1">
                <a:solidFill>
                  <a:srgbClr val="B1E5ED"/>
                </a:solidFill>
              </a:rPr>
              <a:t>August</a:t>
            </a:r>
          </a:p>
        </p:txBody>
      </p:sp>
      <p:cxnSp>
        <p:nvCxnSpPr>
          <p:cNvPr id="24" name="Straight Arrow Connector 23">
            <a:extLst>
              <a:ext uri="{FF2B5EF4-FFF2-40B4-BE49-F238E27FC236}">
                <a16:creationId xmlns:a16="http://schemas.microsoft.com/office/drawing/2014/main" id="{FE28FFE7-6C45-FAAB-E766-1AC354CB85F7}"/>
              </a:ext>
            </a:extLst>
          </p:cNvPr>
          <p:cNvCxnSpPr>
            <a:cxnSpLocks/>
          </p:cNvCxnSpPr>
          <p:nvPr/>
        </p:nvCxnSpPr>
        <p:spPr>
          <a:xfrm flipV="1">
            <a:off x="1905481" y="4061555"/>
            <a:ext cx="0" cy="81746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C87A39CB-0BD0-FC9A-41A9-3216B8E20F3E}"/>
              </a:ext>
            </a:extLst>
          </p:cNvPr>
          <p:cNvSpPr txBox="1"/>
          <p:nvPr/>
        </p:nvSpPr>
        <p:spPr>
          <a:xfrm>
            <a:off x="1794075" y="4879022"/>
            <a:ext cx="2406090" cy="1477328"/>
          </a:xfrm>
          <a:prstGeom prst="rect">
            <a:avLst/>
          </a:prstGeom>
          <a:noFill/>
          <a:ln>
            <a:noFill/>
          </a:ln>
        </p:spPr>
        <p:txBody>
          <a:bodyPr wrap="square" lIns="91440" tIns="45720" rIns="91440" bIns="45720" rtlCol="0" anchor="t">
            <a:spAutoFit/>
          </a:bodyPr>
          <a:lstStyle/>
          <a:p>
            <a:r>
              <a:rPr lang="en-US" b="1"/>
              <a:t>May 28 (today)</a:t>
            </a:r>
          </a:p>
          <a:p>
            <a:r>
              <a:rPr lang="en-US"/>
              <a:t>Last day a study submitted to ERCOT is guaranteed a review by July 10</a:t>
            </a:r>
          </a:p>
        </p:txBody>
      </p:sp>
      <p:cxnSp>
        <p:nvCxnSpPr>
          <p:cNvPr id="32" name="Straight Arrow Connector 31">
            <a:extLst>
              <a:ext uri="{FF2B5EF4-FFF2-40B4-BE49-F238E27FC236}">
                <a16:creationId xmlns:a16="http://schemas.microsoft.com/office/drawing/2014/main" id="{592E4CCC-9BD0-9B9A-5B6C-6EB5CD0177EC}"/>
              </a:ext>
            </a:extLst>
          </p:cNvPr>
          <p:cNvCxnSpPr>
            <a:cxnSpLocks/>
          </p:cNvCxnSpPr>
          <p:nvPr/>
        </p:nvCxnSpPr>
        <p:spPr>
          <a:xfrm>
            <a:off x="7114086" y="2486887"/>
            <a:ext cx="0" cy="826129"/>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4A669B15-D759-5C45-03F6-61C20E3333E4}"/>
              </a:ext>
            </a:extLst>
          </p:cNvPr>
          <p:cNvSpPr txBox="1"/>
          <p:nvPr/>
        </p:nvSpPr>
        <p:spPr>
          <a:xfrm>
            <a:off x="7021490" y="1009559"/>
            <a:ext cx="2340983" cy="1477328"/>
          </a:xfrm>
          <a:prstGeom prst="rect">
            <a:avLst/>
          </a:prstGeom>
          <a:noFill/>
          <a:ln>
            <a:noFill/>
          </a:ln>
        </p:spPr>
        <p:txBody>
          <a:bodyPr wrap="square" rtlCol="0">
            <a:spAutoFit/>
          </a:bodyPr>
          <a:lstStyle/>
          <a:p>
            <a:r>
              <a:rPr lang="en-US" b="1"/>
              <a:t>July 10</a:t>
            </a:r>
          </a:p>
          <a:p>
            <a:r>
              <a:rPr lang="en-US"/>
              <a:t>Last day for ERCOT to review submitted studies under the current LLIS Process</a:t>
            </a:r>
          </a:p>
        </p:txBody>
      </p:sp>
      <p:cxnSp>
        <p:nvCxnSpPr>
          <p:cNvPr id="35" name="Straight Arrow Connector 34">
            <a:extLst>
              <a:ext uri="{FF2B5EF4-FFF2-40B4-BE49-F238E27FC236}">
                <a16:creationId xmlns:a16="http://schemas.microsoft.com/office/drawing/2014/main" id="{6E69EF89-ED7F-C6CE-5501-D8D71F9033D5}"/>
              </a:ext>
            </a:extLst>
          </p:cNvPr>
          <p:cNvCxnSpPr>
            <a:cxnSpLocks/>
          </p:cNvCxnSpPr>
          <p:nvPr/>
        </p:nvCxnSpPr>
        <p:spPr>
          <a:xfrm flipV="1">
            <a:off x="8961694" y="4061555"/>
            <a:ext cx="0" cy="81746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E2BD8209-C9FF-E9A2-283F-FF2B3EE41FCD}"/>
              </a:ext>
            </a:extLst>
          </p:cNvPr>
          <p:cNvSpPr txBox="1"/>
          <p:nvPr/>
        </p:nvSpPr>
        <p:spPr>
          <a:xfrm>
            <a:off x="8850288" y="4879022"/>
            <a:ext cx="1821569" cy="1477328"/>
          </a:xfrm>
          <a:prstGeom prst="rect">
            <a:avLst/>
          </a:prstGeom>
          <a:noFill/>
          <a:ln>
            <a:noFill/>
          </a:ln>
        </p:spPr>
        <p:txBody>
          <a:bodyPr wrap="square" rtlCol="0">
            <a:spAutoFit/>
          </a:bodyPr>
          <a:lstStyle/>
          <a:p>
            <a:r>
              <a:rPr lang="en-US" b="1"/>
              <a:t>July 24</a:t>
            </a:r>
          </a:p>
          <a:p>
            <a:r>
              <a:rPr lang="en-US"/>
              <a:t>Batch Zero information for qualifying loads due to ERCOT</a:t>
            </a:r>
          </a:p>
        </p:txBody>
      </p:sp>
      <p:cxnSp>
        <p:nvCxnSpPr>
          <p:cNvPr id="41" name="Straight Arrow Connector 40">
            <a:extLst>
              <a:ext uri="{FF2B5EF4-FFF2-40B4-BE49-F238E27FC236}">
                <a16:creationId xmlns:a16="http://schemas.microsoft.com/office/drawing/2014/main" id="{B92DDC6A-5054-FFE9-27B0-F3FEA341BE2B}"/>
              </a:ext>
            </a:extLst>
          </p:cNvPr>
          <p:cNvCxnSpPr>
            <a:cxnSpLocks/>
          </p:cNvCxnSpPr>
          <p:nvPr/>
        </p:nvCxnSpPr>
        <p:spPr>
          <a:xfrm>
            <a:off x="10463506" y="2486887"/>
            <a:ext cx="0" cy="826129"/>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344EB02D-CB62-1EDD-D932-364D18135762}"/>
              </a:ext>
            </a:extLst>
          </p:cNvPr>
          <p:cNvSpPr txBox="1"/>
          <p:nvPr/>
        </p:nvSpPr>
        <p:spPr>
          <a:xfrm>
            <a:off x="10370911" y="1009559"/>
            <a:ext cx="1821090" cy="1477328"/>
          </a:xfrm>
          <a:prstGeom prst="rect">
            <a:avLst/>
          </a:prstGeom>
          <a:noFill/>
          <a:ln>
            <a:noFill/>
          </a:ln>
        </p:spPr>
        <p:txBody>
          <a:bodyPr wrap="square" rtlCol="0">
            <a:spAutoFit/>
          </a:bodyPr>
          <a:lstStyle/>
          <a:p>
            <a:r>
              <a:rPr lang="en-US" b="1"/>
              <a:t>August 7</a:t>
            </a:r>
          </a:p>
          <a:p>
            <a:r>
              <a:rPr lang="en-US"/>
              <a:t>ERCOT notifies TSPs/DSPs of Batch Zero classifications</a:t>
            </a:r>
          </a:p>
        </p:txBody>
      </p:sp>
      <p:sp>
        <p:nvSpPr>
          <p:cNvPr id="43" name="Right Brace 42">
            <a:extLst>
              <a:ext uri="{FF2B5EF4-FFF2-40B4-BE49-F238E27FC236}">
                <a16:creationId xmlns:a16="http://schemas.microsoft.com/office/drawing/2014/main" id="{30750C3F-7672-B043-6A0F-B75020DEFFC6}"/>
              </a:ext>
            </a:extLst>
          </p:cNvPr>
          <p:cNvSpPr/>
          <p:nvPr/>
        </p:nvSpPr>
        <p:spPr>
          <a:xfrm rot="16200000">
            <a:off x="4040116" y="331491"/>
            <a:ext cx="846745" cy="5116012"/>
          </a:xfrm>
          <a:prstGeom prst="rightBrace">
            <a:avLst>
              <a:gd name="adj1" fmla="val 75259"/>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B1D091DC-0890-EE0D-7B93-3BD9A1657FE3}"/>
              </a:ext>
            </a:extLst>
          </p:cNvPr>
          <p:cNvSpPr txBox="1"/>
          <p:nvPr/>
        </p:nvSpPr>
        <p:spPr>
          <a:xfrm>
            <a:off x="2502302" y="1814922"/>
            <a:ext cx="2406090" cy="646331"/>
          </a:xfrm>
          <a:prstGeom prst="rect">
            <a:avLst/>
          </a:prstGeom>
          <a:noFill/>
          <a:ln>
            <a:noFill/>
          </a:ln>
        </p:spPr>
        <p:txBody>
          <a:bodyPr wrap="square" rtlCol="0">
            <a:spAutoFit/>
          </a:bodyPr>
          <a:lstStyle/>
          <a:p>
            <a:pPr algn="ctr"/>
            <a:r>
              <a:rPr lang="en-US"/>
              <a:t>LLIS study reviews continue</a:t>
            </a:r>
          </a:p>
        </p:txBody>
      </p:sp>
    </p:spTree>
    <p:extLst>
      <p:ext uri="{BB962C8B-B14F-4D97-AF65-F5344CB8AC3E}">
        <p14:creationId xmlns:p14="http://schemas.microsoft.com/office/powerpoint/2010/main" val="1877839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7B005-A70A-A430-15AC-26346EB8B6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1596E-2C6E-4953-7762-231553B5D946}"/>
              </a:ext>
            </a:extLst>
          </p:cNvPr>
          <p:cNvSpPr>
            <a:spLocks noGrp="1"/>
          </p:cNvSpPr>
          <p:nvPr>
            <p:ph type="title"/>
          </p:nvPr>
        </p:nvSpPr>
        <p:spPr/>
        <p:txBody>
          <a:bodyPr/>
          <a:lstStyle/>
          <a:p>
            <a:r>
              <a:rPr lang="en-US"/>
              <a:t>Additional notes on base loads in Batch Zero</a:t>
            </a:r>
          </a:p>
        </p:txBody>
      </p:sp>
      <p:sp>
        <p:nvSpPr>
          <p:cNvPr id="3" name="Text Placeholder 2">
            <a:extLst>
              <a:ext uri="{FF2B5EF4-FFF2-40B4-BE49-F238E27FC236}">
                <a16:creationId xmlns:a16="http://schemas.microsoft.com/office/drawing/2014/main" id="{9387342F-1E64-CD7E-675A-4243E8168581}"/>
              </a:ext>
            </a:extLst>
          </p:cNvPr>
          <p:cNvSpPr>
            <a:spLocks noGrp="1"/>
          </p:cNvSpPr>
          <p:nvPr>
            <p:ph type="body" sz="quarter" idx="16"/>
          </p:nvPr>
        </p:nvSpPr>
        <p:spPr/>
        <p:txBody>
          <a:bodyPr/>
          <a:lstStyle/>
          <a:p>
            <a:pPr marL="285750" indent="-285750">
              <a:buFont typeface="Arial" panose="020B0604020202020204" pitchFamily="34" charset="0"/>
              <a:buChar char="•"/>
            </a:pPr>
            <a:r>
              <a:rPr lang="en-US" sz="1800"/>
              <a:t>The design of PGRR145 is intended to allow for loads that qualify as base load in Batch Zero to continue moving toward energization prior to Batch Zero or while Batch Zero is in progress.</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For example, base loads are still able to qualify for the quarterly stability assessment (QSA) appropriate for their planned Initial Energization date while Batch Zero is in progress. They are also eligible to be added to the ERCOT Network Operations Model during that time.</a:t>
            </a:r>
          </a:p>
        </p:txBody>
      </p:sp>
      <p:sp>
        <p:nvSpPr>
          <p:cNvPr id="4" name="Slide Number Placeholder 3">
            <a:extLst>
              <a:ext uri="{FF2B5EF4-FFF2-40B4-BE49-F238E27FC236}">
                <a16:creationId xmlns:a16="http://schemas.microsoft.com/office/drawing/2014/main" id="{579DCD32-C2BE-FCC8-CAD9-17B5A7AB102B}"/>
              </a:ext>
            </a:extLst>
          </p:cNvPr>
          <p:cNvSpPr>
            <a:spLocks noGrp="1"/>
          </p:cNvSpPr>
          <p:nvPr>
            <p:ph type="sldNum" sz="quarter" idx="12"/>
          </p:nvPr>
        </p:nvSpPr>
        <p:spPr/>
        <p:txBody>
          <a:bodyPr/>
          <a:lstStyle/>
          <a:p>
            <a:fld id="{BCDE79FB-97BA-492B-8D57-F1373F9ADA95}" type="slidenum">
              <a:rPr lang="en-US" smtClean="0"/>
              <a:t>35</a:t>
            </a:fld>
            <a:endParaRPr lang="en-US"/>
          </a:p>
        </p:txBody>
      </p:sp>
    </p:spTree>
    <p:extLst>
      <p:ext uri="{BB962C8B-B14F-4D97-AF65-F5344CB8AC3E}">
        <p14:creationId xmlns:p14="http://schemas.microsoft.com/office/powerpoint/2010/main" val="1396840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A2BF2-92F4-F8A5-AF45-DA08CD75B8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5F24E7-5948-C0BE-83DB-BAD378B07AEB}"/>
              </a:ext>
            </a:extLst>
          </p:cNvPr>
          <p:cNvSpPr>
            <a:spLocks noGrp="1"/>
          </p:cNvSpPr>
          <p:nvPr>
            <p:ph type="title"/>
          </p:nvPr>
        </p:nvSpPr>
        <p:spPr/>
        <p:txBody>
          <a:bodyPr>
            <a:normAutofit/>
          </a:bodyPr>
          <a:lstStyle/>
          <a:p>
            <a:r>
              <a:rPr lang="en-US"/>
              <a:t>Dynamic Models for the Batch Zero – Key Deadlines</a:t>
            </a:r>
          </a:p>
        </p:txBody>
      </p:sp>
      <p:sp>
        <p:nvSpPr>
          <p:cNvPr id="5" name="Slide Number Placeholder 4">
            <a:extLst>
              <a:ext uri="{FF2B5EF4-FFF2-40B4-BE49-F238E27FC236}">
                <a16:creationId xmlns:a16="http://schemas.microsoft.com/office/drawing/2014/main" id="{17FC6B3E-F5F0-6EED-CD9C-038FD6701680}"/>
              </a:ext>
            </a:extLst>
          </p:cNvPr>
          <p:cNvSpPr>
            <a:spLocks noGrp="1"/>
          </p:cNvSpPr>
          <p:nvPr>
            <p:ph type="sldNum" sz="quarter" idx="12"/>
          </p:nvPr>
        </p:nvSpPr>
        <p:spPr/>
        <p:txBody>
          <a:bodyPr/>
          <a:lstStyle/>
          <a:p>
            <a:fld id="{BCDE79FB-97BA-492B-8D57-F1373F9ADA95}" type="slidenum">
              <a:rPr lang="en-US" smtClean="0"/>
              <a:t>36</a:t>
            </a:fld>
            <a:endParaRPr lang="en-US"/>
          </a:p>
        </p:txBody>
      </p:sp>
      <p:sp>
        <p:nvSpPr>
          <p:cNvPr id="6" name="Shape 4">
            <a:extLst>
              <a:ext uri="{FF2B5EF4-FFF2-40B4-BE49-F238E27FC236}">
                <a16:creationId xmlns:a16="http://schemas.microsoft.com/office/drawing/2014/main" id="{1CBE9A3E-607A-4DEE-9836-430FC8EAAF7D}"/>
              </a:ext>
            </a:extLst>
          </p:cNvPr>
          <p:cNvSpPr/>
          <p:nvPr/>
        </p:nvSpPr>
        <p:spPr>
          <a:xfrm>
            <a:off x="602368" y="1679666"/>
            <a:ext cx="5789170" cy="806642"/>
          </a:xfrm>
          <a:prstGeom prst="rect">
            <a:avLst/>
          </a:prstGeom>
          <a:solidFill>
            <a:srgbClr val="1C7293"/>
          </a:solidFill>
          <a:ln w="12700">
            <a:solidFill>
              <a:srgbClr val="1C7293"/>
            </a:solidFill>
            <a:prstDash val="solid"/>
          </a:ln>
          <a:effectLst>
            <a:outerShdw blurRad="76200" dist="38100" dir="8100000" algn="bl" rotWithShape="0">
              <a:srgbClr val="000000">
                <a:alpha val="12000"/>
              </a:srgbClr>
            </a:outerShdw>
          </a:effectLst>
        </p:spPr>
        <p:txBody>
          <a:bodyPr/>
          <a:lstStyle/>
          <a:p>
            <a:endParaRPr lang="en-US"/>
          </a:p>
        </p:txBody>
      </p:sp>
      <p:sp>
        <p:nvSpPr>
          <p:cNvPr id="7" name="Text 5">
            <a:extLst>
              <a:ext uri="{FF2B5EF4-FFF2-40B4-BE49-F238E27FC236}">
                <a16:creationId xmlns:a16="http://schemas.microsoft.com/office/drawing/2014/main" id="{2268369F-7220-DDDA-599B-F5EE040D0606}"/>
              </a:ext>
            </a:extLst>
          </p:cNvPr>
          <p:cNvSpPr/>
          <p:nvPr/>
        </p:nvSpPr>
        <p:spPr>
          <a:xfrm>
            <a:off x="602366" y="1679666"/>
            <a:ext cx="5750624" cy="411480"/>
          </a:xfrm>
          <a:prstGeom prst="rect">
            <a:avLst/>
          </a:prstGeom>
          <a:noFill/>
          <a:ln/>
        </p:spPr>
        <p:txBody>
          <a:bodyPr wrap="square" rtlCol="0" anchor="ctr"/>
          <a:lstStyle/>
          <a:p>
            <a:pPr marL="0" indent="0" algn="ctr">
              <a:buNone/>
            </a:pPr>
            <a:r>
              <a:rPr lang="en-US" sz="2000" b="1">
                <a:solidFill>
                  <a:srgbClr val="FFFFFF"/>
                </a:solidFill>
                <a:latin typeface="Calibri" pitchFamily="34" charset="0"/>
                <a:ea typeface="Calibri" pitchFamily="34" charset="-122"/>
                <a:cs typeface="Calibri" pitchFamily="34" charset="-120"/>
              </a:rPr>
              <a:t>July 10, 2026</a:t>
            </a:r>
            <a:endParaRPr lang="en-US" sz="2000"/>
          </a:p>
        </p:txBody>
      </p:sp>
      <p:sp>
        <p:nvSpPr>
          <p:cNvPr id="8" name="Text 6">
            <a:extLst>
              <a:ext uri="{FF2B5EF4-FFF2-40B4-BE49-F238E27FC236}">
                <a16:creationId xmlns:a16="http://schemas.microsoft.com/office/drawing/2014/main" id="{0E94E0BB-2EA7-18E7-5B27-F82B1621C917}"/>
              </a:ext>
            </a:extLst>
          </p:cNvPr>
          <p:cNvSpPr/>
          <p:nvPr/>
        </p:nvSpPr>
        <p:spPr>
          <a:xfrm>
            <a:off x="610889" y="2091146"/>
            <a:ext cx="5750624" cy="395162"/>
          </a:xfrm>
          <a:prstGeom prst="rect">
            <a:avLst/>
          </a:prstGeom>
          <a:noFill/>
          <a:ln/>
        </p:spPr>
        <p:txBody>
          <a:bodyPr wrap="square" rtlCol="0" anchor="ctr"/>
          <a:lstStyle/>
          <a:p>
            <a:pPr marL="0" indent="0" algn="ctr">
              <a:buNone/>
            </a:pPr>
            <a:r>
              <a:rPr lang="en-US">
                <a:solidFill>
                  <a:srgbClr val="FFFFFF"/>
                </a:solidFill>
                <a:latin typeface="Calibri" pitchFamily="34" charset="0"/>
                <a:ea typeface="Calibri" pitchFamily="34" charset="-122"/>
                <a:cs typeface="Calibri" pitchFamily="34" charset="-120"/>
              </a:rPr>
              <a:t>ILLE Model Submission Deadline</a:t>
            </a:r>
            <a:endParaRPr lang="en-US"/>
          </a:p>
        </p:txBody>
      </p:sp>
      <p:sp>
        <p:nvSpPr>
          <p:cNvPr id="9" name="Shape 11">
            <a:extLst>
              <a:ext uri="{FF2B5EF4-FFF2-40B4-BE49-F238E27FC236}">
                <a16:creationId xmlns:a16="http://schemas.microsoft.com/office/drawing/2014/main" id="{6469361A-5CC7-F4DB-C64D-22A7669A93C5}"/>
              </a:ext>
            </a:extLst>
          </p:cNvPr>
          <p:cNvSpPr/>
          <p:nvPr/>
        </p:nvSpPr>
        <p:spPr>
          <a:xfrm>
            <a:off x="602368" y="2535853"/>
            <a:ext cx="5779040" cy="2370679"/>
          </a:xfrm>
          <a:prstGeom prst="rect">
            <a:avLst/>
          </a:prstGeom>
          <a:solidFill>
            <a:srgbClr val="CCDDE0"/>
          </a:solidFill>
          <a:ln w="12700">
            <a:solidFill>
              <a:srgbClr val="C0D8EC"/>
            </a:solidFill>
            <a:prstDash val="solid"/>
          </a:ln>
        </p:spPr>
        <p:txBody>
          <a:bodyPr/>
          <a:lstStyle/>
          <a:p>
            <a:endParaRPr lang="en-US"/>
          </a:p>
        </p:txBody>
      </p:sp>
      <p:sp>
        <p:nvSpPr>
          <p:cNvPr id="10" name="Text 12">
            <a:extLst>
              <a:ext uri="{FF2B5EF4-FFF2-40B4-BE49-F238E27FC236}">
                <a16:creationId xmlns:a16="http://schemas.microsoft.com/office/drawing/2014/main" id="{C7845C43-4EBB-61CB-E5CB-9382AA88C857}"/>
              </a:ext>
            </a:extLst>
          </p:cNvPr>
          <p:cNvSpPr/>
          <p:nvPr/>
        </p:nvSpPr>
        <p:spPr>
          <a:xfrm>
            <a:off x="693349" y="2627293"/>
            <a:ext cx="5535240" cy="594360"/>
          </a:xfrm>
          <a:prstGeom prst="rect">
            <a:avLst/>
          </a:prstGeom>
          <a:noFill/>
          <a:ln/>
        </p:spPr>
        <p:txBody>
          <a:bodyPr wrap="square" rtlCol="0" anchor="ctr"/>
          <a:lstStyle/>
          <a:p>
            <a:pPr marL="0" indent="0">
              <a:buNone/>
            </a:pPr>
            <a:r>
              <a:rPr lang="en-US" sz="2000" b="1">
                <a:solidFill>
                  <a:srgbClr val="1C7293"/>
                </a:solidFill>
                <a:latin typeface="Calibri" pitchFamily="34" charset="0"/>
                <a:ea typeface="Calibri" pitchFamily="34" charset="-122"/>
                <a:cs typeface="Calibri" pitchFamily="34" charset="-120"/>
              </a:rPr>
              <a:t>ILLE Must Submit to ERCOT and the Interconnecting TSP by July 10</a:t>
            </a:r>
            <a:r>
              <a:rPr lang="en-US" sz="2000" b="1" baseline="30000">
                <a:solidFill>
                  <a:srgbClr val="1C7293"/>
                </a:solidFill>
                <a:latin typeface="Calibri" pitchFamily="34" charset="0"/>
                <a:ea typeface="Calibri" pitchFamily="34" charset="-122"/>
                <a:cs typeface="Calibri" pitchFamily="34" charset="-120"/>
              </a:rPr>
              <a:t>(1)</a:t>
            </a:r>
            <a:r>
              <a:rPr lang="en-US" sz="2000" b="1">
                <a:solidFill>
                  <a:srgbClr val="1C7293"/>
                </a:solidFill>
                <a:latin typeface="Calibri" pitchFamily="34" charset="0"/>
                <a:ea typeface="Calibri" pitchFamily="34" charset="-122"/>
                <a:cs typeface="Calibri" pitchFamily="34" charset="-120"/>
              </a:rPr>
              <a:t>:</a:t>
            </a:r>
            <a:endParaRPr lang="en-US" sz="2000"/>
          </a:p>
        </p:txBody>
      </p:sp>
      <p:sp>
        <p:nvSpPr>
          <p:cNvPr id="11" name="Text 13">
            <a:extLst>
              <a:ext uri="{FF2B5EF4-FFF2-40B4-BE49-F238E27FC236}">
                <a16:creationId xmlns:a16="http://schemas.microsoft.com/office/drawing/2014/main" id="{A05C9376-48C0-EB4C-8EB4-218218489D12}"/>
              </a:ext>
            </a:extLst>
          </p:cNvPr>
          <p:cNvSpPr/>
          <p:nvPr/>
        </p:nvSpPr>
        <p:spPr>
          <a:xfrm>
            <a:off x="709433" y="3313093"/>
            <a:ext cx="5517461" cy="1643488"/>
          </a:xfrm>
          <a:prstGeom prst="rect">
            <a:avLst/>
          </a:prstGeom>
          <a:noFill/>
          <a:ln/>
        </p:spPr>
        <p:txBody>
          <a:bodyPr wrap="square" rtlCol="0" anchor="ctr"/>
          <a:lstStyle/>
          <a:p>
            <a:pPr marL="342900" indent="-342900">
              <a:buSzPct val="100000"/>
              <a:buChar char="•"/>
            </a:pPr>
            <a:r>
              <a:rPr lang="en-US">
                <a:solidFill>
                  <a:srgbClr val="1A2740"/>
                </a:solidFill>
                <a:latin typeface="Calibri" pitchFamily="34" charset="0"/>
                <a:ea typeface="Calibri" pitchFamily="34" charset="-122"/>
                <a:cs typeface="Calibri" pitchFamily="34" charset="-120"/>
              </a:rPr>
              <a:t>Dynamic models</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Model parameters</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Supporting technical documentation</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Completed ERCOT Dynamic Working Group Large Load Data Survey</a:t>
            </a:r>
            <a:r>
              <a:rPr lang="en-US" baseline="30000">
                <a:solidFill>
                  <a:srgbClr val="1A2740"/>
                </a:solidFill>
                <a:latin typeface="Calibri" pitchFamily="34" charset="0"/>
                <a:ea typeface="Calibri" pitchFamily="34" charset="-122"/>
                <a:cs typeface="Calibri" pitchFamily="34" charset="-120"/>
              </a:rPr>
              <a:t>(2)</a:t>
            </a:r>
            <a:endParaRPr lang="en-US" baseline="30000"/>
          </a:p>
        </p:txBody>
      </p:sp>
      <p:sp>
        <p:nvSpPr>
          <p:cNvPr id="18" name="TextBox 17">
            <a:extLst>
              <a:ext uri="{FF2B5EF4-FFF2-40B4-BE49-F238E27FC236}">
                <a16:creationId xmlns:a16="http://schemas.microsoft.com/office/drawing/2014/main" id="{6CCEBE60-A5E9-C31D-E57A-C9BA71B39E91}"/>
              </a:ext>
            </a:extLst>
          </p:cNvPr>
          <p:cNvSpPr txBox="1"/>
          <p:nvPr/>
        </p:nvSpPr>
        <p:spPr>
          <a:xfrm>
            <a:off x="602366" y="5048021"/>
            <a:ext cx="5750624" cy="738664"/>
          </a:xfrm>
          <a:prstGeom prst="rect">
            <a:avLst/>
          </a:prstGeom>
          <a:noFill/>
        </p:spPr>
        <p:txBody>
          <a:bodyPr wrap="square">
            <a:spAutoFit/>
          </a:bodyPr>
          <a:lstStyle/>
          <a:p>
            <a:r>
              <a:rPr lang="en-US" sz="1400" u="sng">
                <a:solidFill>
                  <a:srgbClr val="467886"/>
                </a:solidFill>
                <a:latin typeface="Aptos" panose="020B0004020202020204" pitchFamily="34" charset="0"/>
                <a:ea typeface="Aptos" panose="020B0004020202020204" pitchFamily="34" charset="0"/>
                <a:cs typeface="Times New Roman" panose="02020603050405020304" pitchFamily="18" charset="0"/>
                <a:hlinkClick r:id="rId2"/>
              </a:rPr>
              <a:t>(1). LargeLoadInterconnection@ercot.com</a:t>
            </a:r>
          </a:p>
          <a:p>
            <a:r>
              <a:rPr lang="en-US" sz="14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(2). https://www.ercot.com/files/docs/2025/12/19/ERCOT-Dynamics-Working-Group-Large-Load-Data-Survey_v2.docx</a:t>
            </a:r>
            <a:endParaRPr lang="en-US" sz="1400"/>
          </a:p>
        </p:txBody>
      </p:sp>
      <p:sp>
        <p:nvSpPr>
          <p:cNvPr id="21" name="Shape 12">
            <a:extLst>
              <a:ext uri="{FF2B5EF4-FFF2-40B4-BE49-F238E27FC236}">
                <a16:creationId xmlns:a16="http://schemas.microsoft.com/office/drawing/2014/main" id="{82D9ACFB-D7D5-FE67-6999-08A5F0FCEEA9}"/>
              </a:ext>
            </a:extLst>
          </p:cNvPr>
          <p:cNvSpPr/>
          <p:nvPr/>
        </p:nvSpPr>
        <p:spPr>
          <a:xfrm>
            <a:off x="7410826" y="1879310"/>
            <a:ext cx="0" cy="1152144"/>
          </a:xfrm>
          <a:prstGeom prst="line">
            <a:avLst/>
          </a:prstGeom>
          <a:noFill/>
          <a:ln w="19050">
            <a:solidFill>
              <a:srgbClr val="1D9E75"/>
            </a:solidFill>
            <a:prstDash val="solid"/>
          </a:ln>
        </p:spPr>
        <p:txBody>
          <a:bodyPr/>
          <a:lstStyle/>
          <a:p>
            <a:endParaRPr lang="en-US"/>
          </a:p>
        </p:txBody>
      </p:sp>
      <p:sp>
        <p:nvSpPr>
          <p:cNvPr id="22" name="Shape 13">
            <a:extLst>
              <a:ext uri="{FF2B5EF4-FFF2-40B4-BE49-F238E27FC236}">
                <a16:creationId xmlns:a16="http://schemas.microsoft.com/office/drawing/2014/main" id="{4F8BB6D7-CDC2-15DA-4260-E43349D1F6F7}"/>
              </a:ext>
            </a:extLst>
          </p:cNvPr>
          <p:cNvSpPr/>
          <p:nvPr/>
        </p:nvSpPr>
        <p:spPr>
          <a:xfrm>
            <a:off x="7328530" y="1714718"/>
            <a:ext cx="164592" cy="164592"/>
          </a:xfrm>
          <a:prstGeom prst="ellipse">
            <a:avLst/>
          </a:prstGeom>
          <a:solidFill>
            <a:srgbClr val="FAEEDA"/>
          </a:solidFill>
          <a:ln w="19050">
            <a:solidFill>
              <a:srgbClr val="BA7517"/>
            </a:solidFill>
            <a:prstDash val="solid"/>
          </a:ln>
        </p:spPr>
        <p:txBody>
          <a:bodyPr/>
          <a:lstStyle/>
          <a:p>
            <a:endParaRPr lang="en-US"/>
          </a:p>
        </p:txBody>
      </p:sp>
      <p:sp>
        <p:nvSpPr>
          <p:cNvPr id="23" name="Text 14">
            <a:extLst>
              <a:ext uri="{FF2B5EF4-FFF2-40B4-BE49-F238E27FC236}">
                <a16:creationId xmlns:a16="http://schemas.microsoft.com/office/drawing/2014/main" id="{CEA54A72-45F5-1AA6-5276-A0CBD2187B88}"/>
              </a:ext>
            </a:extLst>
          </p:cNvPr>
          <p:cNvSpPr/>
          <p:nvPr/>
        </p:nvSpPr>
        <p:spPr>
          <a:xfrm>
            <a:off x="7566274" y="1614134"/>
            <a:ext cx="4023360" cy="201168"/>
          </a:xfrm>
          <a:prstGeom prst="rect">
            <a:avLst/>
          </a:prstGeom>
          <a:noFill/>
          <a:ln/>
        </p:spPr>
        <p:txBody>
          <a:bodyPr wrap="square" lIns="0" tIns="0" rIns="0" bIns="0" rtlCol="0" anchor="t"/>
          <a:lstStyle/>
          <a:p>
            <a:pPr marL="0" indent="0">
              <a:buNone/>
            </a:pPr>
            <a:r>
              <a:rPr lang="en-US" sz="2000" b="1">
                <a:solidFill>
                  <a:srgbClr val="854F0B"/>
                </a:solidFill>
                <a:latin typeface="Calibri" pitchFamily="34" charset="0"/>
                <a:ea typeface="Calibri" pitchFamily="34" charset="-122"/>
                <a:cs typeface="Calibri" pitchFamily="34" charset="-120"/>
              </a:rPr>
              <a:t>July 10, 2026</a:t>
            </a:r>
            <a:endParaRPr lang="en-US" sz="2000"/>
          </a:p>
        </p:txBody>
      </p:sp>
      <p:sp>
        <p:nvSpPr>
          <p:cNvPr id="24" name="Text 15">
            <a:extLst>
              <a:ext uri="{FF2B5EF4-FFF2-40B4-BE49-F238E27FC236}">
                <a16:creationId xmlns:a16="http://schemas.microsoft.com/office/drawing/2014/main" id="{EA28B88D-30F1-8C58-BE0F-398BAC3F59B5}"/>
              </a:ext>
            </a:extLst>
          </p:cNvPr>
          <p:cNvSpPr/>
          <p:nvPr/>
        </p:nvSpPr>
        <p:spPr>
          <a:xfrm>
            <a:off x="7566274" y="1915886"/>
            <a:ext cx="4023360" cy="658368"/>
          </a:xfrm>
          <a:prstGeom prst="rect">
            <a:avLst/>
          </a:prstGeom>
          <a:noFill/>
          <a:ln/>
        </p:spPr>
        <p:txBody>
          <a:bodyPr wrap="square" lIns="0" tIns="0" rIns="0" bIns="0" rtlCol="0" anchor="t"/>
          <a:lstStyle/>
          <a:p>
            <a:pPr marL="0" indent="0">
              <a:buNone/>
            </a:pPr>
            <a:r>
              <a:rPr lang="en-US">
                <a:solidFill>
                  <a:srgbClr val="333333"/>
                </a:solidFill>
                <a:latin typeface="Calibri" pitchFamily="34" charset="0"/>
                <a:ea typeface="Calibri" pitchFamily="34" charset="-122"/>
                <a:cs typeface="Calibri" pitchFamily="34" charset="-120"/>
              </a:rPr>
              <a:t>LL projects not submitting models and required information by this deadline will be excluded from Batch Zero.</a:t>
            </a:r>
            <a:endParaRPr lang="en-US"/>
          </a:p>
        </p:txBody>
      </p:sp>
      <p:sp>
        <p:nvSpPr>
          <p:cNvPr id="25" name="Shape 16">
            <a:extLst>
              <a:ext uri="{FF2B5EF4-FFF2-40B4-BE49-F238E27FC236}">
                <a16:creationId xmlns:a16="http://schemas.microsoft.com/office/drawing/2014/main" id="{375DC46C-F3C1-9FD1-78F7-C5BEA6498FB3}"/>
              </a:ext>
            </a:extLst>
          </p:cNvPr>
          <p:cNvSpPr/>
          <p:nvPr/>
        </p:nvSpPr>
        <p:spPr>
          <a:xfrm>
            <a:off x="7410826" y="3269198"/>
            <a:ext cx="0" cy="1133856"/>
          </a:xfrm>
          <a:prstGeom prst="line">
            <a:avLst/>
          </a:prstGeom>
          <a:noFill/>
          <a:ln w="19050">
            <a:solidFill>
              <a:srgbClr val="A32D2D"/>
            </a:solidFill>
            <a:prstDash val="solid"/>
          </a:ln>
        </p:spPr>
        <p:txBody>
          <a:bodyPr/>
          <a:lstStyle/>
          <a:p>
            <a:endParaRPr lang="en-US"/>
          </a:p>
        </p:txBody>
      </p:sp>
      <p:sp>
        <p:nvSpPr>
          <p:cNvPr id="26" name="Shape 17">
            <a:extLst>
              <a:ext uri="{FF2B5EF4-FFF2-40B4-BE49-F238E27FC236}">
                <a16:creationId xmlns:a16="http://schemas.microsoft.com/office/drawing/2014/main" id="{70526E4E-1893-8A25-D199-1ABCD11BA0E2}"/>
              </a:ext>
            </a:extLst>
          </p:cNvPr>
          <p:cNvSpPr/>
          <p:nvPr/>
        </p:nvSpPr>
        <p:spPr>
          <a:xfrm>
            <a:off x="7328530" y="3104606"/>
            <a:ext cx="164592" cy="164592"/>
          </a:xfrm>
          <a:prstGeom prst="ellipse">
            <a:avLst/>
          </a:prstGeom>
          <a:solidFill>
            <a:srgbClr val="E1F5EE"/>
          </a:solidFill>
          <a:ln w="19050">
            <a:solidFill>
              <a:srgbClr val="1D9E75"/>
            </a:solidFill>
            <a:prstDash val="solid"/>
          </a:ln>
        </p:spPr>
        <p:txBody>
          <a:bodyPr/>
          <a:lstStyle/>
          <a:p>
            <a:endParaRPr lang="en-US"/>
          </a:p>
        </p:txBody>
      </p:sp>
      <p:sp>
        <p:nvSpPr>
          <p:cNvPr id="27" name="Text 18">
            <a:extLst>
              <a:ext uri="{FF2B5EF4-FFF2-40B4-BE49-F238E27FC236}">
                <a16:creationId xmlns:a16="http://schemas.microsoft.com/office/drawing/2014/main" id="{112F6D7F-CAA1-BEC0-2763-AD418C8D02C8}"/>
              </a:ext>
            </a:extLst>
          </p:cNvPr>
          <p:cNvSpPr/>
          <p:nvPr/>
        </p:nvSpPr>
        <p:spPr>
          <a:xfrm>
            <a:off x="7566274" y="3004022"/>
            <a:ext cx="4023360" cy="201168"/>
          </a:xfrm>
          <a:prstGeom prst="rect">
            <a:avLst/>
          </a:prstGeom>
          <a:noFill/>
          <a:ln/>
        </p:spPr>
        <p:txBody>
          <a:bodyPr wrap="square" lIns="0" tIns="0" rIns="0" bIns="0" rtlCol="0" anchor="t"/>
          <a:lstStyle/>
          <a:p>
            <a:pPr marL="0" indent="0">
              <a:buNone/>
            </a:pPr>
            <a:r>
              <a:rPr lang="en-US" sz="2000" b="1">
                <a:solidFill>
                  <a:srgbClr val="0F6E56"/>
                </a:solidFill>
                <a:latin typeface="Calibri" pitchFamily="34" charset="0"/>
                <a:ea typeface="Calibri" pitchFamily="34" charset="-122"/>
                <a:cs typeface="Calibri" pitchFamily="34" charset="-120"/>
              </a:rPr>
              <a:t>August 7, 2026</a:t>
            </a:r>
            <a:endParaRPr lang="en-US" sz="2000"/>
          </a:p>
        </p:txBody>
      </p:sp>
      <p:sp>
        <p:nvSpPr>
          <p:cNvPr id="28" name="Text 19">
            <a:extLst>
              <a:ext uri="{FF2B5EF4-FFF2-40B4-BE49-F238E27FC236}">
                <a16:creationId xmlns:a16="http://schemas.microsoft.com/office/drawing/2014/main" id="{FF18FAA2-6A6C-952D-0F75-BE762E9B3627}"/>
              </a:ext>
            </a:extLst>
          </p:cNvPr>
          <p:cNvSpPr/>
          <p:nvPr/>
        </p:nvSpPr>
        <p:spPr>
          <a:xfrm>
            <a:off x="7566274" y="3305774"/>
            <a:ext cx="4023360" cy="621792"/>
          </a:xfrm>
          <a:prstGeom prst="rect">
            <a:avLst/>
          </a:prstGeom>
          <a:noFill/>
          <a:ln/>
        </p:spPr>
        <p:txBody>
          <a:bodyPr wrap="square" lIns="0" tIns="0" rIns="0" bIns="0" rtlCol="0" anchor="t"/>
          <a:lstStyle/>
          <a:p>
            <a:pPr marL="0" indent="0">
              <a:buNone/>
            </a:pPr>
            <a:r>
              <a:rPr lang="en-US">
                <a:solidFill>
                  <a:srgbClr val="333333"/>
                </a:solidFill>
                <a:latin typeface="Calibri" pitchFamily="34" charset="0"/>
                <a:ea typeface="Calibri" pitchFamily="34" charset="-122"/>
                <a:cs typeface="Calibri" pitchFamily="34" charset="-120"/>
              </a:rPr>
              <a:t>ERCOT will notify ILLE of any identified deficiencies in submitted models or required information.</a:t>
            </a:r>
            <a:endParaRPr lang="en-US"/>
          </a:p>
        </p:txBody>
      </p:sp>
      <p:sp>
        <p:nvSpPr>
          <p:cNvPr id="29" name="Shape 20">
            <a:extLst>
              <a:ext uri="{FF2B5EF4-FFF2-40B4-BE49-F238E27FC236}">
                <a16:creationId xmlns:a16="http://schemas.microsoft.com/office/drawing/2014/main" id="{464E0DB0-ADA2-7C44-00B5-4E2F21FE8ED4}"/>
              </a:ext>
            </a:extLst>
          </p:cNvPr>
          <p:cNvSpPr/>
          <p:nvPr/>
        </p:nvSpPr>
        <p:spPr>
          <a:xfrm>
            <a:off x="7328530" y="4476206"/>
            <a:ext cx="164592" cy="164592"/>
          </a:xfrm>
          <a:prstGeom prst="ellipse">
            <a:avLst/>
          </a:prstGeom>
          <a:solidFill>
            <a:srgbClr val="FCEBEB"/>
          </a:solidFill>
          <a:ln w="19050">
            <a:solidFill>
              <a:srgbClr val="A32D2D"/>
            </a:solidFill>
            <a:prstDash val="solid"/>
          </a:ln>
        </p:spPr>
        <p:txBody>
          <a:bodyPr/>
          <a:lstStyle/>
          <a:p>
            <a:endParaRPr lang="en-US"/>
          </a:p>
        </p:txBody>
      </p:sp>
      <p:sp>
        <p:nvSpPr>
          <p:cNvPr id="30" name="Text 21">
            <a:extLst>
              <a:ext uri="{FF2B5EF4-FFF2-40B4-BE49-F238E27FC236}">
                <a16:creationId xmlns:a16="http://schemas.microsoft.com/office/drawing/2014/main" id="{713F66CB-D5D8-5CBB-C0DF-A6C9E609BE63}"/>
              </a:ext>
            </a:extLst>
          </p:cNvPr>
          <p:cNvSpPr/>
          <p:nvPr/>
        </p:nvSpPr>
        <p:spPr>
          <a:xfrm>
            <a:off x="7566274" y="4375622"/>
            <a:ext cx="4023360" cy="201168"/>
          </a:xfrm>
          <a:prstGeom prst="rect">
            <a:avLst/>
          </a:prstGeom>
          <a:noFill/>
          <a:ln/>
        </p:spPr>
        <p:txBody>
          <a:bodyPr wrap="square" lIns="0" tIns="0" rIns="0" bIns="0" rtlCol="0" anchor="t"/>
          <a:lstStyle/>
          <a:p>
            <a:pPr marL="0" indent="0">
              <a:buNone/>
            </a:pPr>
            <a:r>
              <a:rPr lang="en-US" sz="2000" b="1">
                <a:solidFill>
                  <a:srgbClr val="A32D2D"/>
                </a:solidFill>
                <a:latin typeface="Calibri" pitchFamily="34" charset="0"/>
                <a:ea typeface="Calibri" pitchFamily="34" charset="-122"/>
                <a:cs typeface="Calibri" pitchFamily="34" charset="-120"/>
              </a:rPr>
              <a:t>August 31, 2026</a:t>
            </a:r>
            <a:endParaRPr lang="en-US" sz="2000"/>
          </a:p>
        </p:txBody>
      </p:sp>
      <p:sp>
        <p:nvSpPr>
          <p:cNvPr id="31" name="Text 22">
            <a:extLst>
              <a:ext uri="{FF2B5EF4-FFF2-40B4-BE49-F238E27FC236}">
                <a16:creationId xmlns:a16="http://schemas.microsoft.com/office/drawing/2014/main" id="{FC7DE399-5E5B-28B6-3F72-60E7B707FF45}"/>
              </a:ext>
            </a:extLst>
          </p:cNvPr>
          <p:cNvSpPr/>
          <p:nvPr/>
        </p:nvSpPr>
        <p:spPr>
          <a:xfrm>
            <a:off x="7566274" y="4677374"/>
            <a:ext cx="4023360" cy="694944"/>
          </a:xfrm>
          <a:prstGeom prst="rect">
            <a:avLst/>
          </a:prstGeom>
          <a:noFill/>
          <a:ln/>
        </p:spPr>
        <p:txBody>
          <a:bodyPr wrap="square" lIns="0" tIns="0" rIns="0" bIns="0" rtlCol="0" anchor="t"/>
          <a:lstStyle/>
          <a:p>
            <a:pPr marL="0" indent="0">
              <a:buNone/>
            </a:pPr>
            <a:r>
              <a:rPr lang="en-US">
                <a:solidFill>
                  <a:srgbClr val="333333"/>
                </a:solidFill>
                <a:latin typeface="Calibri" pitchFamily="34" charset="0"/>
                <a:ea typeface="Calibri" pitchFamily="34" charset="-122"/>
                <a:cs typeface="Calibri" pitchFamily="34" charset="-120"/>
              </a:rPr>
              <a:t>Any LL projects with incomplete data or unresolved model issues remaining after this date will also be excluded from Batch Zero.</a:t>
            </a:r>
            <a:endParaRPr lang="en-US"/>
          </a:p>
        </p:txBody>
      </p:sp>
    </p:spTree>
    <p:extLst>
      <p:ext uri="{BB962C8B-B14F-4D97-AF65-F5344CB8AC3E}">
        <p14:creationId xmlns:p14="http://schemas.microsoft.com/office/powerpoint/2010/main" val="2391401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586E7-A505-76F6-20F9-4F0773769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199FEF-C3F3-363E-A2D2-A878609C6B4E}"/>
              </a:ext>
            </a:extLst>
          </p:cNvPr>
          <p:cNvSpPr>
            <a:spLocks noGrp="1"/>
          </p:cNvSpPr>
          <p:nvPr>
            <p:ph type="title"/>
          </p:nvPr>
        </p:nvSpPr>
        <p:spPr/>
        <p:txBody>
          <a:bodyPr/>
          <a:lstStyle/>
          <a:p>
            <a:r>
              <a:rPr lang="en-US"/>
              <a:t>Dynamic Models for the Batch Zero – Key Deadlines</a:t>
            </a:r>
          </a:p>
        </p:txBody>
      </p:sp>
      <p:sp>
        <p:nvSpPr>
          <p:cNvPr id="5" name="Slide Number Placeholder 4">
            <a:extLst>
              <a:ext uri="{FF2B5EF4-FFF2-40B4-BE49-F238E27FC236}">
                <a16:creationId xmlns:a16="http://schemas.microsoft.com/office/drawing/2014/main" id="{FD1E8EF5-C3D8-3027-4C96-FA1ACE6B5C0F}"/>
              </a:ext>
            </a:extLst>
          </p:cNvPr>
          <p:cNvSpPr>
            <a:spLocks noGrp="1"/>
          </p:cNvSpPr>
          <p:nvPr>
            <p:ph type="sldNum" sz="quarter" idx="12"/>
          </p:nvPr>
        </p:nvSpPr>
        <p:spPr/>
        <p:txBody>
          <a:bodyPr/>
          <a:lstStyle/>
          <a:p>
            <a:fld id="{BCDE79FB-97BA-492B-8D57-F1373F9ADA95}" type="slidenum">
              <a:rPr lang="en-US" smtClean="0"/>
              <a:t>37</a:t>
            </a:fld>
            <a:endParaRPr lang="en-US"/>
          </a:p>
        </p:txBody>
      </p:sp>
      <p:sp>
        <p:nvSpPr>
          <p:cNvPr id="6" name="Shape 4">
            <a:extLst>
              <a:ext uri="{FF2B5EF4-FFF2-40B4-BE49-F238E27FC236}">
                <a16:creationId xmlns:a16="http://schemas.microsoft.com/office/drawing/2014/main" id="{4370CF2A-6ECD-46D4-EFA5-552AC37BD7CE}"/>
              </a:ext>
            </a:extLst>
          </p:cNvPr>
          <p:cNvSpPr/>
          <p:nvPr/>
        </p:nvSpPr>
        <p:spPr>
          <a:xfrm>
            <a:off x="2129535" y="1185543"/>
            <a:ext cx="7946836" cy="806642"/>
          </a:xfrm>
          <a:prstGeom prst="rect">
            <a:avLst/>
          </a:prstGeom>
          <a:solidFill>
            <a:srgbClr val="1C7293"/>
          </a:solidFill>
          <a:ln w="12700">
            <a:solidFill>
              <a:srgbClr val="1C7293"/>
            </a:solidFill>
            <a:prstDash val="solid"/>
          </a:ln>
          <a:effectLst>
            <a:outerShdw blurRad="76200" dist="38100" dir="8100000" algn="bl" rotWithShape="0">
              <a:srgbClr val="000000">
                <a:alpha val="12000"/>
              </a:srgbClr>
            </a:outerShdw>
          </a:effectLst>
        </p:spPr>
        <p:txBody>
          <a:bodyPr/>
          <a:lstStyle/>
          <a:p>
            <a:endParaRPr lang="en-US"/>
          </a:p>
        </p:txBody>
      </p:sp>
      <p:sp>
        <p:nvSpPr>
          <p:cNvPr id="7" name="Text 5">
            <a:extLst>
              <a:ext uri="{FF2B5EF4-FFF2-40B4-BE49-F238E27FC236}">
                <a16:creationId xmlns:a16="http://schemas.microsoft.com/office/drawing/2014/main" id="{8462008B-B650-9F83-4733-E8F46A73EA56}"/>
              </a:ext>
            </a:extLst>
          </p:cNvPr>
          <p:cNvSpPr/>
          <p:nvPr/>
        </p:nvSpPr>
        <p:spPr>
          <a:xfrm>
            <a:off x="2495694" y="1185543"/>
            <a:ext cx="7391291" cy="411480"/>
          </a:xfrm>
          <a:prstGeom prst="rect">
            <a:avLst/>
          </a:prstGeom>
          <a:noFill/>
          <a:ln/>
        </p:spPr>
        <p:txBody>
          <a:bodyPr wrap="square" rtlCol="0" anchor="ctr"/>
          <a:lstStyle/>
          <a:p>
            <a:pPr algn="ctr"/>
            <a:r>
              <a:rPr lang="en-US" sz="2000" b="1">
                <a:solidFill>
                  <a:srgbClr val="FFFFFF"/>
                </a:solidFill>
                <a:latin typeface="Calibri" pitchFamily="34" charset="0"/>
                <a:ea typeface="Calibri" pitchFamily="34" charset="-122"/>
                <a:cs typeface="Calibri" pitchFamily="34" charset="-120"/>
              </a:rPr>
              <a:t>July 24, 2026</a:t>
            </a:r>
          </a:p>
        </p:txBody>
      </p:sp>
      <p:sp>
        <p:nvSpPr>
          <p:cNvPr id="8" name="Text 6">
            <a:extLst>
              <a:ext uri="{FF2B5EF4-FFF2-40B4-BE49-F238E27FC236}">
                <a16:creationId xmlns:a16="http://schemas.microsoft.com/office/drawing/2014/main" id="{22F9407E-4E60-768C-5E0F-4F73C849FA28}"/>
              </a:ext>
            </a:extLst>
          </p:cNvPr>
          <p:cNvSpPr/>
          <p:nvPr/>
        </p:nvSpPr>
        <p:spPr>
          <a:xfrm>
            <a:off x="2504218" y="1597023"/>
            <a:ext cx="7391289" cy="395162"/>
          </a:xfrm>
          <a:prstGeom prst="rect">
            <a:avLst/>
          </a:prstGeom>
          <a:noFill/>
          <a:ln/>
        </p:spPr>
        <p:txBody>
          <a:bodyPr wrap="square" rtlCol="0" anchor="ctr"/>
          <a:lstStyle/>
          <a:p>
            <a:pPr algn="ctr"/>
            <a:r>
              <a:rPr lang="en-US">
                <a:solidFill>
                  <a:srgbClr val="FFFFFF"/>
                </a:solidFill>
                <a:latin typeface="Calibri" pitchFamily="34" charset="0"/>
                <a:ea typeface="Calibri" pitchFamily="34" charset="-122"/>
                <a:cs typeface="Calibri" pitchFamily="34" charset="-120"/>
              </a:rPr>
              <a:t>TSP Determination Deadline</a:t>
            </a:r>
          </a:p>
        </p:txBody>
      </p:sp>
      <p:sp>
        <p:nvSpPr>
          <p:cNvPr id="12" name="Shape 11">
            <a:extLst>
              <a:ext uri="{FF2B5EF4-FFF2-40B4-BE49-F238E27FC236}">
                <a16:creationId xmlns:a16="http://schemas.microsoft.com/office/drawing/2014/main" id="{995A27BC-831E-F06D-07A4-7F0872CB3467}"/>
              </a:ext>
            </a:extLst>
          </p:cNvPr>
          <p:cNvSpPr/>
          <p:nvPr/>
        </p:nvSpPr>
        <p:spPr>
          <a:xfrm>
            <a:off x="2129534" y="2041730"/>
            <a:ext cx="7932931" cy="2370679"/>
          </a:xfrm>
          <a:prstGeom prst="rect">
            <a:avLst/>
          </a:prstGeom>
          <a:solidFill>
            <a:srgbClr val="CCDDE0"/>
          </a:solidFill>
          <a:ln w="12700">
            <a:solidFill>
              <a:srgbClr val="C0D8EC"/>
            </a:solidFill>
            <a:prstDash val="solid"/>
          </a:ln>
        </p:spPr>
        <p:txBody>
          <a:bodyPr/>
          <a:lstStyle/>
          <a:p>
            <a:endParaRPr lang="en-US"/>
          </a:p>
        </p:txBody>
      </p:sp>
      <p:sp>
        <p:nvSpPr>
          <p:cNvPr id="13" name="Text 12">
            <a:extLst>
              <a:ext uri="{FF2B5EF4-FFF2-40B4-BE49-F238E27FC236}">
                <a16:creationId xmlns:a16="http://schemas.microsoft.com/office/drawing/2014/main" id="{EFEC4103-2B72-EF90-AF23-54179E7A5DBF}"/>
              </a:ext>
            </a:extLst>
          </p:cNvPr>
          <p:cNvSpPr/>
          <p:nvPr/>
        </p:nvSpPr>
        <p:spPr>
          <a:xfrm>
            <a:off x="2220515" y="2133170"/>
            <a:ext cx="7598265" cy="594360"/>
          </a:xfrm>
          <a:prstGeom prst="rect">
            <a:avLst/>
          </a:prstGeom>
          <a:noFill/>
          <a:ln/>
        </p:spPr>
        <p:txBody>
          <a:bodyPr wrap="square" rtlCol="0" anchor="ctr"/>
          <a:lstStyle/>
          <a:p>
            <a:r>
              <a:rPr lang="en-US" sz="2000" b="1">
                <a:solidFill>
                  <a:srgbClr val="1C7293"/>
                </a:solidFill>
                <a:latin typeface="Calibri" pitchFamily="34" charset="0"/>
                <a:ea typeface="Calibri" pitchFamily="34" charset="-122"/>
                <a:cs typeface="Calibri" pitchFamily="34" charset="-120"/>
              </a:rPr>
              <a:t>TSP Must Submit to ERCOT by July 24 (if applicable)</a:t>
            </a:r>
            <a:r>
              <a:rPr lang="en-US" sz="2000" b="1" baseline="30000">
                <a:solidFill>
                  <a:srgbClr val="1C7293"/>
                </a:solidFill>
                <a:latin typeface="Calibri" pitchFamily="34" charset="0"/>
                <a:ea typeface="Calibri" pitchFamily="34" charset="-122"/>
                <a:cs typeface="Calibri" pitchFamily="34" charset="-120"/>
              </a:rPr>
              <a:t> (1)</a:t>
            </a:r>
            <a:r>
              <a:rPr lang="en-US" sz="2000" b="1">
                <a:solidFill>
                  <a:srgbClr val="1C7293"/>
                </a:solidFill>
                <a:latin typeface="Calibri" pitchFamily="34" charset="0"/>
                <a:ea typeface="Calibri" pitchFamily="34" charset="-122"/>
                <a:cs typeface="Calibri" pitchFamily="34" charset="-120"/>
              </a:rPr>
              <a:t>:</a:t>
            </a:r>
          </a:p>
        </p:txBody>
      </p:sp>
      <p:sp>
        <p:nvSpPr>
          <p:cNvPr id="14" name="Text 13">
            <a:extLst>
              <a:ext uri="{FF2B5EF4-FFF2-40B4-BE49-F238E27FC236}">
                <a16:creationId xmlns:a16="http://schemas.microsoft.com/office/drawing/2014/main" id="{E409B213-BCC3-CC08-4CDF-2FA71A9FA6B9}"/>
              </a:ext>
            </a:extLst>
          </p:cNvPr>
          <p:cNvSpPr/>
          <p:nvPr/>
        </p:nvSpPr>
        <p:spPr>
          <a:xfrm>
            <a:off x="2236600" y="2818970"/>
            <a:ext cx="7573859" cy="1643488"/>
          </a:xfrm>
          <a:prstGeom prst="rect">
            <a:avLst/>
          </a:prstGeom>
          <a:noFill/>
          <a:ln/>
        </p:spPr>
        <p:txBody>
          <a:bodyPr wrap="square" rtlCol="0" anchor="ctr"/>
          <a:lstStyle/>
          <a:p>
            <a:r>
              <a:rPr lang="en-US">
                <a:solidFill>
                  <a:srgbClr val="1A2740"/>
                </a:solidFill>
                <a:latin typeface="Calibri" pitchFamily="34" charset="0"/>
                <a:ea typeface="Calibri" pitchFamily="34" charset="-122"/>
                <a:cs typeface="Calibri" pitchFamily="34" charset="-120"/>
              </a:rPr>
              <a:t>If a dynamic stability study has previously been performed for a Large Load, the interconnecting TSP must submit a written determination indicating whether the submitted dynamic data is expected to adversely impact prior stability study results.</a:t>
            </a:r>
            <a:endParaRPr lang="en-US"/>
          </a:p>
        </p:txBody>
      </p:sp>
      <p:sp>
        <p:nvSpPr>
          <p:cNvPr id="18" name="TextBox 17">
            <a:extLst>
              <a:ext uri="{FF2B5EF4-FFF2-40B4-BE49-F238E27FC236}">
                <a16:creationId xmlns:a16="http://schemas.microsoft.com/office/drawing/2014/main" id="{7FD1C120-DE3D-1EAD-3569-C1F5223F0EA3}"/>
              </a:ext>
            </a:extLst>
          </p:cNvPr>
          <p:cNvSpPr txBox="1"/>
          <p:nvPr/>
        </p:nvSpPr>
        <p:spPr>
          <a:xfrm>
            <a:off x="2037066" y="4553898"/>
            <a:ext cx="3813263" cy="523220"/>
          </a:xfrm>
          <a:prstGeom prst="rect">
            <a:avLst/>
          </a:prstGeom>
          <a:noFill/>
        </p:spPr>
        <p:txBody>
          <a:bodyPr wrap="square">
            <a:spAutoFit/>
          </a:bodyPr>
          <a:lstStyle/>
          <a:p>
            <a:r>
              <a:rPr lang="en-US" sz="1400" u="sng">
                <a:solidFill>
                  <a:srgbClr val="467886"/>
                </a:solidFill>
                <a:latin typeface="Aptos" panose="020B0004020202020204" pitchFamily="34" charset="0"/>
                <a:ea typeface="Aptos" panose="020B0004020202020204" pitchFamily="34" charset="0"/>
                <a:cs typeface="Times New Roman" panose="02020603050405020304" pitchFamily="18" charset="0"/>
                <a:hlinkClick r:id="rId2"/>
              </a:rPr>
              <a:t>(1). LargeLoadInterconnection@ercot.com</a:t>
            </a:r>
          </a:p>
          <a:p>
            <a:endParaRPr lang="en-US" sz="1400"/>
          </a:p>
        </p:txBody>
      </p:sp>
    </p:spTree>
    <p:extLst>
      <p:ext uri="{BB962C8B-B14F-4D97-AF65-F5344CB8AC3E}">
        <p14:creationId xmlns:p14="http://schemas.microsoft.com/office/powerpoint/2010/main" val="1661678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842EA-5C60-5B05-B048-166A814F8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1E132-AFD9-02D6-7D6D-D69DCF9CD7A2}"/>
              </a:ext>
            </a:extLst>
          </p:cNvPr>
          <p:cNvSpPr>
            <a:spLocks noGrp="1"/>
          </p:cNvSpPr>
          <p:nvPr>
            <p:ph type="title"/>
          </p:nvPr>
        </p:nvSpPr>
        <p:spPr/>
        <p:txBody>
          <a:bodyPr/>
          <a:lstStyle/>
          <a:p>
            <a:r>
              <a:rPr lang="en-US"/>
              <a:t>Large Load Dynamic Model Submission Elements </a:t>
            </a:r>
          </a:p>
        </p:txBody>
      </p:sp>
      <p:sp>
        <p:nvSpPr>
          <p:cNvPr id="4" name="Slide Number Placeholder 3">
            <a:extLst>
              <a:ext uri="{FF2B5EF4-FFF2-40B4-BE49-F238E27FC236}">
                <a16:creationId xmlns:a16="http://schemas.microsoft.com/office/drawing/2014/main" id="{6AA404CE-D4C2-9294-5A94-49D4400F831B}"/>
              </a:ext>
            </a:extLst>
          </p:cNvPr>
          <p:cNvSpPr>
            <a:spLocks noGrp="1"/>
          </p:cNvSpPr>
          <p:nvPr>
            <p:ph type="sldNum" sz="quarter" idx="12"/>
          </p:nvPr>
        </p:nvSpPr>
        <p:spPr/>
        <p:txBody>
          <a:bodyPr/>
          <a:lstStyle/>
          <a:p>
            <a:fld id="{BCDE79FB-97BA-492B-8D57-F1373F9ADA95}" type="slidenum">
              <a:rPr lang="en-US" smtClean="0"/>
              <a:t>38</a:t>
            </a:fld>
            <a:endParaRPr lang="en-US"/>
          </a:p>
        </p:txBody>
      </p:sp>
      <p:sp>
        <p:nvSpPr>
          <p:cNvPr id="5" name="Shape 2">
            <a:extLst>
              <a:ext uri="{FF2B5EF4-FFF2-40B4-BE49-F238E27FC236}">
                <a16:creationId xmlns:a16="http://schemas.microsoft.com/office/drawing/2014/main" id="{D0CF0273-6ADC-A02B-F824-D37BD1E7D5A8}"/>
              </a:ext>
            </a:extLst>
          </p:cNvPr>
          <p:cNvSpPr/>
          <p:nvPr/>
        </p:nvSpPr>
        <p:spPr>
          <a:xfrm>
            <a:off x="577337" y="1498058"/>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6" name="Shape 3">
            <a:extLst>
              <a:ext uri="{FF2B5EF4-FFF2-40B4-BE49-F238E27FC236}">
                <a16:creationId xmlns:a16="http://schemas.microsoft.com/office/drawing/2014/main" id="{7AF6E651-2EA6-4093-BCBD-B943496AD571}"/>
              </a:ext>
            </a:extLst>
          </p:cNvPr>
          <p:cNvSpPr/>
          <p:nvPr/>
        </p:nvSpPr>
        <p:spPr>
          <a:xfrm>
            <a:off x="577337" y="1498059"/>
            <a:ext cx="5343402" cy="347472"/>
          </a:xfrm>
          <a:prstGeom prst="rect">
            <a:avLst/>
          </a:prstGeom>
          <a:solidFill>
            <a:srgbClr val="1C7293"/>
          </a:solidFill>
          <a:ln w="12700">
            <a:solidFill>
              <a:srgbClr val="1C7293"/>
            </a:solidFill>
            <a:prstDash val="solid"/>
          </a:ln>
        </p:spPr>
        <p:txBody>
          <a:bodyPr/>
          <a:lstStyle/>
          <a:p>
            <a:endParaRPr lang="en-US"/>
          </a:p>
        </p:txBody>
      </p:sp>
      <p:sp>
        <p:nvSpPr>
          <p:cNvPr id="7" name="Text 4">
            <a:extLst>
              <a:ext uri="{FF2B5EF4-FFF2-40B4-BE49-F238E27FC236}">
                <a16:creationId xmlns:a16="http://schemas.microsoft.com/office/drawing/2014/main" id="{628AC49B-1EEC-3BF3-F95F-BF97A2909E59}"/>
              </a:ext>
            </a:extLst>
          </p:cNvPr>
          <p:cNvSpPr/>
          <p:nvPr/>
        </p:nvSpPr>
        <p:spPr>
          <a:xfrm>
            <a:off x="714497" y="1498059"/>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Model Compatibility</a:t>
            </a:r>
            <a:endParaRPr lang="en-US" sz="2000"/>
          </a:p>
        </p:txBody>
      </p:sp>
      <p:sp>
        <p:nvSpPr>
          <p:cNvPr id="8" name="Text 5">
            <a:extLst>
              <a:ext uri="{FF2B5EF4-FFF2-40B4-BE49-F238E27FC236}">
                <a16:creationId xmlns:a16="http://schemas.microsoft.com/office/drawing/2014/main" id="{63005137-1136-EDB1-9F5E-A30523798F05}"/>
              </a:ext>
            </a:extLst>
          </p:cNvPr>
          <p:cNvSpPr/>
          <p:nvPr/>
        </p:nvSpPr>
        <p:spPr>
          <a:xfrm>
            <a:off x="675911" y="2058866"/>
            <a:ext cx="5063733" cy="1280160"/>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All submissions must be compatible with the planning and operations model software version specified in the Dynamic Working Group Procedure Manual in effect on March 4, 2026.</a:t>
            </a:r>
            <a:endParaRPr lang="en-US"/>
          </a:p>
        </p:txBody>
      </p:sp>
      <p:sp>
        <p:nvSpPr>
          <p:cNvPr id="9" name="Shape 6">
            <a:extLst>
              <a:ext uri="{FF2B5EF4-FFF2-40B4-BE49-F238E27FC236}">
                <a16:creationId xmlns:a16="http://schemas.microsoft.com/office/drawing/2014/main" id="{7C268ECB-66D8-71D2-AEFF-1E75D1D566FD}"/>
              </a:ext>
            </a:extLst>
          </p:cNvPr>
          <p:cNvSpPr/>
          <p:nvPr/>
        </p:nvSpPr>
        <p:spPr>
          <a:xfrm>
            <a:off x="6315197" y="1498058"/>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10" name="Shape 7">
            <a:extLst>
              <a:ext uri="{FF2B5EF4-FFF2-40B4-BE49-F238E27FC236}">
                <a16:creationId xmlns:a16="http://schemas.microsoft.com/office/drawing/2014/main" id="{3BB3A6B7-9567-1988-65ED-5492B41B9357}"/>
              </a:ext>
            </a:extLst>
          </p:cNvPr>
          <p:cNvSpPr/>
          <p:nvPr/>
        </p:nvSpPr>
        <p:spPr>
          <a:xfrm>
            <a:off x="6315197" y="1498059"/>
            <a:ext cx="5343402" cy="347472"/>
          </a:xfrm>
          <a:prstGeom prst="rect">
            <a:avLst/>
          </a:prstGeom>
          <a:solidFill>
            <a:srgbClr val="1C7293"/>
          </a:solidFill>
          <a:ln w="12700">
            <a:solidFill>
              <a:srgbClr val="1C7293"/>
            </a:solidFill>
            <a:prstDash val="solid"/>
          </a:ln>
        </p:spPr>
        <p:txBody>
          <a:bodyPr/>
          <a:lstStyle/>
          <a:p>
            <a:endParaRPr lang="en-US"/>
          </a:p>
        </p:txBody>
      </p:sp>
      <p:sp>
        <p:nvSpPr>
          <p:cNvPr id="11" name="Text 8">
            <a:extLst>
              <a:ext uri="{FF2B5EF4-FFF2-40B4-BE49-F238E27FC236}">
                <a16:creationId xmlns:a16="http://schemas.microsoft.com/office/drawing/2014/main" id="{1E6C622B-A473-B66E-FFB9-C7403D45F6A5}"/>
              </a:ext>
            </a:extLst>
          </p:cNvPr>
          <p:cNvSpPr/>
          <p:nvPr/>
        </p:nvSpPr>
        <p:spPr>
          <a:xfrm>
            <a:off x="6452357" y="1498059"/>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Data Survey Completion</a:t>
            </a:r>
            <a:endParaRPr lang="en-US" sz="2000"/>
          </a:p>
        </p:txBody>
      </p:sp>
      <p:sp>
        <p:nvSpPr>
          <p:cNvPr id="12" name="Text 9">
            <a:extLst>
              <a:ext uri="{FF2B5EF4-FFF2-40B4-BE49-F238E27FC236}">
                <a16:creationId xmlns:a16="http://schemas.microsoft.com/office/drawing/2014/main" id="{C355F693-5362-99AB-269E-C7AC655537DB}"/>
              </a:ext>
            </a:extLst>
          </p:cNvPr>
          <p:cNvSpPr/>
          <p:nvPr/>
        </p:nvSpPr>
        <p:spPr>
          <a:xfrm>
            <a:off x="6452356" y="1982496"/>
            <a:ext cx="5025146" cy="1280160"/>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All model submissions must include completion of the latest ERCOT Dynamic Working Group Large Load Data Survey</a:t>
            </a:r>
            <a:r>
              <a:rPr lang="en-US" baseline="30000">
                <a:solidFill>
                  <a:srgbClr val="1A2740"/>
                </a:solidFill>
                <a:latin typeface="Calibri" pitchFamily="34" charset="0"/>
                <a:ea typeface="Calibri" pitchFamily="34" charset="-122"/>
                <a:cs typeface="Calibri" pitchFamily="34" charset="-120"/>
              </a:rPr>
              <a:t>(1)</a:t>
            </a:r>
            <a:r>
              <a:rPr lang="en-US">
                <a:solidFill>
                  <a:srgbClr val="1A2740"/>
                </a:solidFill>
                <a:latin typeface="Calibri" pitchFamily="34" charset="0"/>
                <a:ea typeface="Calibri" pitchFamily="34" charset="-122"/>
                <a:cs typeface="Calibri" pitchFamily="34" charset="-120"/>
              </a:rPr>
              <a:t>.</a:t>
            </a:r>
            <a:endParaRPr lang="en-US"/>
          </a:p>
        </p:txBody>
      </p:sp>
      <p:sp>
        <p:nvSpPr>
          <p:cNvPr id="13" name="Shape 10">
            <a:extLst>
              <a:ext uri="{FF2B5EF4-FFF2-40B4-BE49-F238E27FC236}">
                <a16:creationId xmlns:a16="http://schemas.microsoft.com/office/drawing/2014/main" id="{C1170A25-A2D9-CE9C-200F-0AC9384E5C76}"/>
              </a:ext>
            </a:extLst>
          </p:cNvPr>
          <p:cNvSpPr/>
          <p:nvPr/>
        </p:nvSpPr>
        <p:spPr>
          <a:xfrm>
            <a:off x="577337" y="3980857"/>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14" name="Shape 11">
            <a:extLst>
              <a:ext uri="{FF2B5EF4-FFF2-40B4-BE49-F238E27FC236}">
                <a16:creationId xmlns:a16="http://schemas.microsoft.com/office/drawing/2014/main" id="{734C7368-B6F5-43FB-9C1A-6606789812EF}"/>
              </a:ext>
            </a:extLst>
          </p:cNvPr>
          <p:cNvSpPr/>
          <p:nvPr/>
        </p:nvSpPr>
        <p:spPr>
          <a:xfrm>
            <a:off x="577337" y="3980858"/>
            <a:ext cx="5343402" cy="347472"/>
          </a:xfrm>
          <a:prstGeom prst="rect">
            <a:avLst/>
          </a:prstGeom>
          <a:solidFill>
            <a:srgbClr val="065A82"/>
          </a:solidFill>
          <a:ln w="12700">
            <a:solidFill>
              <a:srgbClr val="065A82"/>
            </a:solidFill>
            <a:prstDash val="solid"/>
          </a:ln>
        </p:spPr>
        <p:txBody>
          <a:bodyPr/>
          <a:lstStyle/>
          <a:p>
            <a:endParaRPr lang="en-US"/>
          </a:p>
        </p:txBody>
      </p:sp>
      <p:sp>
        <p:nvSpPr>
          <p:cNvPr id="15" name="Text 12">
            <a:extLst>
              <a:ext uri="{FF2B5EF4-FFF2-40B4-BE49-F238E27FC236}">
                <a16:creationId xmlns:a16="http://schemas.microsoft.com/office/drawing/2014/main" id="{952DC3C8-E990-6414-034A-A5481BC39E7E}"/>
              </a:ext>
            </a:extLst>
          </p:cNvPr>
          <p:cNvSpPr/>
          <p:nvPr/>
        </p:nvSpPr>
        <p:spPr>
          <a:xfrm>
            <a:off x="714497" y="3980858"/>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Updated / Improved Models</a:t>
            </a:r>
            <a:endParaRPr lang="en-US" sz="2000"/>
          </a:p>
        </p:txBody>
      </p:sp>
      <p:sp>
        <p:nvSpPr>
          <p:cNvPr id="16" name="Text 13">
            <a:extLst>
              <a:ext uri="{FF2B5EF4-FFF2-40B4-BE49-F238E27FC236}">
                <a16:creationId xmlns:a16="http://schemas.microsoft.com/office/drawing/2014/main" id="{20C7091E-BB1A-5C3E-CE75-4244FDD805D0}"/>
              </a:ext>
            </a:extLst>
          </p:cNvPr>
          <p:cNvSpPr/>
          <p:nvPr/>
        </p:nvSpPr>
        <p:spPr>
          <a:xfrm>
            <a:off x="675911" y="4541665"/>
            <a:ext cx="5063733" cy="1280160"/>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ILLEs are expected to submit updated or improved models that properly represent load behavior — especially where enhanced models are available.</a:t>
            </a:r>
            <a:endParaRPr lang="en-US"/>
          </a:p>
        </p:txBody>
      </p:sp>
      <p:sp>
        <p:nvSpPr>
          <p:cNvPr id="17" name="Shape 14">
            <a:extLst>
              <a:ext uri="{FF2B5EF4-FFF2-40B4-BE49-F238E27FC236}">
                <a16:creationId xmlns:a16="http://schemas.microsoft.com/office/drawing/2014/main" id="{1236112B-B4A9-882E-2C74-5EBADDF8ED40}"/>
              </a:ext>
            </a:extLst>
          </p:cNvPr>
          <p:cNvSpPr/>
          <p:nvPr/>
        </p:nvSpPr>
        <p:spPr>
          <a:xfrm>
            <a:off x="6315197" y="3980857"/>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18" name="Shape 15">
            <a:extLst>
              <a:ext uri="{FF2B5EF4-FFF2-40B4-BE49-F238E27FC236}">
                <a16:creationId xmlns:a16="http://schemas.microsoft.com/office/drawing/2014/main" id="{2249C1C4-9C6A-7938-3015-4C4E58CDA4B1}"/>
              </a:ext>
            </a:extLst>
          </p:cNvPr>
          <p:cNvSpPr/>
          <p:nvPr/>
        </p:nvSpPr>
        <p:spPr>
          <a:xfrm>
            <a:off x="6315197" y="3980858"/>
            <a:ext cx="5343402" cy="347472"/>
          </a:xfrm>
          <a:prstGeom prst="rect">
            <a:avLst/>
          </a:prstGeom>
          <a:solidFill>
            <a:srgbClr val="065A82"/>
          </a:solidFill>
          <a:ln w="12700">
            <a:solidFill>
              <a:srgbClr val="065A82"/>
            </a:solidFill>
            <a:prstDash val="solid"/>
          </a:ln>
        </p:spPr>
        <p:txBody>
          <a:bodyPr/>
          <a:lstStyle/>
          <a:p>
            <a:endParaRPr lang="en-US"/>
          </a:p>
        </p:txBody>
      </p:sp>
      <p:sp>
        <p:nvSpPr>
          <p:cNvPr id="19" name="Text 16">
            <a:extLst>
              <a:ext uri="{FF2B5EF4-FFF2-40B4-BE49-F238E27FC236}">
                <a16:creationId xmlns:a16="http://schemas.microsoft.com/office/drawing/2014/main" id="{456A0C6B-97EE-16A0-2BE8-ABEFEE1852CF}"/>
              </a:ext>
            </a:extLst>
          </p:cNvPr>
          <p:cNvSpPr/>
          <p:nvPr/>
        </p:nvSpPr>
        <p:spPr>
          <a:xfrm>
            <a:off x="6452357" y="3980858"/>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ERCOT Defaults</a:t>
            </a:r>
            <a:endParaRPr lang="en-US" sz="2000"/>
          </a:p>
        </p:txBody>
      </p:sp>
      <p:sp>
        <p:nvSpPr>
          <p:cNvPr id="20" name="Text 17">
            <a:extLst>
              <a:ext uri="{FF2B5EF4-FFF2-40B4-BE49-F238E27FC236}">
                <a16:creationId xmlns:a16="http://schemas.microsoft.com/office/drawing/2014/main" id="{51CC7AAA-686A-8205-3DF2-68A1F2CC955D}"/>
              </a:ext>
            </a:extLst>
          </p:cNvPr>
          <p:cNvSpPr/>
          <p:nvPr/>
        </p:nvSpPr>
        <p:spPr>
          <a:xfrm>
            <a:off x="6452356" y="4465295"/>
            <a:ext cx="5025146" cy="1280160"/>
          </a:xfrm>
          <a:prstGeom prst="rect">
            <a:avLst/>
          </a:prstGeom>
          <a:noFill/>
          <a:ln/>
        </p:spPr>
        <p:txBody>
          <a:bodyPr wrap="square" rtlCol="0" anchor="t"/>
          <a:lstStyle/>
          <a:p>
            <a:r>
              <a:rPr lang="en-US">
                <a:solidFill>
                  <a:srgbClr val="1A2740"/>
                </a:solidFill>
                <a:latin typeface="Calibri" pitchFamily="34" charset="0"/>
                <a:ea typeface="Calibri" pitchFamily="34" charset="-122"/>
                <a:cs typeface="Calibri" pitchFamily="34" charset="-120"/>
              </a:rPr>
              <a:t>For operational loads not providing dynamic models or updating models, ERCOT will use the available models previously provided or assume minimum ride-through capability where no model is provided.</a:t>
            </a:r>
            <a:endParaRPr lang="en-US"/>
          </a:p>
        </p:txBody>
      </p:sp>
      <p:sp>
        <p:nvSpPr>
          <p:cNvPr id="3" name="TextBox 2">
            <a:extLst>
              <a:ext uri="{FF2B5EF4-FFF2-40B4-BE49-F238E27FC236}">
                <a16:creationId xmlns:a16="http://schemas.microsoft.com/office/drawing/2014/main" id="{6E109DE0-B546-17E3-4E35-15F0A3AE54D9}"/>
              </a:ext>
            </a:extLst>
          </p:cNvPr>
          <p:cNvSpPr txBox="1"/>
          <p:nvPr/>
        </p:nvSpPr>
        <p:spPr>
          <a:xfrm>
            <a:off x="714497" y="6280037"/>
            <a:ext cx="10539918" cy="307777"/>
          </a:xfrm>
          <a:prstGeom prst="rect">
            <a:avLst/>
          </a:prstGeom>
          <a:noFill/>
        </p:spPr>
        <p:txBody>
          <a:bodyPr wrap="square">
            <a:spAutoFit/>
          </a:bodyPr>
          <a:lstStyle/>
          <a:p>
            <a:r>
              <a:rPr lang="en-US" sz="14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(1). https://www.ercot.com/files/docs/2025/12/19/ERCOT-Dynamics-Working-Group-Large-Load-Data-Survey_v2.docx</a:t>
            </a:r>
            <a:endParaRPr lang="en-US" sz="1400"/>
          </a:p>
        </p:txBody>
      </p:sp>
    </p:spTree>
    <p:extLst>
      <p:ext uri="{BB962C8B-B14F-4D97-AF65-F5344CB8AC3E}">
        <p14:creationId xmlns:p14="http://schemas.microsoft.com/office/powerpoint/2010/main" val="3499972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2B5CA-3D49-CAAB-282C-8EA38577A5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C5A04-2BA5-842F-E8E5-6AD1CC52FB33}"/>
              </a:ext>
            </a:extLst>
          </p:cNvPr>
          <p:cNvSpPr>
            <a:spLocks noGrp="1"/>
          </p:cNvSpPr>
          <p:nvPr>
            <p:ph type="title"/>
          </p:nvPr>
        </p:nvSpPr>
        <p:spPr/>
        <p:txBody>
          <a:bodyPr/>
          <a:lstStyle/>
          <a:p>
            <a:r>
              <a:rPr lang="en-US"/>
              <a:t>Applicability for Batch-0 Dynamic Model Submission</a:t>
            </a:r>
          </a:p>
        </p:txBody>
      </p:sp>
      <p:sp>
        <p:nvSpPr>
          <p:cNvPr id="4" name="Slide Number Placeholder 3">
            <a:extLst>
              <a:ext uri="{FF2B5EF4-FFF2-40B4-BE49-F238E27FC236}">
                <a16:creationId xmlns:a16="http://schemas.microsoft.com/office/drawing/2014/main" id="{5E292605-F6F6-F86B-51B2-003E1237C50A}"/>
              </a:ext>
            </a:extLst>
          </p:cNvPr>
          <p:cNvSpPr>
            <a:spLocks noGrp="1"/>
          </p:cNvSpPr>
          <p:nvPr>
            <p:ph type="sldNum" sz="quarter" idx="12"/>
          </p:nvPr>
        </p:nvSpPr>
        <p:spPr/>
        <p:txBody>
          <a:bodyPr/>
          <a:lstStyle/>
          <a:p>
            <a:fld id="{BCDE79FB-97BA-492B-8D57-F1373F9ADA95}" type="slidenum">
              <a:rPr lang="en-US" smtClean="0"/>
              <a:t>39</a:t>
            </a:fld>
            <a:endParaRPr lang="en-US"/>
          </a:p>
        </p:txBody>
      </p:sp>
      <p:graphicFrame>
        <p:nvGraphicFramePr>
          <p:cNvPr id="5" name="Table 4">
            <a:extLst>
              <a:ext uri="{FF2B5EF4-FFF2-40B4-BE49-F238E27FC236}">
                <a16:creationId xmlns:a16="http://schemas.microsoft.com/office/drawing/2014/main" id="{9D07D2CC-B84F-CC38-C5F4-C83E35C68B5D}"/>
              </a:ext>
            </a:extLst>
          </p:cNvPr>
          <p:cNvGraphicFramePr>
            <a:graphicFrameLocks noGrp="1"/>
          </p:cNvGraphicFramePr>
          <p:nvPr/>
        </p:nvGraphicFramePr>
        <p:xfrm>
          <a:off x="533400" y="1347831"/>
          <a:ext cx="11421159" cy="4114800"/>
        </p:xfrm>
        <a:graphic>
          <a:graphicData uri="http://schemas.openxmlformats.org/drawingml/2006/table">
            <a:tbl>
              <a:tblPr firstRow="1" bandRow="1">
                <a:tableStyleId>{5C22544A-7EE6-4342-B048-85BDC9FD1C3A}</a:tableStyleId>
              </a:tblPr>
              <a:tblGrid>
                <a:gridCol w="1646555">
                  <a:extLst>
                    <a:ext uri="{9D8B030D-6E8A-4147-A177-3AD203B41FA5}">
                      <a16:colId xmlns:a16="http://schemas.microsoft.com/office/drawing/2014/main" val="2470292064"/>
                    </a:ext>
                  </a:extLst>
                </a:gridCol>
                <a:gridCol w="8043080">
                  <a:extLst>
                    <a:ext uri="{9D8B030D-6E8A-4147-A177-3AD203B41FA5}">
                      <a16:colId xmlns:a16="http://schemas.microsoft.com/office/drawing/2014/main" val="872909877"/>
                    </a:ext>
                  </a:extLst>
                </a:gridCol>
                <a:gridCol w="1731524">
                  <a:extLst>
                    <a:ext uri="{9D8B030D-6E8A-4147-A177-3AD203B41FA5}">
                      <a16:colId xmlns:a16="http://schemas.microsoft.com/office/drawing/2014/main" val="1255487007"/>
                    </a:ext>
                  </a:extLst>
                </a:gridCol>
              </a:tblGrid>
              <a:tr h="370840">
                <a:tc>
                  <a:txBody>
                    <a:bodyPr/>
                    <a:lstStyle/>
                    <a:p>
                      <a:r>
                        <a:rPr lang="en-US" sz="1800" kern="1200">
                          <a:solidFill>
                            <a:schemeClr val="bg1"/>
                          </a:solidFill>
                          <a:latin typeface="Calibri" pitchFamily="34" charset="0"/>
                          <a:ea typeface="Calibri" pitchFamily="34" charset="-122"/>
                          <a:cs typeface="Calibri" pitchFamily="34" charset="-120"/>
                        </a:rPr>
                        <a:t>PGRR 145 Section</a:t>
                      </a:r>
                    </a:p>
                  </a:txBody>
                  <a:tcPr>
                    <a:solidFill>
                      <a:schemeClr val="accent2">
                        <a:lumMod val="50000"/>
                      </a:schemeClr>
                    </a:solidFill>
                  </a:tcPr>
                </a:tc>
                <a:tc>
                  <a:txBody>
                    <a:bodyPr/>
                    <a:lstStyle/>
                    <a:p>
                      <a:r>
                        <a:rPr lang="en-US" sz="1800" kern="1200">
                          <a:solidFill>
                            <a:schemeClr val="bg1"/>
                          </a:solidFill>
                          <a:latin typeface="Calibri" pitchFamily="34" charset="0"/>
                          <a:ea typeface="Calibri" pitchFamily="34" charset="-122"/>
                          <a:cs typeface="Calibri" pitchFamily="34" charset="-120"/>
                        </a:rPr>
                        <a:t>Criteria</a:t>
                      </a:r>
                    </a:p>
                  </a:txBody>
                  <a:tcPr>
                    <a:solidFill>
                      <a:schemeClr val="accent2">
                        <a:lumMod val="50000"/>
                      </a:schemeClr>
                    </a:solidFill>
                  </a:tcPr>
                </a:tc>
                <a:tc>
                  <a:txBody>
                    <a:bodyPr/>
                    <a:lstStyle/>
                    <a:p>
                      <a:r>
                        <a:rPr lang="en-US" sz="1800" kern="1200">
                          <a:solidFill>
                            <a:schemeClr val="bg1"/>
                          </a:solidFill>
                          <a:latin typeface="Calibri" pitchFamily="34" charset="0"/>
                          <a:ea typeface="Calibri" pitchFamily="34" charset="-122"/>
                          <a:cs typeface="Calibri" pitchFamily="34" charset="-120"/>
                        </a:rPr>
                        <a:t>Submission Required</a:t>
                      </a:r>
                    </a:p>
                  </a:txBody>
                  <a:tcPr>
                    <a:solidFill>
                      <a:schemeClr val="accent2">
                        <a:lumMod val="50000"/>
                      </a:schemeClr>
                    </a:solidFill>
                  </a:tcPr>
                </a:tc>
                <a:extLst>
                  <a:ext uri="{0D108BD9-81ED-4DB2-BD59-A6C34878D82A}">
                    <a16:rowId xmlns:a16="http://schemas.microsoft.com/office/drawing/2014/main" val="4010428701"/>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9.2.1.1(1)(a)</a:t>
                      </a:r>
                    </a:p>
                  </a:txBody>
                  <a:tcPr/>
                </a:tc>
                <a:tc>
                  <a:txBody>
                    <a:bodyPr/>
                    <a:lstStyle/>
                    <a:p>
                      <a:r>
                        <a:rPr lang="en-US" sz="2000" kern="1200">
                          <a:solidFill>
                            <a:srgbClr val="1A2740"/>
                          </a:solidFill>
                          <a:latin typeface="Calibri" pitchFamily="34" charset="0"/>
                          <a:ea typeface="Calibri" pitchFamily="34" charset="-122"/>
                          <a:cs typeface="Calibri" pitchFamily="34" charset="-120"/>
                        </a:rPr>
                        <a:t>Energized before March 25, 2022</a:t>
                      </a:r>
                    </a:p>
                  </a:txBody>
                  <a:tcPr/>
                </a:tc>
                <a:tc>
                  <a:txBody>
                    <a:bodyPr/>
                    <a:lstStyle/>
                    <a:p>
                      <a:r>
                        <a:rPr lang="en-US" sz="2000" kern="1200">
                          <a:solidFill>
                            <a:srgbClr val="1A2740"/>
                          </a:solidFill>
                          <a:latin typeface="Calibri" pitchFamily="34" charset="0"/>
                          <a:ea typeface="Calibri" pitchFamily="34" charset="-122"/>
                          <a:cs typeface="Calibri" pitchFamily="34" charset="-120"/>
                        </a:rPr>
                        <a:t>No</a:t>
                      </a:r>
                      <a:r>
                        <a:rPr lang="en-US" sz="2000" kern="1200" baseline="30000">
                          <a:solidFill>
                            <a:srgbClr val="1A2740"/>
                          </a:solidFill>
                          <a:latin typeface="Calibri" pitchFamily="34" charset="0"/>
                          <a:ea typeface="Calibri" pitchFamily="34" charset="-122"/>
                          <a:cs typeface="Calibri" pitchFamily="34" charset="-120"/>
                        </a:rPr>
                        <a:t>(1)</a:t>
                      </a:r>
                    </a:p>
                  </a:txBody>
                  <a:tcPr/>
                </a:tc>
                <a:extLst>
                  <a:ext uri="{0D108BD9-81ED-4DB2-BD59-A6C34878D82A}">
                    <a16:rowId xmlns:a16="http://schemas.microsoft.com/office/drawing/2014/main" val="2760748623"/>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9.2.1.1(1)(b)</a:t>
                      </a:r>
                    </a:p>
                  </a:txBody>
                  <a:tcPr/>
                </a:tc>
                <a:tc>
                  <a:txBody>
                    <a:bodyPr/>
                    <a:lstStyle/>
                    <a:p>
                      <a:r>
                        <a:rPr lang="en-US" sz="2000" kern="1200">
                          <a:solidFill>
                            <a:srgbClr val="1A2740"/>
                          </a:solidFill>
                          <a:latin typeface="Calibri" pitchFamily="34" charset="0"/>
                          <a:ea typeface="Calibri" pitchFamily="34" charset="-122"/>
                          <a:cs typeface="Calibri" pitchFamily="34" charset="-120"/>
                        </a:rPr>
                        <a:t>Energized between March 25, 2022, and July 10,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a:t>
                      </a:r>
                      <a:r>
                        <a:rPr lang="en-US" sz="2000" kern="1200" baseline="30000">
                          <a:solidFill>
                            <a:srgbClr val="1A2740"/>
                          </a:solidFill>
                          <a:latin typeface="Calibri" pitchFamily="34" charset="0"/>
                          <a:ea typeface="Calibri" pitchFamily="34" charset="-122"/>
                          <a:cs typeface="Calibri" pitchFamily="34" charset="-120"/>
                        </a:rPr>
                        <a:t>(1)</a:t>
                      </a:r>
                    </a:p>
                  </a:txBody>
                  <a:tcPr/>
                </a:tc>
                <a:extLst>
                  <a:ext uri="{0D108BD9-81ED-4DB2-BD59-A6C34878D82A}">
                    <a16:rowId xmlns:a16="http://schemas.microsoft.com/office/drawing/2014/main" val="637674117"/>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9.2.1.1(1)(c)</a:t>
                      </a:r>
                    </a:p>
                  </a:txBody>
                  <a:tcPr/>
                </a:tc>
                <a:tc>
                  <a:txBody>
                    <a:bodyPr/>
                    <a:lstStyle/>
                    <a:p>
                      <a:r>
                        <a:rPr lang="en-US" sz="2000" kern="1200">
                          <a:solidFill>
                            <a:srgbClr val="1A2740"/>
                          </a:solidFill>
                          <a:latin typeface="Calibri" pitchFamily="34" charset="0"/>
                          <a:ea typeface="Calibri" pitchFamily="34" charset="-122"/>
                          <a:cs typeface="Calibri" pitchFamily="34" charset="-120"/>
                        </a:rPr>
                        <a:t>Qualified for QSA or included in interim VRT by May 1,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a:t>
                      </a:r>
                      <a:r>
                        <a:rPr lang="en-US" sz="2000" kern="1200" baseline="30000">
                          <a:solidFill>
                            <a:srgbClr val="1A2740"/>
                          </a:solidFill>
                          <a:latin typeface="Calibri" pitchFamily="34" charset="0"/>
                          <a:ea typeface="Calibri" pitchFamily="34" charset="-122"/>
                          <a:cs typeface="Calibri" pitchFamily="34" charset="-120"/>
                        </a:rPr>
                        <a:t>(1)</a:t>
                      </a:r>
                    </a:p>
                  </a:txBody>
                  <a:tcPr/>
                </a:tc>
                <a:extLst>
                  <a:ext uri="{0D108BD9-81ED-4DB2-BD59-A6C34878D82A}">
                    <a16:rowId xmlns:a16="http://schemas.microsoft.com/office/drawing/2014/main" val="868967223"/>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9.2.1.1(1)(d)</a:t>
                      </a:r>
                    </a:p>
                  </a:txBody>
                  <a:tcPr/>
                </a:tc>
                <a:tc>
                  <a:txBody>
                    <a:bodyPr/>
                    <a:lstStyle/>
                    <a:p>
                      <a:r>
                        <a:rPr lang="en-US" sz="2000" kern="1200">
                          <a:solidFill>
                            <a:srgbClr val="1A2740"/>
                          </a:solidFill>
                          <a:latin typeface="Calibri" pitchFamily="34" charset="0"/>
                          <a:ea typeface="Calibri" pitchFamily="34" charset="-122"/>
                          <a:cs typeface="Calibri" pitchFamily="34" charset="-120"/>
                        </a:rPr>
                        <a:t>Included in the 2024 Permian Basin Reliability Plan Study and contributed to transmission needs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r>
                        <a:rPr lang="en-US" sz="2000" kern="1200" baseline="30000">
                          <a:solidFill>
                            <a:srgbClr val="1A2740"/>
                          </a:solidFill>
                          <a:latin typeface="Calibri" pitchFamily="34" charset="0"/>
                          <a:ea typeface="Calibri" pitchFamily="34" charset="-122"/>
                          <a:cs typeface="Calibri" pitchFamily="34" charset="-120"/>
                        </a:rPr>
                        <a:t>(1)(2)</a:t>
                      </a:r>
                    </a:p>
                  </a:txBody>
                  <a:tcPr/>
                </a:tc>
                <a:extLst>
                  <a:ext uri="{0D108BD9-81ED-4DB2-BD59-A6C34878D82A}">
                    <a16:rowId xmlns:a16="http://schemas.microsoft.com/office/drawing/2014/main" val="4162197985"/>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9.2.1.1(1)(e)</a:t>
                      </a:r>
                    </a:p>
                  </a:txBody>
                  <a:tcPr/>
                </a:tc>
                <a:tc>
                  <a:txBody>
                    <a:bodyPr/>
                    <a:lstStyle/>
                    <a:p>
                      <a:r>
                        <a:rPr lang="en-US" sz="2000" kern="1200">
                          <a:solidFill>
                            <a:srgbClr val="1A2740"/>
                          </a:solidFill>
                          <a:latin typeface="Calibri" pitchFamily="34" charset="0"/>
                          <a:ea typeface="Calibri" pitchFamily="34" charset="-122"/>
                          <a:cs typeface="Calibri" pitchFamily="34" charset="-120"/>
                        </a:rPr>
                        <a:t>Not energized as of July 10, 2026, and meets specified requirements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3122101769"/>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Not energized as of July 10, 2026, and meets specified requirements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2592745387"/>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Not energized as of July 10, 2026, and meets specified requirements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2341095106"/>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Meets criteria (a)-(d) and subject to reliability assessment and allocation</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3279802133"/>
                  </a:ext>
                </a:extLst>
              </a:tr>
            </a:tbl>
          </a:graphicData>
        </a:graphic>
      </p:graphicFrame>
      <p:sp>
        <p:nvSpPr>
          <p:cNvPr id="6" name="TextBox 5">
            <a:extLst>
              <a:ext uri="{FF2B5EF4-FFF2-40B4-BE49-F238E27FC236}">
                <a16:creationId xmlns:a16="http://schemas.microsoft.com/office/drawing/2014/main" id="{C4165A25-D8A3-12F4-2939-D0CAB37B01BC}"/>
              </a:ext>
            </a:extLst>
          </p:cNvPr>
          <p:cNvSpPr txBox="1"/>
          <p:nvPr/>
        </p:nvSpPr>
        <p:spPr>
          <a:xfrm>
            <a:off x="682971" y="5586325"/>
            <a:ext cx="10323019" cy="646331"/>
          </a:xfrm>
          <a:prstGeom prst="rect">
            <a:avLst/>
          </a:prstGeom>
          <a:noFill/>
        </p:spPr>
        <p:txBody>
          <a:bodyPr wrap="none" rtlCol="0">
            <a:spAutoFit/>
          </a:bodyPr>
          <a:lstStyle/>
          <a:p>
            <a:r>
              <a:rPr lang="en-US">
                <a:solidFill>
                  <a:srgbClr val="1A2740"/>
                </a:solidFill>
                <a:latin typeface="Calibri" pitchFamily="34" charset="0"/>
                <a:ea typeface="Calibri" pitchFamily="34" charset="-122"/>
                <a:cs typeface="Calibri" pitchFamily="34" charset="-120"/>
              </a:rPr>
              <a:t>(1). If an updated model if available, the ILLE should supply a version that more accurately represents the LL. </a:t>
            </a:r>
          </a:p>
          <a:p>
            <a:r>
              <a:rPr lang="en-US">
                <a:solidFill>
                  <a:srgbClr val="1A2740"/>
                </a:solidFill>
                <a:latin typeface="Calibri" pitchFamily="34" charset="0"/>
                <a:ea typeface="Calibri" pitchFamily="34" charset="-122"/>
                <a:cs typeface="Calibri" pitchFamily="34" charset="-120"/>
              </a:rPr>
              <a:t>(2). No submission is needed if meeting criteria in 9.2.1.1(1)(a)-(c).</a:t>
            </a:r>
          </a:p>
        </p:txBody>
      </p:sp>
    </p:spTree>
    <p:extLst>
      <p:ext uri="{BB962C8B-B14F-4D97-AF65-F5344CB8AC3E}">
        <p14:creationId xmlns:p14="http://schemas.microsoft.com/office/powerpoint/2010/main" val="1189441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B059B50-7F48-0915-761A-1FDD6E8D7F7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3" progId="TCLayout.ActiveDocument.1">
                  <p:embed/>
                </p:oleObj>
              </mc:Choice>
              <mc:Fallback>
                <p:oleObj name="think-cell Slide" r:id="rId15" imgW="404" imgH="403" progId="TCLayout.ActiveDocument.1">
                  <p:embed/>
                  <p:pic>
                    <p:nvPicPr>
                      <p:cNvPr id="9" name="think-cell data - do not delete" hidden="1">
                        <a:extLst>
                          <a:ext uri="{FF2B5EF4-FFF2-40B4-BE49-F238E27FC236}">
                            <a16:creationId xmlns:a16="http://schemas.microsoft.com/office/drawing/2014/main" id="{DB059B50-7F48-0915-761A-1FDD6E8D7F79}"/>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3B23B20-49FB-5497-F4B9-81DA6FEB2D5E}"/>
              </a:ext>
            </a:extLst>
          </p:cNvPr>
          <p:cNvSpPr>
            <a:spLocks noGrp="1"/>
          </p:cNvSpPr>
          <p:nvPr>
            <p:ph type="title"/>
          </p:nvPr>
        </p:nvSpPr>
        <p:spPr>
          <a:xfrm>
            <a:off x="1257300" y="210624"/>
            <a:ext cx="10401300" cy="332399"/>
          </a:xfrm>
        </p:spPr>
        <p:txBody>
          <a:bodyPr vert="horz">
            <a:spAutoFit/>
          </a:bodyPr>
          <a:lstStyle/>
          <a:p>
            <a:r>
              <a:rPr lang="en-US"/>
              <a:t>Batch Zero key submission deadlines and main responsibilities</a:t>
            </a:r>
            <a:endParaRPr lang="en-US" sz="1200">
              <a:cs typeface="Arial"/>
            </a:endParaRPr>
          </a:p>
        </p:txBody>
      </p:sp>
      <p:sp>
        <p:nvSpPr>
          <p:cNvPr id="4" name="Slide Number Placeholder 5">
            <a:extLst>
              <a:ext uri="{FF2B5EF4-FFF2-40B4-BE49-F238E27FC236}">
                <a16:creationId xmlns:a16="http://schemas.microsoft.com/office/drawing/2014/main" id="{63216D0A-0AB1-3643-BDBD-F07665983A0F}"/>
              </a:ext>
            </a:extLst>
          </p:cNvPr>
          <p:cNvSpPr>
            <a:spLocks noGrp="1"/>
          </p:cNvSpPr>
          <p:nvPr>
            <p:ph type="sldNum" sz="quarter" idx="12"/>
          </p:nvPr>
        </p:nvSpPr>
        <p:spPr/>
        <p:txBody>
          <a:bodyPr/>
          <a:lstStyle/>
          <a:p>
            <a:fld id="{BCDE79FB-97BA-492B-8D57-F1373F9ADA95}" type="slidenum">
              <a:rPr lang="en-US" smtClean="0"/>
              <a:t>4</a:t>
            </a:fld>
            <a:endParaRPr lang="en-US"/>
          </a:p>
        </p:txBody>
      </p:sp>
      <p:sp>
        <p:nvSpPr>
          <p:cNvPr id="8" name="5. Source">
            <a:extLst>
              <a:ext uri="{FF2B5EF4-FFF2-40B4-BE49-F238E27FC236}">
                <a16:creationId xmlns:a16="http://schemas.microsoft.com/office/drawing/2014/main" id="{13DFED29-E799-1D9E-C539-D54D02221AF2}"/>
              </a:ext>
            </a:extLst>
          </p:cNvPr>
          <p:cNvSpPr txBox="1"/>
          <p:nvPr>
            <p:custDataLst>
              <p:tags r:id="rId2"/>
            </p:custDataLst>
          </p:nvPr>
        </p:nvSpPr>
        <p:spPr>
          <a:xfrm>
            <a:off x="62483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60" name="Rectangle 59">
            <a:extLst>
              <a:ext uri="{FF2B5EF4-FFF2-40B4-BE49-F238E27FC236}">
                <a16:creationId xmlns:a16="http://schemas.microsoft.com/office/drawing/2014/main" id="{E19A15D6-5AAF-A820-304F-629DAFD3C914}"/>
              </a:ext>
            </a:extLst>
          </p:cNvPr>
          <p:cNvSpPr>
            <a:spLocks/>
          </p:cNvSpPr>
          <p:nvPr/>
        </p:nvSpPr>
        <p:spPr>
          <a:xfrm>
            <a:off x="3166917" y="1036237"/>
            <a:ext cx="1005906" cy="5086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sp>
        <p:nvSpPr>
          <p:cNvPr id="5" name="Rectangle 4">
            <a:extLst>
              <a:ext uri="{FF2B5EF4-FFF2-40B4-BE49-F238E27FC236}">
                <a16:creationId xmlns:a16="http://schemas.microsoft.com/office/drawing/2014/main" id="{A74D28EB-786D-38A7-27D5-545533AADDBA}"/>
              </a:ext>
            </a:extLst>
          </p:cNvPr>
          <p:cNvSpPr>
            <a:spLocks/>
          </p:cNvSpPr>
          <p:nvPr/>
        </p:nvSpPr>
        <p:spPr>
          <a:xfrm>
            <a:off x="624839" y="1643023"/>
            <a:ext cx="838620" cy="12622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ILLE</a:t>
            </a:r>
          </a:p>
        </p:txBody>
      </p:sp>
      <p:sp>
        <p:nvSpPr>
          <p:cNvPr id="6" name="Rectangle 5">
            <a:extLst>
              <a:ext uri="{FF2B5EF4-FFF2-40B4-BE49-F238E27FC236}">
                <a16:creationId xmlns:a16="http://schemas.microsoft.com/office/drawing/2014/main" id="{7C6D352A-8CFA-7013-712C-E077C7E07181}"/>
              </a:ext>
            </a:extLst>
          </p:cNvPr>
          <p:cNvSpPr>
            <a:spLocks/>
          </p:cNvSpPr>
          <p:nvPr/>
        </p:nvSpPr>
        <p:spPr>
          <a:xfrm>
            <a:off x="624839" y="3100546"/>
            <a:ext cx="838620" cy="1262285"/>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TSP/DSP</a:t>
            </a:r>
          </a:p>
        </p:txBody>
      </p:sp>
      <p:sp>
        <p:nvSpPr>
          <p:cNvPr id="7" name="Rectangle 6">
            <a:extLst>
              <a:ext uri="{FF2B5EF4-FFF2-40B4-BE49-F238E27FC236}">
                <a16:creationId xmlns:a16="http://schemas.microsoft.com/office/drawing/2014/main" id="{0346890E-FC0C-8279-FEDC-9866A54B4887}"/>
              </a:ext>
            </a:extLst>
          </p:cNvPr>
          <p:cNvSpPr>
            <a:spLocks/>
          </p:cNvSpPr>
          <p:nvPr/>
        </p:nvSpPr>
        <p:spPr>
          <a:xfrm>
            <a:off x="624839" y="4558070"/>
            <a:ext cx="838620" cy="1262285"/>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a:t>
            </a:r>
          </a:p>
        </p:txBody>
      </p:sp>
      <p:cxnSp>
        <p:nvCxnSpPr>
          <p:cNvPr id="10" name="Straight Connector 9">
            <a:extLst>
              <a:ext uri="{FF2B5EF4-FFF2-40B4-BE49-F238E27FC236}">
                <a16:creationId xmlns:a16="http://schemas.microsoft.com/office/drawing/2014/main" id="{9E7931A4-50C3-70E8-339F-336D64C5C58F}"/>
              </a:ext>
            </a:extLst>
          </p:cNvPr>
          <p:cNvCxnSpPr>
            <a:cxnSpLocks/>
          </p:cNvCxnSpPr>
          <p:nvPr>
            <p:custDataLst>
              <p:tags r:id="rId3"/>
            </p:custDataLst>
          </p:nvPr>
        </p:nvCxnSpPr>
        <p:spPr bwMode="auto">
          <a:xfrm>
            <a:off x="624839" y="3002927"/>
            <a:ext cx="11033761"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845A4A2-8623-DF6A-C9E6-BFB627703D68}"/>
              </a:ext>
            </a:extLst>
          </p:cNvPr>
          <p:cNvCxnSpPr>
            <a:cxnSpLocks/>
          </p:cNvCxnSpPr>
          <p:nvPr>
            <p:custDataLst>
              <p:tags r:id="rId4"/>
            </p:custDataLst>
          </p:nvPr>
        </p:nvCxnSpPr>
        <p:spPr bwMode="auto">
          <a:xfrm>
            <a:off x="624839" y="4460450"/>
            <a:ext cx="11033761"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519BF89-C761-DB90-A3CD-5DC29E1B2B88}"/>
              </a:ext>
            </a:extLst>
          </p:cNvPr>
          <p:cNvCxnSpPr>
            <a:cxnSpLocks/>
          </p:cNvCxnSpPr>
          <p:nvPr>
            <p:custDataLst>
              <p:tags r:id="rId5"/>
            </p:custDataLst>
          </p:nvPr>
        </p:nvCxnSpPr>
        <p:spPr bwMode="auto">
          <a:xfrm>
            <a:off x="1606907" y="1392487"/>
            <a:ext cx="10051693" cy="0"/>
          </a:xfrm>
          <a:prstGeom prst="line">
            <a:avLst/>
          </a:prstGeom>
          <a:ln w="28575" cap="flat"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 name="Oval 21">
            <a:extLst>
              <a:ext uri="{FF2B5EF4-FFF2-40B4-BE49-F238E27FC236}">
                <a16:creationId xmlns:a16="http://schemas.microsoft.com/office/drawing/2014/main" id="{25024BCC-A4E1-CD0D-97FD-280C07DF6B15}"/>
              </a:ext>
            </a:extLst>
          </p:cNvPr>
          <p:cNvSpPr/>
          <p:nvPr/>
        </p:nvSpPr>
        <p:spPr>
          <a:xfrm>
            <a:off x="3936950"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F7D50A9-8146-397F-1414-FE948C10EAAE}"/>
              </a:ext>
            </a:extLst>
          </p:cNvPr>
          <p:cNvSpPr/>
          <p:nvPr/>
        </p:nvSpPr>
        <p:spPr>
          <a:xfrm>
            <a:off x="6449873"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D716DFF-5AF1-2968-D936-C449E4302049}"/>
              </a:ext>
            </a:extLst>
          </p:cNvPr>
          <p:cNvSpPr/>
          <p:nvPr/>
        </p:nvSpPr>
        <p:spPr>
          <a:xfrm>
            <a:off x="8962796"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4411ADF-C377-E86F-62C2-E22C6481A95F}"/>
              </a:ext>
            </a:extLst>
          </p:cNvPr>
          <p:cNvSpPr/>
          <p:nvPr/>
        </p:nvSpPr>
        <p:spPr>
          <a:xfrm>
            <a:off x="11475720"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TextBox 26">
            <a:extLst>
              <a:ext uri="{FF2B5EF4-FFF2-40B4-BE49-F238E27FC236}">
                <a16:creationId xmlns:a16="http://schemas.microsoft.com/office/drawing/2014/main" id="{6D089211-BE3E-F6F9-6819-A3625B5398E1}"/>
              </a:ext>
            </a:extLst>
          </p:cNvPr>
          <p:cNvSpPr txBox="1">
            <a:spLocks/>
          </p:cNvSpPr>
          <p:nvPr/>
        </p:nvSpPr>
        <p:spPr>
          <a:xfrm>
            <a:off x="3396633" y="1056785"/>
            <a:ext cx="754456"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July 10</a:t>
            </a:r>
          </a:p>
        </p:txBody>
      </p:sp>
      <p:sp>
        <p:nvSpPr>
          <p:cNvPr id="28" name="TextBox 27">
            <a:extLst>
              <a:ext uri="{FF2B5EF4-FFF2-40B4-BE49-F238E27FC236}">
                <a16:creationId xmlns:a16="http://schemas.microsoft.com/office/drawing/2014/main" id="{A81E89C5-FBD1-D7E6-08F6-7713A34E44C6}"/>
              </a:ext>
            </a:extLst>
          </p:cNvPr>
          <p:cNvSpPr txBox="1">
            <a:spLocks/>
          </p:cNvSpPr>
          <p:nvPr/>
        </p:nvSpPr>
        <p:spPr>
          <a:xfrm>
            <a:off x="5909556" y="1056785"/>
            <a:ext cx="754456"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July 24</a:t>
            </a:r>
          </a:p>
        </p:txBody>
      </p:sp>
      <p:sp>
        <p:nvSpPr>
          <p:cNvPr id="29" name="TextBox 28">
            <a:extLst>
              <a:ext uri="{FF2B5EF4-FFF2-40B4-BE49-F238E27FC236}">
                <a16:creationId xmlns:a16="http://schemas.microsoft.com/office/drawing/2014/main" id="{95150486-E315-6802-392F-A352F8772442}"/>
              </a:ext>
            </a:extLst>
          </p:cNvPr>
          <p:cNvSpPr txBox="1">
            <a:spLocks/>
          </p:cNvSpPr>
          <p:nvPr/>
        </p:nvSpPr>
        <p:spPr>
          <a:xfrm>
            <a:off x="8194425" y="1056785"/>
            <a:ext cx="1004181"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August 7</a:t>
            </a:r>
          </a:p>
        </p:txBody>
      </p:sp>
      <p:sp>
        <p:nvSpPr>
          <p:cNvPr id="31" name="TextBox 30">
            <a:extLst>
              <a:ext uri="{FF2B5EF4-FFF2-40B4-BE49-F238E27FC236}">
                <a16:creationId xmlns:a16="http://schemas.microsoft.com/office/drawing/2014/main" id="{5631A14C-0FFF-3BB5-030C-057035198C11}"/>
              </a:ext>
            </a:extLst>
          </p:cNvPr>
          <p:cNvSpPr txBox="1">
            <a:spLocks/>
          </p:cNvSpPr>
          <p:nvPr/>
        </p:nvSpPr>
        <p:spPr>
          <a:xfrm>
            <a:off x="10615645" y="1056785"/>
            <a:ext cx="1104599"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August 31</a:t>
            </a:r>
          </a:p>
        </p:txBody>
      </p:sp>
      <p:sp>
        <p:nvSpPr>
          <p:cNvPr id="16" name="TextBox 15">
            <a:extLst>
              <a:ext uri="{FF2B5EF4-FFF2-40B4-BE49-F238E27FC236}">
                <a16:creationId xmlns:a16="http://schemas.microsoft.com/office/drawing/2014/main" id="{68B4AB5B-0759-7C17-3E5E-6F8E766F7D4B}"/>
              </a:ext>
            </a:extLst>
          </p:cNvPr>
          <p:cNvSpPr txBox="1">
            <a:spLocks/>
          </p:cNvSpPr>
          <p:nvPr/>
        </p:nvSpPr>
        <p:spPr>
          <a:xfrm>
            <a:off x="10350394" y="734793"/>
            <a:ext cx="1004181" cy="184666"/>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200" b="1">
                <a:cs typeface="Arial"/>
              </a:rPr>
              <a:t>Detailed next</a:t>
            </a:r>
          </a:p>
        </p:txBody>
      </p:sp>
      <p:sp>
        <p:nvSpPr>
          <p:cNvPr id="32" name="Rectangle 31">
            <a:extLst>
              <a:ext uri="{FF2B5EF4-FFF2-40B4-BE49-F238E27FC236}">
                <a16:creationId xmlns:a16="http://schemas.microsoft.com/office/drawing/2014/main" id="{88512D9B-DB4F-4F7D-D3A3-C01DC76997A3}"/>
              </a:ext>
            </a:extLst>
          </p:cNvPr>
          <p:cNvSpPr>
            <a:spLocks/>
          </p:cNvSpPr>
          <p:nvPr/>
        </p:nvSpPr>
        <p:spPr>
          <a:xfrm>
            <a:off x="1606907" y="1664768"/>
            <a:ext cx="2330043" cy="1218796"/>
          </a:xfrm>
          <a:prstGeom prst="rect">
            <a:avLst/>
          </a:prstGeom>
          <a:solidFill>
            <a:srgbClr val="00576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r>
              <a:rPr lang="en-US" sz="1100" b="1"/>
              <a:t>Deadline for ILLE to submit required Batch Zero eligibility materials </a:t>
            </a:r>
            <a:r>
              <a:rPr lang="en-US" sz="1100"/>
              <a:t>to the Interconnecting TSP/DSP and, where required, directly to ERCOT (e.g., dynamic load models)</a:t>
            </a:r>
          </a:p>
        </p:txBody>
      </p:sp>
      <p:sp>
        <p:nvSpPr>
          <p:cNvPr id="35" name="Rectangle 34">
            <a:extLst>
              <a:ext uri="{FF2B5EF4-FFF2-40B4-BE49-F238E27FC236}">
                <a16:creationId xmlns:a16="http://schemas.microsoft.com/office/drawing/2014/main" id="{6B336C66-24EE-01EB-13B3-0BAC1A93BD42}"/>
              </a:ext>
            </a:extLst>
          </p:cNvPr>
          <p:cNvSpPr>
            <a:spLocks/>
          </p:cNvSpPr>
          <p:nvPr/>
        </p:nvSpPr>
        <p:spPr>
          <a:xfrm>
            <a:off x="4119830" y="3100546"/>
            <a:ext cx="2330043" cy="121879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Deadline for TSPs/DSPs to submit complete Batch Zero eligibility packages </a:t>
            </a:r>
            <a:r>
              <a:rPr lang="en-US" sz="1100">
                <a:solidFill>
                  <a:schemeClr val="tx1"/>
                </a:solidFill>
              </a:rPr>
              <a:t>and supporting materials to ERCOT</a:t>
            </a:r>
          </a:p>
        </p:txBody>
      </p:sp>
      <p:sp>
        <p:nvSpPr>
          <p:cNvPr id="36" name="Rectangle 35">
            <a:extLst>
              <a:ext uri="{FF2B5EF4-FFF2-40B4-BE49-F238E27FC236}">
                <a16:creationId xmlns:a16="http://schemas.microsoft.com/office/drawing/2014/main" id="{C7A662BA-29EF-147E-87C4-68BC9331FF9E}"/>
              </a:ext>
            </a:extLst>
          </p:cNvPr>
          <p:cNvSpPr>
            <a:spLocks/>
          </p:cNvSpPr>
          <p:nvPr/>
        </p:nvSpPr>
        <p:spPr>
          <a:xfrm>
            <a:off x="6655615" y="4558070"/>
            <a:ext cx="2307182" cy="1218796"/>
          </a:xfrm>
          <a:prstGeom prst="rect">
            <a:avLst/>
          </a:prstGeom>
          <a:solidFill>
            <a:srgbClr val="78D2D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Deadline for ERCOT to notify TSPs/DSPs of Batch Zero classification results</a:t>
            </a:r>
            <a:r>
              <a:rPr lang="en-US" sz="1100">
                <a:solidFill>
                  <a:schemeClr val="tx1"/>
                </a:solidFill>
              </a:rPr>
              <a:t>, including eligibility determinations and identified dynamic model or data deficiencies</a:t>
            </a:r>
          </a:p>
        </p:txBody>
      </p:sp>
      <p:sp>
        <p:nvSpPr>
          <p:cNvPr id="37" name="Rectangle 36">
            <a:extLst>
              <a:ext uri="{FF2B5EF4-FFF2-40B4-BE49-F238E27FC236}">
                <a16:creationId xmlns:a16="http://schemas.microsoft.com/office/drawing/2014/main" id="{704D51B3-A018-8068-6FA4-1C7A4B03F9B6}"/>
              </a:ext>
            </a:extLst>
          </p:cNvPr>
          <p:cNvSpPr>
            <a:spLocks/>
          </p:cNvSpPr>
          <p:nvPr/>
        </p:nvSpPr>
        <p:spPr>
          <a:xfrm>
            <a:off x="9145676" y="1664768"/>
            <a:ext cx="2330045" cy="1218796"/>
          </a:xfrm>
          <a:prstGeom prst="rect">
            <a:avLst/>
          </a:prstGeom>
          <a:solidFill>
            <a:srgbClr val="00576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Deadline for ILLEs to resolve identified dynamic model and technical data deficiencies </a:t>
            </a:r>
            <a:r>
              <a:rPr lang="en-US" sz="1100"/>
              <a:t>and submit corrected materials</a:t>
            </a:r>
          </a:p>
        </p:txBody>
      </p:sp>
      <p:cxnSp>
        <p:nvCxnSpPr>
          <p:cNvPr id="40" name="Straight Connector 39">
            <a:extLst>
              <a:ext uri="{FF2B5EF4-FFF2-40B4-BE49-F238E27FC236}">
                <a16:creationId xmlns:a16="http://schemas.microsoft.com/office/drawing/2014/main" id="{4333878B-12EA-4347-4C4F-EB8443D409A2}"/>
              </a:ext>
            </a:extLst>
          </p:cNvPr>
          <p:cNvCxnSpPr>
            <a:cxnSpLocks/>
          </p:cNvCxnSpPr>
          <p:nvPr>
            <p:custDataLst>
              <p:tags r:id="rId6"/>
            </p:custDataLst>
          </p:nvPr>
        </p:nvCxnSpPr>
        <p:spPr bwMode="auto">
          <a:xfrm flipV="1">
            <a:off x="4028390"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EC95136E-158E-598D-1241-20FB96AA2019}"/>
              </a:ext>
            </a:extLst>
          </p:cNvPr>
          <p:cNvCxnSpPr>
            <a:cxnSpLocks/>
          </p:cNvCxnSpPr>
          <p:nvPr>
            <p:custDataLst>
              <p:tags r:id="rId7"/>
            </p:custDataLst>
          </p:nvPr>
        </p:nvCxnSpPr>
        <p:spPr bwMode="auto">
          <a:xfrm flipV="1">
            <a:off x="6541313"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F0979EBB-9A08-6848-C2AD-E59ADC107C3C}"/>
              </a:ext>
            </a:extLst>
          </p:cNvPr>
          <p:cNvCxnSpPr>
            <a:cxnSpLocks/>
          </p:cNvCxnSpPr>
          <p:nvPr>
            <p:custDataLst>
              <p:tags r:id="rId8"/>
            </p:custDataLst>
          </p:nvPr>
        </p:nvCxnSpPr>
        <p:spPr bwMode="auto">
          <a:xfrm flipV="1">
            <a:off x="9054236"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EBC2E75D-7A54-C076-6F3A-9DFA08CF2BE0}"/>
              </a:ext>
            </a:extLst>
          </p:cNvPr>
          <p:cNvCxnSpPr>
            <a:cxnSpLocks/>
          </p:cNvCxnSpPr>
          <p:nvPr>
            <p:custDataLst>
              <p:tags r:id="rId9"/>
            </p:custDataLst>
          </p:nvPr>
        </p:nvCxnSpPr>
        <p:spPr bwMode="auto">
          <a:xfrm flipV="1">
            <a:off x="11567160"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8" name="Rectangle 57">
            <a:extLst>
              <a:ext uri="{FF2B5EF4-FFF2-40B4-BE49-F238E27FC236}">
                <a16:creationId xmlns:a16="http://schemas.microsoft.com/office/drawing/2014/main" id="{6BBC48CF-2068-6F0D-8FBD-A3A62FCADED3}"/>
              </a:ext>
            </a:extLst>
          </p:cNvPr>
          <p:cNvSpPr>
            <a:spLocks/>
          </p:cNvSpPr>
          <p:nvPr/>
        </p:nvSpPr>
        <p:spPr>
          <a:xfrm>
            <a:off x="1606907" y="4558070"/>
            <a:ext cx="2307182" cy="1218796"/>
          </a:xfrm>
          <a:prstGeom prst="rect">
            <a:avLst/>
          </a:prstGeom>
          <a:solidFill>
            <a:srgbClr val="78D2D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Last day ERCOT will review and approve LLIS studies </a:t>
            </a:r>
            <a:r>
              <a:rPr lang="en-US" sz="1100">
                <a:solidFill>
                  <a:schemeClr val="tx1"/>
                </a:solidFill>
              </a:rPr>
              <a:t>under the legacy process</a:t>
            </a:r>
          </a:p>
        </p:txBody>
      </p:sp>
      <p:cxnSp>
        <p:nvCxnSpPr>
          <p:cNvPr id="63" name="Straight Connector 62">
            <a:extLst>
              <a:ext uri="{FF2B5EF4-FFF2-40B4-BE49-F238E27FC236}">
                <a16:creationId xmlns:a16="http://schemas.microsoft.com/office/drawing/2014/main" id="{F4D94674-3A2D-E6F6-1ACF-056E22A4CED5}"/>
              </a:ext>
            </a:extLst>
          </p:cNvPr>
          <p:cNvCxnSpPr>
            <a:cxnSpLocks/>
          </p:cNvCxnSpPr>
          <p:nvPr>
            <p:custDataLst>
              <p:tags r:id="rId10"/>
            </p:custDataLst>
          </p:nvPr>
        </p:nvCxnSpPr>
        <p:spPr bwMode="auto">
          <a:xfrm>
            <a:off x="4028389" y="1413035"/>
            <a:ext cx="7538771" cy="0"/>
          </a:xfrm>
          <a:prstGeom prst="line">
            <a:avLst/>
          </a:prstGeom>
          <a:ln w="28575" cap="flat"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4" name="Rectangle 63">
            <a:extLst>
              <a:ext uri="{FF2B5EF4-FFF2-40B4-BE49-F238E27FC236}">
                <a16:creationId xmlns:a16="http://schemas.microsoft.com/office/drawing/2014/main" id="{FCE35763-81F9-72F4-A9D5-2F4D1A9D27DF}"/>
              </a:ext>
            </a:extLst>
          </p:cNvPr>
          <p:cNvSpPr>
            <a:spLocks/>
          </p:cNvSpPr>
          <p:nvPr/>
        </p:nvSpPr>
        <p:spPr>
          <a:xfrm>
            <a:off x="5711300" y="1036237"/>
            <a:ext cx="1005906" cy="5086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sp>
        <p:nvSpPr>
          <p:cNvPr id="65" name="TrackerNumBlue 4">
            <a:extLst>
              <a:ext uri="{FF2B5EF4-FFF2-40B4-BE49-F238E27FC236}">
                <a16:creationId xmlns:a16="http://schemas.microsoft.com/office/drawing/2014/main" id="{B5939070-7051-08EB-939D-B9539C8937C4}"/>
              </a:ext>
            </a:extLst>
          </p:cNvPr>
          <p:cNvSpPr/>
          <p:nvPr>
            <p:custDataLst>
              <p:tags r:id="rId11"/>
            </p:custDataLst>
          </p:nvPr>
        </p:nvSpPr>
        <p:spPr>
          <a:xfrm>
            <a:off x="3018165" y="935182"/>
            <a:ext cx="279340" cy="279340"/>
          </a:xfrm>
          <a:prstGeom prst="ellipse">
            <a:avLst/>
          </a:prstGeom>
          <a:solidFill>
            <a:schemeClr val="accent1"/>
          </a:solidFill>
          <a:ln w="6350" cap="sq"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66" name="TrackerNumBlue 4">
            <a:extLst>
              <a:ext uri="{FF2B5EF4-FFF2-40B4-BE49-F238E27FC236}">
                <a16:creationId xmlns:a16="http://schemas.microsoft.com/office/drawing/2014/main" id="{11F122A6-3C8B-719A-E62B-87A904515B5B}"/>
              </a:ext>
            </a:extLst>
          </p:cNvPr>
          <p:cNvSpPr/>
          <p:nvPr>
            <p:custDataLst>
              <p:tags r:id="rId12"/>
            </p:custDataLst>
          </p:nvPr>
        </p:nvSpPr>
        <p:spPr>
          <a:xfrm>
            <a:off x="5567914" y="935182"/>
            <a:ext cx="279340" cy="279340"/>
          </a:xfrm>
          <a:prstGeom prst="ellipse">
            <a:avLst/>
          </a:prstGeom>
          <a:solidFill>
            <a:schemeClr val="accent1"/>
          </a:solidFill>
          <a:ln w="6350" cap="sq"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1" name="TextBox 10">
            <a:extLst>
              <a:ext uri="{FF2B5EF4-FFF2-40B4-BE49-F238E27FC236}">
                <a16:creationId xmlns:a16="http://schemas.microsoft.com/office/drawing/2014/main" id="{1DC98EB9-EF83-5BD1-C2E3-BC376AFCE713}"/>
              </a:ext>
            </a:extLst>
          </p:cNvPr>
          <p:cNvSpPr txBox="1"/>
          <p:nvPr/>
        </p:nvSpPr>
        <p:spPr>
          <a:xfrm>
            <a:off x="1257300" y="567702"/>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i="1">
                <a:solidFill>
                  <a:schemeClr val="bg1">
                    <a:lumMod val="50000"/>
                  </a:schemeClr>
                </a:solidFill>
              </a:rPr>
              <a:t>Note: timeline assumes PUCT approval on July 9</a:t>
            </a:r>
            <a:r>
              <a:rPr lang="en-US" i="1" baseline="30000">
                <a:solidFill>
                  <a:schemeClr val="bg1">
                    <a:lumMod val="50000"/>
                  </a:schemeClr>
                </a:solidFill>
              </a:rPr>
              <a:t>th</a:t>
            </a:r>
            <a:endParaRPr lang="en-US" i="1">
              <a:solidFill>
                <a:schemeClr val="bg1">
                  <a:lumMod val="50000"/>
                </a:schemeClr>
              </a:solidFill>
            </a:endParaRPr>
          </a:p>
        </p:txBody>
      </p:sp>
      <p:sp>
        <p:nvSpPr>
          <p:cNvPr id="15" name="Rectangle 14">
            <a:extLst>
              <a:ext uri="{FF2B5EF4-FFF2-40B4-BE49-F238E27FC236}">
                <a16:creationId xmlns:a16="http://schemas.microsoft.com/office/drawing/2014/main" id="{5C9ABE5E-2E37-5A44-75FB-A25ABC71DF4A}"/>
              </a:ext>
            </a:extLst>
          </p:cNvPr>
          <p:cNvSpPr>
            <a:spLocks/>
          </p:cNvSpPr>
          <p:nvPr/>
        </p:nvSpPr>
        <p:spPr>
          <a:xfrm>
            <a:off x="1433244" y="5929806"/>
            <a:ext cx="10286999" cy="656706"/>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200" b="1">
                <a:solidFill>
                  <a:schemeClr val="tx1"/>
                </a:solidFill>
              </a:rPr>
              <a:t>Early submission encouraged prior to July 10: </a:t>
            </a:r>
            <a:r>
              <a:rPr lang="en-US" sz="1200">
                <a:solidFill>
                  <a:schemeClr val="tx1"/>
                </a:solidFill>
              </a:rPr>
              <a:t>Interconnecting DSPs/TSPs and ILLEs are encouraged to begin submitting Batch Zero eligibility materials and supporting documentation as early as practicable in advance of the July 10, 2026 milestone. ERCOT may review submitted materials on a rolling basis and provide preliminary feedback regarding completeness, potential deficiencies, or additional information needs</a:t>
            </a:r>
            <a:endParaRPr lang="en-US" sz="1200" b="1">
              <a:solidFill>
                <a:schemeClr val="tx1"/>
              </a:solidFill>
            </a:endParaRPr>
          </a:p>
        </p:txBody>
      </p:sp>
      <p:pic>
        <p:nvPicPr>
          <p:cNvPr id="30" name="Graphic 29">
            <a:extLst>
              <a:ext uri="{FF2B5EF4-FFF2-40B4-BE49-F238E27FC236}">
                <a16:creationId xmlns:a16="http://schemas.microsoft.com/office/drawing/2014/main" id="{B9643E0C-123C-EE4C-F5ED-7D0741ABAFDC}"/>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624839" y="5953359"/>
            <a:ext cx="609600" cy="609600"/>
          </a:xfrm>
          <a:prstGeom prst="rect">
            <a:avLst/>
          </a:prstGeom>
        </p:spPr>
      </p:pic>
      <p:grpSp>
        <p:nvGrpSpPr>
          <p:cNvPr id="14" name="Group 13">
            <a:extLst>
              <a:ext uri="{FF2B5EF4-FFF2-40B4-BE49-F238E27FC236}">
                <a16:creationId xmlns:a16="http://schemas.microsoft.com/office/drawing/2014/main" id="{B02EE77E-A896-2B7F-90CC-BD3704C2BEA2}"/>
              </a:ext>
            </a:extLst>
          </p:cNvPr>
          <p:cNvGrpSpPr/>
          <p:nvPr/>
        </p:nvGrpSpPr>
        <p:grpSpPr>
          <a:xfrm>
            <a:off x="9687998" y="608986"/>
            <a:ext cx="622700" cy="328810"/>
            <a:chOff x="3170565" y="1087582"/>
            <a:chExt cx="1154658" cy="609705"/>
          </a:xfrm>
        </p:grpSpPr>
        <p:sp>
          <p:nvSpPr>
            <p:cNvPr id="3" name="Rectangle 2">
              <a:extLst>
                <a:ext uri="{FF2B5EF4-FFF2-40B4-BE49-F238E27FC236}">
                  <a16:creationId xmlns:a16="http://schemas.microsoft.com/office/drawing/2014/main" id="{09A0DF23-1288-D3A3-5582-8A23D8EFCC45}"/>
                </a:ext>
              </a:extLst>
            </p:cNvPr>
            <p:cNvSpPr>
              <a:spLocks/>
            </p:cNvSpPr>
            <p:nvPr/>
          </p:nvSpPr>
          <p:spPr>
            <a:xfrm>
              <a:off x="3319317" y="1188637"/>
              <a:ext cx="1005906" cy="5086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600" b="1"/>
            </a:p>
          </p:txBody>
        </p:sp>
        <p:sp>
          <p:nvSpPr>
            <p:cNvPr id="13" name="TrackerNumBlue 4">
              <a:extLst>
                <a:ext uri="{FF2B5EF4-FFF2-40B4-BE49-F238E27FC236}">
                  <a16:creationId xmlns:a16="http://schemas.microsoft.com/office/drawing/2014/main" id="{0F71504A-60BD-71DF-7094-6C05DBFC7AAE}"/>
                </a:ext>
              </a:extLst>
            </p:cNvPr>
            <p:cNvSpPr/>
            <p:nvPr>
              <p:custDataLst>
                <p:tags r:id="rId13"/>
              </p:custDataLst>
            </p:nvPr>
          </p:nvSpPr>
          <p:spPr>
            <a:xfrm>
              <a:off x="3170565" y="1087582"/>
              <a:ext cx="279340" cy="279340"/>
            </a:xfrm>
            <a:prstGeom prst="ellipse">
              <a:avLst/>
            </a:prstGeom>
            <a:solidFill>
              <a:schemeClr val="accent1"/>
            </a:solidFill>
            <a:ln w="6350" cap="sq"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800" b="1">
                  <a:solidFill>
                    <a:schemeClr val="bg1"/>
                  </a:solidFill>
                </a:rPr>
                <a:t>X</a:t>
              </a:r>
            </a:p>
          </p:txBody>
        </p:sp>
      </p:grpSp>
    </p:spTree>
    <p:extLst>
      <p:ext uri="{BB962C8B-B14F-4D97-AF65-F5344CB8AC3E}">
        <p14:creationId xmlns:p14="http://schemas.microsoft.com/office/powerpoint/2010/main" val="1829694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54FBA-4704-6ABD-A611-B5F3B54CBC8B}"/>
            </a:ext>
          </a:extLst>
        </p:cNvPr>
        <p:cNvGrpSpPr/>
        <p:nvPr/>
      </p:nvGrpSpPr>
      <p:grpSpPr>
        <a:xfrm>
          <a:off x="0" y="0"/>
          <a:ext cx="0" cy="0"/>
          <a:chOff x="0" y="0"/>
          <a:chExt cx="0" cy="0"/>
        </a:xfrm>
      </p:grpSpPr>
      <p:sp>
        <p:nvSpPr>
          <p:cNvPr id="2" name="Title Placeholder 1">
            <a:extLst>
              <a:ext uri="{FF2B5EF4-FFF2-40B4-BE49-F238E27FC236}">
                <a16:creationId xmlns:a16="http://schemas.microsoft.com/office/drawing/2014/main" id="{CB3DA58E-4CBA-5B98-067F-47BEF2F2B5E6}"/>
              </a:ext>
            </a:extLst>
          </p:cNvPr>
          <p:cNvSpPr>
            <a:spLocks noGrp="1"/>
          </p:cNvSpPr>
          <p:nvPr>
            <p:ph type="title"/>
          </p:nvPr>
        </p:nvSpPr>
        <p:spPr/>
        <p:txBody>
          <a:bodyPr/>
          <a:lstStyle/>
          <a:p>
            <a:r>
              <a:rPr lang="en-US"/>
              <a:t>Model Review</a:t>
            </a:r>
          </a:p>
        </p:txBody>
      </p:sp>
      <p:sp>
        <p:nvSpPr>
          <p:cNvPr id="4" name="Slide Number Placeholder 5">
            <a:extLst>
              <a:ext uri="{FF2B5EF4-FFF2-40B4-BE49-F238E27FC236}">
                <a16:creationId xmlns:a16="http://schemas.microsoft.com/office/drawing/2014/main" id="{EB7E435A-F49A-BE75-EBD2-C418C84BB43B}"/>
              </a:ext>
            </a:extLst>
          </p:cNvPr>
          <p:cNvSpPr>
            <a:spLocks noGrp="1"/>
          </p:cNvSpPr>
          <p:nvPr>
            <p:ph type="sldNum" sz="quarter" idx="12"/>
          </p:nvPr>
        </p:nvSpPr>
        <p:spPr/>
        <p:txBody>
          <a:bodyPr/>
          <a:lstStyle/>
          <a:p>
            <a:fld id="{BCDE79FB-97BA-492B-8D57-F1373F9ADA95}" type="slidenum">
              <a:rPr lang="en-US" smtClean="0"/>
              <a:t>40</a:t>
            </a:fld>
            <a:endParaRPr lang="en-US"/>
          </a:p>
        </p:txBody>
      </p:sp>
      <p:sp>
        <p:nvSpPr>
          <p:cNvPr id="5" name="Shape 2">
            <a:extLst>
              <a:ext uri="{FF2B5EF4-FFF2-40B4-BE49-F238E27FC236}">
                <a16:creationId xmlns:a16="http://schemas.microsoft.com/office/drawing/2014/main" id="{DB4B7233-77DF-EAD8-181C-DCA4EADD4114}"/>
              </a:ext>
            </a:extLst>
          </p:cNvPr>
          <p:cNvSpPr/>
          <p:nvPr/>
        </p:nvSpPr>
        <p:spPr>
          <a:xfrm>
            <a:off x="2213285" y="1371601"/>
            <a:ext cx="7765430" cy="3385226"/>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6" name="Shape 3">
            <a:extLst>
              <a:ext uri="{FF2B5EF4-FFF2-40B4-BE49-F238E27FC236}">
                <a16:creationId xmlns:a16="http://schemas.microsoft.com/office/drawing/2014/main" id="{7B6D63BF-81C5-A1A2-14F1-8CF5E106CE3E}"/>
              </a:ext>
            </a:extLst>
          </p:cNvPr>
          <p:cNvSpPr/>
          <p:nvPr/>
        </p:nvSpPr>
        <p:spPr>
          <a:xfrm>
            <a:off x="2213286" y="1371601"/>
            <a:ext cx="7765428" cy="486382"/>
          </a:xfrm>
          <a:prstGeom prst="rect">
            <a:avLst/>
          </a:prstGeom>
          <a:solidFill>
            <a:srgbClr val="1C7293"/>
          </a:solidFill>
          <a:ln w="12700">
            <a:solidFill>
              <a:srgbClr val="1C7293"/>
            </a:solidFill>
            <a:prstDash val="solid"/>
          </a:ln>
        </p:spPr>
        <p:txBody>
          <a:bodyPr/>
          <a:lstStyle/>
          <a:p>
            <a:endParaRPr lang="en-US"/>
          </a:p>
        </p:txBody>
      </p:sp>
      <p:sp>
        <p:nvSpPr>
          <p:cNvPr id="7" name="Text 4">
            <a:extLst>
              <a:ext uri="{FF2B5EF4-FFF2-40B4-BE49-F238E27FC236}">
                <a16:creationId xmlns:a16="http://schemas.microsoft.com/office/drawing/2014/main" id="{F6C1718E-14FD-8065-E870-F9B10B6C4AB7}"/>
              </a:ext>
            </a:extLst>
          </p:cNvPr>
          <p:cNvSpPr/>
          <p:nvPr/>
        </p:nvSpPr>
        <p:spPr>
          <a:xfrm>
            <a:off x="2350445" y="1371601"/>
            <a:ext cx="7558037" cy="365760"/>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Voltage Ride-Through (VRT) Testing</a:t>
            </a:r>
            <a:endParaRPr lang="en-US" sz="2000"/>
          </a:p>
        </p:txBody>
      </p:sp>
      <p:sp>
        <p:nvSpPr>
          <p:cNvPr id="8" name="Text 5">
            <a:extLst>
              <a:ext uri="{FF2B5EF4-FFF2-40B4-BE49-F238E27FC236}">
                <a16:creationId xmlns:a16="http://schemas.microsoft.com/office/drawing/2014/main" id="{60482EE3-61DA-8B1A-FBA6-A8BE7645EFC2}"/>
              </a:ext>
            </a:extLst>
          </p:cNvPr>
          <p:cNvSpPr/>
          <p:nvPr/>
        </p:nvSpPr>
        <p:spPr>
          <a:xfrm>
            <a:off x="2347771" y="1935706"/>
            <a:ext cx="7358734" cy="2490379"/>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ERCOT will perform VRT testing for applicable Large Computational Loads (LCLs) subject to NOGRR282.</a:t>
            </a:r>
            <a:endParaRPr lang="en-US"/>
          </a:p>
          <a:p>
            <a:pPr marL="0" indent="0">
              <a:buNone/>
            </a:pPr>
            <a:r>
              <a:rPr lang="en-US">
                <a:solidFill>
                  <a:srgbClr val="1A2740"/>
                </a:solidFill>
                <a:latin typeface="Calibri" pitchFamily="34" charset="0"/>
                <a:ea typeface="Calibri" pitchFamily="34" charset="-122"/>
                <a:cs typeface="Calibri" pitchFamily="34" charset="-120"/>
              </a:rPr>
              <a:t> </a:t>
            </a:r>
            <a:endParaRPr lang="en-US"/>
          </a:p>
          <a:p>
            <a:pPr marL="0" indent="0">
              <a:buNone/>
            </a:pPr>
            <a:r>
              <a:rPr lang="en-US" b="1">
                <a:solidFill>
                  <a:srgbClr val="1A2740"/>
                </a:solidFill>
                <a:latin typeface="Calibri" pitchFamily="34" charset="0"/>
                <a:ea typeface="Calibri" pitchFamily="34" charset="-122"/>
                <a:cs typeface="Calibri" pitchFamily="34" charset="-120"/>
              </a:rPr>
              <a:t>If a model does NOT meet NOGRR282 requirements:</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ERCOT will notify the interconnecting TSP and ILLE</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The load remains in Batch Zero with no impact to allocation</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The ILLE should coordinate with the TSP to update the model before the completion of Batch Zero</a:t>
            </a:r>
            <a:endParaRPr lang="en-US"/>
          </a:p>
        </p:txBody>
      </p:sp>
    </p:spTree>
    <p:extLst>
      <p:ext uri="{BB962C8B-B14F-4D97-AF65-F5344CB8AC3E}">
        <p14:creationId xmlns:p14="http://schemas.microsoft.com/office/powerpoint/2010/main" val="1132302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60B0891F-7680-ED4F-7BA4-128B555C87C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7" name="think-cell data - do not delete" hidden="1">
                        <a:extLst>
                          <a:ext uri="{FF2B5EF4-FFF2-40B4-BE49-F238E27FC236}">
                            <a16:creationId xmlns:a16="http://schemas.microsoft.com/office/drawing/2014/main" id="{60B0891F-7680-ED4F-7BA4-128B555C87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03FFDC03-6103-E4C6-72F8-BDC62A285E6B}"/>
              </a:ext>
            </a:extLst>
          </p:cNvPr>
          <p:cNvSpPr>
            <a:spLocks/>
          </p:cNvSpPr>
          <p:nvPr/>
        </p:nvSpPr>
        <p:spPr>
          <a:xfrm>
            <a:off x="1238271" y="1695303"/>
            <a:ext cx="3349634" cy="3801747"/>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4" name="Slide Number Placeholder 5">
            <a:extLst>
              <a:ext uri="{FF2B5EF4-FFF2-40B4-BE49-F238E27FC236}">
                <a16:creationId xmlns:a16="http://schemas.microsoft.com/office/drawing/2014/main" id="{2CE67F64-A506-68F4-38DD-1662F1097374}"/>
              </a:ext>
            </a:extLst>
          </p:cNvPr>
          <p:cNvSpPr>
            <a:spLocks noGrp="1"/>
          </p:cNvSpPr>
          <p:nvPr>
            <p:ph type="sldNum" sz="quarter" idx="12"/>
          </p:nvPr>
        </p:nvSpPr>
        <p:spPr/>
        <p:txBody>
          <a:bodyPr/>
          <a:lstStyle/>
          <a:p>
            <a:fld id="{BCDE79FB-97BA-492B-8D57-F1373F9ADA95}" type="slidenum">
              <a:rPr lang="en-US" smtClean="0"/>
              <a:t>5</a:t>
            </a:fld>
            <a:endParaRPr lang="en-US"/>
          </a:p>
        </p:txBody>
      </p:sp>
      <p:sp>
        <p:nvSpPr>
          <p:cNvPr id="7" name="Rectangle 6">
            <a:extLst>
              <a:ext uri="{FF2B5EF4-FFF2-40B4-BE49-F238E27FC236}">
                <a16:creationId xmlns:a16="http://schemas.microsoft.com/office/drawing/2014/main" id="{D45ED82A-A8E6-BAD2-58C9-F6760CB08FD5}"/>
              </a:ext>
            </a:extLst>
          </p:cNvPr>
          <p:cNvSpPr>
            <a:spLocks/>
          </p:cNvSpPr>
          <p:nvPr/>
        </p:nvSpPr>
        <p:spPr>
          <a:xfrm>
            <a:off x="1257300" y="1866518"/>
            <a:ext cx="3310128" cy="41708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Rectangle 7">
            <a:extLst>
              <a:ext uri="{FF2B5EF4-FFF2-40B4-BE49-F238E27FC236}">
                <a16:creationId xmlns:a16="http://schemas.microsoft.com/office/drawing/2014/main" id="{D60A3905-5912-AF3B-F827-8A5C2E038A83}"/>
              </a:ext>
            </a:extLst>
          </p:cNvPr>
          <p:cNvSpPr>
            <a:spLocks/>
          </p:cNvSpPr>
          <p:nvPr/>
        </p:nvSpPr>
        <p:spPr>
          <a:xfrm>
            <a:off x="4802886" y="1866518"/>
            <a:ext cx="3310128" cy="417080"/>
          </a:xfrm>
          <a:prstGeom prst="rect">
            <a:avLst/>
          </a:prstGeom>
          <a:solidFill>
            <a:srgbClr val="D2D2D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Rectangle 8">
            <a:extLst>
              <a:ext uri="{FF2B5EF4-FFF2-40B4-BE49-F238E27FC236}">
                <a16:creationId xmlns:a16="http://schemas.microsoft.com/office/drawing/2014/main" id="{E502ED4D-3DF0-41A6-1A1E-3DA0B15680C6}"/>
              </a:ext>
            </a:extLst>
          </p:cNvPr>
          <p:cNvSpPr>
            <a:spLocks/>
          </p:cNvSpPr>
          <p:nvPr/>
        </p:nvSpPr>
        <p:spPr>
          <a:xfrm>
            <a:off x="8348472" y="1866518"/>
            <a:ext cx="3310128" cy="417080"/>
          </a:xfrm>
          <a:prstGeom prst="rect">
            <a:avLst/>
          </a:prstGeom>
          <a:solidFill>
            <a:srgbClr val="78D2D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TextBox 9">
            <a:extLst>
              <a:ext uri="{FF2B5EF4-FFF2-40B4-BE49-F238E27FC236}">
                <a16:creationId xmlns:a16="http://schemas.microsoft.com/office/drawing/2014/main" id="{6E193BF0-3C73-5C74-7221-4FAED5E43E3F}"/>
              </a:ext>
            </a:extLst>
          </p:cNvPr>
          <p:cNvSpPr txBox="1">
            <a:spLocks/>
          </p:cNvSpPr>
          <p:nvPr/>
        </p:nvSpPr>
        <p:spPr>
          <a:xfrm>
            <a:off x="1448297"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ILLE</a:t>
            </a:r>
          </a:p>
        </p:txBody>
      </p:sp>
      <p:sp>
        <p:nvSpPr>
          <p:cNvPr id="11" name="TextBox 10">
            <a:extLst>
              <a:ext uri="{FF2B5EF4-FFF2-40B4-BE49-F238E27FC236}">
                <a16:creationId xmlns:a16="http://schemas.microsoft.com/office/drawing/2014/main" id="{6A634795-E73B-FDF2-CDE1-6E3E50B9C5C8}"/>
              </a:ext>
            </a:extLst>
          </p:cNvPr>
          <p:cNvSpPr txBox="1">
            <a:spLocks/>
          </p:cNvSpPr>
          <p:nvPr/>
        </p:nvSpPr>
        <p:spPr>
          <a:xfrm>
            <a:off x="4993883"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t>TSP/DSP</a:t>
            </a:r>
          </a:p>
        </p:txBody>
      </p:sp>
      <p:sp>
        <p:nvSpPr>
          <p:cNvPr id="12" name="TextBox 11">
            <a:extLst>
              <a:ext uri="{FF2B5EF4-FFF2-40B4-BE49-F238E27FC236}">
                <a16:creationId xmlns:a16="http://schemas.microsoft.com/office/drawing/2014/main" id="{2A268E44-2A25-72F9-1041-E0C3C69317A1}"/>
              </a:ext>
            </a:extLst>
          </p:cNvPr>
          <p:cNvSpPr txBox="1">
            <a:spLocks/>
          </p:cNvSpPr>
          <p:nvPr/>
        </p:nvSpPr>
        <p:spPr>
          <a:xfrm>
            <a:off x="8539469"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ERCOT</a:t>
            </a:r>
          </a:p>
        </p:txBody>
      </p:sp>
      <p:sp>
        <p:nvSpPr>
          <p:cNvPr id="13" name="TextBox 12">
            <a:extLst>
              <a:ext uri="{FF2B5EF4-FFF2-40B4-BE49-F238E27FC236}">
                <a16:creationId xmlns:a16="http://schemas.microsoft.com/office/drawing/2014/main" id="{1FB59A96-4563-EFF7-C053-1F6CEAB91C56}"/>
              </a:ext>
            </a:extLst>
          </p:cNvPr>
          <p:cNvSpPr txBox="1">
            <a:spLocks/>
          </p:cNvSpPr>
          <p:nvPr/>
        </p:nvSpPr>
        <p:spPr>
          <a:xfrm>
            <a:off x="4802885" y="2405358"/>
            <a:ext cx="3310128" cy="180049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Coordinate review responsibilities between TSP and DSP, as applicable</a:t>
            </a:r>
          </a:p>
          <a:p>
            <a:pPr lvl="1">
              <a:buFont typeface="Arial" panose="020B0604020202020204" pitchFamily="34" charset="0"/>
              <a:buChar char="•"/>
            </a:pPr>
            <a:r>
              <a:rPr lang="en-US" sz="1400"/>
              <a:t>Begin preliminary review of submitted ILLE materials and supporting evidence</a:t>
            </a:r>
          </a:p>
          <a:p>
            <a:pPr lvl="1">
              <a:buFont typeface="Arial" panose="020B0604020202020204" pitchFamily="34" charset="0"/>
              <a:buChar char="•"/>
            </a:pPr>
            <a:r>
              <a:rPr lang="en-US" sz="1400"/>
              <a:t>Align on the designated entity responsible for final ERCOT package submission</a:t>
            </a:r>
          </a:p>
        </p:txBody>
      </p:sp>
      <p:sp>
        <p:nvSpPr>
          <p:cNvPr id="14" name="TextBox 13">
            <a:extLst>
              <a:ext uri="{FF2B5EF4-FFF2-40B4-BE49-F238E27FC236}">
                <a16:creationId xmlns:a16="http://schemas.microsoft.com/office/drawing/2014/main" id="{8D4BE285-1EA9-CA1D-CF97-623E097BE058}"/>
              </a:ext>
            </a:extLst>
          </p:cNvPr>
          <p:cNvSpPr txBox="1">
            <a:spLocks/>
          </p:cNvSpPr>
          <p:nvPr/>
        </p:nvSpPr>
        <p:spPr>
          <a:xfrm>
            <a:off x="8348472" y="2455797"/>
            <a:ext cx="331012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Finalize LLIS study review activities under the legacy process</a:t>
            </a:r>
          </a:p>
        </p:txBody>
      </p:sp>
      <p:sp>
        <p:nvSpPr>
          <p:cNvPr id="35" name="TextBox 34">
            <a:extLst>
              <a:ext uri="{FF2B5EF4-FFF2-40B4-BE49-F238E27FC236}">
                <a16:creationId xmlns:a16="http://schemas.microsoft.com/office/drawing/2014/main" id="{B8F94318-39BE-1AF6-1950-F1333F06ADEC}"/>
              </a:ext>
            </a:extLst>
          </p:cNvPr>
          <p:cNvSpPr txBox="1">
            <a:spLocks/>
          </p:cNvSpPr>
          <p:nvPr/>
        </p:nvSpPr>
        <p:spPr>
          <a:xfrm>
            <a:off x="1257300" y="2405358"/>
            <a:ext cx="3310128" cy="29161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Working with the TSP/DSP, identify the applicable Batch Zero eligibility pathway within the LIF</a:t>
            </a:r>
            <a:endParaRPr lang="en-US" sz="1400">
              <a:cs typeface="Arial"/>
            </a:endParaRPr>
          </a:p>
          <a:p>
            <a:pPr lvl="1">
              <a:buFont typeface="Arial" panose="020B0604020202020204" pitchFamily="34" charset="0"/>
              <a:buChar char="•"/>
            </a:pPr>
            <a:r>
              <a:rPr lang="en-US" sz="1400"/>
              <a:t>Prepare required attestations, technical documentation, and supporting evidence</a:t>
            </a:r>
          </a:p>
          <a:p>
            <a:pPr lvl="1">
              <a:buFont typeface="Arial" panose="020B0604020202020204" pitchFamily="34" charset="0"/>
              <a:buChar char="•"/>
            </a:pPr>
            <a:r>
              <a:rPr lang="en-US" sz="1400" b="1"/>
              <a:t>Submit dynamic load models and supporting technical materials to ERCOT and the Interconnecting TSP, where applicable</a:t>
            </a:r>
          </a:p>
          <a:p>
            <a:pPr lvl="1">
              <a:buFont typeface="Arial" panose="020B0604020202020204" pitchFamily="34" charset="0"/>
              <a:buChar char="•"/>
            </a:pPr>
            <a:r>
              <a:rPr lang="en-US" sz="1400"/>
              <a:t>Resolve known documentation or technical gaps prior to TSP/DSP validation review</a:t>
            </a:r>
          </a:p>
        </p:txBody>
      </p:sp>
      <p:sp>
        <p:nvSpPr>
          <p:cNvPr id="36" name="Title Placeholder 1">
            <a:extLst>
              <a:ext uri="{FF2B5EF4-FFF2-40B4-BE49-F238E27FC236}">
                <a16:creationId xmlns:a16="http://schemas.microsoft.com/office/drawing/2014/main" id="{EFC8F4FD-A8A3-3541-069F-AB42820531BD}"/>
              </a:ext>
            </a:extLst>
          </p:cNvPr>
          <p:cNvSpPr txBox="1">
            <a:spLocks/>
          </p:cNvSpPr>
          <p:nvPr/>
        </p:nvSpPr>
        <p:spPr>
          <a:xfrm>
            <a:off x="1730087" y="463296"/>
            <a:ext cx="9455727" cy="332399"/>
          </a:xfrm>
          <a:prstGeom prst="rect">
            <a:avLst/>
          </a:prstGeom>
          <a:noFill/>
        </p:spPr>
        <p:txBody>
          <a:bodyPr vert="horz"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July 10 Batch Zero milestone: activities required</a:t>
            </a:r>
          </a:p>
        </p:txBody>
      </p:sp>
      <p:sp>
        <p:nvSpPr>
          <p:cNvPr id="16" name="TrackerNumBlue 4">
            <a:extLst>
              <a:ext uri="{FF2B5EF4-FFF2-40B4-BE49-F238E27FC236}">
                <a16:creationId xmlns:a16="http://schemas.microsoft.com/office/drawing/2014/main" id="{04C74AA9-720A-44D1-F7C5-451264C4B2EC}"/>
              </a:ext>
            </a:extLst>
          </p:cNvPr>
          <p:cNvSpPr/>
          <p:nvPr>
            <p:custDataLst>
              <p:tags r:id="rId2"/>
            </p:custDataLst>
          </p:nvPr>
        </p:nvSpPr>
        <p:spPr>
          <a:xfrm>
            <a:off x="1257300" y="463296"/>
            <a:ext cx="371801" cy="371801"/>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000" b="1">
                <a:solidFill>
                  <a:schemeClr val="bg1"/>
                </a:solidFill>
              </a:rPr>
              <a:t>1</a:t>
            </a:r>
          </a:p>
        </p:txBody>
      </p:sp>
      <p:grpSp>
        <p:nvGrpSpPr>
          <p:cNvPr id="6" name="Group 5">
            <a:extLst>
              <a:ext uri="{FF2B5EF4-FFF2-40B4-BE49-F238E27FC236}">
                <a16:creationId xmlns:a16="http://schemas.microsoft.com/office/drawing/2014/main" id="{B24E0825-DEC6-6291-9266-E143830F2822}"/>
              </a:ext>
            </a:extLst>
          </p:cNvPr>
          <p:cNvGrpSpPr/>
          <p:nvPr/>
        </p:nvGrpSpPr>
        <p:grpSpPr>
          <a:xfrm>
            <a:off x="10435580" y="1250226"/>
            <a:ext cx="1223020" cy="182880"/>
            <a:chOff x="5714342" y="1126938"/>
            <a:chExt cx="1223020" cy="182880"/>
          </a:xfrm>
        </p:grpSpPr>
        <p:sp>
          <p:nvSpPr>
            <p:cNvPr id="3" name="Rectangle 2">
              <a:extLst>
                <a:ext uri="{FF2B5EF4-FFF2-40B4-BE49-F238E27FC236}">
                  <a16:creationId xmlns:a16="http://schemas.microsoft.com/office/drawing/2014/main" id="{60C66034-7B6D-B388-1BEB-A4DD93EE1839}"/>
                </a:ext>
              </a:extLst>
            </p:cNvPr>
            <p:cNvSpPr>
              <a:spLocks/>
            </p:cNvSpPr>
            <p:nvPr/>
          </p:nvSpPr>
          <p:spPr>
            <a:xfrm>
              <a:off x="5714342" y="1126938"/>
              <a:ext cx="182880" cy="182880"/>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5" name="TextBox 4">
              <a:extLst>
                <a:ext uri="{FF2B5EF4-FFF2-40B4-BE49-F238E27FC236}">
                  <a16:creationId xmlns:a16="http://schemas.microsoft.com/office/drawing/2014/main" id="{16166793-3EBB-7765-9FC2-2894D6363615}"/>
                </a:ext>
              </a:extLst>
            </p:cNvPr>
            <p:cNvSpPr txBox="1">
              <a:spLocks/>
            </p:cNvSpPr>
            <p:nvPr/>
          </p:nvSpPr>
          <p:spPr>
            <a:xfrm>
              <a:off x="5978537" y="1137587"/>
              <a:ext cx="958825" cy="1615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50"/>
                <a:t>Lead role</a:t>
              </a:r>
              <a:endParaRPr lang="en-US"/>
            </a:p>
          </p:txBody>
        </p:sp>
      </p:grpSp>
    </p:spTree>
    <p:extLst>
      <p:ext uri="{BB962C8B-B14F-4D97-AF65-F5344CB8AC3E}">
        <p14:creationId xmlns:p14="http://schemas.microsoft.com/office/powerpoint/2010/main" val="2189009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B755C-0F74-CA2A-2E0F-3CBA1EB39449}"/>
            </a:ext>
          </a:extLst>
        </p:cNvPr>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D19DD7A7-E1CA-E944-D855-C4A79673FA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17" name="think-cell data - do not delete" hidden="1">
                        <a:extLst>
                          <a:ext uri="{FF2B5EF4-FFF2-40B4-BE49-F238E27FC236}">
                            <a16:creationId xmlns:a16="http://schemas.microsoft.com/office/drawing/2014/main" id="{D19DD7A7-E1CA-E944-D855-C4A79673FA5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FA518FED-29D3-F0AC-44E8-E1231B9A0630}"/>
              </a:ext>
            </a:extLst>
          </p:cNvPr>
          <p:cNvSpPr>
            <a:spLocks/>
          </p:cNvSpPr>
          <p:nvPr/>
        </p:nvSpPr>
        <p:spPr>
          <a:xfrm>
            <a:off x="4758425" y="1664412"/>
            <a:ext cx="3411416" cy="2876766"/>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4" name="Slide Number Placeholder 5">
            <a:extLst>
              <a:ext uri="{FF2B5EF4-FFF2-40B4-BE49-F238E27FC236}">
                <a16:creationId xmlns:a16="http://schemas.microsoft.com/office/drawing/2014/main" id="{5684FC82-B943-02B1-E00C-F0B8F6D0F7F2}"/>
              </a:ext>
            </a:extLst>
          </p:cNvPr>
          <p:cNvSpPr>
            <a:spLocks noGrp="1"/>
          </p:cNvSpPr>
          <p:nvPr>
            <p:ph type="sldNum" sz="quarter" idx="12"/>
          </p:nvPr>
        </p:nvSpPr>
        <p:spPr/>
        <p:txBody>
          <a:bodyPr/>
          <a:lstStyle/>
          <a:p>
            <a:fld id="{BCDE79FB-97BA-492B-8D57-F1373F9ADA95}" type="slidenum">
              <a:rPr lang="en-US" smtClean="0"/>
              <a:t>6</a:t>
            </a:fld>
            <a:endParaRPr lang="en-US"/>
          </a:p>
        </p:txBody>
      </p:sp>
      <p:sp>
        <p:nvSpPr>
          <p:cNvPr id="7" name="Rectangle 6">
            <a:extLst>
              <a:ext uri="{FF2B5EF4-FFF2-40B4-BE49-F238E27FC236}">
                <a16:creationId xmlns:a16="http://schemas.microsoft.com/office/drawing/2014/main" id="{75C85094-CBE4-D64E-0363-1CADBA5CC9FC}"/>
              </a:ext>
            </a:extLst>
          </p:cNvPr>
          <p:cNvSpPr>
            <a:spLocks/>
          </p:cNvSpPr>
          <p:nvPr/>
        </p:nvSpPr>
        <p:spPr>
          <a:xfrm>
            <a:off x="1257300" y="1866518"/>
            <a:ext cx="3310128" cy="41708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Rectangle 7">
            <a:extLst>
              <a:ext uri="{FF2B5EF4-FFF2-40B4-BE49-F238E27FC236}">
                <a16:creationId xmlns:a16="http://schemas.microsoft.com/office/drawing/2014/main" id="{036514D1-37F4-43A2-84DC-BE659075093A}"/>
              </a:ext>
            </a:extLst>
          </p:cNvPr>
          <p:cNvSpPr>
            <a:spLocks/>
          </p:cNvSpPr>
          <p:nvPr/>
        </p:nvSpPr>
        <p:spPr>
          <a:xfrm>
            <a:off x="4802886" y="1866518"/>
            <a:ext cx="3310128" cy="417080"/>
          </a:xfrm>
          <a:prstGeom prst="rect">
            <a:avLst/>
          </a:prstGeom>
          <a:solidFill>
            <a:srgbClr val="D2D2D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Rectangle 8">
            <a:extLst>
              <a:ext uri="{FF2B5EF4-FFF2-40B4-BE49-F238E27FC236}">
                <a16:creationId xmlns:a16="http://schemas.microsoft.com/office/drawing/2014/main" id="{DD7B1E75-4D6B-ADFA-F34B-A30A6448F614}"/>
              </a:ext>
            </a:extLst>
          </p:cNvPr>
          <p:cNvSpPr>
            <a:spLocks/>
          </p:cNvSpPr>
          <p:nvPr/>
        </p:nvSpPr>
        <p:spPr>
          <a:xfrm>
            <a:off x="8348472" y="1866518"/>
            <a:ext cx="3310128" cy="417080"/>
          </a:xfrm>
          <a:prstGeom prst="rect">
            <a:avLst/>
          </a:prstGeom>
          <a:solidFill>
            <a:srgbClr val="78D2D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TextBox 9">
            <a:extLst>
              <a:ext uri="{FF2B5EF4-FFF2-40B4-BE49-F238E27FC236}">
                <a16:creationId xmlns:a16="http://schemas.microsoft.com/office/drawing/2014/main" id="{BDA2D34F-3D21-F51B-8C07-1A44F26CDD1C}"/>
              </a:ext>
            </a:extLst>
          </p:cNvPr>
          <p:cNvSpPr txBox="1">
            <a:spLocks/>
          </p:cNvSpPr>
          <p:nvPr/>
        </p:nvSpPr>
        <p:spPr>
          <a:xfrm>
            <a:off x="1448297"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ILLE</a:t>
            </a:r>
          </a:p>
        </p:txBody>
      </p:sp>
      <p:sp>
        <p:nvSpPr>
          <p:cNvPr id="11" name="TextBox 10">
            <a:extLst>
              <a:ext uri="{FF2B5EF4-FFF2-40B4-BE49-F238E27FC236}">
                <a16:creationId xmlns:a16="http://schemas.microsoft.com/office/drawing/2014/main" id="{11F97E29-123B-5EB2-010C-3A354390EBF0}"/>
              </a:ext>
            </a:extLst>
          </p:cNvPr>
          <p:cNvSpPr txBox="1">
            <a:spLocks/>
          </p:cNvSpPr>
          <p:nvPr/>
        </p:nvSpPr>
        <p:spPr>
          <a:xfrm>
            <a:off x="4993883"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t>TSP/DSP</a:t>
            </a:r>
          </a:p>
        </p:txBody>
      </p:sp>
      <p:sp>
        <p:nvSpPr>
          <p:cNvPr id="12" name="TextBox 11">
            <a:extLst>
              <a:ext uri="{FF2B5EF4-FFF2-40B4-BE49-F238E27FC236}">
                <a16:creationId xmlns:a16="http://schemas.microsoft.com/office/drawing/2014/main" id="{B8F8C4A0-8E65-9B6A-F2DC-DC59E8419C8A}"/>
              </a:ext>
            </a:extLst>
          </p:cNvPr>
          <p:cNvSpPr txBox="1">
            <a:spLocks/>
          </p:cNvSpPr>
          <p:nvPr/>
        </p:nvSpPr>
        <p:spPr>
          <a:xfrm>
            <a:off x="8539469"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ERCOT</a:t>
            </a:r>
          </a:p>
        </p:txBody>
      </p:sp>
      <p:sp>
        <p:nvSpPr>
          <p:cNvPr id="13" name="TextBox 12">
            <a:extLst>
              <a:ext uri="{FF2B5EF4-FFF2-40B4-BE49-F238E27FC236}">
                <a16:creationId xmlns:a16="http://schemas.microsoft.com/office/drawing/2014/main" id="{716C3B9F-FE89-A4ED-B1FE-68653E5726B6}"/>
              </a:ext>
            </a:extLst>
          </p:cNvPr>
          <p:cNvSpPr txBox="1">
            <a:spLocks/>
          </p:cNvSpPr>
          <p:nvPr/>
        </p:nvSpPr>
        <p:spPr>
          <a:xfrm>
            <a:off x="4802885" y="2405358"/>
            <a:ext cx="3310128" cy="201593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Complete review and validation of ILLE submission materials against applicable eligibility requirements</a:t>
            </a:r>
          </a:p>
          <a:p>
            <a:pPr lvl="1">
              <a:buFont typeface="Arial" panose="020B0604020202020204" pitchFamily="34" charset="0"/>
              <a:buChar char="•"/>
            </a:pPr>
            <a:r>
              <a:rPr lang="en-US" sz="1400"/>
              <a:t>Resolve outstanding package deficiencies and confirm submission completeness within the LIF</a:t>
            </a:r>
          </a:p>
          <a:p>
            <a:pPr lvl="1">
              <a:buFont typeface="Arial" panose="020B0604020202020204" pitchFamily="34" charset="0"/>
              <a:buChar char="•"/>
            </a:pPr>
            <a:r>
              <a:rPr lang="en-US" sz="1400" b="1"/>
              <a:t>Finalize the coordinated Batch Zero eligibility package and submit required materials to ERCOT</a:t>
            </a:r>
          </a:p>
        </p:txBody>
      </p:sp>
      <p:sp>
        <p:nvSpPr>
          <p:cNvPr id="14" name="TextBox 13">
            <a:extLst>
              <a:ext uri="{FF2B5EF4-FFF2-40B4-BE49-F238E27FC236}">
                <a16:creationId xmlns:a16="http://schemas.microsoft.com/office/drawing/2014/main" id="{BD835E4F-EC76-E3F1-05E4-7BA7FAA9CF01}"/>
              </a:ext>
            </a:extLst>
          </p:cNvPr>
          <p:cNvSpPr txBox="1">
            <a:spLocks/>
          </p:cNvSpPr>
          <p:nvPr/>
        </p:nvSpPr>
        <p:spPr>
          <a:xfrm>
            <a:off x="8348472" y="2455797"/>
            <a:ext cx="3310128"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Prepare for formal completeness, classification, and eligibility review of submitted Batch Zero packages</a:t>
            </a:r>
          </a:p>
        </p:txBody>
      </p:sp>
      <p:sp>
        <p:nvSpPr>
          <p:cNvPr id="35" name="TextBox 34">
            <a:extLst>
              <a:ext uri="{FF2B5EF4-FFF2-40B4-BE49-F238E27FC236}">
                <a16:creationId xmlns:a16="http://schemas.microsoft.com/office/drawing/2014/main" id="{707C34E6-790A-A104-C23C-1DC87DB01B63}"/>
              </a:ext>
            </a:extLst>
          </p:cNvPr>
          <p:cNvSpPr txBox="1">
            <a:spLocks/>
          </p:cNvSpPr>
          <p:nvPr/>
        </p:nvSpPr>
        <p:spPr>
          <a:xfrm>
            <a:off x="1257300" y="2405358"/>
            <a:ext cx="3310128" cy="133113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Respond to TSP/DSP validation questions and resolve identified submission deficiencies, as applicable</a:t>
            </a:r>
          </a:p>
          <a:p>
            <a:pPr lvl="1">
              <a:buFont typeface="Arial" panose="020B0604020202020204" pitchFamily="34" charset="0"/>
              <a:buChar char="•"/>
            </a:pPr>
            <a:r>
              <a:rPr lang="en-US" sz="1400"/>
              <a:t>Provide supplemental technical materials or clarifications needed to support package completeness</a:t>
            </a:r>
          </a:p>
        </p:txBody>
      </p:sp>
      <p:sp>
        <p:nvSpPr>
          <p:cNvPr id="36" name="Title Placeholder 1">
            <a:extLst>
              <a:ext uri="{FF2B5EF4-FFF2-40B4-BE49-F238E27FC236}">
                <a16:creationId xmlns:a16="http://schemas.microsoft.com/office/drawing/2014/main" id="{9C1009B5-93C4-F8E3-405A-8FD271E0382D}"/>
              </a:ext>
            </a:extLst>
          </p:cNvPr>
          <p:cNvSpPr txBox="1">
            <a:spLocks/>
          </p:cNvSpPr>
          <p:nvPr/>
        </p:nvSpPr>
        <p:spPr>
          <a:xfrm>
            <a:off x="1730087" y="463296"/>
            <a:ext cx="9455727" cy="332399"/>
          </a:xfrm>
          <a:prstGeom prst="rect">
            <a:avLst/>
          </a:prstGeom>
          <a:noFill/>
        </p:spPr>
        <p:txBody>
          <a:bodyPr vert="horz"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July 24 Batch Zero milestone: activities required</a:t>
            </a:r>
          </a:p>
        </p:txBody>
      </p:sp>
      <p:sp>
        <p:nvSpPr>
          <p:cNvPr id="16" name="TrackerNumBlue 4">
            <a:extLst>
              <a:ext uri="{FF2B5EF4-FFF2-40B4-BE49-F238E27FC236}">
                <a16:creationId xmlns:a16="http://schemas.microsoft.com/office/drawing/2014/main" id="{6B6849B4-BD39-7B81-9303-1893A7086804}"/>
              </a:ext>
            </a:extLst>
          </p:cNvPr>
          <p:cNvSpPr/>
          <p:nvPr>
            <p:custDataLst>
              <p:tags r:id="rId2"/>
            </p:custDataLst>
          </p:nvPr>
        </p:nvSpPr>
        <p:spPr>
          <a:xfrm>
            <a:off x="1257300" y="463296"/>
            <a:ext cx="371801" cy="371801"/>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000" b="1">
                <a:solidFill>
                  <a:schemeClr val="bg1"/>
                </a:solidFill>
              </a:rPr>
              <a:t>2</a:t>
            </a:r>
          </a:p>
        </p:txBody>
      </p:sp>
      <p:grpSp>
        <p:nvGrpSpPr>
          <p:cNvPr id="22" name="Group 21">
            <a:extLst>
              <a:ext uri="{FF2B5EF4-FFF2-40B4-BE49-F238E27FC236}">
                <a16:creationId xmlns:a16="http://schemas.microsoft.com/office/drawing/2014/main" id="{0A5B69CE-2A3C-24F5-CADE-908D24423F41}"/>
              </a:ext>
            </a:extLst>
          </p:cNvPr>
          <p:cNvGrpSpPr/>
          <p:nvPr/>
        </p:nvGrpSpPr>
        <p:grpSpPr>
          <a:xfrm>
            <a:off x="10435580" y="1250226"/>
            <a:ext cx="1223020" cy="182880"/>
            <a:chOff x="5714342" y="1126938"/>
            <a:chExt cx="1223020" cy="182880"/>
          </a:xfrm>
        </p:grpSpPr>
        <p:sp>
          <p:nvSpPr>
            <p:cNvPr id="20" name="Rectangle 19">
              <a:extLst>
                <a:ext uri="{FF2B5EF4-FFF2-40B4-BE49-F238E27FC236}">
                  <a16:creationId xmlns:a16="http://schemas.microsoft.com/office/drawing/2014/main" id="{D91B51C3-0A45-BA1C-5D50-AF414236FBBC}"/>
                </a:ext>
              </a:extLst>
            </p:cNvPr>
            <p:cNvSpPr>
              <a:spLocks/>
            </p:cNvSpPr>
            <p:nvPr/>
          </p:nvSpPr>
          <p:spPr>
            <a:xfrm>
              <a:off x="5714342" y="1126938"/>
              <a:ext cx="182880" cy="182880"/>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21" name="TextBox 20">
              <a:extLst>
                <a:ext uri="{FF2B5EF4-FFF2-40B4-BE49-F238E27FC236}">
                  <a16:creationId xmlns:a16="http://schemas.microsoft.com/office/drawing/2014/main" id="{EF0B9DD1-4E91-6235-8EC6-EC16D3313F4F}"/>
                </a:ext>
              </a:extLst>
            </p:cNvPr>
            <p:cNvSpPr txBox="1">
              <a:spLocks/>
            </p:cNvSpPr>
            <p:nvPr/>
          </p:nvSpPr>
          <p:spPr>
            <a:xfrm>
              <a:off x="5978537" y="1137587"/>
              <a:ext cx="958825" cy="1615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50"/>
                <a:t>Lead role</a:t>
              </a:r>
              <a:endParaRPr lang="en-US"/>
            </a:p>
          </p:txBody>
        </p:sp>
      </p:grpSp>
      <p:cxnSp>
        <p:nvCxnSpPr>
          <p:cNvPr id="5" name="Straight Connector 4">
            <a:extLst>
              <a:ext uri="{FF2B5EF4-FFF2-40B4-BE49-F238E27FC236}">
                <a16:creationId xmlns:a16="http://schemas.microsoft.com/office/drawing/2014/main" id="{1633106A-799F-22AB-FC2B-B9060096D3B9}"/>
              </a:ext>
            </a:extLst>
          </p:cNvPr>
          <p:cNvCxnSpPr>
            <a:cxnSpLocks/>
          </p:cNvCxnSpPr>
          <p:nvPr/>
        </p:nvCxnSpPr>
        <p:spPr>
          <a:xfrm>
            <a:off x="1156013" y="5198724"/>
            <a:ext cx="10502585"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F63A6272-F13E-B7D9-577B-8E88762E5F94}"/>
              </a:ext>
            </a:extLst>
          </p:cNvPr>
          <p:cNvSpPr txBox="1">
            <a:spLocks/>
          </p:cNvSpPr>
          <p:nvPr/>
        </p:nvSpPr>
        <p:spPr>
          <a:xfrm>
            <a:off x="1828800" y="5294594"/>
            <a:ext cx="9829798"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Clarification:</a:t>
            </a:r>
            <a:r>
              <a:rPr lang="en-US" sz="1400"/>
              <a:t> the post–July 10 validation period is intended to address administrative corrections, clarification requests, and minor submission errors identified during TSP/DSP review (e.g., typos or incorrect references). It is not intended to allow submission of materially missing eligibility items or satisfaction of requirements that were not completed by the applicable July 10 deadline (e.g., posting financial security, executing required commitments, or completing required attestations)</a:t>
            </a:r>
          </a:p>
        </p:txBody>
      </p:sp>
      <p:grpSp>
        <p:nvGrpSpPr>
          <p:cNvPr id="18" name="ExclamationMarkWhite 7">
            <a:extLst>
              <a:ext uri="{FF2B5EF4-FFF2-40B4-BE49-F238E27FC236}">
                <a16:creationId xmlns:a16="http://schemas.microsoft.com/office/drawing/2014/main" id="{DEE212C6-4550-BD4B-2BE9-1BF06C7389D2}"/>
              </a:ext>
            </a:extLst>
          </p:cNvPr>
          <p:cNvGrpSpPr>
            <a:grpSpLocks noChangeAspect="1"/>
          </p:cNvGrpSpPr>
          <p:nvPr>
            <p:custDataLst>
              <p:tags r:id="rId3"/>
            </p:custDataLst>
          </p:nvPr>
        </p:nvGrpSpPr>
        <p:grpSpPr>
          <a:xfrm>
            <a:off x="1257300" y="5294594"/>
            <a:ext cx="396228" cy="396228"/>
            <a:chOff x="1016000" y="1016000"/>
            <a:chExt cx="396228" cy="396228"/>
          </a:xfrm>
        </p:grpSpPr>
        <p:sp>
          <p:nvSpPr>
            <p:cNvPr id="23" name="Oval 22">
              <a:extLst>
                <a:ext uri="{FF2B5EF4-FFF2-40B4-BE49-F238E27FC236}">
                  <a16:creationId xmlns:a16="http://schemas.microsoft.com/office/drawing/2014/main" id="{D8EB0F1E-24D7-F42C-8952-D1CEFCF7E629}"/>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24" name="Graphic 23">
              <a:extLst>
                <a:ext uri="{FF2B5EF4-FFF2-40B4-BE49-F238E27FC236}">
                  <a16:creationId xmlns:a16="http://schemas.microsoft.com/office/drawing/2014/main" id="{5F013784-2278-7812-0082-66C42CBC560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23614" y="1023614"/>
              <a:ext cx="381000" cy="381000"/>
            </a:xfrm>
            <a:prstGeom prst="rect">
              <a:avLst/>
            </a:prstGeom>
          </p:spPr>
        </p:pic>
      </p:grpSp>
      <p:sp>
        <p:nvSpPr>
          <p:cNvPr id="28" name="Rectangle 27">
            <a:extLst>
              <a:ext uri="{FF2B5EF4-FFF2-40B4-BE49-F238E27FC236}">
                <a16:creationId xmlns:a16="http://schemas.microsoft.com/office/drawing/2014/main" id="{223E5142-A60F-046A-F22E-FBFA30F9FE94}"/>
              </a:ext>
            </a:extLst>
          </p:cNvPr>
          <p:cNvSpPr/>
          <p:nvPr/>
        </p:nvSpPr>
        <p:spPr>
          <a:xfrm>
            <a:off x="1156013" y="2374187"/>
            <a:ext cx="3411415" cy="139218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C4CF3994-4D5E-C872-E08B-B1BDC9C71826}"/>
              </a:ext>
            </a:extLst>
          </p:cNvPr>
          <p:cNvCxnSpPr>
            <a:cxnSpLocks/>
          </p:cNvCxnSpPr>
          <p:nvPr/>
        </p:nvCxnSpPr>
        <p:spPr>
          <a:xfrm>
            <a:off x="1459443" y="3766374"/>
            <a:ext cx="0" cy="143235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342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B339E-C84F-96F7-EB85-99BE598BB230}"/>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8FEDA33C-14E3-475A-75AC-F477482999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04" imgH="405" progId="TCLayout.ActiveDocument.1">
                  <p:embed/>
                </p:oleObj>
              </mc:Choice>
              <mc:Fallback>
                <p:oleObj name="think-cell Slide" r:id="rId27" imgW="404" imgH="405" progId="TCLayout.ActiveDocument.1">
                  <p:embed/>
                  <p:pic>
                    <p:nvPicPr>
                      <p:cNvPr id="20" name="think-cell data - do not delete" hidden="1">
                        <a:extLst>
                          <a:ext uri="{FF2B5EF4-FFF2-40B4-BE49-F238E27FC236}">
                            <a16:creationId xmlns:a16="http://schemas.microsoft.com/office/drawing/2014/main" id="{8FEDA33C-14E3-475A-75AC-F47748299988}"/>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53B68C7-FE53-3DF9-E64F-EC8CC70AE60A}"/>
              </a:ext>
            </a:extLst>
          </p:cNvPr>
          <p:cNvSpPr>
            <a:spLocks noGrp="1"/>
          </p:cNvSpPr>
          <p:nvPr>
            <p:ph type="title"/>
          </p:nvPr>
        </p:nvSpPr>
        <p:spPr>
          <a:xfrm>
            <a:off x="1257300" y="457200"/>
            <a:ext cx="10401300" cy="332399"/>
          </a:xfrm>
        </p:spPr>
        <p:txBody>
          <a:bodyPr vert="horz">
            <a:spAutoFit/>
          </a:bodyPr>
          <a:lstStyle/>
          <a:p>
            <a:r>
              <a:rPr lang="en-US"/>
              <a:t>Batch Zero eligibility submission and validation process</a:t>
            </a:r>
          </a:p>
        </p:txBody>
      </p:sp>
      <p:sp>
        <p:nvSpPr>
          <p:cNvPr id="4" name="Slide Number Placeholder 5">
            <a:extLst>
              <a:ext uri="{FF2B5EF4-FFF2-40B4-BE49-F238E27FC236}">
                <a16:creationId xmlns:a16="http://schemas.microsoft.com/office/drawing/2014/main" id="{75C6245D-A4D8-6875-86F8-C3A77F0DB33F}"/>
              </a:ext>
            </a:extLst>
          </p:cNvPr>
          <p:cNvSpPr>
            <a:spLocks noGrp="1"/>
          </p:cNvSpPr>
          <p:nvPr>
            <p:ph type="sldNum" sz="quarter" idx="12"/>
          </p:nvPr>
        </p:nvSpPr>
        <p:spPr/>
        <p:txBody>
          <a:bodyPr/>
          <a:lstStyle/>
          <a:p>
            <a:fld id="{BCDE79FB-97BA-492B-8D57-F1373F9ADA95}" type="slidenum">
              <a:rPr lang="en-US" smtClean="0"/>
              <a:t>7</a:t>
            </a:fld>
            <a:endParaRPr lang="en-US"/>
          </a:p>
        </p:txBody>
      </p:sp>
      <p:sp>
        <p:nvSpPr>
          <p:cNvPr id="30" name="Rectangle 29">
            <a:extLst>
              <a:ext uri="{FF2B5EF4-FFF2-40B4-BE49-F238E27FC236}">
                <a16:creationId xmlns:a16="http://schemas.microsoft.com/office/drawing/2014/main" id="{5D1FC51E-418E-4571-C1A7-684BAFB74D69}"/>
              </a:ext>
            </a:extLst>
          </p:cNvPr>
          <p:cNvSpPr/>
          <p:nvPr/>
        </p:nvSpPr>
        <p:spPr>
          <a:xfrm>
            <a:off x="9848076" y="123009"/>
            <a:ext cx="182880" cy="1828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Text 5">
            <a:extLst>
              <a:ext uri="{FF2B5EF4-FFF2-40B4-BE49-F238E27FC236}">
                <a16:creationId xmlns:a16="http://schemas.microsoft.com/office/drawing/2014/main" id="{3061A970-6EF3-865D-C536-B050C56910D1}"/>
              </a:ext>
            </a:extLst>
          </p:cNvPr>
          <p:cNvSpPr>
            <a:spLocks/>
          </p:cNvSpPr>
          <p:nvPr/>
        </p:nvSpPr>
        <p:spPr>
          <a:xfrm>
            <a:off x="10030453" y="83644"/>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ILLE</a:t>
            </a:r>
          </a:p>
        </p:txBody>
      </p:sp>
      <p:sp>
        <p:nvSpPr>
          <p:cNvPr id="32" name="Rectangle 31">
            <a:extLst>
              <a:ext uri="{FF2B5EF4-FFF2-40B4-BE49-F238E27FC236}">
                <a16:creationId xmlns:a16="http://schemas.microsoft.com/office/drawing/2014/main" id="{CAB8F23C-8B76-C554-3BD2-E6808D626266}"/>
              </a:ext>
            </a:extLst>
          </p:cNvPr>
          <p:cNvSpPr/>
          <p:nvPr/>
        </p:nvSpPr>
        <p:spPr>
          <a:xfrm>
            <a:off x="9848076" y="354088"/>
            <a:ext cx="182880" cy="182880"/>
          </a:xfrm>
          <a:prstGeom prst="rect">
            <a:avLst/>
          </a:prstGeom>
          <a:solidFill>
            <a:srgbClr val="BFBFB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Text 5">
            <a:extLst>
              <a:ext uri="{FF2B5EF4-FFF2-40B4-BE49-F238E27FC236}">
                <a16:creationId xmlns:a16="http://schemas.microsoft.com/office/drawing/2014/main" id="{66635E7F-EB69-7A2B-188A-E78D426AD454}"/>
              </a:ext>
            </a:extLst>
          </p:cNvPr>
          <p:cNvSpPr>
            <a:spLocks/>
          </p:cNvSpPr>
          <p:nvPr/>
        </p:nvSpPr>
        <p:spPr>
          <a:xfrm>
            <a:off x="10030453" y="314723"/>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TSP/DSP</a:t>
            </a:r>
          </a:p>
        </p:txBody>
      </p:sp>
      <p:sp>
        <p:nvSpPr>
          <p:cNvPr id="31" name="Rectangle 30">
            <a:extLst>
              <a:ext uri="{FF2B5EF4-FFF2-40B4-BE49-F238E27FC236}">
                <a16:creationId xmlns:a16="http://schemas.microsoft.com/office/drawing/2014/main" id="{2F1B19E8-4EAC-0C6A-E4D3-607AA2406BFD}"/>
              </a:ext>
            </a:extLst>
          </p:cNvPr>
          <p:cNvSpPr/>
          <p:nvPr/>
        </p:nvSpPr>
        <p:spPr>
          <a:xfrm>
            <a:off x="9848076" y="585166"/>
            <a:ext cx="182880" cy="182880"/>
          </a:xfrm>
          <a:prstGeom prst="rect">
            <a:avLst/>
          </a:prstGeom>
          <a:solidFill>
            <a:srgbClr val="3DBED1">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Text 5">
            <a:extLst>
              <a:ext uri="{FF2B5EF4-FFF2-40B4-BE49-F238E27FC236}">
                <a16:creationId xmlns:a16="http://schemas.microsoft.com/office/drawing/2014/main" id="{63989772-7CA2-2D57-1054-AD52835176E3}"/>
              </a:ext>
            </a:extLst>
          </p:cNvPr>
          <p:cNvSpPr>
            <a:spLocks/>
          </p:cNvSpPr>
          <p:nvPr/>
        </p:nvSpPr>
        <p:spPr>
          <a:xfrm>
            <a:off x="10030453" y="545802"/>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ERCOT</a:t>
            </a:r>
          </a:p>
        </p:txBody>
      </p:sp>
      <p:sp>
        <p:nvSpPr>
          <p:cNvPr id="109" name="5. Source">
            <a:extLst>
              <a:ext uri="{FF2B5EF4-FFF2-40B4-BE49-F238E27FC236}">
                <a16:creationId xmlns:a16="http://schemas.microsoft.com/office/drawing/2014/main" id="{B286D0BE-96EC-F51A-2F2E-CD6F67FE5ED5}"/>
              </a:ext>
            </a:extLst>
          </p:cNvPr>
          <p:cNvSpPr txBox="1"/>
          <p:nvPr>
            <p:custDataLst>
              <p:tags r:id="rId2"/>
            </p:custDataLst>
          </p:nvPr>
        </p:nvSpPr>
        <p:spPr>
          <a:xfrm>
            <a:off x="860649" y="6673023"/>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6" name="TextBox 1064">
            <a:extLst>
              <a:ext uri="{FF2B5EF4-FFF2-40B4-BE49-F238E27FC236}">
                <a16:creationId xmlns:a16="http://schemas.microsoft.com/office/drawing/2014/main" id="{1A8B4133-5C29-4423-DA96-49EAA1432C7B}"/>
              </a:ext>
            </a:extLst>
          </p:cNvPr>
          <p:cNvSpPr txBox="1">
            <a:spLocks/>
          </p:cNvSpPr>
          <p:nvPr/>
        </p:nvSpPr>
        <p:spPr>
          <a:xfrm>
            <a:off x="1185137"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8" name="TextBox 1064">
            <a:extLst>
              <a:ext uri="{FF2B5EF4-FFF2-40B4-BE49-F238E27FC236}">
                <a16:creationId xmlns:a16="http://schemas.microsoft.com/office/drawing/2014/main" id="{8B903CE0-A2D2-BCDC-2843-EF208A0BCBC4}"/>
              </a:ext>
            </a:extLst>
          </p:cNvPr>
          <p:cNvSpPr txBox="1">
            <a:spLocks/>
          </p:cNvSpPr>
          <p:nvPr/>
        </p:nvSpPr>
        <p:spPr>
          <a:xfrm>
            <a:off x="2225163" y="44008"/>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sp>
        <p:nvSpPr>
          <p:cNvPr id="5" name="Rectangle 4">
            <a:extLst>
              <a:ext uri="{FF2B5EF4-FFF2-40B4-BE49-F238E27FC236}">
                <a16:creationId xmlns:a16="http://schemas.microsoft.com/office/drawing/2014/main" id="{9613D6DF-28A2-0712-DDFA-BF77F3DD35F4}"/>
              </a:ext>
            </a:extLst>
          </p:cNvPr>
          <p:cNvSpPr>
            <a:spLocks/>
          </p:cNvSpPr>
          <p:nvPr/>
        </p:nvSpPr>
        <p:spPr>
          <a:xfrm>
            <a:off x="1257300" y="1079325"/>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Eligibility Path Identification</a:t>
            </a:r>
          </a:p>
        </p:txBody>
      </p:sp>
      <p:sp>
        <p:nvSpPr>
          <p:cNvPr id="12" name="TextBox 11">
            <a:extLst>
              <a:ext uri="{FF2B5EF4-FFF2-40B4-BE49-F238E27FC236}">
                <a16:creationId xmlns:a16="http://schemas.microsoft.com/office/drawing/2014/main" id="{61456DCC-06EE-83B6-0BB1-4F441D41957C}"/>
              </a:ext>
            </a:extLst>
          </p:cNvPr>
          <p:cNvSpPr txBox="1">
            <a:spLocks/>
          </p:cNvSpPr>
          <p:nvPr/>
        </p:nvSpPr>
        <p:spPr>
          <a:xfrm>
            <a:off x="4387065" y="1079325"/>
            <a:ext cx="7271535" cy="30777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cs typeface="Arial"/>
              </a:rPr>
              <a:t>Working with TSP/DSP, ILLE uses the Load Information Form (LIF) to identify the applicable Batch Zero eligibility pathway and the associated submission requirements and documentation</a:t>
            </a:r>
          </a:p>
        </p:txBody>
      </p:sp>
      <p:sp>
        <p:nvSpPr>
          <p:cNvPr id="73" name="TrackerNumWhite 3">
            <a:extLst>
              <a:ext uri="{FF2B5EF4-FFF2-40B4-BE49-F238E27FC236}">
                <a16:creationId xmlns:a16="http://schemas.microsoft.com/office/drawing/2014/main" id="{C56B1CB2-F91D-FFAC-DCDE-6B2E2A447F17}"/>
              </a:ext>
            </a:extLst>
          </p:cNvPr>
          <p:cNvSpPr/>
          <p:nvPr>
            <p:custDataLst>
              <p:tags r:id="rId3"/>
            </p:custDataLst>
          </p:nvPr>
        </p:nvSpPr>
        <p:spPr>
          <a:xfrm>
            <a:off x="873347" y="1106240"/>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endParaRPr lang="en-US" sz="1400" b="1" err="1">
              <a:solidFill>
                <a:schemeClr val="bg1"/>
              </a:solidFill>
            </a:endParaRPr>
          </a:p>
        </p:txBody>
      </p:sp>
      <p:sp>
        <p:nvSpPr>
          <p:cNvPr id="23" name="Rectangle 22">
            <a:extLst>
              <a:ext uri="{FF2B5EF4-FFF2-40B4-BE49-F238E27FC236}">
                <a16:creationId xmlns:a16="http://schemas.microsoft.com/office/drawing/2014/main" id="{ACA46F5F-0754-2442-8307-17A16FA4D19F}"/>
              </a:ext>
            </a:extLst>
          </p:cNvPr>
          <p:cNvSpPr>
            <a:spLocks/>
          </p:cNvSpPr>
          <p:nvPr/>
        </p:nvSpPr>
        <p:spPr>
          <a:xfrm>
            <a:off x="1257300" y="1564541"/>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Preparation of Submission Materials</a:t>
            </a:r>
          </a:p>
        </p:txBody>
      </p:sp>
      <p:sp>
        <p:nvSpPr>
          <p:cNvPr id="24" name="TextBox 23">
            <a:extLst>
              <a:ext uri="{FF2B5EF4-FFF2-40B4-BE49-F238E27FC236}">
                <a16:creationId xmlns:a16="http://schemas.microsoft.com/office/drawing/2014/main" id="{38296C5D-F676-C625-A88B-272097F33D41}"/>
              </a:ext>
            </a:extLst>
          </p:cNvPr>
          <p:cNvSpPr txBox="1">
            <a:spLocks/>
          </p:cNvSpPr>
          <p:nvPr/>
        </p:nvSpPr>
        <p:spPr>
          <a:xfrm>
            <a:off x="4387065" y="1564541"/>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executes the required attestations, and prepares technical documentation, forms, and supporting evidence applicable to the selected eligibility pathway</a:t>
            </a:r>
          </a:p>
        </p:txBody>
      </p:sp>
      <p:sp>
        <p:nvSpPr>
          <p:cNvPr id="74" name="TrackerNumWhite 3">
            <a:extLst>
              <a:ext uri="{FF2B5EF4-FFF2-40B4-BE49-F238E27FC236}">
                <a16:creationId xmlns:a16="http://schemas.microsoft.com/office/drawing/2014/main" id="{FF270491-F423-35AE-094A-5279A81089A8}"/>
              </a:ext>
            </a:extLst>
          </p:cNvPr>
          <p:cNvSpPr/>
          <p:nvPr>
            <p:custDataLst>
              <p:tags r:id="rId4"/>
            </p:custDataLst>
          </p:nvPr>
        </p:nvSpPr>
        <p:spPr>
          <a:xfrm>
            <a:off x="873347" y="1591456"/>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45" name="Rectangle 44">
            <a:extLst>
              <a:ext uri="{FF2B5EF4-FFF2-40B4-BE49-F238E27FC236}">
                <a16:creationId xmlns:a16="http://schemas.microsoft.com/office/drawing/2014/main" id="{D1EBA04B-4C97-F41B-0EA5-2FCD87E2D477}"/>
              </a:ext>
            </a:extLst>
          </p:cNvPr>
          <p:cNvSpPr>
            <a:spLocks/>
          </p:cNvSpPr>
          <p:nvPr/>
        </p:nvSpPr>
        <p:spPr>
          <a:xfrm>
            <a:off x="1257300" y="2049758"/>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Submission of Materials</a:t>
            </a:r>
          </a:p>
        </p:txBody>
      </p:sp>
      <p:sp>
        <p:nvSpPr>
          <p:cNvPr id="46" name="TextBox 45">
            <a:extLst>
              <a:ext uri="{FF2B5EF4-FFF2-40B4-BE49-F238E27FC236}">
                <a16:creationId xmlns:a16="http://schemas.microsoft.com/office/drawing/2014/main" id="{33A22B44-3BAC-43C4-257A-54D047E740E9}"/>
              </a:ext>
            </a:extLst>
          </p:cNvPr>
          <p:cNvSpPr txBox="1">
            <a:spLocks/>
          </p:cNvSpPr>
          <p:nvPr/>
        </p:nvSpPr>
        <p:spPr>
          <a:xfrm>
            <a:off x="4387065" y="2049758"/>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submits the applicable materials and supporting evidence to the Interconnecting TSP/DSP and, where required, directly to ERCOT (e.g., dynamic load models and supporting documentation)</a:t>
            </a:r>
          </a:p>
        </p:txBody>
      </p:sp>
      <p:sp>
        <p:nvSpPr>
          <p:cNvPr id="75" name="TrackerNumWhite 3">
            <a:extLst>
              <a:ext uri="{FF2B5EF4-FFF2-40B4-BE49-F238E27FC236}">
                <a16:creationId xmlns:a16="http://schemas.microsoft.com/office/drawing/2014/main" id="{A8899900-2C45-6663-C666-7B174C5290FF}"/>
              </a:ext>
            </a:extLst>
          </p:cNvPr>
          <p:cNvSpPr/>
          <p:nvPr>
            <p:custDataLst>
              <p:tags r:id="rId5"/>
            </p:custDataLst>
          </p:nvPr>
        </p:nvSpPr>
        <p:spPr>
          <a:xfrm>
            <a:off x="873347" y="2073875"/>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49" name="Rectangle 48">
            <a:extLst>
              <a:ext uri="{FF2B5EF4-FFF2-40B4-BE49-F238E27FC236}">
                <a16:creationId xmlns:a16="http://schemas.microsoft.com/office/drawing/2014/main" id="{6BBAD43C-5CE1-2803-24FB-EBE110874945}"/>
              </a:ext>
            </a:extLst>
          </p:cNvPr>
          <p:cNvSpPr>
            <a:spLocks/>
          </p:cNvSpPr>
          <p:nvPr/>
        </p:nvSpPr>
        <p:spPr>
          <a:xfrm>
            <a:off x="1257300" y="2534974"/>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Review Coordination</a:t>
            </a:r>
          </a:p>
        </p:txBody>
      </p:sp>
      <p:sp>
        <p:nvSpPr>
          <p:cNvPr id="51" name="TextBox 50">
            <a:extLst>
              <a:ext uri="{FF2B5EF4-FFF2-40B4-BE49-F238E27FC236}">
                <a16:creationId xmlns:a16="http://schemas.microsoft.com/office/drawing/2014/main" id="{5322E8AC-D39C-E2D5-912D-A55D0E2686B1}"/>
              </a:ext>
            </a:extLst>
          </p:cNvPr>
          <p:cNvSpPr txBox="1">
            <a:spLocks/>
          </p:cNvSpPr>
          <p:nvPr/>
        </p:nvSpPr>
        <p:spPr>
          <a:xfrm>
            <a:off x="4387065" y="2534974"/>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as applicable, coordinate responsibility for reviewing submission materials and track review responsibility and completion status within the LIF</a:t>
            </a:r>
          </a:p>
        </p:txBody>
      </p:sp>
      <p:sp>
        <p:nvSpPr>
          <p:cNvPr id="76" name="TrackerNumWhite 3">
            <a:extLst>
              <a:ext uri="{FF2B5EF4-FFF2-40B4-BE49-F238E27FC236}">
                <a16:creationId xmlns:a16="http://schemas.microsoft.com/office/drawing/2014/main" id="{8F2E839D-625B-E825-EB01-44E153769E55}"/>
              </a:ext>
            </a:extLst>
          </p:cNvPr>
          <p:cNvSpPr/>
          <p:nvPr>
            <p:custDataLst>
              <p:tags r:id="rId6"/>
            </p:custDataLst>
          </p:nvPr>
        </p:nvSpPr>
        <p:spPr>
          <a:xfrm>
            <a:off x="873347" y="2559091"/>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4</a:t>
            </a:r>
          </a:p>
        </p:txBody>
      </p:sp>
      <p:sp>
        <p:nvSpPr>
          <p:cNvPr id="54" name="Rectangle 53">
            <a:extLst>
              <a:ext uri="{FF2B5EF4-FFF2-40B4-BE49-F238E27FC236}">
                <a16:creationId xmlns:a16="http://schemas.microsoft.com/office/drawing/2014/main" id="{284C2228-1829-81FA-A3B7-31BE51D06932}"/>
              </a:ext>
            </a:extLst>
          </p:cNvPr>
          <p:cNvSpPr>
            <a:spLocks/>
          </p:cNvSpPr>
          <p:nvPr/>
        </p:nvSpPr>
        <p:spPr>
          <a:xfrm>
            <a:off x="1257300" y="3020190"/>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Validation and Completeness Review</a:t>
            </a:r>
          </a:p>
        </p:txBody>
      </p:sp>
      <p:sp>
        <p:nvSpPr>
          <p:cNvPr id="55" name="TextBox 54">
            <a:extLst>
              <a:ext uri="{FF2B5EF4-FFF2-40B4-BE49-F238E27FC236}">
                <a16:creationId xmlns:a16="http://schemas.microsoft.com/office/drawing/2014/main" id="{6A90C81D-479C-F6DB-BB94-A7C23FCFE997}"/>
              </a:ext>
            </a:extLst>
          </p:cNvPr>
          <p:cNvSpPr txBox="1">
            <a:spLocks/>
          </p:cNvSpPr>
          <p:nvPr/>
        </p:nvSpPr>
        <p:spPr>
          <a:xfrm>
            <a:off x="4387065" y="3020190"/>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as applicable, review submitted materials, validate completeness against the applicable eligibility requirements, and document status/comments in the LIF</a:t>
            </a:r>
          </a:p>
        </p:txBody>
      </p:sp>
      <p:sp>
        <p:nvSpPr>
          <p:cNvPr id="77" name="TrackerNumWhite 3">
            <a:extLst>
              <a:ext uri="{FF2B5EF4-FFF2-40B4-BE49-F238E27FC236}">
                <a16:creationId xmlns:a16="http://schemas.microsoft.com/office/drawing/2014/main" id="{AF26F115-556F-E713-5E7E-8367ED83DDF9}"/>
              </a:ext>
            </a:extLst>
          </p:cNvPr>
          <p:cNvSpPr/>
          <p:nvPr>
            <p:custDataLst>
              <p:tags r:id="rId7"/>
            </p:custDataLst>
          </p:nvPr>
        </p:nvSpPr>
        <p:spPr>
          <a:xfrm>
            <a:off x="873347" y="3044307"/>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5</a:t>
            </a:r>
          </a:p>
        </p:txBody>
      </p:sp>
      <p:sp>
        <p:nvSpPr>
          <p:cNvPr id="62" name="Rectangle 61">
            <a:extLst>
              <a:ext uri="{FF2B5EF4-FFF2-40B4-BE49-F238E27FC236}">
                <a16:creationId xmlns:a16="http://schemas.microsoft.com/office/drawing/2014/main" id="{C607EB5B-0165-68F2-799A-8D5E192C2A96}"/>
              </a:ext>
            </a:extLst>
          </p:cNvPr>
          <p:cNvSpPr>
            <a:spLocks/>
          </p:cNvSpPr>
          <p:nvPr/>
        </p:nvSpPr>
        <p:spPr>
          <a:xfrm>
            <a:off x="1257300" y="3990623"/>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Final Package Assembly</a:t>
            </a:r>
          </a:p>
        </p:txBody>
      </p:sp>
      <p:sp>
        <p:nvSpPr>
          <p:cNvPr id="63" name="TextBox 62">
            <a:extLst>
              <a:ext uri="{FF2B5EF4-FFF2-40B4-BE49-F238E27FC236}">
                <a16:creationId xmlns:a16="http://schemas.microsoft.com/office/drawing/2014/main" id="{54ABD1F8-BDAF-1671-B670-E42CA93226F6}"/>
              </a:ext>
            </a:extLst>
          </p:cNvPr>
          <p:cNvSpPr txBox="1">
            <a:spLocks/>
          </p:cNvSpPr>
          <p:nvPr/>
        </p:nvSpPr>
        <p:spPr>
          <a:xfrm>
            <a:off x="4387065" y="3990623"/>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as applicable, finalize the coordinated eligibility package and confirm all applicable items are complete within the LIF</a:t>
            </a:r>
          </a:p>
        </p:txBody>
      </p:sp>
      <p:sp>
        <p:nvSpPr>
          <p:cNvPr id="79" name="TrackerNumWhite 3">
            <a:extLst>
              <a:ext uri="{FF2B5EF4-FFF2-40B4-BE49-F238E27FC236}">
                <a16:creationId xmlns:a16="http://schemas.microsoft.com/office/drawing/2014/main" id="{79875AA0-D4E4-081E-7F38-0B680AA9DCC4}"/>
              </a:ext>
            </a:extLst>
          </p:cNvPr>
          <p:cNvSpPr/>
          <p:nvPr>
            <p:custDataLst>
              <p:tags r:id="rId8"/>
            </p:custDataLst>
          </p:nvPr>
        </p:nvSpPr>
        <p:spPr>
          <a:xfrm>
            <a:off x="873347" y="4014740"/>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7</a:t>
            </a:r>
          </a:p>
        </p:txBody>
      </p:sp>
      <p:sp>
        <p:nvSpPr>
          <p:cNvPr id="65" name="Rectangle 64">
            <a:extLst>
              <a:ext uri="{FF2B5EF4-FFF2-40B4-BE49-F238E27FC236}">
                <a16:creationId xmlns:a16="http://schemas.microsoft.com/office/drawing/2014/main" id="{46DB2393-E00B-D2B7-6E46-536F19354CC0}"/>
              </a:ext>
            </a:extLst>
          </p:cNvPr>
          <p:cNvSpPr>
            <a:spLocks/>
          </p:cNvSpPr>
          <p:nvPr/>
        </p:nvSpPr>
        <p:spPr>
          <a:xfrm>
            <a:off x="1257300" y="4475839"/>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Submission to ERCOT</a:t>
            </a:r>
          </a:p>
        </p:txBody>
      </p:sp>
      <p:sp>
        <p:nvSpPr>
          <p:cNvPr id="66" name="TextBox 65">
            <a:extLst>
              <a:ext uri="{FF2B5EF4-FFF2-40B4-BE49-F238E27FC236}">
                <a16:creationId xmlns:a16="http://schemas.microsoft.com/office/drawing/2014/main" id="{B16FA1BA-0D87-89B6-792A-819799622BBA}"/>
              </a:ext>
            </a:extLst>
          </p:cNvPr>
          <p:cNvSpPr txBox="1">
            <a:spLocks/>
          </p:cNvSpPr>
          <p:nvPr/>
        </p:nvSpPr>
        <p:spPr>
          <a:xfrm>
            <a:off x="4387065" y="4475839"/>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 submits the final coordinated eligibility package to ERCOT via email with the Interconnecting DSP and ILLE copied, where applicable</a:t>
            </a:r>
          </a:p>
        </p:txBody>
      </p:sp>
      <p:sp>
        <p:nvSpPr>
          <p:cNvPr id="80" name="TrackerNumWhite 3">
            <a:extLst>
              <a:ext uri="{FF2B5EF4-FFF2-40B4-BE49-F238E27FC236}">
                <a16:creationId xmlns:a16="http://schemas.microsoft.com/office/drawing/2014/main" id="{CCF18883-2278-D218-53F0-BB60835768EA}"/>
              </a:ext>
            </a:extLst>
          </p:cNvPr>
          <p:cNvSpPr/>
          <p:nvPr>
            <p:custDataLst>
              <p:tags r:id="rId9"/>
            </p:custDataLst>
          </p:nvPr>
        </p:nvSpPr>
        <p:spPr>
          <a:xfrm>
            <a:off x="873347" y="4502754"/>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8</a:t>
            </a:r>
          </a:p>
        </p:txBody>
      </p:sp>
      <p:sp>
        <p:nvSpPr>
          <p:cNvPr id="68" name="Rectangle 67">
            <a:extLst>
              <a:ext uri="{FF2B5EF4-FFF2-40B4-BE49-F238E27FC236}">
                <a16:creationId xmlns:a16="http://schemas.microsoft.com/office/drawing/2014/main" id="{EDCA8D35-71D6-2610-F638-86703D07999F}"/>
              </a:ext>
            </a:extLst>
          </p:cNvPr>
          <p:cNvSpPr>
            <a:spLocks/>
          </p:cNvSpPr>
          <p:nvPr/>
        </p:nvSpPr>
        <p:spPr>
          <a:xfrm>
            <a:off x="1257300" y="4961056"/>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 Initial Eligibility Assessment</a:t>
            </a:r>
            <a:endParaRPr lang="en-US" sz="1100" b="1">
              <a:solidFill>
                <a:schemeClr val="tx1"/>
              </a:solidFill>
            </a:endParaRPr>
          </a:p>
        </p:txBody>
      </p:sp>
      <p:sp>
        <p:nvSpPr>
          <p:cNvPr id="69" name="TextBox 68">
            <a:extLst>
              <a:ext uri="{FF2B5EF4-FFF2-40B4-BE49-F238E27FC236}">
                <a16:creationId xmlns:a16="http://schemas.microsoft.com/office/drawing/2014/main" id="{D17D6063-AEBD-F47D-CC83-6EF635E7DC6E}"/>
              </a:ext>
            </a:extLst>
          </p:cNvPr>
          <p:cNvSpPr txBox="1">
            <a:spLocks/>
          </p:cNvSpPr>
          <p:nvPr/>
        </p:nvSpPr>
        <p:spPr>
          <a:xfrm>
            <a:off x="4387065" y="4961056"/>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performs validation of the Batch Zero eligibility package, including attestations, TSP/DSP confirmations, and submission completeness</a:t>
            </a:r>
          </a:p>
        </p:txBody>
      </p:sp>
      <p:sp>
        <p:nvSpPr>
          <p:cNvPr id="81" name="TrackerNumWhite 3">
            <a:extLst>
              <a:ext uri="{FF2B5EF4-FFF2-40B4-BE49-F238E27FC236}">
                <a16:creationId xmlns:a16="http://schemas.microsoft.com/office/drawing/2014/main" id="{E66DAAE4-5C2A-AFE9-F67D-8766AB894868}"/>
              </a:ext>
            </a:extLst>
          </p:cNvPr>
          <p:cNvSpPr/>
          <p:nvPr>
            <p:custDataLst>
              <p:tags r:id="rId10"/>
            </p:custDataLst>
          </p:nvPr>
        </p:nvSpPr>
        <p:spPr>
          <a:xfrm>
            <a:off x="873347" y="4987971"/>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9</a:t>
            </a:r>
          </a:p>
        </p:txBody>
      </p:sp>
      <p:cxnSp>
        <p:nvCxnSpPr>
          <p:cNvPr id="84" name="Straight Arrow Connector 83">
            <a:extLst>
              <a:ext uri="{FF2B5EF4-FFF2-40B4-BE49-F238E27FC236}">
                <a16:creationId xmlns:a16="http://schemas.microsoft.com/office/drawing/2014/main" id="{E0341068-406B-B005-6F72-BD7F9E66F212}"/>
              </a:ext>
            </a:extLst>
          </p:cNvPr>
          <p:cNvCxnSpPr>
            <a:cxnSpLocks/>
            <a:endCxn id="23" idx="0"/>
          </p:cNvCxnSpPr>
          <p:nvPr/>
        </p:nvCxnSpPr>
        <p:spPr>
          <a:xfrm>
            <a:off x="2704871" y="1381506"/>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9633A6FC-853D-54D5-F6D0-2A7BC9E22D5C}"/>
              </a:ext>
            </a:extLst>
          </p:cNvPr>
          <p:cNvCxnSpPr>
            <a:cxnSpLocks/>
            <a:stCxn id="23" idx="2"/>
            <a:endCxn id="45" idx="0"/>
          </p:cNvCxnSpPr>
          <p:nvPr/>
        </p:nvCxnSpPr>
        <p:spPr>
          <a:xfrm>
            <a:off x="2704871" y="1866722"/>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5B78557D-44BC-2D81-2F84-00A1BB66C3E5}"/>
              </a:ext>
            </a:extLst>
          </p:cNvPr>
          <p:cNvCxnSpPr>
            <a:cxnSpLocks/>
            <a:stCxn id="45" idx="2"/>
            <a:endCxn id="49" idx="0"/>
          </p:cNvCxnSpPr>
          <p:nvPr/>
        </p:nvCxnSpPr>
        <p:spPr>
          <a:xfrm>
            <a:off x="2704871" y="2351939"/>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4B529378-B164-CC57-60EA-4AFAFA675C27}"/>
              </a:ext>
            </a:extLst>
          </p:cNvPr>
          <p:cNvCxnSpPr>
            <a:cxnSpLocks/>
            <a:stCxn id="49" idx="2"/>
            <a:endCxn id="54" idx="0"/>
          </p:cNvCxnSpPr>
          <p:nvPr/>
        </p:nvCxnSpPr>
        <p:spPr>
          <a:xfrm>
            <a:off x="2704871" y="2837155"/>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45221369-F60E-31B1-3533-FE326B7437AD}"/>
              </a:ext>
            </a:extLst>
          </p:cNvPr>
          <p:cNvCxnSpPr>
            <a:cxnSpLocks/>
            <a:stCxn id="54" idx="2"/>
            <a:endCxn id="58" idx="0"/>
          </p:cNvCxnSpPr>
          <p:nvPr/>
        </p:nvCxnSpPr>
        <p:spPr>
          <a:xfrm>
            <a:off x="2704871" y="3322371"/>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187516CA-1158-4D39-1F48-E70339419AA0}"/>
              </a:ext>
            </a:extLst>
          </p:cNvPr>
          <p:cNvCxnSpPr>
            <a:cxnSpLocks/>
            <a:stCxn id="58" idx="2"/>
            <a:endCxn id="62" idx="0"/>
          </p:cNvCxnSpPr>
          <p:nvPr/>
        </p:nvCxnSpPr>
        <p:spPr>
          <a:xfrm>
            <a:off x="2704871" y="3807587"/>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91703267-55AD-9B12-C4FF-508459476AFF}"/>
              </a:ext>
            </a:extLst>
          </p:cNvPr>
          <p:cNvCxnSpPr>
            <a:cxnSpLocks/>
            <a:stCxn id="62" idx="2"/>
            <a:endCxn id="65" idx="0"/>
          </p:cNvCxnSpPr>
          <p:nvPr/>
        </p:nvCxnSpPr>
        <p:spPr>
          <a:xfrm>
            <a:off x="2704871" y="4292804"/>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0A8E3526-2A31-23D3-3D4D-265D6098E4B2}"/>
              </a:ext>
            </a:extLst>
          </p:cNvPr>
          <p:cNvCxnSpPr>
            <a:cxnSpLocks/>
            <a:stCxn id="65" idx="2"/>
            <a:endCxn id="68" idx="0"/>
          </p:cNvCxnSpPr>
          <p:nvPr/>
        </p:nvCxnSpPr>
        <p:spPr>
          <a:xfrm>
            <a:off x="2704871" y="4778020"/>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41A92032-57B4-C8AF-C24E-697165212AD1}"/>
              </a:ext>
            </a:extLst>
          </p:cNvPr>
          <p:cNvCxnSpPr>
            <a:cxnSpLocks/>
            <a:stCxn id="68" idx="2"/>
            <a:endCxn id="71" idx="0"/>
          </p:cNvCxnSpPr>
          <p:nvPr/>
        </p:nvCxnSpPr>
        <p:spPr>
          <a:xfrm>
            <a:off x="2704871" y="5263236"/>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18CD6AFC-2C12-3C6F-B020-5EF4AF9E8FBF}"/>
              </a:ext>
            </a:extLst>
          </p:cNvPr>
          <p:cNvCxnSpPr>
            <a:cxnSpLocks/>
          </p:cNvCxnSpPr>
          <p:nvPr>
            <p:custDataLst>
              <p:tags r:id="rId11"/>
            </p:custDataLst>
          </p:nvPr>
        </p:nvCxnSpPr>
        <p:spPr bwMode="auto">
          <a:xfrm>
            <a:off x="4387065" y="1475821"/>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EA061423-8824-B846-3994-FD9D083231B4}"/>
              </a:ext>
            </a:extLst>
          </p:cNvPr>
          <p:cNvCxnSpPr>
            <a:cxnSpLocks/>
          </p:cNvCxnSpPr>
          <p:nvPr>
            <p:custDataLst>
              <p:tags r:id="rId12"/>
            </p:custDataLst>
          </p:nvPr>
        </p:nvCxnSpPr>
        <p:spPr bwMode="auto">
          <a:xfrm>
            <a:off x="4387065" y="1961038"/>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DD3D5615-EC6A-FA3F-9B3D-51ED009184AA}"/>
              </a:ext>
            </a:extLst>
          </p:cNvPr>
          <p:cNvCxnSpPr>
            <a:cxnSpLocks/>
          </p:cNvCxnSpPr>
          <p:nvPr>
            <p:custDataLst>
              <p:tags r:id="rId13"/>
            </p:custDataLst>
          </p:nvPr>
        </p:nvCxnSpPr>
        <p:spPr bwMode="auto">
          <a:xfrm>
            <a:off x="4387065" y="2446254"/>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E1DF5AD9-1189-9D07-12D3-3EB83DDB5752}"/>
              </a:ext>
            </a:extLst>
          </p:cNvPr>
          <p:cNvCxnSpPr>
            <a:cxnSpLocks/>
          </p:cNvCxnSpPr>
          <p:nvPr>
            <p:custDataLst>
              <p:tags r:id="rId14"/>
            </p:custDataLst>
          </p:nvPr>
        </p:nvCxnSpPr>
        <p:spPr bwMode="auto">
          <a:xfrm>
            <a:off x="4387065" y="2931470"/>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176225CB-80C4-9CB2-F353-764CE8506BA5}"/>
              </a:ext>
            </a:extLst>
          </p:cNvPr>
          <p:cNvCxnSpPr>
            <a:cxnSpLocks/>
          </p:cNvCxnSpPr>
          <p:nvPr>
            <p:custDataLst>
              <p:tags r:id="rId15"/>
            </p:custDataLst>
          </p:nvPr>
        </p:nvCxnSpPr>
        <p:spPr bwMode="auto">
          <a:xfrm>
            <a:off x="4387065" y="3416687"/>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ED1B859E-6A60-AF0F-EA03-4D79B13750D3}"/>
              </a:ext>
            </a:extLst>
          </p:cNvPr>
          <p:cNvCxnSpPr>
            <a:cxnSpLocks/>
          </p:cNvCxnSpPr>
          <p:nvPr>
            <p:custDataLst>
              <p:tags r:id="rId16"/>
            </p:custDataLst>
          </p:nvPr>
        </p:nvCxnSpPr>
        <p:spPr bwMode="auto">
          <a:xfrm>
            <a:off x="4387065" y="3901903"/>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49331C5C-A424-5922-3274-A91EF3BE2C02}"/>
              </a:ext>
            </a:extLst>
          </p:cNvPr>
          <p:cNvCxnSpPr>
            <a:cxnSpLocks/>
          </p:cNvCxnSpPr>
          <p:nvPr>
            <p:custDataLst>
              <p:tags r:id="rId17"/>
            </p:custDataLst>
          </p:nvPr>
        </p:nvCxnSpPr>
        <p:spPr bwMode="auto">
          <a:xfrm>
            <a:off x="4387065" y="4387119"/>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E81E773-8985-BCB7-A5FB-E68BF2BC10E9}"/>
              </a:ext>
            </a:extLst>
          </p:cNvPr>
          <p:cNvCxnSpPr>
            <a:cxnSpLocks/>
          </p:cNvCxnSpPr>
          <p:nvPr>
            <p:custDataLst>
              <p:tags r:id="rId18"/>
            </p:custDataLst>
          </p:nvPr>
        </p:nvCxnSpPr>
        <p:spPr bwMode="auto">
          <a:xfrm>
            <a:off x="4387065" y="4872336"/>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2092502E-916B-1A65-9F89-94DC46F87FA9}"/>
              </a:ext>
            </a:extLst>
          </p:cNvPr>
          <p:cNvCxnSpPr>
            <a:cxnSpLocks/>
          </p:cNvCxnSpPr>
          <p:nvPr>
            <p:custDataLst>
              <p:tags r:id="rId19"/>
            </p:custDataLst>
          </p:nvPr>
        </p:nvCxnSpPr>
        <p:spPr bwMode="auto">
          <a:xfrm>
            <a:off x="4387065" y="5357552"/>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0EEE7FC-237D-8B8F-3759-7BC0AB1D386E}"/>
              </a:ext>
            </a:extLst>
          </p:cNvPr>
          <p:cNvCxnSpPr>
            <a:cxnSpLocks/>
          </p:cNvCxnSpPr>
          <p:nvPr/>
        </p:nvCxnSpPr>
        <p:spPr>
          <a:xfrm>
            <a:off x="516191" y="1106240"/>
            <a:ext cx="0" cy="12879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A80D30E2-5123-CB45-39B0-3C8ACE458140}"/>
              </a:ext>
            </a:extLst>
          </p:cNvPr>
          <p:cNvCxnSpPr>
            <a:cxnSpLocks/>
          </p:cNvCxnSpPr>
          <p:nvPr/>
        </p:nvCxnSpPr>
        <p:spPr>
          <a:xfrm>
            <a:off x="516191" y="4858981"/>
            <a:ext cx="0" cy="53383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9DF36AF0-3CB7-3544-8597-4D8DC4BFBB5E}"/>
              </a:ext>
            </a:extLst>
          </p:cNvPr>
          <p:cNvSpPr txBox="1">
            <a:spLocks/>
          </p:cNvSpPr>
          <p:nvPr/>
        </p:nvSpPr>
        <p:spPr>
          <a:xfrm>
            <a:off x="281962" y="1610292"/>
            <a:ext cx="468458"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Until Jul 10 </a:t>
            </a:r>
          </a:p>
        </p:txBody>
      </p:sp>
      <p:cxnSp>
        <p:nvCxnSpPr>
          <p:cNvPr id="11" name="Straight Arrow Connector 10">
            <a:extLst>
              <a:ext uri="{FF2B5EF4-FFF2-40B4-BE49-F238E27FC236}">
                <a16:creationId xmlns:a16="http://schemas.microsoft.com/office/drawing/2014/main" id="{5FA5830B-72EB-E1D8-FFB6-0925F64009A4}"/>
              </a:ext>
            </a:extLst>
          </p:cNvPr>
          <p:cNvCxnSpPr>
            <a:cxnSpLocks/>
          </p:cNvCxnSpPr>
          <p:nvPr/>
        </p:nvCxnSpPr>
        <p:spPr>
          <a:xfrm>
            <a:off x="516191" y="2497069"/>
            <a:ext cx="0" cy="228095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12D264D6-54F4-B4B9-0DB7-33D15D12F9A2}"/>
              </a:ext>
            </a:extLst>
          </p:cNvPr>
          <p:cNvSpPr txBox="1">
            <a:spLocks/>
          </p:cNvSpPr>
          <p:nvPr/>
        </p:nvSpPr>
        <p:spPr>
          <a:xfrm>
            <a:off x="258539" y="3497646"/>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Jul 10- Jul 24</a:t>
            </a:r>
          </a:p>
        </p:txBody>
      </p:sp>
      <p:sp>
        <p:nvSpPr>
          <p:cNvPr id="19" name="TextBox 18">
            <a:extLst>
              <a:ext uri="{FF2B5EF4-FFF2-40B4-BE49-F238E27FC236}">
                <a16:creationId xmlns:a16="http://schemas.microsoft.com/office/drawing/2014/main" id="{F6C87FB6-28AC-F392-1293-C18616148AF8}"/>
              </a:ext>
            </a:extLst>
          </p:cNvPr>
          <p:cNvSpPr txBox="1">
            <a:spLocks/>
          </p:cNvSpPr>
          <p:nvPr/>
        </p:nvSpPr>
        <p:spPr>
          <a:xfrm>
            <a:off x="258539" y="4981227"/>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Jul 24-Aug 7</a:t>
            </a:r>
          </a:p>
        </p:txBody>
      </p:sp>
      <p:cxnSp>
        <p:nvCxnSpPr>
          <p:cNvPr id="15" name="Straight Arrow Connector 14">
            <a:extLst>
              <a:ext uri="{FF2B5EF4-FFF2-40B4-BE49-F238E27FC236}">
                <a16:creationId xmlns:a16="http://schemas.microsoft.com/office/drawing/2014/main" id="{84859848-A913-FAC8-C657-669DDE56DFC7}"/>
              </a:ext>
            </a:extLst>
          </p:cNvPr>
          <p:cNvCxnSpPr>
            <a:cxnSpLocks/>
          </p:cNvCxnSpPr>
          <p:nvPr/>
        </p:nvCxnSpPr>
        <p:spPr>
          <a:xfrm>
            <a:off x="516191" y="5460878"/>
            <a:ext cx="0" cy="78158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24861BF0-5E72-BA0D-41DA-179EA8AEDE2E}"/>
              </a:ext>
            </a:extLst>
          </p:cNvPr>
          <p:cNvSpPr txBox="1">
            <a:spLocks/>
          </p:cNvSpPr>
          <p:nvPr/>
        </p:nvSpPr>
        <p:spPr>
          <a:xfrm>
            <a:off x="258539" y="5711771"/>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Aug 7-Aug 31</a:t>
            </a:r>
          </a:p>
        </p:txBody>
      </p:sp>
      <p:sp>
        <p:nvSpPr>
          <p:cNvPr id="58" name="Rectangle 57">
            <a:extLst>
              <a:ext uri="{FF2B5EF4-FFF2-40B4-BE49-F238E27FC236}">
                <a16:creationId xmlns:a16="http://schemas.microsoft.com/office/drawing/2014/main" id="{E8249268-CDD1-26BC-1E15-CFBB219B323B}"/>
              </a:ext>
            </a:extLst>
          </p:cNvPr>
          <p:cNvSpPr>
            <a:spLocks/>
          </p:cNvSpPr>
          <p:nvPr/>
        </p:nvSpPr>
        <p:spPr>
          <a:xfrm>
            <a:off x="1257300" y="3505407"/>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60" name="TextBox 59">
            <a:extLst>
              <a:ext uri="{FF2B5EF4-FFF2-40B4-BE49-F238E27FC236}">
                <a16:creationId xmlns:a16="http://schemas.microsoft.com/office/drawing/2014/main" id="{0EA70EA7-B810-D44A-2E93-ED50600F4D67}"/>
              </a:ext>
            </a:extLst>
          </p:cNvPr>
          <p:cNvSpPr txBox="1">
            <a:spLocks/>
          </p:cNvSpPr>
          <p:nvPr/>
        </p:nvSpPr>
        <p:spPr>
          <a:xfrm>
            <a:off x="4387065" y="3505407"/>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provides administrative corrections, clarifications, or non-material supplemental information to address issues identified during TSP/DSP review</a:t>
            </a:r>
            <a:r>
              <a:rPr lang="en-US" sz="1100" baseline="30000"/>
              <a:t>1</a:t>
            </a:r>
            <a:endParaRPr lang="en-US" sz="1100"/>
          </a:p>
        </p:txBody>
      </p:sp>
      <p:sp>
        <p:nvSpPr>
          <p:cNvPr id="78" name="TrackerNumWhite 3">
            <a:extLst>
              <a:ext uri="{FF2B5EF4-FFF2-40B4-BE49-F238E27FC236}">
                <a16:creationId xmlns:a16="http://schemas.microsoft.com/office/drawing/2014/main" id="{E3B77F32-5E54-E46B-7DDC-68F022F4B7C1}"/>
              </a:ext>
            </a:extLst>
          </p:cNvPr>
          <p:cNvSpPr/>
          <p:nvPr>
            <p:custDataLst>
              <p:tags r:id="rId20"/>
            </p:custDataLst>
          </p:nvPr>
        </p:nvSpPr>
        <p:spPr>
          <a:xfrm>
            <a:off x="873347" y="3529524"/>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6</a:t>
            </a:r>
          </a:p>
        </p:txBody>
      </p:sp>
      <p:sp>
        <p:nvSpPr>
          <p:cNvPr id="33" name="Rectangle 32">
            <a:extLst>
              <a:ext uri="{FF2B5EF4-FFF2-40B4-BE49-F238E27FC236}">
                <a16:creationId xmlns:a16="http://schemas.microsoft.com/office/drawing/2014/main" id="{081E7499-6321-C462-5F8D-807978CEDDBE}"/>
              </a:ext>
            </a:extLst>
          </p:cNvPr>
          <p:cNvSpPr>
            <a:spLocks/>
          </p:cNvSpPr>
          <p:nvPr/>
        </p:nvSpPr>
        <p:spPr>
          <a:xfrm>
            <a:off x="1257300"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7" name="Rectangle 36">
            <a:extLst>
              <a:ext uri="{FF2B5EF4-FFF2-40B4-BE49-F238E27FC236}">
                <a16:creationId xmlns:a16="http://schemas.microsoft.com/office/drawing/2014/main" id="{5781B23F-6A19-51B8-3EBF-F41958522B7C}"/>
              </a:ext>
            </a:extLst>
          </p:cNvPr>
          <p:cNvSpPr>
            <a:spLocks/>
          </p:cNvSpPr>
          <p:nvPr/>
        </p:nvSpPr>
        <p:spPr>
          <a:xfrm>
            <a:off x="1510193"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8" name="Rectangle 37">
            <a:extLst>
              <a:ext uri="{FF2B5EF4-FFF2-40B4-BE49-F238E27FC236}">
                <a16:creationId xmlns:a16="http://schemas.microsoft.com/office/drawing/2014/main" id="{5FA71ED8-814E-45EB-9FEF-36F14D2268FF}"/>
              </a:ext>
            </a:extLst>
          </p:cNvPr>
          <p:cNvSpPr>
            <a:spLocks/>
          </p:cNvSpPr>
          <p:nvPr/>
        </p:nvSpPr>
        <p:spPr>
          <a:xfrm>
            <a:off x="2015979"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9" name="Rectangle 38">
            <a:extLst>
              <a:ext uri="{FF2B5EF4-FFF2-40B4-BE49-F238E27FC236}">
                <a16:creationId xmlns:a16="http://schemas.microsoft.com/office/drawing/2014/main" id="{73357024-7228-BE59-E3B4-1079E06C59D9}"/>
              </a:ext>
            </a:extLst>
          </p:cNvPr>
          <p:cNvSpPr>
            <a:spLocks/>
          </p:cNvSpPr>
          <p:nvPr/>
        </p:nvSpPr>
        <p:spPr>
          <a:xfrm>
            <a:off x="2521765"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0" name="Rectangle 39">
            <a:extLst>
              <a:ext uri="{FF2B5EF4-FFF2-40B4-BE49-F238E27FC236}">
                <a16:creationId xmlns:a16="http://schemas.microsoft.com/office/drawing/2014/main" id="{16ED6741-98B8-3418-86DE-A62B174D1C1E}"/>
              </a:ext>
            </a:extLst>
          </p:cNvPr>
          <p:cNvSpPr>
            <a:spLocks/>
          </p:cNvSpPr>
          <p:nvPr/>
        </p:nvSpPr>
        <p:spPr>
          <a:xfrm>
            <a:off x="2774658"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1" name="Rectangle 40">
            <a:extLst>
              <a:ext uri="{FF2B5EF4-FFF2-40B4-BE49-F238E27FC236}">
                <a16:creationId xmlns:a16="http://schemas.microsoft.com/office/drawing/2014/main" id="{FB19D8CE-D7F4-9CEE-AEE2-20B4ECDC0C26}"/>
              </a:ext>
            </a:extLst>
          </p:cNvPr>
          <p:cNvSpPr>
            <a:spLocks/>
          </p:cNvSpPr>
          <p:nvPr/>
        </p:nvSpPr>
        <p:spPr>
          <a:xfrm>
            <a:off x="3027551"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2" name="Rectangle 41">
            <a:extLst>
              <a:ext uri="{FF2B5EF4-FFF2-40B4-BE49-F238E27FC236}">
                <a16:creationId xmlns:a16="http://schemas.microsoft.com/office/drawing/2014/main" id="{C6D03035-4B2B-E831-00AF-7C20BB635EE9}"/>
              </a:ext>
            </a:extLst>
          </p:cNvPr>
          <p:cNvSpPr>
            <a:spLocks/>
          </p:cNvSpPr>
          <p:nvPr/>
        </p:nvSpPr>
        <p:spPr>
          <a:xfrm>
            <a:off x="3280444"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3" name="Rectangle 42">
            <a:extLst>
              <a:ext uri="{FF2B5EF4-FFF2-40B4-BE49-F238E27FC236}">
                <a16:creationId xmlns:a16="http://schemas.microsoft.com/office/drawing/2014/main" id="{7B9D39E0-DDFC-9314-D5F6-6B589A718993}"/>
              </a:ext>
            </a:extLst>
          </p:cNvPr>
          <p:cNvSpPr>
            <a:spLocks/>
          </p:cNvSpPr>
          <p:nvPr/>
        </p:nvSpPr>
        <p:spPr>
          <a:xfrm>
            <a:off x="3533337"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4" name="Rectangle 43">
            <a:extLst>
              <a:ext uri="{FF2B5EF4-FFF2-40B4-BE49-F238E27FC236}">
                <a16:creationId xmlns:a16="http://schemas.microsoft.com/office/drawing/2014/main" id="{EB10FDAC-AA40-D678-86D2-01DD5AC1F4ED}"/>
              </a:ext>
            </a:extLst>
          </p:cNvPr>
          <p:cNvSpPr>
            <a:spLocks/>
          </p:cNvSpPr>
          <p:nvPr/>
        </p:nvSpPr>
        <p:spPr>
          <a:xfrm>
            <a:off x="3786230"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7" name="Rectangle 46">
            <a:extLst>
              <a:ext uri="{FF2B5EF4-FFF2-40B4-BE49-F238E27FC236}">
                <a16:creationId xmlns:a16="http://schemas.microsoft.com/office/drawing/2014/main" id="{9D78C025-A268-B4F1-065D-77D099577908}"/>
              </a:ext>
            </a:extLst>
          </p:cNvPr>
          <p:cNvSpPr>
            <a:spLocks/>
          </p:cNvSpPr>
          <p:nvPr/>
        </p:nvSpPr>
        <p:spPr>
          <a:xfrm>
            <a:off x="4039119"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6" name="Rectangle 55">
            <a:extLst>
              <a:ext uri="{FF2B5EF4-FFF2-40B4-BE49-F238E27FC236}">
                <a16:creationId xmlns:a16="http://schemas.microsoft.com/office/drawing/2014/main" id="{E08D596A-F6D0-9FE8-D3D0-835FE4B4051F}"/>
              </a:ext>
            </a:extLst>
          </p:cNvPr>
          <p:cNvSpPr>
            <a:spLocks/>
          </p:cNvSpPr>
          <p:nvPr/>
        </p:nvSpPr>
        <p:spPr>
          <a:xfrm>
            <a:off x="1763086"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7" name="Rectangle 56">
            <a:extLst>
              <a:ext uri="{FF2B5EF4-FFF2-40B4-BE49-F238E27FC236}">
                <a16:creationId xmlns:a16="http://schemas.microsoft.com/office/drawing/2014/main" id="{F9FD2DA1-23E4-B201-2DE7-602D3742A865}"/>
              </a:ext>
            </a:extLst>
          </p:cNvPr>
          <p:cNvSpPr>
            <a:spLocks/>
          </p:cNvSpPr>
          <p:nvPr/>
        </p:nvSpPr>
        <p:spPr>
          <a:xfrm>
            <a:off x="2268872"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9" name="TextBox 58">
            <a:extLst>
              <a:ext uri="{FF2B5EF4-FFF2-40B4-BE49-F238E27FC236}">
                <a16:creationId xmlns:a16="http://schemas.microsoft.com/office/drawing/2014/main" id="{61F46F00-17A3-D30C-E166-E0C922F86BF1}"/>
              </a:ext>
            </a:extLst>
          </p:cNvPr>
          <p:cNvSpPr txBox="1">
            <a:spLocks/>
          </p:cNvSpPr>
          <p:nvPr/>
        </p:nvSpPr>
        <p:spPr>
          <a:xfrm>
            <a:off x="1430555" y="3579553"/>
            <a:ext cx="2548633" cy="15388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100" b="1"/>
              <a:t>Package Reconciliation and Follow-up</a:t>
            </a:r>
          </a:p>
        </p:txBody>
      </p:sp>
      <p:sp>
        <p:nvSpPr>
          <p:cNvPr id="71" name="Rectangle 70">
            <a:extLst>
              <a:ext uri="{FF2B5EF4-FFF2-40B4-BE49-F238E27FC236}">
                <a16:creationId xmlns:a16="http://schemas.microsoft.com/office/drawing/2014/main" id="{78B158EF-DE18-B773-B281-BEAF2564A056}"/>
              </a:ext>
            </a:extLst>
          </p:cNvPr>
          <p:cNvSpPr>
            <a:spLocks/>
          </p:cNvSpPr>
          <p:nvPr/>
        </p:nvSpPr>
        <p:spPr>
          <a:xfrm>
            <a:off x="1257300" y="5446272"/>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bg1"/>
              </a:solidFill>
            </a:endParaRPr>
          </a:p>
        </p:txBody>
      </p:sp>
      <p:sp>
        <p:nvSpPr>
          <p:cNvPr id="72" name="TextBox 71">
            <a:extLst>
              <a:ext uri="{FF2B5EF4-FFF2-40B4-BE49-F238E27FC236}">
                <a16:creationId xmlns:a16="http://schemas.microsoft.com/office/drawing/2014/main" id="{A5B9E954-2D7C-9487-4430-5D9A1DFEACC4}"/>
              </a:ext>
            </a:extLst>
          </p:cNvPr>
          <p:cNvSpPr txBox="1">
            <a:spLocks/>
          </p:cNvSpPr>
          <p:nvPr/>
        </p:nvSpPr>
        <p:spPr>
          <a:xfrm>
            <a:off x="4387065" y="5449462"/>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notifies ILLEs of identified dynamic model or data deficiencies. ILLEs submit corrected models, updated parameters, or supplemental technical information during the cure period</a:t>
            </a:r>
          </a:p>
        </p:txBody>
      </p:sp>
      <p:sp>
        <p:nvSpPr>
          <p:cNvPr id="82" name="TrackerNumWhite 3">
            <a:extLst>
              <a:ext uri="{FF2B5EF4-FFF2-40B4-BE49-F238E27FC236}">
                <a16:creationId xmlns:a16="http://schemas.microsoft.com/office/drawing/2014/main" id="{D820C800-37CB-F85A-DE03-E8E513013EAC}"/>
              </a:ext>
            </a:extLst>
          </p:cNvPr>
          <p:cNvSpPr/>
          <p:nvPr>
            <p:custDataLst>
              <p:tags r:id="rId21"/>
            </p:custDataLst>
          </p:nvPr>
        </p:nvSpPr>
        <p:spPr>
          <a:xfrm>
            <a:off x="873347" y="5473579"/>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10</a:t>
            </a:r>
          </a:p>
        </p:txBody>
      </p:sp>
      <p:sp>
        <p:nvSpPr>
          <p:cNvPr id="87" name="Rectangle 86">
            <a:extLst>
              <a:ext uri="{FF2B5EF4-FFF2-40B4-BE49-F238E27FC236}">
                <a16:creationId xmlns:a16="http://schemas.microsoft.com/office/drawing/2014/main" id="{9FB5C3A6-5E50-43F9-7EF9-D00FEA2A68C7}"/>
              </a:ext>
            </a:extLst>
          </p:cNvPr>
          <p:cNvSpPr>
            <a:spLocks/>
          </p:cNvSpPr>
          <p:nvPr/>
        </p:nvSpPr>
        <p:spPr>
          <a:xfrm>
            <a:off x="1257300"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89" name="Rectangle 88">
            <a:extLst>
              <a:ext uri="{FF2B5EF4-FFF2-40B4-BE49-F238E27FC236}">
                <a16:creationId xmlns:a16="http://schemas.microsoft.com/office/drawing/2014/main" id="{594F007E-010F-3C61-2389-AEB2D26DEE02}"/>
              </a:ext>
            </a:extLst>
          </p:cNvPr>
          <p:cNvSpPr>
            <a:spLocks/>
          </p:cNvSpPr>
          <p:nvPr/>
        </p:nvSpPr>
        <p:spPr>
          <a:xfrm>
            <a:off x="1510193"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0" name="Rectangle 89">
            <a:extLst>
              <a:ext uri="{FF2B5EF4-FFF2-40B4-BE49-F238E27FC236}">
                <a16:creationId xmlns:a16="http://schemas.microsoft.com/office/drawing/2014/main" id="{1D6AACF2-3592-D3F7-46A4-F32B3727964E}"/>
              </a:ext>
            </a:extLst>
          </p:cNvPr>
          <p:cNvSpPr>
            <a:spLocks/>
          </p:cNvSpPr>
          <p:nvPr/>
        </p:nvSpPr>
        <p:spPr>
          <a:xfrm>
            <a:off x="2015979"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2" name="Rectangle 91">
            <a:extLst>
              <a:ext uri="{FF2B5EF4-FFF2-40B4-BE49-F238E27FC236}">
                <a16:creationId xmlns:a16="http://schemas.microsoft.com/office/drawing/2014/main" id="{5CB83539-A8D5-054E-4E5C-65F9FB1D06BA}"/>
              </a:ext>
            </a:extLst>
          </p:cNvPr>
          <p:cNvSpPr>
            <a:spLocks/>
          </p:cNvSpPr>
          <p:nvPr/>
        </p:nvSpPr>
        <p:spPr>
          <a:xfrm>
            <a:off x="2521765"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3" name="Rectangle 92">
            <a:extLst>
              <a:ext uri="{FF2B5EF4-FFF2-40B4-BE49-F238E27FC236}">
                <a16:creationId xmlns:a16="http://schemas.microsoft.com/office/drawing/2014/main" id="{AA58DD1A-54D5-FC38-58D4-DD8DB752D74A}"/>
              </a:ext>
            </a:extLst>
          </p:cNvPr>
          <p:cNvSpPr>
            <a:spLocks/>
          </p:cNvSpPr>
          <p:nvPr/>
        </p:nvSpPr>
        <p:spPr>
          <a:xfrm>
            <a:off x="2774658"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5" name="Rectangle 94">
            <a:extLst>
              <a:ext uri="{FF2B5EF4-FFF2-40B4-BE49-F238E27FC236}">
                <a16:creationId xmlns:a16="http://schemas.microsoft.com/office/drawing/2014/main" id="{53A56C5D-CD3A-1836-C6F1-979B49A098E3}"/>
              </a:ext>
            </a:extLst>
          </p:cNvPr>
          <p:cNvSpPr>
            <a:spLocks/>
          </p:cNvSpPr>
          <p:nvPr/>
        </p:nvSpPr>
        <p:spPr>
          <a:xfrm>
            <a:off x="3027551"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6" name="Rectangle 95">
            <a:extLst>
              <a:ext uri="{FF2B5EF4-FFF2-40B4-BE49-F238E27FC236}">
                <a16:creationId xmlns:a16="http://schemas.microsoft.com/office/drawing/2014/main" id="{52DA2FC9-F508-D180-E9D6-B2600778B296}"/>
              </a:ext>
            </a:extLst>
          </p:cNvPr>
          <p:cNvSpPr>
            <a:spLocks/>
          </p:cNvSpPr>
          <p:nvPr/>
        </p:nvSpPr>
        <p:spPr>
          <a:xfrm>
            <a:off x="3280444"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8" name="Rectangle 97">
            <a:extLst>
              <a:ext uri="{FF2B5EF4-FFF2-40B4-BE49-F238E27FC236}">
                <a16:creationId xmlns:a16="http://schemas.microsoft.com/office/drawing/2014/main" id="{142AAE0A-9702-B53B-5C77-730455863B33}"/>
              </a:ext>
            </a:extLst>
          </p:cNvPr>
          <p:cNvSpPr>
            <a:spLocks/>
          </p:cNvSpPr>
          <p:nvPr/>
        </p:nvSpPr>
        <p:spPr>
          <a:xfrm>
            <a:off x="3533337"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9" name="Rectangle 98">
            <a:extLst>
              <a:ext uri="{FF2B5EF4-FFF2-40B4-BE49-F238E27FC236}">
                <a16:creationId xmlns:a16="http://schemas.microsoft.com/office/drawing/2014/main" id="{37A1A4B7-C10E-9E31-5812-04A27D992A8B}"/>
              </a:ext>
            </a:extLst>
          </p:cNvPr>
          <p:cNvSpPr>
            <a:spLocks/>
          </p:cNvSpPr>
          <p:nvPr/>
        </p:nvSpPr>
        <p:spPr>
          <a:xfrm>
            <a:off x="3786230"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1" name="Rectangle 100">
            <a:extLst>
              <a:ext uri="{FF2B5EF4-FFF2-40B4-BE49-F238E27FC236}">
                <a16:creationId xmlns:a16="http://schemas.microsoft.com/office/drawing/2014/main" id="{F960A6EC-7149-7549-DB04-1B2B266A7622}"/>
              </a:ext>
            </a:extLst>
          </p:cNvPr>
          <p:cNvSpPr>
            <a:spLocks/>
          </p:cNvSpPr>
          <p:nvPr/>
        </p:nvSpPr>
        <p:spPr>
          <a:xfrm>
            <a:off x="4039119"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2" name="Rectangle 101">
            <a:extLst>
              <a:ext uri="{FF2B5EF4-FFF2-40B4-BE49-F238E27FC236}">
                <a16:creationId xmlns:a16="http://schemas.microsoft.com/office/drawing/2014/main" id="{FD502F4E-E7D0-A7D6-DE25-88DA241CA54B}"/>
              </a:ext>
            </a:extLst>
          </p:cNvPr>
          <p:cNvSpPr>
            <a:spLocks/>
          </p:cNvSpPr>
          <p:nvPr/>
        </p:nvSpPr>
        <p:spPr>
          <a:xfrm>
            <a:off x="1763086"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4" name="Rectangle 103">
            <a:extLst>
              <a:ext uri="{FF2B5EF4-FFF2-40B4-BE49-F238E27FC236}">
                <a16:creationId xmlns:a16="http://schemas.microsoft.com/office/drawing/2014/main" id="{E2B9D6A0-1671-47F2-AB65-E16C4B2D0728}"/>
              </a:ext>
            </a:extLst>
          </p:cNvPr>
          <p:cNvSpPr>
            <a:spLocks/>
          </p:cNvSpPr>
          <p:nvPr/>
        </p:nvSpPr>
        <p:spPr>
          <a:xfrm>
            <a:off x="2268872"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5" name="TextBox 104">
            <a:extLst>
              <a:ext uri="{FF2B5EF4-FFF2-40B4-BE49-F238E27FC236}">
                <a16:creationId xmlns:a16="http://schemas.microsoft.com/office/drawing/2014/main" id="{4A62F3CF-9CA0-3D58-66AD-0C6E7F518AC7}"/>
              </a:ext>
            </a:extLst>
          </p:cNvPr>
          <p:cNvSpPr txBox="1">
            <a:spLocks/>
          </p:cNvSpPr>
          <p:nvPr/>
        </p:nvSpPr>
        <p:spPr>
          <a:xfrm>
            <a:off x="1430555" y="5520418"/>
            <a:ext cx="2548633" cy="15388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100" b="1"/>
              <a:t>Dynamic Model Deficiency Resolution</a:t>
            </a:r>
          </a:p>
        </p:txBody>
      </p:sp>
      <p:sp>
        <p:nvSpPr>
          <p:cNvPr id="119" name="Rectangle 118">
            <a:extLst>
              <a:ext uri="{FF2B5EF4-FFF2-40B4-BE49-F238E27FC236}">
                <a16:creationId xmlns:a16="http://schemas.microsoft.com/office/drawing/2014/main" id="{E33E80A7-2269-F8BE-CDF3-F155F5D3B777}"/>
              </a:ext>
            </a:extLst>
          </p:cNvPr>
          <p:cNvSpPr>
            <a:spLocks/>
          </p:cNvSpPr>
          <p:nvPr/>
        </p:nvSpPr>
        <p:spPr>
          <a:xfrm>
            <a:off x="1257300" y="5934684"/>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 Final Eligibility Validation</a:t>
            </a:r>
            <a:endParaRPr lang="en-US" sz="1100" b="1">
              <a:solidFill>
                <a:schemeClr val="tx1"/>
              </a:solidFill>
            </a:endParaRPr>
          </a:p>
        </p:txBody>
      </p:sp>
      <p:sp>
        <p:nvSpPr>
          <p:cNvPr id="121" name="TextBox 120">
            <a:extLst>
              <a:ext uri="{FF2B5EF4-FFF2-40B4-BE49-F238E27FC236}">
                <a16:creationId xmlns:a16="http://schemas.microsoft.com/office/drawing/2014/main" id="{384048C9-4A58-34EE-66C3-A52061692CD1}"/>
              </a:ext>
            </a:extLst>
          </p:cNvPr>
          <p:cNvSpPr txBox="1">
            <a:spLocks/>
          </p:cNvSpPr>
          <p:nvPr/>
        </p:nvSpPr>
        <p:spPr>
          <a:xfrm>
            <a:off x="4387065" y="5934684"/>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finalizes Batch Zero eligibility determinations following resolution of outstanding dynamic model and data deficiencies</a:t>
            </a:r>
          </a:p>
        </p:txBody>
      </p:sp>
      <p:sp>
        <p:nvSpPr>
          <p:cNvPr id="122" name="TrackerNumWhite 3">
            <a:extLst>
              <a:ext uri="{FF2B5EF4-FFF2-40B4-BE49-F238E27FC236}">
                <a16:creationId xmlns:a16="http://schemas.microsoft.com/office/drawing/2014/main" id="{39388472-F922-9E84-044A-0076B2A89137}"/>
              </a:ext>
            </a:extLst>
          </p:cNvPr>
          <p:cNvSpPr/>
          <p:nvPr>
            <p:custDataLst>
              <p:tags r:id="rId22"/>
            </p:custDataLst>
          </p:nvPr>
        </p:nvSpPr>
        <p:spPr>
          <a:xfrm>
            <a:off x="873347" y="5961599"/>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11</a:t>
            </a:r>
          </a:p>
        </p:txBody>
      </p:sp>
      <p:cxnSp>
        <p:nvCxnSpPr>
          <p:cNvPr id="123" name="Straight Connector 122">
            <a:extLst>
              <a:ext uri="{FF2B5EF4-FFF2-40B4-BE49-F238E27FC236}">
                <a16:creationId xmlns:a16="http://schemas.microsoft.com/office/drawing/2014/main" id="{6CCC1014-313C-C986-6DC9-6CE24992F9BA}"/>
              </a:ext>
            </a:extLst>
          </p:cNvPr>
          <p:cNvCxnSpPr>
            <a:cxnSpLocks/>
          </p:cNvCxnSpPr>
          <p:nvPr>
            <p:custDataLst>
              <p:tags r:id="rId23"/>
            </p:custDataLst>
          </p:nvPr>
        </p:nvCxnSpPr>
        <p:spPr bwMode="auto">
          <a:xfrm>
            <a:off x="4387065" y="5845958"/>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7B42D2CF-46EE-8C4B-DDD9-5B372A49C972}"/>
              </a:ext>
            </a:extLst>
          </p:cNvPr>
          <p:cNvCxnSpPr>
            <a:cxnSpLocks/>
            <a:stCxn id="71" idx="2"/>
            <a:endCxn id="119" idx="0"/>
          </p:cNvCxnSpPr>
          <p:nvPr/>
        </p:nvCxnSpPr>
        <p:spPr>
          <a:xfrm>
            <a:off x="2704871" y="5748453"/>
            <a:ext cx="0" cy="18623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5. Source">
            <a:extLst>
              <a:ext uri="{FF2B5EF4-FFF2-40B4-BE49-F238E27FC236}">
                <a16:creationId xmlns:a16="http://schemas.microsoft.com/office/drawing/2014/main" id="{E5F4C318-4DC6-58B7-7CF4-A4095A230144}"/>
              </a:ext>
            </a:extLst>
          </p:cNvPr>
          <p:cNvSpPr txBox="1"/>
          <p:nvPr>
            <p:custDataLst>
              <p:tags r:id="rId24"/>
            </p:custDataLst>
          </p:nvPr>
        </p:nvSpPr>
        <p:spPr>
          <a:xfrm>
            <a:off x="860648" y="6307268"/>
            <a:ext cx="10797949" cy="369332"/>
          </a:xfrm>
          <a:prstGeom prst="rect">
            <a:avLst/>
          </a:prstGeom>
          <a:noFill/>
        </p:spPr>
        <p:txBody>
          <a:bodyPr vert="horz" wrap="square" lIns="0" tIns="0" rIns="0" bIns="0" rtlCol="0" anchor="b" anchorCtr="0">
            <a:spAutoFit/>
          </a:bodyPr>
          <a:lstStyle/>
          <a:p>
            <a:r>
              <a:rPr lang="fr-FR" sz="800"/>
              <a:t>1. T</a:t>
            </a:r>
            <a:r>
              <a:rPr lang="en-US" sz="800"/>
              <a:t>he post–July 10 validation period is intended to address administrative corrections, clarification requests, and minor submission errors identified during TSP/DSP review (e.g., typos or incorrect references). It is not intended to allow submission of materially missing eligibility items or satisfaction of requirements that were not completed by the applicable July 10 deadline (e.g., posting financial security, executing required commitments, or completing required attestations)</a:t>
            </a:r>
          </a:p>
        </p:txBody>
      </p:sp>
    </p:spTree>
    <p:extLst>
      <p:ext uri="{BB962C8B-B14F-4D97-AF65-F5344CB8AC3E}">
        <p14:creationId xmlns:p14="http://schemas.microsoft.com/office/powerpoint/2010/main" val="103487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77FB594-58CD-469B-9C79-D180B65347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9" name="think-cell data - do not delete" hidden="1">
                        <a:extLst>
                          <a:ext uri="{FF2B5EF4-FFF2-40B4-BE49-F238E27FC236}">
                            <a16:creationId xmlns:a16="http://schemas.microsoft.com/office/drawing/2014/main" id="{077FB594-58CD-469B-9C79-D180B65347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62EAA2A-7977-875B-B50D-A88F5E16DFF3}"/>
              </a:ext>
            </a:extLst>
          </p:cNvPr>
          <p:cNvSpPr>
            <a:spLocks noGrp="1"/>
          </p:cNvSpPr>
          <p:nvPr>
            <p:ph type="title"/>
          </p:nvPr>
        </p:nvSpPr>
        <p:spPr>
          <a:xfrm>
            <a:off x="1257300" y="457200"/>
            <a:ext cx="10401300" cy="332399"/>
          </a:xfrm>
        </p:spPr>
        <p:txBody>
          <a:bodyPr vert="horz">
            <a:noAutofit/>
          </a:bodyPr>
          <a:lstStyle/>
          <a:p>
            <a:r>
              <a:rPr lang="en-US"/>
              <a:t>Batch Zero ERCOT communications and submission channels</a:t>
            </a:r>
          </a:p>
        </p:txBody>
      </p:sp>
      <p:sp>
        <p:nvSpPr>
          <p:cNvPr id="3" name="Text Placeholder 9">
            <a:extLst>
              <a:ext uri="{FF2B5EF4-FFF2-40B4-BE49-F238E27FC236}">
                <a16:creationId xmlns:a16="http://schemas.microsoft.com/office/drawing/2014/main" id="{CFB0E751-0808-C402-EB84-A8024F75754F}"/>
              </a:ext>
            </a:extLst>
          </p:cNvPr>
          <p:cNvSpPr>
            <a:spLocks noGrp="1"/>
          </p:cNvSpPr>
          <p:nvPr>
            <p:ph type="body" sz="quarter" idx="16"/>
          </p:nvPr>
        </p:nvSpPr>
        <p:spPr>
          <a:xfrm>
            <a:off x="1631458" y="1041559"/>
            <a:ext cx="10027142" cy="1000274"/>
          </a:xfrm>
        </p:spPr>
        <p:txBody>
          <a:bodyPr>
            <a:spAutoFit/>
          </a:bodyPr>
          <a:lstStyle/>
          <a:p>
            <a:r>
              <a:rPr lang="en-US" sz="2000" b="1">
                <a:solidFill>
                  <a:srgbClr val="00AEC7"/>
                </a:solidFill>
              </a:rPr>
              <a:t>LLWG_Feedback@ercot.com</a:t>
            </a:r>
            <a:r>
              <a:rPr lang="en-US" sz="2000" b="1"/>
              <a:t> for General Batch Zero Questions</a:t>
            </a:r>
          </a:p>
          <a:p>
            <a:r>
              <a:rPr lang="en-US" sz="2000"/>
              <a:t>Channel for general implementation questions, stakeholder feedback, and process clarification requests related to the Batch Zero Large Load interconnection framework</a:t>
            </a:r>
            <a:endParaRPr lang="en-US" sz="2000" b="1"/>
          </a:p>
        </p:txBody>
      </p:sp>
      <p:sp>
        <p:nvSpPr>
          <p:cNvPr id="4" name="Slide Number Placeholder 5">
            <a:extLst>
              <a:ext uri="{FF2B5EF4-FFF2-40B4-BE49-F238E27FC236}">
                <a16:creationId xmlns:a16="http://schemas.microsoft.com/office/drawing/2014/main" id="{2F4DC0F7-54BA-6F00-5872-A93CC2E06B1F}"/>
              </a:ext>
            </a:extLst>
          </p:cNvPr>
          <p:cNvSpPr>
            <a:spLocks noGrp="1"/>
          </p:cNvSpPr>
          <p:nvPr>
            <p:ph type="sldNum" sz="quarter" idx="12"/>
          </p:nvPr>
        </p:nvSpPr>
        <p:spPr/>
        <p:txBody>
          <a:bodyPr/>
          <a:lstStyle/>
          <a:p>
            <a:fld id="{BCDE79FB-97BA-492B-8D57-F1373F9ADA95}" type="slidenum">
              <a:rPr lang="en-US" smtClean="0"/>
              <a:t>8</a:t>
            </a:fld>
            <a:endParaRPr lang="en-US"/>
          </a:p>
        </p:txBody>
      </p:sp>
      <p:sp>
        <p:nvSpPr>
          <p:cNvPr id="8" name="Oval 7">
            <a:extLst>
              <a:ext uri="{FF2B5EF4-FFF2-40B4-BE49-F238E27FC236}">
                <a16:creationId xmlns:a16="http://schemas.microsoft.com/office/drawing/2014/main" id="{76331E0C-7240-45D6-26DD-BD953B2383E2}"/>
              </a:ext>
            </a:extLst>
          </p:cNvPr>
          <p:cNvSpPr>
            <a:spLocks noChangeAspect="1"/>
          </p:cNvSpPr>
          <p:nvPr/>
        </p:nvSpPr>
        <p:spPr>
          <a:xfrm>
            <a:off x="732642" y="1041559"/>
            <a:ext cx="748314" cy="748314"/>
          </a:xfrm>
          <a:prstGeom prst="ellipse">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CCCDA59D-B1D9-CBFB-2FD4-F5D721387B3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83144" y="1192061"/>
            <a:ext cx="447311" cy="447311"/>
          </a:xfrm>
          <a:prstGeom prst="rect">
            <a:avLst/>
          </a:prstGeom>
        </p:spPr>
      </p:pic>
      <p:sp>
        <p:nvSpPr>
          <p:cNvPr id="15" name="Oval 14">
            <a:extLst>
              <a:ext uri="{FF2B5EF4-FFF2-40B4-BE49-F238E27FC236}">
                <a16:creationId xmlns:a16="http://schemas.microsoft.com/office/drawing/2014/main" id="{56A7C3C5-367A-0765-3565-11AEDB522642}"/>
              </a:ext>
            </a:extLst>
          </p:cNvPr>
          <p:cNvSpPr>
            <a:spLocks noChangeAspect="1"/>
          </p:cNvSpPr>
          <p:nvPr/>
        </p:nvSpPr>
        <p:spPr>
          <a:xfrm>
            <a:off x="732642" y="3590444"/>
            <a:ext cx="748314" cy="748314"/>
          </a:xfrm>
          <a:prstGeom prst="ellipse">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A2BFD394-62FA-072D-443D-4BF32AA1CCF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83144" y="3740946"/>
            <a:ext cx="447311" cy="447311"/>
          </a:xfrm>
          <a:prstGeom prst="rect">
            <a:avLst/>
          </a:prstGeom>
        </p:spPr>
      </p:pic>
      <p:sp>
        <p:nvSpPr>
          <p:cNvPr id="19" name="Oval 18">
            <a:extLst>
              <a:ext uri="{FF2B5EF4-FFF2-40B4-BE49-F238E27FC236}">
                <a16:creationId xmlns:a16="http://schemas.microsoft.com/office/drawing/2014/main" id="{7F783B1E-98AB-7744-E00F-02E216061531}"/>
              </a:ext>
            </a:extLst>
          </p:cNvPr>
          <p:cNvSpPr>
            <a:spLocks noChangeAspect="1"/>
          </p:cNvSpPr>
          <p:nvPr/>
        </p:nvSpPr>
        <p:spPr>
          <a:xfrm>
            <a:off x="732642" y="2316002"/>
            <a:ext cx="748314" cy="748314"/>
          </a:xfrm>
          <a:prstGeom prst="ellipse">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65882A81-F05D-A726-008C-6ABDC32B3C0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83144" y="2466504"/>
            <a:ext cx="447311" cy="447311"/>
          </a:xfrm>
          <a:prstGeom prst="rect">
            <a:avLst/>
          </a:prstGeom>
        </p:spPr>
      </p:pic>
      <p:sp>
        <p:nvSpPr>
          <p:cNvPr id="28" name="Rectangle 27">
            <a:extLst>
              <a:ext uri="{FF2B5EF4-FFF2-40B4-BE49-F238E27FC236}">
                <a16:creationId xmlns:a16="http://schemas.microsoft.com/office/drawing/2014/main" id="{B2382573-AB9E-BDFA-7460-628A236EDF13}"/>
              </a:ext>
            </a:extLst>
          </p:cNvPr>
          <p:cNvSpPr>
            <a:spLocks/>
          </p:cNvSpPr>
          <p:nvPr/>
        </p:nvSpPr>
        <p:spPr>
          <a:xfrm>
            <a:off x="732642" y="6168641"/>
            <a:ext cx="10925958" cy="394155"/>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solidFill>
                  <a:schemeClr val="tx1"/>
                </a:solidFill>
              </a:rPr>
              <a:t>Supporting materials and forms will be published on the </a:t>
            </a:r>
            <a:r>
              <a:rPr lang="en-US" b="1">
                <a:solidFill>
                  <a:srgbClr val="00AEC7"/>
                </a:solidFill>
                <a:hlinkClick r:id="rId8"/>
              </a:rPr>
              <a:t>Large Load Integration </a:t>
            </a:r>
            <a:r>
              <a:rPr lang="en-US" b="1">
                <a:solidFill>
                  <a:schemeClr val="tx1"/>
                </a:solidFill>
                <a:hlinkClick r:id="rId8"/>
              </a:rPr>
              <a:t>webpage</a:t>
            </a:r>
            <a:endParaRPr lang="en-US" b="1">
              <a:solidFill>
                <a:schemeClr val="tx1"/>
              </a:solidFill>
            </a:endParaRPr>
          </a:p>
        </p:txBody>
      </p:sp>
      <p:sp>
        <p:nvSpPr>
          <p:cNvPr id="30" name="Text Placeholder 9">
            <a:extLst>
              <a:ext uri="{FF2B5EF4-FFF2-40B4-BE49-F238E27FC236}">
                <a16:creationId xmlns:a16="http://schemas.microsoft.com/office/drawing/2014/main" id="{59C4FBEA-C3DA-3AEF-382B-F36574E9330D}"/>
              </a:ext>
            </a:extLst>
          </p:cNvPr>
          <p:cNvSpPr txBox="1">
            <a:spLocks/>
          </p:cNvSpPr>
          <p:nvPr/>
        </p:nvSpPr>
        <p:spPr>
          <a:xfrm>
            <a:off x="1631458" y="2316002"/>
            <a:ext cx="10027142" cy="100027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rgbClr val="00AEC7"/>
                </a:solidFill>
              </a:rPr>
              <a:t>LargeLoadInterconnection@ercot.com</a:t>
            </a:r>
            <a:r>
              <a:rPr lang="en-US" sz="2000" b="1"/>
              <a:t> for Existing LLIS Process Questions</a:t>
            </a:r>
          </a:p>
          <a:p>
            <a:r>
              <a:rPr lang="en-US" sz="2000"/>
              <a:t>Channel for questions related to the legacy LLIS process (e.g., ongoing study reviews, dynamic model submissions, and existing interconnection study coordination)</a:t>
            </a:r>
            <a:endParaRPr lang="en-US" sz="2000" b="1"/>
          </a:p>
        </p:txBody>
      </p:sp>
      <p:sp>
        <p:nvSpPr>
          <p:cNvPr id="31" name="Text Placeholder 9">
            <a:extLst>
              <a:ext uri="{FF2B5EF4-FFF2-40B4-BE49-F238E27FC236}">
                <a16:creationId xmlns:a16="http://schemas.microsoft.com/office/drawing/2014/main" id="{FBB52EA2-AB18-DA93-C95E-FACF993281E8}"/>
              </a:ext>
            </a:extLst>
          </p:cNvPr>
          <p:cNvSpPr txBox="1">
            <a:spLocks/>
          </p:cNvSpPr>
          <p:nvPr/>
        </p:nvSpPr>
        <p:spPr>
          <a:xfrm>
            <a:off x="1631458" y="3590444"/>
            <a:ext cx="10027142" cy="1308050"/>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rgbClr val="00AEC7"/>
                </a:solidFill>
              </a:rPr>
              <a:t>BatchZero@ercot.com</a:t>
            </a:r>
            <a:r>
              <a:rPr lang="en-US" sz="2000" b="1"/>
              <a:t> </a:t>
            </a:r>
            <a:r>
              <a:rPr lang="en-US" sz="2000" b="1" i="1"/>
              <a:t>(under development) </a:t>
            </a:r>
            <a:r>
              <a:rPr lang="en-US" sz="2000" b="1"/>
              <a:t>for Formal Batch Zero Submissions</a:t>
            </a:r>
          </a:p>
          <a:p>
            <a:r>
              <a:rPr lang="en-US" sz="2000"/>
              <a:t>Channel for submission of completed Batch Zero eligibility packages by the designated Interconnecting TSP, </a:t>
            </a:r>
            <a:r>
              <a:rPr lang="en-US" sz="2000" b="1"/>
              <a:t>with notification to the applicable DSP and ILLE through copied submission correspondence, as appropriate</a:t>
            </a:r>
          </a:p>
        </p:txBody>
      </p:sp>
      <p:sp>
        <p:nvSpPr>
          <p:cNvPr id="6" name="Text Placeholder 9">
            <a:extLst>
              <a:ext uri="{FF2B5EF4-FFF2-40B4-BE49-F238E27FC236}">
                <a16:creationId xmlns:a16="http://schemas.microsoft.com/office/drawing/2014/main" id="{F72C4AF3-4145-5FBD-09D4-E66ADF730DC1}"/>
              </a:ext>
            </a:extLst>
          </p:cNvPr>
          <p:cNvSpPr txBox="1">
            <a:spLocks/>
          </p:cNvSpPr>
          <p:nvPr/>
        </p:nvSpPr>
        <p:spPr>
          <a:xfrm>
            <a:off x="732642" y="5126539"/>
            <a:ext cx="10925958" cy="830997"/>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t>NOTE: ERCOT plans to assign a new unique Batch Zero identifier (“BZ ID”) to each submitted Large Load project for Batch Zero intake and tracking purposes</a:t>
            </a:r>
            <a:r>
              <a:rPr lang="en-US" sz="1800"/>
              <a:t>. These identifiers will serve as the primary reference number for Batch Zero implementation activities</a:t>
            </a:r>
            <a:endParaRPr lang="en-US" sz="1800" b="1"/>
          </a:p>
        </p:txBody>
      </p:sp>
    </p:spTree>
    <p:extLst>
      <p:ext uri="{BB962C8B-B14F-4D97-AF65-F5344CB8AC3E}">
        <p14:creationId xmlns:p14="http://schemas.microsoft.com/office/powerpoint/2010/main" val="499001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22295-0521-C416-359D-F95BDB764DC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D234693-06E7-8F80-554F-C972F6EF7D6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5" progId="TCLayout.ActiveDocument.1">
                  <p:embed/>
                </p:oleObj>
              </mc:Choice>
              <mc:Fallback>
                <p:oleObj name="think-cell Slide" r:id="rId6" imgW="404" imgH="405" progId="TCLayout.ActiveDocument.1">
                  <p:embed/>
                  <p:pic>
                    <p:nvPicPr>
                      <p:cNvPr id="7" name="think-cell data - do not delete" hidden="1">
                        <a:extLst>
                          <a:ext uri="{FF2B5EF4-FFF2-40B4-BE49-F238E27FC236}">
                            <a16:creationId xmlns:a16="http://schemas.microsoft.com/office/drawing/2014/main" id="{4D234693-06E7-8F80-554F-C972F6EF7D6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776645F-FAF9-FBE4-96FE-0F4D3ABE4216}"/>
              </a:ext>
            </a:extLst>
          </p:cNvPr>
          <p:cNvSpPr>
            <a:spLocks noGrp="1"/>
          </p:cNvSpPr>
          <p:nvPr>
            <p:ph type="title"/>
          </p:nvPr>
        </p:nvSpPr>
        <p:spPr/>
        <p:txBody>
          <a:bodyPr vert="horz"/>
          <a:lstStyle/>
          <a:p>
            <a:r>
              <a:rPr lang="en-US" altLang="en-US">
                <a:effectLst/>
                <a:latin typeface="+mn-lt"/>
              </a:rPr>
              <a:t>Agenda</a:t>
            </a:r>
            <a:endParaRPr lang="en-US">
              <a:latin typeface="+mn-lt"/>
            </a:endParaRPr>
          </a:p>
        </p:txBody>
      </p:sp>
      <p:sp>
        <p:nvSpPr>
          <p:cNvPr id="4" name="Slide Number Placeholder 4">
            <a:extLst>
              <a:ext uri="{FF2B5EF4-FFF2-40B4-BE49-F238E27FC236}">
                <a16:creationId xmlns:a16="http://schemas.microsoft.com/office/drawing/2014/main" id="{4D61D192-57FC-E284-2480-44AA5508C679}"/>
              </a:ext>
            </a:extLst>
          </p:cNvPr>
          <p:cNvSpPr>
            <a:spLocks noGrp="1"/>
          </p:cNvSpPr>
          <p:nvPr>
            <p:ph type="sldNum" sz="quarter" idx="12"/>
          </p:nvPr>
        </p:nvSpPr>
        <p:spPr/>
        <p:txBody>
          <a:bodyPr/>
          <a:lstStyle/>
          <a:p>
            <a:fld id="{BCDE79FB-97BA-492B-8D57-F1373F9ADA95}" type="slidenum">
              <a:rPr lang="en-US" smtClean="0"/>
              <a:pPr/>
              <a:t>9</a:t>
            </a:fld>
            <a:endParaRPr lang="en-US"/>
          </a:p>
        </p:txBody>
      </p:sp>
      <p:sp>
        <p:nvSpPr>
          <p:cNvPr id="3" name="Text Placeholder 2">
            <a:hlinkClick r:id="" action="ppaction://noaction"/>
            <a:extLst>
              <a:ext uri="{FF2B5EF4-FFF2-40B4-BE49-F238E27FC236}">
                <a16:creationId xmlns:a16="http://schemas.microsoft.com/office/drawing/2014/main" id="{E585EC15-F128-A564-2F00-6B0203570A7F}"/>
              </a:ext>
            </a:extLst>
          </p:cNvPr>
          <p:cNvSpPr>
            <a:spLocks noGrp="1"/>
          </p:cNvSpPr>
          <p:nvPr>
            <p:custDataLst>
              <p:tags r:id="rId2"/>
            </p:custDataLst>
          </p:nvPr>
        </p:nvSpPr>
        <p:spPr bwMode="auto">
          <a:xfrm>
            <a:off x="3459163" y="2352675"/>
            <a:ext cx="4635500" cy="628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2088" rIns="0" bIns="192088"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effectLst/>
              </a:rPr>
              <a:t>Batch Zero Readiness Discussion Schedule</a:t>
            </a:r>
            <a:endParaRPr lang="en-US"/>
          </a:p>
        </p:txBody>
      </p:sp>
      <p:sp>
        <p:nvSpPr>
          <p:cNvPr id="5" name="Text Placeholder 2">
            <a:extLst>
              <a:ext uri="{FF2B5EF4-FFF2-40B4-BE49-F238E27FC236}">
                <a16:creationId xmlns:a16="http://schemas.microsoft.com/office/drawing/2014/main" id="{F81D7476-FB1D-C8CB-3775-BF353950F123}"/>
              </a:ext>
            </a:extLst>
          </p:cNvPr>
          <p:cNvSpPr>
            <a:spLocks noGrp="1"/>
          </p:cNvSpPr>
          <p:nvPr>
            <p:custDataLst>
              <p:tags r:id="rId3"/>
            </p:custDataLst>
          </p:nvPr>
        </p:nvSpPr>
        <p:spPr bwMode="auto">
          <a:xfrm>
            <a:off x="3459163" y="2981325"/>
            <a:ext cx="4635500" cy="873125"/>
          </a:xfrm>
          <a:prstGeom prst="rect">
            <a:avLst/>
          </a:prstGeom>
          <a:solidFill>
            <a:schemeClr val="accent1"/>
          </a:solidFill>
          <a:ln>
            <a:noFill/>
          </a:ln>
          <a:effectLst/>
        </p:spPr>
        <p:txBody>
          <a:bodyPr vert="horz" wrap="square" lIns="80963" tIns="192088" rIns="0" bIns="192088"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b="1">
                <a:solidFill>
                  <a:schemeClr val="bg1"/>
                </a:solidFill>
              </a:rPr>
              <a:t>Batch Zero Eligibility, Attestations &amp; Process Flow </a:t>
            </a:r>
          </a:p>
        </p:txBody>
      </p:sp>
      <p:sp>
        <p:nvSpPr>
          <p:cNvPr id="9" name="Text Placeholder 2">
            <a:hlinkClick r:id="" action="ppaction://noaction"/>
            <a:extLst>
              <a:ext uri="{FF2B5EF4-FFF2-40B4-BE49-F238E27FC236}">
                <a16:creationId xmlns:a16="http://schemas.microsoft.com/office/drawing/2014/main" id="{62D20D37-ADEB-A2F0-5A3B-ADC57DFC4444}"/>
              </a:ext>
            </a:extLst>
          </p:cNvPr>
          <p:cNvSpPr>
            <a:spLocks noGrp="1"/>
          </p:cNvSpPr>
          <p:nvPr>
            <p:custDataLst>
              <p:tags r:id="rId4"/>
            </p:custDataLst>
          </p:nvPr>
        </p:nvSpPr>
        <p:spPr bwMode="auto">
          <a:xfrm>
            <a:off x="3459163" y="3854449"/>
            <a:ext cx="4635500" cy="628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2088" rIns="0" bIns="192088"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Appendix</a:t>
            </a:r>
          </a:p>
        </p:txBody>
      </p:sp>
    </p:spTree>
    <p:extLst>
      <p:ext uri="{BB962C8B-B14F-4D97-AF65-F5344CB8AC3E}">
        <p14:creationId xmlns:p14="http://schemas.microsoft.com/office/powerpoint/2010/main" val="39225818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UNDODONOTDELETE" val="0"/>
  <p:tag name="TEMPLATELASTEDITED" val="2021-09-23 06:12 PM"/>
  <p:tag name="LINKEDPICTURESLINKREMOVED" val="True"/>
  <p:tag name="TCCONTRASTACCENTS" val="4|5|6|7|8|9"/>
  <p:tag name="TCLIGHTACCENTS" val="4|5|6|7|8|9"/>
  <p:tag name="ICONLINEFILL" val="Color [A=255, R=255, G=255, B=255]"/>
  <p:tag name="ICONLINEFILLTHEME" val="Text 2"/>
  <p:tag name="THINKCELLPRESENTATIONDONOTDELETE" val="&lt;?xml version=&quot;1.0&quot; encoding=&quot;UTF-16&quot; standalone=&quot;yes&quot;?&gt;&lt;root reqver=&quot;28224&quot;&gt;&lt;version val=&quot;3584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2.92994881114815974854E+00&quot;&gt;&lt;m_msothmcolidx val=&quot;0&quot;/&gt;&lt;m_rgb r=&quot;06&quot; g=&quot;1F&quot; b=&quot;79&quot;/&gt;&lt;/elem&gt;&lt;elem m_fUsage=&quot;1.70999999999999996447E+00&quot;&gt;&lt;m_msothmcolidx val=&quot;0&quot;/&gt;&lt;m_rgb r=&quot;75&quot; g=&quot;9C&quot; b=&quot;EA&quot;/&gt;&lt;/elem&gt;&lt;elem m_fUsage=&quot;1.00817383588184972254E+00&quot;&gt;&lt;m_msothmcolidx val=&quot;0&quot;/&gt;&lt;m_rgb r=&quot;01&quot; g=&quot;59&quot; b=&quot;A2&quot;/&gt;&lt;/elem&gt;&lt;elem m_fUsage=&quot;1.00000000000000000000E+00&quot;&gt;&lt;m_msothmcolidx val=&quot;0&quot;/&gt;&lt;m_rgb r=&quot;C1&quot; g=&quot;D2&quot; b=&quot;F5&quot;/&gt;&lt;/elem&gt;&lt;elem m_fUsage=&quot;7.29000000000000092371E-01&quot;&gt;&lt;m_msothmcolidx val=&quot;0&quot;/&gt;&lt;m_rgb r=&quot;47&quot; g=&quot;73&quot; b=&quot;D2&quot;/&gt;&lt;/elem&gt;&lt;elem m_fUsage=&quot;5.90490000000000181402E-01&quot;&gt;&lt;m_msothmcolidx val=&quot;0&quot;/&gt;&lt;m_rgb r=&quot;22&quot; g=&quot;3C&quot; b=&quot;83&quot;/&gt;&lt;/elem&gt;&lt;elem m_fUsage=&quot;5.31441000000000163261E-01&quot;&gt;&lt;m_msothmcolidx val=&quot;0&quot;/&gt;&lt;m_rgb r=&quot;AF&quot; g=&quot;F5&quot; b=&quot;FF&quot;/&gt;&lt;/elem&gt;&lt;/m_vecMRU&gt;&lt;/m_mruColor&gt;&lt;m_eweekdayFirstOfWeek val=&quot;2&quot;/&gt;&lt;m_eweekdayFirstOfWorkweek val=&quot;2&quot;/&gt;&lt;m_eweekdayFirstOfWeekend val=&quot;7&quot;/&gt;&lt;/CPresentation&gt;&lt;/root&gt;"/>
  <p:tag name="LILLI_DECK_ID" val="439ac0ef-c625-4080-92c7-eb2b30490373"/>
  <p:tag name="ICONENCLOSURE" val="Tru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NAME" val="TrackerNumBlue"/>
</p:tagLst>
</file>

<file path=ppt/tags/tag101.xml><?xml version="1.0" encoding="utf-8"?>
<p:tagLst xmlns:a="http://schemas.openxmlformats.org/drawingml/2006/main" xmlns:r="http://schemas.openxmlformats.org/officeDocument/2006/relationships" xmlns:p="http://schemas.openxmlformats.org/presentationml/2006/main">
  <p:tag name="NAME" val="TrackerNumBlue"/>
</p:tagLst>
</file>

<file path=ppt/tags/tag102.xml><?xml version="1.0" encoding="utf-8"?>
<p:tagLst xmlns:a="http://schemas.openxmlformats.org/drawingml/2006/main" xmlns:r="http://schemas.openxmlformats.org/officeDocument/2006/relationships" xmlns:p="http://schemas.openxmlformats.org/presentationml/2006/main">
  <p:tag name="NAME" val="TrackerNumBlue"/>
</p:tagLst>
</file>

<file path=ppt/tags/tag103.xml><?xml version="1.0" encoding="utf-8"?>
<p:tagLst xmlns:a="http://schemas.openxmlformats.org/drawingml/2006/main" xmlns:r="http://schemas.openxmlformats.org/officeDocument/2006/relationships" xmlns:p="http://schemas.openxmlformats.org/presentationml/2006/main">
  <p:tag name="NAME" val="TrackerNumBlue"/>
</p:tagLst>
</file>

<file path=ppt/tags/tag104.xml><?xml version="1.0" encoding="utf-8"?>
<p:tagLst xmlns:a="http://schemas.openxmlformats.org/drawingml/2006/main" xmlns:r="http://schemas.openxmlformats.org/officeDocument/2006/relationships" xmlns:p="http://schemas.openxmlformats.org/presentationml/2006/main">
  <p:tag name="NAME" val="TrackerNumBlue"/>
</p:tagLst>
</file>

<file path=ppt/tags/tag105.xml><?xml version="1.0" encoding="utf-8"?>
<p:tagLst xmlns:a="http://schemas.openxmlformats.org/drawingml/2006/main" xmlns:r="http://schemas.openxmlformats.org/officeDocument/2006/relationships" xmlns:p="http://schemas.openxmlformats.org/presentationml/2006/main">
  <p:tag name="NAME" val="TrackerNumBlue"/>
</p:tagLst>
</file>

<file path=ppt/tags/tag10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NAME" val="5. Source"/>
</p:tagLst>
</file>

<file path=ppt/tags/tag11.xml><?xml version="1.0" encoding="utf-8"?>
<p:tagLst xmlns:a="http://schemas.openxmlformats.org/drawingml/2006/main" xmlns:r="http://schemas.openxmlformats.org/officeDocument/2006/relationships" xmlns:p="http://schemas.openxmlformats.org/presentationml/2006/main">
  <p:tag name="NAME" val="5. Source"/>
</p:tagLst>
</file>

<file path=ppt/tags/tag110.xml><?xml version="1.0" encoding="utf-8"?>
<p:tagLst xmlns:a="http://schemas.openxmlformats.org/drawingml/2006/main" xmlns:r="http://schemas.openxmlformats.org/officeDocument/2006/relationships" xmlns:p="http://schemas.openxmlformats.org/presentationml/2006/main">
  <p:tag name="NAME" val="TrackerNumWhite"/>
</p:tagLst>
</file>

<file path=ppt/tags/tag111.xml><?xml version="1.0" encoding="utf-8"?>
<p:tagLst xmlns:a="http://schemas.openxmlformats.org/drawingml/2006/main" xmlns:r="http://schemas.openxmlformats.org/officeDocument/2006/relationships" xmlns:p="http://schemas.openxmlformats.org/presentationml/2006/main">
  <p:tag name="NAME" val="TrackerNumWhite"/>
</p:tagLst>
</file>

<file path=ppt/tags/tag112.xml><?xml version="1.0" encoding="utf-8"?>
<p:tagLst xmlns:a="http://schemas.openxmlformats.org/drawingml/2006/main" xmlns:r="http://schemas.openxmlformats.org/officeDocument/2006/relationships" xmlns:p="http://schemas.openxmlformats.org/presentationml/2006/main">
  <p:tag name="NAME" val="TrackerNumWhite"/>
</p:tagLst>
</file>

<file path=ppt/tags/tag113.xml><?xml version="1.0" encoding="utf-8"?>
<p:tagLst xmlns:a="http://schemas.openxmlformats.org/drawingml/2006/main" xmlns:r="http://schemas.openxmlformats.org/officeDocument/2006/relationships" xmlns:p="http://schemas.openxmlformats.org/presentationml/2006/main">
  <p:tag name="NAME" val="TrackerNumWhite"/>
</p:tagLst>
</file>

<file path=ppt/tags/tag114.xml><?xml version="1.0" encoding="utf-8"?>
<p:tagLst xmlns:a="http://schemas.openxmlformats.org/drawingml/2006/main" xmlns:r="http://schemas.openxmlformats.org/officeDocument/2006/relationships" xmlns:p="http://schemas.openxmlformats.org/presentationml/2006/main">
  <p:tag name="NAME" val="TrackerNumWhite"/>
</p:tagLst>
</file>

<file path=ppt/tags/tag115.xml><?xml version="1.0" encoding="utf-8"?>
<p:tagLst xmlns:a="http://schemas.openxmlformats.org/drawingml/2006/main" xmlns:r="http://schemas.openxmlformats.org/officeDocument/2006/relationships" xmlns:p="http://schemas.openxmlformats.org/presentationml/2006/main">
  <p:tag name="NAME" val="TrackerNumWhite"/>
</p:tagLst>
</file>

<file path=ppt/tags/tag116.xml><?xml version="1.0" encoding="utf-8"?>
<p:tagLst xmlns:a="http://schemas.openxmlformats.org/drawingml/2006/main" xmlns:r="http://schemas.openxmlformats.org/officeDocument/2006/relationships" xmlns:p="http://schemas.openxmlformats.org/presentationml/2006/main">
  <p:tag name="NAME" val="TrackerNumWhite"/>
</p:tagLst>
</file>

<file path=ppt/tags/tag117.xml><?xml version="1.0" encoding="utf-8"?>
<p:tagLst xmlns:a="http://schemas.openxmlformats.org/drawingml/2006/main" xmlns:r="http://schemas.openxmlformats.org/officeDocument/2006/relationships" xmlns:p="http://schemas.openxmlformats.org/presentationml/2006/main">
  <p:tag name="NAME" val="TrackerNumWhi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27.xml><?xml version="1.0" encoding="utf-8"?>
<p:tagLst xmlns:a="http://schemas.openxmlformats.org/drawingml/2006/main" xmlns:r="http://schemas.openxmlformats.org/officeDocument/2006/relationships" xmlns:p="http://schemas.openxmlformats.org/presentationml/2006/main">
  <p:tag name="NAME" val="TrackerNumWhite"/>
</p:tagLst>
</file>

<file path=ppt/tags/tag128.xml><?xml version="1.0" encoding="utf-8"?>
<p:tagLst xmlns:a="http://schemas.openxmlformats.org/drawingml/2006/main" xmlns:r="http://schemas.openxmlformats.org/officeDocument/2006/relationships" xmlns:p="http://schemas.openxmlformats.org/presentationml/2006/main">
  <p:tag name="NAME" val="TrackerNumWhite"/>
</p:tagLst>
</file>

<file path=ppt/tags/tag129.xml><?xml version="1.0" encoding="utf-8"?>
<p:tagLst xmlns:a="http://schemas.openxmlformats.org/drawingml/2006/main" xmlns:r="http://schemas.openxmlformats.org/officeDocument/2006/relationships" xmlns:p="http://schemas.openxmlformats.org/presentationml/2006/main">
  <p:tag name="NAME" val="TrackerNumWhi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31.xml><?xml version="1.0" encoding="utf-8"?>
<p:tagLst xmlns:a="http://schemas.openxmlformats.org/drawingml/2006/main" xmlns:r="http://schemas.openxmlformats.org/officeDocument/2006/relationships" xmlns:p="http://schemas.openxmlformats.org/presentationml/2006/main">
  <p:tag name="NAME" val="5. Sourc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NAME" val="TrackerNumBlue"/>
</p:tagLst>
</file>

<file path=ppt/tags/tag134.xml><?xml version="1.0" encoding="utf-8"?>
<p:tagLst xmlns:a="http://schemas.openxmlformats.org/drawingml/2006/main" xmlns:r="http://schemas.openxmlformats.org/officeDocument/2006/relationships" xmlns:p="http://schemas.openxmlformats.org/presentationml/2006/main">
  <p:tag name="NAME" val="TrackerNumBlue"/>
</p:tagLst>
</file>

<file path=ppt/tags/tag135.xml><?xml version="1.0" encoding="utf-8"?>
<p:tagLst xmlns:a="http://schemas.openxmlformats.org/drawingml/2006/main" xmlns:r="http://schemas.openxmlformats.org/officeDocument/2006/relationships" xmlns:p="http://schemas.openxmlformats.org/presentationml/2006/main">
  <p:tag name="NAME" val="TrackerNumBlue"/>
</p:tagLst>
</file>

<file path=ppt/tags/tag136.xml><?xml version="1.0" encoding="utf-8"?>
<p:tagLst xmlns:a="http://schemas.openxmlformats.org/drawingml/2006/main" xmlns:r="http://schemas.openxmlformats.org/officeDocument/2006/relationships" xmlns:p="http://schemas.openxmlformats.org/presentationml/2006/main">
  <p:tag name="NAME" val="5. Source"/>
</p:tagLst>
</file>

<file path=ppt/tags/tag137.xml><?xml version="1.0" encoding="utf-8"?>
<p:tagLst xmlns:a="http://schemas.openxmlformats.org/drawingml/2006/main" xmlns:r="http://schemas.openxmlformats.org/officeDocument/2006/relationships" xmlns:p="http://schemas.openxmlformats.org/presentationml/2006/main">
  <p:tag name="NAME" val="TrackerNumBlue"/>
</p:tagLst>
</file>

<file path=ppt/tags/tag138.xml><?xml version="1.0" encoding="utf-8"?>
<p:tagLst xmlns:a="http://schemas.openxmlformats.org/drawingml/2006/main" xmlns:r="http://schemas.openxmlformats.org/officeDocument/2006/relationships" xmlns:p="http://schemas.openxmlformats.org/presentationml/2006/main">
  <p:tag name="NAME" val="TrackerNumBlue"/>
</p:tagLst>
</file>

<file path=ppt/tags/tag139.xml><?xml version="1.0" encoding="utf-8"?>
<p:tagLst xmlns:a="http://schemas.openxmlformats.org/drawingml/2006/main" xmlns:r="http://schemas.openxmlformats.org/officeDocument/2006/relationships" xmlns:p="http://schemas.openxmlformats.org/presentationml/2006/main">
  <p:tag name="NAME" val="TrackerNumBlu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4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NAME" val="TrackerNumBlue"/>
</p:tagLst>
</file>

<file path=ppt/tags/tag144.xml><?xml version="1.0" encoding="utf-8"?>
<p:tagLst xmlns:a="http://schemas.openxmlformats.org/drawingml/2006/main" xmlns:r="http://schemas.openxmlformats.org/officeDocument/2006/relationships" xmlns:p="http://schemas.openxmlformats.org/presentationml/2006/main">
  <p:tag name="NAME" val="TrackerNumBlue"/>
</p:tagLst>
</file>

<file path=ppt/tags/tag145.xml><?xml version="1.0" encoding="utf-8"?>
<p:tagLst xmlns:a="http://schemas.openxmlformats.org/drawingml/2006/main" xmlns:r="http://schemas.openxmlformats.org/officeDocument/2006/relationships" xmlns:p="http://schemas.openxmlformats.org/presentationml/2006/main">
  <p:tag name="NAME" val="TrackerNumBlue"/>
</p:tagLst>
</file>

<file path=ppt/tags/tag146.xml><?xml version="1.0" encoding="utf-8"?>
<p:tagLst xmlns:a="http://schemas.openxmlformats.org/drawingml/2006/main" xmlns:r="http://schemas.openxmlformats.org/officeDocument/2006/relationships" xmlns:p="http://schemas.openxmlformats.org/presentationml/2006/main">
  <p:tag name="NAME" val="TrackerNumBlue"/>
</p:tagLst>
</file>

<file path=ppt/tags/tag147.xml><?xml version="1.0" encoding="utf-8"?>
<p:tagLst xmlns:a="http://schemas.openxmlformats.org/drawingml/2006/main" xmlns:r="http://schemas.openxmlformats.org/officeDocument/2006/relationships" xmlns:p="http://schemas.openxmlformats.org/presentationml/2006/main">
  <p:tag name="NAME" val="5. Source"/>
</p:tagLst>
</file>

<file path=ppt/tags/tag14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NAME" val="TrackerNumBlue"/>
</p:tagLst>
</file>

<file path=ppt/tags/tag152.xml><?xml version="1.0" encoding="utf-8"?>
<p:tagLst xmlns:a="http://schemas.openxmlformats.org/drawingml/2006/main" xmlns:r="http://schemas.openxmlformats.org/officeDocument/2006/relationships" xmlns:p="http://schemas.openxmlformats.org/presentationml/2006/main">
  <p:tag name="NAME" val="TrackerNumBlue"/>
</p:tagLst>
</file>

<file path=ppt/tags/tag153.xml><?xml version="1.0" encoding="utf-8"?>
<p:tagLst xmlns:a="http://schemas.openxmlformats.org/drawingml/2006/main" xmlns:r="http://schemas.openxmlformats.org/officeDocument/2006/relationships" xmlns:p="http://schemas.openxmlformats.org/presentationml/2006/main">
  <p:tag name="NAME" val="5. Source"/>
</p:tagLst>
</file>

<file path=ppt/tags/tag154.xml><?xml version="1.0" encoding="utf-8"?>
<p:tagLst xmlns:a="http://schemas.openxmlformats.org/drawingml/2006/main" xmlns:r="http://schemas.openxmlformats.org/officeDocument/2006/relationships" xmlns:p="http://schemas.openxmlformats.org/presentationml/2006/main">
  <p:tag name="NAME" val="TrackerNumBlue"/>
</p:tagLst>
</file>

<file path=ppt/tags/tag155.xml><?xml version="1.0" encoding="utf-8"?>
<p:tagLst xmlns:a="http://schemas.openxmlformats.org/drawingml/2006/main" xmlns:r="http://schemas.openxmlformats.org/officeDocument/2006/relationships" xmlns:p="http://schemas.openxmlformats.org/presentationml/2006/main">
  <p:tag name="NAME" val="TrackerNumBlue"/>
</p:tagLst>
</file>

<file path=ppt/tags/tag15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NAME" val="TrackerNumBlu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60.xml><?xml version="1.0" encoding="utf-8"?>
<p:tagLst xmlns:a="http://schemas.openxmlformats.org/drawingml/2006/main" xmlns:r="http://schemas.openxmlformats.org/officeDocument/2006/relationships" xmlns:p="http://schemas.openxmlformats.org/presentationml/2006/main">
  <p:tag name="NAME" val="TrackerNumBlue"/>
</p:tagLst>
</file>

<file path=ppt/tags/tag161.xml><?xml version="1.0" encoding="utf-8"?>
<p:tagLst xmlns:a="http://schemas.openxmlformats.org/drawingml/2006/main" xmlns:r="http://schemas.openxmlformats.org/officeDocument/2006/relationships" xmlns:p="http://schemas.openxmlformats.org/presentationml/2006/main">
  <p:tag name="NAME" val="5. Source"/>
</p:tagLst>
</file>

<file path=ppt/tags/tag162.xml><?xml version="1.0" encoding="utf-8"?>
<p:tagLst xmlns:a="http://schemas.openxmlformats.org/drawingml/2006/main" xmlns:r="http://schemas.openxmlformats.org/officeDocument/2006/relationships" xmlns:p="http://schemas.openxmlformats.org/presentationml/2006/main">
  <p:tag name="NAME" val="TrackerNumBlue"/>
</p:tagLst>
</file>

<file path=ppt/tags/tag163.xml><?xml version="1.0" encoding="utf-8"?>
<p:tagLst xmlns:a="http://schemas.openxmlformats.org/drawingml/2006/main" xmlns:r="http://schemas.openxmlformats.org/officeDocument/2006/relationships" xmlns:p="http://schemas.openxmlformats.org/presentationml/2006/main">
  <p:tag name="NAME" val="TrackerNumBlue"/>
</p:tagLst>
</file>

<file path=ppt/tags/tag16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8.xml><?xml version="1.0" encoding="utf-8"?>
<p:tagLst xmlns:a="http://schemas.openxmlformats.org/drawingml/2006/main" xmlns:r="http://schemas.openxmlformats.org/officeDocument/2006/relationships" xmlns:p="http://schemas.openxmlformats.org/presentationml/2006/main">
  <p:tag name="NAME" val="TrackerNumBlue"/>
</p:tagLst>
</file>

<file path=ppt/tags/tag169.xml><?xml version="1.0" encoding="utf-8"?>
<p:tagLst xmlns:a="http://schemas.openxmlformats.org/drawingml/2006/main" xmlns:r="http://schemas.openxmlformats.org/officeDocument/2006/relationships" xmlns:p="http://schemas.openxmlformats.org/presentationml/2006/main">
  <p:tag name="NAME" val="TrackerNumBlu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70.xml><?xml version="1.0" encoding="utf-8"?>
<p:tagLst xmlns:a="http://schemas.openxmlformats.org/drawingml/2006/main" xmlns:r="http://schemas.openxmlformats.org/officeDocument/2006/relationships" xmlns:p="http://schemas.openxmlformats.org/presentationml/2006/main">
  <p:tag name="NAME" val="TrackerNumBlue"/>
</p:tagLst>
</file>

<file path=ppt/tags/tag171.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172.xml><?xml version="1.0" encoding="utf-8"?>
<p:tagLst xmlns:a="http://schemas.openxmlformats.org/drawingml/2006/main" xmlns:r="http://schemas.openxmlformats.org/officeDocument/2006/relationships" xmlns:p="http://schemas.openxmlformats.org/presentationml/2006/main">
  <p:tag name="NAME" val="TrackerNumBlue"/>
</p:tagLst>
</file>

<file path=ppt/tags/tag173.xml><?xml version="1.0" encoding="utf-8"?>
<p:tagLst xmlns:a="http://schemas.openxmlformats.org/drawingml/2006/main" xmlns:r="http://schemas.openxmlformats.org/officeDocument/2006/relationships" xmlns:p="http://schemas.openxmlformats.org/presentationml/2006/main">
  <p:tag name="NAME" val="TrackerNumBlue"/>
</p:tagLst>
</file>

<file path=ppt/tags/tag174.xml><?xml version="1.0" encoding="utf-8"?>
<p:tagLst xmlns:a="http://schemas.openxmlformats.org/drawingml/2006/main" xmlns:r="http://schemas.openxmlformats.org/officeDocument/2006/relationships" xmlns:p="http://schemas.openxmlformats.org/presentationml/2006/main">
  <p:tag name="NAME" val="TrackerNumBlue"/>
</p:tagLst>
</file>

<file path=ppt/tags/tag175.xml><?xml version="1.0" encoding="utf-8"?>
<p:tagLst xmlns:a="http://schemas.openxmlformats.org/drawingml/2006/main" xmlns:r="http://schemas.openxmlformats.org/officeDocument/2006/relationships" xmlns:p="http://schemas.openxmlformats.org/presentationml/2006/main">
  <p:tag name="NAME" val="5. Source"/>
</p:tagLst>
</file>

<file path=ppt/tags/tag17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NAME" val="TrackerNumBlu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80.xml><?xml version="1.0" encoding="utf-8"?>
<p:tagLst xmlns:a="http://schemas.openxmlformats.org/drawingml/2006/main" xmlns:r="http://schemas.openxmlformats.org/officeDocument/2006/relationships" xmlns:p="http://schemas.openxmlformats.org/presentationml/2006/main">
  <p:tag name="NAME" val="TrackerNumBlue"/>
</p:tagLst>
</file>

<file path=ppt/tags/tag181.xml><?xml version="1.0" encoding="utf-8"?>
<p:tagLst xmlns:a="http://schemas.openxmlformats.org/drawingml/2006/main" xmlns:r="http://schemas.openxmlformats.org/officeDocument/2006/relationships" xmlns:p="http://schemas.openxmlformats.org/presentationml/2006/main">
  <p:tag name="NAME" val="TrackerNumBlue"/>
</p:tagLst>
</file>

<file path=ppt/tags/tag182.xml><?xml version="1.0" encoding="utf-8"?>
<p:tagLst xmlns:a="http://schemas.openxmlformats.org/drawingml/2006/main" xmlns:r="http://schemas.openxmlformats.org/officeDocument/2006/relationships" xmlns:p="http://schemas.openxmlformats.org/presentationml/2006/main">
  <p:tag name="NAME" val="5. Source"/>
</p:tagLst>
</file>

<file path=ppt/tags/tag183.xml><?xml version="1.0" encoding="utf-8"?>
<p:tagLst xmlns:a="http://schemas.openxmlformats.org/drawingml/2006/main" xmlns:r="http://schemas.openxmlformats.org/officeDocument/2006/relationships" xmlns:p="http://schemas.openxmlformats.org/presentationml/2006/main">
  <p:tag name="NAME" val="TrackerNumBlue"/>
</p:tagLst>
</file>

<file path=ppt/tags/tag18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NAME" val="TrackerNumBlue"/>
</p:tagLst>
</file>

<file path=ppt/tags/tag188.xml><?xml version="1.0" encoding="utf-8"?>
<p:tagLst xmlns:a="http://schemas.openxmlformats.org/drawingml/2006/main" xmlns:r="http://schemas.openxmlformats.org/officeDocument/2006/relationships" xmlns:p="http://schemas.openxmlformats.org/presentationml/2006/main">
  <p:tag name="NAME" val="TrackerNumBlue"/>
</p:tagLst>
</file>

<file path=ppt/tags/tag189.xml><?xml version="1.0" encoding="utf-8"?>
<p:tagLst xmlns:a="http://schemas.openxmlformats.org/drawingml/2006/main" xmlns:r="http://schemas.openxmlformats.org/officeDocument/2006/relationships" xmlns:p="http://schemas.openxmlformats.org/presentationml/2006/main">
  <p:tag name="NAME" val="TrackerNumBlu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90.xml><?xml version="1.0" encoding="utf-8"?>
<p:tagLst xmlns:a="http://schemas.openxmlformats.org/drawingml/2006/main" xmlns:r="http://schemas.openxmlformats.org/officeDocument/2006/relationships" xmlns:p="http://schemas.openxmlformats.org/presentationml/2006/main">
  <p:tag name="NAME" val="TrackerNumBlue"/>
</p:tagLst>
</file>

<file path=ppt/tags/tag191.xml><?xml version="1.0" encoding="utf-8"?>
<p:tagLst xmlns:a="http://schemas.openxmlformats.org/drawingml/2006/main" xmlns:r="http://schemas.openxmlformats.org/officeDocument/2006/relationships" xmlns:p="http://schemas.openxmlformats.org/presentationml/2006/main">
  <p:tag name="NAME" val="5. Source"/>
</p:tagLst>
</file>

<file path=ppt/tags/tag19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9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NAME" val="TrackerNumBlue"/>
</p:tagLst>
</file>

<file path=ppt/tags/tag196.xml><?xml version="1.0" encoding="utf-8"?>
<p:tagLst xmlns:a="http://schemas.openxmlformats.org/drawingml/2006/main" xmlns:r="http://schemas.openxmlformats.org/officeDocument/2006/relationships" xmlns:p="http://schemas.openxmlformats.org/presentationml/2006/main">
  <p:tag name="NAME" val="TrackerNumBlue"/>
</p:tagLst>
</file>

<file path=ppt/tags/tag197.xml><?xml version="1.0" encoding="utf-8"?>
<p:tagLst xmlns:a="http://schemas.openxmlformats.org/drawingml/2006/main" xmlns:r="http://schemas.openxmlformats.org/officeDocument/2006/relationships" xmlns:p="http://schemas.openxmlformats.org/presentationml/2006/main">
  <p:tag name="NAME" val="TrackerNumBlue"/>
</p:tagLst>
</file>

<file path=ppt/tags/tag198.xml><?xml version="1.0" encoding="utf-8"?>
<p:tagLst xmlns:a="http://schemas.openxmlformats.org/drawingml/2006/main" xmlns:r="http://schemas.openxmlformats.org/officeDocument/2006/relationships" xmlns:p="http://schemas.openxmlformats.org/presentationml/2006/main">
  <p:tag name="NAME" val="TrackerNumBlue"/>
</p:tagLst>
</file>

<file path=ppt/tags/tag199.xml><?xml version="1.0" encoding="utf-8"?>
<p:tagLst xmlns:a="http://schemas.openxmlformats.org/drawingml/2006/main" xmlns:r="http://schemas.openxmlformats.org/officeDocument/2006/relationships" xmlns:p="http://schemas.openxmlformats.org/presentationml/2006/main">
  <p:tag name="NAME" val="5. Sourc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TrackerNumBlue"/>
</p:tagLst>
</file>

<file path=ppt/tags/tag20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2.xml><?xml version="1.0" encoding="utf-8"?>
<p:tagLst xmlns:a="http://schemas.openxmlformats.org/drawingml/2006/main" xmlns:r="http://schemas.openxmlformats.org/officeDocument/2006/relationships" xmlns:p="http://schemas.openxmlformats.org/presentationml/2006/main">
  <p:tag name="NAME" val="5. Source"/>
</p:tagLst>
</file>

<file path=ppt/tags/tag203.xml><?xml version="1.0" encoding="utf-8"?>
<p:tagLst xmlns:a="http://schemas.openxmlformats.org/drawingml/2006/main" xmlns:r="http://schemas.openxmlformats.org/officeDocument/2006/relationships" xmlns:p="http://schemas.openxmlformats.org/presentationml/2006/main">
  <p:tag name="CIRCLESTATUS" val="White"/>
  <p:tag name="NAME" val="ExclamationMarkWhite"/>
  <p:tag name="SYMBOLNAME" val="ExclamationMark"/>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sSdbMra4F5LTV6NFFjv15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ds1pGqkzhNby.wdyZUyMH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pxm_xy_ZfBRC1BLH34NFVw"/>
</p:tagLst>
</file>

<file path=ppt/tags/tag21.xml><?xml version="1.0" encoding="utf-8"?>
<p:tagLst xmlns:a="http://schemas.openxmlformats.org/drawingml/2006/main" xmlns:r="http://schemas.openxmlformats.org/officeDocument/2006/relationships" xmlns:p="http://schemas.openxmlformats.org/presentationml/2006/main">
  <p:tag name="NAME" val="TrackerNumBlue"/>
</p:tagLst>
</file>

<file path=ppt/tags/tag22.xml><?xml version="1.0" encoding="utf-8"?>
<p:tagLst xmlns:a="http://schemas.openxmlformats.org/drawingml/2006/main" xmlns:r="http://schemas.openxmlformats.org/officeDocument/2006/relationships" xmlns:p="http://schemas.openxmlformats.org/presentationml/2006/main">
  <p:tag name="NAME" val="TrackerNumBlu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NAME" val="TrackerNumBlu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NAME" val="TrackerNumBlue"/>
</p:tagLst>
</file>

<file path=ppt/tags/tag27.xml><?xml version="1.0" encoding="utf-8"?>
<p:tagLst xmlns:a="http://schemas.openxmlformats.org/drawingml/2006/main" xmlns:r="http://schemas.openxmlformats.org/officeDocument/2006/relationships" xmlns:p="http://schemas.openxmlformats.org/presentationml/2006/main">
  <p:tag name="SYMBOLNAME" val="ExclamationMark"/>
  <p:tag name="CIRCLESTATUS" val="White"/>
  <p:tag name="NAME" val="ExclamationMarkWhi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NAME" val="5. Sourc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AME" val="TrackerNumWhite"/>
</p:tagLst>
</file>

<file path=ppt/tags/tag31.xml><?xml version="1.0" encoding="utf-8"?>
<p:tagLst xmlns:a="http://schemas.openxmlformats.org/drawingml/2006/main" xmlns:r="http://schemas.openxmlformats.org/officeDocument/2006/relationships" xmlns:p="http://schemas.openxmlformats.org/presentationml/2006/main">
  <p:tag name="NAME" val="TrackerNumWhite"/>
</p:tagLst>
</file>

<file path=ppt/tags/tag32.xml><?xml version="1.0" encoding="utf-8"?>
<p:tagLst xmlns:a="http://schemas.openxmlformats.org/drawingml/2006/main" xmlns:r="http://schemas.openxmlformats.org/officeDocument/2006/relationships" xmlns:p="http://schemas.openxmlformats.org/presentationml/2006/main">
  <p:tag name="NAME" val="TrackerNumWhite"/>
</p:tagLst>
</file>

<file path=ppt/tags/tag33.xml><?xml version="1.0" encoding="utf-8"?>
<p:tagLst xmlns:a="http://schemas.openxmlformats.org/drawingml/2006/main" xmlns:r="http://schemas.openxmlformats.org/officeDocument/2006/relationships" xmlns:p="http://schemas.openxmlformats.org/presentationml/2006/main">
  <p:tag name="NAME" val="TrackerNumWhite"/>
</p:tagLst>
</file>

<file path=ppt/tags/tag34.xml><?xml version="1.0" encoding="utf-8"?>
<p:tagLst xmlns:a="http://schemas.openxmlformats.org/drawingml/2006/main" xmlns:r="http://schemas.openxmlformats.org/officeDocument/2006/relationships" xmlns:p="http://schemas.openxmlformats.org/presentationml/2006/main">
  <p:tag name="NAME" val="TrackerNumWhite"/>
</p:tagLst>
</file>

<file path=ppt/tags/tag35.xml><?xml version="1.0" encoding="utf-8"?>
<p:tagLst xmlns:a="http://schemas.openxmlformats.org/drawingml/2006/main" xmlns:r="http://schemas.openxmlformats.org/officeDocument/2006/relationships" xmlns:p="http://schemas.openxmlformats.org/presentationml/2006/main">
  <p:tag name="NAME" val="TrackerNumWhite"/>
</p:tagLst>
</file>

<file path=ppt/tags/tag36.xml><?xml version="1.0" encoding="utf-8"?>
<p:tagLst xmlns:a="http://schemas.openxmlformats.org/drawingml/2006/main" xmlns:r="http://schemas.openxmlformats.org/officeDocument/2006/relationships" xmlns:p="http://schemas.openxmlformats.org/presentationml/2006/main">
  <p:tag name="NAME" val="TrackerNumWhite"/>
</p:tagLst>
</file>

<file path=ppt/tags/tag37.xml><?xml version="1.0" encoding="utf-8"?>
<p:tagLst xmlns:a="http://schemas.openxmlformats.org/drawingml/2006/main" xmlns:r="http://schemas.openxmlformats.org/officeDocument/2006/relationships" xmlns:p="http://schemas.openxmlformats.org/presentationml/2006/main">
  <p:tag name="NAME" val="TrackerNumWhi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7.xml><?xml version="1.0" encoding="utf-8"?>
<p:tagLst xmlns:a="http://schemas.openxmlformats.org/drawingml/2006/main" xmlns:r="http://schemas.openxmlformats.org/officeDocument/2006/relationships" xmlns:p="http://schemas.openxmlformats.org/presentationml/2006/main">
  <p:tag name="NAME" val="TrackerNumWhite"/>
</p:tagLst>
</file>

<file path=ppt/tags/tag48.xml><?xml version="1.0" encoding="utf-8"?>
<p:tagLst xmlns:a="http://schemas.openxmlformats.org/drawingml/2006/main" xmlns:r="http://schemas.openxmlformats.org/officeDocument/2006/relationships" xmlns:p="http://schemas.openxmlformats.org/presentationml/2006/main">
  <p:tag name="NAME" val="TrackerNumWhite"/>
</p:tagLst>
</file>

<file path=ppt/tags/tag49.xml><?xml version="1.0" encoding="utf-8"?>
<p:tagLst xmlns:a="http://schemas.openxmlformats.org/drawingml/2006/main" xmlns:r="http://schemas.openxmlformats.org/officeDocument/2006/relationships" xmlns:p="http://schemas.openxmlformats.org/presentationml/2006/main">
  <p:tag name="NAME" val="TrackerNumWhi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51.xml><?xml version="1.0" encoding="utf-8"?>
<p:tagLst xmlns:a="http://schemas.openxmlformats.org/drawingml/2006/main" xmlns:r="http://schemas.openxmlformats.org/officeDocument/2006/relationships" xmlns:p="http://schemas.openxmlformats.org/presentationml/2006/main">
  <p:tag name="NAME" val="5. Sourc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EFr37_08bSRzGqgjAp3Vx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pxm_xy_ZfBRC1BLH34NFV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r6SWCtURMYIrGNX8dyngI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NAME" val="CustomIcon"/>
</p:tagLst>
</file>

<file path=ppt/tags/tag59.xml><?xml version="1.0" encoding="utf-8"?>
<p:tagLst xmlns:a="http://schemas.openxmlformats.org/drawingml/2006/main" xmlns:r="http://schemas.openxmlformats.org/officeDocument/2006/relationships" xmlns:p="http://schemas.openxmlformats.org/presentationml/2006/main">
  <p:tag name="NAME" val="CustomIc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xm_xy_ZfBRC1BLH34NFVw"/>
</p:tagLst>
</file>

<file path=ppt/tags/tag60.xml><?xml version="1.0" encoding="utf-8"?>
<p:tagLst xmlns:a="http://schemas.openxmlformats.org/drawingml/2006/main" xmlns:r="http://schemas.openxmlformats.org/officeDocument/2006/relationships" xmlns:p="http://schemas.openxmlformats.org/presentationml/2006/main">
  <p:tag name="NAME" val="CustomIcon"/>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yfCdpy0GoBhTdjErwZC_Zw"/>
</p:tagLst>
</file>

<file path=ppt/tags/tag7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ukJDlqOy2LL7_ycJJLL9ng"/>
</p:tagLst>
</file>

<file path=ppt/tags/tag8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NAME" val="5. Source"/>
</p:tagLst>
</file>

<file path=ppt/tags/tag8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NAME" val="5. Source"/>
</p:tagLst>
</file>

<file path=ppt/tags/tag88.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89.xml><?xml version="1.0" encoding="utf-8"?>
<p:tagLst xmlns:a="http://schemas.openxmlformats.org/drawingml/2006/main" xmlns:r="http://schemas.openxmlformats.org/officeDocument/2006/relationships" xmlns:p="http://schemas.openxmlformats.org/presentationml/2006/main">
  <p:tag name="NAME" val="TrackerNumBlu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NAME" val="TrackerNumBlue"/>
</p:tagLst>
</file>

<file path=ppt/tags/tag9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2.xml><?xml version="1.0" encoding="utf-8"?>
<p:tagLst xmlns:a="http://schemas.openxmlformats.org/drawingml/2006/main" xmlns:r="http://schemas.openxmlformats.org/officeDocument/2006/relationships" xmlns:p="http://schemas.openxmlformats.org/presentationml/2006/main">
  <p:tag name="NAME" val="5. Source"/>
</p:tagLst>
</file>

<file path=ppt/tags/tag93.xml><?xml version="1.0" encoding="utf-8"?>
<p:tagLst xmlns:a="http://schemas.openxmlformats.org/drawingml/2006/main" xmlns:r="http://schemas.openxmlformats.org/officeDocument/2006/relationships" xmlns:p="http://schemas.openxmlformats.org/presentationml/2006/main">
  <p:tag name="NAME" val="TrackerNumBlue"/>
</p:tagLst>
</file>

<file path=ppt/tags/tag94.xml><?xml version="1.0" encoding="utf-8"?>
<p:tagLst xmlns:a="http://schemas.openxmlformats.org/drawingml/2006/main" xmlns:r="http://schemas.openxmlformats.org/officeDocument/2006/relationships" xmlns:p="http://schemas.openxmlformats.org/presentationml/2006/main">
  <p:tag name="NAME" val="TrackerNumBlue"/>
</p:tagLst>
</file>

<file path=ppt/tags/tag95.xml><?xml version="1.0" encoding="utf-8"?>
<p:tagLst xmlns:a="http://schemas.openxmlformats.org/drawingml/2006/main" xmlns:r="http://schemas.openxmlformats.org/officeDocument/2006/relationships" xmlns:p="http://schemas.openxmlformats.org/presentationml/2006/main">
  <p:tag name="NAME" val="TrackerNumBlue"/>
</p:tagLst>
</file>

<file path=ppt/tags/tag96.xml><?xml version="1.0" encoding="utf-8"?>
<p:tagLst xmlns:a="http://schemas.openxmlformats.org/drawingml/2006/main" xmlns:r="http://schemas.openxmlformats.org/officeDocument/2006/relationships" xmlns:p="http://schemas.openxmlformats.org/presentationml/2006/main">
  <p:tag name="NAME" val="TrackerNumBlue"/>
</p:tagLst>
</file>

<file path=ppt/tags/tag9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heme/theme1.xml><?xml version="1.0" encoding="utf-8"?>
<a:theme xmlns:a="http://schemas.openxmlformats.org/drawingml/2006/main" name="Cover">
  <a:themeElements>
    <a:clrScheme name="ERCOT">
      <a:dk1>
        <a:srgbClr val="000000"/>
      </a:dk1>
      <a:lt1>
        <a:srgbClr val="FFFFFF"/>
      </a:lt1>
      <a:dk2>
        <a:srgbClr val="2D3338"/>
      </a:dk2>
      <a:lt2>
        <a:srgbClr val="FFFFFF"/>
      </a:lt2>
      <a:accent1>
        <a:srgbClr val="003865"/>
      </a:accent1>
      <a:accent2>
        <a:srgbClr val="5B6770"/>
      </a:accent2>
      <a:accent3>
        <a:srgbClr val="26D07C"/>
      </a:accent3>
      <a:accent4>
        <a:srgbClr val="00829B"/>
      </a:accent4>
      <a:accent5>
        <a:srgbClr val="685BC7"/>
      </a:accent5>
      <a:accent6>
        <a:srgbClr val="890C58"/>
      </a:accent6>
      <a:hlink>
        <a:srgbClr val="3996DF"/>
      </a:hlink>
      <a:folHlink>
        <a:srgbClr val="867ED0"/>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942DDDCD-BEC6-4902-AAD2-EB3CD2B6933E}"/>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 dockstate="right" visibility="0" width="525" row="1">
    <wetp:webextensionref xmlns:r="http://schemas.openxmlformats.org/officeDocument/2006/relationships" r:id="rId2"/>
  </wetp:taskpane>
  <wetp:taskpane dockstate="right" visibility="0" width="525" row="0">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1A36CB36-0D55-4E5B-8E3F-06E34B1102E2}">
  <we:reference id="e74ca2a7-5e50-4ebf-bfa5-bb75c7950374" version="4.0.0.0" store="EXCatalog" storeType="EXCatalog"/>
  <we:alternateReferences/>
  <we:properties>
    <we:property name="srChargeCodeData" value="{&quot;selectedSupportOption&quot;:&quot;CLIENT&quot;,&quot;language&quot;:&quot;English&quot;,&quot;chargeCode&quot;:{&quot;activityCode&quot;:&quot;CE&quot;,&quot;anchorTag&quot;:&quot;&quot;,&quot;announcements&quot;:null,&quot;chargeCode&quot;:&quot;valid&quot;,&quot;chargeCodeRegistered&quot;:false,&quot;coreServicesLimit&quot;:15,&quot;critical&quot;:0,&quot;description&quot;:&quot;&quot;,&quot;eligibleForPlus&quot;:true,&quot;enableFPS&quot;:&quot;true&quot;,&quot;featureFlag&quot;:{&quot;overnightDeliveryEnabled&quot;:false,&quot;searchOfferingEnabled&quot;:false},&quot;formType&quot;:&quot;&quot;,&quot;inScope&quot;:true,&quot;isBoxDisabled&quot;:false,&quot;isCTEEnabled&quot;:false,&quot;lane&quot;:&quot;Global&quot;,&quot;maxStartTime&quot;:480,&quot;message&quot;:&quot;&quot;,&quot;outSourced&quot;:true,&quot;platform&quot;:&quot;GW&quot;,&quot;projectType&quot;:&quot;Client&quot;,&quot;showInternal&quot;:false,&quot;subLane&quot;:&quot;&quot;,&quot;userRegistered&quot;:false,&quot;code&quot;:&quot;1490ML01&quot;,&quot;updatedAt&quot;:&quot;2026-05-27T15:13:28.942Z&quot;}}"/>
  </we:properties>
  <we:bindings/>
  <we:snapshot xmlns:r="http://schemas.openxmlformats.org/officeDocument/2006/relationships"/>
</we:webextension>
</file>

<file path=ppt/webextensions/webextension2.xml><?xml version="1.0" encoding="utf-8"?>
<we:webextension xmlns:we="http://schemas.microsoft.com/office/webextensions/webextension/2010/11" id="{B0BBBD9C-7E92-43DB-94A8-2B1A716663AF}">
  <we:reference id="5332053f-08b1-4ad5-b936-144d44d33f40" version="2.1.0.2" store="EXCatalog" storeType="EXCatalog"/>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75A51601-F242-4854-BF47-81947947F4BA}">
  <we:reference id="7888317b-a425-4590-9747-4c188fd7be2e" version="2.40.2.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37ac4fa-902d-4f29-bbdc-3877ea87d1ce" xsi:nil="true"/>
    <lcf76f155ced4ddcb4097134ff3c332f xmlns="f419a087-1e80-495d-85c4-486fa6b09ca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D0E9D229717A45A0F014C745A02018" ma:contentTypeVersion="10" ma:contentTypeDescription="Create a new document." ma:contentTypeScope="" ma:versionID="f3d69bc3bfd0aac6724cf821c4b9b5ef">
  <xsd:schema xmlns:xsd="http://www.w3.org/2001/XMLSchema" xmlns:xs="http://www.w3.org/2001/XMLSchema" xmlns:p="http://schemas.microsoft.com/office/2006/metadata/properties" xmlns:ns2="f419a087-1e80-495d-85c4-486fa6b09cae" xmlns:ns3="c37ac4fa-902d-4f29-bbdc-3877ea87d1ce" targetNamespace="http://schemas.microsoft.com/office/2006/metadata/properties" ma:root="true" ma:fieldsID="971f991f8e9e1bdcc84bdb1939d05c3d" ns2:_="" ns3:_="">
    <xsd:import namespace="f419a087-1e80-495d-85c4-486fa6b09cae"/>
    <xsd:import namespace="c37ac4fa-902d-4f29-bbdc-3877ea87d1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a087-1e80-495d-85c4-486fa6b09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ac4fa-902d-4f29-bbdc-3877ea87d1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af1a2d-7cff-4f55-99dc-3de56818a427}" ma:internalName="TaxCatchAll" ma:showField="CatchAllData" ma:web="c37ac4fa-902d-4f29-bbdc-3877ea87d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88E84E-FE87-43F7-BCE6-5A46C17D6D9B}">
  <ds:schemaRefs>
    <ds:schemaRef ds:uri="c37ac4fa-902d-4f29-bbdc-3877ea87d1ce"/>
    <ds:schemaRef ds:uri="f419a087-1e80-495d-85c4-486fa6b09c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4B964A0-6DA4-4037-BD55-E60221E5BD17}">
  <ds:schemaRefs>
    <ds:schemaRef ds:uri="c37ac4fa-902d-4f29-bbdc-3877ea87d1ce"/>
    <ds:schemaRef ds:uri="f419a087-1e80-495d-85c4-486fa6b09c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9131D89-EB5F-45FE-8031-A736CA7001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8595HP01_CF_16x9_ENG_V1</Template>
  <TotalTime>0</TotalTime>
  <Words>6100</Words>
  <Application>Microsoft Office PowerPoint</Application>
  <PresentationFormat>Widescreen</PresentationFormat>
  <Paragraphs>775</Paragraphs>
  <Slides>40</Slides>
  <Notes>7</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8" baseType="lpstr">
      <vt:lpstr>Symbol</vt:lpstr>
      <vt:lpstr>Arial</vt:lpstr>
      <vt:lpstr>Wingdings</vt:lpstr>
      <vt:lpstr>Calibri</vt:lpstr>
      <vt:lpstr>Aptos</vt:lpstr>
      <vt:lpstr>Cover</vt:lpstr>
      <vt:lpstr>Page Design</vt:lpstr>
      <vt:lpstr>think-cell Slide</vt:lpstr>
      <vt:lpstr>Batch Zero Readiness Meeting #2    May 28, 2026</vt:lpstr>
      <vt:lpstr>Agenda</vt:lpstr>
      <vt:lpstr>Weekly Batch Zero Readiness Discussions (see ERCOT Meeting Calendar)</vt:lpstr>
      <vt:lpstr>Batch Zero key submission deadlines and main responsibilities</vt:lpstr>
      <vt:lpstr>PowerPoint Presentation</vt:lpstr>
      <vt:lpstr>PowerPoint Presentation</vt:lpstr>
      <vt:lpstr>Batch Zero eligibility submission and validation process</vt:lpstr>
      <vt:lpstr>Batch Zero ERCOT communications and submission channels</vt:lpstr>
      <vt:lpstr>Agenda</vt:lpstr>
      <vt:lpstr>Objectives for today</vt:lpstr>
      <vt:lpstr>Eligibility Requirements by Batch Zero Pathway (1/4)</vt:lpstr>
      <vt:lpstr>Eligibility Requirements by Batch Zero Pathway (2/4)</vt:lpstr>
      <vt:lpstr>Eligibility Requirements by Batch Zero Pathway (3/4)</vt:lpstr>
      <vt:lpstr>Eligibility Requirements by Batch Zero Pathway (4/4)</vt:lpstr>
      <vt:lpstr>Batch Zero submission and validation toolkit</vt:lpstr>
      <vt:lpstr>Deep-dive: Sample Batch Zero ILLE Attestation</vt:lpstr>
      <vt:lpstr>Deep-dive: TSP/DSP Email confirmation template by eligibility path</vt:lpstr>
      <vt:lpstr>Batch Zero eligibility submission and validation process</vt:lpstr>
      <vt:lpstr>Case Study (1/8): ILLE selects eligibility pathway and identifies applicable submission requirements</vt:lpstr>
      <vt:lpstr>Case Study (2/8): ILLE prepares required submission package using standardized ERCOT templates</vt:lpstr>
      <vt:lpstr>Case Study (3/8): TSP/DSP coordinate validation responsibilities for submission package</vt:lpstr>
      <vt:lpstr>Case Study (4/8): TSP/DSP review applicable submission materials</vt:lpstr>
      <vt:lpstr>Case Study (5/8): Outstanding submission items tracked and resolved through the LIF</vt:lpstr>
      <vt:lpstr>Case Study (6/8): Submission package is confirmed ready for ERCOT submission</vt:lpstr>
      <vt:lpstr>Case Study (7/8): Final submission package transmitted to ERCOT</vt:lpstr>
      <vt:lpstr>Case Study (8/8): ERCOT performs final review of submission materials and supporting documents</vt:lpstr>
      <vt:lpstr>Path to Batch Zero</vt:lpstr>
      <vt:lpstr>Batch Zero Readiness Next Meetings</vt:lpstr>
      <vt:lpstr>PowerPoint Presentation</vt:lpstr>
      <vt:lpstr>Agenda</vt:lpstr>
      <vt:lpstr>Key Deadlines for Batch Zero</vt:lpstr>
      <vt:lpstr>Review of PGRR115 Process Timelines – Kick-off and Study Scoping</vt:lpstr>
      <vt:lpstr>Review of PGRR115 Process Timelines – Study Reviews and Approvals</vt:lpstr>
      <vt:lpstr>Summary of Key Dates</vt:lpstr>
      <vt:lpstr>Additional notes on base loads in Batch Zero</vt:lpstr>
      <vt:lpstr>Dynamic Models for the Batch Zero – Key Deadlines</vt:lpstr>
      <vt:lpstr>Dynamic Models for the Batch Zero – Key Deadlines</vt:lpstr>
      <vt:lpstr>Large Load Dynamic Model Submission Elements </vt:lpstr>
      <vt:lpstr>Applicability for Batch-0 Dynamic Model Submission</vt:lpstr>
      <vt:lpstr>Model Review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Shaaz Lalani</dc:creator>
  <cp:keywords/>
  <dc:description/>
  <cp:lastModifiedBy>Mereness, Matt</cp:lastModifiedBy>
  <cp:revision>4</cp:revision>
  <dcterms:created xsi:type="dcterms:W3CDTF">2026-03-23T21:54:52Z</dcterms:created>
  <dcterms:modified xsi:type="dcterms:W3CDTF">2026-05-28T17:27:55Z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303d7c-e5a3-4cc8-90eb-69bfd7570ac4_Enabled">
    <vt:lpwstr>true</vt:lpwstr>
  </property>
  <property fmtid="{D5CDD505-2E9C-101B-9397-08002B2CF9AE}" pid="3" name="MSIP_Label_83303d7c-e5a3-4cc8-90eb-69bfd7570ac4_SetDate">
    <vt:lpwstr>2026-03-23T21:55:01Z</vt:lpwstr>
  </property>
  <property fmtid="{D5CDD505-2E9C-101B-9397-08002B2CF9AE}" pid="4" name="MSIP_Label_83303d7c-e5a3-4cc8-90eb-69bfd7570ac4_Method">
    <vt:lpwstr>Standard</vt:lpwstr>
  </property>
  <property fmtid="{D5CDD505-2E9C-101B-9397-08002B2CF9AE}" pid="5" name="MSIP_Label_83303d7c-e5a3-4cc8-90eb-69bfd7570ac4_Name">
    <vt:lpwstr>Client Confidential Information-SLV1</vt:lpwstr>
  </property>
  <property fmtid="{D5CDD505-2E9C-101B-9397-08002B2CF9AE}" pid="6" name="MSIP_Label_83303d7c-e5a3-4cc8-90eb-69bfd7570ac4_SiteId">
    <vt:lpwstr>cc8936bc-9382-4fff-87cb-6f55999549e7</vt:lpwstr>
  </property>
  <property fmtid="{D5CDD505-2E9C-101B-9397-08002B2CF9AE}" pid="7" name="MSIP_Label_83303d7c-e5a3-4cc8-90eb-69bfd7570ac4_ActionId">
    <vt:lpwstr>9a8f361d-ae61-4c85-8566-2a8546d9598b</vt:lpwstr>
  </property>
  <property fmtid="{D5CDD505-2E9C-101B-9397-08002B2CF9AE}" pid="8" name="MSIP_Label_83303d7c-e5a3-4cc8-90eb-69bfd7570ac4_ContentBits">
    <vt:lpwstr>0</vt:lpwstr>
  </property>
  <property fmtid="{D5CDD505-2E9C-101B-9397-08002B2CF9AE}" pid="9" name="MSIP_Label_83303d7c-e5a3-4cc8-90eb-69bfd7570ac4_Tag">
    <vt:lpwstr>10, 3, 0, 1</vt:lpwstr>
  </property>
  <property fmtid="{D5CDD505-2E9C-101B-9397-08002B2CF9AE}" pid="10" name="MediaServiceImageTags">
    <vt:lpwstr/>
  </property>
  <property fmtid="{D5CDD505-2E9C-101B-9397-08002B2CF9AE}" pid="11" name="ContentTypeId">
    <vt:lpwstr>0x0101003CD0E9D229717A45A0F014C745A02018</vt:lpwstr>
  </property>
  <property fmtid="{D5CDD505-2E9C-101B-9397-08002B2CF9AE}" pid="12" name="_dlc_DocIdItemGuid">
    <vt:lpwstr>ca47c774-c2b4-4d70-9632-27097b121614</vt:lpwstr>
  </property>
  <property fmtid="{D5CDD505-2E9C-101B-9397-08002B2CF9AE}" pid="13" name="MSIP_Label_c144db1d-993e-40da-980d-6eea152adc50_Enabled">
    <vt:lpwstr>true</vt:lpwstr>
  </property>
  <property fmtid="{D5CDD505-2E9C-101B-9397-08002B2CF9AE}" pid="14" name="MSIP_Label_c144db1d-993e-40da-980d-6eea152adc50_SetDate">
    <vt:lpwstr>2026-05-14T17:07:49Z</vt:lpwstr>
  </property>
  <property fmtid="{D5CDD505-2E9C-101B-9397-08002B2CF9AE}" pid="15" name="MSIP_Label_c144db1d-993e-40da-980d-6eea152adc50_Method">
    <vt:lpwstr>Privileged</vt:lpwstr>
  </property>
  <property fmtid="{D5CDD505-2E9C-101B-9397-08002B2CF9AE}" pid="16" name="MSIP_Label_c144db1d-993e-40da-980d-6eea152adc50_Name">
    <vt:lpwstr>Public</vt:lpwstr>
  </property>
  <property fmtid="{D5CDD505-2E9C-101B-9397-08002B2CF9AE}" pid="17" name="MSIP_Label_c144db1d-993e-40da-980d-6eea152adc50_SiteId">
    <vt:lpwstr>0afb747d-bff7-4596-a9fc-950ef9e0ec45</vt:lpwstr>
  </property>
  <property fmtid="{D5CDD505-2E9C-101B-9397-08002B2CF9AE}" pid="18" name="MSIP_Label_c144db1d-993e-40da-980d-6eea152adc50_ActionId">
    <vt:lpwstr>a6600a56-f26b-4e34-a3e4-b21e06a0b803</vt:lpwstr>
  </property>
  <property fmtid="{D5CDD505-2E9C-101B-9397-08002B2CF9AE}" pid="19" name="MSIP_Label_c144db1d-993e-40da-980d-6eea152adc50_ContentBits">
    <vt:lpwstr>0</vt:lpwstr>
  </property>
  <property fmtid="{D5CDD505-2E9C-101B-9397-08002B2CF9AE}" pid="20" name="MSIP_Label_c144db1d-993e-40da-980d-6eea152adc50_Tag">
    <vt:lpwstr>10, 0, 1, 1</vt:lpwstr>
  </property>
</Properties>
</file>