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  <p:sldId id="266" r:id="rId7"/>
    <p:sldId id="264" r:id="rId8"/>
    <p:sldId id="267" r:id="rId9"/>
    <p:sldId id="268" r:id="rId10"/>
    <p:sldId id="263" r:id="rId11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60" d="100"/>
          <a:sy n="160" d="100"/>
        </p:scale>
        <p:origin x="188" y="1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00822-42CB-4161-BDA7-FCF2E94BE8E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AAF31AD-0CE7-4B4D-B32E-068946EC78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912173-8D8E-4187-B393-A41DD33BC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AAB93-0C87-4935-96F4-6A332B002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27E1F-C038-40C4-9E21-765DA4E0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839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A07C4-4D7C-4C5A-9FBF-CCB1243369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A50A3D-827B-49EF-A347-703C2CE637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E4C33-D637-4814-BEC7-4434B264A8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CAC785-A8F1-415A-8D19-C30524C72B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2B0AF-F213-45C7-BE74-A594B87980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6765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C4E237A-57F2-4D65-A832-41DD2E6311B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61204D-C2C0-4459-B8B9-99D0B9E2B44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C83844-8D4B-41DC-97AC-B8B7DA1B5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9BC9B0-1104-468F-852C-F35FC3723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EDBC6B-5017-458B-B74B-55A214378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02513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83CB73-663C-48C8-8FCE-4F1E47F53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C12E8-5107-48B9-B388-B621FB6A20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8A794E-5307-486A-B074-814BE13253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9A04B1-5751-4349-B352-5B20D452C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104C80-BAF9-4C92-8A77-D55D7A974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9038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E98E04-CED9-4E76-BF3D-542B8D7520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DBE42D-3049-4138-B543-5D835A4B9A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D22A05-73D6-4F72-A9FA-26AE4B9B01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172035-9D4D-4ED5-89BA-A390D1C02D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C3CB9E-2DC5-47FB-8B2B-7C149A5847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3212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41A2AD-A149-4568-9F41-F09996487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A7CEDF-54F0-46E7-914A-44CD5E758C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9F258D-1B65-4966-813E-32EEC3FE09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9A03C1-08ED-47EB-82AD-45CFF2CC02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1275CF1-B04F-487D-ABB0-E07F7E211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0BF1DF-4856-4616-ABF4-CE62C609DB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317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8263C-DF24-4035-9677-1BFA9054F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E1715A6-02F2-475C-8753-C8AD03B3B0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3068A00-DF14-4457-B7B6-5F7426C552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274119-52CC-4D1A-8A1A-45A30F77AD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D36EE01-A8DA-44A9-9A7F-88C09B2FA95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92344FA-90A0-442C-A164-A4D464E701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DA5145-645C-4B08-A047-551B3E3E2D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10B16D8-F5C4-452A-8B9C-769013B53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4844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FC363D-644A-457E-9A85-528A3C92D0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B37ACB0-A917-4F30-961B-3E095C8776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9B5F237-26CF-48CE-9CB4-71D871957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287EF72-5F2A-475C-B447-BFFB5A467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60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A0B16A9-AC2D-479A-A14D-B15BB5C3D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6ABB782-B8DC-468A-A492-B856C53F1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FDB07A-CD78-411F-8E72-F93AD7D18B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54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C5BAD-D2BE-4617-862E-42830D612F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1867B-EAF9-4302-B47C-BBA8286085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2B6D06-9A5C-4A1F-BE7E-87169564AE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4F49D2-0645-4CC2-878B-8EDF1F949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61EC8E-7499-4103-803B-63CE8078D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73980-D8C9-4222-B93C-FCDBB1FAB4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63924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46C8CE-3B68-4280-8EF1-A1E2E9B27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22412A-2EB8-4DD0-BB56-F6B2B970171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C89CFBC-02F5-4DDA-B6DB-FA7DB6FC1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4467A4-0193-46C2-8CA1-807854F14C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2E5A35-2F9B-4A6B-8D95-6156E2D394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9835B87-49E4-4295-BB4E-6B8246CF8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3830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7D41DBA-4559-4D68-8E29-E4D4022EAF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D98458-F9B4-47BD-9AC2-668A81117E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BA2378-3E6D-43D7-B1D1-3F81954F28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A1249-E38B-4FA2-81ED-EF9774B791D0}" type="datetimeFigureOut">
              <a:rPr lang="en-US" smtClean="0"/>
              <a:t>5/28/2026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029624-1AA2-4DEE-BEE0-D9A2A79DA3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1CA2CD-7CC5-45C6-8F63-DC36B12F1AF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F9CBA3-4840-41C4-8D50-5FA352DF72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81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00A387-0E70-4AD0-88D1-3B467F9B863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OTWG Updates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EAAF41-305D-45B8-B064-1D9A8B40447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Training and Task Force Updates</a:t>
            </a:r>
          </a:p>
          <a:p>
            <a:r>
              <a:rPr lang="en-US" dirty="0"/>
              <a:t>Facilitator: Manuel Sanchez (Oncor)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49559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22960"/>
          </a:xfrm>
        </p:spPr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ERCOT Operator Certification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73009"/>
            <a:ext cx="10515600" cy="4557128"/>
          </a:xfrm>
        </p:spPr>
        <p:txBody>
          <a:bodyPr>
            <a:normAutofit/>
          </a:bodyPr>
          <a:lstStyle/>
          <a:p>
            <a:r>
              <a:rPr lang="en-US" dirty="0"/>
              <a:t>Chair: </a:t>
            </a:r>
            <a:r>
              <a:rPr lang="en-US" b="1" dirty="0"/>
              <a:t>Steve Rainwater </a:t>
            </a:r>
            <a:r>
              <a:rPr lang="en-US" dirty="0"/>
              <a:t>from ERCOT</a:t>
            </a: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6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ERCOT identified a new vendor to proctor the ERCOT System Operator Certification exam.  </a:t>
            </a: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Ongoing testing and validation of new platform with vendor. </a:t>
            </a: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The goal is to provide flexibility to take the exam without having to be in person at ERCOT Training facilities at Taylor.</a:t>
            </a:r>
          </a:p>
          <a:p>
            <a:pPr marL="800100" lvl="1" indent="-342900">
              <a:lnSpc>
                <a:spcPct val="115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sz="2200" dirty="0">
                <a:ea typeface="Arial" panose="020B0604020202020204" pitchFamily="34" charset="0"/>
                <a:cs typeface="Arial" panose="020B0604020202020204" pitchFamily="34" charset="0"/>
              </a:rPr>
              <a:t>Vendor details not available at this time</a:t>
            </a:r>
            <a:r>
              <a:rPr lang="en-US" sz="2200" dirty="0">
                <a:effectLst/>
                <a:ea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558358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296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ERCOT Operator Training Seminar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3719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Chair: </a:t>
            </a:r>
            <a:r>
              <a:rPr lang="en-US" b="1" dirty="0"/>
              <a:t>Manuel Sanchez</a:t>
            </a:r>
            <a:r>
              <a:rPr lang="en-US" dirty="0"/>
              <a:t> (Oncor)</a:t>
            </a:r>
          </a:p>
          <a:p>
            <a:r>
              <a:rPr lang="en-US" dirty="0"/>
              <a:t>Vice-Chair:</a:t>
            </a:r>
            <a:r>
              <a:rPr lang="en-US" b="1" dirty="0"/>
              <a:t> Aaron Ballew</a:t>
            </a:r>
            <a:r>
              <a:rPr lang="en-US" dirty="0"/>
              <a:t> (ERCOT)</a:t>
            </a:r>
            <a:endParaRPr lang="en-US" b="1" dirty="0"/>
          </a:p>
          <a:p>
            <a:endParaRPr lang="en-US" sz="1200" dirty="0"/>
          </a:p>
          <a:p>
            <a:r>
              <a:rPr lang="en-US" dirty="0"/>
              <a:t>2026 Operator Training Seminar details</a:t>
            </a:r>
          </a:p>
          <a:p>
            <a:pPr lvl="1"/>
            <a:r>
              <a:rPr lang="en-US" dirty="0"/>
              <a:t>Planning for Three days (Tuesday, Wednesday, and Thursday) starting August 10</a:t>
            </a:r>
            <a:r>
              <a:rPr lang="en-US" baseline="30000" dirty="0"/>
              <a:t>th</a:t>
            </a:r>
            <a:r>
              <a:rPr lang="en-US" dirty="0"/>
              <a:t> – September 18</a:t>
            </a:r>
            <a:r>
              <a:rPr lang="en-US" baseline="30000" dirty="0"/>
              <a:t>th</a:t>
            </a:r>
            <a:r>
              <a:rPr lang="en-US" dirty="0"/>
              <a:t>.</a:t>
            </a:r>
          </a:p>
          <a:p>
            <a:pPr lvl="1"/>
            <a:r>
              <a:rPr lang="en-US" dirty="0"/>
              <a:t>Market notice to be sent at least 8 weeks before start date. </a:t>
            </a:r>
          </a:p>
          <a:p>
            <a:pPr lvl="1"/>
            <a:r>
              <a:rPr lang="en-US" dirty="0"/>
              <a:t>High need of volunteers to present select training materials.</a:t>
            </a:r>
          </a:p>
          <a:p>
            <a:pPr lvl="1"/>
            <a:r>
              <a:rPr lang="en-US" dirty="0"/>
              <a:t>Registration will be free for those facilitating classes.</a:t>
            </a:r>
          </a:p>
          <a:p>
            <a:pPr lvl="1"/>
            <a:r>
              <a:rPr lang="en-US" dirty="0"/>
              <a:t>Planning for two separate sections: </a:t>
            </a:r>
          </a:p>
          <a:p>
            <a:pPr lvl="2"/>
            <a:r>
              <a:rPr lang="en-US" dirty="0"/>
              <a:t>All Market Participants (16 CEHs)</a:t>
            </a:r>
          </a:p>
          <a:p>
            <a:pPr lvl="2"/>
            <a:r>
              <a:rPr lang="en-US" dirty="0"/>
              <a:t>TOPs specific (4 CEHs)</a:t>
            </a:r>
          </a:p>
          <a:p>
            <a:endParaRPr lang="en-US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699520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296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ERCOT Operator Training Seminar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086"/>
            <a:ext cx="10515600" cy="740105"/>
          </a:xfrm>
        </p:spPr>
        <p:txBody>
          <a:bodyPr>
            <a:normAutofit/>
          </a:bodyPr>
          <a:lstStyle/>
          <a:p>
            <a:r>
              <a:rPr lang="en-US" dirty="0"/>
              <a:t>All Market Participant Topics – Need volunteers (4.5 CEHs remaining) 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EF875DA2-87D6-44D3-A9EE-AD22D0CFB06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0064842"/>
              </p:ext>
            </p:extLst>
          </p:nvPr>
        </p:nvGraphicFramePr>
        <p:xfrm>
          <a:off x="932468" y="1626307"/>
          <a:ext cx="9929013" cy="46192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0815">
                  <a:extLst>
                    <a:ext uri="{9D8B030D-6E8A-4147-A177-3AD203B41FA5}">
                      <a16:colId xmlns:a16="http://schemas.microsoft.com/office/drawing/2014/main" val="868789427"/>
                    </a:ext>
                  </a:extLst>
                </a:gridCol>
                <a:gridCol w="6019138">
                  <a:extLst>
                    <a:ext uri="{9D8B030D-6E8A-4147-A177-3AD203B41FA5}">
                      <a16:colId xmlns:a16="http://schemas.microsoft.com/office/drawing/2014/main" val="3599275028"/>
                    </a:ext>
                  </a:extLst>
                </a:gridCol>
                <a:gridCol w="2512612">
                  <a:extLst>
                    <a:ext uri="{9D8B030D-6E8A-4147-A177-3AD203B41FA5}">
                      <a16:colId xmlns:a16="http://schemas.microsoft.com/office/drawing/2014/main" val="3962731559"/>
                    </a:ext>
                  </a:extLst>
                </a:gridCol>
                <a:gridCol w="906448">
                  <a:extLst>
                    <a:ext uri="{9D8B030D-6E8A-4147-A177-3AD203B41FA5}">
                      <a16:colId xmlns:a16="http://schemas.microsoft.com/office/drawing/2014/main" val="120040111"/>
                    </a:ext>
                  </a:extLst>
                </a:gridCol>
              </a:tblGrid>
              <a:tr h="58812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Item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Topic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Presenter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Hours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1792989339"/>
                  </a:ext>
                </a:extLst>
              </a:tr>
              <a:tr h="22193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1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CEO's Operations Brief/Intro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ERCOT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1.0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550595426"/>
                  </a:ext>
                </a:extLst>
              </a:tr>
              <a:tr h="22193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2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Weather Outlook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ERCOT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1.0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2251501197"/>
                  </a:ext>
                </a:extLst>
              </a:tr>
              <a:tr h="22193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3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Basic Transmission Relay Protection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Rayburn Electric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1.0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3840269670"/>
                  </a:ext>
                </a:extLst>
              </a:tr>
              <a:tr h="383678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4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Large Flexible Loads and Dominion Power Event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ERCOT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1.0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451097660"/>
                  </a:ext>
                </a:extLst>
              </a:tr>
              <a:tr h="383678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5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Iberia Peninsula Blackout and System Restoration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ERCOT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2.0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4155889247"/>
                  </a:ext>
                </a:extLst>
              </a:tr>
              <a:tr h="38295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6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765 kV Transmission Projects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ERCOT</a:t>
                      </a: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1.0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145568590"/>
                  </a:ext>
                </a:extLst>
              </a:tr>
              <a:tr h="383678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7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Communications (Based on COM-001 and COM-002 Standards)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Oncor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1.5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3192341307"/>
                  </a:ext>
                </a:extLst>
              </a:tr>
              <a:tr h="383678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8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NERC Functional Entities (RC, BA, TOP, PC, TP, TSP, etc.)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TRE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1.0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4183246960"/>
                  </a:ext>
                </a:extLst>
              </a:tr>
              <a:tr h="221931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9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Natural Gas Infrastructure Overview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ERCOT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1.0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631267114"/>
                  </a:ext>
                </a:extLst>
              </a:tr>
              <a:tr h="383678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10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Market Participant Responsibilities during the Adjustment Period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EDF Trading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1.0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675392540"/>
                  </a:ext>
                </a:extLst>
              </a:tr>
              <a:tr h="411673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 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>
                          <a:effectLst/>
                        </a:rPr>
                        <a:t> </a:t>
                      </a:r>
                      <a:endParaRPr lang="en-US" sz="14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kern="1400" dirty="0">
                          <a:effectLst/>
                        </a:rPr>
                        <a:t>Current Estimated CEHs</a:t>
                      </a:r>
                      <a:endParaRPr lang="en-US" sz="1400" b="1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400" dirty="0">
                          <a:effectLst/>
                        </a:rPr>
                        <a:t>11.5</a:t>
                      </a:r>
                      <a:endParaRPr lang="en-US" sz="14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37703" marR="37703" marT="37703" marB="37703"/>
                </a:tc>
                <a:extLst>
                  <a:ext uri="{0D108BD9-81ED-4DB2-BD59-A6C34878D82A}">
                    <a16:rowId xmlns:a16="http://schemas.microsoft.com/office/drawing/2014/main" val="290152191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3353461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2960"/>
          </a:xfrm>
        </p:spPr>
        <p:txBody>
          <a:bodyPr>
            <a:normAutofit/>
          </a:bodyPr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ERCOT Operator Training Seminar Task Force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7E4445-2208-4DF6-811B-747C55FAA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88086"/>
            <a:ext cx="10515600" cy="740105"/>
          </a:xfrm>
        </p:spPr>
        <p:txBody>
          <a:bodyPr>
            <a:normAutofit/>
          </a:bodyPr>
          <a:lstStyle/>
          <a:p>
            <a:r>
              <a:rPr lang="en-US" dirty="0"/>
              <a:t>TOP Only Topics – Due to Compliance Restrictions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6BCD98B-9CB1-4760-AD3F-8191BF9C77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7098936"/>
              </p:ext>
            </p:extLst>
          </p:nvPr>
        </p:nvGraphicFramePr>
        <p:xfrm>
          <a:off x="2091980" y="2253846"/>
          <a:ext cx="7234900" cy="21418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14830">
                  <a:extLst>
                    <a:ext uri="{9D8B030D-6E8A-4147-A177-3AD203B41FA5}">
                      <a16:colId xmlns:a16="http://schemas.microsoft.com/office/drawing/2014/main" val="1005810246"/>
                    </a:ext>
                  </a:extLst>
                </a:gridCol>
                <a:gridCol w="3355451">
                  <a:extLst>
                    <a:ext uri="{9D8B030D-6E8A-4147-A177-3AD203B41FA5}">
                      <a16:colId xmlns:a16="http://schemas.microsoft.com/office/drawing/2014/main" val="162939705"/>
                    </a:ext>
                  </a:extLst>
                </a:gridCol>
                <a:gridCol w="2250219">
                  <a:extLst>
                    <a:ext uri="{9D8B030D-6E8A-4147-A177-3AD203B41FA5}">
                      <a16:colId xmlns:a16="http://schemas.microsoft.com/office/drawing/2014/main" val="256659604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405138786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effectLst/>
                        </a:rPr>
                        <a:t>Item</a:t>
                      </a:r>
                      <a:endParaRPr lang="en-US" sz="18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effectLst/>
                        </a:rPr>
                        <a:t>Topic</a:t>
                      </a:r>
                      <a:endParaRPr lang="en-US" sz="18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Presenter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Hours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168329347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1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Grid-Geo Training and Simulation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effectLst/>
                        </a:rPr>
                        <a:t>ERCOT</a:t>
                      </a:r>
                      <a:endParaRPr lang="en-US" sz="18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2.0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70524654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2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UFLS Overview and Updates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effectLst/>
                        </a:rPr>
                        <a:t>ERCOT</a:t>
                      </a:r>
                      <a:endParaRPr lang="en-US" sz="18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1.0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221931251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3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TBD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effectLst/>
                        </a:rPr>
                        <a:t> TBD</a:t>
                      </a:r>
                      <a:endParaRPr lang="en-US" sz="18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1.0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66823018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 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>
                          <a:effectLst/>
                        </a:rPr>
                        <a:t> </a:t>
                      </a:r>
                      <a:endParaRPr lang="en-US" sz="1800" kern="140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effectLst/>
                        </a:rPr>
                        <a:t>Total Estimated CEHs</a:t>
                      </a:r>
                      <a:endParaRPr lang="en-US" sz="18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kern="1400" dirty="0">
                          <a:effectLst/>
                        </a:rPr>
                        <a:t>4.0</a:t>
                      </a:r>
                      <a:endParaRPr lang="en-US" sz="1800" kern="1400" dirty="0">
                        <a:solidFill>
                          <a:srgbClr val="5B6770"/>
                        </a:solidFill>
                        <a:effectLst/>
                        <a:latin typeface="Georgia Pro" panose="02040502050405020303" pitchFamily="18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50800" marR="50800" marT="50800" marB="50800"/>
                </a:tc>
                <a:extLst>
                  <a:ext uri="{0D108BD9-81ED-4DB2-BD59-A6C34878D82A}">
                    <a16:rowId xmlns:a16="http://schemas.microsoft.com/office/drawing/2014/main" val="944424384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99704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7F929A-9C4C-4E63-90F5-6A350394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5">
                    <a:lumMod val="50000"/>
                  </a:schemeClr>
                </a:solidFill>
              </a:rPr>
              <a:t>Questions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AC8287CB-662E-460D-9B55-047B7D3BF24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14106" y="365125"/>
            <a:ext cx="4798967" cy="5998709"/>
          </a:xfr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84093531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67157e50-dfd0-4d95-ba22-a558b94dcf95">6ZWJJVXUU5RK-1360520385-12230</_dlc_DocId>
    <_dlc_DocIdUrl xmlns="67157e50-dfd0-4d95-ba22-a558b94dcf95">
      <Url>https://intranet.corp.oncor.com/sites/OTSTraining/_layouts/15/DocIdRedir.aspx?ID=6ZWJJVXUU5RK-1360520385-12230</Url>
      <Description>6ZWJJVXUU5RK-1360520385-12230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E38D1FB4660346A5512766940961DB" ma:contentTypeVersion="5" ma:contentTypeDescription="Create a new document." ma:contentTypeScope="" ma:versionID="d977738cda024ab594efd8a549379676">
  <xsd:schema xmlns:xsd="http://www.w3.org/2001/XMLSchema" xmlns:xs="http://www.w3.org/2001/XMLSchema" xmlns:p="http://schemas.microsoft.com/office/2006/metadata/properties" xmlns:ns2="67157e50-dfd0-4d95-ba22-a558b94dcf95" targetNamespace="http://schemas.microsoft.com/office/2006/metadata/properties" ma:root="true" ma:fieldsID="679b20cd92ec3553cae45d6f38c8e3f0" ns2:_="">
    <xsd:import namespace="67157e50-dfd0-4d95-ba22-a558b94dcf9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157e50-dfd0-4d95-ba22-a558b94dcf95" elementFormDefault="qualified">
    <xsd:import namespace="http://schemas.microsoft.com/office/2006/documentManagement/types"/>
    <xsd:import namespace="http://schemas.microsoft.com/office/infopath/2007/PartnerControls"/>
    <xsd:element name="_dlc_DocId" ma:index="4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5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6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1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7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09AD5DB-6A10-4841-8149-B1FC525150E9}">
  <ds:schemaRefs>
    <ds:schemaRef ds:uri="http://www.w3.org/XML/1998/namespace"/>
    <ds:schemaRef ds:uri="http://purl.org/dc/elements/1.1/"/>
    <ds:schemaRef ds:uri="67157e50-dfd0-4d95-ba22-a558b94dcf95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333A8B62-0D15-4183-9AC1-69E724544ABE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438CC02-6BD6-4AF4-94CF-FB6148BCF8FF}">
  <ds:schemaRefs>
    <ds:schemaRef ds:uri="http://schemas.microsoft.com/sharepoint/events"/>
  </ds:schemaRefs>
</ds:datastoreItem>
</file>

<file path=customXml/itemProps4.xml><?xml version="1.0" encoding="utf-8"?>
<ds:datastoreItem xmlns:ds="http://schemas.openxmlformats.org/officeDocument/2006/customXml" ds:itemID="{E828CF71-512A-474F-BD36-DCDEA972C5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157e50-dfd0-4d95-ba22-a558b94dcf9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397</TotalTime>
  <Words>345</Words>
  <Application>Microsoft Office PowerPoint</Application>
  <PresentationFormat>Widescreen</PresentationFormat>
  <Paragraphs>95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Calibri</vt:lpstr>
      <vt:lpstr>Calibri Light</vt:lpstr>
      <vt:lpstr>Georgia Pro</vt:lpstr>
      <vt:lpstr>Symbol</vt:lpstr>
      <vt:lpstr>Office Theme</vt:lpstr>
      <vt:lpstr>OTWG Updates</vt:lpstr>
      <vt:lpstr>ERCOT Operator Certification Task Force</vt:lpstr>
      <vt:lpstr>ERCOT Operator Training Seminar Task Force</vt:lpstr>
      <vt:lpstr>ERCOT Operator Training Seminar Task Force</vt:lpstr>
      <vt:lpstr>ERCOT Operator Training Seminar Task Force</vt:lpstr>
      <vt:lpstr>Questions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OTWG Updates</dc:title>
  <dc:creator>Manuel Sanchez</dc:creator>
  <cp:lastModifiedBy>Sanchez, Manuel</cp:lastModifiedBy>
  <cp:revision>38</cp:revision>
  <dcterms:created xsi:type="dcterms:W3CDTF">2024-01-17T19:14:12Z</dcterms:created>
  <dcterms:modified xsi:type="dcterms:W3CDTF">2026-05-28T16:18:46Z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0x01010041E38D1FB4660346A5512766940961DB</vt:lpwstr>
  </property>
  <property fmtid="{D5CDD505-2E9C-101B-9397-08002B2CF9AE}" pid="3" name="_dlc_DocIdItemGuid">
    <vt:lpwstr>c84f4020-0514-45ca-8825-9fcbf30eb6a2</vt:lpwstr>
  </property>
  <property fmtid="{D5CDD505-2E9C-101B-9397-08002B2CF9AE}" pid="4" name="ArticulateGUID">
    <vt:lpwstr>3012A782-F98F-4A36-9D37-B976628A38C1</vt:lpwstr>
  </property>
  <property fmtid="{D5CDD505-2E9C-101B-9397-08002B2CF9AE}" pid="5" name="ArticulatePath">
    <vt:lpwstr>https://intranet.corp.oncor.com/sites/OTSTraining/Training Team/ERCOT_OTWG_Docs/2025/ROS_Updates/April_OTWG_Updates</vt:lpwstr>
  </property>
</Properties>
</file>