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4"/>
    <p:sldMasterId id="2147483764" r:id="rId5"/>
  </p:sldMasterIdLst>
  <p:notesMasterIdLst>
    <p:notesMasterId r:id="rId8"/>
  </p:notesMasterIdLst>
  <p:handoutMasterIdLst>
    <p:handoutMasterId r:id="rId9"/>
  </p:handoutMasterIdLst>
  <p:sldIdLst>
    <p:sldId id="2147478774" r:id="rId6"/>
    <p:sldId id="2147478786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Section" id="{EAADFC70-D61D-4656-8B06-8883CD9AA798}">
          <p14:sldIdLst>
            <p14:sldId id="2147478774"/>
            <p14:sldId id="2147478786"/>
          </p14:sldIdLst>
        </p14:section>
        <p14:section name="Additional Slides" id="{838F9A2D-6F16-460F-A975-BEEE75FC642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E2E846-A41C-7095-E2BA-36D0669FFA49}" name="Drake, Gordon" initials="GD" userId="S::Gordon.Drake@ercot.com::d3aa080c-bd91-4052-98d6-063a86a83a9f" providerId="AD"/>
  <p188:author id="{056B1977-F8EF-E170-2F0A-36EE8C004044}" name="Petro, Nick" initials="RP" userId="S::Robert.Petro@ercot.com::f4669e5d-3df0-43f0-bbe8-5e3e7b0cdbca" providerId="AD"/>
  <p188:author id="{F24CEF7A-2E4C-9E46-94A3-5D31EB18D995}" name="Webster, Trudi" initials="WT" userId="S::trudi.webster@ercot.com::8d3e025b-0265-4fbd-b136-a7bc92c16fd8" providerId="AD"/>
  <p188:author id="{C47093A1-EA94-3DBA-9F8A-473D71E0B634}" name="Chu, Zhengguo" initials="ZC" userId="S::Zhengguo.Chu@ercot.com::46b45079-141b-4798-8f61-111a7cd7aa1e" providerId="AD"/>
  <p188:author id="{083EE7A5-F305-92ED-6652-38FC9F8A4846}" name="Chu, Zhengguo" initials="CZ" userId="S::zhengguo.chu@ercot.com::46b45079-141b-4798-8f61-111a7cd7aa1e" providerId="AD"/>
  <p188:author id="{A1A611C0-580D-8CEE-432E-BD197FCC0B9E}" name="Lyakhovets, Olha" initials="OL" userId="S::Olha.Lyakhovets@ercot.com::166ff867-0cd3-4db8-a739-f40a5de32105" providerId="AD"/>
  <p188:author id="{FAF841F7-8C07-BB5D-903B-88FBBF7ABABF}" name="Webster, Trudi" initials="WT" userId="S::Trudi.Webster@ercot.com::8d3e025b-0265-4fbd-b136-a7bc92c16f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2F6"/>
    <a:srgbClr val="171A1C"/>
    <a:srgbClr val="005763"/>
    <a:srgbClr val="E6EBEF"/>
    <a:srgbClr val="747474"/>
    <a:srgbClr val="B1E5ED"/>
    <a:srgbClr val="E16823"/>
    <a:srgbClr val="9E170D"/>
    <a:srgbClr val="5B6770"/>
    <a:srgbClr val="78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DD9382-9389-4F38-ABEA-0F056103F935}" v="15" dt="2026-04-24T21:13:17.033"/>
    <p1510:client id="{AB42C930-4FA3-4542-A758-9BE347B2EEA7}" v="35" dt="2026-04-24T21:22:48.494"/>
    <p1510:client id="{D4D9F02C-1FB5-13E5-E1FF-94444A165ABA}" v="20" dt="2026-04-24T20:43:00.729"/>
    <p1510:client id="{EFEBB437-FAF1-4CCD-8AB5-65E862789334}" v="37" dt="2026-04-24T21:32:36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778BF-831D-0939-BDD4-8BA3A9244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F68EF1-9999-48FF-45C9-AFA0E24EC9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7E41E2-FA59-A284-A0BE-17AAF6EE6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E5ACB-57D7-ED6A-0649-EB9D055B5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72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9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20" name="Group 19" descr="Confidential document label">
            <a:extLst>
              <a:ext uri="{FF2B5EF4-FFF2-40B4-BE49-F238E27FC236}">
                <a16:creationId xmlns:a16="http://schemas.microsoft.com/office/drawing/2014/main" id="{3B6CFFE6-489D-17D2-9884-1ADAECA66C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5FA20CA-1326-E8FD-F266-B055679F20E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3744901-5CF8-A85F-8C67-5BB032900B25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>
                  <a:solidFill>
                    <a:schemeClr val="bg1"/>
                  </a:solidFill>
                </a:rPr>
                <a:t>CONFIDENTIAL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7517-B5A8-4E1F-B27B-622BE826AB2C}" type="datetime4">
              <a:rPr lang="en-US" smtClean="0"/>
              <a:t>May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1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 wit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5FFF-DC93-41E9-8B56-8D2A8B7F6D48}" type="datetime4">
              <a:rPr lang="en-US" smtClean="0"/>
              <a:t>May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70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86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May 8,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53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8853-B873-F2E3-2665-37A006BD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D3AE-2541-364A-0DC2-19A646A7D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699" y="1466849"/>
            <a:ext cx="10248900" cy="2806677"/>
          </a:xfrm>
        </p:spPr>
        <p:txBody>
          <a:bodyPr>
            <a:normAutofit/>
          </a:bodyPr>
          <a:lstStyle>
            <a:lvl1pPr marL="0" indent="0">
              <a:buNone/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8,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409698" y="4463716"/>
            <a:ext cx="10267867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457200" tIns="182880" rIns="1828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457200" indent="0">
              <a:buNone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7803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0303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9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May 8,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4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8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4FF8-A3D3-4599-A16A-3A00C58B5537}" type="datetime4">
              <a:rPr lang="en-US" smtClean="0"/>
              <a:t>May 8, 2026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9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B4C3-4AF8-491E-B32B-CB7FA6991DE8}" type="datetime4">
              <a:rPr lang="en-US" smtClean="0"/>
              <a:t>May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2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6634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May 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8507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1C13-7F94-4729-9F46-A53B83193E99}" type="datetime4">
              <a:rPr lang="en-US" smtClean="0"/>
              <a:t>May 8,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0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4781F-C11A-4B51-B8FA-D6D1992D50FF}" type="datetime4">
              <a:rPr lang="en-US" smtClean="0"/>
              <a:t>May 8,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1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sv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3B202282-D206-4C18-93B8-D205E285190B}" type="datetime4">
              <a:rPr lang="en-US" smtClean="0"/>
              <a:t>May 8,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57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3" r:id="rId2"/>
    <p:sldLayoutId id="2147483767" r:id="rId3"/>
    <p:sldLayoutId id="2147483748" r:id="rId4"/>
    <p:sldLayoutId id="2147483749" r:id="rId5"/>
    <p:sldLayoutId id="2147483761" r:id="rId6"/>
    <p:sldLayoutId id="2147483762" r:id="rId7"/>
    <p:sldLayoutId id="2147483752" r:id="rId8"/>
    <p:sldLayoutId id="2147483754" r:id="rId9"/>
    <p:sldLayoutId id="2147483768" r:id="rId10"/>
    <p:sldLayoutId id="2147483756" r:id="rId11"/>
    <p:sldLayoutId id="2147483753" r:id="rId12"/>
    <p:sldLayoutId id="2147483770" r:id="rId13"/>
    <p:sldLayoutId id="2147483771" r:id="rId14"/>
    <p:sldLayoutId id="21474837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  <p15:guide id="7" orient="horz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819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9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2F79F2-B3BA-8940-842B-E7FE187268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sz="2800" dirty="0">
                <a:solidFill>
                  <a:schemeClr val="tx2"/>
                </a:solidFill>
              </a:rPr>
              <a:t>Market Update </a:t>
            </a:r>
            <a:r>
              <a:rPr lang="en-US" sz="2800" dirty="0"/>
              <a:t>– April 2026</a:t>
            </a:r>
            <a:br>
              <a:rPr lang="en-US" sz="2800" dirty="0"/>
            </a:br>
            <a:br>
              <a:rPr lang="en-US" sz="2800" dirty="0"/>
            </a:br>
            <a:r>
              <a:rPr lang="en-US" b="0" i="1" dirty="0">
                <a:solidFill>
                  <a:schemeClr val="tx2"/>
                </a:solidFill>
              </a:rPr>
              <a:t>Wholesale Market Working Group </a:t>
            </a:r>
            <a:br>
              <a:rPr lang="en-US" b="0" i="1" dirty="0">
                <a:solidFill>
                  <a:schemeClr val="tx2"/>
                </a:solidFill>
              </a:rPr>
            </a:br>
            <a:br>
              <a:rPr lang="en-US" b="0" i="1" dirty="0"/>
            </a:br>
            <a:r>
              <a:rPr lang="en-US" b="0" i="1" dirty="0">
                <a:solidFill>
                  <a:schemeClr val="tx2"/>
                </a:solidFill>
              </a:rPr>
              <a:t>ERCOT Market Analysis</a:t>
            </a:r>
            <a:br>
              <a:rPr lang="en-US" sz="1800" b="0" dirty="0"/>
            </a:br>
            <a:br>
              <a:rPr lang="en-US" b="0" dirty="0"/>
            </a:br>
            <a:r>
              <a:rPr lang="en-US" sz="1400" b="0" dirty="0"/>
              <a:t>May, 2026</a:t>
            </a:r>
            <a:br>
              <a:rPr lang="en-US" dirty="0">
                <a:solidFill>
                  <a:schemeClr val="tx2"/>
                </a:solidFill>
                <a:cs typeface="Arial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12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BA8FA-EABD-991A-2A2A-92F5F2CF8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824F5-A630-D76F-37B3-CBF1329FB735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40" tIns="45720" rIns="91440" bIns="45720" anchor="t"/>
          <a:lstStyle/>
          <a:p>
            <a:r>
              <a:rPr lang="en-US" dirty="0"/>
              <a:t>Manual Overrides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121707-56F5-1D5C-FC06-FEB901EC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dirty="0" smtClean="0"/>
              <a:pPr/>
              <a:t>2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7E06EAE-A548-B619-D2F1-1FE2BF3070F1}"/>
              </a:ext>
            </a:extLst>
          </p:cNvPr>
          <p:cNvSpPr txBox="1">
            <a:spLocks/>
          </p:cNvSpPr>
          <p:nvPr/>
        </p:nvSpPr>
        <p:spPr>
          <a:xfrm>
            <a:off x="685800" y="1371600"/>
            <a:ext cx="10820400" cy="449988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r>
              <a:rPr lang="en-US" sz="2000" i="1" dirty="0">
                <a:solidFill>
                  <a:schemeClr val="tx2"/>
                </a:solidFill>
              </a:rPr>
              <a:t>No HDL/LDL Overrides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824953"/>
      </p:ext>
    </p:extLst>
  </p:cSld>
  <p:clrMapOvr>
    <a:masterClrMapping/>
  </p:clrMapOvr>
</p:sld>
</file>

<file path=ppt/theme/theme1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5A4393E2-984E-4EC6-A57F-55ABEA70BF7E}" vid="{DC19D82D-A86E-431A-8B02-3401DFD6F1FD}"/>
    </a:ext>
  </a:extLst>
</a:theme>
</file>

<file path=ppt/theme/theme2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981C3921-F832-4219-A434-38AF27917B91}" vid="{71A14E5E-F3BA-4FBB-8720-B6B3DBD7DB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1f25472f7952a823f26b82c9247c2399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fa16fa066c0db69e062a31bbb6beaa7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5FF0ED-FE26-4CA4-B5B4-12A608937461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5f527160-b6a2-448e-b210-55bbe2178a90"/>
    <ds:schemaRef ds:uri="cf8c9251-373f-4ee3-86cf-d97122226a81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31</Words>
  <Application>Microsoft Office PowerPoint</Application>
  <PresentationFormat>Widescreen</PresentationFormat>
  <Paragraphs>10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Page Design</vt:lpstr>
      <vt:lpstr>Cover</vt:lpstr>
      <vt:lpstr>Market Update – April 2026  Wholesale Market Working Group   ERCOT Market Analysis  May, 2026 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Petro, Nick</cp:lastModifiedBy>
  <cp:revision>16</cp:revision>
  <cp:lastPrinted>2017-10-10T21:31:05Z</cp:lastPrinted>
  <dcterms:created xsi:type="dcterms:W3CDTF">2016-01-21T15:20:31Z</dcterms:created>
  <dcterms:modified xsi:type="dcterms:W3CDTF">2026-05-08T15:39:08Z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0x0101009AF51A5998F0944EA03AB587B5B58FD3</vt:lpwstr>
  </property>
  <property fmtid="{D5CDD505-2E9C-101B-9397-08002B2CF9AE}" pid="3" name="Order">
    <vt:r8>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Audience">
    <vt:lpwstr>Public</vt:lpwstr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Dimensions">
    <vt:lpwstr>Default Width</vt:lpwstr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  <property fmtid="{D5CDD505-2E9C-101B-9397-08002B2CF9AE}" pid="13" name="MSIP_Label_7084cbda-52b8-46fb-a7b7-cb5bd465ed85_Enabled">
    <vt:lpwstr>true</vt:lpwstr>
  </property>
  <property fmtid="{D5CDD505-2E9C-101B-9397-08002B2CF9AE}" pid="14" name="MSIP_Label_7084cbda-52b8-46fb-a7b7-cb5bd465ed85_SetDate">
    <vt:lpwstr>2026-04-24T20:29:36Z</vt:lpwstr>
  </property>
  <property fmtid="{D5CDD505-2E9C-101B-9397-08002B2CF9AE}" pid="15" name="MSIP_Label_7084cbda-52b8-46fb-a7b7-cb5bd465ed85_Method">
    <vt:lpwstr>Standard</vt:lpwstr>
  </property>
  <property fmtid="{D5CDD505-2E9C-101B-9397-08002B2CF9AE}" pid="16" name="MSIP_Label_7084cbda-52b8-46fb-a7b7-cb5bd465ed85_Name">
    <vt:lpwstr>Internal</vt:lpwstr>
  </property>
  <property fmtid="{D5CDD505-2E9C-101B-9397-08002B2CF9AE}" pid="17" name="MSIP_Label_7084cbda-52b8-46fb-a7b7-cb5bd465ed85_SiteId">
    <vt:lpwstr>0afb747d-bff7-4596-a9fc-950ef9e0ec45</vt:lpwstr>
  </property>
  <property fmtid="{D5CDD505-2E9C-101B-9397-08002B2CF9AE}" pid="18" name="MSIP_Label_7084cbda-52b8-46fb-a7b7-cb5bd465ed85_ActionId">
    <vt:lpwstr>2010146c-0011-47e0-87c0-aaebb2024fc3</vt:lpwstr>
  </property>
  <property fmtid="{D5CDD505-2E9C-101B-9397-08002B2CF9AE}" pid="19" name="MSIP_Label_7084cbda-52b8-46fb-a7b7-cb5bd465ed85_ContentBits">
    <vt:lpwstr>0</vt:lpwstr>
  </property>
  <property fmtid="{D5CDD505-2E9C-101B-9397-08002B2CF9AE}" pid="20" name="MSIP_Label_7084cbda-52b8-46fb-a7b7-cb5bd465ed85_Tag">
    <vt:lpwstr>10, 3, 0, 2</vt:lpwstr>
  </property>
</Properties>
</file>