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Lst>
  <p:notesMasterIdLst>
    <p:notesMasterId r:id="rId24"/>
  </p:notesMasterIdLst>
  <p:handoutMasterIdLst>
    <p:handoutMasterId r:id="rId25"/>
  </p:handoutMasterIdLst>
  <p:sldIdLst>
    <p:sldId id="2147478791" r:id="rId6"/>
    <p:sldId id="2147478792" r:id="rId7"/>
    <p:sldId id="2147478763" r:id="rId8"/>
    <p:sldId id="2147478775" r:id="rId9"/>
    <p:sldId id="2147478789" r:id="rId10"/>
    <p:sldId id="2147478776" r:id="rId11"/>
    <p:sldId id="2147478777" r:id="rId12"/>
    <p:sldId id="2147478778" r:id="rId13"/>
    <p:sldId id="2147478779" r:id="rId14"/>
    <p:sldId id="2147478780" r:id="rId15"/>
    <p:sldId id="2147478783" r:id="rId16"/>
    <p:sldId id="2147478782" r:id="rId17"/>
    <p:sldId id="2147478784" r:id="rId18"/>
    <p:sldId id="2147478786" r:id="rId19"/>
    <p:sldId id="2147478787" r:id="rId20"/>
    <p:sldId id="2147478788" r:id="rId21"/>
    <p:sldId id="2147478790"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4CEF7A-2E4C-9E46-94A3-5D31EB18D995}" name="Webster, Trudi" initials="WT" userId="S::trudi.webster@ercot.com::8d3e025b-0265-4fbd-b136-a7bc92c16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5ED"/>
    <a:srgbClr val="2794A4"/>
    <a:srgbClr val="00343B"/>
    <a:srgbClr val="00829B"/>
    <a:srgbClr val="E6EBF0"/>
    <a:srgbClr val="FFFFFF"/>
    <a:srgbClr val="DADCDE"/>
    <a:srgbClr val="A9E5EA"/>
    <a:srgbClr val="00AEC7"/>
    <a:srgbClr val="D6D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53" d="100"/>
          <a:sy n="153" d="100"/>
        </p:scale>
        <p:origin x="609" y="10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5/20/2026</a:t>
            </a:fld>
            <a:endParaRPr lang="en-US" dirty="0"/>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dirty="0"/>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5/20/2026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4BC6D-B4C2-499C-B968-7B53BF050EFF}" type="slidenum">
              <a:rPr lang="en-US" smtClean="0"/>
              <a:t>6</a:t>
            </a:fld>
            <a:endParaRPr lang="en-US"/>
          </a:p>
        </p:txBody>
      </p:sp>
    </p:spTree>
    <p:extLst>
      <p:ext uri="{BB962C8B-B14F-4D97-AF65-F5344CB8AC3E}">
        <p14:creationId xmlns:p14="http://schemas.microsoft.com/office/powerpoint/2010/main" val="16756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dirty="0"/>
              <a:t>Click to edit Master title style</a:t>
            </a:r>
            <a:br>
              <a:rPr lang="en-US" dirty="0"/>
            </a:br>
            <a:endParaRPr lang="en-US" dirty="0"/>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May 20, 2026</a:t>
            </a:fld>
            <a:endParaRPr lang="en-US" dirty="0"/>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60754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dirty="0"/>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May 20, 2026</a:t>
            </a:fld>
            <a:endParaRPr lang="en-US" dirty="0"/>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dirty="0"/>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May 20, 2026</a:t>
            </a:fld>
            <a:endParaRPr lang="en-US" dirty="0"/>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88231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May 20,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57284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dirty="0"/>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dirty="0"/>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dirty="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dirty="0"/>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dirty="0"/>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dirty="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dirty="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dirty="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dirty="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May 20,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178605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dirty="0"/>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May 20,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70994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dirty="0"/>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dirty="0"/>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May 20, 2026</a:t>
            </a:fld>
            <a:endParaRPr lang="en-US" dirty="0"/>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dirty="0"/>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dirty="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dirty="0"/>
              <a:t>Click to edit Master title style</a:t>
            </a:r>
            <a:br>
              <a:rPr lang="en-US" dirty="0"/>
            </a:br>
            <a:endParaRPr lang="en-US" dirty="0"/>
          </a:p>
        </p:txBody>
      </p:sp>
    </p:spTree>
    <p:extLst>
      <p:ext uri="{BB962C8B-B14F-4D97-AF65-F5344CB8AC3E}">
        <p14:creationId xmlns:p14="http://schemas.microsoft.com/office/powerpoint/2010/main" val="166891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May 20, 2026</a:t>
            </a:fld>
            <a:endParaRPr lang="en-US" dirty="0"/>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426513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dirty="0"/>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May 20, 2026</a:t>
            </a:fld>
            <a:endParaRPr lang="en-US" dirty="0"/>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87947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May 20,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May 20,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May 20,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224199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dirty="0"/>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May 20, 2026</a:t>
            </a:fld>
            <a:endParaRPr lang="en-US" dirty="0"/>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65747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May 20, 2026</a:t>
            </a:fld>
            <a:endParaRPr lang="en-US" dirty="0"/>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dirty="0"/>
          </a:p>
        </p:txBody>
      </p:sp>
    </p:spTree>
    <p:extLst>
      <p:ext uri="{BB962C8B-B14F-4D97-AF65-F5344CB8AC3E}">
        <p14:creationId xmlns:p14="http://schemas.microsoft.com/office/powerpoint/2010/main" val="3463351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3.sv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4"/>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dirty="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 id="21474836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May 20, 2026</a:t>
            </a:fld>
            <a:endParaRPr lang="en-US" dirty="0"/>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dirty="0"/>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dirty="0"/>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16"/>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dirty="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6F02FB1-2E25-20B4-A818-5CB6C541F7B6}"/>
              </a:ext>
            </a:extLst>
          </p:cNvPr>
          <p:cNvSpPr>
            <a:spLocks noGrp="1"/>
          </p:cNvSpPr>
          <p:nvPr>
            <p:ph type="ctrTitle"/>
          </p:nvPr>
        </p:nvSpPr>
        <p:spPr>
          <a:xfrm>
            <a:off x="5074920" y="3039079"/>
            <a:ext cx="6316168" cy="3366409"/>
          </a:xfrm>
        </p:spPr>
        <p:txBody>
          <a:bodyPr lIns="91440" tIns="45720" rIns="91440" bIns="45720" anchor="t">
            <a:normAutofit/>
          </a:bodyPr>
          <a:lstStyle/>
          <a:p>
            <a:r>
              <a:rPr lang="en-US" sz="2800" b="0" dirty="0"/>
              <a:t>Large Load Interconnection Status Update</a:t>
            </a:r>
            <a:br>
              <a:rPr lang="en-US" sz="2800" b="0" dirty="0"/>
            </a:br>
            <a:br>
              <a:rPr lang="en-US" sz="2800" b="0" dirty="0"/>
            </a:br>
            <a:br>
              <a:rPr lang="en-US" b="0" i="1" dirty="0">
                <a:solidFill>
                  <a:schemeClr val="tx2"/>
                </a:solidFill>
              </a:rPr>
            </a:br>
            <a:r>
              <a:rPr lang="en-US" sz="1800" b="0" dirty="0">
                <a:solidFill>
                  <a:schemeClr val="tx2"/>
                </a:solidFill>
              </a:rPr>
              <a:t>Large Load Integration Team</a:t>
            </a:r>
            <a:br>
              <a:rPr lang="en-US" sz="1800" b="0" dirty="0">
                <a:solidFill>
                  <a:schemeClr val="tx2"/>
                </a:solidFill>
              </a:rPr>
            </a:br>
            <a:br>
              <a:rPr lang="en-US" sz="1800" b="0" dirty="0"/>
            </a:br>
            <a:br>
              <a:rPr lang="en-US" b="0" dirty="0"/>
            </a:br>
            <a:br>
              <a:rPr lang="en-US" b="0" dirty="0"/>
            </a:br>
            <a:r>
              <a:rPr lang="en-US" sz="1800" b="0" dirty="0">
                <a:solidFill>
                  <a:schemeClr val="tx2"/>
                </a:solidFill>
              </a:rPr>
              <a:t>May 21, 2026</a:t>
            </a:r>
            <a:br>
              <a:rPr lang="en-US" sz="1800" dirty="0">
                <a:solidFill>
                  <a:schemeClr val="tx2"/>
                </a:solidFill>
                <a:cs typeface="Arial"/>
              </a:rPr>
            </a:br>
            <a:br>
              <a:rPr lang="en-US" dirty="0">
                <a:solidFill>
                  <a:schemeClr val="tx2"/>
                </a:solidFill>
                <a:cs typeface="Arial"/>
              </a:rPr>
            </a:br>
            <a:endParaRPr lang="en-US" dirty="0"/>
          </a:p>
        </p:txBody>
      </p:sp>
    </p:spTree>
    <p:extLst>
      <p:ext uri="{BB962C8B-B14F-4D97-AF65-F5344CB8AC3E}">
        <p14:creationId xmlns:p14="http://schemas.microsoft.com/office/powerpoint/2010/main" val="320094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89BE-4EB3-FF9B-47FC-105171AFC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6C955-B431-8AA6-8519-6D0118356C2A}"/>
              </a:ext>
            </a:extLst>
          </p:cNvPr>
          <p:cNvSpPr>
            <a:spLocks noGrp="1"/>
          </p:cNvSpPr>
          <p:nvPr>
            <p:ph type="title"/>
          </p:nvPr>
        </p:nvSpPr>
        <p:spPr/>
        <p:txBody>
          <a:bodyPr/>
          <a:lstStyle/>
          <a:p>
            <a:r>
              <a:rPr lang="en-US" dirty="0"/>
              <a:t>Large Load Project Distribution - Size</a:t>
            </a:r>
          </a:p>
        </p:txBody>
      </p:sp>
      <p:sp>
        <p:nvSpPr>
          <p:cNvPr id="4" name="Slide Number Placeholder 3">
            <a:extLst>
              <a:ext uri="{FF2B5EF4-FFF2-40B4-BE49-F238E27FC236}">
                <a16:creationId xmlns:a16="http://schemas.microsoft.com/office/drawing/2014/main" id="{1493B7B7-CFE1-2F7B-BFA3-97CA18B3423A}"/>
              </a:ext>
            </a:extLst>
          </p:cNvPr>
          <p:cNvSpPr>
            <a:spLocks noGrp="1"/>
          </p:cNvSpPr>
          <p:nvPr>
            <p:ph type="sldNum" sz="quarter" idx="12"/>
          </p:nvPr>
        </p:nvSpPr>
        <p:spPr/>
        <p:txBody>
          <a:bodyPr/>
          <a:lstStyle/>
          <a:p>
            <a:fld id="{BCDE79FB-97BA-492B-8D57-F1373F9ADA95}" type="slidenum">
              <a:rPr lang="en-US" smtClean="0"/>
              <a:t>10</a:t>
            </a:fld>
            <a:endParaRPr lang="en-US" dirty="0"/>
          </a:p>
        </p:txBody>
      </p:sp>
      <p:pic>
        <p:nvPicPr>
          <p:cNvPr id="5" name="Picture 4" descr="large_load_distribution.png"/>
          <p:cNvPicPr>
            <a:picLocks noChangeAspect="1"/>
          </p:cNvPicPr>
          <p:nvPr/>
        </p:nvPicPr>
        <p:blipFill>
          <a:blip r:embed="rId2"/>
          <a:stretch>
            <a:fillRect/>
          </a:stretch>
        </p:blipFill>
        <p:spPr>
          <a:xfrm>
            <a:off x="457200" y="914400"/>
            <a:ext cx="10058400" cy="5486400"/>
          </a:xfrm>
          <a:prstGeom prst="rect">
            <a:avLst/>
          </a:prstGeom>
        </p:spPr>
      </p:pic>
    </p:spTree>
    <p:extLst>
      <p:ext uri="{BB962C8B-B14F-4D97-AF65-F5344CB8AC3E}">
        <p14:creationId xmlns:p14="http://schemas.microsoft.com/office/powerpoint/2010/main" val="155169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0E15D-813A-F9F7-8C3D-228A2C712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4F670-A961-F2BF-53C4-DF8D1141DB58}"/>
              </a:ext>
            </a:extLst>
          </p:cNvPr>
          <p:cNvSpPr>
            <a:spLocks noGrp="1"/>
          </p:cNvSpPr>
          <p:nvPr>
            <p:ph type="title"/>
          </p:nvPr>
        </p:nvSpPr>
        <p:spPr/>
        <p:txBody>
          <a:bodyPr/>
          <a:lstStyle/>
          <a:p>
            <a:r>
              <a:rPr lang="en-US" dirty="0"/>
              <a:t>Large Load Project Distribution - TSP</a:t>
            </a:r>
          </a:p>
        </p:txBody>
      </p:sp>
      <p:sp>
        <p:nvSpPr>
          <p:cNvPr id="4" name="Slide Number Placeholder 3">
            <a:extLst>
              <a:ext uri="{FF2B5EF4-FFF2-40B4-BE49-F238E27FC236}">
                <a16:creationId xmlns:a16="http://schemas.microsoft.com/office/drawing/2014/main" id="{584DABF3-DA75-EDA9-2ED6-C0B37D2D0B4B}"/>
              </a:ext>
            </a:extLst>
          </p:cNvPr>
          <p:cNvSpPr>
            <a:spLocks noGrp="1"/>
          </p:cNvSpPr>
          <p:nvPr>
            <p:ph type="sldNum" sz="quarter" idx="12"/>
          </p:nvPr>
        </p:nvSpPr>
        <p:spPr/>
        <p:txBody>
          <a:bodyPr/>
          <a:lstStyle/>
          <a:p>
            <a:fld id="{BCDE79FB-97BA-492B-8D57-F1373F9ADA95}" type="slidenum">
              <a:rPr lang="en-US" smtClean="0"/>
              <a:t>11</a:t>
            </a:fld>
            <a:endParaRPr lang="en-US" dirty="0"/>
          </a:p>
        </p:txBody>
      </p:sp>
      <p:pic>
        <p:nvPicPr>
          <p:cNvPr id="5" name="Picture 4" descr="9_mw_per_tsp_w_status.png"/>
          <p:cNvPicPr>
            <a:picLocks noChangeAspect="1"/>
          </p:cNvPicPr>
          <p:nvPr/>
        </p:nvPicPr>
        <p:blipFill>
          <a:blip r:embed="rId2"/>
          <a:stretch>
            <a:fillRect/>
          </a:stretch>
        </p:blipFill>
        <p:spPr>
          <a:xfrm>
            <a:off x="457200" y="914400"/>
            <a:ext cx="10058400" cy="5486400"/>
          </a:xfrm>
          <a:prstGeom prst="rect">
            <a:avLst/>
          </a:prstGeom>
        </p:spPr>
      </p:pic>
    </p:spTree>
    <p:extLst>
      <p:ext uri="{BB962C8B-B14F-4D97-AF65-F5344CB8AC3E}">
        <p14:creationId xmlns:p14="http://schemas.microsoft.com/office/powerpoint/2010/main" val="8074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E0A18-72AF-A7F2-E513-A77F6A95C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D0CDA-04FA-370B-83D2-831D6D4EB31E}"/>
              </a:ext>
            </a:extLst>
          </p:cNvPr>
          <p:cNvSpPr>
            <a:spLocks noGrp="1"/>
          </p:cNvSpPr>
          <p:nvPr>
            <p:ph type="title"/>
          </p:nvPr>
        </p:nvSpPr>
        <p:spPr/>
        <p:txBody>
          <a:bodyPr/>
          <a:lstStyle/>
          <a:p>
            <a:r>
              <a:rPr lang="en-US" dirty="0"/>
              <a:t>Large Load Project Submittal Date</a:t>
            </a:r>
          </a:p>
        </p:txBody>
      </p:sp>
      <p:sp>
        <p:nvSpPr>
          <p:cNvPr id="4" name="Slide Number Placeholder 3">
            <a:extLst>
              <a:ext uri="{FF2B5EF4-FFF2-40B4-BE49-F238E27FC236}">
                <a16:creationId xmlns:a16="http://schemas.microsoft.com/office/drawing/2014/main" id="{6FF49A30-921F-3178-1F29-03BCAE928075}"/>
              </a:ext>
            </a:extLst>
          </p:cNvPr>
          <p:cNvSpPr>
            <a:spLocks noGrp="1"/>
          </p:cNvSpPr>
          <p:nvPr>
            <p:ph type="sldNum" sz="quarter" idx="12"/>
          </p:nvPr>
        </p:nvSpPr>
        <p:spPr/>
        <p:txBody>
          <a:bodyPr/>
          <a:lstStyle/>
          <a:p>
            <a:fld id="{BCDE79FB-97BA-492B-8D57-F1373F9ADA95}" type="slidenum">
              <a:rPr lang="en-US" smtClean="0"/>
              <a:t>12</a:t>
            </a:fld>
            <a:endParaRPr lang="en-US" dirty="0"/>
          </a:p>
        </p:txBody>
      </p:sp>
      <p:pic>
        <p:nvPicPr>
          <p:cNvPr id="5" name="Picture 4" descr="11_requested_date_mw_per_tsp.png"/>
          <p:cNvPicPr>
            <a:picLocks noChangeAspect="1"/>
          </p:cNvPicPr>
          <p:nvPr/>
        </p:nvPicPr>
        <p:blipFill>
          <a:blip r:embed="rId2"/>
          <a:stretch>
            <a:fillRect/>
          </a:stretch>
        </p:blipFill>
        <p:spPr>
          <a:xfrm>
            <a:off x="1066800" y="1132858"/>
            <a:ext cx="10058400" cy="5029200"/>
          </a:xfrm>
          <a:prstGeom prst="rect">
            <a:avLst/>
          </a:prstGeom>
        </p:spPr>
      </p:pic>
    </p:spTree>
    <p:extLst>
      <p:ext uri="{BB962C8B-B14F-4D97-AF65-F5344CB8AC3E}">
        <p14:creationId xmlns:p14="http://schemas.microsoft.com/office/powerpoint/2010/main" val="127648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61C6-B1CF-117C-F6DF-006FB67EF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11AF77-2C0D-CB2C-04CF-2882E77E6A2C}"/>
              </a:ext>
            </a:extLst>
          </p:cNvPr>
          <p:cNvSpPr>
            <a:spLocks noGrp="1"/>
          </p:cNvSpPr>
          <p:nvPr>
            <p:ph type="title"/>
          </p:nvPr>
        </p:nvSpPr>
        <p:spPr/>
        <p:txBody>
          <a:bodyPr/>
          <a:lstStyle/>
          <a:p>
            <a:r>
              <a:rPr lang="en-US" dirty="0"/>
              <a:t>Large Load Project In Service Date</a:t>
            </a:r>
          </a:p>
        </p:txBody>
      </p:sp>
      <p:sp>
        <p:nvSpPr>
          <p:cNvPr id="4" name="Slide Number Placeholder 3">
            <a:extLst>
              <a:ext uri="{FF2B5EF4-FFF2-40B4-BE49-F238E27FC236}">
                <a16:creationId xmlns:a16="http://schemas.microsoft.com/office/drawing/2014/main" id="{A3BA63AD-C149-8C22-0A51-21C7BFF0E069}"/>
              </a:ext>
            </a:extLst>
          </p:cNvPr>
          <p:cNvSpPr>
            <a:spLocks noGrp="1"/>
          </p:cNvSpPr>
          <p:nvPr>
            <p:ph type="sldNum" sz="quarter" idx="12"/>
          </p:nvPr>
        </p:nvSpPr>
        <p:spPr/>
        <p:txBody>
          <a:bodyPr/>
          <a:lstStyle/>
          <a:p>
            <a:fld id="{BCDE79FB-97BA-492B-8D57-F1373F9ADA95}" type="slidenum">
              <a:rPr lang="en-US" smtClean="0"/>
              <a:t>13</a:t>
            </a:fld>
            <a:endParaRPr lang="en-US" dirty="0"/>
          </a:p>
        </p:txBody>
      </p:sp>
      <p:pic>
        <p:nvPicPr>
          <p:cNvPr id="5" name="Picture 4" descr="10_in_service_mw_per_tsp.png"/>
          <p:cNvPicPr>
            <a:picLocks noChangeAspect="1"/>
          </p:cNvPicPr>
          <p:nvPr/>
        </p:nvPicPr>
        <p:blipFill>
          <a:blip r:embed="rId2"/>
          <a:stretch>
            <a:fillRect/>
          </a:stretch>
        </p:blipFill>
        <p:spPr>
          <a:xfrm>
            <a:off x="1371600" y="914400"/>
            <a:ext cx="8621486" cy="5029200"/>
          </a:xfrm>
          <a:prstGeom prst="rect">
            <a:avLst/>
          </a:prstGeom>
        </p:spPr>
      </p:pic>
    </p:spTree>
    <p:extLst>
      <p:ext uri="{BB962C8B-B14F-4D97-AF65-F5344CB8AC3E}">
        <p14:creationId xmlns:p14="http://schemas.microsoft.com/office/powerpoint/2010/main" val="119089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7C96D-713E-BF11-34ED-CFCFFE5BC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D972C-714C-4331-D2BA-0F000F280749}"/>
              </a:ext>
            </a:extLst>
          </p:cNvPr>
          <p:cNvSpPr>
            <a:spLocks noGrp="1"/>
          </p:cNvSpPr>
          <p:nvPr>
            <p:ph type="title"/>
          </p:nvPr>
        </p:nvSpPr>
        <p:spPr/>
        <p:txBody>
          <a:bodyPr/>
          <a:lstStyle/>
          <a:p>
            <a:r>
              <a:rPr lang="en-US" dirty="0"/>
              <a:t>Large Load Project Distribution by Type</a:t>
            </a:r>
          </a:p>
        </p:txBody>
      </p:sp>
      <p:sp>
        <p:nvSpPr>
          <p:cNvPr id="4" name="Slide Number Placeholder 3">
            <a:extLst>
              <a:ext uri="{FF2B5EF4-FFF2-40B4-BE49-F238E27FC236}">
                <a16:creationId xmlns:a16="http://schemas.microsoft.com/office/drawing/2014/main" id="{DF6A156B-83CA-0797-D82C-5EE4FBA04F35}"/>
              </a:ext>
            </a:extLst>
          </p:cNvPr>
          <p:cNvSpPr>
            <a:spLocks noGrp="1"/>
          </p:cNvSpPr>
          <p:nvPr>
            <p:ph type="sldNum" sz="quarter" idx="12"/>
          </p:nvPr>
        </p:nvSpPr>
        <p:spPr/>
        <p:txBody>
          <a:bodyPr/>
          <a:lstStyle/>
          <a:p>
            <a:fld id="{BCDE79FB-97BA-492B-8D57-F1373F9ADA95}" type="slidenum">
              <a:rPr lang="en-US" smtClean="0"/>
              <a:t>14</a:t>
            </a:fld>
            <a:endParaRPr lang="en-US" dirty="0"/>
          </a:p>
        </p:txBody>
      </p:sp>
      <p:pic>
        <p:nvPicPr>
          <p:cNvPr id="5" name="Picture 4" descr="12_load_type_pie_chart.png"/>
          <p:cNvPicPr>
            <a:picLocks noChangeAspect="1"/>
          </p:cNvPicPr>
          <p:nvPr/>
        </p:nvPicPr>
        <p:blipFill>
          <a:blip r:embed="rId2"/>
          <a:stretch>
            <a:fillRect/>
          </a:stretch>
        </p:blipFill>
        <p:spPr>
          <a:xfrm>
            <a:off x="1371600" y="914400"/>
            <a:ext cx="8621486" cy="5029200"/>
          </a:xfrm>
          <a:prstGeom prst="rect">
            <a:avLst/>
          </a:prstGeom>
        </p:spPr>
      </p:pic>
    </p:spTree>
    <p:extLst>
      <p:ext uri="{BB962C8B-B14F-4D97-AF65-F5344CB8AC3E}">
        <p14:creationId xmlns:p14="http://schemas.microsoft.com/office/powerpoint/2010/main" val="333368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770B3-AF31-0921-59FA-F1B15B078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BF913-7830-4F7C-6156-3F01A5510770}"/>
              </a:ext>
            </a:extLst>
          </p:cNvPr>
          <p:cNvSpPr>
            <a:spLocks noGrp="1"/>
          </p:cNvSpPr>
          <p:nvPr>
            <p:ph type="title"/>
          </p:nvPr>
        </p:nvSpPr>
        <p:spPr/>
        <p:txBody>
          <a:bodyPr/>
          <a:lstStyle/>
          <a:p>
            <a:r>
              <a:rPr lang="en-US" dirty="0"/>
              <a:t>Large Load Project Distribution by Load Zone</a:t>
            </a:r>
          </a:p>
        </p:txBody>
      </p:sp>
      <p:sp>
        <p:nvSpPr>
          <p:cNvPr id="4" name="Slide Number Placeholder 3">
            <a:extLst>
              <a:ext uri="{FF2B5EF4-FFF2-40B4-BE49-F238E27FC236}">
                <a16:creationId xmlns:a16="http://schemas.microsoft.com/office/drawing/2014/main" id="{DDAA6DBF-427F-DCD3-D162-2C08FBBC48C7}"/>
              </a:ext>
            </a:extLst>
          </p:cNvPr>
          <p:cNvSpPr>
            <a:spLocks noGrp="1"/>
          </p:cNvSpPr>
          <p:nvPr>
            <p:ph type="sldNum" sz="quarter" idx="12"/>
          </p:nvPr>
        </p:nvSpPr>
        <p:spPr/>
        <p:txBody>
          <a:bodyPr/>
          <a:lstStyle/>
          <a:p>
            <a:fld id="{BCDE79FB-97BA-492B-8D57-F1373F9ADA95}" type="slidenum">
              <a:rPr lang="en-US" smtClean="0"/>
              <a:t>15</a:t>
            </a:fld>
            <a:endParaRPr lang="en-US" dirty="0"/>
          </a:p>
        </p:txBody>
      </p:sp>
      <p:pic>
        <p:nvPicPr>
          <p:cNvPr id="5" name="Picture 4" descr="13_load_zone_mw.png"/>
          <p:cNvPicPr>
            <a:picLocks noChangeAspect="1"/>
          </p:cNvPicPr>
          <p:nvPr/>
        </p:nvPicPr>
        <p:blipFill>
          <a:blip r:embed="rId2"/>
          <a:stretch>
            <a:fillRect/>
          </a:stretch>
        </p:blipFill>
        <p:spPr>
          <a:xfrm>
            <a:off x="2202426" y="881114"/>
            <a:ext cx="7787148" cy="5840361"/>
          </a:xfrm>
          <a:prstGeom prst="rect">
            <a:avLst/>
          </a:prstGeom>
        </p:spPr>
      </p:pic>
    </p:spTree>
    <p:extLst>
      <p:ext uri="{BB962C8B-B14F-4D97-AF65-F5344CB8AC3E}">
        <p14:creationId xmlns:p14="http://schemas.microsoft.com/office/powerpoint/2010/main" val="269409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01407-D613-5282-F1E5-735C0E95D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E8943F-AB51-D9C8-97C2-FC656FA0615C}"/>
              </a:ext>
            </a:extLst>
          </p:cNvPr>
          <p:cNvSpPr>
            <a:spLocks noGrp="1"/>
          </p:cNvSpPr>
          <p:nvPr>
            <p:ph type="title"/>
          </p:nvPr>
        </p:nvSpPr>
        <p:spPr/>
        <p:txBody>
          <a:bodyPr/>
          <a:lstStyle/>
          <a:p>
            <a:r>
              <a:rPr lang="en-US" dirty="0"/>
              <a:t>Large Load Project Distribution by Load Zone</a:t>
            </a:r>
          </a:p>
        </p:txBody>
      </p:sp>
      <p:sp>
        <p:nvSpPr>
          <p:cNvPr id="4" name="Slide Number Placeholder 3">
            <a:extLst>
              <a:ext uri="{FF2B5EF4-FFF2-40B4-BE49-F238E27FC236}">
                <a16:creationId xmlns:a16="http://schemas.microsoft.com/office/drawing/2014/main" id="{E1764543-A118-A57E-E623-76BCBCB57710}"/>
              </a:ext>
            </a:extLst>
          </p:cNvPr>
          <p:cNvSpPr>
            <a:spLocks noGrp="1"/>
          </p:cNvSpPr>
          <p:nvPr>
            <p:ph type="sldNum" sz="quarter" idx="12"/>
          </p:nvPr>
        </p:nvSpPr>
        <p:spPr/>
        <p:txBody>
          <a:bodyPr/>
          <a:lstStyle/>
          <a:p>
            <a:fld id="{BCDE79FB-97BA-492B-8D57-F1373F9ADA95}" type="slidenum">
              <a:rPr lang="en-US" smtClean="0"/>
              <a:t>16</a:t>
            </a:fld>
            <a:endParaRPr lang="en-US" dirty="0"/>
          </a:p>
        </p:txBody>
      </p:sp>
      <p:pic>
        <p:nvPicPr>
          <p:cNvPr id="5" name="Picture 4" descr="13_load_zone_num_projects.png"/>
          <p:cNvPicPr>
            <a:picLocks noChangeAspect="1"/>
          </p:cNvPicPr>
          <p:nvPr/>
        </p:nvPicPr>
        <p:blipFill>
          <a:blip r:embed="rId2"/>
          <a:stretch>
            <a:fillRect/>
          </a:stretch>
        </p:blipFill>
        <p:spPr>
          <a:xfrm>
            <a:off x="2209800" y="892174"/>
            <a:ext cx="7772400" cy="5829301"/>
          </a:xfrm>
          <a:prstGeom prst="rect">
            <a:avLst/>
          </a:prstGeom>
        </p:spPr>
      </p:pic>
    </p:spTree>
    <p:extLst>
      <p:ext uri="{BB962C8B-B14F-4D97-AF65-F5344CB8AC3E}">
        <p14:creationId xmlns:p14="http://schemas.microsoft.com/office/powerpoint/2010/main" val="788049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C0C0-0BCB-DB26-662D-330CD3E12C91}"/>
              </a:ext>
            </a:extLst>
          </p:cNvPr>
          <p:cNvSpPr>
            <a:spLocks noGrp="1"/>
          </p:cNvSpPr>
          <p:nvPr>
            <p:ph type="title"/>
          </p:nvPr>
        </p:nvSpPr>
        <p:spPr/>
        <p:txBody>
          <a:bodyPr/>
          <a:lstStyle/>
          <a:p>
            <a:r>
              <a:rPr lang="en-US" dirty="0"/>
              <a:t>LLIS Projects by Weather Zone (GWs)</a:t>
            </a:r>
          </a:p>
        </p:txBody>
      </p:sp>
      <p:sp>
        <p:nvSpPr>
          <p:cNvPr id="4" name="Slide Number Placeholder 3">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17</a:t>
            </a:fld>
            <a:endParaRPr lang="en-US" dirty="0"/>
          </a:p>
        </p:txBody>
      </p:sp>
      <p:sp>
        <p:nvSpPr>
          <p:cNvPr id="5" name="Text Placeholder 2">
            <a:extLst>
              <a:ext uri="{FF2B5EF4-FFF2-40B4-BE49-F238E27FC236}">
                <a16:creationId xmlns:a16="http://schemas.microsoft.com/office/drawing/2014/main" id="{8E5A9B86-81EB-8410-0F67-D8EF94033365}"/>
              </a:ext>
            </a:extLst>
          </p:cNvPr>
          <p:cNvSpPr txBox="1">
            <a:spLocks/>
          </p:cNvSpPr>
          <p:nvPr/>
        </p:nvSpPr>
        <p:spPr>
          <a:xfrm>
            <a:off x="383800" y="6400800"/>
            <a:ext cx="11187714" cy="365126"/>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Generated on 5-19-2026</a:t>
            </a:r>
          </a:p>
          <a:p>
            <a:pPr algn="r"/>
            <a:endParaRPr lang="en-US" dirty="0"/>
          </a:p>
        </p:txBody>
      </p:sp>
      <p:pic>
        <p:nvPicPr>
          <p:cNvPr id="6" name="Picture 5">
            <a:extLst>
              <a:ext uri="{FF2B5EF4-FFF2-40B4-BE49-F238E27FC236}">
                <a16:creationId xmlns:a16="http://schemas.microsoft.com/office/drawing/2014/main" id="{6C54889F-E9FC-34FA-33A1-039954C4B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923" y="862065"/>
            <a:ext cx="9611468" cy="5494285"/>
          </a:xfrm>
          <a:prstGeom prst="rect">
            <a:avLst/>
          </a:prstGeom>
        </p:spPr>
      </p:pic>
    </p:spTree>
    <p:extLst>
      <p:ext uri="{BB962C8B-B14F-4D97-AF65-F5344CB8AC3E}">
        <p14:creationId xmlns:p14="http://schemas.microsoft.com/office/powerpoint/2010/main" val="104108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36AAE-68DF-EB17-E8A7-16A322F3D06C}"/>
              </a:ext>
            </a:extLst>
          </p:cNvPr>
          <p:cNvSpPr>
            <a:spLocks noGrp="1"/>
          </p:cNvSpPr>
          <p:nvPr>
            <p:ph type="title"/>
          </p:nvPr>
        </p:nvSpPr>
        <p:spPr/>
        <p:txBody>
          <a:bodyPr/>
          <a:lstStyle/>
          <a:p>
            <a:r>
              <a:rPr lang="en-US" dirty="0"/>
              <a:t>Questions/Comments?</a:t>
            </a:r>
          </a:p>
        </p:txBody>
      </p:sp>
      <p:sp>
        <p:nvSpPr>
          <p:cNvPr id="3" name="Text Placeholder 2">
            <a:extLst>
              <a:ext uri="{FF2B5EF4-FFF2-40B4-BE49-F238E27FC236}">
                <a16:creationId xmlns:a16="http://schemas.microsoft.com/office/drawing/2014/main" id="{7BF6A61A-D7C0-BEE7-3F65-3A3A70395BDB}"/>
              </a:ext>
            </a:extLst>
          </p:cNvPr>
          <p:cNvSpPr>
            <a:spLocks noGrp="1"/>
          </p:cNvSpPr>
          <p:nvPr>
            <p:ph type="body" sz="quarter" idx="13"/>
          </p:nvPr>
        </p:nvSpPr>
        <p:spPr>
          <a:xfrm>
            <a:off x="530868" y="3501136"/>
            <a:ext cx="5771609" cy="682625"/>
          </a:xfrm>
        </p:spPr>
        <p:txBody>
          <a:bodyPr/>
          <a:lstStyle/>
          <a:p>
            <a:r>
              <a:rPr lang="en-US" dirty="0"/>
              <a:t>LargeLoadInterconnection@ercot.com</a:t>
            </a:r>
          </a:p>
          <a:p>
            <a:endParaRPr lang="en-US" dirty="0"/>
          </a:p>
        </p:txBody>
      </p:sp>
      <p:sp>
        <p:nvSpPr>
          <p:cNvPr id="5" name="Slide Number Placeholder 4">
            <a:extLst>
              <a:ext uri="{FF2B5EF4-FFF2-40B4-BE49-F238E27FC236}">
                <a16:creationId xmlns:a16="http://schemas.microsoft.com/office/drawing/2014/main" id="{663E33CD-915C-8592-3526-C44B880B6BF9}"/>
              </a:ext>
            </a:extLst>
          </p:cNvPr>
          <p:cNvSpPr>
            <a:spLocks noGrp="1"/>
          </p:cNvSpPr>
          <p:nvPr>
            <p:ph type="sldNum" sz="quarter" idx="12"/>
          </p:nvPr>
        </p:nvSpPr>
        <p:spPr/>
        <p:txBody>
          <a:bodyPr wrap="square" anchor="ctr">
            <a:normAutofit/>
          </a:bodyPr>
          <a:lstStyle/>
          <a:p>
            <a:pPr>
              <a:spcAft>
                <a:spcPts val="600"/>
              </a:spcAft>
            </a:pPr>
            <a:fld id="{BCDE79FB-97BA-492B-8D57-F1373F9ADA95}" type="slidenum">
              <a:rPr lang="en-US" smtClean="0"/>
              <a:pPr>
                <a:spcAft>
                  <a:spcPts val="600"/>
                </a:spcAft>
              </a:pPr>
              <a:t>18</a:t>
            </a:fld>
            <a:endParaRPr lang="en-US" dirty="0"/>
          </a:p>
        </p:txBody>
      </p:sp>
    </p:spTree>
    <p:extLst>
      <p:ext uri="{BB962C8B-B14F-4D97-AF65-F5344CB8AC3E}">
        <p14:creationId xmlns:p14="http://schemas.microsoft.com/office/powerpoint/2010/main" val="351229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F678-6A0D-79EC-C7EE-DA7611A4DC85}"/>
              </a:ext>
            </a:extLst>
          </p:cNvPr>
          <p:cNvSpPr>
            <a:spLocks noGrp="1"/>
          </p:cNvSpPr>
          <p:nvPr>
            <p:ph type="title"/>
          </p:nvPr>
        </p:nvSpPr>
        <p:spPr/>
        <p:txBody>
          <a:bodyPr/>
          <a:lstStyle/>
          <a:p>
            <a:r>
              <a:rPr lang="en-US" dirty="0"/>
              <a:t>Notes on the Content of this Presentation</a:t>
            </a:r>
          </a:p>
        </p:txBody>
      </p:sp>
      <p:sp>
        <p:nvSpPr>
          <p:cNvPr id="3" name="Text Placeholder 2">
            <a:extLst>
              <a:ext uri="{FF2B5EF4-FFF2-40B4-BE49-F238E27FC236}">
                <a16:creationId xmlns:a16="http://schemas.microsoft.com/office/drawing/2014/main" id="{4F354A1E-CD68-552F-EE3B-6D5CE6D86FB3}"/>
              </a:ext>
            </a:extLst>
          </p:cNvPr>
          <p:cNvSpPr>
            <a:spLocks noGrp="1"/>
          </p:cNvSpPr>
          <p:nvPr>
            <p:ph type="body" sz="quarter" idx="16"/>
          </p:nvPr>
        </p:nvSpPr>
        <p:spPr/>
        <p:txBody>
          <a:bodyPr/>
          <a:lstStyle/>
          <a:p>
            <a:pPr marL="285750" indent="-285750">
              <a:buFont typeface="Arial" panose="020B0604020202020204" pitchFamily="34" charset="0"/>
              <a:buChar char="•"/>
            </a:pPr>
            <a:r>
              <a:rPr lang="en-US" dirty="0"/>
              <a:t>All data presented on the following slides is current as of May 20, 2026 unless otherwise noted.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charts on the following slides that contain references to Sections 9.4 and 9.5 of the ERCOT Planning Guide also include Large Loads that met the equivalent requirements under the interim Large Load process established in March 2022.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update adds a new slide providing an overview of how existing Large Load Interconnection Study (LLIS) requests are tracking for inclusion in the upcoming Batch Zero established by PGRR145 (slide 17).</a:t>
            </a:r>
          </a:p>
          <a:p>
            <a:pPr marL="834390" lvl="1" indent="-285750"/>
            <a:r>
              <a:rPr lang="en-US" dirty="0"/>
              <a:t>The data in this chart is </a:t>
            </a:r>
            <a:r>
              <a:rPr lang="en-US" b="1" dirty="0"/>
              <a:t>preliminary</a:t>
            </a:r>
            <a:r>
              <a:rPr lang="en-US" dirty="0"/>
              <a:t> and is subject to change as ERCOT’s ongoing review of study completeness and validity continues.</a:t>
            </a:r>
          </a:p>
          <a:p>
            <a:pPr marL="834390" lvl="1" indent="-285750"/>
            <a:r>
              <a:rPr lang="en-US" dirty="0"/>
              <a:t>This chart covers only LLIS loads. Loads seeking to qualify for Batch Zero via another path (e.g. inclusion in a valid RPG study or the Permian Basin Reliability Plan) are not included at this time.</a:t>
            </a:r>
          </a:p>
          <a:p>
            <a:pPr marL="834390" lvl="1" indent="-285750"/>
            <a:r>
              <a:rPr lang="en-US" dirty="0"/>
              <a:t>ERCOT notes PGRR145 is not yet approved by the PUCT.</a:t>
            </a:r>
          </a:p>
          <a:p>
            <a:pPr marL="285750" indent="-285750"/>
            <a:endParaRPr lang="en-US" dirty="0"/>
          </a:p>
          <a:p>
            <a:pPr marL="285750" indent="-285750">
              <a:buFont typeface="Arial" panose="020B0604020202020204" pitchFamily="34" charset="0"/>
              <a:buChar char="•"/>
            </a:pPr>
            <a:r>
              <a:rPr lang="en-US" dirty="0"/>
              <a:t>This update also segments loads with completed LLIS studies into loads that have met only Section 9.4 of the Planning Guide and loads that have met both Sections 9.4 and 9.5.</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D151EBF-3229-5172-07B5-9AC3BC0BA940}"/>
              </a:ext>
            </a:extLst>
          </p:cNvPr>
          <p:cNvSpPr>
            <a:spLocks noGrp="1"/>
          </p:cNvSpPr>
          <p:nvPr>
            <p:ph type="sldNum" sz="quarter" idx="12"/>
          </p:nvPr>
        </p:nvSpPr>
        <p:spPr/>
        <p:txBody>
          <a:bodyPr/>
          <a:lstStyle/>
          <a:p>
            <a:fld id="{BCDE79FB-97BA-492B-8D57-F1373F9ADA95}" type="slidenum">
              <a:rPr lang="en-US" smtClean="0"/>
              <a:t>2</a:t>
            </a:fld>
            <a:endParaRPr lang="en-US" dirty="0"/>
          </a:p>
        </p:txBody>
      </p:sp>
    </p:spTree>
    <p:extLst>
      <p:ext uri="{BB962C8B-B14F-4D97-AF65-F5344CB8AC3E}">
        <p14:creationId xmlns:p14="http://schemas.microsoft.com/office/powerpoint/2010/main" val="343660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C0C0-0BCB-DB26-662D-330CD3E12C91}"/>
              </a:ext>
            </a:extLst>
          </p:cNvPr>
          <p:cNvSpPr>
            <a:spLocks noGrp="1"/>
          </p:cNvSpPr>
          <p:nvPr>
            <p:ph type="title"/>
          </p:nvPr>
        </p:nvSpPr>
        <p:spPr/>
        <p:txBody>
          <a:bodyPr/>
          <a:lstStyle/>
          <a:p>
            <a:r>
              <a:rPr lang="en-US" dirty="0"/>
              <a:t>Large Load Queue – Past 12 Months</a:t>
            </a:r>
          </a:p>
        </p:txBody>
      </p:sp>
      <p:sp>
        <p:nvSpPr>
          <p:cNvPr id="4" name="Slide Number Placeholder 3">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3</a:t>
            </a:fld>
            <a:endParaRPr lang="en-US" dirty="0"/>
          </a:p>
        </p:txBody>
      </p:sp>
      <p:pic>
        <p:nvPicPr>
          <p:cNvPr id="6" name="Picture 5" descr="stacked_bar_chart.png"/>
          <p:cNvPicPr>
            <a:picLocks noChangeAspect="1"/>
          </p:cNvPicPr>
          <p:nvPr/>
        </p:nvPicPr>
        <p:blipFill>
          <a:blip r:embed="rId2"/>
          <a:stretch>
            <a:fillRect/>
          </a:stretch>
        </p:blipFill>
        <p:spPr>
          <a:xfrm>
            <a:off x="914400" y="914400"/>
            <a:ext cx="10058400" cy="5486400"/>
          </a:xfrm>
          <a:prstGeom prst="rect">
            <a:avLst/>
          </a:prstGeom>
        </p:spPr>
      </p:pic>
    </p:spTree>
    <p:extLst>
      <p:ext uri="{BB962C8B-B14F-4D97-AF65-F5344CB8AC3E}">
        <p14:creationId xmlns:p14="http://schemas.microsoft.com/office/powerpoint/2010/main" val="1876632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5A8B-3EC9-3D39-1F26-26DD84DDE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4D77C-EAAF-778A-1C52-53906D6B63E7}"/>
              </a:ext>
            </a:extLst>
          </p:cNvPr>
          <p:cNvSpPr>
            <a:spLocks noGrp="1"/>
          </p:cNvSpPr>
          <p:nvPr>
            <p:ph type="title"/>
          </p:nvPr>
        </p:nvSpPr>
        <p:spPr/>
        <p:txBody>
          <a:bodyPr/>
          <a:lstStyle/>
          <a:p>
            <a:r>
              <a:rPr lang="en-US" dirty="0"/>
              <a:t>Status of Current LLIS Requests</a:t>
            </a:r>
          </a:p>
        </p:txBody>
      </p:sp>
      <p:sp>
        <p:nvSpPr>
          <p:cNvPr id="4" name="Slide Number Placeholder 3">
            <a:extLst>
              <a:ext uri="{FF2B5EF4-FFF2-40B4-BE49-F238E27FC236}">
                <a16:creationId xmlns:a16="http://schemas.microsoft.com/office/drawing/2014/main" id="{9282E127-CAF6-5205-F54E-084C72B93A8D}"/>
              </a:ext>
            </a:extLst>
          </p:cNvPr>
          <p:cNvSpPr>
            <a:spLocks noGrp="1"/>
          </p:cNvSpPr>
          <p:nvPr>
            <p:ph type="sldNum" sz="quarter" idx="12"/>
          </p:nvPr>
        </p:nvSpPr>
        <p:spPr/>
        <p:txBody>
          <a:bodyPr/>
          <a:lstStyle/>
          <a:p>
            <a:fld id="{BCDE79FB-97BA-492B-8D57-F1373F9ADA95}" type="slidenum">
              <a:rPr lang="en-US" smtClean="0"/>
              <a:t>4</a:t>
            </a:fld>
            <a:endParaRPr lang="en-US" dirty="0"/>
          </a:p>
        </p:txBody>
      </p:sp>
      <p:sp>
        <p:nvSpPr>
          <p:cNvPr id="5" name="Content Placeholder 2">
            <a:extLst>
              <a:ext uri="{FF2B5EF4-FFF2-40B4-BE49-F238E27FC236}">
                <a16:creationId xmlns:a16="http://schemas.microsoft.com/office/drawing/2014/main" id="{242F0560-E1A8-ABE0-A9E6-CDA6F7623475}"/>
              </a:ext>
            </a:extLst>
          </p:cNvPr>
          <p:cNvSpPr txBox="1">
            <a:spLocks/>
          </p:cNvSpPr>
          <p:nvPr/>
        </p:nvSpPr>
        <p:spPr>
          <a:xfrm>
            <a:off x="8013290" y="1152864"/>
            <a:ext cx="4042326" cy="5203486"/>
          </a:xfrm>
          <a:prstGeom prst="rect">
            <a:avLst/>
          </a:prstGeom>
        </p:spPr>
        <p:txBody>
          <a:bodyPr lIns="91440" tIns="45720" rIns="91440" bIns="45720" anchor="t"/>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112713"/>
            <a:r>
              <a:rPr lang="en-US" sz="1200" b="1" dirty="0"/>
              <a:t>No Studies Submitted – </a:t>
            </a:r>
            <a:r>
              <a:rPr lang="en-US" sz="1200" dirty="0"/>
              <a:t>Projects that are tracked by ERCOT but that have not yet met the requirements to start the study kick-off process under Section 9.3.2 of the Planning Guide. </a:t>
            </a:r>
          </a:p>
          <a:p>
            <a:pPr marL="112713" indent="-112713"/>
            <a:r>
              <a:rPr lang="en-US" sz="1200" b="1" dirty="0"/>
              <a:t>Under ERCOT Review – </a:t>
            </a:r>
            <a:r>
              <a:rPr lang="en-US" sz="1200" dirty="0"/>
              <a:t>Projects that have are in the study process described in Section 9.3.3 of the Planning Guide.</a:t>
            </a:r>
          </a:p>
          <a:p>
            <a:pPr marL="112713" indent="-112713"/>
            <a:r>
              <a:rPr lang="en-US" sz="1200" b="1" dirty="0"/>
              <a:t>Section 9.4 Requirements Only – </a:t>
            </a:r>
            <a:r>
              <a:rPr lang="en-US" sz="1200" dirty="0"/>
              <a:t>Projects that have completed all required elements of the LLIS as described in Section 9.4 but have not yet met the commitment criteria in Section 9.5. These projects are subject to restudy in the event a material change impacting study assumptions occurs before the requirements of Section 9.5 are met.</a:t>
            </a:r>
          </a:p>
          <a:p>
            <a:pPr marL="112713" indent="-112713"/>
            <a:r>
              <a:rPr lang="en-US" sz="1200" b="1" dirty="0"/>
              <a:t>Section 9.4/9.5 Requirements Met – </a:t>
            </a:r>
            <a:r>
              <a:rPr lang="en-US" sz="1200" dirty="0"/>
              <a:t>Projects that have completed all required elements of the LLIS as described in Section 9.4 and met the commitment criteria in Section 9.5. </a:t>
            </a:r>
          </a:p>
          <a:p>
            <a:pPr marL="112713" indent="-112713"/>
            <a:r>
              <a:rPr lang="en-US" sz="1200" b="1" dirty="0"/>
              <a:t>Approved to Energized but Not Operational – </a:t>
            </a:r>
            <a:r>
              <a:rPr lang="en-US" sz="1200" dirty="0"/>
              <a:t>MWs that have received Approval to Energize from ERCOT Operations but are not yet observed to be operational.</a:t>
            </a:r>
          </a:p>
          <a:p>
            <a:pPr marL="112713" indent="-112713"/>
            <a:r>
              <a:rPr lang="en-US" sz="1200" b="1" dirty="0"/>
              <a:t>Observed Energized – </a:t>
            </a:r>
            <a:r>
              <a:rPr lang="en-US" sz="1200" dirty="0"/>
              <a:t>MWs that have received Approval to Energize from ERCOT Operations and are observed to be operational. Represented by all time non-simultaneous peak load consumption.</a:t>
            </a:r>
          </a:p>
          <a:p>
            <a:pPr marL="112713" indent="-112713"/>
            <a:endParaRPr lang="en-US" sz="1200" dirty="0"/>
          </a:p>
          <a:p>
            <a:pPr marL="112713" indent="-112713"/>
            <a:endParaRPr lang="en-US" sz="1200" dirty="0"/>
          </a:p>
          <a:p>
            <a:pPr marL="112713" indent="-112713"/>
            <a:endParaRPr lang="en-US" sz="1200" b="1" dirty="0"/>
          </a:p>
          <a:p>
            <a:endParaRPr lang="en-US" dirty="0"/>
          </a:p>
        </p:txBody>
      </p:sp>
      <p:pic>
        <p:nvPicPr>
          <p:cNvPr id="7" name="Picture 6" descr="projected_large_load_growth_with_in_service_dates.png"/>
          <p:cNvPicPr>
            <a:picLocks noChangeAspect="1"/>
          </p:cNvPicPr>
          <p:nvPr/>
        </p:nvPicPr>
        <p:blipFill>
          <a:blip r:embed="rId2"/>
          <a:stretch>
            <a:fillRect/>
          </a:stretch>
        </p:blipFill>
        <p:spPr>
          <a:xfrm>
            <a:off x="457200" y="914400"/>
            <a:ext cx="7424928" cy="5303520"/>
          </a:xfrm>
          <a:prstGeom prst="rect">
            <a:avLst/>
          </a:prstGeom>
        </p:spPr>
      </p:pic>
    </p:spTree>
    <p:extLst>
      <p:ext uri="{BB962C8B-B14F-4D97-AF65-F5344CB8AC3E}">
        <p14:creationId xmlns:p14="http://schemas.microsoft.com/office/powerpoint/2010/main" val="271690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63EBA-AFC0-6433-854C-8ECE78AC9F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0D41-CA79-0C0E-BADD-1F33CCC82760}"/>
              </a:ext>
            </a:extLst>
          </p:cNvPr>
          <p:cNvSpPr>
            <a:spLocks noGrp="1"/>
          </p:cNvSpPr>
          <p:nvPr>
            <p:ph type="title"/>
          </p:nvPr>
        </p:nvSpPr>
        <p:spPr/>
        <p:txBody>
          <a:bodyPr/>
          <a:lstStyle/>
          <a:p>
            <a:r>
              <a:rPr lang="en-US" dirty="0"/>
              <a:t>Status of Current LLIS Requests with Studies In Progress or Complete</a:t>
            </a:r>
          </a:p>
        </p:txBody>
      </p:sp>
      <p:sp>
        <p:nvSpPr>
          <p:cNvPr id="4" name="Slide Number Placeholder 3">
            <a:extLst>
              <a:ext uri="{FF2B5EF4-FFF2-40B4-BE49-F238E27FC236}">
                <a16:creationId xmlns:a16="http://schemas.microsoft.com/office/drawing/2014/main" id="{FD4D8914-F089-CEEE-3509-0353EA3ED53B}"/>
              </a:ext>
            </a:extLst>
          </p:cNvPr>
          <p:cNvSpPr>
            <a:spLocks noGrp="1"/>
          </p:cNvSpPr>
          <p:nvPr>
            <p:ph type="sldNum" sz="quarter" idx="12"/>
          </p:nvPr>
        </p:nvSpPr>
        <p:spPr/>
        <p:txBody>
          <a:bodyPr/>
          <a:lstStyle/>
          <a:p>
            <a:fld id="{BCDE79FB-97BA-492B-8D57-F1373F9ADA95}" type="slidenum">
              <a:rPr lang="en-US" smtClean="0"/>
              <a:t>5</a:t>
            </a:fld>
            <a:endParaRPr lang="en-US" dirty="0"/>
          </a:p>
        </p:txBody>
      </p:sp>
      <p:pic>
        <p:nvPicPr>
          <p:cNvPr id="7" name="Picture 6" descr="projected_large_load_growth_with_in_service_dates.png"/>
          <p:cNvPicPr>
            <a:picLocks noChangeAspect="1"/>
          </p:cNvPicPr>
          <p:nvPr/>
        </p:nvPicPr>
        <p:blipFill>
          <a:blip r:embed="rId2"/>
          <a:stretch>
            <a:fillRect/>
          </a:stretch>
        </p:blipFill>
        <p:spPr>
          <a:xfrm>
            <a:off x="457200" y="914400"/>
            <a:ext cx="7424928" cy="5303520"/>
          </a:xfrm>
          <a:prstGeom prst="rect">
            <a:avLst/>
          </a:prstGeom>
        </p:spPr>
      </p:pic>
      <p:pic>
        <p:nvPicPr>
          <p:cNvPr id="8" name="Picture 7" descr="projected_large_load_growth_excl_no_studies.png"/>
          <p:cNvPicPr>
            <a:picLocks noChangeAspect="1"/>
          </p:cNvPicPr>
          <p:nvPr/>
        </p:nvPicPr>
        <p:blipFill>
          <a:blip r:embed="rId3"/>
          <a:stretch>
            <a:fillRect/>
          </a:stretch>
        </p:blipFill>
        <p:spPr>
          <a:xfrm>
            <a:off x="457200" y="914400"/>
            <a:ext cx="7424928" cy="5303520"/>
          </a:xfrm>
          <a:prstGeom prst="rect">
            <a:avLst/>
          </a:prstGeom>
        </p:spPr>
      </p:pic>
      <p:sp>
        <p:nvSpPr>
          <p:cNvPr id="9" name="Content Placeholder 2">
            <a:extLst>
              <a:ext uri="{FF2B5EF4-FFF2-40B4-BE49-F238E27FC236}">
                <a16:creationId xmlns:a16="http://schemas.microsoft.com/office/drawing/2014/main" id="{9ECEDDFE-7F11-4E2C-5128-80C9A179EC9A}"/>
              </a:ext>
            </a:extLst>
          </p:cNvPr>
          <p:cNvSpPr txBox="1">
            <a:spLocks/>
          </p:cNvSpPr>
          <p:nvPr/>
        </p:nvSpPr>
        <p:spPr>
          <a:xfrm>
            <a:off x="8013290" y="1152864"/>
            <a:ext cx="4042326" cy="5203486"/>
          </a:xfrm>
          <a:prstGeom prst="rect">
            <a:avLst/>
          </a:prstGeom>
        </p:spPr>
        <p:txBody>
          <a:bodyPr lIns="91440" tIns="45720" rIns="91440" bIns="45720" anchor="t"/>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2713" indent="-112713"/>
            <a:r>
              <a:rPr lang="en-US" sz="1200" b="1" dirty="0"/>
              <a:t>Under ERCOT Review – </a:t>
            </a:r>
            <a:r>
              <a:rPr lang="en-US" sz="1200" dirty="0"/>
              <a:t>Projects that have are in the study process described in Section 9.3.3 of the Planning Guide.</a:t>
            </a:r>
          </a:p>
          <a:p>
            <a:pPr marL="112713" indent="-112713"/>
            <a:r>
              <a:rPr lang="en-US" sz="1200" b="1" dirty="0"/>
              <a:t>Section 9.4 Requirements Only – </a:t>
            </a:r>
            <a:r>
              <a:rPr lang="en-US" sz="1200" dirty="0"/>
              <a:t>Projects that have completed all required elements of the LLIS as described in Section 9.4 but have not yet met the commitment criteria in Section 9.5. These projects are subject to restudy in the event a material change impacting study assumptions occurs before the requirements of Section 9.5 are met.</a:t>
            </a:r>
          </a:p>
          <a:p>
            <a:pPr marL="112713" indent="-112713"/>
            <a:r>
              <a:rPr lang="en-US" sz="1200" b="1" dirty="0"/>
              <a:t>Section 9.4/9.5 Requirements Met – </a:t>
            </a:r>
            <a:r>
              <a:rPr lang="en-US" sz="1200" dirty="0"/>
              <a:t>Projects that have completed all required elements of the LLIS as described in Section 9.4 and met the commitment criteria in Section 9.5. </a:t>
            </a:r>
          </a:p>
          <a:p>
            <a:pPr marL="112713" indent="-112713"/>
            <a:r>
              <a:rPr lang="en-US" sz="1200" b="1" dirty="0"/>
              <a:t>Approved to Energized but Not Operational – </a:t>
            </a:r>
            <a:r>
              <a:rPr lang="en-US" sz="1200" dirty="0"/>
              <a:t>MWs that have received Approval to Energize from ERCOT Operations but are not yet observed to be operational.</a:t>
            </a:r>
          </a:p>
          <a:p>
            <a:pPr marL="112713" indent="-112713"/>
            <a:r>
              <a:rPr lang="en-US" sz="1200" b="1" dirty="0"/>
              <a:t>Observed Energized – </a:t>
            </a:r>
            <a:r>
              <a:rPr lang="en-US" sz="1200" dirty="0"/>
              <a:t>MWs that have received Approval to Energize from ERCOT Operations and are observed to be operational. Represented by all time non-simultaneous peak load consumption.</a:t>
            </a:r>
          </a:p>
          <a:p>
            <a:pPr marL="112713" indent="-112713"/>
            <a:endParaRPr lang="en-US" sz="1200" dirty="0"/>
          </a:p>
          <a:p>
            <a:pPr marL="112713" indent="-112713"/>
            <a:endParaRPr lang="en-US" sz="1200" dirty="0"/>
          </a:p>
          <a:p>
            <a:pPr marL="112713" indent="-112713"/>
            <a:endParaRPr lang="en-US" sz="1200" b="1" dirty="0"/>
          </a:p>
          <a:p>
            <a:endParaRPr lang="en-US" dirty="0"/>
          </a:p>
        </p:txBody>
      </p:sp>
    </p:spTree>
    <p:extLst>
      <p:ext uri="{BB962C8B-B14F-4D97-AF65-F5344CB8AC3E}">
        <p14:creationId xmlns:p14="http://schemas.microsoft.com/office/powerpoint/2010/main" val="177296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F4F95-259C-711B-F6C4-4BF07B374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3711C-A4EB-2904-9D25-8D6BCB280A90}"/>
              </a:ext>
            </a:extLst>
          </p:cNvPr>
          <p:cNvSpPr>
            <a:spLocks noGrp="1"/>
          </p:cNvSpPr>
          <p:nvPr>
            <p:ph type="title"/>
          </p:nvPr>
        </p:nvSpPr>
        <p:spPr/>
        <p:txBody>
          <a:bodyPr/>
          <a:lstStyle/>
          <a:p>
            <a:r>
              <a:rPr lang="en-US" dirty="0"/>
              <a:t>ERCOT Approvals – Past 12 Months</a:t>
            </a:r>
          </a:p>
        </p:txBody>
      </p:sp>
      <p:sp>
        <p:nvSpPr>
          <p:cNvPr id="3" name="Text Placeholder 2">
            <a:extLst>
              <a:ext uri="{FF2B5EF4-FFF2-40B4-BE49-F238E27FC236}">
                <a16:creationId xmlns:a16="http://schemas.microsoft.com/office/drawing/2014/main" id="{899E4DAE-DB66-8278-DB4B-4C062C85FAFF}"/>
              </a:ext>
            </a:extLst>
          </p:cNvPr>
          <p:cNvSpPr>
            <a:spLocks noGrp="1"/>
          </p:cNvSpPr>
          <p:nvPr>
            <p:ph type="body" sz="quarter" idx="16"/>
          </p:nvPr>
        </p:nvSpPr>
        <p:spPr>
          <a:xfrm>
            <a:off x="470886" y="6356350"/>
            <a:ext cx="11187714" cy="338554"/>
          </a:xfrm>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DC696CA7-58C9-5F88-A589-3ADA05C79362}"/>
              </a:ext>
            </a:extLst>
          </p:cNvPr>
          <p:cNvSpPr>
            <a:spLocks noGrp="1"/>
          </p:cNvSpPr>
          <p:nvPr>
            <p:ph type="sldNum" sz="quarter" idx="12"/>
          </p:nvPr>
        </p:nvSpPr>
        <p:spPr/>
        <p:txBody>
          <a:bodyPr/>
          <a:lstStyle/>
          <a:p>
            <a:fld id="{BCDE79FB-97BA-492B-8D57-F1373F9ADA95}" type="slidenum">
              <a:rPr lang="en-US" smtClean="0"/>
              <a:t>6</a:t>
            </a:fld>
            <a:endParaRPr lang="en-US" dirty="0"/>
          </a:p>
        </p:txBody>
      </p:sp>
      <p:pic>
        <p:nvPicPr>
          <p:cNvPr id="7" name="Picture 6" descr="approved_to_energize_chart.png"/>
          <p:cNvPicPr>
            <a:picLocks noChangeAspect="1"/>
          </p:cNvPicPr>
          <p:nvPr/>
        </p:nvPicPr>
        <p:blipFill>
          <a:blip r:embed="rId3"/>
          <a:stretch>
            <a:fillRect/>
          </a:stretch>
        </p:blipFill>
        <p:spPr>
          <a:xfrm>
            <a:off x="457200" y="914400"/>
            <a:ext cx="10058400" cy="5486400"/>
          </a:xfrm>
          <a:prstGeom prst="rect">
            <a:avLst/>
          </a:prstGeom>
        </p:spPr>
      </p:pic>
    </p:spTree>
    <p:extLst>
      <p:ext uri="{BB962C8B-B14F-4D97-AF65-F5344CB8AC3E}">
        <p14:creationId xmlns:p14="http://schemas.microsoft.com/office/powerpoint/2010/main" val="167560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C8842-15B6-7F4B-C6F1-C1057314F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F374D-5EF4-57E4-900B-C74DD37F39A8}"/>
              </a:ext>
            </a:extLst>
          </p:cNvPr>
          <p:cNvSpPr>
            <a:spLocks noGrp="1"/>
          </p:cNvSpPr>
          <p:nvPr>
            <p:ph type="title"/>
          </p:nvPr>
        </p:nvSpPr>
        <p:spPr/>
        <p:txBody>
          <a:bodyPr/>
          <a:lstStyle/>
          <a:p>
            <a:r>
              <a:rPr lang="en-US" dirty="0"/>
              <a:t>Loads Approved to Energize – By Zone &amp; Project Type</a:t>
            </a:r>
          </a:p>
        </p:txBody>
      </p:sp>
      <p:sp>
        <p:nvSpPr>
          <p:cNvPr id="4" name="Slide Number Placeholder 3">
            <a:extLst>
              <a:ext uri="{FF2B5EF4-FFF2-40B4-BE49-F238E27FC236}">
                <a16:creationId xmlns:a16="http://schemas.microsoft.com/office/drawing/2014/main" id="{587D2844-40EC-D8F0-C4A6-3A54FE579333}"/>
              </a:ext>
            </a:extLst>
          </p:cNvPr>
          <p:cNvSpPr>
            <a:spLocks noGrp="1"/>
          </p:cNvSpPr>
          <p:nvPr>
            <p:ph type="sldNum" sz="quarter" idx="12"/>
          </p:nvPr>
        </p:nvSpPr>
        <p:spPr/>
        <p:txBody>
          <a:bodyPr/>
          <a:lstStyle/>
          <a:p>
            <a:fld id="{BCDE79FB-97BA-492B-8D57-F1373F9ADA95}" type="slidenum">
              <a:rPr lang="en-US" smtClean="0"/>
              <a:t>7</a:t>
            </a:fld>
            <a:endParaRPr lang="en-US" dirty="0"/>
          </a:p>
        </p:txBody>
      </p:sp>
      <p:pic>
        <p:nvPicPr>
          <p:cNvPr id="7" name="Picture 6" descr="west_vs_other_stacked_load.png"/>
          <p:cNvPicPr>
            <a:picLocks noChangeAspect="1"/>
          </p:cNvPicPr>
          <p:nvPr/>
        </p:nvPicPr>
        <p:blipFill>
          <a:blip r:embed="rId2"/>
          <a:stretch>
            <a:fillRect/>
          </a:stretch>
        </p:blipFill>
        <p:spPr>
          <a:xfrm>
            <a:off x="365760" y="1828800"/>
            <a:ext cx="5730240" cy="4297680"/>
          </a:xfrm>
          <a:prstGeom prst="rect">
            <a:avLst/>
          </a:prstGeom>
        </p:spPr>
      </p:pic>
      <p:pic>
        <p:nvPicPr>
          <p:cNvPr id="8" name="Picture 7" descr="colocated_vs_standalone_stacked_load.png"/>
          <p:cNvPicPr>
            <a:picLocks noChangeAspect="1"/>
          </p:cNvPicPr>
          <p:nvPr/>
        </p:nvPicPr>
        <p:blipFill>
          <a:blip r:embed="rId3"/>
          <a:stretch>
            <a:fillRect/>
          </a:stretch>
        </p:blipFill>
        <p:spPr>
          <a:xfrm>
            <a:off x="6217920" y="1828800"/>
            <a:ext cx="5730240" cy="4297680"/>
          </a:xfrm>
          <a:prstGeom prst="rect">
            <a:avLst/>
          </a:prstGeom>
        </p:spPr>
      </p:pic>
    </p:spTree>
    <p:extLst>
      <p:ext uri="{BB962C8B-B14F-4D97-AF65-F5344CB8AC3E}">
        <p14:creationId xmlns:p14="http://schemas.microsoft.com/office/powerpoint/2010/main" val="398635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26C48-7312-BF55-C9F4-2AB69EAB7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B820E-015B-0690-A9FA-1A7106F570FF}"/>
              </a:ext>
            </a:extLst>
          </p:cNvPr>
          <p:cNvSpPr>
            <a:spLocks noGrp="1"/>
          </p:cNvSpPr>
          <p:nvPr>
            <p:ph type="title"/>
          </p:nvPr>
        </p:nvSpPr>
        <p:spPr/>
        <p:txBody>
          <a:bodyPr/>
          <a:lstStyle/>
          <a:p>
            <a:r>
              <a:rPr lang="en-US" dirty="0"/>
              <a:t>Loads Approved to Energize – Observations 1</a:t>
            </a:r>
          </a:p>
        </p:txBody>
      </p:sp>
      <p:sp>
        <p:nvSpPr>
          <p:cNvPr id="3" name="Text Placeholder 2">
            <a:extLst>
              <a:ext uri="{FF2B5EF4-FFF2-40B4-BE49-F238E27FC236}">
                <a16:creationId xmlns:a16="http://schemas.microsoft.com/office/drawing/2014/main" id="{DCC5D89D-E30C-00BC-502D-D5FFD4055C93}"/>
              </a:ext>
            </a:extLst>
          </p:cNvPr>
          <p:cNvSpPr>
            <a:spLocks noGrp="1"/>
          </p:cNvSpPr>
          <p:nvPr>
            <p:ph type="body" sz="quarter" idx="16"/>
          </p:nvPr>
        </p:nvSpPr>
        <p:spPr>
          <a:xfrm>
            <a:off x="502143" y="914400"/>
            <a:ext cx="11187714" cy="4495800"/>
          </a:xfrm>
        </p:spPr>
        <p:txBody>
          <a:bodyPr/>
          <a:lstStyle/>
          <a:p>
            <a:pPr marL="285750" indent="-285750">
              <a:buFont typeface="Arial" panose="020B0604020202020204" pitchFamily="34" charset="0"/>
              <a:buChar char="•"/>
            </a:pPr>
            <a:r>
              <a:rPr lang="en-US" dirty="0"/>
              <a:t>Of the </a:t>
            </a:r>
            <a:r>
              <a:rPr lang="en-US" dirty="0" err="1"/>
              <a:t>9062</a:t>
            </a:r>
            <a:r>
              <a:rPr lang="en-US" dirty="0"/>
              <a:t> MW that have received Approval to Energize, ERCOT has observed a non-simultaneous monthly peak consumption of 3900 MW in </a:t>
            </a:r>
            <a:r>
              <a:rPr lang="en-US" dirty="0" err="1"/>
              <a:t>May</a:t>
            </a:r>
            <a:r>
              <a:rPr lang="en-US" dirty="0"/>
              <a:t> </a:t>
            </a:r>
            <a:r>
              <a:rPr lang="en-US" dirty="0" err="1"/>
              <a:t>2026</a:t>
            </a:r>
            <a:r>
              <a:rPr lang="en-US" dirty="0"/>
              <a:t> which is a slight </a:t>
            </a:r>
            <a:r>
              <a:rPr lang="en-US" dirty="0" err="1"/>
              <a:t>decrease</a:t>
            </a:r>
            <a:r>
              <a:rPr lang="en-US" dirty="0"/>
              <a:t> since </a:t>
            </a:r>
            <a:r>
              <a:rPr lang="en-US" dirty="0" err="1"/>
              <a:t>April</a:t>
            </a:r>
            <a:r>
              <a:rPr lang="en-US" dirty="0"/>
              <a:t> </a:t>
            </a:r>
            <a:r>
              <a:rPr lang="en-US" dirty="0" err="1"/>
              <a:t>2026</a:t>
            </a:r>
            <a:r>
              <a:rPr lang="en-US" dirty="0"/>
              <a:t>.</a:t>
            </a:r>
          </a:p>
          <a:p>
            <a:pPr marL="834390" lvl="1" indent="-285750"/>
            <a:r>
              <a:rPr lang="en-US" dirty="0"/>
              <a:t>This is calculated as the sum of the maximum value for each individual load per month</a:t>
            </a:r>
          </a:p>
          <a:p>
            <a:pPr marL="834390" lvl="1" indent="-285750"/>
            <a:r>
              <a:rPr lang="en-US" dirty="0"/>
              <a:t>This value represents how much approved load ERCOT believes is now operational</a:t>
            </a:r>
          </a:p>
          <a:p>
            <a:endParaRPr lang="en-US" dirty="0"/>
          </a:p>
        </p:txBody>
      </p:sp>
      <p:sp>
        <p:nvSpPr>
          <p:cNvPr id="4" name="Slide Number Placeholder 3">
            <a:extLst>
              <a:ext uri="{FF2B5EF4-FFF2-40B4-BE49-F238E27FC236}">
                <a16:creationId xmlns:a16="http://schemas.microsoft.com/office/drawing/2014/main" id="{A2E2F74D-E21A-F02E-8516-7CAE410F1D91}"/>
              </a:ext>
            </a:extLst>
          </p:cNvPr>
          <p:cNvSpPr>
            <a:spLocks noGrp="1"/>
          </p:cNvSpPr>
          <p:nvPr>
            <p:ph type="sldNum" sz="quarter" idx="12"/>
          </p:nvPr>
        </p:nvSpPr>
        <p:spPr/>
        <p:txBody>
          <a:bodyPr/>
          <a:lstStyle/>
          <a:p>
            <a:fld id="{BCDE79FB-97BA-492B-8D57-F1373F9ADA95}" type="slidenum">
              <a:rPr lang="en-US" smtClean="0"/>
              <a:t>8</a:t>
            </a:fld>
            <a:endParaRPr lang="en-US" dirty="0"/>
          </a:p>
        </p:txBody>
      </p:sp>
      <p:pic>
        <p:nvPicPr>
          <p:cNvPr id="5" name="Picture 4" descr="observed_remaining_load_chart1.png"/>
          <p:cNvPicPr>
            <a:picLocks noChangeAspect="1"/>
          </p:cNvPicPr>
          <p:nvPr/>
        </p:nvPicPr>
        <p:blipFill>
          <a:blip r:embed="rId2"/>
          <a:stretch>
            <a:fillRect/>
          </a:stretch>
        </p:blipFill>
        <p:spPr>
          <a:xfrm>
            <a:off x="2468880" y="2011680"/>
            <a:ext cx="7210697" cy="4206240"/>
          </a:xfrm>
          <a:prstGeom prst="rect">
            <a:avLst/>
          </a:prstGeom>
        </p:spPr>
      </p:pic>
    </p:spTree>
    <p:extLst>
      <p:ext uri="{BB962C8B-B14F-4D97-AF65-F5344CB8AC3E}">
        <p14:creationId xmlns:p14="http://schemas.microsoft.com/office/powerpoint/2010/main" val="123339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3F1E5-DACF-B85A-43CB-D848F6E46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D2901-356C-0E2A-AC3C-A41702F05521}"/>
              </a:ext>
            </a:extLst>
          </p:cNvPr>
          <p:cNvSpPr>
            <a:spLocks noGrp="1"/>
          </p:cNvSpPr>
          <p:nvPr>
            <p:ph type="title"/>
          </p:nvPr>
        </p:nvSpPr>
        <p:spPr/>
        <p:txBody>
          <a:bodyPr/>
          <a:lstStyle/>
          <a:p>
            <a:r>
              <a:rPr lang="en-US" dirty="0"/>
              <a:t>Loads Approved to Energize – Observations 2</a:t>
            </a:r>
          </a:p>
        </p:txBody>
      </p:sp>
      <p:sp>
        <p:nvSpPr>
          <p:cNvPr id="3" name="Text Placeholder 2">
            <a:extLst>
              <a:ext uri="{FF2B5EF4-FFF2-40B4-BE49-F238E27FC236}">
                <a16:creationId xmlns:a16="http://schemas.microsoft.com/office/drawing/2014/main" id="{CA91C10D-05D3-56E1-2266-09484BD5F700}"/>
              </a:ext>
            </a:extLst>
          </p:cNvPr>
          <p:cNvSpPr>
            <a:spLocks noGrp="1"/>
          </p:cNvSpPr>
          <p:nvPr>
            <p:ph type="body" sz="quarter" idx="16"/>
          </p:nvPr>
        </p:nvSpPr>
        <p:spPr>
          <a:xfrm>
            <a:off x="533400" y="1181100"/>
            <a:ext cx="11187714" cy="4495800"/>
          </a:xfrm>
        </p:spPr>
        <p:txBody>
          <a:bodyPr/>
          <a:lstStyle/>
          <a:p>
            <a:pPr marL="285750" indent="-285750">
              <a:buFont typeface="Arial" panose="020B0604020202020204" pitchFamily="34" charset="0"/>
              <a:buChar char="•"/>
            </a:pPr>
            <a:r>
              <a:rPr lang="en-US" sz="1400" dirty="0">
                <a:solidFill>
                  <a:srgbClr val="5B6770"/>
                </a:solidFill>
              </a:rPr>
              <a:t>ERCOT has observed a </a:t>
            </a:r>
            <a:r>
              <a:rPr lang="en-US" sz="1400" b="1" dirty="0">
                <a:solidFill>
                  <a:srgbClr val="5B6770"/>
                </a:solidFill>
              </a:rPr>
              <a:t>simultaneous</a:t>
            </a:r>
            <a:r>
              <a:rPr lang="en-US" sz="1400" dirty="0">
                <a:solidFill>
                  <a:srgbClr val="5B6770"/>
                </a:solidFill>
              </a:rPr>
              <a:t> monthly peak consumption of </a:t>
            </a:r>
            <a:r>
              <a:rPr lang="en-US" sz="1400" dirty="0" err="1">
                <a:solidFill>
                  <a:srgbClr val="5B6770"/>
                </a:solidFill>
              </a:rPr>
              <a:t>3701</a:t>
            </a:r>
            <a:r>
              <a:rPr lang="en-US" sz="1400" dirty="0">
                <a:solidFill>
                  <a:srgbClr val="5B6770"/>
                </a:solidFill>
              </a:rPr>
              <a:t> MW in </a:t>
            </a:r>
            <a:r>
              <a:rPr lang="en-US" sz="1400" dirty="0" err="1">
                <a:solidFill>
                  <a:srgbClr val="5B6770"/>
                </a:solidFill>
              </a:rPr>
              <a:t>May</a:t>
            </a:r>
            <a:r>
              <a:rPr lang="en-US" sz="1400" dirty="0">
                <a:solidFill>
                  <a:srgbClr val="5B6770"/>
                </a:solidFill>
              </a:rPr>
              <a:t> </a:t>
            </a:r>
            <a:r>
              <a:rPr lang="en-US" sz="1400" dirty="0" err="1">
                <a:solidFill>
                  <a:srgbClr val="5B6770"/>
                </a:solidFill>
              </a:rPr>
              <a:t>2026</a:t>
            </a:r>
            <a:r>
              <a:rPr lang="en-US" sz="1400" dirty="0">
                <a:solidFill>
                  <a:srgbClr val="5B6770"/>
                </a:solidFill>
              </a:rPr>
              <a:t> which is a slight </a:t>
            </a:r>
            <a:r>
              <a:rPr lang="en-US" sz="1400" dirty="0" err="1">
                <a:solidFill>
                  <a:srgbClr val="5B6770"/>
                </a:solidFill>
              </a:rPr>
              <a:t>decrease</a:t>
            </a:r>
            <a:r>
              <a:rPr lang="en-US" sz="1400" dirty="0">
                <a:solidFill>
                  <a:srgbClr val="5B6770"/>
                </a:solidFill>
              </a:rPr>
              <a:t> since </a:t>
            </a:r>
            <a:r>
              <a:rPr lang="en-US" sz="1400" dirty="0" err="1">
                <a:solidFill>
                  <a:srgbClr val="5B6770"/>
                </a:solidFill>
              </a:rPr>
              <a:t>April</a:t>
            </a:r>
            <a:r>
              <a:rPr lang="en-US" sz="1400" dirty="0">
                <a:solidFill>
                  <a:srgbClr val="5B6770"/>
                </a:solidFill>
              </a:rPr>
              <a:t> </a:t>
            </a:r>
            <a:r>
              <a:rPr lang="en-US" sz="1400" dirty="0" err="1">
                <a:solidFill>
                  <a:srgbClr val="5B6770"/>
                </a:solidFill>
              </a:rPr>
              <a:t>2026</a:t>
            </a:r>
            <a:r>
              <a:rPr lang="en-US" sz="1400" dirty="0">
                <a:solidFill>
                  <a:srgbClr val="5B6770"/>
                </a:solidFill>
              </a:rPr>
              <a:t>. </a:t>
            </a:r>
          </a:p>
          <a:p>
            <a:pPr lvl="1"/>
            <a:r>
              <a:rPr lang="en-US" dirty="0">
                <a:solidFill>
                  <a:srgbClr val="5B6770"/>
                </a:solidFill>
              </a:rPr>
              <a:t>This is the maximum value of the sum of all the individual loads per month</a:t>
            </a:r>
          </a:p>
          <a:p>
            <a:pPr lvl="1"/>
            <a:r>
              <a:rPr lang="en-US" dirty="0">
                <a:solidFill>
                  <a:srgbClr val="5B6770"/>
                </a:solidFill>
              </a:rPr>
              <a:t>This value is the maximum amount of large load that ERCOT has had to serve at a single point in time</a:t>
            </a:r>
          </a:p>
          <a:p>
            <a:endParaRPr lang="en-US" dirty="0"/>
          </a:p>
        </p:txBody>
      </p:sp>
      <p:sp>
        <p:nvSpPr>
          <p:cNvPr id="4" name="Slide Number Placeholder 3">
            <a:extLst>
              <a:ext uri="{FF2B5EF4-FFF2-40B4-BE49-F238E27FC236}">
                <a16:creationId xmlns:a16="http://schemas.microsoft.com/office/drawing/2014/main" id="{AD246C4F-9278-E209-7ABA-9BDE1B5D0891}"/>
              </a:ext>
            </a:extLst>
          </p:cNvPr>
          <p:cNvSpPr>
            <a:spLocks noGrp="1"/>
          </p:cNvSpPr>
          <p:nvPr>
            <p:ph type="sldNum" sz="quarter" idx="12"/>
          </p:nvPr>
        </p:nvSpPr>
        <p:spPr/>
        <p:txBody>
          <a:bodyPr/>
          <a:lstStyle/>
          <a:p>
            <a:fld id="{BCDE79FB-97BA-492B-8D57-F1373F9ADA95}" type="slidenum">
              <a:rPr lang="en-US" smtClean="0"/>
              <a:t>9</a:t>
            </a:fld>
            <a:endParaRPr lang="en-US" dirty="0"/>
          </a:p>
        </p:txBody>
      </p:sp>
      <p:pic>
        <p:nvPicPr>
          <p:cNvPr id="5" name="Picture 4" descr="observed_remaining_load_chart2.png"/>
          <p:cNvPicPr>
            <a:picLocks noChangeAspect="1"/>
          </p:cNvPicPr>
          <p:nvPr/>
        </p:nvPicPr>
        <p:blipFill>
          <a:blip r:embed="rId2"/>
          <a:stretch>
            <a:fillRect/>
          </a:stretch>
        </p:blipFill>
        <p:spPr>
          <a:xfrm>
            <a:off x="2468880" y="2011680"/>
            <a:ext cx="7210697" cy="4206240"/>
          </a:xfrm>
          <a:prstGeom prst="rect">
            <a:avLst/>
          </a:prstGeom>
        </p:spPr>
      </p:pic>
    </p:spTree>
    <p:extLst>
      <p:ext uri="{BB962C8B-B14F-4D97-AF65-F5344CB8AC3E}">
        <p14:creationId xmlns:p14="http://schemas.microsoft.com/office/powerpoint/2010/main" val="1896212964"/>
      </p:ext>
    </p:extLst>
  </p:cSld>
  <p:clrMapOvr>
    <a:masterClrMapping/>
  </p:clrMapOvr>
</p:sld>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779995893D9842BA3FA5B9B5E7FD29" ma:contentTypeVersion="5" ma:contentTypeDescription="Create a new document." ma:contentTypeScope="" ma:versionID="6d199b3ad5f5b9d872d256308c85908b">
  <xsd:schema xmlns:xsd="http://www.w3.org/2001/XMLSchema" xmlns:xs="http://www.w3.org/2001/XMLSchema" xmlns:p="http://schemas.microsoft.com/office/2006/metadata/properties" xmlns:ns2="3c917f14-8d40-4289-92aa-fd10f73581c9" targetNamespace="http://schemas.microsoft.com/office/2006/metadata/properties" ma:root="true" ma:fieldsID="dcedc2ff92fcc6164a822d33fd796499" ns2:_="">
    <xsd:import namespace="3c917f14-8d40-4289-92aa-fd10f73581c9"/>
    <xsd:element name="properties">
      <xsd:complexType>
        <xsd:sequence>
          <xsd:element name="documentManagement">
            <xsd:complexType>
              <xsd:all>
                <xsd:element ref="ns2:Audienc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917f14-8d40-4289-92aa-fd10f73581c9"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Public"/>
          <xsd:enumeration value="Internal"/>
          <xsd:enumeration value="Confidential"/>
          <xsd:enumeration value="Board of Director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udience xmlns="3c917f14-8d40-4289-92aa-fd10f73581c9">Public</Audience>
  </documentManagement>
</p:properties>
</file>

<file path=customXml/itemProps1.xml><?xml version="1.0" encoding="utf-8"?>
<ds:datastoreItem xmlns:ds="http://schemas.openxmlformats.org/officeDocument/2006/customXml" ds:itemID="{B57DC9A4-2D51-40CB-BA99-0BF7D516F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917f14-8d40-4289-92aa-fd10f7358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5F3B15-1EDA-47D5-B690-303F08E28C2F}">
  <ds:schemaRefs>
    <ds:schemaRef ds:uri="http://schemas.microsoft.com/sharepoint/v3/contenttype/forms"/>
  </ds:schemaRefs>
</ds:datastoreItem>
</file>

<file path=customXml/itemProps3.xml><?xml version="1.0" encoding="utf-8"?>
<ds:datastoreItem xmlns:ds="http://schemas.openxmlformats.org/officeDocument/2006/customXml" ds:itemID="{7E754FD2-17D2-4534-9157-8CFDD0166132}">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3c917f14-8d40-4289-92aa-fd10f73581c9"/>
    <ds:schemaRef ds:uri="http://www.w3.org/XML/1998/namespace"/>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ERCOT Official PowerPoint Template - Public</Template>
  <TotalTime>3262</TotalTime>
  <Words>842</Words>
  <Application>Microsoft Office PowerPoint</Application>
  <PresentationFormat>Widescreen</PresentationFormat>
  <Paragraphs>69</Paragraphs>
  <Slides>18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Aptos</vt:lpstr>
      <vt:lpstr>Arial</vt:lpstr>
      <vt:lpstr>Wingdings</vt:lpstr>
      <vt:lpstr>Cover</vt:lpstr>
      <vt:lpstr>Page Design</vt:lpstr>
      <vt:lpstr>Large Load Interconnection Status Update   Large Load Integration Team    May 21, 2026  </vt:lpstr>
      <vt:lpstr>Notes on the Content of this Presentation</vt:lpstr>
      <vt:lpstr>Large Load Queue – Past 12 Months</vt:lpstr>
      <vt:lpstr>Status of Current LLIS Requests</vt:lpstr>
      <vt:lpstr>Status of Current LLIS Requests with Studies In Progress or Complete</vt:lpstr>
      <vt:lpstr>ERCOT Approvals – Past 12 Months</vt:lpstr>
      <vt:lpstr>Loads Approved to Energize – By Zone &amp; Project Type</vt:lpstr>
      <vt:lpstr>Loads Approved to Energize – Observations 1</vt:lpstr>
      <vt:lpstr>Loads Approved to Energize – Observations 2</vt:lpstr>
      <vt:lpstr>Large Load Project Distribution - Size</vt:lpstr>
      <vt:lpstr>Large Load Project Distribution - TSP</vt:lpstr>
      <vt:lpstr>Large Load Project Submittal Date</vt:lpstr>
      <vt:lpstr>Large Load Project In Service Date</vt:lpstr>
      <vt:lpstr>Large Load Project Distribution by Type</vt:lpstr>
      <vt:lpstr>Large Load Project Distribution by Load Zone</vt:lpstr>
      <vt:lpstr>Large Load Project Distribution by Load Zone</vt:lpstr>
      <vt:lpstr>LLIS Projects by Weather Zone (GWs)</vt:lpstr>
      <vt:lpstr>Questions/Comments?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Webster, Trudi</dc:creator>
  <cp:keywords/>
  <cp:lastModifiedBy>Springer, Agee</cp:lastModifiedBy>
  <cp:revision>14</cp:revision>
  <dcterms:created xsi:type="dcterms:W3CDTF">2026-05-06T04:21:21Z</dcterms:created>
  <dcterms:modified xsi:type="dcterms:W3CDTF">2026-05-21T03:09:38Z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0x01010056779995893D9842BA3FA5B9B5E7FD29</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ies>
</file>