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1.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2.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8" r:id="rId4"/>
    <p:sldMasterId id="2147483660" r:id="rId5"/>
  </p:sldMasterIdLst>
  <p:notesMasterIdLst>
    <p:notesMasterId r:id="rId14"/>
  </p:notesMasterIdLst>
  <p:handoutMasterIdLst>
    <p:handoutMasterId r:id="rId15"/>
  </p:handoutMasterIdLst>
  <p:sldIdLst>
    <p:sldId id="256" r:id="rId6"/>
    <p:sldId id="2147478941" r:id="rId7"/>
    <p:sldId id="2147478931" r:id="rId8"/>
    <p:sldId id="2147478916" r:id="rId9"/>
    <p:sldId id="2147478936" r:id="rId10"/>
    <p:sldId id="2147478937" r:id="rId11"/>
    <p:sldId id="2147478942" r:id="rId12"/>
    <p:sldId id="214747894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29B"/>
    <a:srgbClr val="FEFEF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3447" autoAdjust="0"/>
  </p:normalViewPr>
  <p:slideViewPr>
    <p:cSldViewPr snapToGrid="0">
      <p:cViewPr varScale="1">
        <p:scale>
          <a:sx n="58" d="100"/>
          <a:sy n="58" d="100"/>
        </p:scale>
        <p:origin x="920" y="268"/>
      </p:cViewPr>
      <p:guideLst/>
    </p:cSldViewPr>
  </p:slideViewPr>
  <p:notesTextViewPr>
    <p:cViewPr>
      <p:scale>
        <a:sx n="3" d="2"/>
        <a:sy n="3" d="2"/>
      </p:scale>
      <p:origin x="0" y="0"/>
    </p:cViewPr>
  </p:notesTextViewPr>
  <p:notesViewPr>
    <p:cSldViewPr snapToGrid="0">
      <p:cViewPr varScale="1">
        <p:scale>
          <a:sx n="81" d="100"/>
          <a:sy n="81" d="100"/>
        </p:scale>
        <p:origin x="2922"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654C447-F63E-708A-7640-F379BC3B6F4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B9E9CD3C-9D08-D54A-E18D-CB66DD9854F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E3C7D50-3744-4F5E-B211-7EE7AB53D25A}" type="datetimeFigureOut">
              <a:rPr lang="en-US" smtClean="0"/>
              <a:t>5/20/2026</a:t>
            </a:fld>
            <a:endParaRPr lang="en-US"/>
          </a:p>
        </p:txBody>
      </p:sp>
      <p:sp>
        <p:nvSpPr>
          <p:cNvPr id="4" name="Footer Placeholder 3">
            <a:extLst>
              <a:ext uri="{FF2B5EF4-FFF2-40B4-BE49-F238E27FC236}">
                <a16:creationId xmlns:a16="http://schemas.microsoft.com/office/drawing/2014/main" id="{93A76D3F-B471-2F90-E003-19CC7E13919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AFA019F-EAF7-AC1D-CF33-3B24307B5D1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3BB4229-F194-457F-858D-7FD6DC77E739}" type="slidenum">
              <a:rPr lang="en-US" smtClean="0"/>
              <a:t>‹#›</a:t>
            </a:fld>
            <a:endParaRPr lang="en-US"/>
          </a:p>
        </p:txBody>
      </p:sp>
    </p:spTree>
    <p:extLst>
      <p:ext uri="{BB962C8B-B14F-4D97-AF65-F5344CB8AC3E}">
        <p14:creationId xmlns:p14="http://schemas.microsoft.com/office/powerpoint/2010/main" val="3125549398"/>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1F7743-988B-44C8-9178-E89D6831B5A7}" type="datetimeFigureOut">
              <a:rPr lang="en-US" smtClean="0"/>
              <a:t>5/20/2026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D5CA84-06A3-4443-83F4-818DB157C19F}" type="slidenum">
              <a:rPr lang="en-US" smtClean="0"/>
              <a:t>‹#›</a:t>
            </a:fld>
            <a:endParaRPr lang="en-US"/>
          </a:p>
        </p:txBody>
      </p:sp>
    </p:spTree>
    <p:extLst>
      <p:ext uri="{BB962C8B-B14F-4D97-AF65-F5344CB8AC3E}">
        <p14:creationId xmlns:p14="http://schemas.microsoft.com/office/powerpoint/2010/main" val="3784371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D5CA84-06A3-4443-83F4-818DB157C19F}" type="slidenum">
              <a:rPr lang="en-US" smtClean="0"/>
              <a:t>3</a:t>
            </a:fld>
            <a:endParaRPr lang="en-US"/>
          </a:p>
        </p:txBody>
      </p:sp>
    </p:spTree>
    <p:extLst>
      <p:ext uri="{BB962C8B-B14F-4D97-AF65-F5344CB8AC3E}">
        <p14:creationId xmlns:p14="http://schemas.microsoft.com/office/powerpoint/2010/main" val="30972729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D5CA84-06A3-4443-83F4-818DB157C19F}" type="slidenum">
              <a:rPr lang="en-US" smtClean="0"/>
              <a:t>6</a:t>
            </a:fld>
            <a:endParaRPr lang="en-US"/>
          </a:p>
        </p:txBody>
      </p:sp>
    </p:spTree>
    <p:extLst>
      <p:ext uri="{BB962C8B-B14F-4D97-AF65-F5344CB8AC3E}">
        <p14:creationId xmlns:p14="http://schemas.microsoft.com/office/powerpoint/2010/main" val="11800668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svg"/><Relationship Id="rId1" Type="http://schemas.openxmlformats.org/officeDocument/2006/relationships/slideMaster" Target="../slideMasters/slideMaster2.xml"/><Relationship Id="rId6" Type="http://schemas.openxmlformats.org/officeDocument/2006/relationships/image" Target="../media/image9.svg"/><Relationship Id="rId5" Type="http://schemas.openxmlformats.org/officeDocument/2006/relationships/image" Target="../media/image8.svg"/><Relationship Id="rId4" Type="http://schemas.openxmlformats.org/officeDocument/2006/relationships/image" Target="../media/image7.sv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and Intr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6AB88-A927-0E58-978B-BD672CA0E1AA}"/>
              </a:ext>
            </a:extLst>
          </p:cNvPr>
          <p:cNvSpPr>
            <a:spLocks noGrp="1"/>
          </p:cNvSpPr>
          <p:nvPr>
            <p:ph type="ctrTitle" hasCustomPrompt="1"/>
          </p:nvPr>
        </p:nvSpPr>
        <p:spPr>
          <a:xfrm>
            <a:off x="591127" y="2512291"/>
            <a:ext cx="4405746" cy="3999346"/>
          </a:xfrm>
          <a:prstGeom prst="rect">
            <a:avLst/>
          </a:prstGeom>
        </p:spPr>
        <p:txBody>
          <a:bodyPr anchor="t"/>
          <a:lstStyle>
            <a:lvl1pPr algn="l">
              <a:defRPr lang="en-US" sz="2000" b="1" dirty="0">
                <a:solidFill>
                  <a:schemeClr val="tx1"/>
                </a:solidFill>
              </a:defRPr>
            </a:lvl1pPr>
          </a:lstStyle>
          <a:p>
            <a:r>
              <a:rPr lang="en-US" dirty="0"/>
              <a:t>Click to edit Master title style</a:t>
            </a:r>
            <a:br>
              <a:rPr lang="en-US" dirty="0"/>
            </a:br>
            <a:endParaRPr lang="en-US" dirty="0"/>
          </a:p>
        </p:txBody>
      </p:sp>
      <p:sp>
        <p:nvSpPr>
          <p:cNvPr id="9" name="Content Placeholder 8">
            <a:extLst>
              <a:ext uri="{FF2B5EF4-FFF2-40B4-BE49-F238E27FC236}">
                <a16:creationId xmlns:a16="http://schemas.microsoft.com/office/drawing/2014/main" id="{91023D64-FDEA-C94D-7B7A-7700863E6A3B}"/>
              </a:ext>
            </a:extLst>
          </p:cNvPr>
          <p:cNvSpPr>
            <a:spLocks noGrp="1"/>
          </p:cNvSpPr>
          <p:nvPr>
            <p:ph sz="quarter" idx="16"/>
          </p:nvPr>
        </p:nvSpPr>
        <p:spPr>
          <a:xfrm>
            <a:off x="6357663" y="465827"/>
            <a:ext cx="5270915" cy="3177957"/>
          </a:xfrm>
          <a:prstGeom prst="rect">
            <a:avLst/>
          </a:prstGeom>
        </p:spPr>
        <p:txBody>
          <a:bodyPr lIns="0" tIns="0" rIns="0" bIns="0"/>
          <a:lstStyle>
            <a:lvl1pPr marL="0" indent="0">
              <a:lnSpc>
                <a:spcPct val="100000"/>
              </a:lnSpc>
              <a:spcBef>
                <a:spcPts val="300"/>
              </a:spcBef>
              <a:spcAft>
                <a:spcPts val="300"/>
              </a:spcAft>
              <a:buFont typeface="Arial" panose="020B0604020202020204" pitchFamily="34" charset="0"/>
              <a:buNone/>
              <a:defRPr sz="1600" b="1" i="0"/>
            </a:lvl1pPr>
            <a:lvl2pPr marL="548640" indent="-182880">
              <a:lnSpc>
                <a:spcPct val="100000"/>
              </a:lnSpc>
              <a:spcBef>
                <a:spcPts val="300"/>
              </a:spcBef>
              <a:spcAft>
                <a:spcPts val="300"/>
              </a:spcAft>
              <a:defRPr sz="1400"/>
            </a:lvl2pPr>
            <a:lvl3pPr marL="731520" indent="-182880">
              <a:lnSpc>
                <a:spcPct val="100000"/>
              </a:lnSpc>
              <a:spcBef>
                <a:spcPts val="300"/>
              </a:spcBef>
              <a:spcAft>
                <a:spcPts val="300"/>
              </a:spcAft>
              <a:buFont typeface="Arial" panose="020B0604020202020204" pitchFamily="34" charset="0"/>
              <a:buChar char="-"/>
              <a:defRPr sz="1400"/>
            </a:lvl3pPr>
            <a:lvl4pPr marL="914400" indent="-182880">
              <a:lnSpc>
                <a:spcPct val="100000"/>
              </a:lnSpc>
              <a:spcBef>
                <a:spcPts val="300"/>
              </a:spcBef>
              <a:spcAft>
                <a:spcPts val="300"/>
              </a:spcAft>
              <a:buFont typeface="Arial" panose="020B0604020202020204" pitchFamily="34" charset="0"/>
              <a:buChar char="◦"/>
              <a:defRPr sz="1400"/>
            </a:lvl4pPr>
            <a:lvl5pPr marL="1097280" indent="-182880">
              <a:lnSpc>
                <a:spcPct val="100000"/>
              </a:lnSpc>
              <a:spcBef>
                <a:spcPts val="300"/>
              </a:spcBef>
              <a:spcAft>
                <a:spcPts val="300"/>
              </a:spcAft>
              <a:buFont typeface="Wingdings" panose="05000000000000000000" pitchFamily="2" charset="2"/>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 Placeholder 11">
            <a:extLst>
              <a:ext uri="{FF2B5EF4-FFF2-40B4-BE49-F238E27FC236}">
                <a16:creationId xmlns:a16="http://schemas.microsoft.com/office/drawing/2014/main" id="{681CFB4C-0082-7591-D601-508B2E0753B6}"/>
              </a:ext>
            </a:extLst>
          </p:cNvPr>
          <p:cNvSpPr>
            <a:spLocks noGrp="1"/>
          </p:cNvSpPr>
          <p:nvPr>
            <p:ph type="body" sz="quarter" idx="15"/>
          </p:nvPr>
        </p:nvSpPr>
        <p:spPr>
          <a:xfrm flipH="1">
            <a:off x="6095997" y="4177792"/>
            <a:ext cx="5532581" cy="2333845"/>
          </a:xfrm>
          <a:prstGeom prst="foldedCorner">
            <a:avLst>
              <a:gd name="adj" fmla="val 21194"/>
            </a:avLst>
          </a:prstGeom>
          <a:gradFill>
            <a:gsLst>
              <a:gs pos="100000">
                <a:schemeClr val="bg2">
                  <a:alpha val="76000"/>
                </a:schemeClr>
              </a:gs>
              <a:gs pos="0">
                <a:schemeClr val="bg2"/>
              </a:gs>
            </a:gsLst>
            <a:lin ang="0" scaled="0"/>
          </a:gradFill>
          <a:ln w="25400" cap="rnd">
            <a:noFill/>
          </a:ln>
          <a:effectLst>
            <a:outerShdw blurRad="50800" dist="38100" dir="10800000" sx="1000" sy="1000" algn="r" rotWithShape="0">
              <a:prstClr val="black">
                <a:alpha val="46000"/>
              </a:prstClr>
            </a:outerShdw>
          </a:effectLst>
        </p:spPr>
        <p:txBody>
          <a:bodyPr vert="horz" wrap="square" lIns="274320" tIns="182880" rIns="91440" bIns="91440">
            <a:noAutofit/>
          </a:bodyPr>
          <a:lstStyle>
            <a:lvl1pPr marL="0" indent="0">
              <a:buNone/>
              <a:defRPr lang="en-US" sz="1600" b="1" dirty="0"/>
            </a:lvl1pPr>
            <a:lvl2pPr marL="548640" indent="-182880">
              <a:lnSpc>
                <a:spcPct val="100000"/>
              </a:lnSpc>
              <a:spcBef>
                <a:spcPts val="300"/>
              </a:spcBef>
              <a:spcAft>
                <a:spcPts val="300"/>
              </a:spcAft>
              <a:buFont typeface="Arial" panose="020B0604020202020204" pitchFamily="34" charset="0"/>
              <a:buChar char="•"/>
              <a:defRPr lang="en-US" sz="1400" dirty="0" smtClean="0"/>
            </a:lvl2pPr>
            <a:lvl3pPr marL="548640" indent="-182880">
              <a:lnSpc>
                <a:spcPct val="100000"/>
              </a:lnSpc>
              <a:spcBef>
                <a:spcPts val="100"/>
              </a:spcBef>
              <a:buFont typeface="Arial" panose="020B0604020202020204" pitchFamily="34" charset="0"/>
              <a:buChar char="◦"/>
              <a:defRPr lang="en-US" sz="1400" dirty="0"/>
            </a:lvl3pPr>
            <a:lvl4pPr marL="731520" indent="-182880">
              <a:lnSpc>
                <a:spcPct val="100000"/>
              </a:lnSpc>
              <a:spcBef>
                <a:spcPts val="300"/>
              </a:spcBef>
              <a:spcAft>
                <a:spcPts val="300"/>
              </a:spcAft>
              <a:buFont typeface="Arial" panose="020B0604020202020204" pitchFamily="34" charset="0"/>
              <a:buChar char="-"/>
              <a:defRPr lang="en-US" sz="1400" dirty="0" smtClean="0"/>
            </a:lvl4pPr>
            <a:lvl5pPr marL="914400" indent="-182880">
              <a:lnSpc>
                <a:spcPct val="100000"/>
              </a:lnSpc>
              <a:spcBef>
                <a:spcPts val="300"/>
              </a:spcBef>
              <a:spcAft>
                <a:spcPts val="300"/>
              </a:spcAft>
              <a:buFont typeface="Arial" panose="020B0604020202020204" pitchFamily="34" charset="0"/>
              <a:buChar char="◦"/>
              <a:defRPr lang="en-US" sz="1400" dirty="0"/>
            </a:lvl5pPr>
            <a:lvl6pPr marL="1097280" indent="-182880">
              <a:lnSpc>
                <a:spcPct val="100000"/>
              </a:lnSpc>
              <a:spcBef>
                <a:spcPts val="300"/>
              </a:spcBef>
              <a:spcAft>
                <a:spcPts val="300"/>
              </a:spcAft>
              <a:buFont typeface="Wingdings" panose="05000000000000000000" pitchFamily="2" charset="2"/>
              <a:buChar char="§"/>
              <a:defRPr sz="140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525881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Keynote N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C8853-B873-F2E3-2665-37A006BD8B46}"/>
              </a:ext>
            </a:extLst>
          </p:cNvPr>
          <p:cNvSpPr>
            <a:spLocks noGrp="1"/>
          </p:cNvSpPr>
          <p:nvPr>
            <p:ph type="title"/>
          </p:nvPr>
        </p:nvSpPr>
        <p:spPr/>
        <p:txBody>
          <a:bodyPr/>
          <a:lstStyle/>
          <a:p>
            <a:r>
              <a:rPr lang="en-US"/>
              <a:t>Click to edit Master title style</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11182264" cy="1744579"/>
          </a:xfrm>
          <a:prstGeom prst="foldedCorner">
            <a:avLst>
              <a:gd name="adj" fmla="val 16667"/>
            </a:avLst>
          </a:prstGeom>
          <a:solidFill>
            <a:schemeClr val="accent2">
              <a:lumMod val="20000"/>
              <a:lumOff val="80000"/>
              <a:alpha val="6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May 20,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387915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3" name="Text Placeholder 22">
            <a:extLst>
              <a:ext uri="{FF2B5EF4-FFF2-40B4-BE49-F238E27FC236}">
                <a16:creationId xmlns:a16="http://schemas.microsoft.com/office/drawing/2014/main" id="{8AF89336-B087-2FA3-5FA7-10663E499445}"/>
              </a:ext>
            </a:extLst>
          </p:cNvPr>
          <p:cNvSpPr>
            <a:spLocks noGrp="1"/>
          </p:cNvSpPr>
          <p:nvPr>
            <p:ph type="body" sz="quarter" idx="14"/>
          </p:nvPr>
        </p:nvSpPr>
        <p:spPr>
          <a:xfrm>
            <a:off x="6343650" y="1971674"/>
            <a:ext cx="5314950" cy="4210769"/>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615AFFA6-4F88-DA05-B2CA-9691F408E98F}"/>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0AD51180-8907-F3FB-F8E0-201D1BE61650}"/>
              </a:ext>
            </a:extLst>
          </p:cNvPr>
          <p:cNvSpPr>
            <a:spLocks noGrp="1"/>
          </p:cNvSpPr>
          <p:nvPr>
            <p:ph type="dt" sz="half" idx="10"/>
          </p:nvPr>
        </p:nvSpPr>
        <p:spPr/>
        <p:txBody>
          <a:bodyPr/>
          <a:lstStyle/>
          <a:p>
            <a:fld id="{91B5BA03-1E8A-4A71-9375-E941FF070046}" type="datetime4">
              <a:rPr lang="en-US" smtClean="0"/>
              <a:t>May 20, 2026</a:t>
            </a:fld>
            <a:endParaRPr lang="en-US" dirty="0"/>
          </a:p>
        </p:txBody>
      </p:sp>
      <p:sp>
        <p:nvSpPr>
          <p:cNvPr id="7" name="Slide Number Placeholder 6">
            <a:extLst>
              <a:ext uri="{FF2B5EF4-FFF2-40B4-BE49-F238E27FC236}">
                <a16:creationId xmlns:a16="http://schemas.microsoft.com/office/drawing/2014/main" id="{A7C96C78-7C87-2BC7-8FE9-856E3E375E71}"/>
              </a:ext>
            </a:extLst>
          </p:cNvPr>
          <p:cNvSpPr>
            <a:spLocks noGrp="1"/>
          </p:cNvSpPr>
          <p:nvPr>
            <p:ph type="sldNum" sz="quarter" idx="12"/>
          </p:nvPr>
        </p:nvSpPr>
        <p:spPr/>
        <p:txBody>
          <a:bodyPr/>
          <a:lstStyle/>
          <a:p>
            <a:fld id="{BCDE79FB-97BA-492B-8D57-F1373F9ADA95}" type="slidenum">
              <a:rPr lang="en-US" smtClean="0"/>
              <a:t>‹#›</a:t>
            </a:fld>
            <a:endParaRPr lang="en-US" dirty="0"/>
          </a:p>
        </p:txBody>
      </p:sp>
      <p:sp>
        <p:nvSpPr>
          <p:cNvPr id="9" name="Title Placeholder 1">
            <a:extLst>
              <a:ext uri="{FF2B5EF4-FFF2-40B4-BE49-F238E27FC236}">
                <a16:creationId xmlns:a16="http://schemas.microsoft.com/office/drawing/2014/main" id="{78C0B30B-FF45-D372-8A44-D3C66C6993C5}"/>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10" name="Text Placeholder 9">
            <a:extLst>
              <a:ext uri="{FF2B5EF4-FFF2-40B4-BE49-F238E27FC236}">
                <a16:creationId xmlns:a16="http://schemas.microsoft.com/office/drawing/2014/main" id="{D1AC93CD-23C7-49F4-43C7-E031B231E8BC}"/>
              </a:ext>
            </a:extLst>
          </p:cNvPr>
          <p:cNvSpPr>
            <a:spLocks noGrp="1"/>
          </p:cNvSpPr>
          <p:nvPr>
            <p:ph type="body" sz="quarter" idx="16"/>
          </p:nvPr>
        </p:nvSpPr>
        <p:spPr>
          <a:xfrm>
            <a:off x="514905" y="1969363"/>
            <a:ext cx="5379868" cy="421837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322302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5BA45-4981-AC22-EC96-99A5E0901D64}"/>
              </a:ext>
            </a:extLst>
          </p:cNvPr>
          <p:cNvSpPr>
            <a:spLocks noGrp="1"/>
          </p:cNvSpPr>
          <p:nvPr>
            <p:ph type="title"/>
          </p:nvPr>
        </p:nvSpPr>
        <p:spPr>
          <a:xfrm>
            <a:off x="1257300" y="461962"/>
            <a:ext cx="4838700" cy="1527094"/>
          </a:xfrm>
        </p:spPr>
        <p:txBody>
          <a:bodyPr anchor="t">
            <a:normAutofit/>
          </a:bodyPr>
          <a:lstStyle>
            <a:lvl1pPr>
              <a:defRPr lang="en-US" dirty="0"/>
            </a:lvl1pPr>
          </a:lstStyle>
          <a:p>
            <a:r>
              <a:rPr lang="en-US" dirty="0"/>
              <a:t>Click to edit Master title style</a:t>
            </a:r>
          </a:p>
        </p:txBody>
      </p:sp>
      <p:sp>
        <p:nvSpPr>
          <p:cNvPr id="5" name="Date Placeholder 4">
            <a:extLst>
              <a:ext uri="{FF2B5EF4-FFF2-40B4-BE49-F238E27FC236}">
                <a16:creationId xmlns:a16="http://schemas.microsoft.com/office/drawing/2014/main" id="{D0273643-F605-4790-3956-B453E9FC90CB}"/>
              </a:ext>
            </a:extLst>
          </p:cNvPr>
          <p:cNvSpPr>
            <a:spLocks noGrp="1"/>
          </p:cNvSpPr>
          <p:nvPr>
            <p:ph type="dt" sz="half" idx="10"/>
          </p:nvPr>
        </p:nvSpPr>
        <p:spPr/>
        <p:txBody>
          <a:bodyPr/>
          <a:lstStyle/>
          <a:p>
            <a:fld id="{2DF188F8-67CB-419F-AAD4-5AB1C4EFBB40}" type="datetime4">
              <a:rPr lang="en-US" smtClean="0"/>
              <a:t>May 20, 2026</a:t>
            </a:fld>
            <a:endParaRPr lang="en-US" dirty="0"/>
          </a:p>
        </p:txBody>
      </p:sp>
      <p:sp>
        <p:nvSpPr>
          <p:cNvPr id="6" name="Footer Placeholder 5">
            <a:extLst>
              <a:ext uri="{FF2B5EF4-FFF2-40B4-BE49-F238E27FC236}">
                <a16:creationId xmlns:a16="http://schemas.microsoft.com/office/drawing/2014/main" id="{B0265AF8-0057-EBA2-2E30-0B741139752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85ADE8A-3AB5-3C00-B26E-3F6DD6EA52F2}"/>
              </a:ext>
            </a:extLst>
          </p:cNvPr>
          <p:cNvSpPr>
            <a:spLocks noGrp="1"/>
          </p:cNvSpPr>
          <p:nvPr>
            <p:ph type="sldNum" sz="quarter" idx="12"/>
          </p:nvPr>
        </p:nvSpPr>
        <p:spPr/>
        <p:txBody>
          <a:bodyPr/>
          <a:lstStyle/>
          <a:p>
            <a:fld id="{BCDE79FB-97BA-492B-8D57-F1373F9ADA95}" type="slidenum">
              <a:rPr lang="en-US" smtClean="0"/>
              <a:t>‹#›</a:t>
            </a:fld>
            <a:endParaRPr lang="en-US" dirty="0"/>
          </a:p>
        </p:txBody>
      </p:sp>
      <p:sp>
        <p:nvSpPr>
          <p:cNvPr id="18" name="Text Placeholder 17">
            <a:extLst>
              <a:ext uri="{FF2B5EF4-FFF2-40B4-BE49-F238E27FC236}">
                <a16:creationId xmlns:a16="http://schemas.microsoft.com/office/drawing/2014/main" id="{B0ACB72E-F2A9-AC8B-FAC7-489B4728504C}"/>
              </a:ext>
            </a:extLst>
          </p:cNvPr>
          <p:cNvSpPr>
            <a:spLocks noGrp="1"/>
          </p:cNvSpPr>
          <p:nvPr>
            <p:ph type="body" sz="quarter" idx="14"/>
          </p:nvPr>
        </p:nvSpPr>
        <p:spPr>
          <a:xfrm>
            <a:off x="6457950" y="457200"/>
            <a:ext cx="5200650" cy="5724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9">
            <a:extLst>
              <a:ext uri="{FF2B5EF4-FFF2-40B4-BE49-F238E27FC236}">
                <a16:creationId xmlns:a16="http://schemas.microsoft.com/office/drawing/2014/main" id="{37673B57-5924-D749-442C-4AEAFBA23876}"/>
              </a:ext>
            </a:extLst>
          </p:cNvPr>
          <p:cNvSpPr>
            <a:spLocks noGrp="1"/>
          </p:cNvSpPr>
          <p:nvPr>
            <p:ph type="body" sz="quarter" idx="16"/>
          </p:nvPr>
        </p:nvSpPr>
        <p:spPr>
          <a:xfrm>
            <a:off x="514905" y="2253449"/>
            <a:ext cx="5581095" cy="3934287"/>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757795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E24E62B-01AB-F5DE-E2D4-85B1DECC92BB}"/>
              </a:ext>
              <a:ext uri="{C183D7F6-B498-43B3-948B-1728B52AA6E4}">
                <adec:decorative xmlns:adec="http://schemas.microsoft.com/office/drawing/2017/decorative" val="1"/>
              </a:ext>
            </a:extLst>
          </p:cNvPr>
          <p:cNvSpPr>
            <a:spLocks noGrp="1"/>
          </p:cNvSpPr>
          <p:nvPr>
            <p:ph type="pic" idx="1"/>
          </p:nvPr>
        </p:nvSpPr>
        <p:spPr>
          <a:xfrm>
            <a:off x="6496050" y="0"/>
            <a:ext cx="5695950" cy="68580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8" name="Rectangle 7">
            <a:extLst>
              <a:ext uri="{FF2B5EF4-FFF2-40B4-BE49-F238E27FC236}">
                <a16:creationId xmlns:a16="http://schemas.microsoft.com/office/drawing/2014/main" id="{4C33291D-BE72-DBF6-5318-1BD0E7127EE8}"/>
              </a:ext>
              <a:ext uri="{C183D7F6-B498-43B3-948B-1728B52AA6E4}">
                <adec:decorative xmlns:adec="http://schemas.microsoft.com/office/drawing/2017/decorative" val="1"/>
              </a:ext>
            </a:extLst>
          </p:cNvPr>
          <p:cNvSpPr/>
          <p:nvPr/>
        </p:nvSpPr>
        <p:spPr>
          <a:xfrm>
            <a:off x="10853288" y="6356350"/>
            <a:ext cx="1338712"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a:extLst>
              <a:ext uri="{FF2B5EF4-FFF2-40B4-BE49-F238E27FC236}">
                <a16:creationId xmlns:a16="http://schemas.microsoft.com/office/drawing/2014/main" id="{21138100-AC14-9CC0-AD86-426AD89D4336}"/>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1D796E23-B521-5C07-85E1-BA73A20DB266}"/>
              </a:ext>
            </a:extLst>
          </p:cNvPr>
          <p:cNvSpPr>
            <a:spLocks noGrp="1"/>
          </p:cNvSpPr>
          <p:nvPr>
            <p:ph type="dt" sz="half" idx="10"/>
          </p:nvPr>
        </p:nvSpPr>
        <p:spPr/>
        <p:txBody>
          <a:bodyPr/>
          <a:lstStyle/>
          <a:p>
            <a:fld id="{E710D0B2-8800-4E48-BDCE-A19E57C7C5AF}" type="datetime4">
              <a:rPr lang="en-US" smtClean="0"/>
              <a:t>May 20, 2026</a:t>
            </a:fld>
            <a:endParaRPr lang="en-US" dirty="0"/>
          </a:p>
        </p:txBody>
      </p:sp>
      <p:sp>
        <p:nvSpPr>
          <p:cNvPr id="7" name="Slide Number Placeholder 6">
            <a:extLst>
              <a:ext uri="{FF2B5EF4-FFF2-40B4-BE49-F238E27FC236}">
                <a16:creationId xmlns:a16="http://schemas.microsoft.com/office/drawing/2014/main" id="{742A00A7-6A1E-80A0-8EB9-F7F0592559B3}"/>
              </a:ext>
            </a:extLst>
          </p:cNvPr>
          <p:cNvSpPr>
            <a:spLocks noGrp="1"/>
          </p:cNvSpPr>
          <p:nvPr>
            <p:ph type="sldNum" sz="quarter" idx="12"/>
          </p:nvPr>
        </p:nvSpPr>
        <p:spPr/>
        <p:txBody>
          <a:bodyPr/>
          <a:lstStyle/>
          <a:p>
            <a:fld id="{BCDE79FB-97BA-492B-8D57-F1373F9ADA95}" type="slidenum">
              <a:rPr lang="en-US" smtClean="0"/>
              <a:t>‹#›</a:t>
            </a:fld>
            <a:endParaRPr lang="en-US" dirty="0"/>
          </a:p>
        </p:txBody>
      </p:sp>
      <p:sp>
        <p:nvSpPr>
          <p:cNvPr id="11" name="Title Placeholder 1">
            <a:extLst>
              <a:ext uri="{FF2B5EF4-FFF2-40B4-BE49-F238E27FC236}">
                <a16:creationId xmlns:a16="http://schemas.microsoft.com/office/drawing/2014/main" id="{AAD787B3-2795-8B5A-B598-22E07AB7C429}"/>
              </a:ext>
            </a:extLst>
          </p:cNvPr>
          <p:cNvSpPr>
            <a:spLocks noGrp="1"/>
          </p:cNvSpPr>
          <p:nvPr>
            <p:ph type="title"/>
          </p:nvPr>
        </p:nvSpPr>
        <p:spPr>
          <a:xfrm>
            <a:off x="1257300" y="457199"/>
            <a:ext cx="4838700" cy="1495887"/>
          </a:xfrm>
          <a:prstGeom prst="rect">
            <a:avLst/>
          </a:prstGeom>
          <a:noFill/>
        </p:spPr>
        <p:txBody>
          <a:bodyPr vert="horz" lIns="0" tIns="0" rIns="0" bIns="0" rtlCol="0" anchor="t">
            <a:normAutofit/>
          </a:bodyPr>
          <a:lstStyle/>
          <a:p>
            <a:r>
              <a:rPr lang="en-US" dirty="0"/>
              <a:t>Click to edit Master title style</a:t>
            </a:r>
          </a:p>
        </p:txBody>
      </p:sp>
      <p:sp>
        <p:nvSpPr>
          <p:cNvPr id="14" name="Text Placeholder 9">
            <a:extLst>
              <a:ext uri="{FF2B5EF4-FFF2-40B4-BE49-F238E27FC236}">
                <a16:creationId xmlns:a16="http://schemas.microsoft.com/office/drawing/2014/main" id="{3A940954-A279-78B4-1C49-F83180F1797A}"/>
              </a:ext>
            </a:extLst>
          </p:cNvPr>
          <p:cNvSpPr>
            <a:spLocks noGrp="1"/>
          </p:cNvSpPr>
          <p:nvPr>
            <p:ph type="body" sz="quarter" idx="16"/>
          </p:nvPr>
        </p:nvSpPr>
        <p:spPr>
          <a:xfrm>
            <a:off x="514905" y="2235693"/>
            <a:ext cx="5581095" cy="3943165"/>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379837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May 20,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8887576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losing Slide with Social Icon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3EC2F0B-AA35-78CE-95EE-010789FFC164}"/>
              </a:ext>
              <a:ext uri="{C183D7F6-B498-43B3-948B-1728B52AA6E4}">
                <adec:decorative xmlns:adec="http://schemas.microsoft.com/office/drawing/2017/decorative" val="1"/>
              </a:ext>
            </a:extLst>
          </p:cNvPr>
          <p:cNvSpPr/>
          <p:nvPr userDrawn="1"/>
        </p:nvSpPr>
        <p:spPr>
          <a:xfrm>
            <a:off x="1143000" y="-1"/>
            <a:ext cx="10515600" cy="588645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C606C8A0-707B-EA05-8721-6AB65F7FFC3C}"/>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F1C7A2C0-5595-134D-48E1-6FB56E97C543}"/>
              </a:ext>
            </a:extLst>
          </p:cNvPr>
          <p:cNvSpPr txBox="1"/>
          <p:nvPr userDrawn="1"/>
        </p:nvSpPr>
        <p:spPr>
          <a:xfrm>
            <a:off x="8032876" y="1370524"/>
            <a:ext cx="3625724" cy="369332"/>
          </a:xfrm>
          <a:prstGeom prst="rect">
            <a:avLst/>
          </a:prstGeom>
          <a:noFill/>
        </p:spPr>
        <p:txBody>
          <a:bodyPr wrap="square" rtlCol="0">
            <a:spAutoFit/>
          </a:bodyPr>
          <a:lstStyle/>
          <a:p>
            <a:r>
              <a:rPr lang="en-US" b="1" dirty="0"/>
              <a:t>Learn More</a:t>
            </a:r>
          </a:p>
        </p:txBody>
      </p:sp>
      <p:sp>
        <p:nvSpPr>
          <p:cNvPr id="24" name="TextBox 23">
            <a:extLst>
              <a:ext uri="{FF2B5EF4-FFF2-40B4-BE49-F238E27FC236}">
                <a16:creationId xmlns:a16="http://schemas.microsoft.com/office/drawing/2014/main" id="{CE6068C8-6094-4312-CC5E-3C2204EF4FCA}"/>
              </a:ext>
            </a:extLst>
          </p:cNvPr>
          <p:cNvSpPr txBox="1"/>
          <p:nvPr userDrawn="1"/>
        </p:nvSpPr>
        <p:spPr>
          <a:xfrm>
            <a:off x="8054878" y="1783080"/>
            <a:ext cx="3320924" cy="338554"/>
          </a:xfrm>
          <a:prstGeom prst="rect">
            <a:avLst/>
          </a:prstGeom>
          <a:noFill/>
        </p:spPr>
        <p:txBody>
          <a:bodyPr wrap="square" rtlCol="0">
            <a:spAutoFit/>
          </a:bodyPr>
          <a:lstStyle/>
          <a:p>
            <a:r>
              <a:rPr lang="en-US" sz="1600" dirty="0">
                <a:solidFill>
                  <a:srgbClr val="00829B"/>
                </a:solidFill>
              </a:rPr>
              <a:t>www.ercot.com</a:t>
            </a:r>
          </a:p>
        </p:txBody>
      </p:sp>
      <p:sp>
        <p:nvSpPr>
          <p:cNvPr id="25" name="TextBox 24">
            <a:extLst>
              <a:ext uri="{FF2B5EF4-FFF2-40B4-BE49-F238E27FC236}">
                <a16:creationId xmlns:a16="http://schemas.microsoft.com/office/drawing/2014/main" id="{F423784E-7856-0C97-A430-21C095D74723}"/>
              </a:ext>
            </a:extLst>
          </p:cNvPr>
          <p:cNvSpPr txBox="1"/>
          <p:nvPr userDrawn="1"/>
        </p:nvSpPr>
        <p:spPr>
          <a:xfrm>
            <a:off x="8032876" y="2442045"/>
            <a:ext cx="3625724" cy="369332"/>
          </a:xfrm>
          <a:prstGeom prst="rect">
            <a:avLst/>
          </a:prstGeom>
          <a:noFill/>
        </p:spPr>
        <p:txBody>
          <a:bodyPr wrap="square" rtlCol="0">
            <a:spAutoFit/>
          </a:bodyPr>
          <a:lstStyle/>
          <a:p>
            <a:r>
              <a:rPr lang="en-US" b="1" dirty="0"/>
              <a:t>Download ERCOT Mobile App</a:t>
            </a:r>
          </a:p>
        </p:txBody>
      </p:sp>
      <p:pic>
        <p:nvPicPr>
          <p:cNvPr id="26" name="Graphic 25" descr="Google play logo on the left and App Store logo on the right">
            <a:extLst>
              <a:ext uri="{FF2B5EF4-FFF2-40B4-BE49-F238E27FC236}">
                <a16:creationId xmlns:a16="http://schemas.microsoft.com/office/drawing/2014/main" id="{A0C150D5-4154-4FD1-E593-4A43494F7195}"/>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341368" y="2987763"/>
            <a:ext cx="2635124" cy="367447"/>
          </a:xfrm>
          <a:prstGeom prst="rect">
            <a:avLst/>
          </a:prstGeom>
        </p:spPr>
      </p:pic>
      <p:sp>
        <p:nvSpPr>
          <p:cNvPr id="27" name="TextBox 26">
            <a:extLst>
              <a:ext uri="{FF2B5EF4-FFF2-40B4-BE49-F238E27FC236}">
                <a16:creationId xmlns:a16="http://schemas.microsoft.com/office/drawing/2014/main" id="{7E719E70-E0CB-D7A4-F4EB-AB9CBE7C4558}"/>
              </a:ext>
            </a:extLst>
          </p:cNvPr>
          <p:cNvSpPr txBox="1"/>
          <p:nvPr userDrawn="1"/>
        </p:nvSpPr>
        <p:spPr>
          <a:xfrm>
            <a:off x="8054878" y="3786789"/>
            <a:ext cx="3625724" cy="369332"/>
          </a:xfrm>
          <a:prstGeom prst="rect">
            <a:avLst/>
          </a:prstGeom>
          <a:noFill/>
        </p:spPr>
        <p:txBody>
          <a:bodyPr wrap="square" rtlCol="0">
            <a:spAutoFit/>
          </a:bodyPr>
          <a:lstStyle/>
          <a:p>
            <a:r>
              <a:rPr lang="en-US" b="1" dirty="0"/>
              <a:t>Connect With Us</a:t>
            </a:r>
          </a:p>
        </p:txBody>
      </p:sp>
      <p:pic>
        <p:nvPicPr>
          <p:cNvPr id="28" name="Graphic 27" descr="Instagram icon">
            <a:extLst>
              <a:ext uri="{FF2B5EF4-FFF2-40B4-BE49-F238E27FC236}">
                <a16:creationId xmlns:a16="http://schemas.microsoft.com/office/drawing/2014/main" id="{979AB60E-9770-13B5-9343-6BD72E2CF894}"/>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8326128" y="4359746"/>
            <a:ext cx="314995" cy="314995"/>
          </a:xfrm>
          <a:prstGeom prst="rect">
            <a:avLst/>
          </a:prstGeom>
        </p:spPr>
      </p:pic>
      <p:sp>
        <p:nvSpPr>
          <p:cNvPr id="29" name="TextBox 28">
            <a:extLst>
              <a:ext uri="{FF2B5EF4-FFF2-40B4-BE49-F238E27FC236}">
                <a16:creationId xmlns:a16="http://schemas.microsoft.com/office/drawing/2014/main" id="{A8F1C02E-B451-8399-EA20-4549B65AD7DE}"/>
              </a:ext>
            </a:extLst>
          </p:cNvPr>
          <p:cNvSpPr txBox="1"/>
          <p:nvPr userDrawn="1"/>
        </p:nvSpPr>
        <p:spPr>
          <a:xfrm>
            <a:off x="8715473" y="4378550"/>
            <a:ext cx="3098730" cy="307777"/>
          </a:xfrm>
          <a:prstGeom prst="rect">
            <a:avLst/>
          </a:prstGeom>
          <a:noFill/>
        </p:spPr>
        <p:txBody>
          <a:bodyPr wrap="square" rtlCol="0">
            <a:spAutoFit/>
          </a:bodyPr>
          <a:lstStyle/>
          <a:p>
            <a:r>
              <a:rPr lang="en-US" sz="1400" dirty="0"/>
              <a:t>facebook.com/ERCOTISO</a:t>
            </a:r>
          </a:p>
        </p:txBody>
      </p:sp>
      <p:pic>
        <p:nvPicPr>
          <p:cNvPr id="30" name="Graphic 29" descr="Twitter or X  icon">
            <a:extLst>
              <a:ext uri="{FF2B5EF4-FFF2-40B4-BE49-F238E27FC236}">
                <a16:creationId xmlns:a16="http://schemas.microsoft.com/office/drawing/2014/main" id="{2ECCCDE0-AFCD-7893-0AFD-50DF7E31FF67}"/>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8326128" y="4816173"/>
            <a:ext cx="314995" cy="314995"/>
          </a:xfrm>
          <a:prstGeom prst="rect">
            <a:avLst/>
          </a:prstGeom>
        </p:spPr>
      </p:pic>
      <p:sp>
        <p:nvSpPr>
          <p:cNvPr id="31" name="TextBox 30">
            <a:extLst>
              <a:ext uri="{FF2B5EF4-FFF2-40B4-BE49-F238E27FC236}">
                <a16:creationId xmlns:a16="http://schemas.microsoft.com/office/drawing/2014/main" id="{D1583059-78CF-FEAD-60A0-1C0F38F4AAC5}"/>
              </a:ext>
            </a:extLst>
          </p:cNvPr>
          <p:cNvSpPr txBox="1"/>
          <p:nvPr userDrawn="1"/>
        </p:nvSpPr>
        <p:spPr>
          <a:xfrm>
            <a:off x="8715473" y="4823175"/>
            <a:ext cx="2108130" cy="307777"/>
          </a:xfrm>
          <a:prstGeom prst="rect">
            <a:avLst/>
          </a:prstGeom>
          <a:noFill/>
        </p:spPr>
        <p:txBody>
          <a:bodyPr wrap="square" lIns="91440" tIns="45720" rIns="91440" bIns="45720" rtlCol="0" anchor="t">
            <a:spAutoFit/>
          </a:bodyPr>
          <a:lstStyle/>
          <a:p>
            <a:r>
              <a:rPr lang="en-US" sz="1400" dirty="0"/>
              <a:t>x.com/ercot_iso</a:t>
            </a:r>
          </a:p>
        </p:txBody>
      </p:sp>
      <p:pic>
        <p:nvPicPr>
          <p:cNvPr id="32" name="Graphic 31" descr="LinkedIn icon">
            <a:extLst>
              <a:ext uri="{FF2B5EF4-FFF2-40B4-BE49-F238E27FC236}">
                <a16:creationId xmlns:a16="http://schemas.microsoft.com/office/drawing/2014/main" id="{1903480E-F3B1-1C62-9EDC-F53FB9BC74BE}"/>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5"/>
              </a:ext>
            </a:extLst>
          </a:blip>
          <a:srcRect/>
          <a:stretch/>
        </p:blipFill>
        <p:spPr>
          <a:xfrm>
            <a:off x="8326128" y="5292078"/>
            <a:ext cx="314995" cy="314995"/>
          </a:xfrm>
          <a:prstGeom prst="rect">
            <a:avLst/>
          </a:prstGeom>
        </p:spPr>
      </p:pic>
      <p:sp>
        <p:nvSpPr>
          <p:cNvPr id="33" name="TextBox 32">
            <a:extLst>
              <a:ext uri="{FF2B5EF4-FFF2-40B4-BE49-F238E27FC236}">
                <a16:creationId xmlns:a16="http://schemas.microsoft.com/office/drawing/2014/main" id="{CBAD8042-AFA6-EFE2-77AF-5DCC566A4431}"/>
              </a:ext>
            </a:extLst>
          </p:cNvPr>
          <p:cNvSpPr txBox="1"/>
          <p:nvPr userDrawn="1"/>
        </p:nvSpPr>
        <p:spPr>
          <a:xfrm>
            <a:off x="8715473" y="5299080"/>
            <a:ext cx="3132351" cy="307777"/>
          </a:xfrm>
          <a:prstGeom prst="rect">
            <a:avLst/>
          </a:prstGeom>
          <a:noFill/>
        </p:spPr>
        <p:txBody>
          <a:bodyPr wrap="square" lIns="91440" tIns="45720" rIns="91440" bIns="45720" rtlCol="0" anchor="t">
            <a:spAutoFit/>
          </a:bodyPr>
          <a:lstStyle/>
          <a:p>
            <a:r>
              <a:rPr lang="en-US" sz="1400" dirty="0"/>
              <a:t>linkedin.com/company/ercot</a:t>
            </a:r>
          </a:p>
        </p:txBody>
      </p:sp>
      <p:pic>
        <p:nvPicPr>
          <p:cNvPr id="34" name="Graphic 33" descr="Instagram icon">
            <a:extLst>
              <a:ext uri="{FF2B5EF4-FFF2-40B4-BE49-F238E27FC236}">
                <a16:creationId xmlns:a16="http://schemas.microsoft.com/office/drawing/2014/main" id="{EDBCA817-DEC9-119D-CE2F-884915CACBFB}"/>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6"/>
              </a:ext>
            </a:extLst>
          </a:blip>
          <a:stretch>
            <a:fillRect/>
          </a:stretch>
        </p:blipFill>
        <p:spPr>
          <a:xfrm>
            <a:off x="8326128" y="5773360"/>
            <a:ext cx="314996" cy="314996"/>
          </a:xfrm>
          <a:prstGeom prst="rect">
            <a:avLst/>
          </a:prstGeom>
        </p:spPr>
      </p:pic>
      <p:sp>
        <p:nvSpPr>
          <p:cNvPr id="35" name="TextBox 34">
            <a:extLst>
              <a:ext uri="{FF2B5EF4-FFF2-40B4-BE49-F238E27FC236}">
                <a16:creationId xmlns:a16="http://schemas.microsoft.com/office/drawing/2014/main" id="{B020B383-6412-86E2-A484-51635C64859B}"/>
              </a:ext>
              <a:ext uri="{C183D7F6-B498-43B3-948B-1728B52AA6E4}">
                <adec:decorative xmlns:adec="http://schemas.microsoft.com/office/drawing/2017/decorative" val="0"/>
              </a:ext>
            </a:extLst>
          </p:cNvPr>
          <p:cNvSpPr txBox="1"/>
          <p:nvPr userDrawn="1"/>
        </p:nvSpPr>
        <p:spPr>
          <a:xfrm>
            <a:off x="8706121" y="5773359"/>
            <a:ext cx="3132351" cy="307777"/>
          </a:xfrm>
          <a:prstGeom prst="rect">
            <a:avLst/>
          </a:prstGeom>
          <a:noFill/>
        </p:spPr>
        <p:txBody>
          <a:bodyPr wrap="square" lIns="91440" tIns="45720" rIns="91440" bIns="45720" rtlCol="0" anchor="t">
            <a:spAutoFit/>
          </a:bodyPr>
          <a:lstStyle/>
          <a:p>
            <a:r>
              <a:rPr lang="en-US" sz="1400" dirty="0"/>
              <a:t>instagram.com/ercot_iso</a:t>
            </a:r>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fld id="{8D345B5F-6A76-46F9-AC11-757A044249AE}" type="datetime4">
              <a:rPr lang="en-US" smtClean="0"/>
              <a:t>May 20, 2026</a:t>
            </a:fld>
            <a:endParaRPr lang="en-US"/>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8" name="Title 1">
            <a:extLst>
              <a:ext uri="{FF2B5EF4-FFF2-40B4-BE49-F238E27FC236}">
                <a16:creationId xmlns:a16="http://schemas.microsoft.com/office/drawing/2014/main" id="{8800AE6F-9A46-8238-7077-A5AC13D407C3}"/>
              </a:ext>
            </a:extLst>
          </p:cNvPr>
          <p:cNvSpPr>
            <a:spLocks noGrp="1"/>
          </p:cNvSpPr>
          <p:nvPr>
            <p:ph type="title"/>
          </p:nvPr>
        </p:nvSpPr>
        <p:spPr>
          <a:xfrm>
            <a:off x="530869" y="1430448"/>
            <a:ext cx="4064224" cy="1848259"/>
          </a:xfrm>
        </p:spPr>
        <p:txBody>
          <a:bodyPr anchor="ctr"/>
          <a:lstStyle>
            <a:lvl1pPr>
              <a:defRPr sz="4000"/>
            </a:lvl1pPr>
          </a:lstStyle>
          <a:p>
            <a:r>
              <a:rPr lang="en-US" dirty="0"/>
              <a:t>Click to edit Master title style</a:t>
            </a:r>
          </a:p>
        </p:txBody>
      </p:sp>
      <p:sp>
        <p:nvSpPr>
          <p:cNvPr id="9" name="Text Placeholder 22">
            <a:extLst>
              <a:ext uri="{FF2B5EF4-FFF2-40B4-BE49-F238E27FC236}">
                <a16:creationId xmlns:a16="http://schemas.microsoft.com/office/drawing/2014/main" id="{5C4FB799-C0A9-098A-E039-8CF18E102051}"/>
              </a:ext>
            </a:extLst>
          </p:cNvPr>
          <p:cNvSpPr>
            <a:spLocks noGrp="1"/>
          </p:cNvSpPr>
          <p:nvPr>
            <p:ph type="body" sz="quarter" idx="13"/>
          </p:nvPr>
        </p:nvSpPr>
        <p:spPr>
          <a:xfrm>
            <a:off x="530869" y="3501136"/>
            <a:ext cx="4078434" cy="682625"/>
          </a:xfrm>
          <a:prstGeom prst="rect">
            <a:avLst/>
          </a:prstGeo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Tree>
    <p:extLst>
      <p:ext uri="{BB962C8B-B14F-4D97-AF65-F5344CB8AC3E}">
        <p14:creationId xmlns:p14="http://schemas.microsoft.com/office/powerpoint/2010/main" val="3500754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tion Slide">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0511CB1D-D7A8-8516-A8D6-FDE88BB37837}"/>
              </a:ext>
            </a:extLst>
          </p:cNvPr>
          <p:cNvSpPr>
            <a:spLocks noGrp="1"/>
          </p:cNvSpPr>
          <p:nvPr>
            <p:ph type="title"/>
          </p:nvPr>
        </p:nvSpPr>
        <p:spPr>
          <a:xfrm>
            <a:off x="530868" y="1430448"/>
            <a:ext cx="5565132" cy="1848259"/>
          </a:xfrm>
        </p:spPr>
        <p:txBody>
          <a:bodyPr anchor="ctr"/>
          <a:lstStyle>
            <a:lvl1pPr>
              <a:defRPr sz="4000"/>
            </a:lvl1pPr>
          </a:lstStyle>
          <a:p>
            <a:r>
              <a:rPr lang="en-US" dirty="0"/>
              <a:t>Click to edit Master title style</a:t>
            </a:r>
          </a:p>
        </p:txBody>
      </p:sp>
      <p:sp>
        <p:nvSpPr>
          <p:cNvPr id="26" name="Text Placeholder 22">
            <a:extLst>
              <a:ext uri="{FF2B5EF4-FFF2-40B4-BE49-F238E27FC236}">
                <a16:creationId xmlns:a16="http://schemas.microsoft.com/office/drawing/2014/main" id="{7DB85F87-C4AC-5AA2-4395-ABB6B533D5DF}"/>
              </a:ext>
            </a:extLst>
          </p:cNvPr>
          <p:cNvSpPr>
            <a:spLocks noGrp="1"/>
          </p:cNvSpPr>
          <p:nvPr>
            <p:ph type="body" sz="quarter" idx="13"/>
          </p:nvPr>
        </p:nvSpPr>
        <p:spPr>
          <a:xfrm>
            <a:off x="530868" y="3501136"/>
            <a:ext cx="5565132" cy="682625"/>
          </a:xfrm>
          <a:prstGeom prst="rect">
            <a:avLst/>
          </a:prstGeo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25" name="Footer Placeholder 3">
            <a:extLst>
              <a:ext uri="{FF2B5EF4-FFF2-40B4-BE49-F238E27FC236}">
                <a16:creationId xmlns:a16="http://schemas.microsoft.com/office/drawing/2014/main" id="{524951DF-39E3-E4DB-EB22-28C36CEEB99F}"/>
              </a:ext>
            </a:extLst>
          </p:cNvPr>
          <p:cNvSpPr>
            <a:spLocks noGrp="1"/>
          </p:cNvSpPr>
          <p:nvPr>
            <p:ph type="ftr" sz="quarter" idx="11"/>
          </p:nvPr>
        </p:nvSpPr>
        <p:spPr>
          <a:xfrm>
            <a:off x="530869" y="6356350"/>
            <a:ext cx="8010526"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May 20,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5707487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Appendix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0"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Graphic 18" descr="ERCOT logo">
            <a:extLst>
              <a:ext uri="{FF2B5EF4-FFF2-40B4-BE49-F238E27FC236}">
                <a16:creationId xmlns:a16="http://schemas.microsoft.com/office/drawing/2014/main" id="{B751E01E-9D1B-AB32-9537-F544F49949EB}"/>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37956" y="108220"/>
            <a:ext cx="703682" cy="259285"/>
          </a:xfrm>
          <a:prstGeom prst="rect">
            <a:avLst/>
          </a:prstGeom>
        </p:spPr>
      </p:pic>
      <p:grpSp>
        <p:nvGrpSpPr>
          <p:cNvPr id="20" name="Group 19" descr="Confidential document label">
            <a:extLst>
              <a:ext uri="{FF2B5EF4-FFF2-40B4-BE49-F238E27FC236}">
                <a16:creationId xmlns:a16="http://schemas.microsoft.com/office/drawing/2014/main" id="{3B6CFFE6-489D-17D2-9884-1ADAECA66CA9}"/>
              </a:ext>
              <a:ext uri="{C183D7F6-B498-43B3-948B-1728B52AA6E4}">
                <adec:decorative xmlns:adec="http://schemas.microsoft.com/office/drawing/2017/decorative" val="0"/>
              </a:ext>
            </a:extLst>
          </p:cNvPr>
          <p:cNvGrpSpPr/>
          <p:nvPr userDrawn="1"/>
        </p:nvGrpSpPr>
        <p:grpSpPr>
          <a:xfrm>
            <a:off x="-91688" y="457199"/>
            <a:ext cx="1162970" cy="358775"/>
            <a:chOff x="-91688" y="6362698"/>
            <a:chExt cx="1162970" cy="358775"/>
          </a:xfrm>
        </p:grpSpPr>
        <p:sp>
          <p:nvSpPr>
            <p:cNvPr id="22" name="Rectangle 21">
              <a:extLst>
                <a:ext uri="{FF2B5EF4-FFF2-40B4-BE49-F238E27FC236}">
                  <a16:creationId xmlns:a16="http://schemas.microsoft.com/office/drawing/2014/main" id="{55FA20CA-1326-E8FD-F266-B055679F20E2}"/>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Box 23">
              <a:extLst>
                <a:ext uri="{FF2B5EF4-FFF2-40B4-BE49-F238E27FC236}">
                  <a16:creationId xmlns:a16="http://schemas.microsoft.com/office/drawing/2014/main" id="{13744901-5CF8-A85F-8C67-5BB032900B25}"/>
                </a:ext>
              </a:extLst>
            </p:cNvPr>
            <p:cNvSpPr txBox="1"/>
            <p:nvPr/>
          </p:nvSpPr>
          <p:spPr>
            <a:xfrm>
              <a:off x="-91688" y="6427015"/>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sp>
        <p:nvSpPr>
          <p:cNvPr id="2" name="Title 1">
            <a:extLst>
              <a:ext uri="{FF2B5EF4-FFF2-40B4-BE49-F238E27FC236}">
                <a16:creationId xmlns:a16="http://schemas.microsoft.com/office/drawing/2014/main" id="{C5AB5A33-CD56-3912-4016-20DF30F14CCA}"/>
              </a:ext>
            </a:extLst>
          </p:cNvPr>
          <p:cNvSpPr>
            <a:spLocks noGrp="1"/>
          </p:cNvSpPr>
          <p:nvPr>
            <p:ph type="title"/>
          </p:nvPr>
        </p:nvSpPr>
        <p:spPr>
          <a:xfrm>
            <a:off x="530869" y="1430448"/>
            <a:ext cx="4064224" cy="1848259"/>
          </a:xfrm>
        </p:spPr>
        <p:txBody>
          <a:bodyPr anchor="ctr"/>
          <a:lstStyle>
            <a:lvl1pPr>
              <a:defRPr sz="4000"/>
            </a:lvl1pPr>
          </a:lstStyle>
          <a:p>
            <a:r>
              <a:rPr lang="en-US" dirty="0"/>
              <a:t>Click to edit Master title style</a:t>
            </a:r>
          </a:p>
        </p:txBody>
      </p:sp>
      <p:sp>
        <p:nvSpPr>
          <p:cNvPr id="23" name="Text Placeholder 22">
            <a:extLst>
              <a:ext uri="{FF2B5EF4-FFF2-40B4-BE49-F238E27FC236}">
                <a16:creationId xmlns:a16="http://schemas.microsoft.com/office/drawing/2014/main" id="{113BE72E-F22F-EA59-A56F-ACBBDAEAF810}"/>
              </a:ext>
            </a:extLst>
          </p:cNvPr>
          <p:cNvSpPr>
            <a:spLocks noGrp="1"/>
          </p:cNvSpPr>
          <p:nvPr>
            <p:ph type="body" sz="quarter" idx="13"/>
          </p:nvPr>
        </p:nvSpPr>
        <p:spPr>
          <a:xfrm>
            <a:off x="530869" y="3501136"/>
            <a:ext cx="4078434" cy="682625"/>
          </a:xfrm>
          <a:prstGeom prst="rect">
            <a:avLst/>
          </a:prstGeo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7" name="Text Placeholder 6">
            <a:extLst>
              <a:ext uri="{FF2B5EF4-FFF2-40B4-BE49-F238E27FC236}">
                <a16:creationId xmlns:a16="http://schemas.microsoft.com/office/drawing/2014/main" id="{6A05AE35-B341-C586-A0DD-9B916DA1D819}"/>
              </a:ext>
            </a:extLst>
          </p:cNvPr>
          <p:cNvSpPr>
            <a:spLocks noGrp="1"/>
          </p:cNvSpPr>
          <p:nvPr>
            <p:ph type="body" sz="quarter" idx="14"/>
          </p:nvPr>
        </p:nvSpPr>
        <p:spPr>
          <a:xfrm>
            <a:off x="5076825" y="1371600"/>
            <a:ext cx="6581775" cy="48006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a:xfrm>
            <a:off x="530869" y="6356350"/>
            <a:ext cx="8010526"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May 20,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4975887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Keynote Horizontal">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11163300" cy="2619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299" y="4463716"/>
            <a:ext cx="11163298"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May 20,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25661527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Keynote and Image in Sideba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F05638A-F774-C6DB-0DC6-A2F6139BCE38}"/>
              </a:ext>
              <a:ext uri="{C183D7F6-B498-43B3-948B-1728B52AA6E4}">
                <adec:decorative xmlns:adec="http://schemas.microsoft.com/office/drawing/2017/decorative" val="1"/>
              </a:ext>
            </a:extLst>
          </p:cNvPr>
          <p:cNvSpPr/>
          <p:nvPr userDrawn="1"/>
        </p:nvSpPr>
        <p:spPr>
          <a:xfrm>
            <a:off x="6096001" y="0"/>
            <a:ext cx="6096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46482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5EC2E430-0983-479E-8535-00F341009C9B}" type="datetime4">
              <a:rPr lang="en-US" smtClean="0"/>
              <a:t>May 20,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2790955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533400" y="1122363"/>
            <a:ext cx="11125200" cy="2387600"/>
          </a:xfrm>
        </p:spPr>
        <p:txBody>
          <a:bodyPr anchor="ctr">
            <a:norm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533400" y="3602038"/>
            <a:ext cx="11125200" cy="1655762"/>
          </a:xfrm>
          <a:prstGeom prst="rect">
            <a:avLst/>
          </a:prstGeom>
        </p:spPr>
        <p:txBody>
          <a:bodyPr wrap="square"/>
          <a:lstStyle>
            <a:lvl1pPr marL="0" indent="0" algn="ctr">
              <a:buNone/>
              <a:defRPr sz="2400" b="1">
                <a:solidFill>
                  <a:srgbClr val="00829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fld id="{8D345B5F-6A76-46F9-AC11-757A044249AE}" type="datetime4">
              <a:rPr lang="en-US" smtClean="0"/>
              <a:t>May 20, 2026</a:t>
            </a:fld>
            <a:endParaRPr lang="en-US" dirty="0"/>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782115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May 20,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765577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514905" y="1676400"/>
            <a:ext cx="11168108" cy="44958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0" y="6356350"/>
            <a:ext cx="8010526" cy="365125"/>
          </a:xfrm>
        </p:spPr>
        <p:txBody>
          <a:bodyPr/>
          <a:lstStyle/>
          <a:p>
            <a:endParaRPr lang="en-US" dirty="0"/>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8716884" y="6356350"/>
            <a:ext cx="2773273" cy="365125"/>
          </a:xfrm>
        </p:spPr>
        <p:txBody>
          <a:bodyPr/>
          <a:lstStyle/>
          <a:p>
            <a:fld id="{14560760-0B16-41B8-81DA-58FA2187E1CC}" type="datetime4">
              <a:rPr lang="en-US" smtClean="0"/>
              <a:t>May 20, 2026</a:t>
            </a:fld>
            <a:endParaRPr lang="en-US" dirty="0"/>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192088204"/>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ist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2C241-ABAD-0B48-C7F4-FACC6EB421F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3155-D640-660D-D4AA-CF4C5B6AB1B4}"/>
              </a:ext>
            </a:extLst>
          </p:cNvPr>
          <p:cNvSpPr>
            <a:spLocks noGrp="1"/>
          </p:cNvSpPr>
          <p:nvPr>
            <p:ph type="dt" sz="half" idx="10"/>
          </p:nvPr>
        </p:nvSpPr>
        <p:spPr/>
        <p:txBody>
          <a:bodyPr/>
          <a:lstStyle/>
          <a:p>
            <a:fld id="{B145F6E8-FE0B-4A87-A96D-6C3DE3AC3724}" type="datetime4">
              <a:rPr lang="en-US" smtClean="0"/>
              <a:t>May 20, 2026</a:t>
            </a:fld>
            <a:endParaRPr lang="en-US" dirty="0"/>
          </a:p>
        </p:txBody>
      </p:sp>
      <p:sp>
        <p:nvSpPr>
          <p:cNvPr id="4" name="Footer Placeholder 3">
            <a:extLst>
              <a:ext uri="{FF2B5EF4-FFF2-40B4-BE49-F238E27FC236}">
                <a16:creationId xmlns:a16="http://schemas.microsoft.com/office/drawing/2014/main" id="{E5F7A1E9-1408-8F67-EA6A-B47C576940F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DCC26F69-DFD9-AF88-1E7D-661B691872D5}"/>
              </a:ext>
            </a:extLst>
          </p:cNvPr>
          <p:cNvSpPr>
            <a:spLocks noGrp="1"/>
          </p:cNvSpPr>
          <p:nvPr>
            <p:ph type="sldNum" sz="quarter" idx="12"/>
          </p:nvPr>
        </p:nvSpPr>
        <p:spPr/>
        <p:txBody>
          <a:bodyPr/>
          <a:lstStyle/>
          <a:p>
            <a:fld id="{BCDE79FB-97BA-492B-8D57-F1373F9ADA95}" type="slidenum">
              <a:rPr lang="en-US" smtClean="0"/>
              <a:pPr/>
              <a:t>‹#›</a:t>
            </a:fld>
            <a:endParaRPr lang="en-US" dirty="0"/>
          </a:p>
        </p:txBody>
      </p:sp>
      <p:sp>
        <p:nvSpPr>
          <p:cNvPr id="7" name="Text Placeholder 6">
            <a:extLst>
              <a:ext uri="{FF2B5EF4-FFF2-40B4-BE49-F238E27FC236}">
                <a16:creationId xmlns:a16="http://schemas.microsoft.com/office/drawing/2014/main" id="{6ACA757B-A946-80C2-B694-C245628A3954}"/>
              </a:ext>
            </a:extLst>
          </p:cNvPr>
          <p:cNvSpPr>
            <a:spLocks noGrp="1"/>
          </p:cNvSpPr>
          <p:nvPr>
            <p:ph type="body" sz="quarter" idx="13"/>
          </p:nvPr>
        </p:nvSpPr>
        <p:spPr>
          <a:xfrm>
            <a:off x="503538" y="1696995"/>
            <a:ext cx="11163300" cy="4440280"/>
          </a:xfrm>
        </p:spPr>
        <p:txBody>
          <a:bodyPr/>
          <a:lstStyle>
            <a:lvl1pPr marL="0" indent="-274320">
              <a:buFont typeface="Arial" panose="020B0604020202020204" pitchFamily="34" charset="0"/>
              <a:buChar char="●"/>
              <a:defRPr/>
            </a:lvl1pPr>
            <a:lvl2pPr>
              <a:buFont typeface="Courier New" panose="02070309020205020404" pitchFamily="49" charset="0"/>
              <a:buChar char="o"/>
              <a:defRPr/>
            </a:lvl2pPr>
            <a:lvl3pPr>
              <a:buFont typeface="Arial" panose="020B0604020202020204" pitchFamily="34" charset="0"/>
              <a:buChar char="•"/>
              <a:defRPr/>
            </a:lvl3pPr>
            <a:lvl4pPr>
              <a:buFont typeface="Arial" panose="020B0604020202020204" pitchFamily="34" charset="0"/>
              <a:buChar char="̶"/>
              <a:defRPr/>
            </a:lvl4pPr>
            <a:lvl5pPr>
              <a:buFont typeface="Wingdings" panose="05000000000000000000" pitchFamily="2" charset="2"/>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74686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note and Imag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F8B62A2-45B4-4ECA-8168-BE9383DA5644}" type="datetime4">
              <a:rPr lang="en-US" smtClean="0"/>
              <a:t>May 20,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51247"/>
            <a:ext cx="5336458" cy="2783101"/>
          </a:xfrm>
          <a:prstGeom prst="rect">
            <a:avLst/>
          </a:prstGeo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5" name="Text Placeholder 9">
            <a:extLst>
              <a:ext uri="{FF2B5EF4-FFF2-40B4-BE49-F238E27FC236}">
                <a16:creationId xmlns:a16="http://schemas.microsoft.com/office/drawing/2014/main" id="{F8D715F3-0DC3-D35E-565A-8D7CB3F7E14A}"/>
              </a:ext>
            </a:extLst>
          </p:cNvPr>
          <p:cNvSpPr>
            <a:spLocks noGrp="1"/>
          </p:cNvSpPr>
          <p:nvPr>
            <p:ph type="body" sz="quarter" idx="16"/>
          </p:nvPr>
        </p:nvSpPr>
        <p:spPr>
          <a:xfrm>
            <a:off x="514905" y="1676400"/>
            <a:ext cx="5379868" cy="44958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50763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eynote and Image in Sideba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F05638A-F774-C6DB-0DC6-A2F6139BCE38}"/>
              </a:ext>
              <a:ext uri="{C183D7F6-B498-43B3-948B-1728B52AA6E4}">
                <adec:decorative xmlns:adec="http://schemas.microsoft.com/office/drawing/2017/decorative" val="1"/>
              </a:ext>
            </a:extLst>
          </p:cNvPr>
          <p:cNvSpPr/>
          <p:nvPr userDrawn="1"/>
        </p:nvSpPr>
        <p:spPr>
          <a:xfrm>
            <a:off x="6096001" y="0"/>
            <a:ext cx="6096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4648200" cy="914400"/>
          </a:xfrm>
          <a:prstGeom prst="rect">
            <a:avLst/>
          </a:prstGeom>
          <a:noFill/>
        </p:spPr>
        <p:txBody>
          <a:bodyPr vert="horz" lIns="0" tIns="0" rIns="0" bIns="0" rtlCol="0" anchor="t">
            <a:normAutofit/>
          </a:bodyPr>
          <a:lstStyle/>
          <a:p>
            <a:r>
              <a:rPr lang="en-US"/>
              <a:t>Click to edit Master title style</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5EC2E430-0983-479E-8535-00F341009C9B}" type="datetime4">
              <a:rPr lang="en-US" smtClean="0"/>
              <a:t>May 20,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a:prstGeom prst="rect">
            <a:avLst/>
          </a:prstGeo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4" name="Text Placeholder 9">
            <a:extLst>
              <a:ext uri="{FF2B5EF4-FFF2-40B4-BE49-F238E27FC236}">
                <a16:creationId xmlns:a16="http://schemas.microsoft.com/office/drawing/2014/main" id="{562EA36D-A2DB-7357-5251-1189FD27909C}"/>
              </a:ext>
            </a:extLst>
          </p:cNvPr>
          <p:cNvSpPr>
            <a:spLocks noGrp="1"/>
          </p:cNvSpPr>
          <p:nvPr>
            <p:ph type="body" sz="quarter" idx="16"/>
          </p:nvPr>
        </p:nvSpPr>
        <p:spPr>
          <a:xfrm>
            <a:off x="514905" y="1676400"/>
            <a:ext cx="11168108" cy="44958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46521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ideba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55086D0-23A2-1C6B-A4BF-B6E909DA999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6734174" cy="1744579"/>
          </a:xfrm>
          <a:prstGeom prst="foldedCorner">
            <a:avLst>
              <a:gd name="adj" fmla="val 16667"/>
            </a:avLst>
          </a:prstGeom>
          <a:solidFill>
            <a:schemeClr val="accent2">
              <a:lumMod val="20000"/>
              <a:lumOff val="80000"/>
              <a:alpha val="6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a:extLst>
              <a:ext uri="{FF2B5EF4-FFF2-40B4-BE49-F238E27FC236}">
                <a16:creationId xmlns:a16="http://schemas.microsoft.com/office/drawing/2014/main" id="{8C5D5F82-2DE8-D31E-AE3D-018BD935DE3D}"/>
              </a:ext>
            </a:extLst>
          </p:cNvPr>
          <p:cNvSpPr>
            <a:spLocks noGrp="1"/>
          </p:cNvSpPr>
          <p:nvPr>
            <p:ph idx="16"/>
          </p:nvPr>
        </p:nvSpPr>
        <p:spPr>
          <a:xfrm>
            <a:off x="8077201" y="533400"/>
            <a:ext cx="3581400" cy="5638799"/>
          </a:xfrm>
          <a:prstGeom prst="rect">
            <a:avLst/>
          </a:prstGeom>
        </p:spPr>
        <p:txBody>
          <a:bodyPr>
            <a:noAutofit/>
          </a:bodyPr>
          <a:lstStyle>
            <a:lvl1pPr>
              <a:defRPr lang="en-US" dirty="0"/>
            </a:lvl1pPr>
            <a:lvl2pPr>
              <a:defRPr lang="en-US" dirty="0"/>
            </a:lvl2pPr>
            <a:lvl3pPr>
              <a:defRPr lang="en-US" dirty="0"/>
            </a:lvl3pPr>
            <a:lvl4pPr>
              <a:defRPr lang="en-US" dirty="0"/>
            </a:lvl4pPr>
            <a:lvl5pPr>
              <a:defRPr lang="en-US" dirty="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May 20,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11" name="Title Placeholder 1">
            <a:extLst>
              <a:ext uri="{FF2B5EF4-FFF2-40B4-BE49-F238E27FC236}">
                <a16:creationId xmlns:a16="http://schemas.microsoft.com/office/drawing/2014/main" id="{76B0E102-ECBF-9F87-26E6-0A3ECAD1E9FC}"/>
              </a:ext>
            </a:extLst>
          </p:cNvPr>
          <p:cNvSpPr>
            <a:spLocks noGrp="1"/>
          </p:cNvSpPr>
          <p:nvPr>
            <p:ph type="title"/>
          </p:nvPr>
        </p:nvSpPr>
        <p:spPr>
          <a:xfrm>
            <a:off x="1257299" y="457200"/>
            <a:ext cx="5978001" cy="914400"/>
          </a:xfrm>
          <a:prstGeom prst="rect">
            <a:avLst/>
          </a:prstGeom>
          <a:noFill/>
        </p:spPr>
        <p:txBody>
          <a:bodyPr vert="horz" lIns="0" tIns="0" rIns="0" bIns="0" rtlCol="0" anchor="t">
            <a:normAutofit/>
          </a:bodyPr>
          <a:lstStyle/>
          <a:p>
            <a:r>
              <a:rPr lang="en-US"/>
              <a:t>Click to edit Master title style</a:t>
            </a:r>
          </a:p>
        </p:txBody>
      </p:sp>
      <p:sp>
        <p:nvSpPr>
          <p:cNvPr id="15" name="Text Placeholder 9">
            <a:extLst>
              <a:ext uri="{FF2B5EF4-FFF2-40B4-BE49-F238E27FC236}">
                <a16:creationId xmlns:a16="http://schemas.microsoft.com/office/drawing/2014/main" id="{A3D223FC-8686-99D8-8C4C-068F4E02D0C4}"/>
              </a:ext>
            </a:extLst>
          </p:cNvPr>
          <p:cNvSpPr>
            <a:spLocks noGrp="1"/>
          </p:cNvSpPr>
          <p:nvPr>
            <p:ph type="body" sz="quarter" idx="18"/>
          </p:nvPr>
        </p:nvSpPr>
        <p:spPr>
          <a:xfrm>
            <a:off x="514905" y="1676400"/>
            <a:ext cx="6702641" cy="262039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84270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ide Keyno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C8853-B873-F2E3-2665-37A006BD8B46}"/>
              </a:ext>
            </a:extLst>
          </p:cNvPr>
          <p:cNvSpPr>
            <a:spLocks noGrp="1"/>
          </p:cNvSpPr>
          <p:nvPr>
            <p:ph type="title"/>
          </p:nvPr>
        </p:nvSpPr>
        <p:spPr/>
        <p:txBody>
          <a:bodyPr/>
          <a:lstStyle/>
          <a:p>
            <a:r>
              <a:rPr lang="en-US"/>
              <a:t>Click to edit Master title style</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7484181" y="1635526"/>
            <a:ext cx="4174415" cy="2944894"/>
          </a:xfrm>
          <a:prstGeom prst="foldedCorner">
            <a:avLst>
              <a:gd name="adj" fmla="val 10320"/>
            </a:avLst>
          </a:prstGeom>
          <a:solidFill>
            <a:schemeClr val="accent2">
              <a:lumMod val="20000"/>
              <a:lumOff val="80000"/>
              <a:alpha val="6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548640" indent="-18288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609600" y="6356350"/>
            <a:ext cx="7934326" cy="365125"/>
          </a:xfrm>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14560760-0B16-41B8-81DA-58FA2187E1CC}" type="datetime4">
              <a:rPr lang="en-US" smtClean="0"/>
              <a:t>May 20,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11" name="Text Placeholder 9">
            <a:extLst>
              <a:ext uri="{FF2B5EF4-FFF2-40B4-BE49-F238E27FC236}">
                <a16:creationId xmlns:a16="http://schemas.microsoft.com/office/drawing/2014/main" id="{1A52283F-3149-BF6C-5EF0-E83C2ECE3FB2}"/>
              </a:ext>
            </a:extLst>
          </p:cNvPr>
          <p:cNvSpPr>
            <a:spLocks noGrp="1"/>
          </p:cNvSpPr>
          <p:nvPr>
            <p:ph type="body" sz="quarter" idx="16"/>
          </p:nvPr>
        </p:nvSpPr>
        <p:spPr>
          <a:xfrm>
            <a:off x="514905" y="1676400"/>
            <a:ext cx="6667130" cy="44958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26619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eynote Horizont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C8853-B873-F2E3-2665-37A006BD8B46}"/>
              </a:ext>
            </a:extLst>
          </p:cNvPr>
          <p:cNvSpPr>
            <a:spLocks noGrp="1"/>
          </p:cNvSpPr>
          <p:nvPr>
            <p:ph type="title"/>
          </p:nvPr>
        </p:nvSpPr>
        <p:spPr/>
        <p:txBody>
          <a:bodyPr/>
          <a:lstStyle/>
          <a:p>
            <a:r>
              <a:rPr lang="en-US"/>
              <a:t>Click to edit Master title style</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11182264" cy="1744579"/>
          </a:xfrm>
          <a:prstGeom prst="foldedCorner">
            <a:avLst>
              <a:gd name="adj" fmla="val 16667"/>
            </a:avLst>
          </a:prstGeom>
          <a:solidFill>
            <a:schemeClr val="accent2">
              <a:lumMod val="20000"/>
              <a:lumOff val="80000"/>
              <a:alpha val="6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May 20,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11" name="Text Placeholder 9">
            <a:extLst>
              <a:ext uri="{FF2B5EF4-FFF2-40B4-BE49-F238E27FC236}">
                <a16:creationId xmlns:a16="http://schemas.microsoft.com/office/drawing/2014/main" id="{0231118F-6A63-3BA2-3C90-A335CB0880EF}"/>
              </a:ext>
            </a:extLst>
          </p:cNvPr>
          <p:cNvSpPr>
            <a:spLocks noGrp="1"/>
          </p:cNvSpPr>
          <p:nvPr>
            <p:ph type="body" sz="quarter" idx="16"/>
          </p:nvPr>
        </p:nvSpPr>
        <p:spPr>
          <a:xfrm>
            <a:off x="514905" y="1676400"/>
            <a:ext cx="11168108" cy="26559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48753194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sv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slideLayout" Target="../slideLayouts/slideLayout19.xml"/><Relationship Id="rId3" Type="http://schemas.openxmlformats.org/officeDocument/2006/relationships/slideLayout" Target="../slideLayouts/slideLayout4.xml"/><Relationship Id="rId21" Type="http://schemas.openxmlformats.org/officeDocument/2006/relationships/image" Target="../media/image4.svg"/><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 Type="http://schemas.openxmlformats.org/officeDocument/2006/relationships/slideLayout" Target="../slideLayouts/slideLayout3.xml"/><Relationship Id="rId16" Type="http://schemas.openxmlformats.org/officeDocument/2006/relationships/slideLayout" Target="../slideLayouts/slideLayout17.xml"/><Relationship Id="rId20"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19" Type="http://schemas.openxmlformats.org/officeDocument/2006/relationships/slideLayout" Target="../slideLayouts/slideLayout20.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F4E8A821-1BD9-4724-ABD6-A004261DBA5A}"/>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3"/>
              </a:ext>
            </a:extLst>
          </a:blip>
          <a:srcRect l="69294" r="17425" b="64931"/>
          <a:stretch>
            <a:fillRect/>
          </a:stretch>
        </p:blipFill>
        <p:spPr>
          <a:xfrm>
            <a:off x="-12037" y="1898900"/>
            <a:ext cx="5178058" cy="4959099"/>
          </a:xfrm>
          <a:prstGeom prst="rect">
            <a:avLst/>
          </a:prstGeom>
        </p:spPr>
      </p:pic>
      <p:sp>
        <p:nvSpPr>
          <p:cNvPr id="4" name="Rectangle 3">
            <a:extLst>
              <a:ext uri="{FF2B5EF4-FFF2-40B4-BE49-F238E27FC236}">
                <a16:creationId xmlns:a16="http://schemas.microsoft.com/office/drawing/2014/main" id="{269B874E-0B1C-F0E0-1F78-1DB99791C606}"/>
              </a:ext>
              <a:ext uri="{C183D7F6-B498-43B3-948B-1728B52AA6E4}">
                <adec:decorative xmlns:adec="http://schemas.microsoft.com/office/drawing/2017/decorative" val="1"/>
              </a:ext>
            </a:extLst>
          </p:cNvPr>
          <p:cNvSpPr>
            <a:spLocks/>
          </p:cNvSpPr>
          <p:nvPr userDrawn="1"/>
        </p:nvSpPr>
        <p:spPr>
          <a:xfrm>
            <a:off x="-1" y="0"/>
            <a:ext cx="5178057" cy="6858000"/>
          </a:xfrm>
          <a:prstGeom prst="rect">
            <a:avLst/>
          </a:prstGeom>
          <a:gradFill flip="none" rotWithShape="1">
            <a:gsLst>
              <a:gs pos="0">
                <a:schemeClr val="bg1">
                  <a:alpha val="0"/>
                </a:schemeClr>
              </a:gs>
              <a:gs pos="51000">
                <a:schemeClr val="accent2">
                  <a:lumMod val="40000"/>
                  <a:lumOff val="60000"/>
                  <a:alpha val="7000"/>
                </a:schemeClr>
              </a:gs>
              <a:gs pos="71000">
                <a:schemeClr val="accent2">
                  <a:lumMod val="75000"/>
                  <a:alpha val="84000"/>
                </a:schemeClr>
              </a:gs>
              <a:gs pos="98000">
                <a:schemeClr val="accent1">
                  <a:lumMod val="60000"/>
                </a:schemeClr>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descr="ERCOT logo white">
            <a:extLst>
              <a:ext uri="{FF2B5EF4-FFF2-40B4-BE49-F238E27FC236}">
                <a16:creationId xmlns:a16="http://schemas.microsoft.com/office/drawing/2014/main" id="{A295165F-8CE0-DDCA-5237-2B932188DD79}"/>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678991" y="1008990"/>
            <a:ext cx="2103141" cy="771516"/>
          </a:xfrm>
          <a:prstGeom prst="rect">
            <a:avLst/>
          </a:prstGeom>
          <a:effectLst>
            <a:outerShdw blurRad="50800" dist="12700" dir="10800000" algn="r" rotWithShape="0">
              <a:schemeClr val="tx2">
                <a:alpha val="40000"/>
              </a:schemeClr>
            </a:outerShdw>
          </a:effectLst>
        </p:spPr>
      </p:pic>
      <p:grpSp>
        <p:nvGrpSpPr>
          <p:cNvPr id="30" name="Group 29">
            <a:extLst>
              <a:ext uri="{FF2B5EF4-FFF2-40B4-BE49-F238E27FC236}">
                <a16:creationId xmlns:a16="http://schemas.microsoft.com/office/drawing/2014/main" id="{DD94268F-72AD-EE70-3337-945488081EE5}"/>
              </a:ext>
              <a:ext uri="{C183D7F6-B498-43B3-948B-1728B52AA6E4}">
                <adec:decorative xmlns:adec="http://schemas.microsoft.com/office/drawing/2017/decorative" val="1"/>
              </a:ext>
            </a:extLst>
          </p:cNvPr>
          <p:cNvGrpSpPr/>
          <p:nvPr userDrawn="1"/>
        </p:nvGrpSpPr>
        <p:grpSpPr>
          <a:xfrm>
            <a:off x="-12036" y="-453125"/>
            <a:ext cx="6215742" cy="2536941"/>
            <a:chOff x="296901" y="-453125"/>
            <a:chExt cx="6215742" cy="2536941"/>
          </a:xfrm>
        </p:grpSpPr>
        <p:pic>
          <p:nvPicPr>
            <p:cNvPr id="31" name="Graphic 30">
              <a:extLst>
                <a:ext uri="{FF2B5EF4-FFF2-40B4-BE49-F238E27FC236}">
                  <a16:creationId xmlns:a16="http://schemas.microsoft.com/office/drawing/2014/main" id="{620D9D1C-0D11-F9BF-6CB8-0072234DE737}"/>
                </a:ext>
              </a:extLst>
            </p:cNvPr>
            <p:cNvPicPr>
              <a:picLocks noChangeAspect="1"/>
            </p:cNvPicPr>
            <p:nvPr userDrawn="1"/>
          </p:nvPicPr>
          <p:blipFill>
            <a:blip>
              <a:alphaModFix/>
              <a:extLst>
                <a:ext uri="{96DAC541-7B7A-43D3-8B79-37D633B846F1}">
                  <asvg:svgBlip xmlns:asvg="http://schemas.microsoft.com/office/drawing/2016/SVG/main" r:embed="rId5"/>
                </a:ext>
              </a:extLst>
            </a:blip>
            <a:srcRect l="14378" r="42058"/>
            <a:stretch>
              <a:fillRect/>
            </a:stretch>
          </p:blipFill>
          <p:spPr>
            <a:xfrm>
              <a:off x="296901" y="-453125"/>
              <a:ext cx="5799099" cy="2536941"/>
            </a:xfrm>
            <a:prstGeom prst="rect">
              <a:avLst/>
            </a:prstGeom>
            <a:effectLst>
              <a:outerShdw blurRad="50800" dist="12700" dir="18900000" algn="bl" rotWithShape="0">
                <a:schemeClr val="accent2">
                  <a:alpha val="77000"/>
                </a:schemeClr>
              </a:outerShdw>
            </a:effectLst>
          </p:spPr>
        </p:pic>
        <p:sp>
          <p:nvSpPr>
            <p:cNvPr id="32" name="Rectangle 31">
              <a:extLst>
                <a:ext uri="{FF2B5EF4-FFF2-40B4-BE49-F238E27FC236}">
                  <a16:creationId xmlns:a16="http://schemas.microsoft.com/office/drawing/2014/main" id="{BE807B22-4246-6A28-9709-E96598351F1A}"/>
                </a:ext>
              </a:extLst>
            </p:cNvPr>
            <p:cNvSpPr/>
            <p:nvPr userDrawn="1"/>
          </p:nvSpPr>
          <p:spPr>
            <a:xfrm>
              <a:off x="5559728" y="465826"/>
              <a:ext cx="952915" cy="322763"/>
            </a:xfrm>
            <a:prstGeom prst="rect">
              <a:avLst/>
            </a:prstGeom>
            <a:gradFill>
              <a:gsLst>
                <a:gs pos="81000">
                  <a:schemeClr val="bg1">
                    <a:alpha val="32000"/>
                  </a:schemeClr>
                </a:gs>
                <a:gs pos="46000">
                  <a:schemeClr val="bg1"/>
                </a:gs>
                <a:gs pos="100000">
                  <a:schemeClr val="bg1">
                    <a:alpha val="0"/>
                  </a:schemeClr>
                </a:gs>
              </a:gsLst>
              <a:lin ang="108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descr="Confidential document label">
            <a:extLst>
              <a:ext uri="{FF2B5EF4-FFF2-40B4-BE49-F238E27FC236}">
                <a16:creationId xmlns:a16="http://schemas.microsoft.com/office/drawing/2014/main" id="{33B31530-9659-8513-E19D-8F34ED57D0FF}"/>
              </a:ext>
            </a:extLst>
          </p:cNvPr>
          <p:cNvGrpSpPr/>
          <p:nvPr userDrawn="1"/>
        </p:nvGrpSpPr>
        <p:grpSpPr>
          <a:xfrm>
            <a:off x="-91688" y="457199"/>
            <a:ext cx="1162970" cy="358775"/>
            <a:chOff x="-91688" y="6362698"/>
            <a:chExt cx="1162970" cy="358775"/>
          </a:xfrm>
        </p:grpSpPr>
        <p:sp>
          <p:nvSpPr>
            <p:cNvPr id="3" name="Rectangle 2">
              <a:extLst>
                <a:ext uri="{FF2B5EF4-FFF2-40B4-BE49-F238E27FC236}">
                  <a16:creationId xmlns:a16="http://schemas.microsoft.com/office/drawing/2014/main" id="{48E04321-1D5D-8912-E36E-E1086CA6F30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561D07FC-2B1F-AD1B-1D64-A6EC42DD709E}"/>
                </a:ext>
              </a:extLst>
            </p:cNvPr>
            <p:cNvSpPr txBox="1"/>
            <p:nvPr/>
          </p:nvSpPr>
          <p:spPr>
            <a:xfrm>
              <a:off x="-91688" y="6427015"/>
              <a:ext cx="1162970" cy="230832"/>
            </a:xfrm>
            <a:prstGeom prst="rect">
              <a:avLst/>
            </a:prstGeom>
            <a:noFill/>
          </p:spPr>
          <p:txBody>
            <a:bodyPr wrap="square" rtlCol="0">
              <a:spAutoFit/>
            </a:bodyPr>
            <a:lstStyle/>
            <a:p>
              <a:pPr algn="ctr"/>
              <a:r>
                <a:rPr lang="en-US" sz="900" b="1" spc="60" baseline="0" dirty="0">
                  <a:solidFill>
                    <a:schemeClr val="bg1"/>
                  </a:solidFill>
                </a:rPr>
                <a:t>PUBLIC</a:t>
              </a:r>
            </a:p>
          </p:txBody>
        </p:sp>
      </p:grpSp>
    </p:spTree>
    <p:extLst>
      <p:ext uri="{BB962C8B-B14F-4D97-AF65-F5344CB8AC3E}">
        <p14:creationId xmlns:p14="http://schemas.microsoft.com/office/powerpoint/2010/main" val="367247190"/>
      </p:ext>
    </p:extLst>
  </p:cSld>
  <p:clrMap bg1="lt1" tx1="dk1" bg2="lt2" tx2="dk2" accent1="accent1" accent2="accent2" accent3="accent3" accent4="accent4" accent5="accent5" accent6="accent6" hlink="hlink" folHlink="folHlink"/>
  <p:sldLayoutIdLst>
    <p:sldLayoutId id="2147483659"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3ED7C-25D4-4004-0ADC-2942F5EF2DDF}"/>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E117534D-C175-91CE-AB0E-8AF761299486}"/>
              </a:ext>
            </a:extLst>
          </p:cNvPr>
          <p:cNvSpPr>
            <a:spLocks noGrp="1"/>
          </p:cNvSpPr>
          <p:nvPr>
            <p:ph type="body" idx="1"/>
          </p:nvPr>
        </p:nvSpPr>
        <p:spPr>
          <a:xfrm>
            <a:off x="533400" y="1706252"/>
            <a:ext cx="11125201" cy="4470711"/>
          </a:xfrm>
          <a:prstGeom prst="rect">
            <a:avLst/>
          </a:prstGeom>
        </p:spPr>
        <p:txBody>
          <a:bodyPr vert="horz" wrap="square"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C8CF572-2776-A000-A27C-E69A8CD2DB0E}"/>
              </a:ext>
            </a:extLst>
          </p:cNvPr>
          <p:cNvSpPr>
            <a:spLocks noGrp="1"/>
          </p:cNvSpPr>
          <p:nvPr>
            <p:ph type="dt" sz="half" idx="2"/>
          </p:nvPr>
        </p:nvSpPr>
        <p:spPr>
          <a:xfrm>
            <a:off x="8716884" y="6356350"/>
            <a:ext cx="2773273" cy="365125"/>
          </a:xfrm>
          <a:prstGeom prst="rect">
            <a:avLst/>
          </a:prstGeom>
        </p:spPr>
        <p:txBody>
          <a:bodyPr vert="horz" lIns="0" tIns="0" rIns="0" bIns="0" rtlCol="0" anchor="ctr"/>
          <a:lstStyle>
            <a:lvl1pPr algn="ctr">
              <a:defRPr sz="1200">
                <a:solidFill>
                  <a:srgbClr val="5B6770"/>
                </a:solidFill>
              </a:defRPr>
            </a:lvl1pPr>
          </a:lstStyle>
          <a:p>
            <a:fld id="{B145F6E8-FE0B-4A87-A96D-6C3DE3AC3724}" type="datetime4">
              <a:rPr lang="en-US" smtClean="0"/>
              <a:t>May 20, 2026</a:t>
            </a:fld>
            <a:endParaRPr lang="en-US" dirty="0"/>
          </a:p>
        </p:txBody>
      </p:sp>
      <p:sp>
        <p:nvSpPr>
          <p:cNvPr id="5" name="Footer Placeholder 4">
            <a:extLst>
              <a:ext uri="{FF2B5EF4-FFF2-40B4-BE49-F238E27FC236}">
                <a16:creationId xmlns:a16="http://schemas.microsoft.com/office/drawing/2014/main" id="{1C71D105-0AFC-E989-21E7-4A7577224539}"/>
              </a:ext>
            </a:extLst>
          </p:cNvPr>
          <p:cNvSpPr>
            <a:spLocks noGrp="1"/>
          </p:cNvSpPr>
          <p:nvPr>
            <p:ph type="ftr" sz="quarter" idx="3"/>
          </p:nvPr>
        </p:nvSpPr>
        <p:spPr>
          <a:xfrm>
            <a:off x="533400" y="6356350"/>
            <a:ext cx="8010526" cy="365125"/>
          </a:xfrm>
          <a:prstGeom prst="rect">
            <a:avLst/>
          </a:prstGeom>
          <a:solidFill>
            <a:schemeClr val="bg1"/>
          </a:solidFill>
        </p:spPr>
        <p:txBody>
          <a:bodyPr vert="horz" lIns="0" tIns="0" rIns="0" bIns="0" rtlCol="0" anchor="ctr"/>
          <a:lstStyle>
            <a:lvl1pPr algn="l">
              <a:defRPr sz="1200">
                <a:solidFill>
                  <a:srgbClr val="5B6770"/>
                </a:solidFill>
              </a:defRPr>
            </a:lvl1pPr>
          </a:lstStyle>
          <a:p>
            <a:endParaRPr lang="en-US" dirty="0"/>
          </a:p>
        </p:txBody>
      </p:sp>
      <p:sp>
        <p:nvSpPr>
          <p:cNvPr id="6" name="Slide Number Placeholder 5">
            <a:extLst>
              <a:ext uri="{FF2B5EF4-FFF2-40B4-BE49-F238E27FC236}">
                <a16:creationId xmlns:a16="http://schemas.microsoft.com/office/drawing/2014/main" id="{AD294E2B-7999-A86B-70B0-0CA8AF3AB003}"/>
              </a:ext>
            </a:extLst>
          </p:cNvPr>
          <p:cNvSpPr>
            <a:spLocks noGrp="1"/>
          </p:cNvSpPr>
          <p:nvPr>
            <p:ph type="sldNum" sz="quarter" idx="4"/>
          </p:nvPr>
        </p:nvSpPr>
        <p:spPr>
          <a:xfrm>
            <a:off x="11658600" y="6356350"/>
            <a:ext cx="533400" cy="365125"/>
          </a:xfrm>
          <a:prstGeom prst="rect">
            <a:avLst/>
          </a:prstGeom>
          <a:solidFill>
            <a:schemeClr val="bg1"/>
          </a:solidFill>
        </p:spPr>
        <p:txBody>
          <a:bodyPr vert="horz" wrap="square" lIns="91440" tIns="45720" rIns="91440" bIns="45720" rtlCol="0" anchor="ctr">
            <a:normAutofit/>
          </a:bodyPr>
          <a:lstStyle>
            <a:lvl1pPr algn="ctr">
              <a:defRPr sz="1200" b="1">
                <a:solidFill>
                  <a:schemeClr val="accent1"/>
                </a:solidFill>
              </a:defRPr>
            </a:lvl1pPr>
          </a:lstStyle>
          <a:p>
            <a:fld id="{BCDE79FB-97BA-492B-8D57-F1373F9ADA95}" type="slidenum">
              <a:rPr lang="en-US" smtClean="0"/>
              <a:pPr/>
              <a:t>‹#›</a:t>
            </a:fld>
            <a:endParaRPr lang="en-US" dirty="0"/>
          </a:p>
        </p:txBody>
      </p:sp>
      <p:pic>
        <p:nvPicPr>
          <p:cNvPr id="23" name="Graphic 22" descr="ERCOT logo">
            <a:extLst>
              <a:ext uri="{FF2B5EF4-FFF2-40B4-BE49-F238E27FC236}">
                <a16:creationId xmlns:a16="http://schemas.microsoft.com/office/drawing/2014/main" id="{860966C1-7702-678E-6F8A-91940323E9F1}"/>
              </a:ext>
            </a:extLst>
          </p:cNvPr>
          <p:cNvPicPr>
            <a:picLocks noChangeAspect="1"/>
          </p:cNvPicPr>
          <p:nvPr userDrawn="1"/>
        </p:nvPicPr>
        <p:blipFill>
          <a:blip>
            <a:extLst>
              <a:ext uri="{96DAC541-7B7A-43D3-8B79-37D633B846F1}">
                <asvg:svgBlip xmlns:asvg="http://schemas.microsoft.com/office/drawing/2016/SVG/main" r:embed="rId21"/>
              </a:ext>
            </a:extLst>
          </a:blip>
          <a:srcRect/>
          <a:stretch/>
        </p:blipFill>
        <p:spPr>
          <a:xfrm>
            <a:off x="137956" y="108220"/>
            <a:ext cx="703682" cy="259285"/>
          </a:xfrm>
          <a:prstGeom prst="rect">
            <a:avLst/>
          </a:prstGeom>
        </p:spPr>
      </p:pic>
      <p:grpSp>
        <p:nvGrpSpPr>
          <p:cNvPr id="8" name="Group 7" descr="Confidential document label">
            <a:extLst>
              <a:ext uri="{FF2B5EF4-FFF2-40B4-BE49-F238E27FC236}">
                <a16:creationId xmlns:a16="http://schemas.microsoft.com/office/drawing/2014/main" id="{2346A11A-8788-771C-6304-F4D1948D159D}"/>
              </a:ext>
            </a:extLst>
          </p:cNvPr>
          <p:cNvGrpSpPr/>
          <p:nvPr userDrawn="1"/>
        </p:nvGrpSpPr>
        <p:grpSpPr>
          <a:xfrm>
            <a:off x="-91688" y="457199"/>
            <a:ext cx="1162970" cy="358775"/>
            <a:chOff x="-91688" y="6362698"/>
            <a:chExt cx="1162970" cy="358775"/>
          </a:xfrm>
        </p:grpSpPr>
        <p:sp>
          <p:nvSpPr>
            <p:cNvPr id="11" name="Rectangle 10">
              <a:extLst>
                <a:ext uri="{FF2B5EF4-FFF2-40B4-BE49-F238E27FC236}">
                  <a16:creationId xmlns:a16="http://schemas.microsoft.com/office/drawing/2014/main" id="{4E043139-E00C-876E-33E1-6636DDFF318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750867C6-FFB6-64BE-51E6-8F1DED448540}"/>
                </a:ext>
              </a:extLst>
            </p:cNvPr>
            <p:cNvSpPr txBox="1"/>
            <p:nvPr/>
          </p:nvSpPr>
          <p:spPr>
            <a:xfrm>
              <a:off x="-91688" y="6427015"/>
              <a:ext cx="1162970" cy="230832"/>
            </a:xfrm>
            <a:prstGeom prst="rect">
              <a:avLst/>
            </a:prstGeom>
            <a:noFill/>
          </p:spPr>
          <p:txBody>
            <a:bodyPr wrap="square" rtlCol="0">
              <a:spAutoFit/>
            </a:bodyPr>
            <a:lstStyle/>
            <a:p>
              <a:pPr algn="ctr"/>
              <a:r>
                <a:rPr lang="en-US" sz="900" b="1" spc="60" baseline="0" dirty="0">
                  <a:solidFill>
                    <a:schemeClr val="bg1"/>
                  </a:solidFill>
                </a:rPr>
                <a:t>PUBLIC</a:t>
              </a:r>
            </a:p>
          </p:txBody>
        </p:sp>
      </p:grpSp>
    </p:spTree>
    <p:extLst>
      <p:ext uri="{BB962C8B-B14F-4D97-AF65-F5344CB8AC3E}">
        <p14:creationId xmlns:p14="http://schemas.microsoft.com/office/powerpoint/2010/main" val="40526357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6"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 id="2147483674" r:id="rId15"/>
    <p:sldLayoutId id="2147483675" r:id="rId16"/>
    <p:sldLayoutId id="2147483678" r:id="rId17"/>
    <p:sldLayoutId id="2147483679" r:id="rId18"/>
    <p:sldLayoutId id="2147483681" r:id="rId19"/>
  </p:sldLayoutIdLst>
  <p:hf hdr="0" ftr="0" dt="0"/>
  <p:txStyles>
    <p:titleStyle>
      <a:lvl1pPr algn="l" defTabSz="914400" rtl="0" eaLnBrk="1" latinLnBrk="0" hangingPunct="1">
        <a:lnSpc>
          <a:spcPct val="90000"/>
        </a:lnSpc>
        <a:spcBef>
          <a:spcPct val="0"/>
        </a:spcBef>
        <a:buNone/>
        <a:defRPr lang="en-US" sz="2400" b="1" kern="1200" dirty="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Wingdings" panose="05000000000000000000" pitchFamily="2" charset="2"/>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344">
          <p15:clr>
            <a:srgbClr val="F26B43"/>
          </p15:clr>
        </p15:guide>
        <p15:guide id="3" pos="312">
          <p15:clr>
            <a:srgbClr val="F26B43"/>
          </p15:clr>
        </p15:guide>
        <p15:guide id="5" pos="3840">
          <p15:clr>
            <a:srgbClr val="F26B43"/>
          </p15:clr>
        </p15:guide>
        <p15:guide id="6" orient="horz" pos="216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tags" Target="../tags/tag13.xml"/><Relationship Id="rId18" Type="http://schemas.openxmlformats.org/officeDocument/2006/relationships/image" Target="../media/image10.emf"/><Relationship Id="rId26" Type="http://schemas.openxmlformats.org/officeDocument/2006/relationships/image" Target="../media/image18.svg"/><Relationship Id="rId3" Type="http://schemas.openxmlformats.org/officeDocument/2006/relationships/tags" Target="../tags/tag3.xml"/><Relationship Id="rId21" Type="http://schemas.openxmlformats.org/officeDocument/2006/relationships/image" Target="../media/image13.svg"/><Relationship Id="rId7" Type="http://schemas.openxmlformats.org/officeDocument/2006/relationships/tags" Target="../tags/tag7.xml"/><Relationship Id="rId12" Type="http://schemas.openxmlformats.org/officeDocument/2006/relationships/tags" Target="../tags/tag12.xml"/><Relationship Id="rId17" Type="http://schemas.openxmlformats.org/officeDocument/2006/relationships/oleObject" Target="../embeddings/oleObject1.bin"/><Relationship Id="rId25" Type="http://schemas.openxmlformats.org/officeDocument/2006/relationships/image" Target="../media/image17.svg"/><Relationship Id="rId2" Type="http://schemas.openxmlformats.org/officeDocument/2006/relationships/tags" Target="../tags/tag2.xml"/><Relationship Id="rId16" Type="http://schemas.openxmlformats.org/officeDocument/2006/relationships/notesSlide" Target="../notesSlides/notesSlide1.xml"/><Relationship Id="rId20" Type="http://schemas.openxmlformats.org/officeDocument/2006/relationships/image" Target="../media/image12.svg"/><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tags" Target="../tags/tag11.xml"/><Relationship Id="rId24" Type="http://schemas.openxmlformats.org/officeDocument/2006/relationships/image" Target="../media/image16.svg"/><Relationship Id="rId5" Type="http://schemas.openxmlformats.org/officeDocument/2006/relationships/tags" Target="../tags/tag5.xml"/><Relationship Id="rId15" Type="http://schemas.openxmlformats.org/officeDocument/2006/relationships/slideLayout" Target="../slideLayouts/slideLayout19.xml"/><Relationship Id="rId23" Type="http://schemas.openxmlformats.org/officeDocument/2006/relationships/image" Target="../media/image15.svg"/><Relationship Id="rId10" Type="http://schemas.openxmlformats.org/officeDocument/2006/relationships/tags" Target="../tags/tag10.xml"/><Relationship Id="rId19" Type="http://schemas.openxmlformats.org/officeDocument/2006/relationships/image" Target="../media/image11.svg"/><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tags" Target="../tags/tag14.xml"/><Relationship Id="rId22" Type="http://schemas.openxmlformats.org/officeDocument/2006/relationships/image" Target="../media/image14.svg"/></Relationships>
</file>

<file path=ppt/slides/_rels/slide4.xml.rels><?xml version="1.0" encoding="UTF-8" standalone="yes"?>
<Relationships xmlns="http://schemas.openxmlformats.org/package/2006/relationships"><Relationship Id="rId8" Type="http://schemas.openxmlformats.org/officeDocument/2006/relationships/tags" Target="../tags/tag22.xml"/><Relationship Id="rId13" Type="http://schemas.openxmlformats.org/officeDocument/2006/relationships/image" Target="../media/image19.svg"/><Relationship Id="rId3" Type="http://schemas.openxmlformats.org/officeDocument/2006/relationships/tags" Target="../tags/tag17.xml"/><Relationship Id="rId7" Type="http://schemas.openxmlformats.org/officeDocument/2006/relationships/tags" Target="../tags/tag21.xml"/><Relationship Id="rId12" Type="http://schemas.openxmlformats.org/officeDocument/2006/relationships/image" Target="../media/image10.emf"/><Relationship Id="rId2" Type="http://schemas.openxmlformats.org/officeDocument/2006/relationships/tags" Target="../tags/tag16.xml"/><Relationship Id="rId16" Type="http://schemas.openxmlformats.org/officeDocument/2006/relationships/image" Target="../media/image22.svg"/><Relationship Id="rId1" Type="http://schemas.openxmlformats.org/officeDocument/2006/relationships/tags" Target="../tags/tag15.xml"/><Relationship Id="rId6" Type="http://schemas.openxmlformats.org/officeDocument/2006/relationships/tags" Target="../tags/tag20.xml"/><Relationship Id="rId11" Type="http://schemas.openxmlformats.org/officeDocument/2006/relationships/oleObject" Target="../embeddings/oleObject2.bin"/><Relationship Id="rId5" Type="http://schemas.openxmlformats.org/officeDocument/2006/relationships/tags" Target="../tags/tag19.xml"/><Relationship Id="rId15" Type="http://schemas.openxmlformats.org/officeDocument/2006/relationships/image" Target="../media/image21.svg"/><Relationship Id="rId10" Type="http://schemas.openxmlformats.org/officeDocument/2006/relationships/slideLayout" Target="../slideLayouts/slideLayout18.xml"/><Relationship Id="rId4" Type="http://schemas.openxmlformats.org/officeDocument/2006/relationships/tags" Target="../tags/tag18.xml"/><Relationship Id="rId9" Type="http://schemas.openxmlformats.org/officeDocument/2006/relationships/tags" Target="../tags/tag23.xml"/><Relationship Id="rId14" Type="http://schemas.openxmlformats.org/officeDocument/2006/relationships/image" Target="../media/image20.svg"/></Relationships>
</file>

<file path=ppt/slides/_rels/slide5.xml.rels><?xml version="1.0" encoding="UTF-8" standalone="yes"?>
<Relationships xmlns="http://schemas.openxmlformats.org/package/2006/relationships"><Relationship Id="rId8" Type="http://schemas.openxmlformats.org/officeDocument/2006/relationships/tags" Target="../tags/tag31.xml"/><Relationship Id="rId13" Type="http://schemas.openxmlformats.org/officeDocument/2006/relationships/image" Target="../media/image10.emf"/><Relationship Id="rId3" Type="http://schemas.openxmlformats.org/officeDocument/2006/relationships/tags" Target="../tags/tag26.xml"/><Relationship Id="rId7" Type="http://schemas.openxmlformats.org/officeDocument/2006/relationships/tags" Target="../tags/tag30.xml"/><Relationship Id="rId12" Type="http://schemas.openxmlformats.org/officeDocument/2006/relationships/oleObject" Target="../embeddings/oleObject3.bin"/><Relationship Id="rId2" Type="http://schemas.openxmlformats.org/officeDocument/2006/relationships/tags" Target="../tags/tag25.xml"/><Relationship Id="rId16" Type="http://schemas.openxmlformats.org/officeDocument/2006/relationships/image" Target="../media/image25.svg"/><Relationship Id="rId1" Type="http://schemas.openxmlformats.org/officeDocument/2006/relationships/tags" Target="../tags/tag24.xml"/><Relationship Id="rId6" Type="http://schemas.openxmlformats.org/officeDocument/2006/relationships/tags" Target="../tags/tag29.xml"/><Relationship Id="rId11" Type="http://schemas.openxmlformats.org/officeDocument/2006/relationships/slideLayout" Target="../slideLayouts/slideLayout20.xml"/><Relationship Id="rId5" Type="http://schemas.openxmlformats.org/officeDocument/2006/relationships/tags" Target="../tags/tag28.xml"/><Relationship Id="rId15" Type="http://schemas.openxmlformats.org/officeDocument/2006/relationships/image" Target="../media/image24.svg"/><Relationship Id="rId10" Type="http://schemas.openxmlformats.org/officeDocument/2006/relationships/tags" Target="../tags/tag33.xml"/><Relationship Id="rId4" Type="http://schemas.openxmlformats.org/officeDocument/2006/relationships/tags" Target="../tags/tag27.xml"/><Relationship Id="rId9" Type="http://schemas.openxmlformats.org/officeDocument/2006/relationships/tags" Target="../tags/tag32.xml"/><Relationship Id="rId14" Type="http://schemas.openxmlformats.org/officeDocument/2006/relationships/image" Target="../media/image23.svg"/></Relationships>
</file>

<file path=ppt/slides/_rels/slide6.xml.rels><?xml version="1.0" encoding="UTF-8" standalone="yes"?>
<Relationships xmlns="http://schemas.openxmlformats.org/package/2006/relationships"><Relationship Id="rId3" Type="http://schemas.openxmlformats.org/officeDocument/2006/relationships/tags" Target="../tags/tag36.xml"/><Relationship Id="rId7" Type="http://schemas.openxmlformats.org/officeDocument/2006/relationships/image" Target="../media/image10.emf"/><Relationship Id="rId2" Type="http://schemas.openxmlformats.org/officeDocument/2006/relationships/tags" Target="../tags/tag35.xml"/><Relationship Id="rId1" Type="http://schemas.openxmlformats.org/officeDocument/2006/relationships/tags" Target="../tags/tag34.xml"/><Relationship Id="rId6" Type="http://schemas.openxmlformats.org/officeDocument/2006/relationships/oleObject" Target="../embeddings/oleObject4.bin"/><Relationship Id="rId5" Type="http://schemas.openxmlformats.org/officeDocument/2006/relationships/notesSlide" Target="../notesSlides/notesSlide2.xml"/><Relationship Id="rId4"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3" Type="http://schemas.openxmlformats.org/officeDocument/2006/relationships/tags" Target="../tags/tag49.xml"/><Relationship Id="rId18" Type="http://schemas.openxmlformats.org/officeDocument/2006/relationships/tags" Target="../tags/tag54.xml"/><Relationship Id="rId26" Type="http://schemas.openxmlformats.org/officeDocument/2006/relationships/tags" Target="../tags/tag62.xml"/><Relationship Id="rId39" Type="http://schemas.openxmlformats.org/officeDocument/2006/relationships/image" Target="../media/image10.emf"/><Relationship Id="rId21" Type="http://schemas.openxmlformats.org/officeDocument/2006/relationships/tags" Target="../tags/tag57.xml"/><Relationship Id="rId34" Type="http://schemas.openxmlformats.org/officeDocument/2006/relationships/tags" Target="../tags/tag70.xml"/><Relationship Id="rId42" Type="http://schemas.openxmlformats.org/officeDocument/2006/relationships/image" Target="../media/image23.svg"/><Relationship Id="rId7" Type="http://schemas.openxmlformats.org/officeDocument/2006/relationships/tags" Target="../tags/tag43.xml"/><Relationship Id="rId2" Type="http://schemas.openxmlformats.org/officeDocument/2006/relationships/tags" Target="../tags/tag38.xml"/><Relationship Id="rId16" Type="http://schemas.openxmlformats.org/officeDocument/2006/relationships/tags" Target="../tags/tag52.xml"/><Relationship Id="rId20" Type="http://schemas.openxmlformats.org/officeDocument/2006/relationships/tags" Target="../tags/tag56.xml"/><Relationship Id="rId29" Type="http://schemas.openxmlformats.org/officeDocument/2006/relationships/tags" Target="../tags/tag65.xml"/><Relationship Id="rId41" Type="http://schemas.openxmlformats.org/officeDocument/2006/relationships/image" Target="../media/image27.svg"/><Relationship Id="rId1" Type="http://schemas.openxmlformats.org/officeDocument/2006/relationships/tags" Target="../tags/tag37.xml"/><Relationship Id="rId6" Type="http://schemas.openxmlformats.org/officeDocument/2006/relationships/tags" Target="../tags/tag42.xml"/><Relationship Id="rId11" Type="http://schemas.openxmlformats.org/officeDocument/2006/relationships/tags" Target="../tags/tag47.xml"/><Relationship Id="rId24" Type="http://schemas.openxmlformats.org/officeDocument/2006/relationships/tags" Target="../tags/tag60.xml"/><Relationship Id="rId32" Type="http://schemas.openxmlformats.org/officeDocument/2006/relationships/tags" Target="../tags/tag68.xml"/><Relationship Id="rId37" Type="http://schemas.openxmlformats.org/officeDocument/2006/relationships/slideLayout" Target="../slideLayouts/slideLayout10.xml"/><Relationship Id="rId40" Type="http://schemas.openxmlformats.org/officeDocument/2006/relationships/image" Target="../media/image26.svg"/><Relationship Id="rId5" Type="http://schemas.openxmlformats.org/officeDocument/2006/relationships/tags" Target="../tags/tag41.xml"/><Relationship Id="rId15" Type="http://schemas.openxmlformats.org/officeDocument/2006/relationships/tags" Target="../tags/tag51.xml"/><Relationship Id="rId23" Type="http://schemas.openxmlformats.org/officeDocument/2006/relationships/tags" Target="../tags/tag59.xml"/><Relationship Id="rId28" Type="http://schemas.openxmlformats.org/officeDocument/2006/relationships/tags" Target="../tags/tag64.xml"/><Relationship Id="rId36" Type="http://schemas.openxmlformats.org/officeDocument/2006/relationships/tags" Target="../tags/tag72.xml"/><Relationship Id="rId10" Type="http://schemas.openxmlformats.org/officeDocument/2006/relationships/tags" Target="../tags/tag46.xml"/><Relationship Id="rId19" Type="http://schemas.openxmlformats.org/officeDocument/2006/relationships/tags" Target="../tags/tag55.xml"/><Relationship Id="rId31" Type="http://schemas.openxmlformats.org/officeDocument/2006/relationships/tags" Target="../tags/tag67.xml"/><Relationship Id="rId4" Type="http://schemas.openxmlformats.org/officeDocument/2006/relationships/tags" Target="../tags/tag40.xml"/><Relationship Id="rId9" Type="http://schemas.openxmlformats.org/officeDocument/2006/relationships/tags" Target="../tags/tag45.xml"/><Relationship Id="rId14" Type="http://schemas.openxmlformats.org/officeDocument/2006/relationships/tags" Target="../tags/tag50.xml"/><Relationship Id="rId22" Type="http://schemas.openxmlformats.org/officeDocument/2006/relationships/tags" Target="../tags/tag58.xml"/><Relationship Id="rId27" Type="http://schemas.openxmlformats.org/officeDocument/2006/relationships/tags" Target="../tags/tag63.xml"/><Relationship Id="rId30" Type="http://schemas.openxmlformats.org/officeDocument/2006/relationships/tags" Target="../tags/tag66.xml"/><Relationship Id="rId35" Type="http://schemas.openxmlformats.org/officeDocument/2006/relationships/tags" Target="../tags/tag71.xml"/><Relationship Id="rId43" Type="http://schemas.openxmlformats.org/officeDocument/2006/relationships/image" Target="../media/image28.svg"/><Relationship Id="rId8" Type="http://schemas.openxmlformats.org/officeDocument/2006/relationships/tags" Target="../tags/tag44.xml"/><Relationship Id="rId3" Type="http://schemas.openxmlformats.org/officeDocument/2006/relationships/tags" Target="../tags/tag39.xml"/><Relationship Id="rId12" Type="http://schemas.openxmlformats.org/officeDocument/2006/relationships/tags" Target="../tags/tag48.xml"/><Relationship Id="rId17" Type="http://schemas.openxmlformats.org/officeDocument/2006/relationships/tags" Target="../tags/tag53.xml"/><Relationship Id="rId25" Type="http://schemas.openxmlformats.org/officeDocument/2006/relationships/tags" Target="../tags/tag61.xml"/><Relationship Id="rId33" Type="http://schemas.openxmlformats.org/officeDocument/2006/relationships/tags" Target="../tags/tag69.xml"/><Relationship Id="rId38" Type="http://schemas.openxmlformats.org/officeDocument/2006/relationships/oleObject" Target="../embeddings/oleObject5.bin"/></Relationships>
</file>

<file path=ppt/slides/_rels/slide8.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tags" Target="../tags/tag75.xml"/><Relationship Id="rId7" Type="http://schemas.openxmlformats.org/officeDocument/2006/relationships/oleObject" Target="../embeddings/oleObject6.bin"/><Relationship Id="rId2" Type="http://schemas.openxmlformats.org/officeDocument/2006/relationships/tags" Target="../tags/tag74.xml"/><Relationship Id="rId1" Type="http://schemas.openxmlformats.org/officeDocument/2006/relationships/tags" Target="../tags/tag73.xml"/><Relationship Id="rId6" Type="http://schemas.openxmlformats.org/officeDocument/2006/relationships/slideLayout" Target="../slideLayouts/slideLayout18.xml"/><Relationship Id="rId11" Type="http://schemas.openxmlformats.org/officeDocument/2006/relationships/image" Target="../media/image31.svg"/><Relationship Id="rId5" Type="http://schemas.openxmlformats.org/officeDocument/2006/relationships/tags" Target="../tags/tag77.xml"/><Relationship Id="rId10" Type="http://schemas.openxmlformats.org/officeDocument/2006/relationships/image" Target="../media/image30.svg"/><Relationship Id="rId4" Type="http://schemas.openxmlformats.org/officeDocument/2006/relationships/tags" Target="../tags/tag76.xml"/><Relationship Id="rId9" Type="http://schemas.openxmlformats.org/officeDocument/2006/relationships/image" Target="../media/image29.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D5737C2-5449-D1BE-ED51-589FDCFE0C92}"/>
              </a:ext>
            </a:extLst>
          </p:cNvPr>
          <p:cNvSpPr>
            <a:spLocks noGrp="1"/>
          </p:cNvSpPr>
          <p:nvPr>
            <p:ph type="ctrTitle"/>
          </p:nvPr>
        </p:nvSpPr>
        <p:spPr>
          <a:xfrm>
            <a:off x="5625834" y="1234335"/>
            <a:ext cx="6085096" cy="3999346"/>
          </a:xfrm>
        </p:spPr>
        <p:txBody>
          <a:bodyPr/>
          <a:lstStyle/>
          <a:p>
            <a:r>
              <a:rPr lang="en-US" sz="3600" dirty="0"/>
              <a:t>Item 4: Ongoing Batch Study Initial Concepts</a:t>
            </a:r>
            <a:br>
              <a:rPr lang="en-US" sz="2800" b="0" dirty="0"/>
            </a:br>
            <a:br>
              <a:rPr lang="en-US" sz="2800" b="0" dirty="0"/>
            </a:br>
            <a:r>
              <a:rPr lang="en-US" sz="2800" b="0" i="1" dirty="0"/>
              <a:t>Kristi Hobbs</a:t>
            </a:r>
            <a:br>
              <a:rPr lang="en-US" sz="2800" b="0" i="1" dirty="0"/>
            </a:br>
            <a:r>
              <a:rPr lang="en-US" sz="2800" b="0" dirty="0"/>
              <a:t>Vice President, System Planning and Weatherization</a:t>
            </a:r>
            <a:br>
              <a:rPr lang="en-US" sz="2800" b="0" dirty="0"/>
            </a:br>
            <a:br>
              <a:rPr lang="en-US" sz="2800" b="0" dirty="0"/>
            </a:br>
            <a:r>
              <a:rPr lang="en-US" sz="2400" b="0" dirty="0"/>
              <a:t>Large Load Working Group</a:t>
            </a:r>
            <a:br>
              <a:rPr lang="en-US" sz="2400" b="0" dirty="0"/>
            </a:br>
            <a:br>
              <a:rPr lang="en-US" sz="2400" b="0" dirty="0"/>
            </a:br>
            <a:r>
              <a:rPr lang="en-US" b="0" dirty="0"/>
              <a:t>May 21, 2026</a:t>
            </a:r>
            <a:br>
              <a:rPr lang="en-US" dirty="0"/>
            </a:br>
            <a:br>
              <a:rPr lang="en-US" dirty="0"/>
            </a:br>
            <a:endParaRPr lang="en-US" dirty="0"/>
          </a:p>
        </p:txBody>
      </p:sp>
    </p:spTree>
    <p:extLst>
      <p:ext uri="{BB962C8B-B14F-4D97-AF65-F5344CB8AC3E}">
        <p14:creationId xmlns:p14="http://schemas.microsoft.com/office/powerpoint/2010/main" val="1400177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71A5B6D-1DC7-26F4-F8A5-0FEE81C2BDC9}"/>
              </a:ext>
            </a:extLst>
          </p:cNvPr>
          <p:cNvSpPr>
            <a:spLocks noGrp="1"/>
          </p:cNvSpPr>
          <p:nvPr>
            <p:ph type="title"/>
          </p:nvPr>
        </p:nvSpPr>
        <p:spPr/>
        <p:txBody>
          <a:bodyPr/>
          <a:lstStyle/>
          <a:p>
            <a:r>
              <a:rPr lang="en-US" dirty="0"/>
              <a:t>Background</a:t>
            </a:r>
          </a:p>
        </p:txBody>
      </p:sp>
      <p:sp>
        <p:nvSpPr>
          <p:cNvPr id="6" name="Text Placeholder 5">
            <a:extLst>
              <a:ext uri="{FF2B5EF4-FFF2-40B4-BE49-F238E27FC236}">
                <a16:creationId xmlns:a16="http://schemas.microsoft.com/office/drawing/2014/main" id="{76F007AE-95DC-7CC0-754A-D49C3D9965DC}"/>
              </a:ext>
            </a:extLst>
          </p:cNvPr>
          <p:cNvSpPr>
            <a:spLocks noGrp="1"/>
          </p:cNvSpPr>
          <p:nvPr>
            <p:ph type="body" sz="quarter" idx="16"/>
          </p:nvPr>
        </p:nvSpPr>
        <p:spPr>
          <a:xfrm>
            <a:off x="710249" y="1178808"/>
            <a:ext cx="11168108" cy="4495800"/>
          </a:xfrm>
        </p:spPr>
        <p:txBody>
          <a:bodyPr/>
          <a:lstStyle/>
          <a:p>
            <a:pPr marL="285750" indent="-285750">
              <a:spcAft>
                <a:spcPts val="1200"/>
              </a:spcAft>
              <a:buFont typeface="Arial" panose="020B0604020202020204" pitchFamily="34" charset="0"/>
              <a:buChar char="•"/>
            </a:pPr>
            <a:r>
              <a:rPr lang="en-US" sz="2200" dirty="0"/>
              <a:t>In an environment where generation and large load construction can occur faster than the traditional transmission planning process, we must revisit long standing planning rules to ensure certainty, establish predictable planning cycles, deliver actionable plans and ensure efficiency.</a:t>
            </a:r>
          </a:p>
          <a:p>
            <a:pPr marL="285750" indent="-285750">
              <a:spcAft>
                <a:spcPts val="1200"/>
              </a:spcAft>
              <a:buFont typeface="Arial" panose="020B0604020202020204" pitchFamily="34" charset="0"/>
              <a:buChar char="•"/>
            </a:pPr>
            <a:r>
              <a:rPr lang="en-US" sz="2200" dirty="0"/>
              <a:t>Utilizing principles established for Batch Zero, we can now transition to a longer- term ongoing process.  ERCOT proposes to work with Stakeholders to reimagine the planning process for an ongoing integrated comprehensive transmission plan. </a:t>
            </a:r>
          </a:p>
          <a:p>
            <a:pPr marL="285750" indent="-285750">
              <a:spcAft>
                <a:spcPts val="1200"/>
              </a:spcAft>
              <a:buFont typeface="Arial" panose="020B0604020202020204" pitchFamily="34" charset="0"/>
              <a:buChar char="•"/>
            </a:pPr>
            <a:r>
              <a:rPr lang="en-US" sz="2200" dirty="0"/>
              <a:t>The following slides share some concepts to jumpstart stakeholder discussion based on Batch Zero decisions.</a:t>
            </a:r>
          </a:p>
          <a:p>
            <a:pPr marL="285750" indent="-285750">
              <a:spcAft>
                <a:spcPts val="1200"/>
              </a:spcAft>
              <a:buFont typeface="Arial" panose="020B0604020202020204" pitchFamily="34" charset="0"/>
              <a:buChar char="•"/>
            </a:pPr>
            <a:r>
              <a:rPr lang="en-US" sz="2200" dirty="0"/>
              <a:t>ERCOT looks forward to working with stakeholders to re-imagine the planning process to establish an ongoing Batch study process.</a:t>
            </a:r>
          </a:p>
          <a:p>
            <a:pPr marL="285750" indent="-285750">
              <a:spcAft>
                <a:spcPts val="1200"/>
              </a:spcAft>
              <a:buFont typeface="Arial" panose="020B0604020202020204" pitchFamily="34" charset="0"/>
              <a:buChar char="•"/>
            </a:pPr>
            <a:r>
              <a:rPr lang="en-US" sz="2200" dirty="0"/>
              <a:t>The goal is to have proposed Revision Requests to the February Board so the next Batch can begin in 2027.</a:t>
            </a:r>
          </a:p>
          <a:p>
            <a:endParaRPr lang="en-US" dirty="0"/>
          </a:p>
        </p:txBody>
      </p:sp>
      <p:sp>
        <p:nvSpPr>
          <p:cNvPr id="2" name="Slide Number Placeholder 5">
            <a:extLst>
              <a:ext uri="{FF2B5EF4-FFF2-40B4-BE49-F238E27FC236}">
                <a16:creationId xmlns:a16="http://schemas.microsoft.com/office/drawing/2014/main" id="{D400C863-3321-976C-D600-689CE8E933B5}"/>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2</a:t>
            </a:fld>
            <a:endParaRPr lang="en-US" dirty="0"/>
          </a:p>
        </p:txBody>
      </p:sp>
    </p:spTree>
    <p:extLst>
      <p:ext uri="{BB962C8B-B14F-4D97-AF65-F5344CB8AC3E}">
        <p14:creationId xmlns:p14="http://schemas.microsoft.com/office/powerpoint/2010/main" val="2278283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15A281-4630-5E44-6B38-52A15B920B26}"/>
            </a:ext>
          </a:extLst>
        </p:cNvPr>
        <p:cNvGrpSpPr/>
        <p:nvPr/>
      </p:nvGrpSpPr>
      <p:grpSpPr>
        <a:xfrm>
          <a:off x="0" y="0"/>
          <a:ext cx="0" cy="0"/>
          <a:chOff x="0" y="0"/>
          <a:chExt cx="0" cy="0"/>
        </a:xfrm>
      </p:grpSpPr>
      <p:graphicFrame>
        <p:nvGraphicFramePr>
          <p:cNvPr id="23" name="think-cell data - do not delete" hidden="1">
            <a:extLst>
              <a:ext uri="{FF2B5EF4-FFF2-40B4-BE49-F238E27FC236}">
                <a16:creationId xmlns:a16="http://schemas.microsoft.com/office/drawing/2014/main" id="{FEEEAEF7-ED62-6F68-A26F-440355332AB2}"/>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7" imgW="404" imgH="403" progId="TCLayout.ActiveDocument.1">
                  <p:embed/>
                </p:oleObj>
              </mc:Choice>
              <mc:Fallback>
                <p:oleObj name="think-cell Slide" r:id="rId17" imgW="404" imgH="403" progId="TCLayout.ActiveDocument.1">
                  <p:embed/>
                  <p:pic>
                    <p:nvPicPr>
                      <p:cNvPr id="23" name="think-cell data - do not delete" hidden="1">
                        <a:extLst>
                          <a:ext uri="{FF2B5EF4-FFF2-40B4-BE49-F238E27FC236}">
                            <a16:creationId xmlns:a16="http://schemas.microsoft.com/office/drawing/2014/main" id="{FEEEAEF7-ED62-6F68-A26F-440355332AB2}"/>
                          </a:ext>
                        </a:extLst>
                      </p:cNvPr>
                      <p:cNvPicPr/>
                      <p:nvPr/>
                    </p:nvPicPr>
                    <p:blipFill>
                      <a:blip r:embed="rId18"/>
                      <a:stretch>
                        <a:fillRect/>
                      </a:stretch>
                    </p:blipFill>
                    <p:spPr>
                      <a:xfrm>
                        <a:off x="1588" y="1588"/>
                        <a:ext cx="1588" cy="1588"/>
                      </a:xfrm>
                      <a:prstGeom prst="rect">
                        <a:avLst/>
                      </a:prstGeom>
                    </p:spPr>
                  </p:pic>
                </p:oleObj>
              </mc:Fallback>
            </mc:AlternateContent>
          </a:graphicData>
        </a:graphic>
      </p:graphicFrame>
      <p:sp>
        <p:nvSpPr>
          <p:cNvPr id="4" name="2. Slide Title">
            <a:extLst>
              <a:ext uri="{FF2B5EF4-FFF2-40B4-BE49-F238E27FC236}">
                <a16:creationId xmlns:a16="http://schemas.microsoft.com/office/drawing/2014/main" id="{CD457D48-375D-3DFC-6F54-4EECF24AAC8D}"/>
              </a:ext>
            </a:extLst>
          </p:cNvPr>
          <p:cNvSpPr>
            <a:spLocks noGrp="1"/>
          </p:cNvSpPr>
          <p:nvPr>
            <p:ph type="title"/>
            <p:custDataLst>
              <p:tags r:id="rId2"/>
            </p:custDataLst>
          </p:nvPr>
        </p:nvSpPr>
        <p:spPr>
          <a:xfrm>
            <a:off x="1257300" y="457200"/>
            <a:ext cx="4648200" cy="997196"/>
          </a:xfrm>
        </p:spPr>
        <p:txBody>
          <a:bodyPr vert="horz">
            <a:spAutoFit/>
          </a:bodyPr>
          <a:lstStyle/>
          <a:p>
            <a:r>
              <a:rPr lang="en-US" dirty="0"/>
              <a:t>From distinct processes with similar activities and blurred hand-offs…</a:t>
            </a:r>
          </a:p>
        </p:txBody>
      </p:sp>
      <p:sp>
        <p:nvSpPr>
          <p:cNvPr id="9" name="2. Slide Title">
            <a:extLst>
              <a:ext uri="{FF2B5EF4-FFF2-40B4-BE49-F238E27FC236}">
                <a16:creationId xmlns:a16="http://schemas.microsoft.com/office/drawing/2014/main" id="{32BE42B0-5B0F-91A5-1F56-787E01B382D6}"/>
              </a:ext>
            </a:extLst>
          </p:cNvPr>
          <p:cNvSpPr txBox="1">
            <a:spLocks/>
          </p:cNvSpPr>
          <p:nvPr>
            <p:custDataLst>
              <p:tags r:id="rId3"/>
            </p:custDataLst>
          </p:nvPr>
        </p:nvSpPr>
        <p:spPr>
          <a:xfrm>
            <a:off x="6730153" y="457200"/>
            <a:ext cx="4648200" cy="997196"/>
          </a:xfrm>
          <a:prstGeom prst="rect">
            <a:avLst/>
          </a:prstGeom>
          <a:noFill/>
        </p:spPr>
        <p:txBody>
          <a:bodyPr vert="horz" lIns="0" tIns="0" rIns="0" bIns="0" rtlCol="0" anchor="t">
            <a:spAutoFit/>
          </a:bodyPr>
          <a:lst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a:lstStyle>
          <a:p>
            <a:r>
              <a:rPr lang="en-US" dirty="0"/>
              <a:t>…to an integrated comprehensive transmission planning framework</a:t>
            </a:r>
          </a:p>
        </p:txBody>
      </p:sp>
      <p:sp>
        <p:nvSpPr>
          <p:cNvPr id="2" name="TextBox 1">
            <a:extLst>
              <a:ext uri="{FF2B5EF4-FFF2-40B4-BE49-F238E27FC236}">
                <a16:creationId xmlns:a16="http://schemas.microsoft.com/office/drawing/2014/main" id="{D81AA0E3-91B8-20CA-E211-0B3110D26E35}"/>
              </a:ext>
            </a:extLst>
          </p:cNvPr>
          <p:cNvSpPr txBox="1">
            <a:spLocks/>
          </p:cNvSpPr>
          <p:nvPr/>
        </p:nvSpPr>
        <p:spPr>
          <a:xfrm>
            <a:off x="7222558" y="4373458"/>
            <a:ext cx="1585522" cy="92333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0" tIns="0" rIns="0" bIns="0" rtlCol="0">
            <a:no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1400" b="1"/>
              <a:t>Integrated and consistent analytical foundation</a:t>
            </a:r>
            <a:endParaRPr lang="en-US" sz="1400">
              <a:solidFill>
                <a:srgbClr val="000000"/>
              </a:solidFill>
              <a:latin typeface="Arial" panose="020B0604020202020204" pitchFamily="34" charset="0"/>
              <a:sym typeface=""/>
            </a:endParaRPr>
          </a:p>
        </p:txBody>
      </p:sp>
      <p:sp>
        <p:nvSpPr>
          <p:cNvPr id="5" name="TextBox 4">
            <a:extLst>
              <a:ext uri="{FF2B5EF4-FFF2-40B4-BE49-F238E27FC236}">
                <a16:creationId xmlns:a16="http://schemas.microsoft.com/office/drawing/2014/main" id="{DA6B03EA-62CA-6D45-574B-62518E3443FD}"/>
              </a:ext>
            </a:extLst>
          </p:cNvPr>
          <p:cNvSpPr txBox="1">
            <a:spLocks/>
          </p:cNvSpPr>
          <p:nvPr/>
        </p:nvSpPr>
        <p:spPr>
          <a:xfrm>
            <a:off x="1205806" y="4373458"/>
            <a:ext cx="1585522" cy="64633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1400" b="1" dirty="0">
                <a:solidFill>
                  <a:srgbClr val="000000"/>
                </a:solidFill>
                <a:latin typeface="Arial" panose="020B0604020202020204" pitchFamily="34" charset="0"/>
                <a:sym typeface=""/>
              </a:rPr>
              <a:t>Overlapping analytical activities</a:t>
            </a:r>
            <a:endParaRPr lang="en-US" sz="1400" dirty="0">
              <a:solidFill>
                <a:srgbClr val="000000"/>
              </a:solidFill>
              <a:latin typeface="Arial" panose="020B0604020202020204" pitchFamily="34" charset="0"/>
              <a:sym typeface=""/>
            </a:endParaRPr>
          </a:p>
        </p:txBody>
      </p:sp>
      <p:sp>
        <p:nvSpPr>
          <p:cNvPr id="6" name="TextBox 5">
            <a:extLst>
              <a:ext uri="{FF2B5EF4-FFF2-40B4-BE49-F238E27FC236}">
                <a16:creationId xmlns:a16="http://schemas.microsoft.com/office/drawing/2014/main" id="{5E194469-39FE-9B9F-CC2B-F163100A28B2}"/>
              </a:ext>
            </a:extLst>
          </p:cNvPr>
          <p:cNvSpPr txBox="1">
            <a:spLocks/>
          </p:cNvSpPr>
          <p:nvPr/>
        </p:nvSpPr>
        <p:spPr>
          <a:xfrm>
            <a:off x="1205806" y="5517310"/>
            <a:ext cx="1585522" cy="64633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1400" b="1" dirty="0"/>
              <a:t>Gaps in timelines and hand-offs across processes</a:t>
            </a:r>
            <a:endParaRPr lang="en-US" sz="1400" dirty="0">
              <a:solidFill>
                <a:srgbClr val="000000"/>
              </a:solidFill>
              <a:latin typeface="Arial" panose="020B0604020202020204" pitchFamily="34" charset="0"/>
              <a:sym typeface=""/>
            </a:endParaRPr>
          </a:p>
        </p:txBody>
      </p:sp>
      <p:pic>
        <p:nvPicPr>
          <p:cNvPr id="7" name="preEnclosure">
            <a:extLst>
              <a:ext uri="{FF2B5EF4-FFF2-40B4-BE49-F238E27FC236}">
                <a16:creationId xmlns:a16="http://schemas.microsoft.com/office/drawing/2014/main" id="{4DD0A49D-E81F-FB0C-939F-97159DBF67A0}"/>
              </a:ext>
            </a:extLst>
          </p:cNvPr>
          <p:cNvPicPr>
            <a:picLocks/>
          </p:cNvPicPr>
          <p:nvPr/>
        </p:nvPicPr>
        <p:blipFill>
          <a:blip>
            <a:extLst>
              <a:ext uri="{96DAC541-7B7A-43D3-8B79-37D633B846F1}">
                <asvg:svgBlip xmlns:asvg="http://schemas.microsoft.com/office/drawing/2016/SVG/main" r:embed="rId19"/>
              </a:ext>
            </a:extLst>
          </a:blip>
          <a:stretch>
            <a:fillRect/>
          </a:stretch>
        </p:blipFill>
        <p:spPr>
          <a:xfrm>
            <a:off x="554736" y="5517310"/>
            <a:ext cx="503802" cy="503802"/>
          </a:xfrm>
          <a:prstGeom prst="rect">
            <a:avLst/>
          </a:prstGeom>
        </p:spPr>
      </p:pic>
      <p:sp>
        <p:nvSpPr>
          <p:cNvPr id="8" name="TextBox 7">
            <a:extLst>
              <a:ext uri="{FF2B5EF4-FFF2-40B4-BE49-F238E27FC236}">
                <a16:creationId xmlns:a16="http://schemas.microsoft.com/office/drawing/2014/main" id="{63B42DD5-65B2-14DB-D0C8-2F261E7000DE}"/>
              </a:ext>
            </a:extLst>
          </p:cNvPr>
          <p:cNvSpPr txBox="1">
            <a:spLocks/>
          </p:cNvSpPr>
          <p:nvPr/>
        </p:nvSpPr>
        <p:spPr>
          <a:xfrm>
            <a:off x="3836047" y="4373458"/>
            <a:ext cx="1784465" cy="430887"/>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1400" b="1"/>
              <a:t>Fragmented feedback loops</a:t>
            </a:r>
            <a:endParaRPr lang="en-US" sz="1400">
              <a:solidFill>
                <a:srgbClr val="000000"/>
              </a:solidFill>
              <a:latin typeface="Arial" panose="020B0604020202020204" pitchFamily="34" charset="0"/>
              <a:sym typeface=""/>
            </a:endParaRPr>
          </a:p>
        </p:txBody>
      </p:sp>
      <p:pic>
        <p:nvPicPr>
          <p:cNvPr id="11" name="preEnclosure">
            <a:extLst>
              <a:ext uri="{FF2B5EF4-FFF2-40B4-BE49-F238E27FC236}">
                <a16:creationId xmlns:a16="http://schemas.microsoft.com/office/drawing/2014/main" id="{EAACF9C8-CC9E-BEC8-EC65-911628710FE1}"/>
              </a:ext>
            </a:extLst>
          </p:cNvPr>
          <p:cNvPicPr>
            <a:picLocks/>
          </p:cNvPicPr>
          <p:nvPr/>
        </p:nvPicPr>
        <p:blipFill>
          <a:blip>
            <a:extLst>
              <a:ext uri="{96DAC541-7B7A-43D3-8B79-37D633B846F1}">
                <asvg:svgBlip xmlns:asvg="http://schemas.microsoft.com/office/drawing/2016/SVG/main" r:embed="rId20"/>
              </a:ext>
            </a:extLst>
          </a:blip>
          <a:stretch>
            <a:fillRect/>
          </a:stretch>
        </p:blipFill>
        <p:spPr>
          <a:xfrm>
            <a:off x="3165084" y="4373458"/>
            <a:ext cx="503802" cy="503802"/>
          </a:xfrm>
          <a:prstGeom prst="rect">
            <a:avLst/>
          </a:prstGeom>
        </p:spPr>
      </p:pic>
      <p:sp>
        <p:nvSpPr>
          <p:cNvPr id="12" name="TextBox 11">
            <a:extLst>
              <a:ext uri="{FF2B5EF4-FFF2-40B4-BE49-F238E27FC236}">
                <a16:creationId xmlns:a16="http://schemas.microsoft.com/office/drawing/2014/main" id="{5A4E774C-C774-11A8-0980-573920F731A5}"/>
              </a:ext>
            </a:extLst>
          </p:cNvPr>
          <p:cNvSpPr txBox="1">
            <a:spLocks/>
          </p:cNvSpPr>
          <p:nvPr/>
        </p:nvSpPr>
        <p:spPr>
          <a:xfrm>
            <a:off x="3836047" y="5517310"/>
            <a:ext cx="1784465" cy="430887"/>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1400" b="1" dirty="0"/>
              <a:t>Partial and </a:t>
            </a:r>
            <a:r>
              <a:rPr lang="en-US" sz="1400" b="1"/>
              <a:t>out-of-sync study </a:t>
            </a:r>
            <a:r>
              <a:rPr lang="en-US" sz="1400" b="1" dirty="0"/>
              <a:t>horizons</a:t>
            </a:r>
            <a:endParaRPr lang="en-US" sz="1400" dirty="0">
              <a:solidFill>
                <a:srgbClr val="000000"/>
              </a:solidFill>
              <a:latin typeface="Arial" panose="020B0604020202020204" pitchFamily="34" charset="0"/>
              <a:sym typeface=""/>
            </a:endParaRPr>
          </a:p>
        </p:txBody>
      </p:sp>
      <p:sp>
        <p:nvSpPr>
          <p:cNvPr id="13" name="TextBox 12">
            <a:extLst>
              <a:ext uri="{FF2B5EF4-FFF2-40B4-BE49-F238E27FC236}">
                <a16:creationId xmlns:a16="http://schemas.microsoft.com/office/drawing/2014/main" id="{56C31B50-F81B-98DE-2D4A-9EEE9F551A7B}"/>
              </a:ext>
            </a:extLst>
          </p:cNvPr>
          <p:cNvSpPr txBox="1">
            <a:spLocks/>
          </p:cNvSpPr>
          <p:nvPr/>
        </p:nvSpPr>
        <p:spPr>
          <a:xfrm>
            <a:off x="7222558" y="5517310"/>
            <a:ext cx="1585522" cy="430887"/>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1400" b="1"/>
              <a:t>Shared milestones and aligned cadence</a:t>
            </a:r>
            <a:endParaRPr lang="en-US" sz="1400">
              <a:solidFill>
                <a:srgbClr val="000000"/>
              </a:solidFill>
              <a:latin typeface="Arial" panose="020B0604020202020204" pitchFamily="34" charset="0"/>
              <a:sym typeface=""/>
            </a:endParaRPr>
          </a:p>
        </p:txBody>
      </p:sp>
      <p:sp>
        <p:nvSpPr>
          <p:cNvPr id="14" name="TextBox 13">
            <a:extLst>
              <a:ext uri="{FF2B5EF4-FFF2-40B4-BE49-F238E27FC236}">
                <a16:creationId xmlns:a16="http://schemas.microsoft.com/office/drawing/2014/main" id="{6026693D-A1EB-84E5-C3A4-5A21F83EAC5C}"/>
              </a:ext>
            </a:extLst>
          </p:cNvPr>
          <p:cNvSpPr txBox="1">
            <a:spLocks/>
          </p:cNvSpPr>
          <p:nvPr/>
        </p:nvSpPr>
        <p:spPr>
          <a:xfrm>
            <a:off x="9789401" y="4373458"/>
            <a:ext cx="1847863" cy="86177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1400" b="1"/>
              <a:t>Closed-loop process linking planning, validation, and outcomes</a:t>
            </a:r>
            <a:endParaRPr lang="en-US" sz="1400">
              <a:solidFill>
                <a:srgbClr val="000000"/>
              </a:solidFill>
              <a:latin typeface="Arial" panose="020B0604020202020204" pitchFamily="34" charset="0"/>
              <a:sym typeface=""/>
            </a:endParaRPr>
          </a:p>
        </p:txBody>
      </p:sp>
      <p:sp>
        <p:nvSpPr>
          <p:cNvPr id="15" name="TextBox 14">
            <a:extLst>
              <a:ext uri="{FF2B5EF4-FFF2-40B4-BE49-F238E27FC236}">
                <a16:creationId xmlns:a16="http://schemas.microsoft.com/office/drawing/2014/main" id="{6D0F6182-E43E-2F40-AD38-266B91693950}"/>
              </a:ext>
            </a:extLst>
          </p:cNvPr>
          <p:cNvSpPr txBox="1">
            <a:spLocks/>
          </p:cNvSpPr>
          <p:nvPr/>
        </p:nvSpPr>
        <p:spPr>
          <a:xfrm>
            <a:off x="9789401" y="5517310"/>
            <a:ext cx="1847863" cy="64633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1400" b="1"/>
              <a:t>Comprehensive multi-year planning framework</a:t>
            </a:r>
            <a:endParaRPr lang="en-US" sz="1400">
              <a:solidFill>
                <a:srgbClr val="000000"/>
              </a:solidFill>
              <a:latin typeface="Arial" panose="020B0604020202020204" pitchFamily="34" charset="0"/>
              <a:sym typeface=""/>
            </a:endParaRPr>
          </a:p>
        </p:txBody>
      </p:sp>
      <p:pic>
        <p:nvPicPr>
          <p:cNvPr id="16" name="CustomIcon">
            <a:extLst>
              <a:ext uri="{FF2B5EF4-FFF2-40B4-BE49-F238E27FC236}">
                <a16:creationId xmlns:a16="http://schemas.microsoft.com/office/drawing/2014/main" id="{5FFDE7FB-9CF0-54F2-C9FE-1CB38AA3E15D}"/>
              </a:ext>
            </a:extLst>
          </p:cNvPr>
          <p:cNvPicPr>
            <a:picLocks/>
          </p:cNvPicPr>
          <p:nvPr>
            <p:custDataLst>
              <p:tags r:id="rId4"/>
            </p:custDataLst>
          </p:nvPr>
        </p:nvPicPr>
        <p:blipFill>
          <a:blip>
            <a:extLst>
              <a:ext uri="{96DAC541-7B7A-43D3-8B79-37D633B846F1}">
                <asvg:svgBlip xmlns:asvg="http://schemas.microsoft.com/office/drawing/2016/SVG/main" r:embed="rId21"/>
              </a:ext>
            </a:extLst>
          </a:blip>
          <a:stretch>
            <a:fillRect/>
          </a:stretch>
        </p:blipFill>
        <p:spPr>
          <a:xfrm>
            <a:off x="9112097" y="4373458"/>
            <a:ext cx="503802" cy="503802"/>
          </a:xfrm>
          <a:prstGeom prst="rect">
            <a:avLst/>
          </a:prstGeom>
        </p:spPr>
      </p:pic>
      <p:cxnSp>
        <p:nvCxnSpPr>
          <p:cNvPr id="17" name="GreyLineSeparatorStrong 259">
            <a:extLst>
              <a:ext uri="{FF2B5EF4-FFF2-40B4-BE49-F238E27FC236}">
                <a16:creationId xmlns:a16="http://schemas.microsoft.com/office/drawing/2014/main" id="{9D3DE658-F4AD-A035-3118-AAF87BD0FE09}"/>
              </a:ext>
            </a:extLst>
          </p:cNvPr>
          <p:cNvCxnSpPr>
            <a:cxnSpLocks/>
          </p:cNvCxnSpPr>
          <p:nvPr>
            <p:custDataLst>
              <p:tags r:id="rId5"/>
            </p:custDataLst>
          </p:nvPr>
        </p:nvCxnSpPr>
        <p:spPr>
          <a:xfrm>
            <a:off x="554736" y="5407049"/>
            <a:ext cx="2236592" cy="0"/>
          </a:xfrm>
          <a:prstGeom prst="straightConnector1">
            <a:avLst/>
          </a:prstGeom>
          <a:ln w="6350" cap="flat">
            <a:solidFill>
              <a:srgbClr val="757575"/>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8" name="GreyLineSeparatorStrong 259">
            <a:extLst>
              <a:ext uri="{FF2B5EF4-FFF2-40B4-BE49-F238E27FC236}">
                <a16:creationId xmlns:a16="http://schemas.microsoft.com/office/drawing/2014/main" id="{7FA61584-D48B-86BA-ECD7-DFDD8131B835}"/>
              </a:ext>
            </a:extLst>
          </p:cNvPr>
          <p:cNvCxnSpPr>
            <a:cxnSpLocks/>
          </p:cNvCxnSpPr>
          <p:nvPr>
            <p:custDataLst>
              <p:tags r:id="rId6"/>
            </p:custDataLst>
          </p:nvPr>
        </p:nvCxnSpPr>
        <p:spPr>
          <a:xfrm>
            <a:off x="3165084" y="5407049"/>
            <a:ext cx="2455428" cy="0"/>
          </a:xfrm>
          <a:prstGeom prst="straightConnector1">
            <a:avLst/>
          </a:prstGeom>
          <a:ln w="6350" cap="flat">
            <a:solidFill>
              <a:srgbClr val="757575"/>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9" name="GreyLineSeparatorStrong 259">
            <a:extLst>
              <a:ext uri="{FF2B5EF4-FFF2-40B4-BE49-F238E27FC236}">
                <a16:creationId xmlns:a16="http://schemas.microsoft.com/office/drawing/2014/main" id="{E6AA50AE-2574-6744-BD02-D844B382DAB1}"/>
              </a:ext>
            </a:extLst>
          </p:cNvPr>
          <p:cNvCxnSpPr>
            <a:cxnSpLocks/>
          </p:cNvCxnSpPr>
          <p:nvPr>
            <p:custDataLst>
              <p:tags r:id="rId7"/>
            </p:custDataLst>
          </p:nvPr>
        </p:nvCxnSpPr>
        <p:spPr>
          <a:xfrm>
            <a:off x="6571488" y="5407049"/>
            <a:ext cx="2236592" cy="0"/>
          </a:xfrm>
          <a:prstGeom prst="straightConnector1">
            <a:avLst/>
          </a:prstGeom>
          <a:ln w="6350" cap="flat">
            <a:solidFill>
              <a:srgbClr val="757575"/>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0" name="GreyLineSeparatorStrong 259">
            <a:extLst>
              <a:ext uri="{FF2B5EF4-FFF2-40B4-BE49-F238E27FC236}">
                <a16:creationId xmlns:a16="http://schemas.microsoft.com/office/drawing/2014/main" id="{B021122A-B77B-C845-79F4-81550BB61330}"/>
              </a:ext>
            </a:extLst>
          </p:cNvPr>
          <p:cNvCxnSpPr>
            <a:cxnSpLocks/>
          </p:cNvCxnSpPr>
          <p:nvPr>
            <p:custDataLst>
              <p:tags r:id="rId8"/>
            </p:custDataLst>
          </p:nvPr>
        </p:nvCxnSpPr>
        <p:spPr>
          <a:xfrm>
            <a:off x="9112097" y="5407049"/>
            <a:ext cx="2525167" cy="0"/>
          </a:xfrm>
          <a:prstGeom prst="straightConnector1">
            <a:avLst/>
          </a:prstGeom>
          <a:ln w="6350" cap="flat">
            <a:solidFill>
              <a:srgbClr val="757575"/>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6DB7398-6D3C-389E-C373-0FA4CDD2BFBF}"/>
              </a:ext>
            </a:extLst>
          </p:cNvPr>
          <p:cNvCxnSpPr>
            <a:cxnSpLocks/>
          </p:cNvCxnSpPr>
          <p:nvPr/>
        </p:nvCxnSpPr>
        <p:spPr>
          <a:xfrm flipV="1">
            <a:off x="2978206" y="4373458"/>
            <a:ext cx="0" cy="1913293"/>
          </a:xfrm>
          <a:prstGeom prst="line">
            <a:avLst/>
          </a:prstGeom>
          <a:ln w="6350" cap="flat">
            <a:solidFill>
              <a:srgbClr val="B3B3B3"/>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E6C8BB29-DD30-301E-5643-87268AD81214}"/>
              </a:ext>
            </a:extLst>
          </p:cNvPr>
          <p:cNvCxnSpPr>
            <a:cxnSpLocks/>
          </p:cNvCxnSpPr>
          <p:nvPr/>
        </p:nvCxnSpPr>
        <p:spPr>
          <a:xfrm flipV="1">
            <a:off x="8960089" y="4373458"/>
            <a:ext cx="0" cy="2067182"/>
          </a:xfrm>
          <a:prstGeom prst="line">
            <a:avLst/>
          </a:prstGeom>
          <a:ln w="6350" cap="flat">
            <a:solidFill>
              <a:srgbClr val="B3B3B3"/>
            </a:solidFill>
            <a:miter lim="800000"/>
            <a:tailEnd type="none"/>
          </a:ln>
        </p:spPr>
        <p:style>
          <a:lnRef idx="1">
            <a:schemeClr val="accent1"/>
          </a:lnRef>
          <a:fillRef idx="0">
            <a:schemeClr val="accent1"/>
          </a:fillRef>
          <a:effectRef idx="0">
            <a:schemeClr val="accent1"/>
          </a:effectRef>
          <a:fontRef idx="minor">
            <a:schemeClr val="tx1"/>
          </a:fontRef>
        </p:style>
      </p:cxnSp>
      <p:pic>
        <p:nvPicPr>
          <p:cNvPr id="25" name="CustomIcon">
            <a:extLst>
              <a:ext uri="{FF2B5EF4-FFF2-40B4-BE49-F238E27FC236}">
                <a16:creationId xmlns:a16="http://schemas.microsoft.com/office/drawing/2014/main" id="{8C48D255-2C26-98FB-034D-8E0364BC124B}"/>
              </a:ext>
            </a:extLst>
          </p:cNvPr>
          <p:cNvPicPr>
            <a:picLocks/>
          </p:cNvPicPr>
          <p:nvPr>
            <p:custDataLst>
              <p:tags r:id="rId9"/>
            </p:custDataLst>
          </p:nvPr>
        </p:nvPicPr>
        <p:blipFill>
          <a:blip>
            <a:extLst>
              <a:ext uri="{96DAC541-7B7A-43D3-8B79-37D633B846F1}">
                <asvg:svgBlip xmlns:asvg="http://schemas.microsoft.com/office/drawing/2016/SVG/main" r:embed="rId22"/>
              </a:ext>
            </a:extLst>
          </a:blip>
          <a:stretch>
            <a:fillRect/>
          </a:stretch>
        </p:blipFill>
        <p:spPr>
          <a:xfrm>
            <a:off x="554736" y="4373458"/>
            <a:ext cx="503802" cy="503802"/>
          </a:xfrm>
          <a:prstGeom prst="rect">
            <a:avLst/>
          </a:prstGeom>
        </p:spPr>
      </p:pic>
      <p:pic>
        <p:nvPicPr>
          <p:cNvPr id="26" name="CustomIcon">
            <a:extLst>
              <a:ext uri="{FF2B5EF4-FFF2-40B4-BE49-F238E27FC236}">
                <a16:creationId xmlns:a16="http://schemas.microsoft.com/office/drawing/2014/main" id="{CC328951-426B-5E6F-E52D-BB7CB9EFAE8C}"/>
              </a:ext>
            </a:extLst>
          </p:cNvPr>
          <p:cNvPicPr>
            <a:picLocks/>
          </p:cNvPicPr>
          <p:nvPr>
            <p:custDataLst>
              <p:tags r:id="rId10"/>
            </p:custDataLst>
          </p:nvPr>
        </p:nvPicPr>
        <p:blipFill>
          <a:blip>
            <a:extLst>
              <a:ext uri="{96DAC541-7B7A-43D3-8B79-37D633B846F1}">
                <asvg:svgBlip xmlns:asvg="http://schemas.microsoft.com/office/drawing/2016/SVG/main" r:embed="rId23"/>
              </a:ext>
            </a:extLst>
          </a:blip>
          <a:stretch>
            <a:fillRect/>
          </a:stretch>
        </p:blipFill>
        <p:spPr>
          <a:xfrm>
            <a:off x="6571488" y="4373458"/>
            <a:ext cx="503802" cy="503802"/>
          </a:xfrm>
          <a:prstGeom prst="rect">
            <a:avLst/>
          </a:prstGeom>
        </p:spPr>
      </p:pic>
      <p:pic>
        <p:nvPicPr>
          <p:cNvPr id="27" name="CustomIcon">
            <a:extLst>
              <a:ext uri="{FF2B5EF4-FFF2-40B4-BE49-F238E27FC236}">
                <a16:creationId xmlns:a16="http://schemas.microsoft.com/office/drawing/2014/main" id="{43D7FE34-F4E7-7174-960B-BBB36A86BB1F}"/>
              </a:ext>
            </a:extLst>
          </p:cNvPr>
          <p:cNvPicPr>
            <a:picLocks/>
          </p:cNvPicPr>
          <p:nvPr>
            <p:custDataLst>
              <p:tags r:id="rId11"/>
            </p:custDataLst>
          </p:nvPr>
        </p:nvPicPr>
        <p:blipFill>
          <a:blip>
            <a:extLst>
              <a:ext uri="{96DAC541-7B7A-43D3-8B79-37D633B846F1}">
                <asvg:svgBlip xmlns:asvg="http://schemas.microsoft.com/office/drawing/2016/SVG/main" r:embed="rId24"/>
              </a:ext>
            </a:extLst>
          </a:blip>
          <a:stretch>
            <a:fillRect/>
          </a:stretch>
        </p:blipFill>
        <p:spPr>
          <a:xfrm>
            <a:off x="6571488" y="5517310"/>
            <a:ext cx="503802" cy="503802"/>
          </a:xfrm>
          <a:prstGeom prst="rect">
            <a:avLst/>
          </a:prstGeom>
        </p:spPr>
      </p:pic>
      <p:pic>
        <p:nvPicPr>
          <p:cNvPr id="28" name="CustomIcon">
            <a:extLst>
              <a:ext uri="{FF2B5EF4-FFF2-40B4-BE49-F238E27FC236}">
                <a16:creationId xmlns:a16="http://schemas.microsoft.com/office/drawing/2014/main" id="{80B18F64-2A4E-A14B-E586-4EDD81E9731D}"/>
              </a:ext>
            </a:extLst>
          </p:cNvPr>
          <p:cNvPicPr>
            <a:picLocks/>
          </p:cNvPicPr>
          <p:nvPr>
            <p:custDataLst>
              <p:tags r:id="rId12"/>
            </p:custDataLst>
          </p:nvPr>
        </p:nvPicPr>
        <p:blipFill>
          <a:blip>
            <a:extLst>
              <a:ext uri="{96DAC541-7B7A-43D3-8B79-37D633B846F1}">
                <asvg:svgBlip xmlns:asvg="http://schemas.microsoft.com/office/drawing/2016/SVG/main" r:embed="rId25"/>
              </a:ext>
            </a:extLst>
          </a:blip>
          <a:stretch>
            <a:fillRect/>
          </a:stretch>
        </p:blipFill>
        <p:spPr>
          <a:xfrm>
            <a:off x="3165084" y="5517310"/>
            <a:ext cx="503802" cy="503802"/>
          </a:xfrm>
          <a:prstGeom prst="rect">
            <a:avLst/>
          </a:prstGeom>
        </p:spPr>
      </p:pic>
      <p:pic>
        <p:nvPicPr>
          <p:cNvPr id="29" name="CustomIcon">
            <a:extLst>
              <a:ext uri="{FF2B5EF4-FFF2-40B4-BE49-F238E27FC236}">
                <a16:creationId xmlns:a16="http://schemas.microsoft.com/office/drawing/2014/main" id="{57544B8C-6887-1FDD-C3A1-A3C378FB6429}"/>
              </a:ext>
            </a:extLst>
          </p:cNvPr>
          <p:cNvPicPr>
            <a:picLocks/>
          </p:cNvPicPr>
          <p:nvPr>
            <p:custDataLst>
              <p:tags r:id="rId13"/>
            </p:custDataLst>
          </p:nvPr>
        </p:nvPicPr>
        <p:blipFill>
          <a:blip>
            <a:extLst>
              <a:ext uri="{96DAC541-7B7A-43D3-8B79-37D633B846F1}">
                <asvg:svgBlip xmlns:asvg="http://schemas.microsoft.com/office/drawing/2016/SVG/main" r:embed="rId26"/>
              </a:ext>
            </a:extLst>
          </a:blip>
          <a:stretch>
            <a:fillRect/>
          </a:stretch>
        </p:blipFill>
        <p:spPr>
          <a:xfrm>
            <a:off x="9112097" y="5517310"/>
            <a:ext cx="503802" cy="503802"/>
          </a:xfrm>
          <a:prstGeom prst="rect">
            <a:avLst/>
          </a:prstGeom>
        </p:spPr>
      </p:pic>
      <p:sp>
        <p:nvSpPr>
          <p:cNvPr id="10" name="Sticker">
            <a:extLst>
              <a:ext uri="{FF2B5EF4-FFF2-40B4-BE49-F238E27FC236}">
                <a16:creationId xmlns:a16="http://schemas.microsoft.com/office/drawing/2014/main" id="{777AFAB7-7A50-3B0C-A630-4BA23AF21F93}"/>
              </a:ext>
            </a:extLst>
          </p:cNvPr>
          <p:cNvSpPr txBox="1"/>
          <p:nvPr/>
        </p:nvSpPr>
        <p:spPr>
          <a:xfrm>
            <a:off x="1257300" y="1462453"/>
            <a:ext cx="735779" cy="123111"/>
          </a:xfrm>
          <a:prstGeom prst="rect">
            <a:avLst/>
          </a:prstGeom>
          <a:noFill/>
          <a:ln w="6350">
            <a:noFill/>
            <a:miter lim="800000"/>
          </a:ln>
        </p:spPr>
        <p:txBody>
          <a:bodyPr vert="horz" wrap="none" lIns="0" tIns="0" rIns="0" bIns="0" rtlCol="0">
            <a:spAutoFit/>
          </a:bodyPr>
          <a:lstStyle>
            <a:defPPr>
              <a:defRPr lang="en-US"/>
            </a:defPPr>
            <a:lvl1pPr>
              <a:spcBef>
                <a:spcPts val="300"/>
              </a:spcBef>
              <a:spcAft>
                <a:spcPts val="300"/>
              </a:spcAft>
              <a:buNone/>
              <a:defRPr sz="800" b="1" cap="all" baseline="0"/>
            </a:lvl1pPr>
          </a:lstStyle>
          <a:p>
            <a:pPr lvl="0"/>
            <a:r>
              <a:rPr lang="en-US" dirty="0">
                <a:solidFill>
                  <a:srgbClr val="FF0000"/>
                </a:solidFill>
              </a:rPr>
              <a:t>Illustrative</a:t>
            </a:r>
          </a:p>
        </p:txBody>
      </p:sp>
      <p:grpSp>
        <p:nvGrpSpPr>
          <p:cNvPr id="22" name="Group 21">
            <a:extLst>
              <a:ext uri="{FF2B5EF4-FFF2-40B4-BE49-F238E27FC236}">
                <a16:creationId xmlns:a16="http://schemas.microsoft.com/office/drawing/2014/main" id="{320D419D-B4AA-7B52-0F11-39DD2FDFE32C}"/>
              </a:ext>
            </a:extLst>
          </p:cNvPr>
          <p:cNvGrpSpPr/>
          <p:nvPr/>
        </p:nvGrpSpPr>
        <p:grpSpPr>
          <a:xfrm>
            <a:off x="7561603" y="1686132"/>
            <a:ext cx="3085547" cy="2277982"/>
            <a:chOff x="7561603" y="1232318"/>
            <a:chExt cx="3085547" cy="2277982"/>
          </a:xfrm>
        </p:grpSpPr>
        <p:grpSp>
          <p:nvGrpSpPr>
            <p:cNvPr id="31" name="Group 30">
              <a:extLst>
                <a:ext uri="{FF2B5EF4-FFF2-40B4-BE49-F238E27FC236}">
                  <a16:creationId xmlns:a16="http://schemas.microsoft.com/office/drawing/2014/main" id="{AECC3721-31E2-79D1-AC08-CEE3B4F0CC6B}"/>
                </a:ext>
              </a:extLst>
            </p:cNvPr>
            <p:cNvGrpSpPr/>
            <p:nvPr/>
          </p:nvGrpSpPr>
          <p:grpSpPr>
            <a:xfrm>
              <a:off x="7561604" y="1232318"/>
              <a:ext cx="3085546" cy="2277982"/>
              <a:chOff x="7918423" y="1481453"/>
              <a:chExt cx="2805042" cy="2070893"/>
            </a:xfrm>
          </p:grpSpPr>
          <p:sp>
            <p:nvSpPr>
              <p:cNvPr id="56" name="Oval 55">
                <a:extLst>
                  <a:ext uri="{FF2B5EF4-FFF2-40B4-BE49-F238E27FC236}">
                    <a16:creationId xmlns:a16="http://schemas.microsoft.com/office/drawing/2014/main" id="{DE465EA7-B3E7-8CD3-C483-CA1DC069B024}"/>
                  </a:ext>
                </a:extLst>
              </p:cNvPr>
              <p:cNvSpPr/>
              <p:nvPr/>
            </p:nvSpPr>
            <p:spPr>
              <a:xfrm>
                <a:off x="7918423" y="1481453"/>
                <a:ext cx="1659636" cy="1659636"/>
              </a:xfrm>
              <a:prstGeom prst="ellipse">
                <a:avLst/>
              </a:prstGeom>
              <a:solidFill>
                <a:srgbClr val="003865">
                  <a:alpha val="60000"/>
                </a:srgbClr>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000" b="1">
                  <a:solidFill>
                    <a:schemeClr val="bg1"/>
                  </a:solidFill>
                </a:endParaRPr>
              </a:p>
            </p:txBody>
          </p:sp>
          <p:sp>
            <p:nvSpPr>
              <p:cNvPr id="57" name="Oval 56">
                <a:extLst>
                  <a:ext uri="{FF2B5EF4-FFF2-40B4-BE49-F238E27FC236}">
                    <a16:creationId xmlns:a16="http://schemas.microsoft.com/office/drawing/2014/main" id="{F0FE6384-1F89-073C-DE92-BDF92188B817}"/>
                  </a:ext>
                </a:extLst>
              </p:cNvPr>
              <p:cNvSpPr/>
              <p:nvPr/>
            </p:nvSpPr>
            <p:spPr>
              <a:xfrm>
                <a:off x="9063829" y="1481453"/>
                <a:ext cx="1659636" cy="1659636"/>
              </a:xfrm>
              <a:prstGeom prst="ellipse">
                <a:avLst/>
              </a:prstGeom>
              <a:solidFill>
                <a:srgbClr val="00AEC7">
                  <a:alpha val="60000"/>
                </a:srgbClr>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000" b="1">
                  <a:solidFill>
                    <a:schemeClr val="bg1"/>
                  </a:solidFill>
                </a:endParaRPr>
              </a:p>
            </p:txBody>
          </p:sp>
          <p:sp>
            <p:nvSpPr>
              <p:cNvPr id="58" name="Oval 57">
                <a:extLst>
                  <a:ext uri="{FF2B5EF4-FFF2-40B4-BE49-F238E27FC236}">
                    <a16:creationId xmlns:a16="http://schemas.microsoft.com/office/drawing/2014/main" id="{2DE26CC9-0392-56D2-B8DB-2680993719DC}"/>
                  </a:ext>
                </a:extLst>
              </p:cNvPr>
              <p:cNvSpPr/>
              <p:nvPr/>
            </p:nvSpPr>
            <p:spPr>
              <a:xfrm>
                <a:off x="8491126" y="1892710"/>
                <a:ext cx="1659636" cy="1659636"/>
              </a:xfrm>
              <a:prstGeom prst="ellipse">
                <a:avLst/>
              </a:prstGeom>
              <a:solidFill>
                <a:srgbClr val="BFBFBF">
                  <a:alpha val="60000"/>
                </a:srgbClr>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000" b="1">
                  <a:solidFill>
                    <a:schemeClr val="tx1"/>
                  </a:solidFill>
                </a:endParaRPr>
              </a:p>
            </p:txBody>
          </p:sp>
        </p:grpSp>
        <p:sp>
          <p:nvSpPr>
            <p:cNvPr id="32" name="TextBox 31">
              <a:extLst>
                <a:ext uri="{FF2B5EF4-FFF2-40B4-BE49-F238E27FC236}">
                  <a16:creationId xmlns:a16="http://schemas.microsoft.com/office/drawing/2014/main" id="{AD737FDF-2559-123B-4043-D3CFB5C51251}"/>
                </a:ext>
              </a:extLst>
            </p:cNvPr>
            <p:cNvSpPr txBox="1">
              <a:spLocks/>
            </p:cNvSpPr>
            <p:nvPr/>
          </p:nvSpPr>
          <p:spPr>
            <a:xfrm>
              <a:off x="7877155" y="1696332"/>
              <a:ext cx="425045" cy="307777"/>
            </a:xfrm>
            <a:prstGeom prst="rect">
              <a:avLst/>
            </a:prstGeom>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buNone/>
              </a:pPr>
              <a:r>
                <a:rPr lang="en-US" sz="1000" b="1">
                  <a:solidFill>
                    <a:schemeClr val="bg1"/>
                  </a:solidFill>
                </a:rPr>
                <a:t>Batch Study</a:t>
              </a:r>
              <a:endParaRPr lang="en-US" sz="1000">
                <a:solidFill>
                  <a:schemeClr val="bg1"/>
                </a:solidFill>
              </a:endParaRPr>
            </a:p>
          </p:txBody>
        </p:sp>
        <p:sp>
          <p:nvSpPr>
            <p:cNvPr id="49" name="TextBox 48">
              <a:extLst>
                <a:ext uri="{FF2B5EF4-FFF2-40B4-BE49-F238E27FC236}">
                  <a16:creationId xmlns:a16="http://schemas.microsoft.com/office/drawing/2014/main" id="{3CAD1844-16A8-5F56-1E9A-FEA2B9EBA279}"/>
                </a:ext>
              </a:extLst>
            </p:cNvPr>
            <p:cNvSpPr txBox="1">
              <a:spLocks/>
            </p:cNvSpPr>
            <p:nvPr/>
          </p:nvSpPr>
          <p:spPr>
            <a:xfrm>
              <a:off x="10017176" y="1696332"/>
              <a:ext cx="425045" cy="153888"/>
            </a:xfrm>
            <a:prstGeom prst="rect">
              <a:avLst/>
            </a:prstGeom>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buNone/>
              </a:pPr>
              <a:r>
                <a:rPr lang="en-US" sz="1000" b="1">
                  <a:solidFill>
                    <a:schemeClr val="bg1"/>
                  </a:solidFill>
                </a:rPr>
                <a:t>RTP</a:t>
              </a:r>
              <a:endParaRPr lang="en-US" sz="1000">
                <a:solidFill>
                  <a:schemeClr val="bg1"/>
                </a:solidFill>
              </a:endParaRPr>
            </a:p>
          </p:txBody>
        </p:sp>
        <p:sp>
          <p:nvSpPr>
            <p:cNvPr id="50" name="TextBox 49">
              <a:extLst>
                <a:ext uri="{FF2B5EF4-FFF2-40B4-BE49-F238E27FC236}">
                  <a16:creationId xmlns:a16="http://schemas.microsoft.com/office/drawing/2014/main" id="{C20870B2-53E5-7CCC-A79D-F7D4FEF34716}"/>
                </a:ext>
              </a:extLst>
            </p:cNvPr>
            <p:cNvSpPr txBox="1">
              <a:spLocks/>
            </p:cNvSpPr>
            <p:nvPr/>
          </p:nvSpPr>
          <p:spPr>
            <a:xfrm>
              <a:off x="8891854" y="3155410"/>
              <a:ext cx="425045" cy="153888"/>
            </a:xfrm>
            <a:prstGeom prst="rect">
              <a:avLst/>
            </a:prstGeom>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lgn="ctr">
                <a:buNone/>
              </a:pPr>
              <a:r>
                <a:rPr lang="en-US" sz="1000" b="1" dirty="0"/>
                <a:t>RPG</a:t>
              </a:r>
              <a:endParaRPr lang="en-US" sz="1000" dirty="0"/>
            </a:p>
          </p:txBody>
        </p:sp>
        <p:cxnSp>
          <p:nvCxnSpPr>
            <p:cNvPr id="51" name="Connector: Curved 50">
              <a:extLst>
                <a:ext uri="{FF2B5EF4-FFF2-40B4-BE49-F238E27FC236}">
                  <a16:creationId xmlns:a16="http://schemas.microsoft.com/office/drawing/2014/main" id="{27354A4C-5D43-862E-AC48-4A6EFD132A19}"/>
                </a:ext>
              </a:extLst>
            </p:cNvPr>
            <p:cNvCxnSpPr>
              <a:cxnSpLocks/>
              <a:stCxn id="56" idx="2"/>
              <a:endCxn id="58" idx="4"/>
            </p:cNvCxnSpPr>
            <p:nvPr/>
          </p:nvCxnSpPr>
          <p:spPr>
            <a:xfrm rot="10800000" flipH="1" flipV="1">
              <a:off x="7561603" y="2145118"/>
              <a:ext cx="1542774" cy="1365182"/>
            </a:xfrm>
            <a:prstGeom prst="curvedConnector4">
              <a:avLst>
                <a:gd name="adj1" fmla="val -13470"/>
                <a:gd name="adj2" fmla="val 115223"/>
              </a:avLst>
            </a:prstGeom>
            <a:ln w="6350" cap="flat">
              <a:solidFill>
                <a:schemeClr val="tx1"/>
              </a:solidFill>
              <a:miter lim="8000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2" name="Connector: Curved 51">
              <a:extLst>
                <a:ext uri="{FF2B5EF4-FFF2-40B4-BE49-F238E27FC236}">
                  <a16:creationId xmlns:a16="http://schemas.microsoft.com/office/drawing/2014/main" id="{946C5784-EC22-B998-D2A1-9E515AB13E9C}"/>
                </a:ext>
              </a:extLst>
            </p:cNvPr>
            <p:cNvCxnSpPr>
              <a:cxnSpLocks/>
              <a:stCxn id="57" idx="6"/>
              <a:endCxn id="58" idx="4"/>
            </p:cNvCxnSpPr>
            <p:nvPr/>
          </p:nvCxnSpPr>
          <p:spPr>
            <a:xfrm flipH="1">
              <a:off x="9104377" y="2145118"/>
              <a:ext cx="1542773" cy="1365182"/>
            </a:xfrm>
            <a:prstGeom prst="curvedConnector4">
              <a:avLst>
                <a:gd name="adj1" fmla="val -13470"/>
                <a:gd name="adj2" fmla="val 115223"/>
              </a:avLst>
            </a:prstGeom>
            <a:ln w="6350" cap="flat">
              <a:solidFill>
                <a:schemeClr val="tx1"/>
              </a:solidFill>
              <a:miter lim="8000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3" name="Connector: Curved 52">
              <a:extLst>
                <a:ext uri="{FF2B5EF4-FFF2-40B4-BE49-F238E27FC236}">
                  <a16:creationId xmlns:a16="http://schemas.microsoft.com/office/drawing/2014/main" id="{E745FB00-07DE-3657-75F6-E9B767C39974}"/>
                </a:ext>
              </a:extLst>
            </p:cNvPr>
            <p:cNvCxnSpPr>
              <a:cxnSpLocks/>
              <a:stCxn id="57" idx="6"/>
              <a:endCxn id="56" idx="2"/>
            </p:cNvCxnSpPr>
            <p:nvPr/>
          </p:nvCxnSpPr>
          <p:spPr>
            <a:xfrm flipH="1">
              <a:off x="7561604" y="2145118"/>
              <a:ext cx="3085546" cy="11545"/>
            </a:xfrm>
            <a:prstGeom prst="curvedConnector5">
              <a:avLst>
                <a:gd name="adj1" fmla="val -6735"/>
                <a:gd name="adj2" fmla="val -10150701"/>
                <a:gd name="adj3" fmla="val 106735"/>
              </a:avLst>
            </a:prstGeom>
            <a:ln w="6350" cap="flat">
              <a:solidFill>
                <a:schemeClr val="tx1"/>
              </a:solidFill>
              <a:miter lim="800000"/>
              <a:headEnd type="triangle"/>
              <a:tailEnd type="triangle"/>
            </a:ln>
          </p:spPr>
          <p:style>
            <a:lnRef idx="1">
              <a:schemeClr val="accent1"/>
            </a:lnRef>
            <a:fillRef idx="0">
              <a:schemeClr val="accent1"/>
            </a:fillRef>
            <a:effectRef idx="0">
              <a:schemeClr val="accent1"/>
            </a:effectRef>
            <a:fontRef idx="minor">
              <a:schemeClr val="tx1"/>
            </a:fontRef>
          </p:style>
        </p:cxnSp>
        <p:sp>
          <p:nvSpPr>
            <p:cNvPr id="54" name="Freeform: Shape 53">
              <a:extLst>
                <a:ext uri="{FF2B5EF4-FFF2-40B4-BE49-F238E27FC236}">
                  <a16:creationId xmlns:a16="http://schemas.microsoft.com/office/drawing/2014/main" id="{CCE2A6E3-DA49-EDD1-A2B9-95D1EBAFB868}"/>
                </a:ext>
              </a:extLst>
            </p:cNvPr>
            <p:cNvSpPr/>
            <p:nvPr/>
          </p:nvSpPr>
          <p:spPr>
            <a:xfrm>
              <a:off x="8821551" y="1688252"/>
              <a:ext cx="565651" cy="1123825"/>
            </a:xfrm>
            <a:custGeom>
              <a:avLst/>
              <a:gdLst>
                <a:gd name="csX0" fmla="*/ 106363 w 534988"/>
                <a:gd name="csY0" fmla="*/ 0 h 1035050"/>
                <a:gd name="csX1" fmla="*/ 423863 w 534988"/>
                <a:gd name="csY1" fmla="*/ 1587 h 1035050"/>
                <a:gd name="csX2" fmla="*/ 471488 w 534988"/>
                <a:gd name="csY2" fmla="*/ 101600 h 1035050"/>
                <a:gd name="csX3" fmla="*/ 508000 w 534988"/>
                <a:gd name="csY3" fmla="*/ 211137 h 1035050"/>
                <a:gd name="csX4" fmla="*/ 534988 w 534988"/>
                <a:gd name="csY4" fmla="*/ 373062 h 1035050"/>
                <a:gd name="csX5" fmla="*/ 527050 w 534988"/>
                <a:gd name="csY5" fmla="*/ 503237 h 1035050"/>
                <a:gd name="csX6" fmla="*/ 504825 w 534988"/>
                <a:gd name="csY6" fmla="*/ 635000 h 1035050"/>
                <a:gd name="csX7" fmla="*/ 460375 w 534988"/>
                <a:gd name="csY7" fmla="*/ 760412 h 1035050"/>
                <a:gd name="csX8" fmla="*/ 400050 w 534988"/>
                <a:gd name="csY8" fmla="*/ 877887 h 1035050"/>
                <a:gd name="csX9" fmla="*/ 355600 w 534988"/>
                <a:gd name="csY9" fmla="*/ 939800 h 1035050"/>
                <a:gd name="csX10" fmla="*/ 300038 w 534988"/>
                <a:gd name="csY10" fmla="*/ 1008062 h 1035050"/>
                <a:gd name="csX11" fmla="*/ 266700 w 534988"/>
                <a:gd name="csY11" fmla="*/ 1035050 h 1035050"/>
                <a:gd name="csX12" fmla="*/ 212725 w 534988"/>
                <a:gd name="csY12" fmla="*/ 996950 h 1035050"/>
                <a:gd name="csX13" fmla="*/ 173038 w 534988"/>
                <a:gd name="csY13" fmla="*/ 935037 h 1035050"/>
                <a:gd name="csX14" fmla="*/ 134938 w 534988"/>
                <a:gd name="csY14" fmla="*/ 887412 h 1035050"/>
                <a:gd name="csX15" fmla="*/ 100013 w 534988"/>
                <a:gd name="csY15" fmla="*/ 822325 h 1035050"/>
                <a:gd name="csX16" fmla="*/ 50800 w 534988"/>
                <a:gd name="csY16" fmla="*/ 717550 h 1035050"/>
                <a:gd name="csX17" fmla="*/ 31750 w 534988"/>
                <a:gd name="csY17" fmla="*/ 655637 h 1035050"/>
                <a:gd name="csX18" fmla="*/ 11113 w 534988"/>
                <a:gd name="csY18" fmla="*/ 560387 h 1035050"/>
                <a:gd name="csX19" fmla="*/ 1588 w 534988"/>
                <a:gd name="csY19" fmla="*/ 500062 h 1035050"/>
                <a:gd name="csX20" fmla="*/ 0 w 534988"/>
                <a:gd name="csY20" fmla="*/ 420687 h 1035050"/>
                <a:gd name="csX21" fmla="*/ 6350 w 534988"/>
                <a:gd name="csY21" fmla="*/ 334962 h 1035050"/>
                <a:gd name="csX22" fmla="*/ 14288 w 534988"/>
                <a:gd name="csY22" fmla="*/ 249237 h 1035050"/>
                <a:gd name="csX23" fmla="*/ 30163 w 534988"/>
                <a:gd name="csY23" fmla="*/ 176212 h 1035050"/>
                <a:gd name="csX24" fmla="*/ 57150 w 534988"/>
                <a:gd name="csY24" fmla="*/ 115887 h 1035050"/>
                <a:gd name="csX25" fmla="*/ 106363 w 534988"/>
                <a:gd name="csY25" fmla="*/ 0 h 103505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Lst>
              <a:rect l="l" t="t" r="r" b="b"/>
              <a:pathLst>
                <a:path w="534988" h="1035050">
                  <a:moveTo>
                    <a:pt x="106363" y="0"/>
                  </a:moveTo>
                  <a:lnTo>
                    <a:pt x="423863" y="1587"/>
                  </a:lnTo>
                  <a:lnTo>
                    <a:pt x="471488" y="101600"/>
                  </a:lnTo>
                  <a:lnTo>
                    <a:pt x="508000" y="211137"/>
                  </a:lnTo>
                  <a:lnTo>
                    <a:pt x="534988" y="373062"/>
                  </a:lnTo>
                  <a:lnTo>
                    <a:pt x="527050" y="503237"/>
                  </a:lnTo>
                  <a:lnTo>
                    <a:pt x="504825" y="635000"/>
                  </a:lnTo>
                  <a:lnTo>
                    <a:pt x="460375" y="760412"/>
                  </a:lnTo>
                  <a:lnTo>
                    <a:pt x="400050" y="877887"/>
                  </a:lnTo>
                  <a:lnTo>
                    <a:pt x="355600" y="939800"/>
                  </a:lnTo>
                  <a:lnTo>
                    <a:pt x="300038" y="1008062"/>
                  </a:lnTo>
                  <a:lnTo>
                    <a:pt x="266700" y="1035050"/>
                  </a:lnTo>
                  <a:lnTo>
                    <a:pt x="212725" y="996950"/>
                  </a:lnTo>
                  <a:lnTo>
                    <a:pt x="173038" y="935037"/>
                  </a:lnTo>
                  <a:lnTo>
                    <a:pt x="134938" y="887412"/>
                  </a:lnTo>
                  <a:lnTo>
                    <a:pt x="100013" y="822325"/>
                  </a:lnTo>
                  <a:lnTo>
                    <a:pt x="50800" y="717550"/>
                  </a:lnTo>
                  <a:lnTo>
                    <a:pt x="31750" y="655637"/>
                  </a:lnTo>
                  <a:lnTo>
                    <a:pt x="11113" y="560387"/>
                  </a:lnTo>
                  <a:lnTo>
                    <a:pt x="1588" y="500062"/>
                  </a:lnTo>
                  <a:cubicBezTo>
                    <a:pt x="1059" y="473604"/>
                    <a:pt x="529" y="447145"/>
                    <a:pt x="0" y="420687"/>
                  </a:cubicBezTo>
                  <a:lnTo>
                    <a:pt x="6350" y="334962"/>
                  </a:lnTo>
                  <a:lnTo>
                    <a:pt x="14288" y="249237"/>
                  </a:lnTo>
                  <a:lnTo>
                    <a:pt x="30163" y="176212"/>
                  </a:lnTo>
                  <a:lnTo>
                    <a:pt x="57150" y="115887"/>
                  </a:lnTo>
                  <a:lnTo>
                    <a:pt x="106363" y="0"/>
                  </a:lnTo>
                  <a:close/>
                </a:path>
              </a:pathLst>
            </a:custGeom>
            <a:solidFill>
              <a:srgbClr val="92D050">
                <a:alpha val="61000"/>
              </a:srgbClr>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err="1">
                <a:solidFill>
                  <a:schemeClr val="bg1"/>
                </a:solidFill>
              </a:endParaRPr>
            </a:p>
          </p:txBody>
        </p:sp>
        <p:sp>
          <p:nvSpPr>
            <p:cNvPr id="55" name="TextBox 54">
              <a:extLst>
                <a:ext uri="{FF2B5EF4-FFF2-40B4-BE49-F238E27FC236}">
                  <a16:creationId xmlns:a16="http://schemas.microsoft.com/office/drawing/2014/main" id="{D2BF5B58-8B41-ADE5-A8C2-8AAB5C4E8E58}"/>
                </a:ext>
              </a:extLst>
            </p:cNvPr>
            <p:cNvSpPr txBox="1">
              <a:spLocks/>
            </p:cNvSpPr>
            <p:nvPr/>
          </p:nvSpPr>
          <p:spPr>
            <a:xfrm>
              <a:off x="8604135" y="2289351"/>
              <a:ext cx="1000480" cy="153888"/>
            </a:xfrm>
            <a:prstGeom prst="rect">
              <a:avLst/>
            </a:prstGeom>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lgn="ctr">
                <a:buNone/>
              </a:pPr>
              <a:r>
                <a:rPr lang="en-US" sz="1000" b="1" dirty="0"/>
                <a:t>CTP</a:t>
              </a:r>
              <a:r>
                <a:rPr lang="en-US" sz="1000" b="1" baseline="30000" dirty="0"/>
                <a:t>1</a:t>
              </a:r>
              <a:r>
                <a:rPr lang="en-US" sz="1000" b="1" dirty="0"/>
                <a:t> </a:t>
              </a:r>
              <a:endParaRPr lang="en-US" sz="1000" dirty="0"/>
            </a:p>
          </p:txBody>
        </p:sp>
      </p:grpSp>
      <p:grpSp>
        <p:nvGrpSpPr>
          <p:cNvPr id="59" name="Group 58">
            <a:extLst>
              <a:ext uri="{FF2B5EF4-FFF2-40B4-BE49-F238E27FC236}">
                <a16:creationId xmlns:a16="http://schemas.microsoft.com/office/drawing/2014/main" id="{2D291008-4E3E-5FD4-17D7-2487AF7201B4}"/>
              </a:ext>
            </a:extLst>
          </p:cNvPr>
          <p:cNvGrpSpPr/>
          <p:nvPr/>
        </p:nvGrpSpPr>
        <p:grpSpPr>
          <a:xfrm>
            <a:off x="930482" y="1713662"/>
            <a:ext cx="3526937" cy="2482151"/>
            <a:chOff x="930482" y="1070195"/>
            <a:chExt cx="3526937" cy="2482151"/>
          </a:xfrm>
        </p:grpSpPr>
        <p:sp>
          <p:nvSpPr>
            <p:cNvPr id="60" name="Oval 59">
              <a:extLst>
                <a:ext uri="{FF2B5EF4-FFF2-40B4-BE49-F238E27FC236}">
                  <a16:creationId xmlns:a16="http://schemas.microsoft.com/office/drawing/2014/main" id="{7151966A-6C8C-6A2D-23D0-6938BCD12375}"/>
                </a:ext>
              </a:extLst>
            </p:cNvPr>
            <p:cNvSpPr/>
            <p:nvPr/>
          </p:nvSpPr>
          <p:spPr>
            <a:xfrm>
              <a:off x="930482" y="1481452"/>
              <a:ext cx="1659636" cy="1659636"/>
            </a:xfrm>
            <a:prstGeom prst="ellipse">
              <a:avLst/>
            </a:prstGeom>
            <a:solidFill>
              <a:srgbClr val="003865">
                <a:alpha val="60000"/>
              </a:srgbClr>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r>
                <a:rPr lang="en-US" sz="1050" b="1">
                  <a:solidFill>
                    <a:schemeClr val="bg1"/>
                  </a:solidFill>
                </a:rPr>
                <a:t>Batch Study</a:t>
              </a:r>
            </a:p>
          </p:txBody>
        </p:sp>
        <p:sp>
          <p:nvSpPr>
            <p:cNvPr id="61" name="Oval 60">
              <a:extLst>
                <a:ext uri="{FF2B5EF4-FFF2-40B4-BE49-F238E27FC236}">
                  <a16:creationId xmlns:a16="http://schemas.microsoft.com/office/drawing/2014/main" id="{04422AC5-0A55-0201-9E72-78AEC5F9BEFE}"/>
                </a:ext>
              </a:extLst>
            </p:cNvPr>
            <p:cNvSpPr/>
            <p:nvPr/>
          </p:nvSpPr>
          <p:spPr>
            <a:xfrm>
              <a:off x="2797783" y="1070195"/>
              <a:ext cx="1659636" cy="1659636"/>
            </a:xfrm>
            <a:prstGeom prst="ellipse">
              <a:avLst/>
            </a:prstGeom>
            <a:solidFill>
              <a:srgbClr val="00AEC7">
                <a:alpha val="60000"/>
              </a:srgbClr>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r>
                <a:rPr lang="en-US" sz="1050" b="1">
                  <a:solidFill>
                    <a:schemeClr val="bg1"/>
                  </a:solidFill>
                </a:rPr>
                <a:t>RTP</a:t>
              </a:r>
            </a:p>
            <a:p>
              <a:pPr algn="ctr">
                <a:spcBef>
                  <a:spcPts val="300"/>
                </a:spcBef>
                <a:spcAft>
                  <a:spcPts val="300"/>
                </a:spcAft>
              </a:pPr>
              <a:endParaRPr lang="en-US" sz="1050" b="1">
                <a:solidFill>
                  <a:schemeClr val="bg1"/>
                </a:solidFill>
              </a:endParaRPr>
            </a:p>
            <a:p>
              <a:pPr algn="ctr">
                <a:spcBef>
                  <a:spcPts val="300"/>
                </a:spcBef>
                <a:spcAft>
                  <a:spcPts val="300"/>
                </a:spcAft>
              </a:pPr>
              <a:endParaRPr lang="en-US" sz="1050" b="1">
                <a:solidFill>
                  <a:schemeClr val="bg1"/>
                </a:solidFill>
              </a:endParaRPr>
            </a:p>
            <a:p>
              <a:pPr algn="ctr">
                <a:spcBef>
                  <a:spcPts val="300"/>
                </a:spcBef>
                <a:spcAft>
                  <a:spcPts val="300"/>
                </a:spcAft>
              </a:pPr>
              <a:endParaRPr lang="en-US" sz="1050" b="1">
                <a:solidFill>
                  <a:schemeClr val="bg1"/>
                </a:solidFill>
              </a:endParaRPr>
            </a:p>
          </p:txBody>
        </p:sp>
        <p:sp>
          <p:nvSpPr>
            <p:cNvPr id="62" name="Oval 61">
              <a:extLst>
                <a:ext uri="{FF2B5EF4-FFF2-40B4-BE49-F238E27FC236}">
                  <a16:creationId xmlns:a16="http://schemas.microsoft.com/office/drawing/2014/main" id="{0D9EADBC-E44C-4B07-0939-A454DC2995D7}"/>
                </a:ext>
              </a:extLst>
            </p:cNvPr>
            <p:cNvSpPr/>
            <p:nvPr/>
          </p:nvSpPr>
          <p:spPr>
            <a:xfrm>
              <a:off x="2797783" y="1892710"/>
              <a:ext cx="1659636" cy="1659636"/>
            </a:xfrm>
            <a:prstGeom prst="ellipse">
              <a:avLst/>
            </a:prstGeom>
            <a:solidFill>
              <a:srgbClr val="BFBFBF">
                <a:alpha val="60000"/>
              </a:srgbClr>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050" b="1">
                <a:solidFill>
                  <a:schemeClr val="tx1"/>
                </a:solidFill>
              </a:endParaRPr>
            </a:p>
            <a:p>
              <a:pPr algn="ctr">
                <a:spcBef>
                  <a:spcPts val="300"/>
                </a:spcBef>
                <a:spcAft>
                  <a:spcPts val="300"/>
                </a:spcAft>
              </a:pPr>
              <a:endParaRPr lang="en-US" sz="1050" b="1">
                <a:solidFill>
                  <a:schemeClr val="tx1"/>
                </a:solidFill>
              </a:endParaRPr>
            </a:p>
            <a:p>
              <a:pPr algn="ctr">
                <a:spcBef>
                  <a:spcPts val="300"/>
                </a:spcBef>
                <a:spcAft>
                  <a:spcPts val="300"/>
                </a:spcAft>
              </a:pPr>
              <a:endParaRPr lang="en-US" sz="1050" b="1">
                <a:solidFill>
                  <a:schemeClr val="tx1"/>
                </a:solidFill>
              </a:endParaRPr>
            </a:p>
            <a:p>
              <a:pPr algn="ctr">
                <a:spcBef>
                  <a:spcPts val="300"/>
                </a:spcBef>
                <a:spcAft>
                  <a:spcPts val="300"/>
                </a:spcAft>
              </a:pPr>
              <a:r>
                <a:rPr lang="en-US" sz="1050" b="1">
                  <a:solidFill>
                    <a:schemeClr val="tx1"/>
                  </a:solidFill>
                </a:rPr>
                <a:t>RPG</a:t>
              </a:r>
            </a:p>
          </p:txBody>
        </p:sp>
        <p:cxnSp>
          <p:nvCxnSpPr>
            <p:cNvPr id="63" name="Connector: Curved 62">
              <a:extLst>
                <a:ext uri="{FF2B5EF4-FFF2-40B4-BE49-F238E27FC236}">
                  <a16:creationId xmlns:a16="http://schemas.microsoft.com/office/drawing/2014/main" id="{2662A303-C909-E068-97A5-AF3155401EA1}"/>
                </a:ext>
              </a:extLst>
            </p:cNvPr>
            <p:cNvCxnSpPr>
              <a:stCxn id="60" idx="0"/>
              <a:endCxn id="61" idx="1"/>
            </p:cNvCxnSpPr>
            <p:nvPr/>
          </p:nvCxnSpPr>
          <p:spPr>
            <a:xfrm rot="5400000" flipH="1" flipV="1">
              <a:off x="2316461" y="757083"/>
              <a:ext cx="168209" cy="1280531"/>
            </a:xfrm>
            <a:prstGeom prst="curvedConnector3">
              <a:avLst>
                <a:gd name="adj1" fmla="val 225895"/>
              </a:avLst>
            </a:prstGeom>
            <a:ln w="6350" cap="flat">
              <a:solidFill>
                <a:schemeClr val="tx1"/>
              </a:solidFill>
              <a:prstDash val="lgDash"/>
              <a:miter lim="800000"/>
              <a:tailEnd type="triangle"/>
            </a:ln>
          </p:spPr>
          <p:style>
            <a:lnRef idx="1">
              <a:schemeClr val="accent1"/>
            </a:lnRef>
            <a:fillRef idx="0">
              <a:schemeClr val="accent1"/>
            </a:fillRef>
            <a:effectRef idx="0">
              <a:schemeClr val="accent1"/>
            </a:effectRef>
            <a:fontRef idx="minor">
              <a:schemeClr val="tx1"/>
            </a:fontRef>
          </p:style>
        </p:cxnSp>
        <p:cxnSp>
          <p:nvCxnSpPr>
            <p:cNvPr id="64" name="Connector: Curved 63">
              <a:extLst>
                <a:ext uri="{FF2B5EF4-FFF2-40B4-BE49-F238E27FC236}">
                  <a16:creationId xmlns:a16="http://schemas.microsoft.com/office/drawing/2014/main" id="{CD228C15-2D94-CBF3-C43E-B6ECF3D568CD}"/>
                </a:ext>
              </a:extLst>
            </p:cNvPr>
            <p:cNvCxnSpPr>
              <a:cxnSpLocks/>
              <a:stCxn id="60" idx="4"/>
              <a:endCxn id="62" idx="3"/>
            </p:cNvCxnSpPr>
            <p:nvPr/>
          </p:nvCxnSpPr>
          <p:spPr>
            <a:xfrm rot="16200000" flipH="1">
              <a:off x="2316460" y="2584927"/>
              <a:ext cx="168210" cy="1280531"/>
            </a:xfrm>
            <a:prstGeom prst="curvedConnector3">
              <a:avLst>
                <a:gd name="adj1" fmla="val 243059"/>
              </a:avLst>
            </a:prstGeom>
            <a:ln w="6350" cap="flat">
              <a:solidFill>
                <a:schemeClr val="tx1"/>
              </a:solidFill>
              <a:prstDash val="lgDash"/>
              <a:miter lim="800000"/>
              <a:tailEnd type="triangle"/>
            </a:ln>
          </p:spPr>
          <p:style>
            <a:lnRef idx="1">
              <a:schemeClr val="accent1"/>
            </a:lnRef>
            <a:fillRef idx="0">
              <a:schemeClr val="accent1"/>
            </a:fillRef>
            <a:effectRef idx="0">
              <a:schemeClr val="accent1"/>
            </a:effectRef>
            <a:fontRef idx="minor">
              <a:schemeClr val="tx1"/>
            </a:fontRef>
          </p:style>
        </p:cxnSp>
      </p:grpSp>
      <p:sp>
        <p:nvSpPr>
          <p:cNvPr id="65" name="TextBox 64">
            <a:extLst>
              <a:ext uri="{FF2B5EF4-FFF2-40B4-BE49-F238E27FC236}">
                <a16:creationId xmlns:a16="http://schemas.microsoft.com/office/drawing/2014/main" id="{23580F4C-EDD2-585D-3BC5-F6F0CF5A07C3}"/>
              </a:ext>
            </a:extLst>
          </p:cNvPr>
          <p:cNvSpPr txBox="1"/>
          <p:nvPr>
            <p:custDataLst>
              <p:tags r:id="rId14"/>
            </p:custDataLst>
          </p:nvPr>
        </p:nvSpPr>
        <p:spPr>
          <a:xfrm>
            <a:off x="495299" y="6393861"/>
            <a:ext cx="8460550" cy="123111"/>
          </a:xfrm>
          <a:prstGeom prst="rect">
            <a:avLst/>
          </a:prstGeom>
        </p:spPr>
        <p:txBody>
          <a:bodyPr vert="horz" wrap="square" lIns="0" tIns="0" rIns="0" bIns="0" rtlCol="0" anchor="b">
            <a:sp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marR="0" lvl="0" indent="0" algn="l" defTabSz="914400" rtl="0" eaLnBrk="1" fontAlgn="auto" latinLnBrk="0" hangingPunct="1">
              <a:lnSpc>
                <a:spcPct val="100000"/>
              </a:lnSpc>
              <a:spcBef>
                <a:spcPts val="300"/>
              </a:spcBef>
              <a:spcAft>
                <a:spcPts val="300"/>
              </a:spcAft>
              <a:buClrTx/>
              <a:buSzTx/>
              <a:buFont typeface="Segoe UI" panose="020B0502040204020203" pitchFamily="34" charset="0"/>
              <a:buChar char="​"/>
              <a:tabLst/>
              <a:defRPr/>
            </a:pPr>
            <a:r>
              <a:rPr kumimoji="0" lang="en-US" sz="800" b="0" i="0" u="none" strike="noStrike" kern="1200" cap="none" spc="0" normalizeH="0" baseline="0" noProof="0" dirty="0">
                <a:ln>
                  <a:noFill/>
                </a:ln>
                <a:solidFill>
                  <a:srgbClr val="000000"/>
                </a:solidFill>
                <a:effectLst/>
                <a:uLnTx/>
                <a:uFillTx/>
                <a:latin typeface="Arial"/>
                <a:ea typeface="+mn-ea"/>
                <a:cs typeface="Arial" panose="020B0604020202020204" pitchFamily="34" charset="0"/>
              </a:rPr>
              <a:t>1. Comprehensive Transmission Plan</a:t>
            </a:r>
          </a:p>
        </p:txBody>
      </p:sp>
      <p:sp>
        <p:nvSpPr>
          <p:cNvPr id="3" name="Slide Number Placeholder 5">
            <a:extLst>
              <a:ext uri="{FF2B5EF4-FFF2-40B4-BE49-F238E27FC236}">
                <a16:creationId xmlns:a16="http://schemas.microsoft.com/office/drawing/2014/main" id="{0B46DEFC-3772-E831-621C-9451E7F8E190}"/>
              </a:ext>
            </a:extLst>
          </p:cNvPr>
          <p:cNvSpPr>
            <a:spLocks noGrp="1"/>
          </p:cNvSpPr>
          <p:nvPr>
            <p:ph type="sldNum" sz="quarter" idx="12"/>
          </p:nvPr>
        </p:nvSpPr>
        <p:spPr>
          <a:xfrm>
            <a:off x="11658600" y="6356350"/>
            <a:ext cx="533400" cy="365125"/>
          </a:xfrm>
          <a:solidFill>
            <a:schemeClr val="bg2"/>
          </a:solidFill>
        </p:spPr>
        <p:txBody>
          <a:bodyPr/>
          <a:lstStyle/>
          <a:p>
            <a:fld id="{BCDE79FB-97BA-492B-8D57-F1373F9ADA95}" type="slidenum">
              <a:rPr lang="en-US" smtClean="0"/>
              <a:t>3</a:t>
            </a:fld>
            <a:endParaRPr lang="en-US" dirty="0"/>
          </a:p>
        </p:txBody>
      </p:sp>
    </p:spTree>
    <p:extLst>
      <p:ext uri="{BB962C8B-B14F-4D97-AF65-F5344CB8AC3E}">
        <p14:creationId xmlns:p14="http://schemas.microsoft.com/office/powerpoint/2010/main" val="4279202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 name="think-cell data - do not delete" hidden="1">
            <a:extLst>
              <a:ext uri="{FF2B5EF4-FFF2-40B4-BE49-F238E27FC236}">
                <a16:creationId xmlns:a16="http://schemas.microsoft.com/office/drawing/2014/main" id="{48A74ADD-4BA6-189D-3530-0AD76B274B72}"/>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1" imgW="404" imgH="403" progId="TCLayout.ActiveDocument.1">
                  <p:embed/>
                </p:oleObj>
              </mc:Choice>
              <mc:Fallback>
                <p:oleObj name="think-cell Slide" r:id="rId11" imgW="404" imgH="403" progId="TCLayout.ActiveDocument.1">
                  <p:embed/>
                  <p:pic>
                    <p:nvPicPr>
                      <p:cNvPr id="23" name="think-cell data - do not delete" hidden="1">
                        <a:extLst>
                          <a:ext uri="{FF2B5EF4-FFF2-40B4-BE49-F238E27FC236}">
                            <a16:creationId xmlns:a16="http://schemas.microsoft.com/office/drawing/2014/main" id="{48A74ADD-4BA6-189D-3530-0AD76B274B72}"/>
                          </a:ext>
                        </a:extLst>
                      </p:cNvPr>
                      <p:cNvPicPr/>
                      <p:nvPr/>
                    </p:nvPicPr>
                    <p:blipFill>
                      <a:blip r:embed="rId12"/>
                      <a:stretch>
                        <a:fillRect/>
                      </a:stretch>
                    </p:blipFill>
                    <p:spPr>
                      <a:xfrm>
                        <a:off x="1588" y="1588"/>
                        <a:ext cx="1588" cy="1588"/>
                      </a:xfrm>
                      <a:prstGeom prst="rect">
                        <a:avLst/>
                      </a:prstGeom>
                    </p:spPr>
                  </p:pic>
                </p:oleObj>
              </mc:Fallback>
            </mc:AlternateContent>
          </a:graphicData>
        </a:graphic>
      </p:graphicFrame>
      <p:sp>
        <p:nvSpPr>
          <p:cNvPr id="4" name="2. Slide Title">
            <a:extLst>
              <a:ext uri="{FF2B5EF4-FFF2-40B4-BE49-F238E27FC236}">
                <a16:creationId xmlns:a16="http://schemas.microsoft.com/office/drawing/2014/main" id="{52B79388-446A-DB4E-04B7-08E2F248AC79}"/>
              </a:ext>
            </a:extLst>
          </p:cNvPr>
          <p:cNvSpPr>
            <a:spLocks noGrp="1"/>
          </p:cNvSpPr>
          <p:nvPr>
            <p:ph type="title"/>
            <p:custDataLst>
              <p:tags r:id="rId2"/>
            </p:custDataLst>
          </p:nvPr>
        </p:nvSpPr>
        <p:spPr>
          <a:xfrm>
            <a:off x="1257300" y="457200"/>
            <a:ext cx="10401300" cy="332399"/>
          </a:xfrm>
        </p:spPr>
        <p:txBody>
          <a:bodyPr vert="horz">
            <a:spAutoFit/>
          </a:bodyPr>
          <a:lstStyle/>
          <a:p>
            <a:r>
              <a:rPr lang="en-US" dirty="0"/>
              <a:t>Transmission planning re-imagined: key objectives</a:t>
            </a:r>
          </a:p>
        </p:txBody>
      </p:sp>
      <p:cxnSp>
        <p:nvCxnSpPr>
          <p:cNvPr id="11" name="LineBasicDefault 581">
            <a:extLst>
              <a:ext uri="{FF2B5EF4-FFF2-40B4-BE49-F238E27FC236}">
                <a16:creationId xmlns:a16="http://schemas.microsoft.com/office/drawing/2014/main" id="{E5A7147D-7ECF-8ED9-786A-F25E21C76846}"/>
              </a:ext>
            </a:extLst>
          </p:cNvPr>
          <p:cNvCxnSpPr>
            <a:cxnSpLocks/>
          </p:cNvCxnSpPr>
          <p:nvPr>
            <p:custDataLst>
              <p:tags r:id="rId3"/>
            </p:custDataLst>
          </p:nvPr>
        </p:nvCxnSpPr>
        <p:spPr>
          <a:xfrm>
            <a:off x="554737" y="2302124"/>
            <a:ext cx="11082527" cy="0"/>
          </a:xfrm>
          <a:prstGeom prst="straightConnector1">
            <a:avLst/>
          </a:prstGeom>
          <a:ln w="6350" cap="flat">
            <a:solidFill>
              <a:srgbClr val="7F7F7F"/>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2" name="LineBasicDefault 581">
            <a:extLst>
              <a:ext uri="{FF2B5EF4-FFF2-40B4-BE49-F238E27FC236}">
                <a16:creationId xmlns:a16="http://schemas.microsoft.com/office/drawing/2014/main" id="{4342DEC8-C368-FA9C-4DEF-3C91A46BBC8F}"/>
              </a:ext>
            </a:extLst>
          </p:cNvPr>
          <p:cNvCxnSpPr>
            <a:cxnSpLocks/>
          </p:cNvCxnSpPr>
          <p:nvPr>
            <p:custDataLst>
              <p:tags r:id="rId4"/>
            </p:custDataLst>
          </p:nvPr>
        </p:nvCxnSpPr>
        <p:spPr>
          <a:xfrm>
            <a:off x="554737" y="3584333"/>
            <a:ext cx="11082527" cy="0"/>
          </a:xfrm>
          <a:prstGeom prst="straightConnector1">
            <a:avLst/>
          </a:prstGeom>
          <a:ln w="6350" cap="flat">
            <a:solidFill>
              <a:srgbClr val="7F7F7F"/>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3" name="LineBasicDefault 581">
            <a:extLst>
              <a:ext uri="{FF2B5EF4-FFF2-40B4-BE49-F238E27FC236}">
                <a16:creationId xmlns:a16="http://schemas.microsoft.com/office/drawing/2014/main" id="{F50AD0F9-60C9-3115-D055-8E01ED12F12B}"/>
              </a:ext>
            </a:extLst>
          </p:cNvPr>
          <p:cNvCxnSpPr>
            <a:cxnSpLocks/>
          </p:cNvCxnSpPr>
          <p:nvPr>
            <p:custDataLst>
              <p:tags r:id="rId5"/>
            </p:custDataLst>
          </p:nvPr>
        </p:nvCxnSpPr>
        <p:spPr>
          <a:xfrm>
            <a:off x="554737" y="4866542"/>
            <a:ext cx="11082527" cy="0"/>
          </a:xfrm>
          <a:prstGeom prst="straightConnector1">
            <a:avLst/>
          </a:prstGeom>
          <a:ln w="6350" cap="flat">
            <a:solidFill>
              <a:srgbClr val="7F7F7F"/>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8AA84B17-E9B6-136B-906E-5F573C49549F}"/>
              </a:ext>
            </a:extLst>
          </p:cNvPr>
          <p:cNvSpPr>
            <a:spLocks/>
          </p:cNvSpPr>
          <p:nvPr/>
        </p:nvSpPr>
        <p:spPr>
          <a:xfrm>
            <a:off x="554736" y="3809939"/>
            <a:ext cx="2789597" cy="830997"/>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spcBef>
                <a:spcPts val="300"/>
              </a:spcBef>
              <a:spcAft>
                <a:spcPts val="300"/>
              </a:spcAft>
            </a:pPr>
            <a:endParaRPr lang="en-US" sz="1200" b="1">
              <a:solidFill>
                <a:schemeClr val="bg1"/>
              </a:solidFill>
            </a:endParaRPr>
          </a:p>
        </p:txBody>
      </p:sp>
      <p:sp>
        <p:nvSpPr>
          <p:cNvPr id="15" name="TextBox 14">
            <a:extLst>
              <a:ext uri="{FF2B5EF4-FFF2-40B4-BE49-F238E27FC236}">
                <a16:creationId xmlns:a16="http://schemas.microsoft.com/office/drawing/2014/main" id="{BB2744CA-661E-BD47-2B28-98572322FE4E}"/>
              </a:ext>
            </a:extLst>
          </p:cNvPr>
          <p:cNvSpPr txBox="1">
            <a:spLocks/>
          </p:cNvSpPr>
          <p:nvPr/>
        </p:nvSpPr>
        <p:spPr>
          <a:xfrm>
            <a:off x="681474" y="3979216"/>
            <a:ext cx="1879518" cy="49244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buClr>
                <a:schemeClr val="tx2"/>
              </a:buClr>
            </a:pPr>
            <a:r>
              <a:rPr lang="en-US" b="1">
                <a:solidFill>
                  <a:schemeClr val="bg1"/>
                </a:solidFill>
                <a:sym typeface=""/>
              </a:rPr>
              <a:t>Deliver actionable plans</a:t>
            </a:r>
          </a:p>
        </p:txBody>
      </p:sp>
      <p:sp>
        <p:nvSpPr>
          <p:cNvPr id="16" name="TextBox 15">
            <a:extLst>
              <a:ext uri="{FF2B5EF4-FFF2-40B4-BE49-F238E27FC236}">
                <a16:creationId xmlns:a16="http://schemas.microsoft.com/office/drawing/2014/main" id="{FB5E5D90-F7CD-74E7-4C91-D31C2982053F}"/>
              </a:ext>
            </a:extLst>
          </p:cNvPr>
          <p:cNvSpPr txBox="1"/>
          <p:nvPr/>
        </p:nvSpPr>
        <p:spPr>
          <a:xfrm>
            <a:off x="3635830" y="3809939"/>
            <a:ext cx="8001434" cy="49244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buNone/>
            </a:pPr>
            <a:r>
              <a:rPr lang="en-US" b="1"/>
              <a:t>Generate concrete, buildable transmission plans for TSPs </a:t>
            </a:r>
            <a:r>
              <a:rPr lang="en-US"/>
              <a:t>that fully reflect committed load and provide a clear roadmap for system expansion over time</a:t>
            </a:r>
            <a:endParaRPr lang="en-US" b="1"/>
          </a:p>
        </p:txBody>
      </p:sp>
      <p:sp>
        <p:nvSpPr>
          <p:cNvPr id="17" name="Rectangle 16">
            <a:extLst>
              <a:ext uri="{FF2B5EF4-FFF2-40B4-BE49-F238E27FC236}">
                <a16:creationId xmlns:a16="http://schemas.microsoft.com/office/drawing/2014/main" id="{3935FDAF-4382-C542-F33F-1B80C93BA53B}"/>
              </a:ext>
            </a:extLst>
          </p:cNvPr>
          <p:cNvSpPr>
            <a:spLocks/>
          </p:cNvSpPr>
          <p:nvPr/>
        </p:nvSpPr>
        <p:spPr>
          <a:xfrm>
            <a:off x="554736" y="2527730"/>
            <a:ext cx="2789597" cy="830997"/>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spcBef>
                <a:spcPts val="300"/>
              </a:spcBef>
              <a:spcAft>
                <a:spcPts val="300"/>
              </a:spcAft>
            </a:pPr>
            <a:endParaRPr lang="en-US" sz="1200" b="1">
              <a:solidFill>
                <a:schemeClr val="bg1"/>
              </a:solidFill>
            </a:endParaRPr>
          </a:p>
        </p:txBody>
      </p:sp>
      <p:sp>
        <p:nvSpPr>
          <p:cNvPr id="18" name="TextBox 17">
            <a:extLst>
              <a:ext uri="{FF2B5EF4-FFF2-40B4-BE49-F238E27FC236}">
                <a16:creationId xmlns:a16="http://schemas.microsoft.com/office/drawing/2014/main" id="{464CCE8D-AF1F-E869-7911-EBF3C17CB139}"/>
              </a:ext>
            </a:extLst>
          </p:cNvPr>
          <p:cNvSpPr txBox="1">
            <a:spLocks/>
          </p:cNvSpPr>
          <p:nvPr/>
        </p:nvSpPr>
        <p:spPr>
          <a:xfrm>
            <a:off x="681474" y="2820118"/>
            <a:ext cx="1879518" cy="24622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buClr>
                <a:schemeClr val="tx2"/>
              </a:buClr>
            </a:pPr>
            <a:r>
              <a:rPr lang="en-US" b="1">
                <a:solidFill>
                  <a:schemeClr val="bg1"/>
                </a:solidFill>
                <a:sym typeface=""/>
              </a:rPr>
              <a:t>Ensure timeliness</a:t>
            </a:r>
          </a:p>
        </p:txBody>
      </p:sp>
      <p:sp>
        <p:nvSpPr>
          <p:cNvPr id="19" name="TextBox 18">
            <a:extLst>
              <a:ext uri="{FF2B5EF4-FFF2-40B4-BE49-F238E27FC236}">
                <a16:creationId xmlns:a16="http://schemas.microsoft.com/office/drawing/2014/main" id="{11812B93-24C7-5041-B189-EBB927108C67}"/>
              </a:ext>
            </a:extLst>
          </p:cNvPr>
          <p:cNvSpPr txBox="1"/>
          <p:nvPr/>
        </p:nvSpPr>
        <p:spPr>
          <a:xfrm>
            <a:off x="3635830" y="2527730"/>
            <a:ext cx="8001434" cy="49244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buNone/>
            </a:pPr>
            <a:r>
              <a:rPr lang="en-US" b="1"/>
              <a:t>Establish a predictable, time-bound planning cycle </a:t>
            </a:r>
            <a:r>
              <a:rPr lang="en-US"/>
              <a:t>that reduces delays from restudies and sequential processes while enabling faster and more reliable time to power</a:t>
            </a:r>
            <a:endParaRPr lang="en-US" b="1"/>
          </a:p>
        </p:txBody>
      </p:sp>
      <p:sp>
        <p:nvSpPr>
          <p:cNvPr id="20" name="Rectangle 19">
            <a:extLst>
              <a:ext uri="{FF2B5EF4-FFF2-40B4-BE49-F238E27FC236}">
                <a16:creationId xmlns:a16="http://schemas.microsoft.com/office/drawing/2014/main" id="{0F37D440-52D4-11D6-9AC9-8DE2737E3B9E}"/>
              </a:ext>
            </a:extLst>
          </p:cNvPr>
          <p:cNvSpPr>
            <a:spLocks/>
          </p:cNvSpPr>
          <p:nvPr/>
        </p:nvSpPr>
        <p:spPr>
          <a:xfrm>
            <a:off x="554736" y="1245521"/>
            <a:ext cx="2789597" cy="830997"/>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spcBef>
                <a:spcPts val="300"/>
              </a:spcBef>
              <a:spcAft>
                <a:spcPts val="300"/>
              </a:spcAft>
            </a:pPr>
            <a:endParaRPr lang="en-US" sz="1200" b="1">
              <a:solidFill>
                <a:schemeClr val="bg1"/>
              </a:solidFill>
            </a:endParaRPr>
          </a:p>
        </p:txBody>
      </p:sp>
      <p:sp>
        <p:nvSpPr>
          <p:cNvPr id="21" name="TextBox 20">
            <a:extLst>
              <a:ext uri="{FF2B5EF4-FFF2-40B4-BE49-F238E27FC236}">
                <a16:creationId xmlns:a16="http://schemas.microsoft.com/office/drawing/2014/main" id="{6F322542-03CD-8629-8474-CAD68E131A2B}"/>
              </a:ext>
            </a:extLst>
          </p:cNvPr>
          <p:cNvSpPr txBox="1">
            <a:spLocks/>
          </p:cNvSpPr>
          <p:nvPr/>
        </p:nvSpPr>
        <p:spPr>
          <a:xfrm>
            <a:off x="681474" y="1537909"/>
            <a:ext cx="1879518" cy="24622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buClr>
                <a:schemeClr val="tx2"/>
              </a:buClr>
            </a:pPr>
            <a:r>
              <a:rPr lang="en-US" b="1" dirty="0">
                <a:solidFill>
                  <a:schemeClr val="bg1"/>
                </a:solidFill>
                <a:sym typeface=""/>
              </a:rPr>
              <a:t>Provide certainty</a:t>
            </a:r>
          </a:p>
        </p:txBody>
      </p:sp>
      <p:sp>
        <p:nvSpPr>
          <p:cNvPr id="24" name="TextBox 23">
            <a:extLst>
              <a:ext uri="{FF2B5EF4-FFF2-40B4-BE49-F238E27FC236}">
                <a16:creationId xmlns:a16="http://schemas.microsoft.com/office/drawing/2014/main" id="{065731BD-E92D-48A7-81F3-17D373C40623}"/>
              </a:ext>
            </a:extLst>
          </p:cNvPr>
          <p:cNvSpPr txBox="1">
            <a:spLocks/>
          </p:cNvSpPr>
          <p:nvPr/>
        </p:nvSpPr>
        <p:spPr>
          <a:xfrm>
            <a:off x="3635830" y="1245521"/>
            <a:ext cx="8001434" cy="73866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buNone/>
            </a:pPr>
            <a:r>
              <a:rPr lang="en-US" b="1" dirty="0"/>
              <a:t>Provide customers with clear, financeable outcomes </a:t>
            </a:r>
            <a:r>
              <a:rPr lang="en-US" dirty="0"/>
              <a:t>(incl. including MW allocation, ramp profile, and timelines) that can be relied upon for investment and execution decisions</a:t>
            </a:r>
            <a:endParaRPr lang="en-US" b="1" dirty="0"/>
          </a:p>
        </p:txBody>
      </p:sp>
      <p:sp>
        <p:nvSpPr>
          <p:cNvPr id="25" name="Rectangle 24">
            <a:extLst>
              <a:ext uri="{FF2B5EF4-FFF2-40B4-BE49-F238E27FC236}">
                <a16:creationId xmlns:a16="http://schemas.microsoft.com/office/drawing/2014/main" id="{9A7A4428-96FE-4F89-12DA-50F58DA2A287}"/>
              </a:ext>
            </a:extLst>
          </p:cNvPr>
          <p:cNvSpPr>
            <a:spLocks/>
          </p:cNvSpPr>
          <p:nvPr/>
        </p:nvSpPr>
        <p:spPr>
          <a:xfrm>
            <a:off x="554736" y="5092147"/>
            <a:ext cx="2789597" cy="830997"/>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spcBef>
                <a:spcPts val="300"/>
              </a:spcBef>
              <a:spcAft>
                <a:spcPts val="300"/>
              </a:spcAft>
            </a:pPr>
            <a:endParaRPr lang="en-US" sz="1200" b="1">
              <a:solidFill>
                <a:schemeClr val="bg1"/>
              </a:solidFill>
            </a:endParaRPr>
          </a:p>
        </p:txBody>
      </p:sp>
      <p:pic>
        <p:nvPicPr>
          <p:cNvPr id="26" name="CustomIcon">
            <a:extLst>
              <a:ext uri="{FF2B5EF4-FFF2-40B4-BE49-F238E27FC236}">
                <a16:creationId xmlns:a16="http://schemas.microsoft.com/office/drawing/2014/main" id="{120A8895-4A7F-5D94-5C5F-74B101DEC84D}"/>
              </a:ext>
            </a:extLst>
          </p:cNvPr>
          <p:cNvPicPr>
            <a:picLocks/>
          </p:cNvPicPr>
          <p:nvPr>
            <p:custDataLst>
              <p:tags r:id="rId6"/>
            </p:custDataLst>
          </p:nvPr>
        </p:nvPicPr>
        <p:blipFill>
          <a:blip>
            <a:extLst>
              <a:ext uri="{96DAC541-7B7A-43D3-8B79-37D633B846F1}">
                <asvg:svgBlip xmlns:asvg="http://schemas.microsoft.com/office/drawing/2016/SVG/main" r:embed="rId13"/>
              </a:ext>
            </a:extLst>
          </a:blip>
          <a:stretch>
            <a:fillRect/>
          </a:stretch>
        </p:blipFill>
        <p:spPr>
          <a:xfrm>
            <a:off x="2685962" y="3996837"/>
            <a:ext cx="457200" cy="457200"/>
          </a:xfrm>
          <a:prstGeom prst="rect">
            <a:avLst/>
          </a:prstGeom>
        </p:spPr>
      </p:pic>
      <p:pic>
        <p:nvPicPr>
          <p:cNvPr id="27" name="CustomIcon">
            <a:extLst>
              <a:ext uri="{FF2B5EF4-FFF2-40B4-BE49-F238E27FC236}">
                <a16:creationId xmlns:a16="http://schemas.microsoft.com/office/drawing/2014/main" id="{2CC1BFB4-9A6A-66C9-2D40-B5583E2BF60E}"/>
              </a:ext>
            </a:extLst>
          </p:cNvPr>
          <p:cNvPicPr>
            <a:picLocks/>
          </p:cNvPicPr>
          <p:nvPr>
            <p:custDataLst>
              <p:tags r:id="rId7"/>
            </p:custDataLst>
          </p:nvPr>
        </p:nvPicPr>
        <p:blipFill>
          <a:blip>
            <a:extLst>
              <a:ext uri="{96DAC541-7B7A-43D3-8B79-37D633B846F1}">
                <asvg:svgBlip xmlns:asvg="http://schemas.microsoft.com/office/drawing/2016/SVG/main" r:embed="rId14"/>
              </a:ext>
            </a:extLst>
          </a:blip>
          <a:stretch>
            <a:fillRect/>
          </a:stretch>
        </p:blipFill>
        <p:spPr>
          <a:xfrm>
            <a:off x="2685962" y="2714628"/>
            <a:ext cx="457200" cy="457200"/>
          </a:xfrm>
          <a:prstGeom prst="rect">
            <a:avLst/>
          </a:prstGeom>
        </p:spPr>
      </p:pic>
      <p:pic>
        <p:nvPicPr>
          <p:cNvPr id="28" name="CustomIcon">
            <a:extLst>
              <a:ext uri="{FF2B5EF4-FFF2-40B4-BE49-F238E27FC236}">
                <a16:creationId xmlns:a16="http://schemas.microsoft.com/office/drawing/2014/main" id="{21DE323D-9D0A-0F5A-9E2E-ECE65D14E93C}"/>
              </a:ext>
            </a:extLst>
          </p:cNvPr>
          <p:cNvPicPr>
            <a:picLocks/>
          </p:cNvPicPr>
          <p:nvPr>
            <p:custDataLst>
              <p:tags r:id="rId8"/>
            </p:custDataLst>
          </p:nvPr>
        </p:nvPicPr>
        <p:blipFill>
          <a:blip>
            <a:extLst>
              <a:ext uri="{96DAC541-7B7A-43D3-8B79-37D633B846F1}">
                <asvg:svgBlip xmlns:asvg="http://schemas.microsoft.com/office/drawing/2016/SVG/main" r:embed="rId15"/>
              </a:ext>
            </a:extLst>
          </a:blip>
          <a:stretch>
            <a:fillRect/>
          </a:stretch>
        </p:blipFill>
        <p:spPr>
          <a:xfrm>
            <a:off x="2685962" y="1432419"/>
            <a:ext cx="457200" cy="457200"/>
          </a:xfrm>
          <a:prstGeom prst="rect">
            <a:avLst/>
          </a:prstGeom>
        </p:spPr>
      </p:pic>
      <p:pic>
        <p:nvPicPr>
          <p:cNvPr id="29" name="CustomIcon">
            <a:extLst>
              <a:ext uri="{FF2B5EF4-FFF2-40B4-BE49-F238E27FC236}">
                <a16:creationId xmlns:a16="http://schemas.microsoft.com/office/drawing/2014/main" id="{9C06894D-5297-8967-78B4-74BE01884D14}"/>
              </a:ext>
            </a:extLst>
          </p:cNvPr>
          <p:cNvPicPr>
            <a:picLocks/>
          </p:cNvPicPr>
          <p:nvPr>
            <p:custDataLst>
              <p:tags r:id="rId9"/>
            </p:custDataLst>
          </p:nvPr>
        </p:nvPicPr>
        <p:blipFill>
          <a:blip>
            <a:extLst>
              <a:ext uri="{96DAC541-7B7A-43D3-8B79-37D633B846F1}">
                <asvg:svgBlip xmlns:asvg="http://schemas.microsoft.com/office/drawing/2016/SVG/main" r:embed="rId16"/>
              </a:ext>
            </a:extLst>
          </a:blip>
          <a:stretch>
            <a:fillRect/>
          </a:stretch>
        </p:blipFill>
        <p:spPr>
          <a:xfrm>
            <a:off x="2685962" y="5279045"/>
            <a:ext cx="457200" cy="457200"/>
          </a:xfrm>
          <a:prstGeom prst="rect">
            <a:avLst/>
          </a:prstGeom>
        </p:spPr>
      </p:pic>
      <p:sp>
        <p:nvSpPr>
          <p:cNvPr id="31" name="TextBox 30">
            <a:extLst>
              <a:ext uri="{FF2B5EF4-FFF2-40B4-BE49-F238E27FC236}">
                <a16:creationId xmlns:a16="http://schemas.microsoft.com/office/drawing/2014/main" id="{E0A7CE78-8631-48BF-11D4-A01666A8A156}"/>
              </a:ext>
            </a:extLst>
          </p:cNvPr>
          <p:cNvSpPr txBox="1">
            <a:spLocks/>
          </p:cNvSpPr>
          <p:nvPr/>
        </p:nvSpPr>
        <p:spPr>
          <a:xfrm>
            <a:off x="681474" y="5384535"/>
            <a:ext cx="1879518" cy="24622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buClr>
                <a:schemeClr val="tx2"/>
              </a:buClr>
            </a:pPr>
            <a:r>
              <a:rPr lang="en-US" b="1">
                <a:solidFill>
                  <a:schemeClr val="bg1"/>
                </a:solidFill>
                <a:sym typeface=""/>
              </a:rPr>
              <a:t>Ensure efficiency</a:t>
            </a:r>
          </a:p>
        </p:txBody>
      </p:sp>
      <p:sp>
        <p:nvSpPr>
          <p:cNvPr id="32" name="TextBox 31">
            <a:extLst>
              <a:ext uri="{FF2B5EF4-FFF2-40B4-BE49-F238E27FC236}">
                <a16:creationId xmlns:a16="http://schemas.microsoft.com/office/drawing/2014/main" id="{2CBDCC43-7850-E1B2-F77A-7E8563AA66B0}"/>
              </a:ext>
            </a:extLst>
          </p:cNvPr>
          <p:cNvSpPr txBox="1"/>
          <p:nvPr/>
        </p:nvSpPr>
        <p:spPr>
          <a:xfrm>
            <a:off x="3635830" y="5092147"/>
            <a:ext cx="8001434" cy="49244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buNone/>
            </a:pPr>
            <a:r>
              <a:rPr lang="en-US" b="1"/>
              <a:t>Eliminate the risk of duplicative work and fragmented handoffs </a:t>
            </a:r>
            <a:r>
              <a:rPr lang="en-US"/>
              <a:t>by designing Batch, RTP, and RPG as a single coordinated planning process from the outset</a:t>
            </a:r>
            <a:endParaRPr lang="en-US" b="1"/>
          </a:p>
        </p:txBody>
      </p:sp>
      <p:sp>
        <p:nvSpPr>
          <p:cNvPr id="2" name="Slide Number Placeholder 5">
            <a:extLst>
              <a:ext uri="{FF2B5EF4-FFF2-40B4-BE49-F238E27FC236}">
                <a16:creationId xmlns:a16="http://schemas.microsoft.com/office/drawing/2014/main" id="{688E92EA-A187-658F-00B2-C95036A63F18}"/>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4</a:t>
            </a:fld>
            <a:endParaRPr lang="en-US" dirty="0"/>
          </a:p>
        </p:txBody>
      </p:sp>
    </p:spTree>
    <p:extLst>
      <p:ext uri="{BB962C8B-B14F-4D97-AF65-F5344CB8AC3E}">
        <p14:creationId xmlns:p14="http://schemas.microsoft.com/office/powerpoint/2010/main" val="1277191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733DE18F-844D-BE6E-5ACD-869A554753E3}"/>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2" imgW="404" imgH="403" progId="TCLayout.ActiveDocument.1">
                  <p:embed/>
                </p:oleObj>
              </mc:Choice>
              <mc:Fallback>
                <p:oleObj name="think-cell Slide" r:id="rId12" imgW="404" imgH="403" progId="TCLayout.ActiveDocument.1">
                  <p:embed/>
                  <p:pic>
                    <p:nvPicPr>
                      <p:cNvPr id="6" name="think-cell data - do not delete" hidden="1">
                        <a:extLst>
                          <a:ext uri="{FF2B5EF4-FFF2-40B4-BE49-F238E27FC236}">
                            <a16:creationId xmlns:a16="http://schemas.microsoft.com/office/drawing/2014/main" id="{733DE18F-844D-BE6E-5ACD-869A554753E3}"/>
                          </a:ext>
                        </a:extLst>
                      </p:cNvPr>
                      <p:cNvPicPr/>
                      <p:nvPr/>
                    </p:nvPicPr>
                    <p:blipFill>
                      <a:blip r:embed="rId13"/>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456DF651-2B31-19B6-1DCB-4FF754AD55DF}"/>
              </a:ext>
            </a:extLst>
          </p:cNvPr>
          <p:cNvSpPr>
            <a:spLocks noGrp="1"/>
          </p:cNvSpPr>
          <p:nvPr>
            <p:ph type="title"/>
          </p:nvPr>
        </p:nvSpPr>
        <p:spPr>
          <a:xfrm>
            <a:off x="1257300" y="457200"/>
            <a:ext cx="10401300" cy="664797"/>
          </a:xfrm>
        </p:spPr>
        <p:txBody>
          <a:bodyPr vert="horz">
            <a:spAutoFit/>
          </a:bodyPr>
          <a:lstStyle/>
          <a:p>
            <a:r>
              <a:rPr lang="en-US" dirty="0"/>
              <a:t>Key challenges in transitioning to Comprehensive Transmission Planning</a:t>
            </a:r>
          </a:p>
        </p:txBody>
      </p:sp>
      <p:sp>
        <p:nvSpPr>
          <p:cNvPr id="3" name="Slide Number Placeholder 2">
            <a:extLst>
              <a:ext uri="{FF2B5EF4-FFF2-40B4-BE49-F238E27FC236}">
                <a16:creationId xmlns:a16="http://schemas.microsoft.com/office/drawing/2014/main" id="{66D9ACB7-2630-5CB9-4E40-0F084F1FEE49}"/>
              </a:ext>
            </a:extLst>
          </p:cNvPr>
          <p:cNvSpPr>
            <a:spLocks noGrp="1"/>
          </p:cNvSpPr>
          <p:nvPr>
            <p:ph type="sldNum" sz="quarter" idx="12"/>
          </p:nvPr>
        </p:nvSpPr>
        <p:spPr/>
        <p:txBody>
          <a:bodyPr/>
          <a:lstStyle/>
          <a:p>
            <a:fld id="{BCDE79FB-97BA-492B-8D57-F1373F9ADA95}" type="slidenum">
              <a:rPr lang="en-US" smtClean="0"/>
              <a:t>5</a:t>
            </a:fld>
            <a:endParaRPr lang="en-US"/>
          </a:p>
        </p:txBody>
      </p:sp>
      <p:sp>
        <p:nvSpPr>
          <p:cNvPr id="5" name="Rectangle 4">
            <a:extLst>
              <a:ext uri="{FF2B5EF4-FFF2-40B4-BE49-F238E27FC236}">
                <a16:creationId xmlns:a16="http://schemas.microsoft.com/office/drawing/2014/main" id="{6D5487BF-9C28-0FC4-93BA-F1B30060C165}"/>
              </a:ext>
            </a:extLst>
          </p:cNvPr>
          <p:cNvSpPr>
            <a:spLocks/>
          </p:cNvSpPr>
          <p:nvPr/>
        </p:nvSpPr>
        <p:spPr>
          <a:xfrm>
            <a:off x="1257300" y="2479603"/>
            <a:ext cx="3301630" cy="3406292"/>
          </a:xfrm>
          <a:prstGeom prst="rect">
            <a:avLst/>
          </a:prstGeom>
          <a:solidFill>
            <a:schemeClr val="accent1">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1" name="Rectangle 10">
            <a:extLst>
              <a:ext uri="{FF2B5EF4-FFF2-40B4-BE49-F238E27FC236}">
                <a16:creationId xmlns:a16="http://schemas.microsoft.com/office/drawing/2014/main" id="{18F3F37D-EE43-2870-3005-DAF5F65AB5B2}"/>
              </a:ext>
            </a:extLst>
          </p:cNvPr>
          <p:cNvSpPr>
            <a:spLocks/>
          </p:cNvSpPr>
          <p:nvPr/>
        </p:nvSpPr>
        <p:spPr>
          <a:xfrm>
            <a:off x="4807135" y="2479603"/>
            <a:ext cx="3301630" cy="3406292"/>
          </a:xfrm>
          <a:prstGeom prst="rect">
            <a:avLst/>
          </a:prstGeom>
          <a:solidFill>
            <a:schemeClr val="accent1">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2" name="Rectangle 11">
            <a:extLst>
              <a:ext uri="{FF2B5EF4-FFF2-40B4-BE49-F238E27FC236}">
                <a16:creationId xmlns:a16="http://schemas.microsoft.com/office/drawing/2014/main" id="{98A20055-7F88-5B40-4B7F-52A82D036F59}"/>
              </a:ext>
            </a:extLst>
          </p:cNvPr>
          <p:cNvSpPr>
            <a:spLocks/>
          </p:cNvSpPr>
          <p:nvPr/>
        </p:nvSpPr>
        <p:spPr>
          <a:xfrm>
            <a:off x="8356970" y="2479603"/>
            <a:ext cx="3301630" cy="3406292"/>
          </a:xfrm>
          <a:prstGeom prst="rect">
            <a:avLst/>
          </a:prstGeom>
          <a:solidFill>
            <a:schemeClr val="accent1">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cxnSp>
        <p:nvCxnSpPr>
          <p:cNvPr id="14" name="LineBasicDefault 14">
            <a:extLst>
              <a:ext uri="{FF2B5EF4-FFF2-40B4-BE49-F238E27FC236}">
                <a16:creationId xmlns:a16="http://schemas.microsoft.com/office/drawing/2014/main" id="{692C8B4C-A612-1451-C0C5-C0C98B98C89F}"/>
              </a:ext>
            </a:extLst>
          </p:cNvPr>
          <p:cNvCxnSpPr>
            <a:cxnSpLocks/>
          </p:cNvCxnSpPr>
          <p:nvPr>
            <p:custDataLst>
              <p:tags r:id="rId2"/>
            </p:custDataLst>
          </p:nvPr>
        </p:nvCxnSpPr>
        <p:spPr>
          <a:xfrm>
            <a:off x="1424805" y="3623881"/>
            <a:ext cx="2988939" cy="0"/>
          </a:xfrm>
          <a:prstGeom prst="straightConnector1">
            <a:avLst/>
          </a:prstGeom>
          <a:ln w="6350">
            <a:solidFill>
              <a:schemeClr val="bg1"/>
            </a:solidFill>
          </a:ln>
        </p:spPr>
        <p:style>
          <a:lnRef idx="2">
            <a:schemeClr val="accent1"/>
          </a:lnRef>
          <a:fillRef idx="0">
            <a:schemeClr val="accent1"/>
          </a:fillRef>
          <a:effectRef idx="1">
            <a:schemeClr val="accent1"/>
          </a:effectRef>
          <a:fontRef idx="minor">
            <a:schemeClr val="tx1"/>
          </a:fontRef>
        </p:style>
      </p:cxnSp>
      <p:sp>
        <p:nvSpPr>
          <p:cNvPr id="20" name="TextBox 19">
            <a:extLst>
              <a:ext uri="{FF2B5EF4-FFF2-40B4-BE49-F238E27FC236}">
                <a16:creationId xmlns:a16="http://schemas.microsoft.com/office/drawing/2014/main" id="{277B50C0-2FA1-591B-E6E3-67B4A3CC58ED}"/>
              </a:ext>
            </a:extLst>
          </p:cNvPr>
          <p:cNvSpPr txBox="1">
            <a:spLocks/>
          </p:cNvSpPr>
          <p:nvPr/>
        </p:nvSpPr>
        <p:spPr>
          <a:xfrm>
            <a:off x="1424805" y="2796331"/>
            <a:ext cx="2988939" cy="738664"/>
          </a:xfrm>
          <a:prstGeom prst="rect">
            <a:avLst/>
          </a:prstGeom>
        </p:spPr>
        <p:txBody>
          <a:bodyPr vert="horz" wrap="square" lIns="0" tIns="0" rIns="0" bIns="0" rtlCol="0">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b="1" dirty="0">
                <a:solidFill>
                  <a:schemeClr val="bg1"/>
                </a:solidFill>
              </a:rPr>
              <a:t>Managing the transition without disrupting in-flight planning</a:t>
            </a:r>
          </a:p>
        </p:txBody>
      </p:sp>
      <p:sp>
        <p:nvSpPr>
          <p:cNvPr id="21" name="TextBox 20">
            <a:extLst>
              <a:ext uri="{FF2B5EF4-FFF2-40B4-BE49-F238E27FC236}">
                <a16:creationId xmlns:a16="http://schemas.microsoft.com/office/drawing/2014/main" id="{42AEFB57-85E0-5E91-0B07-7265612D615C}"/>
              </a:ext>
            </a:extLst>
          </p:cNvPr>
          <p:cNvSpPr txBox="1">
            <a:spLocks/>
          </p:cNvSpPr>
          <p:nvPr/>
        </p:nvSpPr>
        <p:spPr>
          <a:xfrm>
            <a:off x="1424805" y="3774730"/>
            <a:ext cx="2988939" cy="1231106"/>
          </a:xfrm>
          <a:prstGeom prst="rect">
            <a:avLst/>
          </a:prstGeom>
        </p:spPr>
        <p:txBody>
          <a:bodyPr vert="horz" wrap="square" lIns="0" tIns="0" rIns="0" bIns="0" rtlCol="0">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dirty="0">
                <a:solidFill>
                  <a:schemeClr val="bg1"/>
                </a:solidFill>
              </a:rPr>
              <a:t>Continue supporting existing RPG, RTP, and TPL obligations and in-flight projects while standing up the new Batch-based planning framework</a:t>
            </a:r>
          </a:p>
        </p:txBody>
      </p:sp>
      <p:cxnSp>
        <p:nvCxnSpPr>
          <p:cNvPr id="28" name="LineBasicDefault 14">
            <a:extLst>
              <a:ext uri="{FF2B5EF4-FFF2-40B4-BE49-F238E27FC236}">
                <a16:creationId xmlns:a16="http://schemas.microsoft.com/office/drawing/2014/main" id="{A7E75693-B0B0-92E9-3B6C-17E942FD1EA7}"/>
              </a:ext>
            </a:extLst>
          </p:cNvPr>
          <p:cNvCxnSpPr>
            <a:cxnSpLocks/>
          </p:cNvCxnSpPr>
          <p:nvPr>
            <p:custDataLst>
              <p:tags r:id="rId3"/>
            </p:custDataLst>
          </p:nvPr>
        </p:nvCxnSpPr>
        <p:spPr>
          <a:xfrm>
            <a:off x="4963481" y="3623881"/>
            <a:ext cx="2988939" cy="0"/>
          </a:xfrm>
          <a:prstGeom prst="straightConnector1">
            <a:avLst/>
          </a:prstGeom>
          <a:ln w="6350">
            <a:solidFill>
              <a:schemeClr val="bg1"/>
            </a:solidFill>
          </a:ln>
        </p:spPr>
        <p:style>
          <a:lnRef idx="2">
            <a:schemeClr val="accent1"/>
          </a:lnRef>
          <a:fillRef idx="0">
            <a:schemeClr val="accent1"/>
          </a:fillRef>
          <a:effectRef idx="1">
            <a:schemeClr val="accent1"/>
          </a:effectRef>
          <a:fontRef idx="minor">
            <a:schemeClr val="tx1"/>
          </a:fontRef>
        </p:style>
      </p:cxnSp>
      <p:sp>
        <p:nvSpPr>
          <p:cNvPr id="29" name="TextBox 28">
            <a:extLst>
              <a:ext uri="{FF2B5EF4-FFF2-40B4-BE49-F238E27FC236}">
                <a16:creationId xmlns:a16="http://schemas.microsoft.com/office/drawing/2014/main" id="{A603DB10-3795-30D1-A243-370C1E45AD93}"/>
              </a:ext>
            </a:extLst>
          </p:cNvPr>
          <p:cNvSpPr txBox="1">
            <a:spLocks/>
          </p:cNvSpPr>
          <p:nvPr/>
        </p:nvSpPr>
        <p:spPr>
          <a:xfrm>
            <a:off x="4963481" y="2796331"/>
            <a:ext cx="2988939" cy="738664"/>
          </a:xfrm>
          <a:prstGeom prst="rect">
            <a:avLst/>
          </a:prstGeom>
        </p:spPr>
        <p:txBody>
          <a:bodyPr vert="horz" wrap="square" lIns="0" tIns="0" rIns="0" bIns="0" rtlCol="0">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b="1" dirty="0">
                <a:solidFill>
                  <a:schemeClr val="bg1"/>
                </a:solidFill>
              </a:rPr>
              <a:t>Converge fragmented processes into a unified planning framework</a:t>
            </a:r>
          </a:p>
        </p:txBody>
      </p:sp>
      <p:sp>
        <p:nvSpPr>
          <p:cNvPr id="30" name="TextBox 29">
            <a:extLst>
              <a:ext uri="{FF2B5EF4-FFF2-40B4-BE49-F238E27FC236}">
                <a16:creationId xmlns:a16="http://schemas.microsoft.com/office/drawing/2014/main" id="{A1BD8D37-62FF-42A7-C6F6-8B294DFDB1E9}"/>
              </a:ext>
            </a:extLst>
          </p:cNvPr>
          <p:cNvSpPr txBox="1">
            <a:spLocks/>
          </p:cNvSpPr>
          <p:nvPr/>
        </p:nvSpPr>
        <p:spPr>
          <a:xfrm>
            <a:off x="4963481" y="3774730"/>
            <a:ext cx="2988939" cy="1477328"/>
          </a:xfrm>
          <a:prstGeom prst="rect">
            <a:avLst/>
          </a:prstGeom>
        </p:spPr>
        <p:txBody>
          <a:bodyPr vert="horz" wrap="square" lIns="0" tIns="0" rIns="0" bIns="0" rtlCol="0">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dirty="0">
                <a:solidFill>
                  <a:schemeClr val="bg1"/>
                </a:solidFill>
              </a:rPr>
              <a:t>Integrate today’s separate planning and interconnection processes into a single coordinated framework with aligned studies, timelines, and outputs</a:t>
            </a:r>
          </a:p>
        </p:txBody>
      </p:sp>
      <p:grpSp>
        <p:nvGrpSpPr>
          <p:cNvPr id="52" name="Group 51">
            <a:extLst>
              <a:ext uri="{FF2B5EF4-FFF2-40B4-BE49-F238E27FC236}">
                <a16:creationId xmlns:a16="http://schemas.microsoft.com/office/drawing/2014/main" id="{32470578-E975-7FA7-8956-480ED15074CE}"/>
              </a:ext>
            </a:extLst>
          </p:cNvPr>
          <p:cNvGrpSpPr/>
          <p:nvPr/>
        </p:nvGrpSpPr>
        <p:grpSpPr>
          <a:xfrm>
            <a:off x="8546238" y="2796331"/>
            <a:ext cx="2988939" cy="2701948"/>
            <a:chOff x="8460111" y="2796331"/>
            <a:chExt cx="2988939" cy="2701948"/>
          </a:xfrm>
        </p:grpSpPr>
        <p:cxnSp>
          <p:nvCxnSpPr>
            <p:cNvPr id="32" name="LineBasicDefault 14">
              <a:extLst>
                <a:ext uri="{FF2B5EF4-FFF2-40B4-BE49-F238E27FC236}">
                  <a16:creationId xmlns:a16="http://schemas.microsoft.com/office/drawing/2014/main" id="{D2FB8CB2-0E5D-4E23-960C-33C020150EEF}"/>
                </a:ext>
              </a:extLst>
            </p:cNvPr>
            <p:cNvCxnSpPr>
              <a:cxnSpLocks/>
            </p:cNvCxnSpPr>
            <p:nvPr>
              <p:custDataLst>
                <p:tags r:id="rId10"/>
              </p:custDataLst>
            </p:nvPr>
          </p:nvCxnSpPr>
          <p:spPr>
            <a:xfrm>
              <a:off x="8460111" y="3623881"/>
              <a:ext cx="2988939" cy="0"/>
            </a:xfrm>
            <a:prstGeom prst="straightConnector1">
              <a:avLst/>
            </a:prstGeom>
            <a:ln w="6350">
              <a:solidFill>
                <a:schemeClr val="bg1"/>
              </a:solidFill>
            </a:ln>
          </p:spPr>
          <p:style>
            <a:lnRef idx="2">
              <a:schemeClr val="accent1"/>
            </a:lnRef>
            <a:fillRef idx="0">
              <a:schemeClr val="accent1"/>
            </a:fillRef>
            <a:effectRef idx="1">
              <a:schemeClr val="accent1"/>
            </a:effectRef>
            <a:fontRef idx="minor">
              <a:schemeClr val="tx1"/>
            </a:fontRef>
          </p:style>
        </p:cxnSp>
        <p:sp>
          <p:nvSpPr>
            <p:cNvPr id="33" name="TextBox 32">
              <a:extLst>
                <a:ext uri="{FF2B5EF4-FFF2-40B4-BE49-F238E27FC236}">
                  <a16:creationId xmlns:a16="http://schemas.microsoft.com/office/drawing/2014/main" id="{2B27FFC3-F3FC-60AF-7842-EE715395AA61}"/>
                </a:ext>
              </a:extLst>
            </p:cNvPr>
            <p:cNvSpPr txBox="1">
              <a:spLocks/>
            </p:cNvSpPr>
            <p:nvPr/>
          </p:nvSpPr>
          <p:spPr>
            <a:xfrm>
              <a:off x="8460111" y="2796331"/>
              <a:ext cx="2988939" cy="738664"/>
            </a:xfrm>
            <a:prstGeom prst="rect">
              <a:avLst/>
            </a:prstGeom>
          </p:spPr>
          <p:txBody>
            <a:bodyPr vert="horz" wrap="square" lIns="0" tIns="0" rIns="0" bIns="0" rtlCol="0">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b="1" dirty="0">
                  <a:solidFill>
                    <a:schemeClr val="bg1"/>
                  </a:solidFill>
                </a:rPr>
                <a:t>Redesign planning processes around Batch as the primary pathway for large loads</a:t>
              </a:r>
            </a:p>
          </p:txBody>
        </p:sp>
        <p:sp>
          <p:nvSpPr>
            <p:cNvPr id="34" name="TextBox 33">
              <a:extLst>
                <a:ext uri="{FF2B5EF4-FFF2-40B4-BE49-F238E27FC236}">
                  <a16:creationId xmlns:a16="http://schemas.microsoft.com/office/drawing/2014/main" id="{7B4AAFFB-C614-77DF-455C-DCE9B122A2C5}"/>
                </a:ext>
              </a:extLst>
            </p:cNvPr>
            <p:cNvSpPr txBox="1">
              <a:spLocks/>
            </p:cNvSpPr>
            <p:nvPr/>
          </p:nvSpPr>
          <p:spPr>
            <a:xfrm>
              <a:off x="8460111" y="3774730"/>
              <a:ext cx="2988939" cy="1723549"/>
            </a:xfrm>
            <a:prstGeom prst="rect">
              <a:avLst/>
            </a:prstGeom>
          </p:spPr>
          <p:txBody>
            <a:bodyPr vert="horz" wrap="square" lIns="0" tIns="0" rIns="0" bIns="0" rtlCol="0">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dirty="0">
                  <a:solidFill>
                    <a:schemeClr val="bg1"/>
                  </a:solidFill>
                </a:rPr>
                <a:t>Transition from legacy planning mechanisms toward a batch-centric model where Batch Studies become the primary pathway for large-load interconnection and transmission planning</a:t>
              </a:r>
            </a:p>
          </p:txBody>
        </p:sp>
      </p:grpSp>
      <p:grpSp>
        <p:nvGrpSpPr>
          <p:cNvPr id="38" name="CustomIcon">
            <a:extLst>
              <a:ext uri="{FF2B5EF4-FFF2-40B4-BE49-F238E27FC236}">
                <a16:creationId xmlns:a16="http://schemas.microsoft.com/office/drawing/2014/main" id="{E0297F85-02DD-13B6-763A-41AB5DF033FA}"/>
              </a:ext>
            </a:extLst>
          </p:cNvPr>
          <p:cNvGrpSpPr>
            <a:grpSpLocks noChangeAspect="1"/>
          </p:cNvGrpSpPr>
          <p:nvPr>
            <p:custDataLst>
              <p:tags r:id="rId4"/>
            </p:custDataLst>
          </p:nvPr>
        </p:nvGrpSpPr>
        <p:grpSpPr>
          <a:xfrm>
            <a:off x="4807135" y="1257300"/>
            <a:ext cx="1019810" cy="1019810"/>
            <a:chOff x="-205105" y="-205105"/>
            <a:chExt cx="1019810" cy="1019810"/>
          </a:xfrm>
        </p:grpSpPr>
        <p:sp>
          <p:nvSpPr>
            <p:cNvPr id="35" name="Oval 34">
              <a:extLst>
                <a:ext uri="{FF2B5EF4-FFF2-40B4-BE49-F238E27FC236}">
                  <a16:creationId xmlns:a16="http://schemas.microsoft.com/office/drawing/2014/main" id="{416B96E5-159F-23D9-F26C-C2E58AB72AFC}"/>
                </a:ext>
              </a:extLst>
            </p:cNvPr>
            <p:cNvSpPr>
              <a:spLocks noChangeAspect="1"/>
            </p:cNvSpPr>
            <p:nvPr/>
          </p:nvSpPr>
          <p:spPr>
            <a:xfrm>
              <a:off x="-205105" y="-205105"/>
              <a:ext cx="1019810" cy="1019810"/>
            </a:xfrm>
            <a:prstGeom prst="ellipse">
              <a:avLst/>
            </a:prstGeom>
            <a:solidFill>
              <a:schemeClr val="accent1"/>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7" name="Graphic 36">
              <a:extLst>
                <a:ext uri="{FF2B5EF4-FFF2-40B4-BE49-F238E27FC236}">
                  <a16:creationId xmlns:a16="http://schemas.microsoft.com/office/drawing/2014/main" id="{327BE60F-3901-3EB1-B10C-4BEFDDF97EF6}"/>
                </a:ext>
              </a:extLst>
            </p:cNvPr>
            <p:cNvPicPr>
              <a:picLocks noChangeAspect="1"/>
            </p:cNvPicPr>
            <p:nvPr/>
          </p:nvPicPr>
          <p:blipFill>
            <a:blip>
              <a:extLst>
                <a:ext uri="{96DAC541-7B7A-43D3-8B79-37D633B846F1}">
                  <asvg:svgBlip xmlns:asvg="http://schemas.microsoft.com/office/drawing/2016/SVG/main" r:embed="rId14"/>
                </a:ext>
              </a:extLst>
            </a:blip>
            <a:stretch>
              <a:fillRect/>
            </a:stretch>
          </p:blipFill>
          <p:spPr>
            <a:xfrm>
              <a:off x="0" y="0"/>
              <a:ext cx="609600" cy="609600"/>
            </a:xfrm>
            <a:prstGeom prst="rect">
              <a:avLst/>
            </a:prstGeom>
          </p:spPr>
        </p:pic>
      </p:grpSp>
      <p:grpSp>
        <p:nvGrpSpPr>
          <p:cNvPr id="42" name="CustomIcon">
            <a:extLst>
              <a:ext uri="{FF2B5EF4-FFF2-40B4-BE49-F238E27FC236}">
                <a16:creationId xmlns:a16="http://schemas.microsoft.com/office/drawing/2014/main" id="{B7D1758F-6964-94DB-8BA1-C32806A0636A}"/>
              </a:ext>
            </a:extLst>
          </p:cNvPr>
          <p:cNvGrpSpPr>
            <a:grpSpLocks noChangeAspect="1"/>
          </p:cNvGrpSpPr>
          <p:nvPr>
            <p:custDataLst>
              <p:tags r:id="rId5"/>
            </p:custDataLst>
          </p:nvPr>
        </p:nvGrpSpPr>
        <p:grpSpPr>
          <a:xfrm>
            <a:off x="1257300" y="1257300"/>
            <a:ext cx="1019810" cy="1019810"/>
            <a:chOff x="-205105" y="-205105"/>
            <a:chExt cx="1019810" cy="1019810"/>
          </a:xfrm>
        </p:grpSpPr>
        <p:sp>
          <p:nvSpPr>
            <p:cNvPr id="39" name="Oval 38">
              <a:extLst>
                <a:ext uri="{FF2B5EF4-FFF2-40B4-BE49-F238E27FC236}">
                  <a16:creationId xmlns:a16="http://schemas.microsoft.com/office/drawing/2014/main" id="{D3B687A2-6017-593C-0BC1-FF8E9433F245}"/>
                </a:ext>
              </a:extLst>
            </p:cNvPr>
            <p:cNvSpPr>
              <a:spLocks noChangeAspect="1"/>
            </p:cNvSpPr>
            <p:nvPr/>
          </p:nvSpPr>
          <p:spPr>
            <a:xfrm>
              <a:off x="-205105" y="-205105"/>
              <a:ext cx="1019810" cy="1019810"/>
            </a:xfrm>
            <a:prstGeom prst="ellipse">
              <a:avLst/>
            </a:prstGeom>
            <a:solidFill>
              <a:schemeClr val="accent1"/>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1" name="Graphic 40">
              <a:extLst>
                <a:ext uri="{FF2B5EF4-FFF2-40B4-BE49-F238E27FC236}">
                  <a16:creationId xmlns:a16="http://schemas.microsoft.com/office/drawing/2014/main" id="{25D50BE0-61E6-8F17-1FC4-B342C5684C89}"/>
                </a:ext>
              </a:extLst>
            </p:cNvPr>
            <p:cNvPicPr>
              <a:picLocks noChangeAspect="1"/>
            </p:cNvPicPr>
            <p:nvPr/>
          </p:nvPicPr>
          <p:blipFill>
            <a:blip>
              <a:extLst>
                <a:ext uri="{96DAC541-7B7A-43D3-8B79-37D633B846F1}">
                  <asvg:svgBlip xmlns:asvg="http://schemas.microsoft.com/office/drawing/2016/SVG/main" r:embed="rId15"/>
                </a:ext>
              </a:extLst>
            </a:blip>
            <a:stretch>
              <a:fillRect/>
            </a:stretch>
          </p:blipFill>
          <p:spPr>
            <a:xfrm>
              <a:off x="0" y="0"/>
              <a:ext cx="609600" cy="609600"/>
            </a:xfrm>
            <a:prstGeom prst="rect">
              <a:avLst/>
            </a:prstGeom>
          </p:spPr>
        </p:pic>
      </p:grpSp>
      <p:grpSp>
        <p:nvGrpSpPr>
          <p:cNvPr id="46" name="CustomIcon">
            <a:extLst>
              <a:ext uri="{FF2B5EF4-FFF2-40B4-BE49-F238E27FC236}">
                <a16:creationId xmlns:a16="http://schemas.microsoft.com/office/drawing/2014/main" id="{51C34014-41CE-0C7E-04DA-0E23CC5855D8}"/>
              </a:ext>
            </a:extLst>
          </p:cNvPr>
          <p:cNvGrpSpPr>
            <a:grpSpLocks noChangeAspect="1"/>
          </p:cNvGrpSpPr>
          <p:nvPr>
            <p:custDataLst>
              <p:tags r:id="rId6"/>
            </p:custDataLst>
          </p:nvPr>
        </p:nvGrpSpPr>
        <p:grpSpPr>
          <a:xfrm>
            <a:off x="8356970" y="1257300"/>
            <a:ext cx="1019810" cy="1019810"/>
            <a:chOff x="-205105" y="-205105"/>
            <a:chExt cx="1019810" cy="1019810"/>
          </a:xfrm>
        </p:grpSpPr>
        <p:sp>
          <p:nvSpPr>
            <p:cNvPr id="43" name="Oval 42">
              <a:extLst>
                <a:ext uri="{FF2B5EF4-FFF2-40B4-BE49-F238E27FC236}">
                  <a16:creationId xmlns:a16="http://schemas.microsoft.com/office/drawing/2014/main" id="{B7A2AE08-FE17-1DCE-E247-4750BFAF662C}"/>
                </a:ext>
              </a:extLst>
            </p:cNvPr>
            <p:cNvSpPr>
              <a:spLocks noChangeAspect="1"/>
            </p:cNvSpPr>
            <p:nvPr/>
          </p:nvSpPr>
          <p:spPr>
            <a:xfrm>
              <a:off x="-205105" y="-205105"/>
              <a:ext cx="1019810" cy="1019810"/>
            </a:xfrm>
            <a:prstGeom prst="ellipse">
              <a:avLst/>
            </a:prstGeom>
            <a:solidFill>
              <a:schemeClr val="accent1"/>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5" name="Graphic 44">
              <a:extLst>
                <a:ext uri="{FF2B5EF4-FFF2-40B4-BE49-F238E27FC236}">
                  <a16:creationId xmlns:a16="http://schemas.microsoft.com/office/drawing/2014/main" id="{0CBD57F7-E0F5-BD98-8FEC-E38E54799BF1}"/>
                </a:ext>
              </a:extLst>
            </p:cNvPr>
            <p:cNvPicPr>
              <a:picLocks noChangeAspect="1"/>
            </p:cNvPicPr>
            <p:nvPr/>
          </p:nvPicPr>
          <p:blipFill>
            <a:blip>
              <a:extLst>
                <a:ext uri="{96DAC541-7B7A-43D3-8B79-37D633B846F1}">
                  <asvg:svgBlip xmlns:asvg="http://schemas.microsoft.com/office/drawing/2016/SVG/main" r:embed="rId16"/>
                </a:ext>
              </a:extLst>
            </a:blip>
            <a:stretch>
              <a:fillRect/>
            </a:stretch>
          </p:blipFill>
          <p:spPr>
            <a:xfrm>
              <a:off x="0" y="0"/>
              <a:ext cx="609600" cy="609600"/>
            </a:xfrm>
            <a:prstGeom prst="rect">
              <a:avLst/>
            </a:prstGeom>
          </p:spPr>
        </p:pic>
      </p:grpSp>
      <p:sp>
        <p:nvSpPr>
          <p:cNvPr id="49" name="TrackerNumBlue 47">
            <a:extLst>
              <a:ext uri="{FF2B5EF4-FFF2-40B4-BE49-F238E27FC236}">
                <a16:creationId xmlns:a16="http://schemas.microsoft.com/office/drawing/2014/main" id="{065255DB-B1F7-44C5-88C2-6DFDD722C5E1}"/>
              </a:ext>
            </a:extLst>
          </p:cNvPr>
          <p:cNvSpPr/>
          <p:nvPr>
            <p:custDataLst>
              <p:tags r:id="rId7"/>
            </p:custDataLst>
          </p:nvPr>
        </p:nvSpPr>
        <p:spPr>
          <a:xfrm>
            <a:off x="4665134" y="2385157"/>
            <a:ext cx="307274" cy="307274"/>
          </a:xfrm>
          <a:prstGeom prst="ellipse">
            <a:avLst/>
          </a:prstGeom>
          <a:solidFill>
            <a:schemeClr val="accent1"/>
          </a:solidFill>
          <a:ln w="6350" cap="flat" cmpd="sng" algn="ctr">
            <a:noFill/>
            <a:prstDash val="solid"/>
            <a:miter lim="800000"/>
          </a:ln>
          <a:effectLst/>
          <a:extLst>
            <a:ext uri="{91240B29-F687-4F45-9708-019B960494DF}">
              <a14:hiddenLine xmlns:a14="http://schemas.microsoft.com/office/drawing/2010/main" w="6350" cap="flat" cmpd="sng" algn="ctr">
                <a:solidFill>
                  <a:schemeClr val="accent1"/>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wrap="none" lIns="0" tIns="0" rIns="0" bIns="0" rtlCol="0" anchor="ctr" anchorCtr="1"/>
          <a:lstStyle/>
          <a:p>
            <a:pPr algn="ctr"/>
            <a:r>
              <a:rPr lang="en-US" sz="1600" b="1">
                <a:solidFill>
                  <a:schemeClr val="bg1"/>
                </a:solidFill>
              </a:rPr>
              <a:t>2</a:t>
            </a:r>
          </a:p>
        </p:txBody>
      </p:sp>
      <p:sp>
        <p:nvSpPr>
          <p:cNvPr id="50" name="TrackerNumBlue 47">
            <a:extLst>
              <a:ext uri="{FF2B5EF4-FFF2-40B4-BE49-F238E27FC236}">
                <a16:creationId xmlns:a16="http://schemas.microsoft.com/office/drawing/2014/main" id="{A4C22166-9968-8553-846B-DCA86E1E67D6}"/>
              </a:ext>
            </a:extLst>
          </p:cNvPr>
          <p:cNvSpPr/>
          <p:nvPr>
            <p:custDataLst>
              <p:tags r:id="rId8"/>
            </p:custDataLst>
          </p:nvPr>
        </p:nvSpPr>
        <p:spPr>
          <a:xfrm>
            <a:off x="8207647" y="2385157"/>
            <a:ext cx="307274" cy="307274"/>
          </a:xfrm>
          <a:prstGeom prst="ellipse">
            <a:avLst/>
          </a:prstGeom>
          <a:solidFill>
            <a:schemeClr val="accent1"/>
          </a:solidFill>
          <a:ln w="6350" cap="flat" cmpd="sng" algn="ctr">
            <a:noFill/>
            <a:prstDash val="solid"/>
            <a:miter lim="800000"/>
          </a:ln>
          <a:effectLst/>
          <a:extLst>
            <a:ext uri="{91240B29-F687-4F45-9708-019B960494DF}">
              <a14:hiddenLine xmlns:a14="http://schemas.microsoft.com/office/drawing/2010/main" w="6350" cap="flat" cmpd="sng" algn="ctr">
                <a:solidFill>
                  <a:schemeClr val="accent1"/>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wrap="none" lIns="0" tIns="0" rIns="0" bIns="0" rtlCol="0" anchor="ctr" anchorCtr="1"/>
          <a:lstStyle/>
          <a:p>
            <a:pPr algn="ctr"/>
            <a:r>
              <a:rPr lang="en-US" sz="1600" b="1">
                <a:solidFill>
                  <a:schemeClr val="bg1"/>
                </a:solidFill>
              </a:rPr>
              <a:t>3</a:t>
            </a:r>
          </a:p>
        </p:txBody>
      </p:sp>
      <p:sp>
        <p:nvSpPr>
          <p:cNvPr id="19" name="TrackerNumBlue 47">
            <a:extLst>
              <a:ext uri="{FF2B5EF4-FFF2-40B4-BE49-F238E27FC236}">
                <a16:creationId xmlns:a16="http://schemas.microsoft.com/office/drawing/2014/main" id="{027CA55D-468B-C954-D53F-9F6C8966AA3D}"/>
              </a:ext>
            </a:extLst>
          </p:cNvPr>
          <p:cNvSpPr/>
          <p:nvPr>
            <p:custDataLst>
              <p:tags r:id="rId9"/>
            </p:custDataLst>
          </p:nvPr>
        </p:nvSpPr>
        <p:spPr>
          <a:xfrm>
            <a:off x="1108313" y="2385157"/>
            <a:ext cx="307274" cy="307274"/>
          </a:xfrm>
          <a:prstGeom prst="ellipse">
            <a:avLst/>
          </a:prstGeom>
          <a:solidFill>
            <a:schemeClr val="accent1"/>
          </a:solidFill>
          <a:ln w="6350" cap="flat" cmpd="sng" algn="ctr">
            <a:noFill/>
            <a:prstDash val="solid"/>
            <a:miter lim="800000"/>
          </a:ln>
          <a:effectLst/>
          <a:extLst>
            <a:ext uri="{91240B29-F687-4F45-9708-019B960494DF}">
              <a14:hiddenLine xmlns:a14="http://schemas.microsoft.com/office/drawing/2010/main" w="6350" cap="flat" cmpd="sng" algn="ctr">
                <a:solidFill>
                  <a:schemeClr val="accent1"/>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wrap="none" lIns="0" tIns="0" rIns="0" bIns="0" rtlCol="0" anchor="ctr" anchorCtr="1"/>
          <a:lstStyle/>
          <a:p>
            <a:pPr algn="ctr"/>
            <a:r>
              <a:rPr lang="en-US" sz="1600" b="1" dirty="0">
                <a:solidFill>
                  <a:schemeClr val="bg1"/>
                </a:solidFill>
              </a:rPr>
              <a:t>1</a:t>
            </a:r>
          </a:p>
        </p:txBody>
      </p:sp>
    </p:spTree>
    <p:extLst>
      <p:ext uri="{BB962C8B-B14F-4D97-AF65-F5344CB8AC3E}">
        <p14:creationId xmlns:p14="http://schemas.microsoft.com/office/powerpoint/2010/main" val="3383308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CE72B31B-0346-9FEB-3F81-31813BD0B76E}"/>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6" imgW="404" imgH="403" progId="TCLayout.ActiveDocument.1">
                  <p:embed/>
                </p:oleObj>
              </mc:Choice>
              <mc:Fallback>
                <p:oleObj name="think-cell Slide" r:id="rId6" imgW="404" imgH="403" progId="TCLayout.ActiveDocument.1">
                  <p:embed/>
                  <p:pic>
                    <p:nvPicPr>
                      <p:cNvPr id="5" name="think-cell data - do not delete" hidden="1">
                        <a:extLst>
                          <a:ext uri="{FF2B5EF4-FFF2-40B4-BE49-F238E27FC236}">
                            <a16:creationId xmlns:a16="http://schemas.microsoft.com/office/drawing/2014/main" id="{CE72B31B-0346-9FEB-3F81-31813BD0B76E}"/>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C5E03BE2-8390-1184-033E-6F5A5463DAB6}"/>
              </a:ext>
            </a:extLst>
          </p:cNvPr>
          <p:cNvSpPr>
            <a:spLocks noGrp="1"/>
          </p:cNvSpPr>
          <p:nvPr>
            <p:ph type="title"/>
          </p:nvPr>
        </p:nvSpPr>
        <p:spPr>
          <a:xfrm>
            <a:off x="1257300" y="321630"/>
            <a:ext cx="10401300" cy="609398"/>
          </a:xfrm>
        </p:spPr>
        <p:txBody>
          <a:bodyPr vert="horz">
            <a:spAutoFit/>
          </a:bodyPr>
          <a:lstStyle/>
          <a:p>
            <a:r>
              <a:rPr lang="en-US" sz="2200" dirty="0"/>
              <a:t>From fragmented annual studies to a staggered coordinated CTP planning framework with annual Batch cadence</a:t>
            </a:r>
          </a:p>
        </p:txBody>
      </p:sp>
      <p:sp>
        <p:nvSpPr>
          <p:cNvPr id="4" name="Text Placeholder 3">
            <a:extLst>
              <a:ext uri="{FF2B5EF4-FFF2-40B4-BE49-F238E27FC236}">
                <a16:creationId xmlns:a16="http://schemas.microsoft.com/office/drawing/2014/main" id="{94A1A12A-0007-7149-487C-9F14FF7F18AB}"/>
              </a:ext>
            </a:extLst>
          </p:cNvPr>
          <p:cNvSpPr>
            <a:spLocks noGrp="1"/>
          </p:cNvSpPr>
          <p:nvPr>
            <p:ph type="body" sz="quarter" idx="15"/>
          </p:nvPr>
        </p:nvSpPr>
        <p:spPr>
          <a:xfrm flipH="1">
            <a:off x="459559" y="6020478"/>
            <a:ext cx="11163298" cy="671744"/>
          </a:xfrm>
        </p:spPr>
        <p:txBody>
          <a:bodyPr/>
          <a:lstStyle/>
          <a:p>
            <a:r>
              <a:rPr lang="en-US" dirty="0"/>
              <a:t>Key Takeaway:  </a:t>
            </a:r>
            <a:r>
              <a:rPr lang="en-US" b="0" dirty="0"/>
              <a:t>Initial concept to kick off stakeholder discussion on how to align transmission planning requirements from each of the current distinctive processes into a comprehensive transmission planning process.</a:t>
            </a:r>
            <a:endParaRPr lang="en-US" dirty="0"/>
          </a:p>
        </p:txBody>
      </p:sp>
      <p:sp>
        <p:nvSpPr>
          <p:cNvPr id="3" name="Slide Number Placeholder 2">
            <a:extLst>
              <a:ext uri="{FF2B5EF4-FFF2-40B4-BE49-F238E27FC236}">
                <a16:creationId xmlns:a16="http://schemas.microsoft.com/office/drawing/2014/main" id="{A605ECFA-1AED-16A0-8CD0-D6A6199AEE4E}"/>
              </a:ext>
            </a:extLst>
          </p:cNvPr>
          <p:cNvSpPr>
            <a:spLocks noGrp="1"/>
          </p:cNvSpPr>
          <p:nvPr>
            <p:ph type="sldNum" sz="quarter" idx="12"/>
          </p:nvPr>
        </p:nvSpPr>
        <p:spPr/>
        <p:txBody>
          <a:bodyPr/>
          <a:lstStyle/>
          <a:p>
            <a:fld id="{BCDE79FB-97BA-492B-8D57-F1373F9ADA95}" type="slidenum">
              <a:rPr lang="en-US" smtClean="0"/>
              <a:t>6</a:t>
            </a:fld>
            <a:endParaRPr lang="en-US"/>
          </a:p>
        </p:txBody>
      </p:sp>
      <p:grpSp>
        <p:nvGrpSpPr>
          <p:cNvPr id="46" name="Group 45">
            <a:extLst>
              <a:ext uri="{FF2B5EF4-FFF2-40B4-BE49-F238E27FC236}">
                <a16:creationId xmlns:a16="http://schemas.microsoft.com/office/drawing/2014/main" id="{B55D1159-56AA-9B2F-AD0A-00EAAEAF445F}"/>
              </a:ext>
            </a:extLst>
          </p:cNvPr>
          <p:cNvGrpSpPr/>
          <p:nvPr/>
        </p:nvGrpSpPr>
        <p:grpSpPr>
          <a:xfrm>
            <a:off x="5241195" y="1017747"/>
            <a:ext cx="6417405" cy="202954"/>
            <a:chOff x="1154562" y="1498526"/>
            <a:chExt cx="6968983" cy="202954"/>
          </a:xfrm>
        </p:grpSpPr>
        <p:sp>
          <p:nvSpPr>
            <p:cNvPr id="47" name="TextBox 46">
              <a:extLst>
                <a:ext uri="{FF2B5EF4-FFF2-40B4-BE49-F238E27FC236}">
                  <a16:creationId xmlns:a16="http://schemas.microsoft.com/office/drawing/2014/main" id="{7F63EA2D-5AF4-CD55-4794-6CD9174C5E86}"/>
                </a:ext>
              </a:extLst>
            </p:cNvPr>
            <p:cNvSpPr txBox="1">
              <a:spLocks/>
            </p:cNvSpPr>
            <p:nvPr/>
          </p:nvSpPr>
          <p:spPr>
            <a:xfrm>
              <a:off x="1154562" y="1498526"/>
              <a:ext cx="6968983" cy="161583"/>
            </a:xfrm>
            <a:prstGeom prst="rect">
              <a:avLst/>
            </a:prstGeom>
          </p:spPr>
          <p:txBody>
            <a:bodyPr vert="horz" wrap="square" lIns="0" tIns="0" rIns="0" bIns="0" rtlCol="0">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1050" b="1" dirty="0"/>
                <a:t>..to an 18-month coordinated and optimized CTP planning with annual Batch cadence</a:t>
              </a:r>
            </a:p>
          </p:txBody>
        </p:sp>
        <p:cxnSp>
          <p:nvCxnSpPr>
            <p:cNvPr id="48" name="LineBasicDefault 7">
              <a:extLst>
                <a:ext uri="{FF2B5EF4-FFF2-40B4-BE49-F238E27FC236}">
                  <a16:creationId xmlns:a16="http://schemas.microsoft.com/office/drawing/2014/main" id="{C8A00D28-CA79-431F-CBF3-9D129DB477A4}"/>
                </a:ext>
              </a:extLst>
            </p:cNvPr>
            <p:cNvCxnSpPr>
              <a:cxnSpLocks/>
            </p:cNvCxnSpPr>
            <p:nvPr>
              <p:custDataLst>
                <p:tags r:id="rId3"/>
              </p:custDataLst>
            </p:nvPr>
          </p:nvCxnSpPr>
          <p:spPr>
            <a:xfrm>
              <a:off x="1154562" y="1701480"/>
              <a:ext cx="6968983" cy="0"/>
            </a:xfrm>
            <a:prstGeom prst="straightConnector1">
              <a:avLst/>
            </a:prstGeom>
            <a:ln w="63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6" name="Rectangle 5">
            <a:extLst>
              <a:ext uri="{FF2B5EF4-FFF2-40B4-BE49-F238E27FC236}">
                <a16:creationId xmlns:a16="http://schemas.microsoft.com/office/drawing/2014/main" id="{7AA17390-0D16-278B-AB9A-EAC8321C3D78}"/>
              </a:ext>
            </a:extLst>
          </p:cNvPr>
          <p:cNvSpPr>
            <a:spLocks/>
          </p:cNvSpPr>
          <p:nvPr/>
        </p:nvSpPr>
        <p:spPr>
          <a:xfrm>
            <a:off x="1257300" y="1732052"/>
            <a:ext cx="3741722" cy="339299"/>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6200" tIns="76200" rIns="76200" bIns="76200" numCol="1" spcCol="0" rtlCol="0" fromWordArt="0" anchor="ctr" anchorCtr="0" forceAA="0" compatLnSpc="1">
            <a:prstTxWarp prst="textNoShape">
              <a:avLst/>
            </a:prstTxWarp>
            <a:noAutofit/>
          </a:bodyPr>
          <a:lstStyle/>
          <a:p>
            <a:pPr algn="ctr">
              <a:spcBef>
                <a:spcPts val="300"/>
              </a:spcBef>
              <a:spcAft>
                <a:spcPts val="300"/>
              </a:spcAft>
            </a:pPr>
            <a:r>
              <a:rPr lang="en-US" sz="900" b="1" dirty="0">
                <a:solidFill>
                  <a:schemeClr val="bg1"/>
                </a:solidFill>
              </a:rPr>
              <a:t>Batch Study N</a:t>
            </a:r>
          </a:p>
        </p:txBody>
      </p:sp>
      <p:grpSp>
        <p:nvGrpSpPr>
          <p:cNvPr id="51" name="Group 50">
            <a:extLst>
              <a:ext uri="{FF2B5EF4-FFF2-40B4-BE49-F238E27FC236}">
                <a16:creationId xmlns:a16="http://schemas.microsoft.com/office/drawing/2014/main" id="{2C9510EF-5EA5-BEF9-9ECE-A0AF72BC29E2}"/>
              </a:ext>
            </a:extLst>
          </p:cNvPr>
          <p:cNvGrpSpPr/>
          <p:nvPr/>
        </p:nvGrpSpPr>
        <p:grpSpPr>
          <a:xfrm>
            <a:off x="1257300" y="4017803"/>
            <a:ext cx="3741722" cy="339299"/>
            <a:chOff x="1257300" y="4707507"/>
            <a:chExt cx="4980231" cy="339299"/>
          </a:xfrm>
          <a:solidFill>
            <a:schemeClr val="accent6"/>
          </a:solidFill>
        </p:grpSpPr>
        <p:sp>
          <p:nvSpPr>
            <p:cNvPr id="9" name="Rectangle 8">
              <a:extLst>
                <a:ext uri="{FF2B5EF4-FFF2-40B4-BE49-F238E27FC236}">
                  <a16:creationId xmlns:a16="http://schemas.microsoft.com/office/drawing/2014/main" id="{7A19649E-1945-9E37-E6E4-F2035A63BF36}"/>
                </a:ext>
              </a:extLst>
            </p:cNvPr>
            <p:cNvSpPr>
              <a:spLocks/>
            </p:cNvSpPr>
            <p:nvPr/>
          </p:nvSpPr>
          <p:spPr>
            <a:xfrm>
              <a:off x="1257300" y="4707507"/>
              <a:ext cx="970650" cy="339299"/>
            </a:xfrm>
            <a:prstGeom prst="rect">
              <a:avLst/>
            </a:prstGeom>
            <a:grp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6200" tIns="76200" rIns="76200" bIns="76200" numCol="1" spcCol="0" rtlCol="0" fromWordArt="0" anchor="ctr" anchorCtr="0" forceAA="0" compatLnSpc="1">
              <a:prstTxWarp prst="textNoShape">
                <a:avLst/>
              </a:prstTxWarp>
              <a:noAutofit/>
            </a:bodyPr>
            <a:lstStyle/>
            <a:p>
              <a:pPr algn="ctr">
                <a:spcBef>
                  <a:spcPts val="300"/>
                </a:spcBef>
                <a:spcAft>
                  <a:spcPts val="300"/>
                </a:spcAft>
              </a:pPr>
              <a:r>
                <a:rPr lang="en-US" sz="900" b="1" dirty="0">
                  <a:solidFill>
                    <a:schemeClr val="bg1"/>
                  </a:solidFill>
                </a:rPr>
                <a:t>RPG</a:t>
              </a:r>
            </a:p>
          </p:txBody>
        </p:sp>
        <p:sp>
          <p:nvSpPr>
            <p:cNvPr id="12" name="Rectangle 11">
              <a:extLst>
                <a:ext uri="{FF2B5EF4-FFF2-40B4-BE49-F238E27FC236}">
                  <a16:creationId xmlns:a16="http://schemas.microsoft.com/office/drawing/2014/main" id="{B8341EAA-408D-A810-A854-E0F7BFDB7DCE}"/>
                </a:ext>
              </a:extLst>
            </p:cNvPr>
            <p:cNvSpPr>
              <a:spLocks/>
            </p:cNvSpPr>
            <p:nvPr/>
          </p:nvSpPr>
          <p:spPr>
            <a:xfrm>
              <a:off x="2593827" y="4707507"/>
              <a:ext cx="970650" cy="339299"/>
            </a:xfrm>
            <a:prstGeom prst="rect">
              <a:avLst/>
            </a:prstGeom>
            <a:grp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6200" tIns="76200" rIns="76200" bIns="76200" numCol="1" spcCol="0" rtlCol="0" fromWordArt="0" anchor="ctr" anchorCtr="0" forceAA="0" compatLnSpc="1">
              <a:prstTxWarp prst="textNoShape">
                <a:avLst/>
              </a:prstTxWarp>
              <a:noAutofit/>
            </a:bodyPr>
            <a:lstStyle/>
            <a:p>
              <a:pPr algn="ctr">
                <a:spcBef>
                  <a:spcPts val="300"/>
                </a:spcBef>
                <a:spcAft>
                  <a:spcPts val="300"/>
                </a:spcAft>
              </a:pPr>
              <a:r>
                <a:rPr lang="en-US" sz="900" b="1" dirty="0">
                  <a:solidFill>
                    <a:schemeClr val="bg1"/>
                  </a:solidFill>
                </a:rPr>
                <a:t>RPG</a:t>
              </a:r>
            </a:p>
          </p:txBody>
        </p:sp>
        <p:sp>
          <p:nvSpPr>
            <p:cNvPr id="13" name="Rectangle 12">
              <a:extLst>
                <a:ext uri="{FF2B5EF4-FFF2-40B4-BE49-F238E27FC236}">
                  <a16:creationId xmlns:a16="http://schemas.microsoft.com/office/drawing/2014/main" id="{B8FCE739-0726-ADA9-61A1-A2071803617E}"/>
                </a:ext>
              </a:extLst>
            </p:cNvPr>
            <p:cNvSpPr>
              <a:spLocks/>
            </p:cNvSpPr>
            <p:nvPr/>
          </p:nvSpPr>
          <p:spPr>
            <a:xfrm>
              <a:off x="3930354" y="4707507"/>
              <a:ext cx="970650" cy="339299"/>
            </a:xfrm>
            <a:prstGeom prst="rect">
              <a:avLst/>
            </a:prstGeom>
            <a:grp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6200" tIns="76200" rIns="76200" bIns="76200" numCol="1" spcCol="0" rtlCol="0" fromWordArt="0" anchor="ctr" anchorCtr="0" forceAA="0" compatLnSpc="1">
              <a:prstTxWarp prst="textNoShape">
                <a:avLst/>
              </a:prstTxWarp>
              <a:noAutofit/>
            </a:bodyPr>
            <a:lstStyle/>
            <a:p>
              <a:pPr algn="ctr">
                <a:spcBef>
                  <a:spcPts val="300"/>
                </a:spcBef>
                <a:spcAft>
                  <a:spcPts val="300"/>
                </a:spcAft>
              </a:pPr>
              <a:r>
                <a:rPr lang="en-US" sz="900" b="1" dirty="0">
                  <a:solidFill>
                    <a:schemeClr val="bg1"/>
                  </a:solidFill>
                </a:rPr>
                <a:t>RPG</a:t>
              </a:r>
            </a:p>
          </p:txBody>
        </p:sp>
        <p:sp>
          <p:nvSpPr>
            <p:cNvPr id="14" name="Rectangle 13">
              <a:extLst>
                <a:ext uri="{FF2B5EF4-FFF2-40B4-BE49-F238E27FC236}">
                  <a16:creationId xmlns:a16="http://schemas.microsoft.com/office/drawing/2014/main" id="{F5A0BAE9-9547-73FD-9835-A1497411DD1E}"/>
                </a:ext>
              </a:extLst>
            </p:cNvPr>
            <p:cNvSpPr>
              <a:spLocks/>
            </p:cNvSpPr>
            <p:nvPr/>
          </p:nvSpPr>
          <p:spPr>
            <a:xfrm>
              <a:off x="5266881" y="4707507"/>
              <a:ext cx="970650" cy="339299"/>
            </a:xfrm>
            <a:prstGeom prst="rect">
              <a:avLst/>
            </a:prstGeom>
            <a:grp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6200" tIns="76200" rIns="76200" bIns="76200" numCol="1" spcCol="0" rtlCol="0" fromWordArt="0" anchor="ctr" anchorCtr="0" forceAA="0" compatLnSpc="1">
              <a:prstTxWarp prst="textNoShape">
                <a:avLst/>
              </a:prstTxWarp>
              <a:noAutofit/>
            </a:bodyPr>
            <a:lstStyle/>
            <a:p>
              <a:pPr algn="ctr">
                <a:spcBef>
                  <a:spcPts val="300"/>
                </a:spcBef>
                <a:spcAft>
                  <a:spcPts val="300"/>
                </a:spcAft>
              </a:pPr>
              <a:r>
                <a:rPr lang="en-US" sz="900" b="1" dirty="0">
                  <a:solidFill>
                    <a:schemeClr val="bg1"/>
                  </a:solidFill>
                </a:rPr>
                <a:t>RPG</a:t>
              </a:r>
            </a:p>
          </p:txBody>
        </p:sp>
      </p:grpSp>
      <p:grpSp>
        <p:nvGrpSpPr>
          <p:cNvPr id="43" name="Group 42">
            <a:extLst>
              <a:ext uri="{FF2B5EF4-FFF2-40B4-BE49-F238E27FC236}">
                <a16:creationId xmlns:a16="http://schemas.microsoft.com/office/drawing/2014/main" id="{5659C2BC-9AB1-AE6A-EF5B-7C98EADE28D7}"/>
              </a:ext>
            </a:extLst>
          </p:cNvPr>
          <p:cNvGrpSpPr/>
          <p:nvPr/>
        </p:nvGrpSpPr>
        <p:grpSpPr>
          <a:xfrm>
            <a:off x="1257300" y="1017747"/>
            <a:ext cx="3741722" cy="202954"/>
            <a:chOff x="1154562" y="1498526"/>
            <a:chExt cx="6968983" cy="202954"/>
          </a:xfrm>
        </p:grpSpPr>
        <p:sp>
          <p:nvSpPr>
            <p:cNvPr id="44" name="TextBox 43">
              <a:extLst>
                <a:ext uri="{FF2B5EF4-FFF2-40B4-BE49-F238E27FC236}">
                  <a16:creationId xmlns:a16="http://schemas.microsoft.com/office/drawing/2014/main" id="{B0206F81-2BB6-7D4B-BE75-90F1877A9532}"/>
                </a:ext>
              </a:extLst>
            </p:cNvPr>
            <p:cNvSpPr txBox="1">
              <a:spLocks/>
            </p:cNvSpPr>
            <p:nvPr/>
          </p:nvSpPr>
          <p:spPr>
            <a:xfrm>
              <a:off x="1154562" y="1498526"/>
              <a:ext cx="6968983" cy="161583"/>
            </a:xfrm>
            <a:prstGeom prst="rect">
              <a:avLst/>
            </a:prstGeom>
          </p:spPr>
          <p:txBody>
            <a:bodyPr vert="horz" wrap="square" lIns="0" tIns="0" rIns="0" bIns="0" rtlCol="0">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1050" b="1" dirty="0"/>
                <a:t>From a 12-month uncoordinated Planning/Batch cycle…</a:t>
              </a:r>
            </a:p>
          </p:txBody>
        </p:sp>
        <p:cxnSp>
          <p:nvCxnSpPr>
            <p:cNvPr id="45" name="LineBasicDefault 7">
              <a:extLst>
                <a:ext uri="{FF2B5EF4-FFF2-40B4-BE49-F238E27FC236}">
                  <a16:creationId xmlns:a16="http://schemas.microsoft.com/office/drawing/2014/main" id="{15574231-2C64-1A66-CF63-9FB7F0BF7B66}"/>
                </a:ext>
              </a:extLst>
            </p:cNvPr>
            <p:cNvCxnSpPr>
              <a:cxnSpLocks/>
            </p:cNvCxnSpPr>
            <p:nvPr>
              <p:custDataLst>
                <p:tags r:id="rId2"/>
              </p:custDataLst>
            </p:nvPr>
          </p:nvCxnSpPr>
          <p:spPr>
            <a:xfrm>
              <a:off x="1154562" y="1701480"/>
              <a:ext cx="6968983" cy="0"/>
            </a:xfrm>
            <a:prstGeom prst="straightConnector1">
              <a:avLst/>
            </a:prstGeom>
            <a:ln w="6350">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111" name="Group 110">
            <a:extLst>
              <a:ext uri="{FF2B5EF4-FFF2-40B4-BE49-F238E27FC236}">
                <a16:creationId xmlns:a16="http://schemas.microsoft.com/office/drawing/2014/main" id="{B4466F43-BDAA-7B57-26FE-A85662705A08}"/>
              </a:ext>
            </a:extLst>
          </p:cNvPr>
          <p:cNvGrpSpPr/>
          <p:nvPr/>
        </p:nvGrpSpPr>
        <p:grpSpPr>
          <a:xfrm>
            <a:off x="1257300" y="2414645"/>
            <a:ext cx="3741722" cy="1259864"/>
            <a:chOff x="1257300" y="2726973"/>
            <a:chExt cx="3741722" cy="1259864"/>
          </a:xfrm>
        </p:grpSpPr>
        <p:sp>
          <p:nvSpPr>
            <p:cNvPr id="7" name="Rectangle 6">
              <a:extLst>
                <a:ext uri="{FF2B5EF4-FFF2-40B4-BE49-F238E27FC236}">
                  <a16:creationId xmlns:a16="http://schemas.microsoft.com/office/drawing/2014/main" id="{E9C1DAC6-FD57-EF33-3B3C-AC71D461A433}"/>
                </a:ext>
              </a:extLst>
            </p:cNvPr>
            <p:cNvSpPr>
              <a:spLocks/>
            </p:cNvSpPr>
            <p:nvPr/>
          </p:nvSpPr>
          <p:spPr>
            <a:xfrm>
              <a:off x="1882027" y="2784571"/>
              <a:ext cx="1408549" cy="339299"/>
            </a:xfrm>
            <a:prstGeom prst="rect">
              <a:avLst/>
            </a:prstGeom>
            <a:solidFill>
              <a:schemeClr val="accent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6200" tIns="76200" rIns="76200" bIns="76200" numCol="1" spcCol="0" rtlCol="0" fromWordArt="0" anchor="ctr" anchorCtr="0" forceAA="0" compatLnSpc="1">
              <a:prstTxWarp prst="textNoShape">
                <a:avLst/>
              </a:prstTxWarp>
              <a:noAutofit/>
            </a:bodyPr>
            <a:lstStyle/>
            <a:p>
              <a:pPr algn="ctr">
                <a:spcBef>
                  <a:spcPts val="300"/>
                </a:spcBef>
                <a:spcAft>
                  <a:spcPts val="300"/>
                </a:spcAft>
              </a:pPr>
              <a:r>
                <a:rPr lang="en-US" sz="900" b="1" dirty="0">
                  <a:solidFill>
                    <a:schemeClr val="bg1"/>
                  </a:solidFill>
                </a:rPr>
                <a:t>Planning Assumptions and Base Cases</a:t>
              </a:r>
            </a:p>
          </p:txBody>
        </p:sp>
        <p:sp>
          <p:nvSpPr>
            <p:cNvPr id="8" name="Rectangle 7">
              <a:extLst>
                <a:ext uri="{FF2B5EF4-FFF2-40B4-BE49-F238E27FC236}">
                  <a16:creationId xmlns:a16="http://schemas.microsoft.com/office/drawing/2014/main" id="{9A88C369-EC58-C1BA-AE77-3A22401F19BD}"/>
                </a:ext>
              </a:extLst>
            </p:cNvPr>
            <p:cNvSpPr>
              <a:spLocks/>
            </p:cNvSpPr>
            <p:nvPr/>
          </p:nvSpPr>
          <p:spPr>
            <a:xfrm>
              <a:off x="2459236" y="3185420"/>
              <a:ext cx="1891521" cy="339299"/>
            </a:xfrm>
            <a:prstGeom prst="rect">
              <a:avLst/>
            </a:prstGeom>
            <a:solidFill>
              <a:schemeClr val="bg1">
                <a:lumMod val="65000"/>
              </a:schemeClr>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6200" tIns="76200" rIns="76200" bIns="76200" numCol="1" spcCol="0" rtlCol="0" fromWordArt="0" anchor="ctr" anchorCtr="0" forceAA="0" compatLnSpc="1">
              <a:prstTxWarp prst="textNoShape">
                <a:avLst/>
              </a:prstTxWarp>
              <a:noAutofit/>
            </a:bodyPr>
            <a:lstStyle/>
            <a:p>
              <a:pPr algn="ctr">
                <a:spcBef>
                  <a:spcPts val="300"/>
                </a:spcBef>
                <a:spcAft>
                  <a:spcPts val="300"/>
                </a:spcAft>
              </a:pPr>
              <a:r>
                <a:rPr lang="en-US" sz="900" b="1" dirty="0">
                  <a:solidFill>
                    <a:schemeClr val="bg1"/>
                  </a:solidFill>
                </a:rPr>
                <a:t>Reliability and TPL Assessments</a:t>
              </a:r>
            </a:p>
          </p:txBody>
        </p:sp>
        <p:sp>
          <p:nvSpPr>
            <p:cNvPr id="16" name="Rectangle 15">
              <a:extLst>
                <a:ext uri="{FF2B5EF4-FFF2-40B4-BE49-F238E27FC236}">
                  <a16:creationId xmlns:a16="http://schemas.microsoft.com/office/drawing/2014/main" id="{97F9C69C-E851-844C-91FF-F890398C5F35}"/>
                </a:ext>
              </a:extLst>
            </p:cNvPr>
            <p:cNvSpPr>
              <a:spLocks/>
            </p:cNvSpPr>
            <p:nvPr/>
          </p:nvSpPr>
          <p:spPr>
            <a:xfrm>
              <a:off x="3506838" y="3586268"/>
              <a:ext cx="1421128" cy="339299"/>
            </a:xfrm>
            <a:prstGeom prst="rect">
              <a:avLst/>
            </a:prstGeom>
            <a:solidFill>
              <a:schemeClr val="accent4"/>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6200" tIns="76200" rIns="76200" bIns="76200" numCol="1" spcCol="0" rtlCol="0" fromWordArt="0" anchor="ctr" anchorCtr="0" forceAA="0" compatLnSpc="1">
              <a:prstTxWarp prst="textNoShape">
                <a:avLst/>
              </a:prstTxWarp>
              <a:noAutofit/>
            </a:bodyPr>
            <a:lstStyle/>
            <a:p>
              <a:pPr algn="ctr">
                <a:spcBef>
                  <a:spcPts val="300"/>
                </a:spcBef>
                <a:spcAft>
                  <a:spcPts val="300"/>
                </a:spcAft>
              </a:pPr>
              <a:r>
                <a:rPr lang="en-US" sz="900" b="1" dirty="0">
                  <a:solidFill>
                    <a:schemeClr val="bg1"/>
                  </a:solidFill>
                </a:rPr>
                <a:t>Economic Analysis</a:t>
              </a:r>
            </a:p>
          </p:txBody>
        </p:sp>
        <p:sp>
          <p:nvSpPr>
            <p:cNvPr id="17" name="Rectangle 16">
              <a:extLst>
                <a:ext uri="{FF2B5EF4-FFF2-40B4-BE49-F238E27FC236}">
                  <a16:creationId xmlns:a16="http://schemas.microsoft.com/office/drawing/2014/main" id="{37FDD2C6-36DE-3097-13B3-B30E52904738}"/>
                </a:ext>
              </a:extLst>
            </p:cNvPr>
            <p:cNvSpPr>
              <a:spLocks/>
            </p:cNvSpPr>
            <p:nvPr/>
          </p:nvSpPr>
          <p:spPr>
            <a:xfrm>
              <a:off x="1257300" y="2726973"/>
              <a:ext cx="3741722" cy="1259864"/>
            </a:xfrm>
            <a:prstGeom prst="rect">
              <a:avLst/>
            </a:prstGeom>
            <a:noFill/>
            <a:ln w="19050" cap="sq">
              <a:solidFill>
                <a:schemeClr val="accent4"/>
              </a:solidFill>
              <a:prstDash val="lgDash"/>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6200" tIns="76200" rIns="76200" bIns="76200" numCol="1" spcCol="0" rtlCol="0" fromWordArt="0" anchor="ctr" anchorCtr="0" forceAA="0" compatLnSpc="1">
              <a:prstTxWarp prst="textNoShape">
                <a:avLst/>
              </a:prstTxWarp>
              <a:noAutofit/>
            </a:bodyPr>
            <a:lstStyle/>
            <a:p>
              <a:pPr algn="ctr">
                <a:spcBef>
                  <a:spcPts val="300"/>
                </a:spcBef>
                <a:spcAft>
                  <a:spcPts val="300"/>
                </a:spcAft>
              </a:pPr>
              <a:endParaRPr lang="en-US" sz="900" b="1" dirty="0">
                <a:solidFill>
                  <a:schemeClr val="bg1"/>
                </a:solidFill>
              </a:endParaRPr>
            </a:p>
          </p:txBody>
        </p:sp>
        <p:sp>
          <p:nvSpPr>
            <p:cNvPr id="52" name="TextBox 51">
              <a:extLst>
                <a:ext uri="{FF2B5EF4-FFF2-40B4-BE49-F238E27FC236}">
                  <a16:creationId xmlns:a16="http://schemas.microsoft.com/office/drawing/2014/main" id="{268D427C-6886-2D29-1BB1-407415FDCDE1}"/>
                </a:ext>
              </a:extLst>
            </p:cNvPr>
            <p:cNvSpPr txBox="1">
              <a:spLocks/>
            </p:cNvSpPr>
            <p:nvPr/>
          </p:nvSpPr>
          <p:spPr>
            <a:xfrm>
              <a:off x="4089096" y="2784571"/>
              <a:ext cx="909926" cy="184666"/>
            </a:xfrm>
            <a:prstGeom prst="rect">
              <a:avLst/>
            </a:prstGeom>
          </p:spPr>
          <p:txBody>
            <a:bodyPr vert="horz" wrap="square" lIns="0" tIns="0" rIns="0" bIns="0" rtlCol="0" anchor="t">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1200" b="1" dirty="0"/>
                <a:t>Year 1 RTP</a:t>
              </a:r>
              <a:endParaRPr lang="en-US" sz="1200" dirty="0"/>
            </a:p>
          </p:txBody>
        </p:sp>
      </p:grpSp>
      <p:sp>
        <p:nvSpPr>
          <p:cNvPr id="38" name="Rectangle 37">
            <a:extLst>
              <a:ext uri="{FF2B5EF4-FFF2-40B4-BE49-F238E27FC236}">
                <a16:creationId xmlns:a16="http://schemas.microsoft.com/office/drawing/2014/main" id="{1068ACBB-FCD6-AF4D-6116-DA46D8E87AA2}"/>
              </a:ext>
            </a:extLst>
          </p:cNvPr>
          <p:cNvSpPr>
            <a:spLocks/>
          </p:cNvSpPr>
          <p:nvPr/>
        </p:nvSpPr>
        <p:spPr>
          <a:xfrm>
            <a:off x="5306602" y="1712802"/>
            <a:ext cx="1408549" cy="339299"/>
          </a:xfrm>
          <a:prstGeom prst="rect">
            <a:avLst/>
          </a:prstGeom>
          <a:solidFill>
            <a:schemeClr val="accent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6200" tIns="76200" rIns="76200" bIns="76200" numCol="1" spcCol="0" rtlCol="0" fromWordArt="0" anchor="ctr" anchorCtr="0" forceAA="0" compatLnSpc="1">
            <a:prstTxWarp prst="textNoShape">
              <a:avLst/>
            </a:prstTxWarp>
            <a:noAutofit/>
          </a:bodyPr>
          <a:lstStyle/>
          <a:p>
            <a:pPr algn="ctr">
              <a:spcBef>
                <a:spcPts val="300"/>
              </a:spcBef>
              <a:spcAft>
                <a:spcPts val="300"/>
              </a:spcAft>
            </a:pPr>
            <a:r>
              <a:rPr lang="en-US" sz="900" b="1" dirty="0">
                <a:solidFill>
                  <a:schemeClr val="bg1"/>
                </a:solidFill>
              </a:rPr>
              <a:t>Planning Assumptions and Base Cases</a:t>
            </a:r>
          </a:p>
        </p:txBody>
      </p:sp>
      <p:sp>
        <p:nvSpPr>
          <p:cNvPr id="39" name="Rectangle 38">
            <a:extLst>
              <a:ext uri="{FF2B5EF4-FFF2-40B4-BE49-F238E27FC236}">
                <a16:creationId xmlns:a16="http://schemas.microsoft.com/office/drawing/2014/main" id="{89AD9F06-EB77-88A6-E840-79D1348702BE}"/>
              </a:ext>
            </a:extLst>
          </p:cNvPr>
          <p:cNvSpPr>
            <a:spLocks/>
          </p:cNvSpPr>
          <p:nvPr/>
        </p:nvSpPr>
        <p:spPr>
          <a:xfrm>
            <a:off x="8526953" y="2476714"/>
            <a:ext cx="2014354" cy="339299"/>
          </a:xfrm>
          <a:prstGeom prst="rect">
            <a:avLst/>
          </a:prstGeom>
          <a:solidFill>
            <a:schemeClr val="bg1">
              <a:lumMod val="65000"/>
            </a:schemeClr>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6200" tIns="76200" rIns="76200" bIns="76200" numCol="1" spcCol="0" rtlCol="0" fromWordArt="0" anchor="ctr" anchorCtr="0" forceAA="0" compatLnSpc="1">
            <a:prstTxWarp prst="textNoShape">
              <a:avLst/>
            </a:prstTxWarp>
            <a:noAutofit/>
          </a:bodyPr>
          <a:lstStyle/>
          <a:p>
            <a:pPr algn="ctr">
              <a:spcBef>
                <a:spcPts val="300"/>
              </a:spcBef>
              <a:spcAft>
                <a:spcPts val="300"/>
              </a:spcAft>
            </a:pPr>
            <a:r>
              <a:rPr lang="en-US" sz="900" b="1" dirty="0">
                <a:solidFill>
                  <a:schemeClr val="bg1"/>
                </a:solidFill>
              </a:rPr>
              <a:t>Ongoing TPL assessment</a:t>
            </a:r>
          </a:p>
        </p:txBody>
      </p:sp>
      <p:sp>
        <p:nvSpPr>
          <p:cNvPr id="41" name="Rectangle 40">
            <a:extLst>
              <a:ext uri="{FF2B5EF4-FFF2-40B4-BE49-F238E27FC236}">
                <a16:creationId xmlns:a16="http://schemas.microsoft.com/office/drawing/2014/main" id="{2A43DFF2-7637-82F2-82A3-9E7D0C439869}"/>
              </a:ext>
            </a:extLst>
          </p:cNvPr>
          <p:cNvSpPr>
            <a:spLocks/>
          </p:cNvSpPr>
          <p:nvPr/>
        </p:nvSpPr>
        <p:spPr>
          <a:xfrm>
            <a:off x="5241195" y="1663354"/>
            <a:ext cx="6417405" cy="1579091"/>
          </a:xfrm>
          <a:prstGeom prst="rect">
            <a:avLst/>
          </a:prstGeom>
          <a:noFill/>
          <a:ln w="19050" cap="sq">
            <a:solidFill>
              <a:schemeClr val="accent4"/>
            </a:solidFill>
            <a:prstDash val="lgDash"/>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6200" tIns="76200" rIns="76200" bIns="76200" numCol="1" spcCol="0" rtlCol="0" fromWordArt="0" anchor="ctr" anchorCtr="0" forceAA="0" compatLnSpc="1">
            <a:prstTxWarp prst="textNoShape">
              <a:avLst/>
            </a:prstTxWarp>
            <a:noAutofit/>
          </a:bodyPr>
          <a:lstStyle/>
          <a:p>
            <a:pPr algn="ctr">
              <a:spcBef>
                <a:spcPts val="300"/>
              </a:spcBef>
              <a:spcAft>
                <a:spcPts val="300"/>
              </a:spcAft>
            </a:pPr>
            <a:endParaRPr lang="en-US" sz="900" b="1" dirty="0">
              <a:solidFill>
                <a:schemeClr val="bg1"/>
              </a:solidFill>
            </a:endParaRPr>
          </a:p>
        </p:txBody>
      </p:sp>
      <p:sp>
        <p:nvSpPr>
          <p:cNvPr id="70" name="Rectangle 69">
            <a:extLst>
              <a:ext uri="{FF2B5EF4-FFF2-40B4-BE49-F238E27FC236}">
                <a16:creationId xmlns:a16="http://schemas.microsoft.com/office/drawing/2014/main" id="{71ACC9A9-C077-4A3B-CEBB-A762391446B3}"/>
              </a:ext>
            </a:extLst>
          </p:cNvPr>
          <p:cNvSpPr>
            <a:spLocks/>
          </p:cNvSpPr>
          <p:nvPr/>
        </p:nvSpPr>
        <p:spPr>
          <a:xfrm>
            <a:off x="10105479" y="2858671"/>
            <a:ext cx="1421128" cy="339299"/>
          </a:xfrm>
          <a:prstGeom prst="rect">
            <a:avLst/>
          </a:prstGeom>
          <a:solidFill>
            <a:schemeClr val="accent4"/>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6200" tIns="76200" rIns="76200" bIns="76200" numCol="1" spcCol="0" rtlCol="0" fromWordArt="0" anchor="ctr" anchorCtr="0" forceAA="0" compatLnSpc="1">
            <a:prstTxWarp prst="textNoShape">
              <a:avLst/>
            </a:prstTxWarp>
            <a:noAutofit/>
          </a:bodyPr>
          <a:lstStyle/>
          <a:p>
            <a:pPr algn="ctr">
              <a:spcBef>
                <a:spcPts val="300"/>
              </a:spcBef>
              <a:spcAft>
                <a:spcPts val="300"/>
              </a:spcAft>
            </a:pPr>
            <a:r>
              <a:rPr lang="en-US" sz="900" b="1" dirty="0">
                <a:solidFill>
                  <a:schemeClr val="bg1"/>
                </a:solidFill>
              </a:rPr>
              <a:t>Economic Analysis</a:t>
            </a:r>
          </a:p>
        </p:txBody>
      </p:sp>
      <p:sp>
        <p:nvSpPr>
          <p:cNvPr id="73" name="TextBox 72">
            <a:extLst>
              <a:ext uri="{FF2B5EF4-FFF2-40B4-BE49-F238E27FC236}">
                <a16:creationId xmlns:a16="http://schemas.microsoft.com/office/drawing/2014/main" id="{51C5C336-C760-754A-81F8-CF425B083E6E}"/>
              </a:ext>
            </a:extLst>
          </p:cNvPr>
          <p:cNvSpPr txBox="1">
            <a:spLocks/>
          </p:cNvSpPr>
          <p:nvPr/>
        </p:nvSpPr>
        <p:spPr>
          <a:xfrm>
            <a:off x="10748674" y="1728264"/>
            <a:ext cx="909926" cy="184666"/>
          </a:xfrm>
          <a:prstGeom prst="rect">
            <a:avLst/>
          </a:prstGeom>
        </p:spPr>
        <p:txBody>
          <a:bodyPr vert="horz" wrap="square" lIns="0" tIns="0" rIns="0" bIns="0" rtlCol="0" anchor="t">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1200" b="1" dirty="0"/>
              <a:t>Year 1 CTP</a:t>
            </a:r>
            <a:endParaRPr lang="en-US" sz="1200" dirty="0"/>
          </a:p>
        </p:txBody>
      </p:sp>
      <p:sp>
        <p:nvSpPr>
          <p:cNvPr id="76" name="Rectangle 75">
            <a:extLst>
              <a:ext uri="{FF2B5EF4-FFF2-40B4-BE49-F238E27FC236}">
                <a16:creationId xmlns:a16="http://schemas.microsoft.com/office/drawing/2014/main" id="{6C53EA56-713D-98D6-CF3D-AA4CD7674FE4}"/>
              </a:ext>
            </a:extLst>
          </p:cNvPr>
          <p:cNvSpPr>
            <a:spLocks/>
          </p:cNvSpPr>
          <p:nvPr/>
        </p:nvSpPr>
        <p:spPr>
          <a:xfrm>
            <a:off x="9079167" y="3446721"/>
            <a:ext cx="1408549" cy="339299"/>
          </a:xfrm>
          <a:prstGeom prst="rect">
            <a:avLst/>
          </a:prstGeom>
          <a:solidFill>
            <a:schemeClr val="accent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6200" tIns="76200" rIns="76200" bIns="76200" numCol="1" spcCol="0" rtlCol="0" fromWordArt="0" anchor="ctr" anchorCtr="0" forceAA="0" compatLnSpc="1">
            <a:prstTxWarp prst="textNoShape">
              <a:avLst/>
            </a:prstTxWarp>
            <a:noAutofit/>
          </a:bodyPr>
          <a:lstStyle/>
          <a:p>
            <a:pPr algn="ctr">
              <a:spcBef>
                <a:spcPts val="300"/>
              </a:spcBef>
              <a:spcAft>
                <a:spcPts val="300"/>
              </a:spcAft>
            </a:pPr>
            <a:r>
              <a:rPr lang="en-US" sz="900" b="1" dirty="0">
                <a:solidFill>
                  <a:schemeClr val="bg1"/>
                </a:solidFill>
              </a:rPr>
              <a:t>Planning Assumptions and Base Cases</a:t>
            </a:r>
          </a:p>
        </p:txBody>
      </p:sp>
      <p:sp>
        <p:nvSpPr>
          <p:cNvPr id="78" name="Rectangle 77">
            <a:extLst>
              <a:ext uri="{FF2B5EF4-FFF2-40B4-BE49-F238E27FC236}">
                <a16:creationId xmlns:a16="http://schemas.microsoft.com/office/drawing/2014/main" id="{2C3B5FBB-55F3-892A-025A-2A06D750B23C}"/>
              </a:ext>
            </a:extLst>
          </p:cNvPr>
          <p:cNvSpPr>
            <a:spLocks/>
          </p:cNvSpPr>
          <p:nvPr/>
        </p:nvSpPr>
        <p:spPr>
          <a:xfrm>
            <a:off x="8980368" y="3378023"/>
            <a:ext cx="2684207" cy="1011891"/>
          </a:xfrm>
          <a:prstGeom prst="rect">
            <a:avLst/>
          </a:prstGeom>
          <a:noFill/>
          <a:ln w="19050" cap="sq">
            <a:solidFill>
              <a:schemeClr val="accent4"/>
            </a:solidFill>
            <a:prstDash val="lgDash"/>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6200" tIns="76200" rIns="76200" bIns="76200" numCol="1" spcCol="0" rtlCol="0" fromWordArt="0" anchor="ctr" anchorCtr="0" forceAA="0" compatLnSpc="1">
            <a:prstTxWarp prst="textNoShape">
              <a:avLst/>
            </a:prstTxWarp>
            <a:noAutofit/>
          </a:bodyPr>
          <a:lstStyle/>
          <a:p>
            <a:pPr algn="ctr">
              <a:spcBef>
                <a:spcPts val="300"/>
              </a:spcBef>
              <a:spcAft>
                <a:spcPts val="300"/>
              </a:spcAft>
            </a:pPr>
            <a:endParaRPr lang="en-US" sz="900" b="1" dirty="0">
              <a:solidFill>
                <a:schemeClr val="bg1"/>
              </a:solidFill>
            </a:endParaRPr>
          </a:p>
        </p:txBody>
      </p:sp>
      <p:sp>
        <p:nvSpPr>
          <p:cNvPr id="80" name="Rectangle 79">
            <a:extLst>
              <a:ext uri="{FF2B5EF4-FFF2-40B4-BE49-F238E27FC236}">
                <a16:creationId xmlns:a16="http://schemas.microsoft.com/office/drawing/2014/main" id="{9D74050F-E6AF-6731-A244-5BF085DDA696}"/>
              </a:ext>
            </a:extLst>
          </p:cNvPr>
          <p:cNvSpPr>
            <a:spLocks/>
          </p:cNvSpPr>
          <p:nvPr/>
        </p:nvSpPr>
        <p:spPr>
          <a:xfrm>
            <a:off x="9310412" y="3841680"/>
            <a:ext cx="2312445" cy="339299"/>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6200" tIns="76200" rIns="76200" bIns="76200" numCol="1" spcCol="0" rtlCol="0" fromWordArt="0" anchor="ctr" anchorCtr="0" forceAA="0" compatLnSpc="1">
            <a:prstTxWarp prst="textNoShape">
              <a:avLst/>
            </a:prstTxWarp>
            <a:noAutofit/>
          </a:bodyPr>
          <a:lstStyle/>
          <a:p>
            <a:pPr algn="ctr">
              <a:spcBef>
                <a:spcPts val="300"/>
              </a:spcBef>
              <a:spcAft>
                <a:spcPts val="300"/>
              </a:spcAft>
            </a:pPr>
            <a:r>
              <a:rPr lang="en-US" sz="900" b="1" dirty="0">
                <a:solidFill>
                  <a:schemeClr val="bg1"/>
                </a:solidFill>
              </a:rPr>
              <a:t>Batch Study N+1</a:t>
            </a:r>
          </a:p>
        </p:txBody>
      </p:sp>
      <p:sp>
        <p:nvSpPr>
          <p:cNvPr id="81" name="TextBox 80">
            <a:extLst>
              <a:ext uri="{FF2B5EF4-FFF2-40B4-BE49-F238E27FC236}">
                <a16:creationId xmlns:a16="http://schemas.microsoft.com/office/drawing/2014/main" id="{91DC6915-5E1D-904A-770B-C402B1659971}"/>
              </a:ext>
            </a:extLst>
          </p:cNvPr>
          <p:cNvSpPr txBox="1">
            <a:spLocks/>
          </p:cNvSpPr>
          <p:nvPr/>
        </p:nvSpPr>
        <p:spPr>
          <a:xfrm>
            <a:off x="9079167" y="4190731"/>
            <a:ext cx="909926" cy="184666"/>
          </a:xfrm>
          <a:prstGeom prst="rect">
            <a:avLst/>
          </a:prstGeom>
        </p:spPr>
        <p:txBody>
          <a:bodyPr vert="horz" wrap="square" lIns="0" tIns="0" rIns="0" bIns="0" rtlCol="0" anchor="t">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1200" b="1" dirty="0"/>
              <a:t>Year 2 CTP</a:t>
            </a:r>
            <a:endParaRPr lang="en-US" sz="1200" dirty="0"/>
          </a:p>
        </p:txBody>
      </p:sp>
      <p:cxnSp>
        <p:nvCxnSpPr>
          <p:cNvPr id="83" name="Straight Arrow Connector 82">
            <a:extLst>
              <a:ext uri="{FF2B5EF4-FFF2-40B4-BE49-F238E27FC236}">
                <a16:creationId xmlns:a16="http://schemas.microsoft.com/office/drawing/2014/main" id="{BA5A9EFD-5A60-6E9D-DA85-307E07FAC758}"/>
              </a:ext>
            </a:extLst>
          </p:cNvPr>
          <p:cNvCxnSpPr>
            <a:cxnSpLocks/>
          </p:cNvCxnSpPr>
          <p:nvPr/>
        </p:nvCxnSpPr>
        <p:spPr>
          <a:xfrm>
            <a:off x="1257300" y="1479154"/>
            <a:ext cx="3741722" cy="0"/>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85" name="Straight Arrow Connector 84">
            <a:extLst>
              <a:ext uri="{FF2B5EF4-FFF2-40B4-BE49-F238E27FC236}">
                <a16:creationId xmlns:a16="http://schemas.microsoft.com/office/drawing/2014/main" id="{322C44DB-3315-B511-ACB4-120F0C713DEC}"/>
              </a:ext>
            </a:extLst>
          </p:cNvPr>
          <p:cNvCxnSpPr>
            <a:cxnSpLocks/>
          </p:cNvCxnSpPr>
          <p:nvPr/>
        </p:nvCxnSpPr>
        <p:spPr>
          <a:xfrm>
            <a:off x="5241195" y="1479154"/>
            <a:ext cx="3741722" cy="0"/>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sp>
        <p:nvSpPr>
          <p:cNvPr id="86" name="TextBox 85">
            <a:extLst>
              <a:ext uri="{FF2B5EF4-FFF2-40B4-BE49-F238E27FC236}">
                <a16:creationId xmlns:a16="http://schemas.microsoft.com/office/drawing/2014/main" id="{2FBD7436-3BEC-3EC9-25EC-8AAE017B8D24}"/>
              </a:ext>
            </a:extLst>
          </p:cNvPr>
          <p:cNvSpPr txBox="1">
            <a:spLocks/>
          </p:cNvSpPr>
          <p:nvPr/>
        </p:nvSpPr>
        <p:spPr>
          <a:xfrm>
            <a:off x="2534895" y="1282882"/>
            <a:ext cx="1186533" cy="161583"/>
          </a:xfrm>
          <a:prstGeom prst="rect">
            <a:avLst/>
          </a:prstGeom>
        </p:spPr>
        <p:txBody>
          <a:bodyPr vert="horz" wrap="square" lIns="0" tIns="0" rIns="0" bIns="0" rtlCol="0" anchor="t">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algn="ctr"/>
            <a:r>
              <a:rPr lang="en-US" sz="1050" b="1" dirty="0"/>
              <a:t>12 months</a:t>
            </a:r>
          </a:p>
        </p:txBody>
      </p:sp>
      <p:sp>
        <p:nvSpPr>
          <p:cNvPr id="87" name="TextBox 86">
            <a:extLst>
              <a:ext uri="{FF2B5EF4-FFF2-40B4-BE49-F238E27FC236}">
                <a16:creationId xmlns:a16="http://schemas.microsoft.com/office/drawing/2014/main" id="{5568AF2B-4A5D-6E2A-66F0-0AAA3047ACE4}"/>
              </a:ext>
            </a:extLst>
          </p:cNvPr>
          <p:cNvSpPr txBox="1">
            <a:spLocks/>
          </p:cNvSpPr>
          <p:nvPr/>
        </p:nvSpPr>
        <p:spPr>
          <a:xfrm>
            <a:off x="6518790" y="1282882"/>
            <a:ext cx="1186533" cy="161583"/>
          </a:xfrm>
          <a:prstGeom prst="rect">
            <a:avLst/>
          </a:prstGeom>
        </p:spPr>
        <p:txBody>
          <a:bodyPr vert="horz" wrap="square" lIns="0" tIns="0" rIns="0" bIns="0" rtlCol="0" anchor="t">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algn="ctr"/>
            <a:r>
              <a:rPr lang="en-US" sz="1050" b="1" dirty="0"/>
              <a:t>12 months</a:t>
            </a:r>
          </a:p>
        </p:txBody>
      </p:sp>
      <p:cxnSp>
        <p:nvCxnSpPr>
          <p:cNvPr id="88" name="Straight Arrow Connector 87">
            <a:extLst>
              <a:ext uri="{FF2B5EF4-FFF2-40B4-BE49-F238E27FC236}">
                <a16:creationId xmlns:a16="http://schemas.microsoft.com/office/drawing/2014/main" id="{10C219E6-B54E-86FF-2D28-6064E88E5837}"/>
              </a:ext>
            </a:extLst>
          </p:cNvPr>
          <p:cNvCxnSpPr>
            <a:cxnSpLocks/>
          </p:cNvCxnSpPr>
          <p:nvPr/>
        </p:nvCxnSpPr>
        <p:spPr>
          <a:xfrm>
            <a:off x="9109622" y="1479154"/>
            <a:ext cx="2548978" cy="0"/>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sp>
        <p:nvSpPr>
          <p:cNvPr id="90" name="TextBox 89">
            <a:extLst>
              <a:ext uri="{FF2B5EF4-FFF2-40B4-BE49-F238E27FC236}">
                <a16:creationId xmlns:a16="http://schemas.microsoft.com/office/drawing/2014/main" id="{D8DAB3E5-0E78-5462-C5AD-01E27570613A}"/>
              </a:ext>
            </a:extLst>
          </p:cNvPr>
          <p:cNvSpPr txBox="1">
            <a:spLocks/>
          </p:cNvSpPr>
          <p:nvPr/>
        </p:nvSpPr>
        <p:spPr>
          <a:xfrm>
            <a:off x="9790845" y="1282882"/>
            <a:ext cx="1186533" cy="161583"/>
          </a:xfrm>
          <a:prstGeom prst="rect">
            <a:avLst/>
          </a:prstGeom>
        </p:spPr>
        <p:txBody>
          <a:bodyPr vert="horz" wrap="square" lIns="0" tIns="0" rIns="0" bIns="0" rtlCol="0" anchor="t">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algn="ctr"/>
            <a:r>
              <a:rPr lang="en-US" sz="1050" b="1"/>
              <a:t>6 </a:t>
            </a:r>
            <a:r>
              <a:rPr lang="en-US" sz="1050" b="1" dirty="0"/>
              <a:t>months</a:t>
            </a:r>
          </a:p>
        </p:txBody>
      </p:sp>
      <p:sp>
        <p:nvSpPr>
          <p:cNvPr id="91" name="Rectangle 90">
            <a:extLst>
              <a:ext uri="{FF2B5EF4-FFF2-40B4-BE49-F238E27FC236}">
                <a16:creationId xmlns:a16="http://schemas.microsoft.com/office/drawing/2014/main" id="{520191D4-859F-3BE2-6834-D0A36FEF0E88}"/>
              </a:ext>
            </a:extLst>
          </p:cNvPr>
          <p:cNvSpPr>
            <a:spLocks/>
          </p:cNvSpPr>
          <p:nvPr/>
        </p:nvSpPr>
        <p:spPr>
          <a:xfrm>
            <a:off x="11658631" y="3724192"/>
            <a:ext cx="86721" cy="1412454"/>
          </a:xfrm>
          <a:prstGeom prst="rect">
            <a:avLst/>
          </a:prstGeom>
          <a:solidFill>
            <a:schemeClr val="bg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6200" tIns="76200" rIns="76200" bIns="76200" numCol="1" spcCol="0" rtlCol="0" fromWordArt="0" anchor="ctr" anchorCtr="0" forceAA="0" compatLnSpc="1">
            <a:prstTxWarp prst="textNoShape">
              <a:avLst/>
            </a:prstTxWarp>
            <a:noAutofit/>
          </a:bodyPr>
          <a:lstStyle/>
          <a:p>
            <a:pPr algn="ctr">
              <a:spcBef>
                <a:spcPts val="300"/>
              </a:spcBef>
              <a:spcAft>
                <a:spcPts val="300"/>
              </a:spcAft>
            </a:pPr>
            <a:endParaRPr lang="en-US" sz="900" b="1" dirty="0">
              <a:solidFill>
                <a:schemeClr val="bg1"/>
              </a:solidFill>
            </a:endParaRPr>
          </a:p>
        </p:txBody>
      </p:sp>
      <p:sp>
        <p:nvSpPr>
          <p:cNvPr id="92" name="TextBox 91">
            <a:extLst>
              <a:ext uri="{FF2B5EF4-FFF2-40B4-BE49-F238E27FC236}">
                <a16:creationId xmlns:a16="http://schemas.microsoft.com/office/drawing/2014/main" id="{7E4C6148-42AA-3958-6FDA-7D53809859FA}"/>
              </a:ext>
            </a:extLst>
          </p:cNvPr>
          <p:cNvSpPr txBox="1">
            <a:spLocks/>
          </p:cNvSpPr>
          <p:nvPr/>
        </p:nvSpPr>
        <p:spPr>
          <a:xfrm>
            <a:off x="1257300" y="4495042"/>
            <a:ext cx="3741722" cy="1046440"/>
          </a:xfrm>
          <a:prstGeom prst="rect">
            <a:avLst/>
          </a:prstGeom>
        </p:spPr>
        <p:txBody>
          <a:bodyPr vert="horz" wrap="square" lIns="0" tIns="0" rIns="0" bIns="0" rtlCol="0" anchor="t">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marL="285750" indent="-285750">
              <a:buFont typeface="Arial" panose="020B0604020202020204" pitchFamily="34" charset="0"/>
              <a:buChar char="•"/>
            </a:pPr>
            <a:r>
              <a:rPr lang="en-US" sz="1050" b="1" dirty="0"/>
              <a:t>Duplicative and disconnected processes</a:t>
            </a:r>
            <a:r>
              <a:rPr lang="en-US" sz="1050" dirty="0"/>
              <a:t> (e.g., Batch Study and RTP/RPG all running independently with potential duplicative activities such as case building and transmission upgrade identification)</a:t>
            </a:r>
          </a:p>
          <a:p>
            <a:pPr marL="285750" indent="-285750">
              <a:buFont typeface="Arial" panose="020B0604020202020204" pitchFamily="34" charset="0"/>
              <a:buChar char="•"/>
            </a:pPr>
            <a:r>
              <a:rPr lang="en-US" sz="1050" b="1" dirty="0"/>
              <a:t>Multiple and decoupled processes for large load interconnection </a:t>
            </a:r>
            <a:r>
              <a:rPr lang="en-US" sz="1050" dirty="0"/>
              <a:t>(i.e., Batch Study, RPG)</a:t>
            </a:r>
          </a:p>
        </p:txBody>
      </p:sp>
      <p:sp>
        <p:nvSpPr>
          <p:cNvPr id="93" name="TextBox 92">
            <a:extLst>
              <a:ext uri="{FF2B5EF4-FFF2-40B4-BE49-F238E27FC236}">
                <a16:creationId xmlns:a16="http://schemas.microsoft.com/office/drawing/2014/main" id="{71B46954-2E64-7D8E-4C67-44C5D9E9B84C}"/>
              </a:ext>
            </a:extLst>
          </p:cNvPr>
          <p:cNvSpPr txBox="1">
            <a:spLocks/>
          </p:cNvSpPr>
          <p:nvPr/>
        </p:nvSpPr>
        <p:spPr>
          <a:xfrm>
            <a:off x="5241194" y="4495042"/>
            <a:ext cx="6417405" cy="1361911"/>
          </a:xfrm>
          <a:prstGeom prst="rect">
            <a:avLst/>
          </a:prstGeom>
        </p:spPr>
        <p:txBody>
          <a:bodyPr vert="horz" wrap="square" lIns="0" tIns="0" rIns="0" bIns="0" rtlCol="0" anchor="t">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marL="285750" indent="-285750">
              <a:buFont typeface="Arial" panose="020B0604020202020204" pitchFamily="34" charset="0"/>
              <a:buChar char="•"/>
            </a:pPr>
            <a:r>
              <a:rPr lang="en-US" sz="1050" b="1" dirty="0"/>
              <a:t>Single integrated planning pathway for large load interconnection</a:t>
            </a:r>
            <a:r>
              <a:rPr lang="en-US" sz="1050" dirty="0"/>
              <a:t>, with RPG focus revisited</a:t>
            </a:r>
          </a:p>
          <a:p>
            <a:pPr marL="285750" indent="-285750">
              <a:buFont typeface="Arial" panose="020B0604020202020204" pitchFamily="34" charset="0"/>
              <a:buChar char="•"/>
            </a:pPr>
            <a:r>
              <a:rPr lang="en-US" sz="1050" b="1" dirty="0"/>
              <a:t>Coordinated CTP cycle with staggered activities</a:t>
            </a:r>
            <a:r>
              <a:rPr lang="en-US" sz="1050" dirty="0"/>
              <a:t>, enabling annual Batch Studies and annual planning decisions</a:t>
            </a:r>
          </a:p>
          <a:p>
            <a:pPr marL="285750" indent="-285750">
              <a:buFont typeface="Arial" panose="020B0604020202020204" pitchFamily="34" charset="0"/>
              <a:buChar char="•"/>
            </a:pPr>
            <a:r>
              <a:rPr lang="en-US" sz="1050" b="1" dirty="0"/>
              <a:t>Planning assumptions, Batch Studies, TPL assessments, and economic analysis coordinated within a unified framework</a:t>
            </a:r>
            <a:r>
              <a:rPr lang="en-US" sz="1050" dirty="0"/>
              <a:t>, reducing rework and improving consistency across studies</a:t>
            </a:r>
          </a:p>
          <a:p>
            <a:pPr marL="285750" indent="-285750">
              <a:buFont typeface="Arial" panose="020B0604020202020204" pitchFamily="34" charset="0"/>
              <a:buChar char="•"/>
            </a:pPr>
            <a:r>
              <a:rPr lang="en-US" sz="1050" b="1" dirty="0"/>
              <a:t>Actionable 5-year transmission plan and annual developer entry points</a:t>
            </a:r>
            <a:r>
              <a:rPr lang="en-US" sz="1050" dirty="0"/>
              <a:t>, ensuring complete project visibility for developers and decreasing pressure for getting into specific batches</a:t>
            </a:r>
          </a:p>
        </p:txBody>
      </p:sp>
      <p:sp>
        <p:nvSpPr>
          <p:cNvPr id="94" name="Star: 5 Points 93">
            <a:extLst>
              <a:ext uri="{FF2B5EF4-FFF2-40B4-BE49-F238E27FC236}">
                <a16:creationId xmlns:a16="http://schemas.microsoft.com/office/drawing/2014/main" id="{29108F54-5E4B-EFB2-D1A7-EA7699114B70}"/>
              </a:ext>
            </a:extLst>
          </p:cNvPr>
          <p:cNvSpPr/>
          <p:nvPr/>
        </p:nvSpPr>
        <p:spPr>
          <a:xfrm>
            <a:off x="4907582" y="1810261"/>
            <a:ext cx="182880" cy="182880"/>
          </a:xfrm>
          <a:prstGeom prst="star5">
            <a:avLst/>
          </a:prstGeom>
          <a:solidFill>
            <a:srgbClr val="FFFF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0" name="Group 109">
            <a:extLst>
              <a:ext uri="{FF2B5EF4-FFF2-40B4-BE49-F238E27FC236}">
                <a16:creationId xmlns:a16="http://schemas.microsoft.com/office/drawing/2014/main" id="{2C8B5EFF-721C-BA21-A354-826583470C43}"/>
              </a:ext>
            </a:extLst>
          </p:cNvPr>
          <p:cNvGrpSpPr/>
          <p:nvPr/>
        </p:nvGrpSpPr>
        <p:grpSpPr>
          <a:xfrm>
            <a:off x="5306602" y="2094758"/>
            <a:ext cx="3753315" cy="339299"/>
            <a:chOff x="5306602" y="2223263"/>
            <a:chExt cx="3753315" cy="339299"/>
          </a:xfrm>
        </p:grpSpPr>
        <p:sp>
          <p:nvSpPr>
            <p:cNvPr id="71" name="Rectangle 70">
              <a:extLst>
                <a:ext uri="{FF2B5EF4-FFF2-40B4-BE49-F238E27FC236}">
                  <a16:creationId xmlns:a16="http://schemas.microsoft.com/office/drawing/2014/main" id="{D232FD82-CA16-77C5-BAEC-AB94D829FB8C}"/>
                </a:ext>
              </a:extLst>
            </p:cNvPr>
            <p:cNvSpPr>
              <a:spLocks/>
            </p:cNvSpPr>
            <p:nvPr/>
          </p:nvSpPr>
          <p:spPr>
            <a:xfrm>
              <a:off x="5306602" y="2223263"/>
              <a:ext cx="3676315" cy="339299"/>
            </a:xfrm>
            <a:prstGeom prst="rect">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6200" tIns="76200" rIns="76200" bIns="76200" numCol="1" spcCol="0" rtlCol="0" fromWordArt="0" anchor="ctr" anchorCtr="0" forceAA="0" compatLnSpc="1">
              <a:prstTxWarp prst="textNoShape">
                <a:avLst/>
              </a:prstTxWarp>
              <a:noAutofit/>
            </a:bodyPr>
            <a:lstStyle/>
            <a:p>
              <a:pPr algn="ctr">
                <a:spcBef>
                  <a:spcPts val="300"/>
                </a:spcBef>
                <a:spcAft>
                  <a:spcPts val="300"/>
                </a:spcAft>
              </a:pPr>
              <a:r>
                <a:rPr lang="en-US" sz="900" b="1" dirty="0">
                  <a:solidFill>
                    <a:schemeClr val="bg1"/>
                  </a:solidFill>
                </a:rPr>
                <a:t>Batch Study N</a:t>
              </a:r>
            </a:p>
          </p:txBody>
        </p:sp>
        <p:sp>
          <p:nvSpPr>
            <p:cNvPr id="95" name="Star: 5 Points 94">
              <a:extLst>
                <a:ext uri="{FF2B5EF4-FFF2-40B4-BE49-F238E27FC236}">
                  <a16:creationId xmlns:a16="http://schemas.microsoft.com/office/drawing/2014/main" id="{C0A65817-5BB8-E8FE-DA24-E5912FC43BB7}"/>
                </a:ext>
              </a:extLst>
            </p:cNvPr>
            <p:cNvSpPr/>
            <p:nvPr/>
          </p:nvSpPr>
          <p:spPr>
            <a:xfrm>
              <a:off x="8877037" y="2301472"/>
              <a:ext cx="182880" cy="182880"/>
            </a:xfrm>
            <a:prstGeom prst="star5">
              <a:avLst/>
            </a:prstGeom>
            <a:solidFill>
              <a:srgbClr val="FFFF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Star: 5 Points 122">
              <a:extLst>
                <a:ext uri="{FF2B5EF4-FFF2-40B4-BE49-F238E27FC236}">
                  <a16:creationId xmlns:a16="http://schemas.microsoft.com/office/drawing/2014/main" id="{805D7AD1-A983-1569-5A2B-8C117D5D25B4}"/>
                </a:ext>
              </a:extLst>
            </p:cNvPr>
            <p:cNvSpPr/>
            <p:nvPr/>
          </p:nvSpPr>
          <p:spPr>
            <a:xfrm>
              <a:off x="7727143" y="2301472"/>
              <a:ext cx="182880" cy="182880"/>
            </a:xfrm>
            <a:prstGeom prst="star5">
              <a:avLst/>
            </a:prstGeom>
            <a:solidFill>
              <a:schemeClr val="accent5"/>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8" name="Group 97">
            <a:extLst>
              <a:ext uri="{FF2B5EF4-FFF2-40B4-BE49-F238E27FC236}">
                <a16:creationId xmlns:a16="http://schemas.microsoft.com/office/drawing/2014/main" id="{11B6F76B-6D9D-6DC1-8B0C-66D35B7E7698}"/>
              </a:ext>
            </a:extLst>
          </p:cNvPr>
          <p:cNvGrpSpPr/>
          <p:nvPr/>
        </p:nvGrpSpPr>
        <p:grpSpPr>
          <a:xfrm>
            <a:off x="9889738" y="693108"/>
            <a:ext cx="1768862" cy="182880"/>
            <a:chOff x="8877037" y="759295"/>
            <a:chExt cx="1768862" cy="182880"/>
          </a:xfrm>
        </p:grpSpPr>
        <p:sp>
          <p:nvSpPr>
            <p:cNvPr id="96" name="Star: 5 Points 95">
              <a:extLst>
                <a:ext uri="{FF2B5EF4-FFF2-40B4-BE49-F238E27FC236}">
                  <a16:creationId xmlns:a16="http://schemas.microsoft.com/office/drawing/2014/main" id="{EAE74076-C4D0-46AD-956C-B921686EA723}"/>
                </a:ext>
              </a:extLst>
            </p:cNvPr>
            <p:cNvSpPr/>
            <p:nvPr/>
          </p:nvSpPr>
          <p:spPr>
            <a:xfrm>
              <a:off x="8877037" y="759295"/>
              <a:ext cx="182880" cy="182880"/>
            </a:xfrm>
            <a:prstGeom prst="star5">
              <a:avLst/>
            </a:prstGeom>
            <a:solidFill>
              <a:srgbClr val="FFFF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TextBox 96">
              <a:extLst>
                <a:ext uri="{FF2B5EF4-FFF2-40B4-BE49-F238E27FC236}">
                  <a16:creationId xmlns:a16="http://schemas.microsoft.com/office/drawing/2014/main" id="{6D21E7F1-41C5-0B41-6FAC-FBD901ADBA7E}"/>
                </a:ext>
              </a:extLst>
            </p:cNvPr>
            <p:cNvSpPr txBox="1">
              <a:spLocks/>
            </p:cNvSpPr>
            <p:nvPr/>
          </p:nvSpPr>
          <p:spPr>
            <a:xfrm>
              <a:off x="9109622" y="781486"/>
              <a:ext cx="1536277" cy="138499"/>
            </a:xfrm>
            <a:prstGeom prst="rect">
              <a:avLst/>
            </a:prstGeom>
          </p:spPr>
          <p:txBody>
            <a:bodyPr vert="horz" wrap="square" lIns="0" tIns="0" rIns="0" bIns="0" rtlCol="0" anchor="t">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900" dirty="0"/>
                <a:t>Actionable transmission plan</a:t>
              </a:r>
            </a:p>
          </p:txBody>
        </p:sp>
      </p:grpSp>
      <p:sp>
        <p:nvSpPr>
          <p:cNvPr id="105" name="TextBox 104">
            <a:extLst>
              <a:ext uri="{FF2B5EF4-FFF2-40B4-BE49-F238E27FC236}">
                <a16:creationId xmlns:a16="http://schemas.microsoft.com/office/drawing/2014/main" id="{9AE1D3ED-64AF-E184-3105-1866CDD5AFB6}"/>
              </a:ext>
            </a:extLst>
          </p:cNvPr>
          <p:cNvSpPr txBox="1">
            <a:spLocks/>
          </p:cNvSpPr>
          <p:nvPr/>
        </p:nvSpPr>
        <p:spPr>
          <a:xfrm>
            <a:off x="1438715" y="899976"/>
            <a:ext cx="2203265" cy="123111"/>
          </a:xfrm>
          <a:prstGeom prst="rect">
            <a:avLst/>
          </a:prstGeom>
        </p:spPr>
        <p:txBody>
          <a:bodyPr vert="horz" wrap="square" lIns="0" tIns="0" rIns="0" bIns="0" rtlCol="0" anchor="t">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800" b="1" u="sng" dirty="0">
                <a:solidFill>
                  <a:srgbClr val="FF0000"/>
                </a:solidFill>
              </a:rPr>
              <a:t>ILLUSTRATIVE AND HIGHLY PRELIMINARY</a:t>
            </a:r>
            <a:endParaRPr lang="en-US" sz="800" u="sng" dirty="0">
              <a:solidFill>
                <a:srgbClr val="FF0000"/>
              </a:solidFill>
            </a:endParaRPr>
          </a:p>
        </p:txBody>
      </p:sp>
      <p:grpSp>
        <p:nvGrpSpPr>
          <p:cNvPr id="119" name="Group 118">
            <a:extLst>
              <a:ext uri="{FF2B5EF4-FFF2-40B4-BE49-F238E27FC236}">
                <a16:creationId xmlns:a16="http://schemas.microsoft.com/office/drawing/2014/main" id="{C073C24F-47C9-6100-2ABF-235FF08830F5}"/>
              </a:ext>
            </a:extLst>
          </p:cNvPr>
          <p:cNvGrpSpPr/>
          <p:nvPr/>
        </p:nvGrpSpPr>
        <p:grpSpPr>
          <a:xfrm>
            <a:off x="8226195" y="702831"/>
            <a:ext cx="1768862" cy="182880"/>
            <a:chOff x="8877037" y="759295"/>
            <a:chExt cx="1768862" cy="182880"/>
          </a:xfrm>
        </p:grpSpPr>
        <p:sp>
          <p:nvSpPr>
            <p:cNvPr id="120" name="Star: 5 Points 119">
              <a:extLst>
                <a:ext uri="{FF2B5EF4-FFF2-40B4-BE49-F238E27FC236}">
                  <a16:creationId xmlns:a16="http://schemas.microsoft.com/office/drawing/2014/main" id="{1D5C73FD-2B59-DECF-4C16-D80FAD91F6E6}"/>
                </a:ext>
              </a:extLst>
            </p:cNvPr>
            <p:cNvSpPr/>
            <p:nvPr/>
          </p:nvSpPr>
          <p:spPr>
            <a:xfrm>
              <a:off x="8877037" y="759295"/>
              <a:ext cx="182880" cy="182880"/>
            </a:xfrm>
            <a:prstGeom prst="star5">
              <a:avLst/>
            </a:prstGeom>
            <a:solidFill>
              <a:schemeClr val="accent5"/>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TextBox 120">
              <a:extLst>
                <a:ext uri="{FF2B5EF4-FFF2-40B4-BE49-F238E27FC236}">
                  <a16:creationId xmlns:a16="http://schemas.microsoft.com/office/drawing/2014/main" id="{64057F37-A251-EB59-9D88-CAAD66A6786D}"/>
                </a:ext>
              </a:extLst>
            </p:cNvPr>
            <p:cNvSpPr txBox="1">
              <a:spLocks/>
            </p:cNvSpPr>
            <p:nvPr/>
          </p:nvSpPr>
          <p:spPr>
            <a:xfrm>
              <a:off x="9109622" y="781486"/>
              <a:ext cx="1536277" cy="138499"/>
            </a:xfrm>
            <a:prstGeom prst="rect">
              <a:avLst/>
            </a:prstGeom>
          </p:spPr>
          <p:txBody>
            <a:bodyPr vert="horz" wrap="square" lIns="0" tIns="0" rIns="0" bIns="0" rtlCol="0" anchor="t">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900" dirty="0"/>
                <a:t>Batch Report published</a:t>
              </a:r>
            </a:p>
          </p:txBody>
        </p:sp>
      </p:grpSp>
      <p:sp>
        <p:nvSpPr>
          <p:cNvPr id="122" name="Star: 5 Points 121">
            <a:extLst>
              <a:ext uri="{FF2B5EF4-FFF2-40B4-BE49-F238E27FC236}">
                <a16:creationId xmlns:a16="http://schemas.microsoft.com/office/drawing/2014/main" id="{C296C6F8-B500-B3A2-6C23-E02FB04BFD8E}"/>
              </a:ext>
            </a:extLst>
          </p:cNvPr>
          <p:cNvSpPr/>
          <p:nvPr/>
        </p:nvSpPr>
        <p:spPr>
          <a:xfrm>
            <a:off x="4226954" y="1810261"/>
            <a:ext cx="182880" cy="182880"/>
          </a:xfrm>
          <a:prstGeom prst="star5">
            <a:avLst/>
          </a:prstGeom>
          <a:solidFill>
            <a:schemeClr val="accent5"/>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575267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D33788-F351-BFC6-9EBB-BB96E8144F7C}"/>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CAEFAE2E-D734-C72B-F253-E3016B2EBCD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8" imgW="404" imgH="403" progId="TCLayout.ActiveDocument.1">
                  <p:embed/>
                </p:oleObj>
              </mc:Choice>
              <mc:Fallback>
                <p:oleObj name="think-cell Slide" r:id="rId38" imgW="404" imgH="403" progId="TCLayout.ActiveDocument.1">
                  <p:embed/>
                  <p:pic>
                    <p:nvPicPr>
                      <p:cNvPr id="4" name="think-cell data - do not delete" hidden="1">
                        <a:extLst>
                          <a:ext uri="{FF2B5EF4-FFF2-40B4-BE49-F238E27FC236}">
                            <a16:creationId xmlns:a16="http://schemas.microsoft.com/office/drawing/2014/main" id="{CAEFAE2E-D734-C72B-F253-E3016B2EBCD0}"/>
                          </a:ext>
                        </a:extLst>
                      </p:cNvPr>
                      <p:cNvPicPr/>
                      <p:nvPr/>
                    </p:nvPicPr>
                    <p:blipFill>
                      <a:blip r:embed="rId39"/>
                      <a:stretch>
                        <a:fillRect/>
                      </a:stretch>
                    </p:blipFill>
                    <p:spPr>
                      <a:xfrm>
                        <a:off x="1588" y="1588"/>
                        <a:ext cx="1588" cy="1588"/>
                      </a:xfrm>
                      <a:prstGeom prst="rect">
                        <a:avLst/>
                      </a:prstGeom>
                    </p:spPr>
                  </p:pic>
                </p:oleObj>
              </mc:Fallback>
            </mc:AlternateContent>
          </a:graphicData>
        </a:graphic>
      </p:graphicFrame>
      <p:sp>
        <p:nvSpPr>
          <p:cNvPr id="247" name="Rectangle 246">
            <a:extLst>
              <a:ext uri="{FF2B5EF4-FFF2-40B4-BE49-F238E27FC236}">
                <a16:creationId xmlns:a16="http://schemas.microsoft.com/office/drawing/2014/main" id="{84E57025-7D46-212C-BDB2-629AFC8961D1}"/>
              </a:ext>
            </a:extLst>
          </p:cNvPr>
          <p:cNvSpPr>
            <a:spLocks/>
          </p:cNvSpPr>
          <p:nvPr/>
        </p:nvSpPr>
        <p:spPr>
          <a:xfrm>
            <a:off x="1257299" y="3313872"/>
            <a:ext cx="6207795" cy="1443353"/>
          </a:xfrm>
          <a:prstGeom prst="rect">
            <a:avLst/>
          </a:prstGeom>
          <a:solidFill>
            <a:srgbClr val="D8F2F6">
              <a:alpha val="6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44" name="Rectangle 243">
            <a:extLst>
              <a:ext uri="{FF2B5EF4-FFF2-40B4-BE49-F238E27FC236}">
                <a16:creationId xmlns:a16="http://schemas.microsoft.com/office/drawing/2014/main" id="{7AE1D740-31CC-E7FE-00B7-11546054A760}"/>
              </a:ext>
            </a:extLst>
          </p:cNvPr>
          <p:cNvSpPr>
            <a:spLocks/>
          </p:cNvSpPr>
          <p:nvPr/>
        </p:nvSpPr>
        <p:spPr>
          <a:xfrm>
            <a:off x="7465106" y="1141109"/>
            <a:ext cx="4333581" cy="4656361"/>
          </a:xfrm>
          <a:prstGeom prst="rect">
            <a:avLst/>
          </a:prstGeom>
          <a:solidFill>
            <a:srgbClr val="D8F2F6">
              <a:alpha val="6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 name="Title 1">
            <a:extLst>
              <a:ext uri="{FF2B5EF4-FFF2-40B4-BE49-F238E27FC236}">
                <a16:creationId xmlns:a16="http://schemas.microsoft.com/office/drawing/2014/main" id="{560D6E54-AB9D-ED14-4AC2-F4A1113E14B7}"/>
              </a:ext>
            </a:extLst>
          </p:cNvPr>
          <p:cNvSpPr>
            <a:spLocks noGrp="1"/>
          </p:cNvSpPr>
          <p:nvPr>
            <p:ph type="title"/>
          </p:nvPr>
        </p:nvSpPr>
        <p:spPr>
          <a:xfrm>
            <a:off x="1257299" y="415854"/>
            <a:ext cx="10401300" cy="664797"/>
          </a:xfrm>
        </p:spPr>
        <p:txBody>
          <a:bodyPr vert="horz">
            <a:spAutoFit/>
          </a:bodyPr>
          <a:lstStyle/>
          <a:p>
            <a:r>
              <a:rPr lang="en-US" dirty="0"/>
              <a:t>Targeting February Board approval for Batch 1+ framework, with Batch 1 launch targeted immediately following Batch Zero (~June 2027)</a:t>
            </a:r>
          </a:p>
        </p:txBody>
      </p:sp>
      <p:sp>
        <p:nvSpPr>
          <p:cNvPr id="9" name="Text Placeholder 8">
            <a:extLst>
              <a:ext uri="{FF2B5EF4-FFF2-40B4-BE49-F238E27FC236}">
                <a16:creationId xmlns:a16="http://schemas.microsoft.com/office/drawing/2014/main" id="{11448EE6-B969-59BF-4E88-23019D979DE3}"/>
              </a:ext>
            </a:extLst>
          </p:cNvPr>
          <p:cNvSpPr>
            <a:spLocks noGrp="1"/>
          </p:cNvSpPr>
          <p:nvPr>
            <p:ph type="body" sz="quarter" idx="15"/>
          </p:nvPr>
        </p:nvSpPr>
        <p:spPr>
          <a:xfrm flipH="1">
            <a:off x="476335" y="6066351"/>
            <a:ext cx="11182265" cy="601006"/>
          </a:xfrm>
        </p:spPr>
        <p:txBody>
          <a:bodyPr/>
          <a:lstStyle/>
          <a:p>
            <a:r>
              <a:rPr lang="en-US" sz="1400" dirty="0"/>
              <a:t>Key Takeaway:  </a:t>
            </a:r>
            <a:r>
              <a:rPr lang="en-US" sz="1400" b="0" dirty="0"/>
              <a:t>ERCOT has developed initial concepts for the post–Batch Zero planning framework and will continue engaging stakeholders throughout 2026 to evolve the planning framework, with target rule consideration by the February ERCOT Board.</a:t>
            </a:r>
          </a:p>
          <a:p>
            <a:r>
              <a:rPr lang="en-US" dirty="0"/>
              <a:t>  </a:t>
            </a:r>
          </a:p>
        </p:txBody>
      </p:sp>
      <p:sp>
        <p:nvSpPr>
          <p:cNvPr id="3" name="Slide Number Placeholder 2">
            <a:extLst>
              <a:ext uri="{FF2B5EF4-FFF2-40B4-BE49-F238E27FC236}">
                <a16:creationId xmlns:a16="http://schemas.microsoft.com/office/drawing/2014/main" id="{3C313835-8207-1D91-E58A-AF131E578DA3}"/>
              </a:ext>
            </a:extLst>
          </p:cNvPr>
          <p:cNvSpPr>
            <a:spLocks noGrp="1"/>
          </p:cNvSpPr>
          <p:nvPr>
            <p:ph type="sldNum" sz="quarter" idx="12"/>
          </p:nvPr>
        </p:nvSpPr>
        <p:spPr>
          <a:xfrm>
            <a:off x="11682846" y="6356350"/>
            <a:ext cx="484909" cy="365125"/>
          </a:xfrm>
        </p:spPr>
        <p:txBody>
          <a:bodyPr/>
          <a:lstStyle/>
          <a:p>
            <a:fld id="{BCDE79FB-97BA-492B-8D57-F1373F9ADA95}" type="slidenum">
              <a:rPr lang="en-US" smtClean="0"/>
              <a:t>7</a:t>
            </a:fld>
            <a:endParaRPr lang="en-US"/>
          </a:p>
        </p:txBody>
      </p:sp>
      <p:grpSp>
        <p:nvGrpSpPr>
          <p:cNvPr id="6" name="Group 5">
            <a:extLst>
              <a:ext uri="{FF2B5EF4-FFF2-40B4-BE49-F238E27FC236}">
                <a16:creationId xmlns:a16="http://schemas.microsoft.com/office/drawing/2014/main" id="{2870314A-F67B-9069-AB90-2163A54C1351}"/>
              </a:ext>
            </a:extLst>
          </p:cNvPr>
          <p:cNvGrpSpPr/>
          <p:nvPr/>
        </p:nvGrpSpPr>
        <p:grpSpPr>
          <a:xfrm>
            <a:off x="1257300" y="1256513"/>
            <a:ext cx="5478254" cy="222250"/>
            <a:chOff x="1154562" y="1498526"/>
            <a:chExt cx="6968983" cy="202954"/>
          </a:xfrm>
        </p:grpSpPr>
        <p:sp>
          <p:nvSpPr>
            <p:cNvPr id="7" name="TextBox 6">
              <a:extLst>
                <a:ext uri="{FF2B5EF4-FFF2-40B4-BE49-F238E27FC236}">
                  <a16:creationId xmlns:a16="http://schemas.microsoft.com/office/drawing/2014/main" id="{513A82FB-1269-125B-DD98-8E1841C122A4}"/>
                </a:ext>
              </a:extLst>
            </p:cNvPr>
            <p:cNvSpPr txBox="1">
              <a:spLocks/>
            </p:cNvSpPr>
            <p:nvPr/>
          </p:nvSpPr>
          <p:spPr>
            <a:xfrm>
              <a:off x="1154562" y="1498526"/>
              <a:ext cx="6968983" cy="154580"/>
            </a:xfrm>
            <a:prstGeom prst="rect">
              <a:avLst/>
            </a:prstGeom>
          </p:spPr>
          <p:txBody>
            <a:bodyPr vert="horz" wrap="square" lIns="0" tIns="0" rIns="0" bIns="0" rtlCol="0">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1100" b="1" dirty="0"/>
                <a:t>Illustrative roadmap to refine and implement post–Batch Zero CTP framework</a:t>
              </a:r>
            </a:p>
          </p:txBody>
        </p:sp>
        <p:cxnSp>
          <p:nvCxnSpPr>
            <p:cNvPr id="8" name="LineBasicDefault 7">
              <a:extLst>
                <a:ext uri="{FF2B5EF4-FFF2-40B4-BE49-F238E27FC236}">
                  <a16:creationId xmlns:a16="http://schemas.microsoft.com/office/drawing/2014/main" id="{F4023824-5409-7452-8247-81CE1591A1D9}"/>
                </a:ext>
              </a:extLst>
            </p:cNvPr>
            <p:cNvCxnSpPr>
              <a:cxnSpLocks/>
            </p:cNvCxnSpPr>
            <p:nvPr>
              <p:custDataLst>
                <p:tags r:id="rId36"/>
              </p:custDataLst>
            </p:nvPr>
          </p:nvCxnSpPr>
          <p:spPr>
            <a:xfrm>
              <a:off x="1154562" y="1701480"/>
              <a:ext cx="6968983" cy="0"/>
            </a:xfrm>
            <a:prstGeom prst="straightConnector1">
              <a:avLst/>
            </a:prstGeom>
            <a:ln w="6350">
              <a:solidFill>
                <a:schemeClr val="tx1"/>
              </a:solidFill>
            </a:ln>
          </p:spPr>
          <p:style>
            <a:lnRef idx="2">
              <a:schemeClr val="accent1"/>
            </a:lnRef>
            <a:fillRef idx="0">
              <a:schemeClr val="accent1"/>
            </a:fillRef>
            <a:effectRef idx="1">
              <a:schemeClr val="accent1"/>
            </a:effectRef>
            <a:fontRef idx="minor">
              <a:schemeClr val="tx1"/>
            </a:fontRef>
          </p:style>
        </p:cxnSp>
      </p:grpSp>
      <p:grpSp>
        <p:nvGrpSpPr>
          <p:cNvPr id="12" name="Group 11">
            <a:extLst>
              <a:ext uri="{FF2B5EF4-FFF2-40B4-BE49-F238E27FC236}">
                <a16:creationId xmlns:a16="http://schemas.microsoft.com/office/drawing/2014/main" id="{F819BFDB-FB57-0EA2-693A-810310D278E5}"/>
              </a:ext>
            </a:extLst>
          </p:cNvPr>
          <p:cNvGrpSpPr/>
          <p:nvPr/>
        </p:nvGrpSpPr>
        <p:grpSpPr>
          <a:xfrm>
            <a:off x="7542706" y="1256513"/>
            <a:ext cx="4115894" cy="222250"/>
            <a:chOff x="1154562" y="1498526"/>
            <a:chExt cx="6968983" cy="202954"/>
          </a:xfrm>
        </p:grpSpPr>
        <p:sp>
          <p:nvSpPr>
            <p:cNvPr id="13" name="TextBox 12">
              <a:extLst>
                <a:ext uri="{FF2B5EF4-FFF2-40B4-BE49-F238E27FC236}">
                  <a16:creationId xmlns:a16="http://schemas.microsoft.com/office/drawing/2014/main" id="{4EECDFB8-035C-B1B8-9C9F-08E22EBC9532}"/>
                </a:ext>
              </a:extLst>
            </p:cNvPr>
            <p:cNvSpPr txBox="1">
              <a:spLocks/>
            </p:cNvSpPr>
            <p:nvPr/>
          </p:nvSpPr>
          <p:spPr>
            <a:xfrm>
              <a:off x="1154562" y="1498526"/>
              <a:ext cx="6968983" cy="154580"/>
            </a:xfrm>
            <a:prstGeom prst="rect">
              <a:avLst/>
            </a:prstGeom>
          </p:spPr>
          <p:txBody>
            <a:bodyPr vert="horz" wrap="square" lIns="0" tIns="0" rIns="0" bIns="0" rtlCol="0">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1100" b="1" dirty="0"/>
                <a:t>Guiding principles for designing CTP</a:t>
              </a:r>
            </a:p>
          </p:txBody>
        </p:sp>
        <p:cxnSp>
          <p:nvCxnSpPr>
            <p:cNvPr id="14" name="LineBasicDefault 7">
              <a:extLst>
                <a:ext uri="{FF2B5EF4-FFF2-40B4-BE49-F238E27FC236}">
                  <a16:creationId xmlns:a16="http://schemas.microsoft.com/office/drawing/2014/main" id="{9A60040E-B538-E043-27E4-FD141A4938BA}"/>
                </a:ext>
              </a:extLst>
            </p:cNvPr>
            <p:cNvCxnSpPr>
              <a:cxnSpLocks/>
            </p:cNvCxnSpPr>
            <p:nvPr>
              <p:custDataLst>
                <p:tags r:id="rId35"/>
              </p:custDataLst>
            </p:nvPr>
          </p:nvCxnSpPr>
          <p:spPr>
            <a:xfrm>
              <a:off x="1154562" y="1701480"/>
              <a:ext cx="6968983" cy="0"/>
            </a:xfrm>
            <a:prstGeom prst="straightConnector1">
              <a:avLst/>
            </a:prstGeom>
            <a:ln w="63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92" name="Text Placeholder 2">
            <a:extLst>
              <a:ext uri="{FF2B5EF4-FFF2-40B4-BE49-F238E27FC236}">
                <a16:creationId xmlns:a16="http://schemas.microsoft.com/office/drawing/2014/main" id="{21D8CADF-39EB-69FF-DD38-1633EA9BB23A}"/>
              </a:ext>
            </a:extLst>
          </p:cNvPr>
          <p:cNvSpPr>
            <a:spLocks noGrp="1"/>
          </p:cNvSpPr>
          <p:nvPr>
            <p:custDataLst>
              <p:tags r:id="rId2"/>
            </p:custDataLst>
          </p:nvPr>
        </p:nvSpPr>
        <p:spPr bwMode="auto">
          <a:xfrm>
            <a:off x="3438525" y="1506538"/>
            <a:ext cx="1719263" cy="219075"/>
          </a:xfrm>
          <a:prstGeom prst="rect">
            <a:avLst/>
          </a:prstGeom>
          <a:noFill/>
          <a:ln>
            <a:noFill/>
          </a:ln>
          <a:effectLst/>
          <a:extLst>
            <a:ext uri="{909E8E84-426E-40DD-AFC4-6F175D3DCCD1}">
              <a14:hiddenFill xmlns:a14="http://schemas.microsoft.com/office/drawing/2010/main">
                <a:solidFill>
                  <a:schemeClr val="accent1"/>
                </a:solidFill>
              </a14:hiddenFill>
            </a:ext>
          </a:extLst>
        </p:spPr>
        <p:txBody>
          <a:bodyPr vert="horz" wrap="none" lIns="0" tIns="25400" rIns="0" bIns="25400" rtlCol="0" anchor="ctr">
            <a:noAutofit/>
          </a:bodyPr>
          <a:lst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spcBef>
                <a:spcPct val="0"/>
              </a:spcBef>
              <a:spcAft>
                <a:spcPct val="0"/>
              </a:spcAft>
            </a:pPr>
            <a:fld id="{3CCF4D48-DFD7-4A62-B9F9-9448BEEB8EEB}" type="datetime'''''''''''''''''''''''''''''''2''''''0''''''2''''6'''">
              <a:rPr lang="en-US" altLang="en-US" sz="1100" b="1" smtClean="0">
                <a:effectLst/>
              </a:rPr>
              <a:pPr lvl="0">
                <a:spcBef>
                  <a:spcPct val="0"/>
                </a:spcBef>
                <a:spcAft>
                  <a:spcPct val="0"/>
                </a:spcAft>
              </a:pPr>
              <a:t>2026</a:t>
            </a:fld>
            <a:endParaRPr lang="en-US" sz="1100" b="1" dirty="0"/>
          </a:p>
        </p:txBody>
      </p:sp>
      <p:sp>
        <p:nvSpPr>
          <p:cNvPr id="194" name="Text Placeholder 2">
            <a:extLst>
              <a:ext uri="{FF2B5EF4-FFF2-40B4-BE49-F238E27FC236}">
                <a16:creationId xmlns:a16="http://schemas.microsoft.com/office/drawing/2014/main" id="{E5AD4C9F-C732-993C-6DE4-18471D85C272}"/>
              </a:ext>
            </a:extLst>
          </p:cNvPr>
          <p:cNvSpPr>
            <a:spLocks noGrp="1"/>
          </p:cNvSpPr>
          <p:nvPr>
            <p:custDataLst>
              <p:tags r:id="rId3"/>
            </p:custDataLst>
          </p:nvPr>
        </p:nvSpPr>
        <p:spPr bwMode="auto">
          <a:xfrm>
            <a:off x="5157788" y="1506538"/>
            <a:ext cx="1577975" cy="219075"/>
          </a:xfrm>
          <a:prstGeom prst="rect">
            <a:avLst/>
          </a:prstGeom>
          <a:noFill/>
          <a:ln>
            <a:noFill/>
          </a:ln>
          <a:effectLst/>
          <a:extLst>
            <a:ext uri="{909E8E84-426E-40DD-AFC4-6F175D3DCCD1}">
              <a14:hiddenFill xmlns:a14="http://schemas.microsoft.com/office/drawing/2010/main">
                <a:solidFill>
                  <a:schemeClr val="accent1"/>
                </a:solidFill>
              </a14:hiddenFill>
            </a:ext>
          </a:extLst>
        </p:spPr>
        <p:txBody>
          <a:bodyPr vert="horz" wrap="none" lIns="0" tIns="25400" rIns="0" bIns="25400" rtlCol="0" anchor="ctr">
            <a:noAutofit/>
          </a:bodyPr>
          <a:lst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spcBef>
                <a:spcPct val="0"/>
              </a:spcBef>
              <a:spcAft>
                <a:spcPct val="0"/>
              </a:spcAft>
            </a:pPr>
            <a:fld id="{1DCE9DF8-9B86-46FC-9648-4A428ED61A1F}" type="datetime'''20''''2''''''''7'''''">
              <a:rPr lang="en-US" altLang="en-US" sz="1100" b="1" smtClean="0"/>
              <a:pPr/>
              <a:t>2027</a:t>
            </a:fld>
            <a:endParaRPr lang="en-US" sz="1100" b="1" dirty="0"/>
          </a:p>
        </p:txBody>
      </p:sp>
      <p:sp>
        <p:nvSpPr>
          <p:cNvPr id="179" name="Text Placeholder 2">
            <a:extLst>
              <a:ext uri="{FF2B5EF4-FFF2-40B4-BE49-F238E27FC236}">
                <a16:creationId xmlns:a16="http://schemas.microsoft.com/office/drawing/2014/main" id="{33EE1D68-547E-FB2B-816B-8E2F0109C4CD}"/>
              </a:ext>
            </a:extLst>
          </p:cNvPr>
          <p:cNvSpPr>
            <a:spLocks noGrp="1"/>
          </p:cNvSpPr>
          <p:nvPr>
            <p:custDataLst>
              <p:tags r:id="rId4"/>
            </p:custDataLst>
          </p:nvPr>
        </p:nvSpPr>
        <p:spPr bwMode="auto">
          <a:xfrm>
            <a:off x="3438525" y="1725613"/>
            <a:ext cx="349250" cy="219075"/>
          </a:xfrm>
          <a:prstGeom prst="rect">
            <a:avLst/>
          </a:prstGeom>
          <a:noFill/>
          <a:ln>
            <a:noFill/>
          </a:ln>
          <a:effectLst/>
          <a:extLst>
            <a:ext uri="{909E8E84-426E-40DD-AFC4-6F175D3DCCD1}">
              <a14:hiddenFill xmlns:a14="http://schemas.microsoft.com/office/drawing/2010/main">
                <a:solidFill>
                  <a:schemeClr val="accent1"/>
                </a:solidFill>
              </a14:hiddenFill>
            </a:ext>
          </a:extLst>
        </p:spPr>
        <p:txBody>
          <a:bodyPr vert="horz" wrap="none" lIns="0" tIns="25400" rIns="0" bIns="25400" rtlCol="0" anchor="ctr">
            <a:noAutofit/>
          </a:bodyPr>
          <a:lst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spcBef>
                <a:spcPct val="0"/>
              </a:spcBef>
              <a:spcAft>
                <a:spcPct val="0"/>
              </a:spcAft>
            </a:pPr>
            <a:fld id="{1CC76931-0449-425C-B6C6-B72DD214FEF5}" type="datetime'''''''''''''''''''''''''''''''''''''''''Q''2'''''''''''''''''">
              <a:rPr lang="en-US" altLang="en-US" sz="1100" b="1" smtClean="0">
                <a:effectLst/>
              </a:rPr>
              <a:pPr lvl="0">
                <a:spcBef>
                  <a:spcPct val="0"/>
                </a:spcBef>
                <a:spcAft>
                  <a:spcPct val="0"/>
                </a:spcAft>
              </a:pPr>
              <a:t>Q2</a:t>
            </a:fld>
            <a:endParaRPr lang="en-US" sz="1100" b="1" dirty="0"/>
          </a:p>
        </p:txBody>
      </p:sp>
      <p:sp>
        <p:nvSpPr>
          <p:cNvPr id="181" name="Text Placeholder 2">
            <a:extLst>
              <a:ext uri="{FF2B5EF4-FFF2-40B4-BE49-F238E27FC236}">
                <a16:creationId xmlns:a16="http://schemas.microsoft.com/office/drawing/2014/main" id="{99BE094A-FE6B-9F3A-4C84-7218CE33A975}"/>
              </a:ext>
            </a:extLst>
          </p:cNvPr>
          <p:cNvSpPr>
            <a:spLocks noGrp="1"/>
          </p:cNvSpPr>
          <p:nvPr>
            <p:custDataLst>
              <p:tags r:id="rId5"/>
            </p:custDataLst>
          </p:nvPr>
        </p:nvSpPr>
        <p:spPr bwMode="auto">
          <a:xfrm>
            <a:off x="3787775" y="1725613"/>
            <a:ext cx="685800" cy="219075"/>
          </a:xfrm>
          <a:prstGeom prst="rect">
            <a:avLst/>
          </a:prstGeom>
          <a:noFill/>
          <a:ln>
            <a:noFill/>
          </a:ln>
          <a:effectLst/>
          <a:extLst>
            <a:ext uri="{909E8E84-426E-40DD-AFC4-6F175D3DCCD1}">
              <a14:hiddenFill xmlns:a14="http://schemas.microsoft.com/office/drawing/2010/main">
                <a:solidFill>
                  <a:schemeClr val="accent1"/>
                </a:solidFill>
              </a14:hiddenFill>
            </a:ext>
          </a:extLst>
        </p:spPr>
        <p:txBody>
          <a:bodyPr vert="horz" wrap="none" lIns="0" tIns="25400" rIns="0" bIns="25400" rtlCol="0" anchor="ctr">
            <a:noAutofit/>
          </a:bodyPr>
          <a:lst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spcBef>
                <a:spcPct val="0"/>
              </a:spcBef>
              <a:spcAft>
                <a:spcPct val="0"/>
              </a:spcAft>
            </a:pPr>
            <a:fld id="{DDB83294-892F-43E1-B0C4-DEF0E98AFE73}" type="datetime'''''''''''''''''''''''''''''''''''''''''''''''''Q''3'''">
              <a:rPr lang="en-US" altLang="en-US" sz="1100" b="1" smtClean="0">
                <a:effectLst/>
              </a:rPr>
              <a:pPr lvl="0">
                <a:spcBef>
                  <a:spcPct val="0"/>
                </a:spcBef>
                <a:spcAft>
                  <a:spcPct val="0"/>
                </a:spcAft>
              </a:pPr>
              <a:t>Q3</a:t>
            </a:fld>
            <a:endParaRPr lang="en-US" sz="1100" b="1" dirty="0"/>
          </a:p>
        </p:txBody>
      </p:sp>
      <p:sp>
        <p:nvSpPr>
          <p:cNvPr id="182" name="Text Placeholder 2">
            <a:extLst>
              <a:ext uri="{FF2B5EF4-FFF2-40B4-BE49-F238E27FC236}">
                <a16:creationId xmlns:a16="http://schemas.microsoft.com/office/drawing/2014/main" id="{31879C2A-3466-19B6-B0B4-35CAE34972B0}"/>
              </a:ext>
            </a:extLst>
          </p:cNvPr>
          <p:cNvSpPr>
            <a:spLocks noGrp="1"/>
          </p:cNvSpPr>
          <p:nvPr>
            <p:custDataLst>
              <p:tags r:id="rId6"/>
            </p:custDataLst>
          </p:nvPr>
        </p:nvSpPr>
        <p:spPr bwMode="auto">
          <a:xfrm>
            <a:off x="4473575" y="1725613"/>
            <a:ext cx="684213" cy="219075"/>
          </a:xfrm>
          <a:prstGeom prst="rect">
            <a:avLst/>
          </a:prstGeom>
          <a:noFill/>
          <a:ln>
            <a:noFill/>
          </a:ln>
          <a:effectLst/>
          <a:extLst>
            <a:ext uri="{909E8E84-426E-40DD-AFC4-6F175D3DCCD1}">
              <a14:hiddenFill xmlns:a14="http://schemas.microsoft.com/office/drawing/2010/main">
                <a:solidFill>
                  <a:schemeClr val="accent1"/>
                </a:solidFill>
              </a14:hiddenFill>
            </a:ext>
          </a:extLst>
        </p:spPr>
        <p:txBody>
          <a:bodyPr vert="horz" wrap="none" lIns="0" tIns="25400" rIns="0" bIns="25400" rtlCol="0" anchor="ctr">
            <a:noAutofit/>
          </a:bodyPr>
          <a:lst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spcBef>
                <a:spcPct val="0"/>
              </a:spcBef>
              <a:spcAft>
                <a:spcPct val="0"/>
              </a:spcAft>
            </a:pPr>
            <a:fld id="{953C70F8-0423-4A50-AC43-F94BB848D521}" type="datetime'''''''''''''''''''''''''Q''''''''''''4'''''''''">
              <a:rPr lang="en-US" altLang="en-US" sz="1100" b="1" smtClean="0">
                <a:effectLst/>
              </a:rPr>
              <a:pPr lvl="0">
                <a:spcBef>
                  <a:spcPct val="0"/>
                </a:spcBef>
                <a:spcAft>
                  <a:spcPct val="0"/>
                </a:spcAft>
              </a:pPr>
              <a:t>Q4</a:t>
            </a:fld>
            <a:endParaRPr lang="en-US" sz="1100" b="1" dirty="0"/>
          </a:p>
        </p:txBody>
      </p:sp>
      <p:sp>
        <p:nvSpPr>
          <p:cNvPr id="183" name="Text Placeholder 2">
            <a:extLst>
              <a:ext uri="{FF2B5EF4-FFF2-40B4-BE49-F238E27FC236}">
                <a16:creationId xmlns:a16="http://schemas.microsoft.com/office/drawing/2014/main" id="{28B3005F-30B2-C2F5-A76C-0AC188F667CC}"/>
              </a:ext>
            </a:extLst>
          </p:cNvPr>
          <p:cNvSpPr>
            <a:spLocks noGrp="1"/>
          </p:cNvSpPr>
          <p:nvPr>
            <p:custDataLst>
              <p:tags r:id="rId7"/>
            </p:custDataLst>
          </p:nvPr>
        </p:nvSpPr>
        <p:spPr bwMode="auto">
          <a:xfrm>
            <a:off x="5157788" y="1725613"/>
            <a:ext cx="669925" cy="219075"/>
          </a:xfrm>
          <a:prstGeom prst="rect">
            <a:avLst/>
          </a:prstGeom>
          <a:noFill/>
          <a:ln>
            <a:noFill/>
          </a:ln>
          <a:effectLst/>
          <a:extLst>
            <a:ext uri="{909E8E84-426E-40DD-AFC4-6F175D3DCCD1}">
              <a14:hiddenFill xmlns:a14="http://schemas.microsoft.com/office/drawing/2010/main">
                <a:solidFill>
                  <a:schemeClr val="accent1"/>
                </a:solidFill>
              </a14:hiddenFill>
            </a:ext>
          </a:extLst>
        </p:spPr>
        <p:txBody>
          <a:bodyPr vert="horz" wrap="none" lIns="0" tIns="25400" rIns="0" bIns="25400" rtlCol="0" anchor="ctr">
            <a:noAutofit/>
          </a:bodyPr>
          <a:lst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spcBef>
                <a:spcPct val="0"/>
              </a:spcBef>
              <a:spcAft>
                <a:spcPct val="0"/>
              </a:spcAft>
            </a:pPr>
            <a:fld id="{CC6B8410-8055-48B6-805D-A8F121DF53E8}" type="datetime'''''''''''''''Q''''''1'''''''''''">
              <a:rPr lang="en-US" altLang="en-US" sz="1100" b="1" smtClean="0"/>
              <a:pPr/>
              <a:t>Q1</a:t>
            </a:fld>
            <a:endParaRPr lang="en-US" sz="1100" b="1" dirty="0"/>
          </a:p>
        </p:txBody>
      </p:sp>
      <p:sp>
        <p:nvSpPr>
          <p:cNvPr id="184" name="Text Placeholder 2">
            <a:extLst>
              <a:ext uri="{FF2B5EF4-FFF2-40B4-BE49-F238E27FC236}">
                <a16:creationId xmlns:a16="http://schemas.microsoft.com/office/drawing/2014/main" id="{4CA967A1-8533-78EC-98C3-9903A0F961DC}"/>
              </a:ext>
            </a:extLst>
          </p:cNvPr>
          <p:cNvSpPr>
            <a:spLocks noGrp="1"/>
          </p:cNvSpPr>
          <p:nvPr>
            <p:custDataLst>
              <p:tags r:id="rId8"/>
            </p:custDataLst>
          </p:nvPr>
        </p:nvSpPr>
        <p:spPr bwMode="auto">
          <a:xfrm>
            <a:off x="5827713" y="1725613"/>
            <a:ext cx="677863" cy="219075"/>
          </a:xfrm>
          <a:prstGeom prst="rect">
            <a:avLst/>
          </a:prstGeom>
          <a:noFill/>
          <a:ln>
            <a:noFill/>
          </a:ln>
          <a:effectLst/>
          <a:extLst>
            <a:ext uri="{909E8E84-426E-40DD-AFC4-6F175D3DCCD1}">
              <a14:hiddenFill xmlns:a14="http://schemas.microsoft.com/office/drawing/2010/main">
                <a:solidFill>
                  <a:schemeClr val="accent1"/>
                </a:solidFill>
              </a14:hiddenFill>
            </a:ext>
          </a:extLst>
        </p:spPr>
        <p:txBody>
          <a:bodyPr vert="horz" wrap="none" lIns="0" tIns="25400" rIns="0" bIns="25400" rtlCol="0" anchor="ctr">
            <a:noAutofit/>
          </a:bodyPr>
          <a:lst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spcBef>
                <a:spcPct val="0"/>
              </a:spcBef>
              <a:spcAft>
                <a:spcPct val="0"/>
              </a:spcAft>
            </a:pPr>
            <a:fld id="{D72119D3-D298-4503-BB7D-8C7EFDE027D0}" type="datetime'''''''''''''''''''''''''Q2'''''">
              <a:rPr lang="en-US" altLang="en-US" sz="1100" b="1" smtClean="0"/>
              <a:pPr/>
              <a:t>Q2</a:t>
            </a:fld>
            <a:endParaRPr lang="en-US" sz="1100" b="1" dirty="0"/>
          </a:p>
        </p:txBody>
      </p:sp>
      <p:sp>
        <p:nvSpPr>
          <p:cNvPr id="185" name="Text Placeholder 2">
            <a:extLst>
              <a:ext uri="{FF2B5EF4-FFF2-40B4-BE49-F238E27FC236}">
                <a16:creationId xmlns:a16="http://schemas.microsoft.com/office/drawing/2014/main" id="{96A8C78E-0F68-A3F8-BAF0-00239710C000}"/>
              </a:ext>
            </a:extLst>
          </p:cNvPr>
          <p:cNvSpPr>
            <a:spLocks noGrp="1"/>
          </p:cNvSpPr>
          <p:nvPr>
            <p:custDataLst>
              <p:tags r:id="rId9"/>
            </p:custDataLst>
          </p:nvPr>
        </p:nvSpPr>
        <p:spPr bwMode="auto">
          <a:xfrm>
            <a:off x="6505575" y="1725613"/>
            <a:ext cx="230188" cy="219075"/>
          </a:xfrm>
          <a:prstGeom prst="rect">
            <a:avLst/>
          </a:prstGeom>
          <a:noFill/>
          <a:ln>
            <a:noFill/>
          </a:ln>
          <a:effectLst/>
          <a:extLst>
            <a:ext uri="{909E8E84-426E-40DD-AFC4-6F175D3DCCD1}">
              <a14:hiddenFill xmlns:a14="http://schemas.microsoft.com/office/drawing/2010/main">
                <a:solidFill>
                  <a:schemeClr val="accent1"/>
                </a:solidFill>
              </a14:hiddenFill>
            </a:ext>
          </a:extLst>
        </p:spPr>
        <p:txBody>
          <a:bodyPr vert="horz" wrap="none" lIns="0" tIns="25400" rIns="0" bIns="25400" rtlCol="0" anchor="ctr">
            <a:noAutofit/>
          </a:bodyPr>
          <a:lst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spcBef>
                <a:spcPct val="0"/>
              </a:spcBef>
              <a:spcAft>
                <a:spcPct val="0"/>
              </a:spcAft>
            </a:pPr>
            <a:fld id="{5A15B817-1A51-4053-A71E-893BF45F4B3F}" type="datetime'''''''''''''''Q''''3'''''''''''''''''''''''''''''''''''''''">
              <a:rPr lang="en-US" altLang="en-US" sz="1100" b="1" smtClean="0"/>
              <a:pPr/>
              <a:t>Q3</a:t>
            </a:fld>
            <a:endParaRPr lang="en-US" sz="1100" b="1" dirty="0"/>
          </a:p>
        </p:txBody>
      </p:sp>
      <p:cxnSp>
        <p:nvCxnSpPr>
          <p:cNvPr id="195" name="Straight Connector 194">
            <a:extLst>
              <a:ext uri="{FF2B5EF4-FFF2-40B4-BE49-F238E27FC236}">
                <a16:creationId xmlns:a16="http://schemas.microsoft.com/office/drawing/2014/main" id="{9E5B5886-408B-2900-F0BA-D0251F4FC57E}"/>
              </a:ext>
            </a:extLst>
          </p:cNvPr>
          <p:cNvCxnSpPr/>
          <p:nvPr>
            <p:custDataLst>
              <p:tags r:id="rId10"/>
            </p:custDataLst>
          </p:nvPr>
        </p:nvCxnSpPr>
        <p:spPr bwMode="auto">
          <a:xfrm flipH="1">
            <a:off x="3382963" y="1725613"/>
            <a:ext cx="1774825" cy="0"/>
          </a:xfrm>
          <a:prstGeom prst="line">
            <a:avLst/>
          </a:prstGeom>
          <a:ln w="9525" cap="flat" cmpd="sng" algn="ctr">
            <a:solidFill>
              <a:schemeClr val="tx1"/>
            </a:solidFill>
            <a:prstDash val="solid"/>
            <a:miter lim="800000"/>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96" name="Straight Connector 195">
            <a:extLst>
              <a:ext uri="{FF2B5EF4-FFF2-40B4-BE49-F238E27FC236}">
                <a16:creationId xmlns:a16="http://schemas.microsoft.com/office/drawing/2014/main" id="{E638436F-54E7-BA37-92CF-DAC24590A1D9}"/>
              </a:ext>
            </a:extLst>
          </p:cNvPr>
          <p:cNvCxnSpPr/>
          <p:nvPr>
            <p:custDataLst>
              <p:tags r:id="rId11"/>
            </p:custDataLst>
          </p:nvPr>
        </p:nvCxnSpPr>
        <p:spPr bwMode="auto">
          <a:xfrm flipH="1">
            <a:off x="5102225" y="1725613"/>
            <a:ext cx="1633538" cy="0"/>
          </a:xfrm>
          <a:prstGeom prst="line">
            <a:avLst/>
          </a:prstGeom>
          <a:ln w="9525" cap="flat" cmpd="sng" algn="ctr">
            <a:solidFill>
              <a:schemeClr val="tx1"/>
            </a:solidFill>
            <a:prstDash val="solid"/>
            <a:miter lim="800000"/>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32" name="Straight Connector 131">
            <a:extLst>
              <a:ext uri="{FF2B5EF4-FFF2-40B4-BE49-F238E27FC236}">
                <a16:creationId xmlns:a16="http://schemas.microsoft.com/office/drawing/2014/main" id="{D5EEBC38-6F68-E377-134A-3132C2968FCA}"/>
              </a:ext>
            </a:extLst>
          </p:cNvPr>
          <p:cNvCxnSpPr/>
          <p:nvPr>
            <p:custDataLst>
              <p:tags r:id="rId12"/>
            </p:custDataLst>
          </p:nvPr>
        </p:nvCxnSpPr>
        <p:spPr bwMode="auto">
          <a:xfrm>
            <a:off x="3787775" y="1944688"/>
            <a:ext cx="0" cy="3467100"/>
          </a:xfrm>
          <a:prstGeom prst="line">
            <a:avLst/>
          </a:prstGeom>
          <a:ln w="9525" cap="flat" cmpd="sng" algn="ctr">
            <a:solidFill>
              <a:schemeClr val="tx1"/>
            </a:solidFill>
            <a:prstDash val="solid"/>
            <a:miter lim="800000"/>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17" name="Straight Connector 116">
            <a:extLst>
              <a:ext uri="{FF2B5EF4-FFF2-40B4-BE49-F238E27FC236}">
                <a16:creationId xmlns:a16="http://schemas.microsoft.com/office/drawing/2014/main" id="{328DDEB7-8B1B-42C4-EC0A-3C66BF855FEE}"/>
              </a:ext>
            </a:extLst>
          </p:cNvPr>
          <p:cNvCxnSpPr/>
          <p:nvPr>
            <p:custDataLst>
              <p:tags r:id="rId13"/>
            </p:custDataLst>
          </p:nvPr>
        </p:nvCxnSpPr>
        <p:spPr bwMode="auto">
          <a:xfrm>
            <a:off x="4473575" y="1944688"/>
            <a:ext cx="0" cy="3467100"/>
          </a:xfrm>
          <a:prstGeom prst="line">
            <a:avLst/>
          </a:prstGeom>
          <a:ln w="9525" cap="flat" cmpd="sng" algn="ctr">
            <a:solidFill>
              <a:schemeClr val="tx1"/>
            </a:solidFill>
            <a:prstDash val="solid"/>
            <a:miter lim="800000"/>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76" name="Straight Connector 175">
            <a:extLst>
              <a:ext uri="{FF2B5EF4-FFF2-40B4-BE49-F238E27FC236}">
                <a16:creationId xmlns:a16="http://schemas.microsoft.com/office/drawing/2014/main" id="{07213824-710E-1415-3529-0349A2E01E0B}"/>
              </a:ext>
            </a:extLst>
          </p:cNvPr>
          <p:cNvCxnSpPr/>
          <p:nvPr>
            <p:custDataLst>
              <p:tags r:id="rId14"/>
            </p:custDataLst>
          </p:nvPr>
        </p:nvCxnSpPr>
        <p:spPr bwMode="auto">
          <a:xfrm>
            <a:off x="5157788" y="1944688"/>
            <a:ext cx="0" cy="3467100"/>
          </a:xfrm>
          <a:prstGeom prst="line">
            <a:avLst/>
          </a:prstGeom>
          <a:ln w="9525" cap="flat" cmpd="sng" algn="ctr">
            <a:solidFill>
              <a:schemeClr val="tx1"/>
            </a:solidFill>
            <a:prstDash val="solid"/>
            <a:miter lim="800000"/>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77" name="Straight Connector 176">
            <a:extLst>
              <a:ext uri="{FF2B5EF4-FFF2-40B4-BE49-F238E27FC236}">
                <a16:creationId xmlns:a16="http://schemas.microsoft.com/office/drawing/2014/main" id="{9E1AB65B-CBA6-13AB-34F6-1F8F34ED6321}"/>
              </a:ext>
            </a:extLst>
          </p:cNvPr>
          <p:cNvCxnSpPr/>
          <p:nvPr>
            <p:custDataLst>
              <p:tags r:id="rId15"/>
            </p:custDataLst>
          </p:nvPr>
        </p:nvCxnSpPr>
        <p:spPr bwMode="auto">
          <a:xfrm>
            <a:off x="5827713" y="1944688"/>
            <a:ext cx="0" cy="3467100"/>
          </a:xfrm>
          <a:prstGeom prst="line">
            <a:avLst/>
          </a:prstGeom>
          <a:ln w="9525" cap="flat" cmpd="sng" algn="ctr">
            <a:solidFill>
              <a:schemeClr val="tx1"/>
            </a:solidFill>
            <a:prstDash val="solid"/>
            <a:miter lim="800000"/>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78" name="Straight Connector 177">
            <a:extLst>
              <a:ext uri="{FF2B5EF4-FFF2-40B4-BE49-F238E27FC236}">
                <a16:creationId xmlns:a16="http://schemas.microsoft.com/office/drawing/2014/main" id="{6528E9B3-5E18-AB01-E888-7EC8DF93FC46}"/>
              </a:ext>
            </a:extLst>
          </p:cNvPr>
          <p:cNvCxnSpPr/>
          <p:nvPr>
            <p:custDataLst>
              <p:tags r:id="rId16"/>
            </p:custDataLst>
          </p:nvPr>
        </p:nvCxnSpPr>
        <p:spPr bwMode="auto">
          <a:xfrm>
            <a:off x="6505575" y="1944688"/>
            <a:ext cx="0" cy="3467100"/>
          </a:xfrm>
          <a:prstGeom prst="line">
            <a:avLst/>
          </a:prstGeom>
          <a:ln w="9525" cap="flat" cmpd="sng" algn="ctr">
            <a:solidFill>
              <a:schemeClr val="tx1"/>
            </a:solidFill>
            <a:prstDash val="solid"/>
            <a:miter lim="800000"/>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70" name="Straight Connector 69">
            <a:extLst>
              <a:ext uri="{FF2B5EF4-FFF2-40B4-BE49-F238E27FC236}">
                <a16:creationId xmlns:a16="http://schemas.microsoft.com/office/drawing/2014/main" id="{ACD00208-620A-D31B-DBA1-DBE8AD9504AC}"/>
              </a:ext>
            </a:extLst>
          </p:cNvPr>
          <p:cNvCxnSpPr/>
          <p:nvPr>
            <p:custDataLst>
              <p:tags r:id="rId17"/>
            </p:custDataLst>
          </p:nvPr>
        </p:nvCxnSpPr>
        <p:spPr bwMode="auto">
          <a:xfrm>
            <a:off x="3438525" y="1944688"/>
            <a:ext cx="0" cy="3467100"/>
          </a:xfrm>
          <a:prstGeom prst="line">
            <a:avLst/>
          </a:prstGeom>
          <a:ln w="9525" cap="flat" cmpd="sng" algn="ctr">
            <a:solidFill>
              <a:schemeClr val="tx1"/>
            </a:solidFill>
            <a:prstDash val="solid"/>
            <a:miter lim="800000"/>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71" name="Straight Connector 70">
            <a:extLst>
              <a:ext uri="{FF2B5EF4-FFF2-40B4-BE49-F238E27FC236}">
                <a16:creationId xmlns:a16="http://schemas.microsoft.com/office/drawing/2014/main" id="{D5619599-950C-6626-AEE0-C369461A01A3}"/>
              </a:ext>
            </a:extLst>
          </p:cNvPr>
          <p:cNvCxnSpPr/>
          <p:nvPr>
            <p:custDataLst>
              <p:tags r:id="rId18"/>
            </p:custDataLst>
          </p:nvPr>
        </p:nvCxnSpPr>
        <p:spPr bwMode="auto">
          <a:xfrm>
            <a:off x="6735763" y="1944688"/>
            <a:ext cx="0" cy="3467100"/>
          </a:xfrm>
          <a:prstGeom prst="line">
            <a:avLst/>
          </a:prstGeom>
          <a:ln w="9525" cap="flat" cmpd="sng" algn="ctr">
            <a:solidFill>
              <a:schemeClr val="tx1"/>
            </a:solidFill>
            <a:prstDash val="solid"/>
            <a:miter lim="800000"/>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73" name="Straight Connector 72">
            <a:extLst>
              <a:ext uri="{FF2B5EF4-FFF2-40B4-BE49-F238E27FC236}">
                <a16:creationId xmlns:a16="http://schemas.microsoft.com/office/drawing/2014/main" id="{A53EEA94-6550-D57B-9B1A-42C50045F92A}"/>
              </a:ext>
            </a:extLst>
          </p:cNvPr>
          <p:cNvCxnSpPr/>
          <p:nvPr>
            <p:custDataLst>
              <p:tags r:id="rId19"/>
            </p:custDataLst>
          </p:nvPr>
        </p:nvCxnSpPr>
        <p:spPr bwMode="auto">
          <a:xfrm>
            <a:off x="3438525" y="5411788"/>
            <a:ext cx="3297238" cy="0"/>
          </a:xfrm>
          <a:prstGeom prst="line">
            <a:avLst/>
          </a:prstGeom>
          <a:ln w="19050" cap="flat" cmpd="sng" algn="ctr">
            <a:solidFill>
              <a:schemeClr val="tx1"/>
            </a:solidFill>
            <a:prstDash val="solid"/>
            <a:miter lim="800000"/>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31" name="Straight Connector 130">
            <a:extLst>
              <a:ext uri="{FF2B5EF4-FFF2-40B4-BE49-F238E27FC236}">
                <a16:creationId xmlns:a16="http://schemas.microsoft.com/office/drawing/2014/main" id="{DD00DACD-171E-87F9-4F67-74D24D7DE860}"/>
              </a:ext>
            </a:extLst>
          </p:cNvPr>
          <p:cNvCxnSpPr/>
          <p:nvPr>
            <p:custDataLst>
              <p:tags r:id="rId20"/>
            </p:custDataLst>
          </p:nvPr>
        </p:nvCxnSpPr>
        <p:spPr bwMode="gray">
          <a:xfrm>
            <a:off x="3565525" y="1944688"/>
            <a:ext cx="0" cy="3614738"/>
          </a:xfrm>
          <a:prstGeom prst="line">
            <a:avLst/>
          </a:prstGeom>
          <a:ln w="19050" cap="flat" cmpd="sng" algn="ctr">
            <a:solidFill>
              <a:schemeClr val="accent1"/>
            </a:solidFill>
            <a:prstDash val="dash"/>
            <a:miter lim="800000"/>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34" name="Straight Connector 133">
            <a:extLst>
              <a:ext uri="{FF2B5EF4-FFF2-40B4-BE49-F238E27FC236}">
                <a16:creationId xmlns:a16="http://schemas.microsoft.com/office/drawing/2014/main" id="{2DAB7976-1DD7-CBD3-84E2-FD8BC6DB1C12}"/>
              </a:ext>
            </a:extLst>
          </p:cNvPr>
          <p:cNvCxnSpPr/>
          <p:nvPr>
            <p:custDataLst>
              <p:tags r:id="rId21"/>
            </p:custDataLst>
          </p:nvPr>
        </p:nvCxnSpPr>
        <p:spPr bwMode="gray">
          <a:xfrm>
            <a:off x="4346575" y="1944688"/>
            <a:ext cx="0" cy="3614738"/>
          </a:xfrm>
          <a:prstGeom prst="line">
            <a:avLst/>
          </a:prstGeom>
          <a:ln w="19050" cap="flat" cmpd="sng" algn="ctr">
            <a:solidFill>
              <a:schemeClr val="accent1"/>
            </a:solidFill>
            <a:prstDash val="dash"/>
            <a:miter lim="800000"/>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36" name="Straight Connector 135">
            <a:extLst>
              <a:ext uri="{FF2B5EF4-FFF2-40B4-BE49-F238E27FC236}">
                <a16:creationId xmlns:a16="http://schemas.microsoft.com/office/drawing/2014/main" id="{35D3B86F-5C90-8498-6AFC-F0EDCB5ADEA6}"/>
              </a:ext>
            </a:extLst>
          </p:cNvPr>
          <p:cNvCxnSpPr/>
          <p:nvPr>
            <p:custDataLst>
              <p:tags r:id="rId22"/>
            </p:custDataLst>
          </p:nvPr>
        </p:nvCxnSpPr>
        <p:spPr bwMode="gray">
          <a:xfrm>
            <a:off x="5440363" y="1944688"/>
            <a:ext cx="0" cy="3614738"/>
          </a:xfrm>
          <a:prstGeom prst="line">
            <a:avLst/>
          </a:prstGeom>
          <a:ln w="19050" cap="flat" cmpd="sng" algn="ctr">
            <a:solidFill>
              <a:schemeClr val="accent1"/>
            </a:solidFill>
            <a:prstDash val="dash"/>
            <a:miter lim="800000"/>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72" name="Straight Connector 71">
            <a:extLst>
              <a:ext uri="{FF2B5EF4-FFF2-40B4-BE49-F238E27FC236}">
                <a16:creationId xmlns:a16="http://schemas.microsoft.com/office/drawing/2014/main" id="{AFE0BF20-3912-8490-55BF-1471C85A176D}"/>
              </a:ext>
            </a:extLst>
          </p:cNvPr>
          <p:cNvCxnSpPr/>
          <p:nvPr>
            <p:custDataLst>
              <p:tags r:id="rId23"/>
            </p:custDataLst>
          </p:nvPr>
        </p:nvCxnSpPr>
        <p:spPr bwMode="auto">
          <a:xfrm>
            <a:off x="3438525" y="1944688"/>
            <a:ext cx="3297238" cy="0"/>
          </a:xfrm>
          <a:prstGeom prst="line">
            <a:avLst/>
          </a:prstGeom>
          <a:ln w="19050" cap="flat" cmpd="sng" algn="ctr">
            <a:solidFill>
              <a:schemeClr val="tx1"/>
            </a:solidFill>
            <a:prstDash val="solid"/>
            <a:miter lim="800000"/>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135" name="Isosceles Triangle 134">
            <a:extLst>
              <a:ext uri="{FF2B5EF4-FFF2-40B4-BE49-F238E27FC236}">
                <a16:creationId xmlns:a16="http://schemas.microsoft.com/office/drawing/2014/main" id="{9C2EAC45-75D1-7A95-C993-6EFA6F651126}"/>
              </a:ext>
            </a:extLst>
          </p:cNvPr>
          <p:cNvSpPr/>
          <p:nvPr>
            <p:custDataLst>
              <p:tags r:id="rId24"/>
            </p:custDataLst>
          </p:nvPr>
        </p:nvSpPr>
        <p:spPr bwMode="gray">
          <a:xfrm>
            <a:off x="5370513" y="5489575"/>
            <a:ext cx="139700" cy="139700"/>
          </a:xfrm>
          <a:prstGeom prst="triangle">
            <a:avLst/>
          </a:prstGeom>
          <a:solidFill>
            <a:schemeClr val="accent1"/>
          </a:solidFill>
          <a:ln w="9525" cap="flat" cmpd="sng" algn="ctr">
            <a:solidFill>
              <a:schemeClr val="accent1"/>
            </a:solidFill>
            <a:prstDash val="solid"/>
            <a:miter lim="800000"/>
            <a:headEnd type="none" w="med" len="med"/>
            <a:tailEnd type="none" w="med" len="med"/>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Isosceles Triangle 132">
            <a:extLst>
              <a:ext uri="{FF2B5EF4-FFF2-40B4-BE49-F238E27FC236}">
                <a16:creationId xmlns:a16="http://schemas.microsoft.com/office/drawing/2014/main" id="{ED7D1C79-76A3-C114-6A8D-9F8CF7D5C9FD}"/>
              </a:ext>
            </a:extLst>
          </p:cNvPr>
          <p:cNvSpPr/>
          <p:nvPr>
            <p:custDataLst>
              <p:tags r:id="rId25"/>
            </p:custDataLst>
          </p:nvPr>
        </p:nvSpPr>
        <p:spPr bwMode="gray">
          <a:xfrm>
            <a:off x="4276725" y="5489575"/>
            <a:ext cx="139700" cy="139700"/>
          </a:xfrm>
          <a:prstGeom prst="triangle">
            <a:avLst/>
          </a:prstGeom>
          <a:solidFill>
            <a:schemeClr val="accent1"/>
          </a:solidFill>
          <a:ln w="9525" cap="flat" cmpd="sng" algn="ctr">
            <a:solidFill>
              <a:schemeClr val="accent1"/>
            </a:solidFill>
            <a:prstDash val="solid"/>
            <a:miter lim="800000"/>
            <a:headEnd type="none" w="med" len="med"/>
            <a:tailEnd type="none" w="med" len="med"/>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Isosceles Triangle 129">
            <a:extLst>
              <a:ext uri="{FF2B5EF4-FFF2-40B4-BE49-F238E27FC236}">
                <a16:creationId xmlns:a16="http://schemas.microsoft.com/office/drawing/2014/main" id="{6E745DF2-6C51-91F7-F8B9-8629F19AD123}"/>
              </a:ext>
            </a:extLst>
          </p:cNvPr>
          <p:cNvSpPr/>
          <p:nvPr>
            <p:custDataLst>
              <p:tags r:id="rId26"/>
            </p:custDataLst>
          </p:nvPr>
        </p:nvSpPr>
        <p:spPr bwMode="gray">
          <a:xfrm>
            <a:off x="3495675" y="5489575"/>
            <a:ext cx="139700" cy="139700"/>
          </a:xfrm>
          <a:prstGeom prst="triangle">
            <a:avLst/>
          </a:prstGeom>
          <a:solidFill>
            <a:schemeClr val="accent1"/>
          </a:solidFill>
          <a:ln w="9525" cap="flat" cmpd="sng" algn="ctr">
            <a:solidFill>
              <a:schemeClr val="accent1"/>
            </a:solidFill>
            <a:prstDash val="solid"/>
            <a:miter lim="800000"/>
            <a:headEnd type="none" w="med" len="med"/>
            <a:tailEnd type="none" w="med" len="med"/>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7" name="Group 136">
            <a:extLst>
              <a:ext uri="{FF2B5EF4-FFF2-40B4-BE49-F238E27FC236}">
                <a16:creationId xmlns:a16="http://schemas.microsoft.com/office/drawing/2014/main" id="{B0AB3D11-D84F-A6D7-8D57-B7B9404CBDEC}"/>
              </a:ext>
            </a:extLst>
          </p:cNvPr>
          <p:cNvGrpSpPr/>
          <p:nvPr/>
        </p:nvGrpSpPr>
        <p:grpSpPr>
          <a:xfrm>
            <a:off x="1257300" y="1706971"/>
            <a:ext cx="2066922" cy="223838"/>
            <a:chOff x="1154562" y="1498526"/>
            <a:chExt cx="6968983" cy="202954"/>
          </a:xfrm>
        </p:grpSpPr>
        <p:sp>
          <p:nvSpPr>
            <p:cNvPr id="138" name="TextBox 137">
              <a:extLst>
                <a:ext uri="{FF2B5EF4-FFF2-40B4-BE49-F238E27FC236}">
                  <a16:creationId xmlns:a16="http://schemas.microsoft.com/office/drawing/2014/main" id="{F9F2EF4F-D80A-3AE8-72CB-F872262E5E3D}"/>
                </a:ext>
              </a:extLst>
            </p:cNvPr>
            <p:cNvSpPr txBox="1">
              <a:spLocks/>
            </p:cNvSpPr>
            <p:nvPr/>
          </p:nvSpPr>
          <p:spPr>
            <a:xfrm>
              <a:off x="1154562" y="1498526"/>
              <a:ext cx="6968983" cy="153484"/>
            </a:xfrm>
            <a:prstGeom prst="rect">
              <a:avLst/>
            </a:prstGeom>
          </p:spPr>
          <p:txBody>
            <a:bodyPr vert="horz" wrap="square" lIns="0" tIns="0" rIns="0" bIns="0" rtlCol="0">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1100" b="1" dirty="0"/>
                <a:t>Activity</a:t>
              </a:r>
            </a:p>
          </p:txBody>
        </p:sp>
        <p:cxnSp>
          <p:nvCxnSpPr>
            <p:cNvPr id="139" name="LineBasicDefault 7">
              <a:extLst>
                <a:ext uri="{FF2B5EF4-FFF2-40B4-BE49-F238E27FC236}">
                  <a16:creationId xmlns:a16="http://schemas.microsoft.com/office/drawing/2014/main" id="{6F605986-E30E-CA4E-AD48-EC01808FAE87}"/>
                </a:ext>
              </a:extLst>
            </p:cNvPr>
            <p:cNvCxnSpPr>
              <a:cxnSpLocks/>
            </p:cNvCxnSpPr>
            <p:nvPr>
              <p:custDataLst>
                <p:tags r:id="rId34"/>
              </p:custDataLst>
            </p:nvPr>
          </p:nvCxnSpPr>
          <p:spPr>
            <a:xfrm>
              <a:off x="1154562" y="1701480"/>
              <a:ext cx="6968983" cy="0"/>
            </a:xfrm>
            <a:prstGeom prst="straightConnector1">
              <a:avLst/>
            </a:prstGeom>
            <a:ln w="63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40" name="TextBox 139">
            <a:extLst>
              <a:ext uri="{FF2B5EF4-FFF2-40B4-BE49-F238E27FC236}">
                <a16:creationId xmlns:a16="http://schemas.microsoft.com/office/drawing/2014/main" id="{388CDC5A-6788-7D25-3B2C-FA79B9EC11B4}"/>
              </a:ext>
            </a:extLst>
          </p:cNvPr>
          <p:cNvSpPr txBox="1">
            <a:spLocks/>
          </p:cNvSpPr>
          <p:nvPr/>
        </p:nvSpPr>
        <p:spPr>
          <a:xfrm>
            <a:off x="1257300" y="2072577"/>
            <a:ext cx="2066923" cy="338554"/>
          </a:xfrm>
          <a:prstGeom prst="rect">
            <a:avLst/>
          </a:prstGeom>
        </p:spPr>
        <p:txBody>
          <a:bodyPr vert="horz" wrap="square" lIns="0" tIns="0" rIns="0" bIns="0" rtlCol="0" anchor="t">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1100" b="1" dirty="0"/>
              <a:t>Batch Zero finalization: </a:t>
            </a:r>
            <a:r>
              <a:rPr lang="en-US" sz="1100" dirty="0"/>
              <a:t>finalize framework and secure approval</a:t>
            </a:r>
          </a:p>
        </p:txBody>
      </p:sp>
      <p:sp>
        <p:nvSpPr>
          <p:cNvPr id="141" name="TextBox 140">
            <a:extLst>
              <a:ext uri="{FF2B5EF4-FFF2-40B4-BE49-F238E27FC236}">
                <a16:creationId xmlns:a16="http://schemas.microsoft.com/office/drawing/2014/main" id="{2D76FF93-984E-7FB2-44E4-59002A9BFD49}"/>
              </a:ext>
            </a:extLst>
          </p:cNvPr>
          <p:cNvSpPr txBox="1">
            <a:spLocks/>
          </p:cNvSpPr>
          <p:nvPr/>
        </p:nvSpPr>
        <p:spPr>
          <a:xfrm>
            <a:off x="1257300" y="3374032"/>
            <a:ext cx="2066923" cy="1354217"/>
          </a:xfrm>
          <a:prstGeom prst="rect">
            <a:avLst/>
          </a:prstGeom>
        </p:spPr>
        <p:txBody>
          <a:bodyPr vert="horz" wrap="square" lIns="0" tIns="0" rIns="0" bIns="0" rtlCol="0" anchor="t">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1100" b="1" dirty="0"/>
              <a:t>Batch 1+/CTP Revision Request design and finalization: </a:t>
            </a:r>
            <a:r>
              <a:rPr lang="en-US" sz="1100" dirty="0"/>
              <a:t>design new planning framework to converge fragmented activities into a unified, coordinated, and scalable Batch-centric transmission planning process</a:t>
            </a:r>
          </a:p>
        </p:txBody>
      </p:sp>
      <p:cxnSp>
        <p:nvCxnSpPr>
          <p:cNvPr id="142" name="GreyLineSeparatorDefault 165">
            <a:extLst>
              <a:ext uri="{FF2B5EF4-FFF2-40B4-BE49-F238E27FC236}">
                <a16:creationId xmlns:a16="http://schemas.microsoft.com/office/drawing/2014/main" id="{84CAE255-5022-607B-BD33-4FC8626BAA17}"/>
              </a:ext>
            </a:extLst>
          </p:cNvPr>
          <p:cNvCxnSpPr>
            <a:cxnSpLocks/>
          </p:cNvCxnSpPr>
          <p:nvPr>
            <p:custDataLst>
              <p:tags r:id="rId27"/>
            </p:custDataLst>
          </p:nvPr>
        </p:nvCxnSpPr>
        <p:spPr>
          <a:xfrm>
            <a:off x="1257300" y="3291482"/>
            <a:ext cx="5478254" cy="0"/>
          </a:xfrm>
          <a:prstGeom prst="straightConnector1">
            <a:avLst/>
          </a:prstGeom>
          <a:ln w="6350" cap="flat">
            <a:solidFill>
              <a:schemeClr val="bg1">
                <a:lumMod val="5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44" name="TextBox 143">
            <a:extLst>
              <a:ext uri="{FF2B5EF4-FFF2-40B4-BE49-F238E27FC236}">
                <a16:creationId xmlns:a16="http://schemas.microsoft.com/office/drawing/2014/main" id="{A3F2EDC3-60FB-FA03-9488-61816B3BFDC5}"/>
              </a:ext>
            </a:extLst>
          </p:cNvPr>
          <p:cNvSpPr txBox="1">
            <a:spLocks/>
          </p:cNvSpPr>
          <p:nvPr/>
        </p:nvSpPr>
        <p:spPr>
          <a:xfrm>
            <a:off x="3294586" y="5691188"/>
            <a:ext cx="538705" cy="276999"/>
          </a:xfrm>
          <a:prstGeom prst="rect">
            <a:avLst/>
          </a:prstGeom>
        </p:spPr>
        <p:txBody>
          <a:bodyPr vert="horz" wrap="square" lIns="0" tIns="0" rIns="0" bIns="0" rtlCol="0" anchor="t">
            <a:no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algn="ctr"/>
            <a:r>
              <a:rPr lang="en-US" sz="900" i="1" dirty="0"/>
              <a:t>Jun 1-2 Board</a:t>
            </a:r>
          </a:p>
        </p:txBody>
      </p:sp>
      <p:sp>
        <p:nvSpPr>
          <p:cNvPr id="145" name="TextBox 144">
            <a:extLst>
              <a:ext uri="{FF2B5EF4-FFF2-40B4-BE49-F238E27FC236}">
                <a16:creationId xmlns:a16="http://schemas.microsoft.com/office/drawing/2014/main" id="{462D039C-1748-DFCC-6AC1-7CF336BAD963}"/>
              </a:ext>
            </a:extLst>
          </p:cNvPr>
          <p:cNvSpPr txBox="1">
            <a:spLocks/>
          </p:cNvSpPr>
          <p:nvPr/>
        </p:nvSpPr>
        <p:spPr>
          <a:xfrm>
            <a:off x="4073760" y="5691188"/>
            <a:ext cx="538705" cy="276999"/>
          </a:xfrm>
          <a:prstGeom prst="rect">
            <a:avLst/>
          </a:prstGeom>
        </p:spPr>
        <p:txBody>
          <a:bodyPr vert="horz" wrap="square" lIns="0" tIns="0" rIns="0" bIns="0" rtlCol="0" anchor="t">
            <a:no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algn="ctr"/>
            <a:r>
              <a:rPr lang="en-US" sz="900" i="1" dirty="0"/>
              <a:t>Sep 14-15 Board</a:t>
            </a:r>
          </a:p>
        </p:txBody>
      </p:sp>
      <p:sp>
        <p:nvSpPr>
          <p:cNvPr id="146" name="TextBox 145">
            <a:extLst>
              <a:ext uri="{FF2B5EF4-FFF2-40B4-BE49-F238E27FC236}">
                <a16:creationId xmlns:a16="http://schemas.microsoft.com/office/drawing/2014/main" id="{9EA80508-2850-5169-C668-E6A8322A1EBA}"/>
              </a:ext>
            </a:extLst>
          </p:cNvPr>
          <p:cNvSpPr txBox="1">
            <a:spLocks/>
          </p:cNvSpPr>
          <p:nvPr/>
        </p:nvSpPr>
        <p:spPr>
          <a:xfrm>
            <a:off x="5169806" y="5691188"/>
            <a:ext cx="538705" cy="276999"/>
          </a:xfrm>
          <a:prstGeom prst="rect">
            <a:avLst/>
          </a:prstGeom>
        </p:spPr>
        <p:txBody>
          <a:bodyPr vert="horz" wrap="square" lIns="0" tIns="0" rIns="0" bIns="0" rtlCol="0" anchor="t">
            <a:no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algn="ctr"/>
            <a:r>
              <a:rPr lang="en-US" sz="900" i="1" dirty="0"/>
              <a:t>Feb 8-9 Board</a:t>
            </a:r>
          </a:p>
        </p:txBody>
      </p:sp>
      <p:grpSp>
        <p:nvGrpSpPr>
          <p:cNvPr id="161" name="ThreeChevronBlue 8">
            <a:extLst>
              <a:ext uri="{FF2B5EF4-FFF2-40B4-BE49-F238E27FC236}">
                <a16:creationId xmlns:a16="http://schemas.microsoft.com/office/drawing/2014/main" id="{2FE4F80B-9E09-D17E-61C3-BEBDACAA7DA0}"/>
              </a:ext>
            </a:extLst>
          </p:cNvPr>
          <p:cNvGrpSpPr>
            <a:grpSpLocks noChangeAspect="1"/>
          </p:cNvGrpSpPr>
          <p:nvPr>
            <p:custDataLst>
              <p:tags r:id="rId28"/>
            </p:custDataLst>
          </p:nvPr>
        </p:nvGrpSpPr>
        <p:grpSpPr>
          <a:xfrm>
            <a:off x="6975400" y="1314270"/>
            <a:ext cx="327461" cy="327461"/>
            <a:chOff x="1016000" y="1016000"/>
            <a:chExt cx="396228" cy="396228"/>
          </a:xfrm>
        </p:grpSpPr>
        <p:sp>
          <p:nvSpPr>
            <p:cNvPr id="162" name="Oval 161">
              <a:extLst>
                <a:ext uri="{FF2B5EF4-FFF2-40B4-BE49-F238E27FC236}">
                  <a16:creationId xmlns:a16="http://schemas.microsoft.com/office/drawing/2014/main" id="{E380A56D-22AC-7B9B-97FA-3BE3BB5A4CCA}"/>
                </a:ext>
              </a:extLst>
            </p:cNvPr>
            <p:cNvSpPr/>
            <p:nvPr/>
          </p:nvSpPr>
          <p:spPr>
            <a:xfrm>
              <a:off x="1016000" y="1016000"/>
              <a:ext cx="396228" cy="396228"/>
            </a:xfrm>
            <a:prstGeom prst="ellipse">
              <a:avLst/>
            </a:prstGeom>
            <a:solidFill>
              <a:schemeClr val="accent1"/>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100" dirty="0" err="1">
                <a:solidFill>
                  <a:schemeClr val="bg1"/>
                </a:solidFill>
              </a:endParaRPr>
            </a:p>
          </p:txBody>
        </p:sp>
        <p:pic>
          <p:nvPicPr>
            <p:cNvPr id="163" name="Graphic 162">
              <a:extLst>
                <a:ext uri="{FF2B5EF4-FFF2-40B4-BE49-F238E27FC236}">
                  <a16:creationId xmlns:a16="http://schemas.microsoft.com/office/drawing/2014/main" id="{476CE952-E500-5F25-FDB0-C8781F0E16BF}"/>
                </a:ext>
              </a:extLst>
            </p:cNvPr>
            <p:cNvPicPr>
              <a:picLocks noChangeAspect="1"/>
            </p:cNvPicPr>
            <p:nvPr/>
          </p:nvPicPr>
          <p:blipFill>
            <a:blip>
              <a:extLst>
                <a:ext uri="{96DAC541-7B7A-43D3-8B79-37D633B846F1}">
                  <asvg:svgBlip xmlns:asvg="http://schemas.microsoft.com/office/drawing/2016/SVG/main" r:embed="rId40"/>
                </a:ext>
              </a:extLst>
            </a:blip>
            <a:stretch>
              <a:fillRect/>
            </a:stretch>
          </p:blipFill>
          <p:spPr>
            <a:xfrm>
              <a:off x="1023614" y="1023614"/>
              <a:ext cx="381000" cy="381000"/>
            </a:xfrm>
            <a:prstGeom prst="rect">
              <a:avLst/>
            </a:prstGeom>
          </p:spPr>
        </p:pic>
      </p:grpSp>
      <p:sp>
        <p:nvSpPr>
          <p:cNvPr id="197" name="TextBox 196">
            <a:extLst>
              <a:ext uri="{FF2B5EF4-FFF2-40B4-BE49-F238E27FC236}">
                <a16:creationId xmlns:a16="http://schemas.microsoft.com/office/drawing/2014/main" id="{1C06FAAE-5EC5-E704-CF1E-E654910DD5F0}"/>
              </a:ext>
            </a:extLst>
          </p:cNvPr>
          <p:cNvSpPr txBox="1">
            <a:spLocks/>
          </p:cNvSpPr>
          <p:nvPr/>
        </p:nvSpPr>
        <p:spPr>
          <a:xfrm>
            <a:off x="1257300" y="2601810"/>
            <a:ext cx="2066923" cy="507831"/>
          </a:xfrm>
          <a:prstGeom prst="rect">
            <a:avLst/>
          </a:prstGeom>
        </p:spPr>
        <p:txBody>
          <a:bodyPr vert="horz" wrap="square" lIns="0" tIns="0" rIns="0" bIns="0" rtlCol="0" anchor="t">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1100" b="1" dirty="0"/>
              <a:t>Batch Zero execution: </a:t>
            </a:r>
            <a:r>
              <a:rPr lang="en-US" sz="1100" dirty="0"/>
              <a:t>execute Batch Zero study and develop actionable transmission plan</a:t>
            </a:r>
          </a:p>
        </p:txBody>
      </p:sp>
      <p:sp>
        <p:nvSpPr>
          <p:cNvPr id="198" name="TextBox 197">
            <a:extLst>
              <a:ext uri="{FF2B5EF4-FFF2-40B4-BE49-F238E27FC236}">
                <a16:creationId xmlns:a16="http://schemas.microsoft.com/office/drawing/2014/main" id="{2A2FFD90-46EE-B89F-16BE-FDC13B692FA0}"/>
              </a:ext>
            </a:extLst>
          </p:cNvPr>
          <p:cNvSpPr txBox="1">
            <a:spLocks/>
          </p:cNvSpPr>
          <p:nvPr/>
        </p:nvSpPr>
        <p:spPr>
          <a:xfrm>
            <a:off x="1257300" y="4860018"/>
            <a:ext cx="2066923" cy="507831"/>
          </a:xfrm>
          <a:prstGeom prst="rect">
            <a:avLst/>
          </a:prstGeom>
        </p:spPr>
        <p:txBody>
          <a:bodyPr vert="horz" wrap="square" lIns="0" tIns="0" rIns="0" bIns="0" rtlCol="0" anchor="t">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1100" b="1" dirty="0"/>
              <a:t>Batch 1+ execution: </a:t>
            </a:r>
            <a:r>
              <a:rPr lang="en-US" sz="1100" dirty="0"/>
              <a:t>implement Batch 1/develop actionable transmission plan</a:t>
            </a:r>
          </a:p>
        </p:txBody>
      </p:sp>
      <p:cxnSp>
        <p:nvCxnSpPr>
          <p:cNvPr id="199" name="GreyLineSeparatorDefault 165">
            <a:extLst>
              <a:ext uri="{FF2B5EF4-FFF2-40B4-BE49-F238E27FC236}">
                <a16:creationId xmlns:a16="http://schemas.microsoft.com/office/drawing/2014/main" id="{D304268A-7A51-29A7-C441-5866ADC5B969}"/>
              </a:ext>
            </a:extLst>
          </p:cNvPr>
          <p:cNvCxnSpPr>
            <a:cxnSpLocks/>
          </p:cNvCxnSpPr>
          <p:nvPr>
            <p:custDataLst>
              <p:tags r:id="rId29"/>
            </p:custDataLst>
          </p:nvPr>
        </p:nvCxnSpPr>
        <p:spPr>
          <a:xfrm>
            <a:off x="1257300" y="2534433"/>
            <a:ext cx="5478254" cy="0"/>
          </a:xfrm>
          <a:prstGeom prst="straightConnector1">
            <a:avLst/>
          </a:prstGeom>
          <a:ln w="6350" cap="flat">
            <a:solidFill>
              <a:schemeClr val="bg1">
                <a:lumMod val="50000"/>
              </a:schemeClr>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00" name="GreyLineSeparatorDefault 165">
            <a:extLst>
              <a:ext uri="{FF2B5EF4-FFF2-40B4-BE49-F238E27FC236}">
                <a16:creationId xmlns:a16="http://schemas.microsoft.com/office/drawing/2014/main" id="{9212DD64-7F32-25DA-7273-FFC4329CF017}"/>
              </a:ext>
            </a:extLst>
          </p:cNvPr>
          <p:cNvCxnSpPr>
            <a:cxnSpLocks/>
          </p:cNvCxnSpPr>
          <p:nvPr>
            <p:custDataLst>
              <p:tags r:id="rId30"/>
            </p:custDataLst>
          </p:nvPr>
        </p:nvCxnSpPr>
        <p:spPr>
          <a:xfrm>
            <a:off x="1257300" y="4767490"/>
            <a:ext cx="5478254" cy="0"/>
          </a:xfrm>
          <a:prstGeom prst="straightConnector1">
            <a:avLst/>
          </a:prstGeom>
          <a:ln w="6350" cap="flat">
            <a:solidFill>
              <a:schemeClr val="bg1">
                <a:lumMod val="50000"/>
              </a:schemeClr>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02" name="Straight Connector 201">
            <a:extLst>
              <a:ext uri="{FF2B5EF4-FFF2-40B4-BE49-F238E27FC236}">
                <a16:creationId xmlns:a16="http://schemas.microsoft.com/office/drawing/2014/main" id="{FF48878F-27AE-053B-2902-929A49FCA689}"/>
              </a:ext>
            </a:extLst>
          </p:cNvPr>
          <p:cNvCxnSpPr>
            <a:cxnSpLocks/>
          </p:cNvCxnSpPr>
          <p:nvPr/>
        </p:nvCxnSpPr>
        <p:spPr>
          <a:xfrm>
            <a:off x="3438525" y="2165762"/>
            <a:ext cx="125413" cy="0"/>
          </a:xfrm>
          <a:prstGeom prst="line">
            <a:avLst/>
          </a:prstGeom>
          <a:ln w="38100"/>
        </p:spPr>
        <p:style>
          <a:lnRef idx="2">
            <a:schemeClr val="accent1"/>
          </a:lnRef>
          <a:fillRef idx="0">
            <a:schemeClr val="accent1"/>
          </a:fillRef>
          <a:effectRef idx="1">
            <a:schemeClr val="accent1"/>
          </a:effectRef>
          <a:fontRef idx="minor">
            <a:schemeClr val="tx1"/>
          </a:fontRef>
        </p:style>
      </p:cxnSp>
      <p:cxnSp>
        <p:nvCxnSpPr>
          <p:cNvPr id="204" name="Straight Connector 203">
            <a:extLst>
              <a:ext uri="{FF2B5EF4-FFF2-40B4-BE49-F238E27FC236}">
                <a16:creationId xmlns:a16="http://schemas.microsoft.com/office/drawing/2014/main" id="{EE121C26-0570-8EBD-437F-D07EFEFFFA8D}"/>
              </a:ext>
            </a:extLst>
          </p:cNvPr>
          <p:cNvCxnSpPr>
            <a:cxnSpLocks/>
          </p:cNvCxnSpPr>
          <p:nvPr/>
        </p:nvCxnSpPr>
        <p:spPr>
          <a:xfrm>
            <a:off x="3572668" y="2686448"/>
            <a:ext cx="2932907" cy="0"/>
          </a:xfrm>
          <a:prstGeom prst="line">
            <a:avLst/>
          </a:prstGeom>
          <a:ln w="38100"/>
        </p:spPr>
        <p:style>
          <a:lnRef idx="2">
            <a:schemeClr val="accent1"/>
          </a:lnRef>
          <a:fillRef idx="0">
            <a:schemeClr val="accent1"/>
          </a:fillRef>
          <a:effectRef idx="1">
            <a:schemeClr val="accent1"/>
          </a:effectRef>
          <a:fontRef idx="minor">
            <a:schemeClr val="tx1"/>
          </a:fontRef>
        </p:style>
      </p:cxnSp>
      <p:cxnSp>
        <p:nvCxnSpPr>
          <p:cNvPr id="206" name="Straight Connector 205">
            <a:extLst>
              <a:ext uri="{FF2B5EF4-FFF2-40B4-BE49-F238E27FC236}">
                <a16:creationId xmlns:a16="http://schemas.microsoft.com/office/drawing/2014/main" id="{FC1E0BA3-619B-1024-C7E9-27CF88D27891}"/>
              </a:ext>
            </a:extLst>
          </p:cNvPr>
          <p:cNvCxnSpPr>
            <a:cxnSpLocks/>
          </p:cNvCxnSpPr>
          <p:nvPr/>
        </p:nvCxnSpPr>
        <p:spPr>
          <a:xfrm>
            <a:off x="3572668" y="3466107"/>
            <a:ext cx="1874148"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08" name="Star: 5 Points 207">
            <a:extLst>
              <a:ext uri="{FF2B5EF4-FFF2-40B4-BE49-F238E27FC236}">
                <a16:creationId xmlns:a16="http://schemas.microsoft.com/office/drawing/2014/main" id="{48835A13-8DAC-7C70-A1FC-C465AAB99D9F}"/>
              </a:ext>
            </a:extLst>
          </p:cNvPr>
          <p:cNvSpPr/>
          <p:nvPr/>
        </p:nvSpPr>
        <p:spPr>
          <a:xfrm>
            <a:off x="5355376" y="3369221"/>
            <a:ext cx="182880" cy="182563"/>
          </a:xfrm>
          <a:prstGeom prst="star5">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100"/>
          </a:p>
        </p:txBody>
      </p:sp>
      <p:cxnSp>
        <p:nvCxnSpPr>
          <p:cNvPr id="209" name="Straight Connector 208">
            <a:extLst>
              <a:ext uri="{FF2B5EF4-FFF2-40B4-BE49-F238E27FC236}">
                <a16:creationId xmlns:a16="http://schemas.microsoft.com/office/drawing/2014/main" id="{E07C7411-CE2F-D3E5-57B1-20096B0C9017}"/>
              </a:ext>
            </a:extLst>
          </p:cNvPr>
          <p:cNvCxnSpPr>
            <a:cxnSpLocks/>
          </p:cNvCxnSpPr>
          <p:nvPr/>
        </p:nvCxnSpPr>
        <p:spPr>
          <a:xfrm>
            <a:off x="6505575" y="4944656"/>
            <a:ext cx="229979"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15" name="Star: 5 Points 214">
            <a:extLst>
              <a:ext uri="{FF2B5EF4-FFF2-40B4-BE49-F238E27FC236}">
                <a16:creationId xmlns:a16="http://schemas.microsoft.com/office/drawing/2014/main" id="{F4C46A9E-8133-4F26-6ECF-D0981EA9D454}"/>
              </a:ext>
            </a:extLst>
          </p:cNvPr>
          <p:cNvSpPr/>
          <p:nvPr/>
        </p:nvSpPr>
        <p:spPr>
          <a:xfrm>
            <a:off x="6421006" y="2588375"/>
            <a:ext cx="182880" cy="182563"/>
          </a:xfrm>
          <a:prstGeom prst="star5">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216" name="TextBox 215">
            <a:extLst>
              <a:ext uri="{FF2B5EF4-FFF2-40B4-BE49-F238E27FC236}">
                <a16:creationId xmlns:a16="http://schemas.microsoft.com/office/drawing/2014/main" id="{F7508F5A-9F15-876F-9969-981292575A51}"/>
              </a:ext>
            </a:extLst>
          </p:cNvPr>
          <p:cNvSpPr txBox="1">
            <a:spLocks/>
          </p:cNvSpPr>
          <p:nvPr/>
        </p:nvSpPr>
        <p:spPr>
          <a:xfrm>
            <a:off x="5904225" y="2824879"/>
            <a:ext cx="724444" cy="461665"/>
          </a:xfrm>
          <a:prstGeom prst="rect">
            <a:avLst/>
          </a:prstGeom>
          <a:solidFill>
            <a:schemeClr val="bg1"/>
          </a:solidFill>
        </p:spPr>
        <p:txBody>
          <a:bodyPr vert="horz" wrap="square" lIns="0" tIns="0" rIns="0" bIns="0" rtlCol="0" anchor="t">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algn="r"/>
            <a:r>
              <a:rPr lang="en-US" sz="1000" dirty="0"/>
              <a:t>Actionable transmission plan</a:t>
            </a:r>
          </a:p>
        </p:txBody>
      </p:sp>
      <p:sp>
        <p:nvSpPr>
          <p:cNvPr id="217" name="TextBox 216">
            <a:extLst>
              <a:ext uri="{FF2B5EF4-FFF2-40B4-BE49-F238E27FC236}">
                <a16:creationId xmlns:a16="http://schemas.microsoft.com/office/drawing/2014/main" id="{D6CE2F0C-BF28-C8B4-8287-71F23401CDE7}"/>
              </a:ext>
            </a:extLst>
          </p:cNvPr>
          <p:cNvSpPr txBox="1">
            <a:spLocks/>
          </p:cNvSpPr>
          <p:nvPr/>
        </p:nvSpPr>
        <p:spPr>
          <a:xfrm>
            <a:off x="5537408" y="3402052"/>
            <a:ext cx="876577" cy="461665"/>
          </a:xfrm>
          <a:prstGeom prst="rect">
            <a:avLst/>
          </a:prstGeom>
          <a:solidFill>
            <a:srgbClr val="E7F7FA"/>
          </a:solidFill>
        </p:spPr>
        <p:txBody>
          <a:bodyPr vert="horz" wrap="square" lIns="0" tIns="0" rIns="0" bIns="0" rtlCol="0" anchor="t">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1000" dirty="0"/>
              <a:t>Target revision request approval</a:t>
            </a:r>
          </a:p>
        </p:txBody>
      </p:sp>
      <p:sp>
        <p:nvSpPr>
          <p:cNvPr id="218" name="Star: 5 Points 217">
            <a:extLst>
              <a:ext uri="{FF2B5EF4-FFF2-40B4-BE49-F238E27FC236}">
                <a16:creationId xmlns:a16="http://schemas.microsoft.com/office/drawing/2014/main" id="{7AE2C9BE-B683-F5F2-264B-9AD3F3A81F76}"/>
              </a:ext>
            </a:extLst>
          </p:cNvPr>
          <p:cNvSpPr/>
          <p:nvPr/>
        </p:nvSpPr>
        <p:spPr>
          <a:xfrm>
            <a:off x="6421006" y="4853397"/>
            <a:ext cx="182880" cy="182563"/>
          </a:xfrm>
          <a:prstGeom prst="star5">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219" name="TextBox 218">
            <a:extLst>
              <a:ext uri="{FF2B5EF4-FFF2-40B4-BE49-F238E27FC236}">
                <a16:creationId xmlns:a16="http://schemas.microsoft.com/office/drawing/2014/main" id="{B367D1F0-F364-EC78-2182-C83C095846FF}"/>
              </a:ext>
            </a:extLst>
          </p:cNvPr>
          <p:cNvSpPr txBox="1">
            <a:spLocks/>
          </p:cNvSpPr>
          <p:nvPr/>
        </p:nvSpPr>
        <p:spPr>
          <a:xfrm>
            <a:off x="5618648" y="4827644"/>
            <a:ext cx="724444" cy="307777"/>
          </a:xfrm>
          <a:prstGeom prst="rect">
            <a:avLst/>
          </a:prstGeom>
          <a:solidFill>
            <a:schemeClr val="bg1"/>
          </a:solidFill>
        </p:spPr>
        <p:txBody>
          <a:bodyPr vert="horz" wrap="square" lIns="0" tIns="0" rIns="0" bIns="0" rtlCol="0" anchor="t">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algn="r"/>
            <a:r>
              <a:rPr lang="en-US" sz="1000" dirty="0"/>
              <a:t>Launch of Batch 1</a:t>
            </a:r>
          </a:p>
        </p:txBody>
      </p:sp>
      <p:grpSp>
        <p:nvGrpSpPr>
          <p:cNvPr id="242" name="Group 241">
            <a:extLst>
              <a:ext uri="{FF2B5EF4-FFF2-40B4-BE49-F238E27FC236}">
                <a16:creationId xmlns:a16="http://schemas.microsoft.com/office/drawing/2014/main" id="{5F24ED86-FCFB-C691-0FD7-EF1A46D7FA1C}"/>
              </a:ext>
            </a:extLst>
          </p:cNvPr>
          <p:cNvGrpSpPr/>
          <p:nvPr/>
        </p:nvGrpSpPr>
        <p:grpSpPr>
          <a:xfrm>
            <a:off x="7542706" y="1702656"/>
            <a:ext cx="4115893" cy="754053"/>
            <a:chOff x="7542706" y="1702656"/>
            <a:chExt cx="4115893" cy="754053"/>
          </a:xfrm>
        </p:grpSpPr>
        <p:grpSp>
          <p:nvGrpSpPr>
            <p:cNvPr id="223" name="CustomIcon">
              <a:extLst>
                <a:ext uri="{FF2B5EF4-FFF2-40B4-BE49-F238E27FC236}">
                  <a16:creationId xmlns:a16="http://schemas.microsoft.com/office/drawing/2014/main" id="{256F8F80-D0EF-D603-91AA-1D926086A41C}"/>
                </a:ext>
              </a:extLst>
            </p:cNvPr>
            <p:cNvGrpSpPr>
              <a:grpSpLocks noChangeAspect="1"/>
            </p:cNvGrpSpPr>
            <p:nvPr>
              <p:custDataLst>
                <p:tags r:id="rId33"/>
              </p:custDataLst>
            </p:nvPr>
          </p:nvGrpSpPr>
          <p:grpSpPr>
            <a:xfrm>
              <a:off x="7542706" y="1702657"/>
              <a:ext cx="696544" cy="696544"/>
              <a:chOff x="-205105" y="-205105"/>
              <a:chExt cx="1019810" cy="1019810"/>
            </a:xfrm>
          </p:grpSpPr>
          <p:sp>
            <p:nvSpPr>
              <p:cNvPr id="220" name="Oval 219">
                <a:extLst>
                  <a:ext uri="{FF2B5EF4-FFF2-40B4-BE49-F238E27FC236}">
                    <a16:creationId xmlns:a16="http://schemas.microsoft.com/office/drawing/2014/main" id="{742FA529-CDE6-DC48-C9F9-D0D17310AC5C}"/>
                  </a:ext>
                </a:extLst>
              </p:cNvPr>
              <p:cNvSpPr>
                <a:spLocks noChangeAspect="1"/>
              </p:cNvSpPr>
              <p:nvPr/>
            </p:nvSpPr>
            <p:spPr>
              <a:xfrm>
                <a:off x="-205105" y="-205105"/>
                <a:ext cx="1019810" cy="1019810"/>
              </a:xfrm>
              <a:prstGeom prst="ellipse">
                <a:avLst/>
              </a:prstGeom>
              <a:solidFill>
                <a:schemeClr val="accent1"/>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2" name="Graphic 221">
                <a:extLst>
                  <a:ext uri="{FF2B5EF4-FFF2-40B4-BE49-F238E27FC236}">
                    <a16:creationId xmlns:a16="http://schemas.microsoft.com/office/drawing/2014/main" id="{CB2B7B88-ADED-4DFA-8301-CF786EC562D4}"/>
                  </a:ext>
                </a:extLst>
              </p:cNvPr>
              <p:cNvPicPr>
                <a:picLocks noChangeAspect="1"/>
              </p:cNvPicPr>
              <p:nvPr/>
            </p:nvPicPr>
            <p:blipFill>
              <a:blip>
                <a:extLst>
                  <a:ext uri="{96DAC541-7B7A-43D3-8B79-37D633B846F1}">
                    <asvg:svgBlip xmlns:asvg="http://schemas.microsoft.com/office/drawing/2016/SVG/main" r:embed="rId41"/>
                  </a:ext>
                </a:extLst>
              </a:blip>
              <a:stretch>
                <a:fillRect/>
              </a:stretch>
            </p:blipFill>
            <p:spPr>
              <a:xfrm>
                <a:off x="0" y="0"/>
                <a:ext cx="609600" cy="609600"/>
              </a:xfrm>
              <a:prstGeom prst="rect">
                <a:avLst/>
              </a:prstGeom>
            </p:spPr>
          </p:pic>
        </p:grpSp>
        <p:sp>
          <p:nvSpPr>
            <p:cNvPr id="232" name="TextBox 231">
              <a:extLst>
                <a:ext uri="{FF2B5EF4-FFF2-40B4-BE49-F238E27FC236}">
                  <a16:creationId xmlns:a16="http://schemas.microsoft.com/office/drawing/2014/main" id="{46736456-83F5-120B-5C52-B9651CF5BA26}"/>
                </a:ext>
              </a:extLst>
            </p:cNvPr>
            <p:cNvSpPr txBox="1">
              <a:spLocks/>
            </p:cNvSpPr>
            <p:nvPr/>
          </p:nvSpPr>
          <p:spPr>
            <a:xfrm>
              <a:off x="8379339" y="1702656"/>
              <a:ext cx="3279260" cy="754053"/>
            </a:xfrm>
            <a:prstGeom prst="rect">
              <a:avLst/>
            </a:prstGeom>
          </p:spPr>
          <p:txBody>
            <a:bodyPr vert="horz" wrap="square" lIns="0" tIns="0" rIns="0" bIns="0" rtlCol="0" anchor="t">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1100" b="1" dirty="0"/>
                <a:t>Execute a smooth transition</a:t>
              </a:r>
            </a:p>
            <a:p>
              <a:r>
                <a:rPr lang="en-US" sz="1100" dirty="0"/>
                <a:t>Continue supporting existing planning obligations, transmission studies, and in-flight projects while standing up the new planning framework</a:t>
              </a:r>
            </a:p>
          </p:txBody>
        </p:sp>
      </p:grpSp>
      <p:grpSp>
        <p:nvGrpSpPr>
          <p:cNvPr id="241" name="Group 240">
            <a:extLst>
              <a:ext uri="{FF2B5EF4-FFF2-40B4-BE49-F238E27FC236}">
                <a16:creationId xmlns:a16="http://schemas.microsoft.com/office/drawing/2014/main" id="{D618F516-85AA-5CE8-A6BC-9B9C842FF618}"/>
              </a:ext>
            </a:extLst>
          </p:cNvPr>
          <p:cNvGrpSpPr/>
          <p:nvPr/>
        </p:nvGrpSpPr>
        <p:grpSpPr>
          <a:xfrm>
            <a:off x="7542706" y="3001197"/>
            <a:ext cx="4115893" cy="846386"/>
            <a:chOff x="7542706" y="2688933"/>
            <a:chExt cx="4115893" cy="846386"/>
          </a:xfrm>
        </p:grpSpPr>
        <p:grpSp>
          <p:nvGrpSpPr>
            <p:cNvPr id="227" name="CustomIcon">
              <a:extLst>
                <a:ext uri="{FF2B5EF4-FFF2-40B4-BE49-F238E27FC236}">
                  <a16:creationId xmlns:a16="http://schemas.microsoft.com/office/drawing/2014/main" id="{8B3011F6-9C05-F373-AC5F-BFE02B4B8EEC}"/>
                </a:ext>
              </a:extLst>
            </p:cNvPr>
            <p:cNvGrpSpPr>
              <a:grpSpLocks noChangeAspect="1"/>
            </p:cNvGrpSpPr>
            <p:nvPr>
              <p:custDataLst>
                <p:tags r:id="rId32"/>
              </p:custDataLst>
            </p:nvPr>
          </p:nvGrpSpPr>
          <p:grpSpPr>
            <a:xfrm>
              <a:off x="7542706" y="2688933"/>
              <a:ext cx="696544" cy="696544"/>
              <a:chOff x="-205105" y="-205105"/>
              <a:chExt cx="1019810" cy="1019810"/>
            </a:xfrm>
          </p:grpSpPr>
          <p:sp>
            <p:nvSpPr>
              <p:cNvPr id="224" name="Oval 223">
                <a:extLst>
                  <a:ext uri="{FF2B5EF4-FFF2-40B4-BE49-F238E27FC236}">
                    <a16:creationId xmlns:a16="http://schemas.microsoft.com/office/drawing/2014/main" id="{76515E95-16B8-BBAA-2E6E-FF3C2B88D5D1}"/>
                  </a:ext>
                </a:extLst>
              </p:cNvPr>
              <p:cNvSpPr>
                <a:spLocks noChangeAspect="1"/>
              </p:cNvSpPr>
              <p:nvPr/>
            </p:nvSpPr>
            <p:spPr>
              <a:xfrm>
                <a:off x="-205105" y="-205105"/>
                <a:ext cx="1019810" cy="1019810"/>
              </a:xfrm>
              <a:prstGeom prst="ellipse">
                <a:avLst/>
              </a:prstGeom>
              <a:solidFill>
                <a:schemeClr val="accent1"/>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6" name="Graphic 225">
                <a:extLst>
                  <a:ext uri="{FF2B5EF4-FFF2-40B4-BE49-F238E27FC236}">
                    <a16:creationId xmlns:a16="http://schemas.microsoft.com/office/drawing/2014/main" id="{4F6CDD4E-365F-93B9-A050-8D640DE9BF03}"/>
                  </a:ext>
                </a:extLst>
              </p:cNvPr>
              <p:cNvPicPr>
                <a:picLocks noChangeAspect="1"/>
              </p:cNvPicPr>
              <p:nvPr/>
            </p:nvPicPr>
            <p:blipFill>
              <a:blip>
                <a:extLst>
                  <a:ext uri="{96DAC541-7B7A-43D3-8B79-37D633B846F1}">
                    <asvg:svgBlip xmlns:asvg="http://schemas.microsoft.com/office/drawing/2016/SVG/main" r:embed="rId42"/>
                  </a:ext>
                </a:extLst>
              </a:blip>
              <a:stretch>
                <a:fillRect/>
              </a:stretch>
            </p:blipFill>
            <p:spPr>
              <a:xfrm>
                <a:off x="0" y="0"/>
                <a:ext cx="609600" cy="609600"/>
              </a:xfrm>
              <a:prstGeom prst="rect">
                <a:avLst/>
              </a:prstGeom>
            </p:spPr>
          </p:pic>
        </p:grpSp>
        <p:sp>
          <p:nvSpPr>
            <p:cNvPr id="233" name="TextBox 232">
              <a:extLst>
                <a:ext uri="{FF2B5EF4-FFF2-40B4-BE49-F238E27FC236}">
                  <a16:creationId xmlns:a16="http://schemas.microsoft.com/office/drawing/2014/main" id="{BE41402B-8F7F-2BA3-7E42-5B35E7C340CD}"/>
                </a:ext>
              </a:extLst>
            </p:cNvPr>
            <p:cNvSpPr txBox="1">
              <a:spLocks/>
            </p:cNvSpPr>
            <p:nvPr/>
          </p:nvSpPr>
          <p:spPr>
            <a:xfrm>
              <a:off x="8379339" y="2688933"/>
              <a:ext cx="3279260" cy="846386"/>
            </a:xfrm>
            <a:prstGeom prst="rect">
              <a:avLst/>
            </a:prstGeom>
          </p:spPr>
          <p:txBody>
            <a:bodyPr vert="horz" wrap="square" lIns="0" tIns="0" rIns="0" bIns="0" rtlCol="0" anchor="t">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1100" b="1" dirty="0"/>
                <a:t>Converge into a unified planning framework </a:t>
              </a:r>
              <a:r>
                <a:rPr lang="en-US" sz="1100" dirty="0"/>
                <a:t>Integrate fragmented planning and interconnection activities into a coordinated ERCOT-wide Batch-centric framework with aligned studies, timelines, and outputs</a:t>
              </a:r>
            </a:p>
          </p:txBody>
        </p:sp>
      </p:grpSp>
      <p:grpSp>
        <p:nvGrpSpPr>
          <p:cNvPr id="240" name="Group 239">
            <a:extLst>
              <a:ext uri="{FF2B5EF4-FFF2-40B4-BE49-F238E27FC236}">
                <a16:creationId xmlns:a16="http://schemas.microsoft.com/office/drawing/2014/main" id="{9DE743CF-CAA9-192D-B4D5-A0A4349C99D5}"/>
              </a:ext>
            </a:extLst>
          </p:cNvPr>
          <p:cNvGrpSpPr/>
          <p:nvPr/>
        </p:nvGrpSpPr>
        <p:grpSpPr>
          <a:xfrm>
            <a:off x="7542706" y="4392070"/>
            <a:ext cx="4115893" cy="923330"/>
            <a:chOff x="7542706" y="4392070"/>
            <a:chExt cx="4115893" cy="923330"/>
          </a:xfrm>
        </p:grpSpPr>
        <p:grpSp>
          <p:nvGrpSpPr>
            <p:cNvPr id="231" name="CustomIcon">
              <a:extLst>
                <a:ext uri="{FF2B5EF4-FFF2-40B4-BE49-F238E27FC236}">
                  <a16:creationId xmlns:a16="http://schemas.microsoft.com/office/drawing/2014/main" id="{7A9D078F-3BE1-EC6F-2802-5689E354F44C}"/>
                </a:ext>
              </a:extLst>
            </p:cNvPr>
            <p:cNvGrpSpPr>
              <a:grpSpLocks noChangeAspect="1"/>
            </p:cNvGrpSpPr>
            <p:nvPr>
              <p:custDataLst>
                <p:tags r:id="rId31"/>
              </p:custDataLst>
            </p:nvPr>
          </p:nvGrpSpPr>
          <p:grpSpPr>
            <a:xfrm>
              <a:off x="7542706" y="4392070"/>
              <a:ext cx="696544" cy="696544"/>
              <a:chOff x="-205105" y="-205105"/>
              <a:chExt cx="1019810" cy="1019810"/>
            </a:xfrm>
          </p:grpSpPr>
          <p:sp>
            <p:nvSpPr>
              <p:cNvPr id="228" name="Oval 227">
                <a:extLst>
                  <a:ext uri="{FF2B5EF4-FFF2-40B4-BE49-F238E27FC236}">
                    <a16:creationId xmlns:a16="http://schemas.microsoft.com/office/drawing/2014/main" id="{9EEBBA3A-C725-CA86-8E45-3850780A6973}"/>
                  </a:ext>
                </a:extLst>
              </p:cNvPr>
              <p:cNvSpPr>
                <a:spLocks noChangeAspect="1"/>
              </p:cNvSpPr>
              <p:nvPr/>
            </p:nvSpPr>
            <p:spPr>
              <a:xfrm>
                <a:off x="-205105" y="-205105"/>
                <a:ext cx="1019810" cy="1019810"/>
              </a:xfrm>
              <a:prstGeom prst="ellipse">
                <a:avLst/>
              </a:prstGeom>
              <a:solidFill>
                <a:schemeClr val="accent1"/>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0" name="Graphic 229">
                <a:extLst>
                  <a:ext uri="{FF2B5EF4-FFF2-40B4-BE49-F238E27FC236}">
                    <a16:creationId xmlns:a16="http://schemas.microsoft.com/office/drawing/2014/main" id="{355743C6-78ED-7A08-CDDD-8861EFE32455}"/>
                  </a:ext>
                </a:extLst>
              </p:cNvPr>
              <p:cNvPicPr>
                <a:picLocks noChangeAspect="1"/>
              </p:cNvPicPr>
              <p:nvPr/>
            </p:nvPicPr>
            <p:blipFill>
              <a:blip>
                <a:extLst>
                  <a:ext uri="{96DAC541-7B7A-43D3-8B79-37D633B846F1}">
                    <asvg:svgBlip xmlns:asvg="http://schemas.microsoft.com/office/drawing/2016/SVG/main" r:embed="rId43"/>
                  </a:ext>
                </a:extLst>
              </a:blip>
              <a:stretch>
                <a:fillRect/>
              </a:stretch>
            </p:blipFill>
            <p:spPr>
              <a:xfrm>
                <a:off x="0" y="0"/>
                <a:ext cx="609600" cy="609600"/>
              </a:xfrm>
              <a:prstGeom prst="rect">
                <a:avLst/>
              </a:prstGeom>
            </p:spPr>
          </p:pic>
        </p:grpSp>
        <p:sp>
          <p:nvSpPr>
            <p:cNvPr id="234" name="TextBox 233">
              <a:extLst>
                <a:ext uri="{FF2B5EF4-FFF2-40B4-BE49-F238E27FC236}">
                  <a16:creationId xmlns:a16="http://schemas.microsoft.com/office/drawing/2014/main" id="{EF2B02E6-9925-35C7-869C-18676F4AF063}"/>
                </a:ext>
              </a:extLst>
            </p:cNvPr>
            <p:cNvSpPr txBox="1">
              <a:spLocks/>
            </p:cNvSpPr>
            <p:nvPr/>
          </p:nvSpPr>
          <p:spPr>
            <a:xfrm>
              <a:off x="8379339" y="4392070"/>
              <a:ext cx="3279260" cy="923330"/>
            </a:xfrm>
            <a:prstGeom prst="rect">
              <a:avLst/>
            </a:prstGeom>
          </p:spPr>
          <p:txBody>
            <a:bodyPr vert="horz" wrap="square" lIns="0" tIns="0" rIns="0" bIns="0" rtlCol="0" anchor="t">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1100" b="1" dirty="0"/>
                <a:t>Incorporate stakeholder feedback and Batch Zero learnings</a:t>
              </a:r>
            </a:p>
            <a:p>
              <a:r>
                <a:rPr lang="en-US" sz="1100" dirty="0"/>
                <a:t>Refine the long-term CTP framework through stakeholder engagement and implementation learnings emerging from Batch Zero execution</a:t>
              </a:r>
            </a:p>
          </p:txBody>
        </p:sp>
      </p:grpSp>
      <p:sp>
        <p:nvSpPr>
          <p:cNvPr id="16" name="TextBox 15">
            <a:extLst>
              <a:ext uri="{FF2B5EF4-FFF2-40B4-BE49-F238E27FC236}">
                <a16:creationId xmlns:a16="http://schemas.microsoft.com/office/drawing/2014/main" id="{551B81D8-C158-3BF0-9ACC-29F72278EA40}"/>
              </a:ext>
            </a:extLst>
          </p:cNvPr>
          <p:cNvSpPr txBox="1">
            <a:spLocks/>
          </p:cNvSpPr>
          <p:nvPr/>
        </p:nvSpPr>
        <p:spPr>
          <a:xfrm>
            <a:off x="1257300" y="1046891"/>
            <a:ext cx="2203265" cy="123111"/>
          </a:xfrm>
          <a:prstGeom prst="rect">
            <a:avLst/>
          </a:prstGeom>
        </p:spPr>
        <p:txBody>
          <a:bodyPr vert="horz" wrap="square" lIns="0" tIns="0" rIns="0" bIns="0" rtlCol="0" anchor="t">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800" b="1" u="sng" dirty="0">
                <a:solidFill>
                  <a:srgbClr val="FF0000"/>
                </a:solidFill>
              </a:rPr>
              <a:t>ILLUSTRATIVE AND HIGHLY PRELIMINARY</a:t>
            </a:r>
            <a:endParaRPr lang="en-US" sz="800" u="sng" dirty="0">
              <a:solidFill>
                <a:srgbClr val="FF0000"/>
              </a:solidFill>
            </a:endParaRPr>
          </a:p>
        </p:txBody>
      </p:sp>
    </p:spTree>
    <p:extLst>
      <p:ext uri="{BB962C8B-B14F-4D97-AF65-F5344CB8AC3E}">
        <p14:creationId xmlns:p14="http://schemas.microsoft.com/office/powerpoint/2010/main" val="42217437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think-cell data - do not delete" hidden="1">
            <a:extLst>
              <a:ext uri="{FF2B5EF4-FFF2-40B4-BE49-F238E27FC236}">
                <a16:creationId xmlns:a16="http://schemas.microsoft.com/office/drawing/2014/main" id="{AA1E7835-B21D-F5F7-FDAB-7B6284898D9F}"/>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404" imgH="403" progId="TCLayout.ActiveDocument.1">
                  <p:embed/>
                </p:oleObj>
              </mc:Choice>
              <mc:Fallback>
                <p:oleObj name="think-cell Slide" r:id="rId7" imgW="404" imgH="403" progId="TCLayout.ActiveDocument.1">
                  <p:embed/>
                  <p:pic>
                    <p:nvPicPr>
                      <p:cNvPr id="13" name="think-cell data - do not delete" hidden="1">
                        <a:extLst>
                          <a:ext uri="{FF2B5EF4-FFF2-40B4-BE49-F238E27FC236}">
                            <a16:creationId xmlns:a16="http://schemas.microsoft.com/office/drawing/2014/main" id="{AA1E7835-B21D-F5F7-FDAB-7B6284898D9F}"/>
                          </a:ext>
                        </a:extLst>
                      </p:cNvPr>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6E7192C5-68F2-7A05-0483-ED6548BAF8D2}"/>
              </a:ext>
            </a:extLst>
          </p:cNvPr>
          <p:cNvSpPr>
            <a:spLocks noGrp="1"/>
          </p:cNvSpPr>
          <p:nvPr>
            <p:ph type="title"/>
          </p:nvPr>
        </p:nvSpPr>
        <p:spPr>
          <a:xfrm>
            <a:off x="1257300" y="457200"/>
            <a:ext cx="10401300" cy="664797"/>
          </a:xfrm>
        </p:spPr>
        <p:txBody>
          <a:bodyPr vert="horz">
            <a:spAutoFit/>
          </a:bodyPr>
          <a:lstStyle/>
          <a:p>
            <a:r>
              <a:rPr lang="en-US" dirty="0"/>
              <a:t>Remaining key initiatives to support Batch process execution and stabilization</a:t>
            </a:r>
          </a:p>
        </p:txBody>
      </p:sp>
      <p:sp>
        <p:nvSpPr>
          <p:cNvPr id="4" name="Text Placeholder 3">
            <a:extLst>
              <a:ext uri="{FF2B5EF4-FFF2-40B4-BE49-F238E27FC236}">
                <a16:creationId xmlns:a16="http://schemas.microsoft.com/office/drawing/2014/main" id="{6A929897-866F-540F-8121-93FC28E930F8}"/>
              </a:ext>
            </a:extLst>
          </p:cNvPr>
          <p:cNvSpPr>
            <a:spLocks noGrp="1"/>
          </p:cNvSpPr>
          <p:nvPr>
            <p:ph type="body" sz="quarter" idx="15"/>
          </p:nvPr>
        </p:nvSpPr>
        <p:spPr>
          <a:xfrm flipH="1">
            <a:off x="2244991" y="6177252"/>
            <a:ext cx="7593072" cy="447096"/>
          </a:xfrm>
        </p:spPr>
        <p:txBody>
          <a:bodyPr/>
          <a:lstStyle/>
          <a:p>
            <a:pPr marL="61913" indent="1588">
              <a:spcAft>
                <a:spcPts val="1200"/>
              </a:spcAft>
            </a:pPr>
            <a:r>
              <a:rPr lang="en-US" dirty="0"/>
              <a:t>Key Takeaway:  </a:t>
            </a:r>
            <a:r>
              <a:rPr lang="en-US" b="0" dirty="0"/>
              <a:t>All initiatives above will require various Revision Requests.</a:t>
            </a:r>
          </a:p>
        </p:txBody>
      </p:sp>
      <p:sp>
        <p:nvSpPr>
          <p:cNvPr id="3" name="Slide Number Placeholder 2">
            <a:extLst>
              <a:ext uri="{FF2B5EF4-FFF2-40B4-BE49-F238E27FC236}">
                <a16:creationId xmlns:a16="http://schemas.microsoft.com/office/drawing/2014/main" id="{65A516E1-307C-8F56-DBE5-5E0B8F1DA6F8}"/>
              </a:ext>
            </a:extLst>
          </p:cNvPr>
          <p:cNvSpPr>
            <a:spLocks noGrp="1"/>
          </p:cNvSpPr>
          <p:nvPr>
            <p:ph type="sldNum" sz="quarter" idx="12"/>
          </p:nvPr>
        </p:nvSpPr>
        <p:spPr/>
        <p:txBody>
          <a:bodyPr/>
          <a:lstStyle/>
          <a:p>
            <a:fld id="{BCDE79FB-97BA-492B-8D57-F1373F9ADA95}" type="slidenum">
              <a:rPr lang="en-US" smtClean="0"/>
              <a:pPr/>
              <a:t>8</a:t>
            </a:fld>
            <a:endParaRPr lang="en-US"/>
          </a:p>
        </p:txBody>
      </p:sp>
      <p:grpSp>
        <p:nvGrpSpPr>
          <p:cNvPr id="47" name="Group 46">
            <a:extLst>
              <a:ext uri="{FF2B5EF4-FFF2-40B4-BE49-F238E27FC236}">
                <a16:creationId xmlns:a16="http://schemas.microsoft.com/office/drawing/2014/main" id="{DC42F54A-FF36-F6DF-7283-3C098BED5E33}"/>
              </a:ext>
            </a:extLst>
          </p:cNvPr>
          <p:cNvGrpSpPr/>
          <p:nvPr/>
        </p:nvGrpSpPr>
        <p:grpSpPr>
          <a:xfrm>
            <a:off x="1257300" y="1367562"/>
            <a:ext cx="10401300" cy="4431097"/>
            <a:chOff x="1257300" y="1270387"/>
            <a:chExt cx="10401300" cy="4431097"/>
          </a:xfrm>
        </p:grpSpPr>
        <p:cxnSp>
          <p:nvCxnSpPr>
            <p:cNvPr id="31" name="LineBasicDefault 3">
              <a:extLst>
                <a:ext uri="{FF2B5EF4-FFF2-40B4-BE49-F238E27FC236}">
                  <a16:creationId xmlns:a16="http://schemas.microsoft.com/office/drawing/2014/main" id="{576E23C6-B08E-022C-79C3-689F4B41FECE}"/>
                </a:ext>
              </a:extLst>
            </p:cNvPr>
            <p:cNvCxnSpPr>
              <a:cxnSpLocks/>
            </p:cNvCxnSpPr>
            <p:nvPr>
              <p:custDataLst>
                <p:tags r:id="rId3"/>
              </p:custDataLst>
            </p:nvPr>
          </p:nvCxnSpPr>
          <p:spPr>
            <a:xfrm>
              <a:off x="1257300" y="1480010"/>
              <a:ext cx="10401300" cy="0"/>
            </a:xfrm>
            <a:prstGeom prst="straightConnector1">
              <a:avLst/>
            </a:prstGeom>
            <a:ln w="63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2" name="LineBasicDefault 3">
              <a:extLst>
                <a:ext uri="{FF2B5EF4-FFF2-40B4-BE49-F238E27FC236}">
                  <a16:creationId xmlns:a16="http://schemas.microsoft.com/office/drawing/2014/main" id="{E4FE78B5-0C18-1520-DCD3-F4138F76C541}"/>
                </a:ext>
              </a:extLst>
            </p:cNvPr>
            <p:cNvCxnSpPr>
              <a:cxnSpLocks/>
            </p:cNvCxnSpPr>
            <p:nvPr>
              <p:custDataLst>
                <p:tags r:id="rId4"/>
              </p:custDataLst>
            </p:nvPr>
          </p:nvCxnSpPr>
          <p:spPr>
            <a:xfrm>
              <a:off x="1257300" y="2929707"/>
              <a:ext cx="10401300" cy="0"/>
            </a:xfrm>
            <a:prstGeom prst="straightConnector1">
              <a:avLst/>
            </a:prstGeom>
            <a:ln w="6350">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33" name="LineBasicDefault 3">
              <a:extLst>
                <a:ext uri="{FF2B5EF4-FFF2-40B4-BE49-F238E27FC236}">
                  <a16:creationId xmlns:a16="http://schemas.microsoft.com/office/drawing/2014/main" id="{EF2B78A2-49C9-3B84-FBCD-2B962F7F9F73}"/>
                </a:ext>
              </a:extLst>
            </p:cNvPr>
            <p:cNvCxnSpPr>
              <a:cxnSpLocks/>
            </p:cNvCxnSpPr>
            <p:nvPr>
              <p:custDataLst>
                <p:tags r:id="rId5"/>
              </p:custDataLst>
            </p:nvPr>
          </p:nvCxnSpPr>
          <p:spPr>
            <a:xfrm>
              <a:off x="1257300" y="4347738"/>
              <a:ext cx="10401300" cy="0"/>
            </a:xfrm>
            <a:prstGeom prst="straightConnector1">
              <a:avLst/>
            </a:prstGeom>
            <a:ln w="6350">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34" name="TextBox 33">
              <a:extLst>
                <a:ext uri="{FF2B5EF4-FFF2-40B4-BE49-F238E27FC236}">
                  <a16:creationId xmlns:a16="http://schemas.microsoft.com/office/drawing/2014/main" id="{2F70E631-F08E-3C08-DE6E-34E0973329EB}"/>
                </a:ext>
              </a:extLst>
            </p:cNvPr>
            <p:cNvSpPr txBox="1"/>
            <p:nvPr/>
          </p:nvSpPr>
          <p:spPr>
            <a:xfrm>
              <a:off x="2242686" y="1597596"/>
              <a:ext cx="2337229" cy="369332"/>
            </a:xfrm>
            <a:prstGeom prst="rect">
              <a:avLst/>
            </a:prstGeom>
          </p:spPr>
          <p:txBody>
            <a:bodyPr vert="horz" wrap="square" lIns="0" tIns="0" rIns="0" bIns="0" rtlCol="0">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1200" b="1" dirty="0"/>
                <a:t>Finalize and operationalize Batch process execution</a:t>
              </a:r>
              <a:endParaRPr lang="en-US" sz="1200" b="1" dirty="0">
                <a:solidFill>
                  <a:srgbClr val="000000"/>
                </a:solidFill>
              </a:endParaRPr>
            </a:p>
          </p:txBody>
        </p:sp>
        <p:sp>
          <p:nvSpPr>
            <p:cNvPr id="35" name="TextBox 34">
              <a:extLst>
                <a:ext uri="{FF2B5EF4-FFF2-40B4-BE49-F238E27FC236}">
                  <a16:creationId xmlns:a16="http://schemas.microsoft.com/office/drawing/2014/main" id="{E291C9F3-18A9-0D0B-61D7-EF907C741F0D}"/>
                </a:ext>
              </a:extLst>
            </p:cNvPr>
            <p:cNvSpPr txBox="1"/>
            <p:nvPr/>
          </p:nvSpPr>
          <p:spPr>
            <a:xfrm>
              <a:off x="4986866" y="1597596"/>
              <a:ext cx="6671734" cy="707886"/>
            </a:xfrm>
            <a:prstGeom prst="rect">
              <a:avLst/>
            </a:prstGeom>
          </p:spPr>
          <p:txBody>
            <a:bodyPr vert="horz" wrap="square" lIns="0" tIns="0" rIns="0" bIns="0" rtlCol="0">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marL="171450" indent="-171450">
                <a:buFont typeface="Arial" panose="020B0604020202020204" pitchFamily="34" charset="0"/>
                <a:buChar char="•"/>
              </a:pPr>
              <a:r>
                <a:rPr lang="en-US" sz="1200" dirty="0"/>
                <a:t>Define study fee structure, queue rollover, and re-study eligibility</a:t>
              </a:r>
            </a:p>
            <a:p>
              <a:pPr marL="171450" indent="-171450">
                <a:buFont typeface="Arial" panose="020B0604020202020204" pitchFamily="34" charset="0"/>
                <a:buChar char="•"/>
              </a:pPr>
              <a:r>
                <a:rPr lang="en-US" sz="1200" dirty="0"/>
                <a:t>Refine treatment of load ramps, in-service date changes, and post-study project modifications</a:t>
              </a:r>
            </a:p>
            <a:p>
              <a:pPr marL="171450" indent="-171450">
                <a:buFont typeface="Arial" panose="020B0604020202020204" pitchFamily="34" charset="0"/>
                <a:buChar char="•"/>
              </a:pPr>
              <a:r>
                <a:rPr lang="en-US" sz="1200" dirty="0"/>
                <a:t>Define treatment of projects seeking additional MWs or future re-entry into Batch Zero studies</a:t>
              </a:r>
              <a:endParaRPr lang="en-US" sz="1200" dirty="0">
                <a:solidFill>
                  <a:srgbClr val="000000"/>
                </a:solidFill>
              </a:endParaRPr>
            </a:p>
          </p:txBody>
        </p:sp>
        <p:sp>
          <p:nvSpPr>
            <p:cNvPr id="36" name="TextBox 35">
              <a:extLst>
                <a:ext uri="{FF2B5EF4-FFF2-40B4-BE49-F238E27FC236}">
                  <a16:creationId xmlns:a16="http://schemas.microsoft.com/office/drawing/2014/main" id="{A4293417-BC59-CF0D-FB06-35995AA388F3}"/>
                </a:ext>
              </a:extLst>
            </p:cNvPr>
            <p:cNvSpPr txBox="1"/>
            <p:nvPr/>
          </p:nvSpPr>
          <p:spPr>
            <a:xfrm>
              <a:off x="2242686" y="3042719"/>
              <a:ext cx="2337229" cy="369332"/>
            </a:xfrm>
            <a:prstGeom prst="rect">
              <a:avLst/>
            </a:prstGeom>
          </p:spPr>
          <p:txBody>
            <a:bodyPr vert="horz" wrap="square" lIns="0" tIns="0" rIns="0" bIns="0" rtlCol="0">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1200" b="1" dirty="0"/>
                <a:t>Refine reliability, operational, and market design frameworks</a:t>
              </a:r>
              <a:endParaRPr lang="en-US" sz="1200" b="1" dirty="0">
                <a:solidFill>
                  <a:srgbClr val="000000"/>
                </a:solidFill>
              </a:endParaRPr>
            </a:p>
          </p:txBody>
        </p:sp>
        <p:sp>
          <p:nvSpPr>
            <p:cNvPr id="37" name="TextBox 36">
              <a:extLst>
                <a:ext uri="{FF2B5EF4-FFF2-40B4-BE49-F238E27FC236}">
                  <a16:creationId xmlns:a16="http://schemas.microsoft.com/office/drawing/2014/main" id="{BCF4041C-E08C-1F55-F726-11A14A482175}"/>
                </a:ext>
              </a:extLst>
            </p:cNvPr>
            <p:cNvSpPr txBox="1"/>
            <p:nvPr/>
          </p:nvSpPr>
          <p:spPr>
            <a:xfrm>
              <a:off x="4986866" y="3042719"/>
              <a:ext cx="6671734" cy="707886"/>
            </a:xfrm>
            <a:prstGeom prst="rect">
              <a:avLst/>
            </a:prstGeom>
          </p:spPr>
          <p:txBody>
            <a:bodyPr vert="horz" wrap="square" lIns="0" tIns="0" rIns="0" bIns="0" rtlCol="0">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marL="171450" indent="-171450">
                <a:buFont typeface="Arial" panose="020B0604020202020204" pitchFamily="34" charset="0"/>
                <a:buChar char="•"/>
              </a:pPr>
              <a:r>
                <a:rPr lang="en-US" sz="1200" dirty="0"/>
                <a:t>Enhance PCLR and WLPUN frameworks</a:t>
              </a:r>
            </a:p>
            <a:p>
              <a:pPr marL="171450" indent="-171450">
                <a:buFont typeface="Arial" panose="020B0604020202020204" pitchFamily="34" charset="0"/>
                <a:buChar char="•"/>
              </a:pPr>
              <a:r>
                <a:rPr lang="en-US" sz="1200" dirty="0"/>
                <a:t>Address treatment of WLPUN generation changes after commitment periods</a:t>
              </a:r>
            </a:p>
            <a:p>
              <a:pPr marL="171450" indent="-171450">
                <a:buFont typeface="Arial" panose="020B0604020202020204" pitchFamily="34" charset="0"/>
                <a:buChar char="•"/>
              </a:pPr>
              <a:r>
                <a:rPr lang="en-US" sz="1200" dirty="0"/>
                <a:t>Define RUC and telemetry requirements for PUNs</a:t>
              </a:r>
            </a:p>
          </p:txBody>
        </p:sp>
        <p:sp>
          <p:nvSpPr>
            <p:cNvPr id="38" name="TextBox 37">
              <a:extLst>
                <a:ext uri="{FF2B5EF4-FFF2-40B4-BE49-F238E27FC236}">
                  <a16:creationId xmlns:a16="http://schemas.microsoft.com/office/drawing/2014/main" id="{548131D0-D308-55F7-C11C-45D347FF91B9}"/>
                </a:ext>
              </a:extLst>
            </p:cNvPr>
            <p:cNvSpPr txBox="1"/>
            <p:nvPr/>
          </p:nvSpPr>
          <p:spPr>
            <a:xfrm>
              <a:off x="2242686" y="4470378"/>
              <a:ext cx="2337229" cy="553998"/>
            </a:xfrm>
            <a:prstGeom prst="rect">
              <a:avLst/>
            </a:prstGeom>
          </p:spPr>
          <p:txBody>
            <a:bodyPr vert="horz" wrap="square" lIns="0" tIns="0" rIns="0" bIns="0" rtlCol="0">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1200" b="1" dirty="0"/>
                <a:t>Build supporting governance, transparency, and technology capabilities</a:t>
              </a:r>
              <a:endParaRPr lang="en-US" sz="1200" b="1" dirty="0">
                <a:solidFill>
                  <a:srgbClr val="000000"/>
                </a:solidFill>
              </a:endParaRPr>
            </a:p>
          </p:txBody>
        </p:sp>
        <p:sp>
          <p:nvSpPr>
            <p:cNvPr id="39" name="TextBox 38">
              <a:extLst>
                <a:ext uri="{FF2B5EF4-FFF2-40B4-BE49-F238E27FC236}">
                  <a16:creationId xmlns:a16="http://schemas.microsoft.com/office/drawing/2014/main" id="{6ABF4136-E873-1CEF-CC77-F20B3D1DC8E8}"/>
                </a:ext>
              </a:extLst>
            </p:cNvPr>
            <p:cNvSpPr txBox="1"/>
            <p:nvPr/>
          </p:nvSpPr>
          <p:spPr>
            <a:xfrm>
              <a:off x="4986866" y="4470378"/>
              <a:ext cx="6671734" cy="1231106"/>
            </a:xfrm>
            <a:prstGeom prst="rect">
              <a:avLst/>
            </a:prstGeom>
          </p:spPr>
          <p:txBody>
            <a:bodyPr vert="horz" wrap="square" lIns="0" tIns="0" rIns="0" bIns="0" rtlCol="0">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marL="171450" indent="-171450">
                <a:buFont typeface="Arial" panose="020B0604020202020204" pitchFamily="34" charset="0"/>
                <a:buChar char="•"/>
              </a:pPr>
              <a:r>
                <a:rPr lang="en-US" sz="1200" dirty="0"/>
                <a:t>Incorporate PUCT 58481 Rulemaking requirements</a:t>
              </a:r>
            </a:p>
            <a:p>
              <a:pPr marL="171450" indent="-171450">
                <a:buFont typeface="Arial" panose="020B0604020202020204" pitchFamily="34" charset="0"/>
                <a:buChar char="•"/>
              </a:pPr>
              <a:r>
                <a:rPr lang="en-US" sz="1200" dirty="0"/>
                <a:t>Develop the LLI portal, GIS-style reporting, and confidentiality frameworks</a:t>
              </a:r>
            </a:p>
            <a:p>
              <a:pPr marL="171450" indent="-171450">
                <a:buFont typeface="Arial" panose="020B0604020202020204" pitchFamily="34" charset="0"/>
                <a:buChar char="•"/>
              </a:pPr>
              <a:r>
                <a:rPr lang="en-US" sz="1200" dirty="0"/>
                <a:t>Establish ERCOT–ILLE and ERCOT–TSP coordination and communication processes</a:t>
              </a:r>
            </a:p>
            <a:p>
              <a:pPr marL="171450" indent="-171450">
                <a:buFont typeface="Arial" panose="020B0604020202020204" pitchFamily="34" charset="0"/>
                <a:buChar char="•"/>
              </a:pPr>
              <a:r>
                <a:rPr lang="en-US" sz="1200" dirty="0"/>
                <a:t>Standardize forms, reporting, FAQs, and stakeholder coordination mechanisms</a:t>
              </a:r>
            </a:p>
            <a:p>
              <a:pPr marL="171450" indent="-171450">
                <a:buFont typeface="Arial" panose="020B0604020202020204" pitchFamily="34" charset="0"/>
                <a:buChar char="•"/>
              </a:pPr>
              <a:r>
                <a:rPr lang="en-US" sz="1200" dirty="0"/>
                <a:t>Enable additional project-level specifications (e.g., configurable block-size submissions)</a:t>
              </a:r>
              <a:endParaRPr lang="en-US" sz="1200" dirty="0">
                <a:solidFill>
                  <a:srgbClr val="000000"/>
                </a:solidFill>
              </a:endParaRPr>
            </a:p>
          </p:txBody>
        </p:sp>
        <p:sp>
          <p:nvSpPr>
            <p:cNvPr id="40" name="TextBox 39">
              <a:extLst>
                <a:ext uri="{FF2B5EF4-FFF2-40B4-BE49-F238E27FC236}">
                  <a16:creationId xmlns:a16="http://schemas.microsoft.com/office/drawing/2014/main" id="{DE84F628-B123-E54E-140C-81E8BEF68997}"/>
                </a:ext>
              </a:extLst>
            </p:cNvPr>
            <p:cNvSpPr txBox="1"/>
            <p:nvPr/>
          </p:nvSpPr>
          <p:spPr>
            <a:xfrm>
              <a:off x="1257300" y="1270387"/>
              <a:ext cx="1876593" cy="184666"/>
            </a:xfrm>
            <a:prstGeom prst="rect">
              <a:avLst/>
            </a:prstGeom>
          </p:spPr>
          <p:txBody>
            <a:bodyPr vert="horz" wrap="square" lIns="0" tIns="0" rIns="0" bIns="0" rtlCol="0">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1200" b="1" dirty="0">
                  <a:solidFill>
                    <a:srgbClr val="000000"/>
                  </a:solidFill>
                </a:rPr>
                <a:t>Macro-area</a:t>
              </a:r>
            </a:p>
          </p:txBody>
        </p:sp>
        <p:sp>
          <p:nvSpPr>
            <p:cNvPr id="41" name="TextBox 40">
              <a:extLst>
                <a:ext uri="{FF2B5EF4-FFF2-40B4-BE49-F238E27FC236}">
                  <a16:creationId xmlns:a16="http://schemas.microsoft.com/office/drawing/2014/main" id="{AC251CB0-9869-4579-3B92-F577BA6FD5F5}"/>
                </a:ext>
              </a:extLst>
            </p:cNvPr>
            <p:cNvSpPr txBox="1"/>
            <p:nvPr/>
          </p:nvSpPr>
          <p:spPr>
            <a:xfrm>
              <a:off x="4986866" y="1270387"/>
              <a:ext cx="6671734" cy="184666"/>
            </a:xfrm>
            <a:prstGeom prst="rect">
              <a:avLst/>
            </a:prstGeom>
          </p:spPr>
          <p:txBody>
            <a:bodyPr vert="horz" wrap="square" lIns="0" tIns="0" rIns="0" bIns="0" rtlCol="0">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1200" b="1" dirty="0">
                  <a:solidFill>
                    <a:srgbClr val="000000"/>
                  </a:solidFill>
                </a:rPr>
                <a:t>Initiatives</a:t>
              </a:r>
            </a:p>
          </p:txBody>
        </p:sp>
        <p:pic>
          <p:nvPicPr>
            <p:cNvPr id="42" name="Graphic 41">
              <a:extLst>
                <a:ext uri="{FF2B5EF4-FFF2-40B4-BE49-F238E27FC236}">
                  <a16:creationId xmlns:a16="http://schemas.microsoft.com/office/drawing/2014/main" id="{93E0D911-918E-59A1-FC4B-7CE0BAFAC170}"/>
                </a:ext>
              </a:extLst>
            </p:cNvPr>
            <p:cNvPicPr>
              <a:picLocks/>
            </p:cNvPicPr>
            <p:nvPr/>
          </p:nvPicPr>
          <p:blipFill>
            <a:blip>
              <a:extLst>
                <a:ext uri="{96DAC541-7B7A-43D3-8B79-37D633B846F1}">
                  <asvg:svgBlip xmlns:asvg="http://schemas.microsoft.com/office/drawing/2016/SVG/main" r:embed="rId9"/>
                </a:ext>
              </a:extLst>
            </a:blip>
            <a:stretch>
              <a:fillRect/>
            </a:stretch>
          </p:blipFill>
          <p:spPr>
            <a:xfrm>
              <a:off x="1343872" y="4470378"/>
              <a:ext cx="732385" cy="732385"/>
            </a:xfrm>
            <a:prstGeom prst="rect">
              <a:avLst/>
            </a:prstGeom>
          </p:spPr>
        </p:pic>
        <p:pic>
          <p:nvPicPr>
            <p:cNvPr id="43" name="Graphic 42">
              <a:extLst>
                <a:ext uri="{FF2B5EF4-FFF2-40B4-BE49-F238E27FC236}">
                  <a16:creationId xmlns:a16="http://schemas.microsoft.com/office/drawing/2014/main" id="{CB2F97AA-AFA0-FC6D-06A7-545FFFA2B14B}"/>
                </a:ext>
              </a:extLst>
            </p:cNvPr>
            <p:cNvPicPr>
              <a:picLocks/>
            </p:cNvPicPr>
            <p:nvPr/>
          </p:nvPicPr>
          <p:blipFill>
            <a:blip>
              <a:extLst>
                <a:ext uri="{96DAC541-7B7A-43D3-8B79-37D633B846F1}">
                  <asvg:svgBlip xmlns:asvg="http://schemas.microsoft.com/office/drawing/2016/SVG/main" r:embed="rId10"/>
                </a:ext>
              </a:extLst>
            </a:blip>
            <a:stretch>
              <a:fillRect/>
            </a:stretch>
          </p:blipFill>
          <p:spPr>
            <a:xfrm>
              <a:off x="1257300" y="3042719"/>
              <a:ext cx="732385" cy="732385"/>
            </a:xfrm>
            <a:prstGeom prst="rect">
              <a:avLst/>
            </a:prstGeom>
          </p:spPr>
        </p:pic>
        <p:pic>
          <p:nvPicPr>
            <p:cNvPr id="44" name="Graphic 43">
              <a:extLst>
                <a:ext uri="{FF2B5EF4-FFF2-40B4-BE49-F238E27FC236}">
                  <a16:creationId xmlns:a16="http://schemas.microsoft.com/office/drawing/2014/main" id="{7D7CA3EF-94D8-4293-6EFB-645C516B4795}"/>
                </a:ext>
              </a:extLst>
            </p:cNvPr>
            <p:cNvPicPr>
              <a:picLocks/>
            </p:cNvPicPr>
            <p:nvPr/>
          </p:nvPicPr>
          <p:blipFill>
            <a:blip>
              <a:extLst>
                <a:ext uri="{96DAC541-7B7A-43D3-8B79-37D633B846F1}">
                  <asvg:svgBlip xmlns:asvg="http://schemas.microsoft.com/office/drawing/2016/SVG/main" r:embed="rId11"/>
                </a:ext>
              </a:extLst>
            </a:blip>
            <a:stretch>
              <a:fillRect/>
            </a:stretch>
          </p:blipFill>
          <p:spPr>
            <a:xfrm>
              <a:off x="1257300" y="1597596"/>
              <a:ext cx="732385" cy="732385"/>
            </a:xfrm>
            <a:prstGeom prst="rect">
              <a:avLst/>
            </a:prstGeom>
          </p:spPr>
        </p:pic>
      </p:grpSp>
      <p:sp>
        <p:nvSpPr>
          <p:cNvPr id="45" name="1. On-page tracker">
            <a:extLst>
              <a:ext uri="{FF2B5EF4-FFF2-40B4-BE49-F238E27FC236}">
                <a16:creationId xmlns:a16="http://schemas.microsoft.com/office/drawing/2014/main" id="{86571113-66A9-D035-5B47-DC1C0E3A4EBC}"/>
              </a:ext>
            </a:extLst>
          </p:cNvPr>
          <p:cNvSpPr txBox="1">
            <a:spLocks/>
          </p:cNvSpPr>
          <p:nvPr>
            <p:custDataLst>
              <p:tags r:id="rId2"/>
            </p:custDataLst>
          </p:nvPr>
        </p:nvSpPr>
        <p:spPr>
          <a:xfrm>
            <a:off x="1257300" y="1170982"/>
            <a:ext cx="2514600" cy="138499"/>
          </a:xfrm>
          <a:prstGeom prst="rect">
            <a:avLst/>
          </a:prstGeom>
        </p:spPr>
        <p:txBody>
          <a:bodyPr vert="horz" wrap="square" lIns="0" tIns="0" rIns="0" bIns="0" rtlCol="0" anchor="ctr" anchorCtr="0">
            <a:spAutoFit/>
          </a:bodyPr>
          <a:lstStyle>
            <a:lvl1pPr marL="0" indent="0" algn="r" defTabSz="914400" rtl="0" eaLnBrk="1" latinLnBrk="0" hangingPunct="1">
              <a:lnSpc>
                <a:spcPct val="100000"/>
              </a:lnSpc>
              <a:spcBef>
                <a:spcPts val="300"/>
              </a:spcBef>
              <a:spcAft>
                <a:spcPts val="300"/>
              </a:spcAft>
              <a:buFont typeface="Segoe UI" panose="020B0502040204020203" pitchFamily="34" charset="0"/>
              <a:buChar char="​"/>
              <a:defRPr sz="800" kern="1200">
                <a:solidFill>
                  <a:schemeClr val="tx1"/>
                </a:solidFill>
                <a:latin typeface="+mn-lt"/>
                <a:ea typeface="+mn-ea"/>
                <a:cs typeface="Arial" panose="020B0604020202020204" pitchFamily="34" charset="0"/>
              </a:defRPr>
            </a:lvl1pPr>
            <a:lvl2pPr marL="228600" indent="-225425" algn="l" defTabSz="914400" rtl="0" eaLnBrk="1" latinLnBrk="0" hangingPunct="1">
              <a:lnSpc>
                <a:spcPct val="100000"/>
              </a:lnSpc>
              <a:spcBef>
                <a:spcPts val="0"/>
              </a:spcBef>
              <a:spcAft>
                <a:spcPts val="300"/>
              </a:spcAft>
              <a:buFont typeface="Wingdings" panose="05000000000000000000" pitchFamily="2" charset="2"/>
              <a:buChar char=""/>
              <a:defRPr sz="1600" kern="1200">
                <a:solidFill>
                  <a:schemeClr val="tx1"/>
                </a:solidFill>
                <a:latin typeface="+mn-lt"/>
                <a:ea typeface="+mn-ea"/>
                <a:cs typeface="Arial" panose="020B0604020202020204" pitchFamily="34" charset="0"/>
              </a:defRPr>
            </a:lvl2pPr>
            <a:lvl3pPr marL="515938" indent="-287338" algn="l" defTabSz="914400" rtl="0" eaLnBrk="1" latinLnBrk="0" hangingPunct="1">
              <a:lnSpc>
                <a:spcPct val="100000"/>
              </a:lnSpc>
              <a:spcBef>
                <a:spcPts val="0"/>
              </a:spcBef>
              <a:spcAft>
                <a:spcPts val="300"/>
              </a:spcAft>
              <a:buFont typeface="Arial" panose="020B0604020202020204" pitchFamily="34" charset="0"/>
              <a:buChar char="—"/>
              <a:defRPr sz="1600" kern="1200">
                <a:solidFill>
                  <a:schemeClr val="tx1"/>
                </a:solidFill>
                <a:latin typeface="+mn-lt"/>
                <a:ea typeface="+mn-ea"/>
                <a:cs typeface="Arial" panose="020B0604020202020204" pitchFamily="34" charset="0"/>
              </a:defRPr>
            </a:lvl3pPr>
            <a:lvl4pPr marL="742950" indent="-182563" algn="l" defTabSz="914400" rtl="0" eaLnBrk="1" latinLnBrk="0" hangingPunct="1">
              <a:lnSpc>
                <a:spcPct val="100000"/>
              </a:lnSpc>
              <a:spcBef>
                <a:spcPts val="0"/>
              </a:spcBef>
              <a:spcAft>
                <a:spcPts val="300"/>
              </a:spcAft>
              <a:buFont typeface="Arial" panose="020B0604020202020204" pitchFamily="34" charset="0"/>
              <a:buChar char="»"/>
              <a:defRPr sz="1600" kern="1200">
                <a:solidFill>
                  <a:schemeClr val="tx1"/>
                </a:solidFill>
                <a:latin typeface="+mn-lt"/>
                <a:ea typeface="+mn-ea"/>
                <a:cs typeface="Arial" panose="020B0604020202020204" pitchFamily="34" charset="0"/>
              </a:defRPr>
            </a:lvl4pPr>
            <a:lvl5pPr marL="914400" indent="-136525"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5pPr>
            <a:lvl6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6pPr>
            <a:lvl7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7pPr>
            <a:lvl8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8pPr>
            <a:lvl9pPr marL="1085850" indent="-171450" algn="l" defTabSz="914400" rtl="0" eaLnBrk="1" latinLnBrk="0" hangingPunct="1">
              <a:lnSpc>
                <a:spcPct val="100000"/>
              </a:lnSpc>
              <a:spcBef>
                <a:spcPts val="0"/>
              </a:spcBef>
              <a:spcAft>
                <a:spcPts val="300"/>
              </a:spcAft>
              <a:buSzPct val="100000"/>
              <a:buFont typeface="Arial" panose="020B0604020202020204" pitchFamily="34" charset="0"/>
              <a:buChar char="▫"/>
              <a:defRPr sz="1600" kern="1200">
                <a:solidFill>
                  <a:schemeClr val="tx1"/>
                </a:solidFill>
                <a:latin typeface="+mn-lt"/>
                <a:ea typeface="+mn-ea"/>
                <a:cs typeface="Arial" panose="020B0604020202020204" pitchFamily="34" charset="0"/>
              </a:defRPr>
            </a:lvl9pPr>
          </a:lstStyle>
          <a:p>
            <a:pPr algn="l"/>
            <a:r>
              <a:rPr lang="en-US" sz="900" b="1" noProof="1"/>
              <a:t>NOT EXHAUSTIVE</a:t>
            </a:r>
            <a:endParaRPr lang="en-US" sz="900" noProof="1"/>
          </a:p>
        </p:txBody>
      </p:sp>
    </p:spTree>
    <p:extLst>
      <p:ext uri="{BB962C8B-B14F-4D97-AF65-F5344CB8AC3E}">
        <p14:creationId xmlns:p14="http://schemas.microsoft.com/office/powerpoint/2010/main" val="171275348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NAME" val="CustomIcon"/>
</p:tagLst>
</file>

<file path=ppt/tags/tag11.xml><?xml version="1.0" encoding="utf-8"?>
<p:tagLst xmlns:a="http://schemas.openxmlformats.org/drawingml/2006/main" xmlns:r="http://schemas.openxmlformats.org/officeDocument/2006/relationships" xmlns:p="http://schemas.openxmlformats.org/presentationml/2006/main">
  <p:tag name="NAME" val="CustomIcon"/>
</p:tagLst>
</file>

<file path=ppt/tags/tag12.xml><?xml version="1.0" encoding="utf-8"?>
<p:tagLst xmlns:a="http://schemas.openxmlformats.org/drawingml/2006/main" xmlns:r="http://schemas.openxmlformats.org/officeDocument/2006/relationships" xmlns:p="http://schemas.openxmlformats.org/presentationml/2006/main">
  <p:tag name="NAME" val="CustomIcon"/>
</p:tagLst>
</file>

<file path=ppt/tags/tag13.xml><?xml version="1.0" encoding="utf-8"?>
<p:tagLst xmlns:a="http://schemas.openxmlformats.org/drawingml/2006/main" xmlns:r="http://schemas.openxmlformats.org/officeDocument/2006/relationships" xmlns:p="http://schemas.openxmlformats.org/presentationml/2006/main">
  <p:tag name="NAME" val="CustomIcon"/>
</p:tagLst>
</file>

<file path=ppt/tags/tag14.xml><?xml version="1.0" encoding="utf-8"?>
<p:tagLst xmlns:a="http://schemas.openxmlformats.org/drawingml/2006/main" xmlns:r="http://schemas.openxmlformats.org/officeDocument/2006/relationships" xmlns:p="http://schemas.openxmlformats.org/presentationml/2006/main">
  <p:tag name="HEIGHT" val="19.38748"/>
  <p:tag name="LEFT" val="45"/>
  <p:tag name="MTNUMBER" val="0.992322978560032"/>
  <p:tag name="MTTABLE" val="Cell"/>
  <p:tag name="TOP" val="110"/>
  <p:tag name="WIDTH" val="202.5"/>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17.xml><?xml version="1.0" encoding="utf-8"?>
<p:tagLst xmlns:a="http://schemas.openxmlformats.org/drawingml/2006/main" xmlns:r="http://schemas.openxmlformats.org/officeDocument/2006/relationships" xmlns:p="http://schemas.openxmlformats.org/presentationml/2006/main">
  <p:tag name="NAME" val="LineBasicDefault"/>
</p:tagLst>
</file>

<file path=ppt/tags/tag18.xml><?xml version="1.0" encoding="utf-8"?>
<p:tagLst xmlns:a="http://schemas.openxmlformats.org/drawingml/2006/main" xmlns:r="http://schemas.openxmlformats.org/officeDocument/2006/relationships" xmlns:p="http://schemas.openxmlformats.org/presentationml/2006/main">
  <p:tag name="NAME" val="LineBasicDefault"/>
</p:tagLst>
</file>

<file path=ppt/tags/tag19.xml><?xml version="1.0" encoding="utf-8"?>
<p:tagLst xmlns:a="http://schemas.openxmlformats.org/drawingml/2006/main" xmlns:r="http://schemas.openxmlformats.org/officeDocument/2006/relationships" xmlns:p="http://schemas.openxmlformats.org/presentationml/2006/main">
  <p:tag name="NAME" val="LineBasicDefault"/>
</p:tagLst>
</file>

<file path=ppt/tags/tag2.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20.xml><?xml version="1.0" encoding="utf-8"?>
<p:tagLst xmlns:a="http://schemas.openxmlformats.org/drawingml/2006/main" xmlns:r="http://schemas.openxmlformats.org/officeDocument/2006/relationships" xmlns:p="http://schemas.openxmlformats.org/presentationml/2006/main">
  <p:tag name="NAME" val="CustomIcon"/>
</p:tagLst>
</file>

<file path=ppt/tags/tag21.xml><?xml version="1.0" encoding="utf-8"?>
<p:tagLst xmlns:a="http://schemas.openxmlformats.org/drawingml/2006/main" xmlns:r="http://schemas.openxmlformats.org/officeDocument/2006/relationships" xmlns:p="http://schemas.openxmlformats.org/presentationml/2006/main">
  <p:tag name="NAME" val="CustomIcon"/>
</p:tagLst>
</file>

<file path=ppt/tags/tag22.xml><?xml version="1.0" encoding="utf-8"?>
<p:tagLst xmlns:a="http://schemas.openxmlformats.org/drawingml/2006/main" xmlns:r="http://schemas.openxmlformats.org/officeDocument/2006/relationships" xmlns:p="http://schemas.openxmlformats.org/presentationml/2006/main">
  <p:tag name="NAME" val="CustomIcon"/>
</p:tagLst>
</file>

<file path=ppt/tags/tag23.xml><?xml version="1.0" encoding="utf-8"?>
<p:tagLst xmlns:a="http://schemas.openxmlformats.org/drawingml/2006/main" xmlns:r="http://schemas.openxmlformats.org/officeDocument/2006/relationships" xmlns:p="http://schemas.openxmlformats.org/presentationml/2006/main">
  <p:tag name="NAME" val="CustomIcon"/>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NAME" val="LineBasicDefault"/>
</p:tagLst>
</file>

<file path=ppt/tags/tag26.xml><?xml version="1.0" encoding="utf-8"?>
<p:tagLst xmlns:a="http://schemas.openxmlformats.org/drawingml/2006/main" xmlns:r="http://schemas.openxmlformats.org/officeDocument/2006/relationships" xmlns:p="http://schemas.openxmlformats.org/presentationml/2006/main">
  <p:tag name="NAME" val="LineBasicDefault"/>
</p:tagLst>
</file>

<file path=ppt/tags/tag27.xml><?xml version="1.0" encoding="utf-8"?>
<p:tagLst xmlns:a="http://schemas.openxmlformats.org/drawingml/2006/main" xmlns:r="http://schemas.openxmlformats.org/officeDocument/2006/relationships" xmlns:p="http://schemas.openxmlformats.org/presentationml/2006/main">
  <p:tag name="NAME" val="CustomIcon"/>
</p:tagLst>
</file>

<file path=ppt/tags/tag28.xml><?xml version="1.0" encoding="utf-8"?>
<p:tagLst xmlns:a="http://schemas.openxmlformats.org/drawingml/2006/main" xmlns:r="http://schemas.openxmlformats.org/officeDocument/2006/relationships" xmlns:p="http://schemas.openxmlformats.org/presentationml/2006/main">
  <p:tag name="NAME" val="CustomIcon"/>
</p:tagLst>
</file>

<file path=ppt/tags/tag29.xml><?xml version="1.0" encoding="utf-8"?>
<p:tagLst xmlns:a="http://schemas.openxmlformats.org/drawingml/2006/main" xmlns:r="http://schemas.openxmlformats.org/officeDocument/2006/relationships" xmlns:p="http://schemas.openxmlformats.org/presentationml/2006/main">
  <p:tag name="NAME" val="CustomIcon"/>
</p:tagLst>
</file>

<file path=ppt/tags/tag3.xml><?xml version="1.0" encoding="utf-8"?>
<p:tagLst xmlns:a="http://schemas.openxmlformats.org/drawingml/2006/main" xmlns:r="http://schemas.openxmlformats.org/officeDocument/2006/relationships" xmlns:p="http://schemas.openxmlformats.org/presentationml/2006/main">
  <p:tag name="SHAPENAME" val="2. Slide Title"/>
</p:tagLst>
</file>

<file path=ppt/tags/tag30.xml><?xml version="1.0" encoding="utf-8"?>
<p:tagLst xmlns:a="http://schemas.openxmlformats.org/drawingml/2006/main" xmlns:r="http://schemas.openxmlformats.org/officeDocument/2006/relationships" xmlns:p="http://schemas.openxmlformats.org/presentationml/2006/main">
  <p:tag name="NAME" val="TrackerNumBlue"/>
</p:tagLst>
</file>

<file path=ppt/tags/tag31.xml><?xml version="1.0" encoding="utf-8"?>
<p:tagLst xmlns:a="http://schemas.openxmlformats.org/drawingml/2006/main" xmlns:r="http://schemas.openxmlformats.org/officeDocument/2006/relationships" xmlns:p="http://schemas.openxmlformats.org/presentationml/2006/main">
  <p:tag name="NAME" val="TrackerNumBlue"/>
</p:tagLst>
</file>

<file path=ppt/tags/tag32.xml><?xml version="1.0" encoding="utf-8"?>
<p:tagLst xmlns:a="http://schemas.openxmlformats.org/drawingml/2006/main" xmlns:r="http://schemas.openxmlformats.org/officeDocument/2006/relationships" xmlns:p="http://schemas.openxmlformats.org/presentationml/2006/main">
  <p:tag name="NAME" val="TrackerNumBlue"/>
</p:tagLst>
</file>

<file path=ppt/tags/tag33.xml><?xml version="1.0" encoding="utf-8"?>
<p:tagLst xmlns:a="http://schemas.openxmlformats.org/drawingml/2006/main" xmlns:r="http://schemas.openxmlformats.org/officeDocument/2006/relationships" xmlns:p="http://schemas.openxmlformats.org/presentationml/2006/main">
  <p:tag name="NAME" val="LineBasicDefault"/>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NAME" val="LineBasicDefault"/>
</p:tagLst>
</file>

<file path=ppt/tags/tag36.xml><?xml version="1.0" encoding="utf-8"?>
<p:tagLst xmlns:a="http://schemas.openxmlformats.org/drawingml/2006/main" xmlns:r="http://schemas.openxmlformats.org/officeDocument/2006/relationships" xmlns:p="http://schemas.openxmlformats.org/presentationml/2006/main">
  <p:tag name="NAME" val="LineBasicDefault"/>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g5.HZO9boxpHX9YW3nL6sw"/>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72a.hStmjD0pdDZfmE8zKA"/>
</p:tagLst>
</file>

<file path=ppt/tags/tag4.xml><?xml version="1.0" encoding="utf-8"?>
<p:tagLst xmlns:a="http://schemas.openxmlformats.org/drawingml/2006/main" xmlns:r="http://schemas.openxmlformats.org/officeDocument/2006/relationships" xmlns:p="http://schemas.openxmlformats.org/presentationml/2006/main">
  <p:tag name="NAME" val="CustomIcon"/>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h2WEi9.ptl9dFw186KlDw"/>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BDIRzBMyJojHK2E3uxBrxQ"/>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_yIwPET8wSTcbxMA5C0M4g"/>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qXowr8pPVyGz73wJLefzpw"/>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A3px2oszNE5lkx9wX0POcQ"/>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CqnlHjZaNKa3oRYFkNwDog"/>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qlFnvd0Kt8_nEK1s_IoyLQ"/>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asJSVkVWZspgD3KRMOsDzg"/>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cvlA7p6fRzl.cnEruqYUmA"/>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tiy1lxenY4t21RarEZ99mA"/>
</p:tagLst>
</file>

<file path=ppt/tags/tag5.xml><?xml version="1.0" encoding="utf-8"?>
<p:tagLst xmlns:a="http://schemas.openxmlformats.org/drawingml/2006/main" xmlns:r="http://schemas.openxmlformats.org/officeDocument/2006/relationships" xmlns:p="http://schemas.openxmlformats.org/presentationml/2006/main">
  <p:tag name="NAME" val="GreyLineSeparatorStrong"/>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bHWXzmrD4gaVtB5VLg7jMQ"/>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rW2aNIYyOF9BJorUD6Orxw"/>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rBFv8VJjQ5J2RpU57t3UZw"/>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O5_ACV_zxc_rJ1SiWOJlJQ"/>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y.JlT1ywMXFH1wK_Oy2oMA"/>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YC3Erwk5DOwGwZbkgs2Cnw"/>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LVQJy_WtItmNZhYbT8k5xg"/>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te_9tbSw_a2OU.J7PPJTpcg"/>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tRhoWT2Ng8PeMqbAnuv8Vow"/>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tZ4qPmClf9EnG89vvfyztGw"/>
</p:tagLst>
</file>

<file path=ppt/tags/tag6.xml><?xml version="1.0" encoding="utf-8"?>
<p:tagLst xmlns:a="http://schemas.openxmlformats.org/drawingml/2006/main" xmlns:r="http://schemas.openxmlformats.org/officeDocument/2006/relationships" xmlns:p="http://schemas.openxmlformats.org/presentationml/2006/main">
  <p:tag name="NAME" val="GreyLineSeparatorStrong"/>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t3L_53lgkKD8RERmbZBqwhQ"/>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tLC58UynvRqpwTa4zCK7wMQ"/>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tzBy5.18X8hUFKov2gr4QaQ"/>
</p:tagLst>
</file>

<file path=ppt/tags/tag63.xml><?xml version="1.0" encoding="utf-8"?>
<p:tagLst xmlns:a="http://schemas.openxmlformats.org/drawingml/2006/main" xmlns:r="http://schemas.openxmlformats.org/officeDocument/2006/relationships" xmlns:p="http://schemas.openxmlformats.org/presentationml/2006/main">
  <p:tag name="NAME" val="GreyLineSeparatorDefault"/>
</p:tagLst>
</file>

<file path=ppt/tags/tag64.xml><?xml version="1.0" encoding="utf-8"?>
<p:tagLst xmlns:a="http://schemas.openxmlformats.org/drawingml/2006/main" xmlns:r="http://schemas.openxmlformats.org/officeDocument/2006/relationships" xmlns:p="http://schemas.openxmlformats.org/presentationml/2006/main">
  <p:tag name="SYMBOLNAME" val="ThreeChevron"/>
  <p:tag name="CIRCLESTATUS" val="Blue"/>
  <p:tag name="NAME" val="ThreeChevronBlue"/>
</p:tagLst>
</file>

<file path=ppt/tags/tag65.xml><?xml version="1.0" encoding="utf-8"?>
<p:tagLst xmlns:a="http://schemas.openxmlformats.org/drawingml/2006/main" xmlns:r="http://schemas.openxmlformats.org/officeDocument/2006/relationships" xmlns:p="http://schemas.openxmlformats.org/presentationml/2006/main">
  <p:tag name="NAME" val="GreyLineSeparatorDefault"/>
</p:tagLst>
</file>

<file path=ppt/tags/tag66.xml><?xml version="1.0" encoding="utf-8"?>
<p:tagLst xmlns:a="http://schemas.openxmlformats.org/drawingml/2006/main" xmlns:r="http://schemas.openxmlformats.org/officeDocument/2006/relationships" xmlns:p="http://schemas.openxmlformats.org/presentationml/2006/main">
  <p:tag name="NAME" val="GreyLineSeparatorDefault"/>
</p:tagLst>
</file>

<file path=ppt/tags/tag67.xml><?xml version="1.0" encoding="utf-8"?>
<p:tagLst xmlns:a="http://schemas.openxmlformats.org/drawingml/2006/main" xmlns:r="http://schemas.openxmlformats.org/officeDocument/2006/relationships" xmlns:p="http://schemas.openxmlformats.org/presentationml/2006/main">
  <p:tag name="NAME" val="CustomIcon"/>
</p:tagLst>
</file>

<file path=ppt/tags/tag68.xml><?xml version="1.0" encoding="utf-8"?>
<p:tagLst xmlns:a="http://schemas.openxmlformats.org/drawingml/2006/main" xmlns:r="http://schemas.openxmlformats.org/officeDocument/2006/relationships" xmlns:p="http://schemas.openxmlformats.org/presentationml/2006/main">
  <p:tag name="NAME" val="CustomIcon"/>
</p:tagLst>
</file>

<file path=ppt/tags/tag69.xml><?xml version="1.0" encoding="utf-8"?>
<p:tagLst xmlns:a="http://schemas.openxmlformats.org/drawingml/2006/main" xmlns:r="http://schemas.openxmlformats.org/officeDocument/2006/relationships" xmlns:p="http://schemas.openxmlformats.org/presentationml/2006/main">
  <p:tag name="NAME" val="CustomIcon"/>
</p:tagLst>
</file>

<file path=ppt/tags/tag7.xml><?xml version="1.0" encoding="utf-8"?>
<p:tagLst xmlns:a="http://schemas.openxmlformats.org/drawingml/2006/main" xmlns:r="http://schemas.openxmlformats.org/officeDocument/2006/relationships" xmlns:p="http://schemas.openxmlformats.org/presentationml/2006/main">
  <p:tag name="NAME" val="GreyLineSeparatorStrong"/>
</p:tagLst>
</file>

<file path=ppt/tags/tag70.xml><?xml version="1.0" encoding="utf-8"?>
<p:tagLst xmlns:a="http://schemas.openxmlformats.org/drawingml/2006/main" xmlns:r="http://schemas.openxmlformats.org/officeDocument/2006/relationships" xmlns:p="http://schemas.openxmlformats.org/presentationml/2006/main">
  <p:tag name="NAME" val="LineBasicDefault"/>
</p:tagLst>
</file>

<file path=ppt/tags/tag71.xml><?xml version="1.0" encoding="utf-8"?>
<p:tagLst xmlns:a="http://schemas.openxmlformats.org/drawingml/2006/main" xmlns:r="http://schemas.openxmlformats.org/officeDocument/2006/relationships" xmlns:p="http://schemas.openxmlformats.org/presentationml/2006/main">
  <p:tag name="NAME" val="LineBasicDefault"/>
</p:tagLst>
</file>

<file path=ppt/tags/tag72.xml><?xml version="1.0" encoding="utf-8"?>
<p:tagLst xmlns:a="http://schemas.openxmlformats.org/drawingml/2006/main" xmlns:r="http://schemas.openxmlformats.org/officeDocument/2006/relationships" xmlns:p="http://schemas.openxmlformats.org/presentationml/2006/main">
  <p:tag name="NAME" val="LineBasicDefault"/>
</p:tagLst>
</file>

<file path=ppt/tags/tag7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4.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75.xml><?xml version="1.0" encoding="utf-8"?>
<p:tagLst xmlns:a="http://schemas.openxmlformats.org/drawingml/2006/main" xmlns:r="http://schemas.openxmlformats.org/officeDocument/2006/relationships" xmlns:p="http://schemas.openxmlformats.org/presentationml/2006/main">
  <p:tag name="NAME" val="LineBasicDefault"/>
</p:tagLst>
</file>

<file path=ppt/tags/tag76.xml><?xml version="1.0" encoding="utf-8"?>
<p:tagLst xmlns:a="http://schemas.openxmlformats.org/drawingml/2006/main" xmlns:r="http://schemas.openxmlformats.org/officeDocument/2006/relationships" xmlns:p="http://schemas.openxmlformats.org/presentationml/2006/main">
  <p:tag name="NAME" val="LineBasicDefault"/>
</p:tagLst>
</file>

<file path=ppt/tags/tag77.xml><?xml version="1.0" encoding="utf-8"?>
<p:tagLst xmlns:a="http://schemas.openxmlformats.org/drawingml/2006/main" xmlns:r="http://schemas.openxmlformats.org/officeDocument/2006/relationships" xmlns:p="http://schemas.openxmlformats.org/presentationml/2006/main">
  <p:tag name="NAME" val="LineBasicDefault"/>
</p:tagLst>
</file>

<file path=ppt/tags/tag8.xml><?xml version="1.0" encoding="utf-8"?>
<p:tagLst xmlns:a="http://schemas.openxmlformats.org/drawingml/2006/main" xmlns:r="http://schemas.openxmlformats.org/officeDocument/2006/relationships" xmlns:p="http://schemas.openxmlformats.org/presentationml/2006/main">
  <p:tag name="NAME" val="GreyLineSeparatorStrong"/>
</p:tagLst>
</file>

<file path=ppt/tags/tag9.xml><?xml version="1.0" encoding="utf-8"?>
<p:tagLst xmlns:a="http://schemas.openxmlformats.org/drawingml/2006/main" xmlns:r="http://schemas.openxmlformats.org/officeDocument/2006/relationships" xmlns:p="http://schemas.openxmlformats.org/presentationml/2006/main">
  <p:tag name="NAME" val="CustomIcon"/>
</p:tagLst>
</file>

<file path=ppt/theme/theme1.xml><?xml version="1.0" encoding="utf-8"?>
<a:theme xmlns:a="http://schemas.openxmlformats.org/drawingml/2006/main" name="Cover">
  <a:themeElements>
    <a:clrScheme name="ERCOT colors">
      <a:dk1>
        <a:srgbClr val="171A1C"/>
      </a:dk1>
      <a:lt1>
        <a:srgbClr val="FFFFFF"/>
      </a:lt1>
      <a:dk2>
        <a:srgbClr val="5B6770"/>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534C9C"/>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Board PowerPoint Template - Public" id="{9BC7DB44-9EAC-49E9-955D-5787B2A75E8A}" vid="{0C457A04-114B-4AB2-B7E7-2CC207554A3A}"/>
    </a:ext>
  </a:extLst>
</a:theme>
</file>

<file path=ppt/theme/theme2.xml><?xml version="1.0" encoding="utf-8"?>
<a:theme xmlns:a="http://schemas.openxmlformats.org/drawingml/2006/main" name="Page Design">
  <a:themeElements>
    <a:clrScheme name="ERCOT colors">
      <a:dk1>
        <a:srgbClr val="171A1C"/>
      </a:dk1>
      <a:lt1>
        <a:srgbClr val="FFFFFF"/>
      </a:lt1>
      <a:dk2>
        <a:srgbClr val="4A525A"/>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685BC7"/>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Board PowerPoint Template - Public" id="{9BC7DB44-9EAC-49E9-955D-5787B2A75E8A}" vid="{88C4A674-1A46-44D7-95BB-8411FB5C2ED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Audience xmlns="3c917f14-8d40-4289-92aa-fd10f73581c9">Board of Directors</Audie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6779995893D9842BA3FA5B9B5E7FD29" ma:contentTypeVersion="5" ma:contentTypeDescription="Create a new document." ma:contentTypeScope="" ma:versionID="6d199b3ad5f5b9d872d256308c85908b">
  <xsd:schema xmlns:xsd="http://www.w3.org/2001/XMLSchema" xmlns:xs="http://www.w3.org/2001/XMLSchema" xmlns:p="http://schemas.microsoft.com/office/2006/metadata/properties" xmlns:ns2="3c917f14-8d40-4289-92aa-fd10f73581c9" targetNamespace="http://schemas.microsoft.com/office/2006/metadata/properties" ma:root="true" ma:fieldsID="dcedc2ff92fcc6164a822d33fd796499" ns2:_="">
    <xsd:import namespace="3c917f14-8d40-4289-92aa-fd10f73581c9"/>
    <xsd:element name="properties">
      <xsd:complexType>
        <xsd:sequence>
          <xsd:element name="documentManagement">
            <xsd:complexType>
              <xsd:all>
                <xsd:element ref="ns2:Audience" minOccurs="0"/>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917f14-8d40-4289-92aa-fd10f73581c9"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Public"/>
          <xsd:enumeration value="Internal"/>
          <xsd:enumeration value="Confidential"/>
          <xsd:enumeration value="Board of Directors"/>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D5F0D9A-76C6-47AB-8EA6-CBA1772D64F7}">
  <ds:schemaRefs>
    <ds:schemaRef ds:uri="http://schemas.microsoft.com/sharepoint/v3/contenttype/forms"/>
  </ds:schemaRefs>
</ds:datastoreItem>
</file>

<file path=customXml/itemProps2.xml><?xml version="1.0" encoding="utf-8"?>
<ds:datastoreItem xmlns:ds="http://schemas.openxmlformats.org/officeDocument/2006/customXml" ds:itemID="{B970867C-C13B-4DA0-8481-5C4EBFD44B0B}">
  <ds:schemaRefs>
    <ds:schemaRef ds:uri="http://schemas.openxmlformats.org/package/2006/metadata/core-properties"/>
    <ds:schemaRef ds:uri="http://purl.org/dc/elements/1.1/"/>
    <ds:schemaRef ds:uri="http://schemas.microsoft.com/office/2006/metadata/properties"/>
    <ds:schemaRef ds:uri="http://schemas.microsoft.com/office/2006/documentManagement/types"/>
    <ds:schemaRef ds:uri="http://www.w3.org/XML/1998/namespace"/>
    <ds:schemaRef ds:uri="5f527160-b6a2-448e-b210-55bbe2178a90"/>
    <ds:schemaRef ds:uri="http://purl.org/dc/dcmitype/"/>
    <ds:schemaRef ds:uri="cf8c9251-373f-4ee3-86cf-d97122226a81"/>
    <ds:schemaRef ds:uri="http://schemas.microsoft.com/office/infopath/2007/PartnerControls"/>
    <ds:schemaRef ds:uri="http://purl.org/dc/terms/"/>
    <ds:schemaRef ds:uri="3c917f14-8d40-4289-92aa-fd10f73581c9"/>
  </ds:schemaRefs>
</ds:datastoreItem>
</file>

<file path=customXml/itemProps3.xml><?xml version="1.0" encoding="utf-8"?>
<ds:datastoreItem xmlns:ds="http://schemas.openxmlformats.org/officeDocument/2006/customXml" ds:itemID="{5C33C1F4-4C27-48B1-AEAB-BBD6F8A2A0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917f14-8d40-4289-92aa-fd10f73581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Board PowerPoint Template - Public</Template>
  <TotalTime>1634</TotalTime>
  <Words>1145</Words>
  <Application>Microsoft Office PowerPoint</Application>
  <PresentationFormat>Widescreen</PresentationFormat>
  <Paragraphs>140</Paragraphs>
  <Slides>8</Slides>
  <Notes>2</Notes>
  <HiddenSlides>0</HiddenSlides>
  <MMClips>0</MMClips>
  <ScaleCrop>false</ScaleCrop>
  <HeadingPairs>
    <vt:vector size="8" baseType="variant">
      <vt:variant>
        <vt:lpstr>Fonts Used</vt:lpstr>
      </vt:variant>
      <vt:variant>
        <vt:i4>5</vt:i4>
      </vt:variant>
      <vt:variant>
        <vt:lpstr>Theme</vt:lpstr>
      </vt:variant>
      <vt:variant>
        <vt:i4>2</vt:i4>
      </vt:variant>
      <vt:variant>
        <vt:lpstr>Embedded OLE Servers</vt:lpstr>
      </vt:variant>
      <vt:variant>
        <vt:i4>1</vt:i4>
      </vt:variant>
      <vt:variant>
        <vt:lpstr>Slide Titles</vt:lpstr>
      </vt:variant>
      <vt:variant>
        <vt:i4>8</vt:i4>
      </vt:variant>
    </vt:vector>
  </HeadingPairs>
  <TitlesOfParts>
    <vt:vector size="16" baseType="lpstr">
      <vt:lpstr>Aptos</vt:lpstr>
      <vt:lpstr>Arial</vt:lpstr>
      <vt:lpstr>Courier New</vt:lpstr>
      <vt:lpstr>Segoe UI</vt:lpstr>
      <vt:lpstr>Wingdings</vt:lpstr>
      <vt:lpstr>Cover</vt:lpstr>
      <vt:lpstr>Page Design</vt:lpstr>
      <vt:lpstr>think-cell Slide</vt:lpstr>
      <vt:lpstr>Item 4: Ongoing Batch Study Initial Concepts  Kristi Hobbs Vice President, System Planning and Weatherization  Large Load Working Group  May 21, 2026  </vt:lpstr>
      <vt:lpstr>Background</vt:lpstr>
      <vt:lpstr>From distinct processes with similar activities and blurred hand-offs…</vt:lpstr>
      <vt:lpstr>Transmission planning re-imagined: key objectives</vt:lpstr>
      <vt:lpstr>Key challenges in transitioning to Comprehensive Transmission Planning</vt:lpstr>
      <vt:lpstr>From fragmented annual studies to a staggered coordinated CTP planning framework with annual Batch cadence</vt:lpstr>
      <vt:lpstr>Targeting February Board approval for Batch 1+ framework, with Batch 1 launch targeted immediately following Batch Zero (~June 2027)</vt:lpstr>
      <vt:lpstr>Remaining key initiatives to support Batch process execution and stabilization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ERCOT Template</dc:subject>
  <dc:creator>Hobbs, Kristi</dc:creator>
  <cp:lastModifiedBy>Hobbs, Kristi</cp:lastModifiedBy>
  <cp:revision>9</cp:revision>
  <dcterms:created xsi:type="dcterms:W3CDTF">2026-04-07T16:19:22Z</dcterms:created>
  <dcterms:modified xsi:type="dcterms:W3CDTF">2026-05-21T10:34:54Z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0x01010056779995893D9842BA3FA5B9B5E7FD29</vt:lpwstr>
  </property>
  <property fmtid="{D5CDD505-2E9C-101B-9397-08002B2CF9AE}" pid="4" name="MSIP_Label_c144db1d-993e-40da-980d-6eea152adc50_Enabled">
    <vt:lpwstr>true</vt:lpwstr>
  </property>
  <property fmtid="{D5CDD505-2E9C-101B-9397-08002B2CF9AE}" pid="5" name="MSIP_Label_c144db1d-993e-40da-980d-6eea152adc50_SetDate">
    <vt:lpwstr>2026-02-18T19:02:17Z</vt:lpwstr>
  </property>
  <property fmtid="{D5CDD505-2E9C-101B-9397-08002B2CF9AE}" pid="6" name="MSIP_Label_c144db1d-993e-40da-980d-6eea152adc50_Method">
    <vt:lpwstr>Privileged</vt:lpwstr>
  </property>
  <property fmtid="{D5CDD505-2E9C-101B-9397-08002B2CF9AE}" pid="7" name="MSIP_Label_c144db1d-993e-40da-980d-6eea152adc50_Name">
    <vt:lpwstr>Public</vt:lpwstr>
  </property>
  <property fmtid="{D5CDD505-2E9C-101B-9397-08002B2CF9AE}" pid="8" name="MSIP_Label_c144db1d-993e-40da-980d-6eea152adc50_SiteId">
    <vt:lpwstr>0afb747d-bff7-4596-a9fc-950ef9e0ec45</vt:lpwstr>
  </property>
  <property fmtid="{D5CDD505-2E9C-101B-9397-08002B2CF9AE}" pid="9" name="MSIP_Label_c144db1d-993e-40da-980d-6eea152adc50_ActionId">
    <vt:lpwstr>9efb9446-8cdd-4ab5-b140-9b00d95b6836</vt:lpwstr>
  </property>
  <property fmtid="{D5CDD505-2E9C-101B-9397-08002B2CF9AE}" pid="10" name="MSIP_Label_c144db1d-993e-40da-980d-6eea152adc50_ContentBits">
    <vt:lpwstr>0</vt:lpwstr>
  </property>
  <property fmtid="{D5CDD505-2E9C-101B-9397-08002B2CF9AE}" pid="11" name="MSIP_Label_c144db1d-993e-40da-980d-6eea152adc50_Tag">
    <vt:lpwstr>10, 0, 1, 1</vt:lpwstr>
  </property>
</Properties>
</file>