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2.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3.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924" r:id="rId4"/>
    <p:sldMasterId id="2147483933" r:id="rId5"/>
  </p:sldMasterIdLst>
  <p:notesMasterIdLst>
    <p:notesMasterId r:id="rId42"/>
  </p:notesMasterIdLst>
  <p:handoutMasterIdLst>
    <p:handoutMasterId r:id="rId43"/>
  </p:handoutMasterIdLst>
  <p:sldIdLst>
    <p:sldId id="2147478991" r:id="rId6"/>
    <p:sldId id="2147479049" r:id="rId7"/>
    <p:sldId id="2147479009" r:id="rId8"/>
    <p:sldId id="2147479050" r:id="rId9"/>
    <p:sldId id="2147478767" r:id="rId10"/>
    <p:sldId id="2147479010" r:id="rId11"/>
    <p:sldId id="2147479011" r:id="rId12"/>
    <p:sldId id="2147478772" r:id="rId13"/>
    <p:sldId id="2147478773" r:id="rId14"/>
    <p:sldId id="2147479051" r:id="rId15"/>
    <p:sldId id="2147478999" r:id="rId16"/>
    <p:sldId id="2147479002" r:id="rId17"/>
    <p:sldId id="2147478993" r:id="rId18"/>
    <p:sldId id="2147478994" r:id="rId19"/>
    <p:sldId id="2147478995" r:id="rId20"/>
    <p:sldId id="2147479052" r:id="rId21"/>
    <p:sldId id="2147479042" r:id="rId22"/>
    <p:sldId id="2147479033" r:id="rId23"/>
    <p:sldId id="2147479034" r:id="rId24"/>
    <p:sldId id="2147479035" r:id="rId25"/>
    <p:sldId id="2147479036" r:id="rId26"/>
    <p:sldId id="2147479044" r:id="rId27"/>
    <p:sldId id="2147479043" r:id="rId28"/>
    <p:sldId id="2147479025" r:id="rId29"/>
    <p:sldId id="2147479038" r:id="rId30"/>
    <p:sldId id="2147479023" r:id="rId31"/>
    <p:sldId id="2147479026" r:id="rId32"/>
    <p:sldId id="2147479027" r:id="rId33"/>
    <p:sldId id="2147479028" r:id="rId34"/>
    <p:sldId id="2147479029" r:id="rId35"/>
    <p:sldId id="2147479030" r:id="rId36"/>
    <p:sldId id="2147479032" r:id="rId37"/>
    <p:sldId id="2147479031" r:id="rId38"/>
    <p:sldId id="2147479048" r:id="rId39"/>
    <p:sldId id="2147479041" r:id="rId40"/>
    <p:sldId id="2147479046" r:id="rId41"/>
  </p:sldIdLst>
  <p:sldSz cx="12192000" cy="6858000"/>
  <p:notesSz cx="7102475" cy="9388475"/>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952355A-FE90-4118-B163-D594DD15490B}">
          <p14:sldIdLst>
            <p14:sldId id="2147478991"/>
            <p14:sldId id="2147479049"/>
            <p14:sldId id="2147479009"/>
            <p14:sldId id="2147479050"/>
            <p14:sldId id="2147478767"/>
            <p14:sldId id="2147479010"/>
            <p14:sldId id="2147479011"/>
            <p14:sldId id="2147478772"/>
            <p14:sldId id="2147478773"/>
            <p14:sldId id="2147479051"/>
            <p14:sldId id="2147478999"/>
            <p14:sldId id="2147479002"/>
            <p14:sldId id="2147478993"/>
            <p14:sldId id="2147478994"/>
            <p14:sldId id="2147478995"/>
            <p14:sldId id="2147479052"/>
            <p14:sldId id="2147479042"/>
            <p14:sldId id="2147479033"/>
            <p14:sldId id="2147479034"/>
            <p14:sldId id="2147479035"/>
            <p14:sldId id="2147479036"/>
            <p14:sldId id="2147479044"/>
            <p14:sldId id="2147479043"/>
            <p14:sldId id="2147479025"/>
            <p14:sldId id="2147479038"/>
            <p14:sldId id="2147479023"/>
            <p14:sldId id="2147479026"/>
            <p14:sldId id="2147479027"/>
            <p14:sldId id="2147479028"/>
            <p14:sldId id="2147479029"/>
            <p14:sldId id="2147479030"/>
            <p14:sldId id="2147479032"/>
            <p14:sldId id="2147479031"/>
            <p14:sldId id="2147479048"/>
            <p14:sldId id="2147479041"/>
            <p14:sldId id="2147479046"/>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42210E16-8D79-8505-F57C-62CAD3E6CDAD}" name="Rowe, Evan" initials="ER" userId="S::Evan.Rowe@ercot.com::d81abe1c-6950-4df8-9373-68ccbd619277" providerId="AD"/>
  <p188:author id="{DBE91927-F6DB-6E1E-EA6F-582FF8FB4C6C}" name="Switzer, Christina" initials="CS" userId="S::Christina.Switzer@ercot.com::718fdc06-d185-42eb-a781-85958c100b82" providerId="AD"/>
  <p188:author id="{261C4439-2D8A-0656-1F63-EE5EC99FD27A}" name="Huang, Fred" initials="SH" userId="S::Shun-Hsien.Huang@ercot.com::604a4aa9-2658-4d75-8cf1-9e07b94baee6" providerId="AD"/>
  <p188:author id="{18E1B941-D805-FD4F-8957-3F61C5D9EBD4}" name="Ayson, Janice" initials="JA" userId="S::Janice.Ayson@ercot.com::f2bb4e96-48b2-4079-a64c-325f474add9b" providerId="AD"/>
  <p188:author id="{06F3794A-CC67-56A5-0FBD-5E0FC58AAB14}" name="Springer, Agee" initials="SA" userId="S::agee.springer@ercot.com::c70aae34-03cc-4ca4-9dc9-ab0f1f0f7e1f" providerId="AD"/>
  <p188:author id="{E059994E-1F97-2543-043B-6E726BCB59C5}" name="Shaaz Lalani" initials="SL" userId="S::Shaaz_Lalani@mckinsey.com::b1f1cdaa-cfd9-4cff-ad98-f946d5dba42f" providerId="AD"/>
  <p188:author id="{1DC88E50-52D5-C315-B518-599503BB2D2B}" name="Switzer, Christina" initials="SC" userId="S::christina.switzer@ercot.com::718fdc06-d185-42eb-a781-85958c100b82" providerId="AD"/>
  <p188:author id="{6A1BB263-FD63-DC8B-3A22-FA5EBF28757D}" name="Yan, Ping" initials="PY" userId="S::Ping.Yan@ercot.com::ba1806fc-35c3-448b-afd8-330b1a9a6882" providerId="AD"/>
  <p188:author id="{43AC947A-768F-141B-B1A1-8E2AE920FF2F}" name="Billo, Jeffrey" initials="JB" userId="S::Jeff.Billo@ercot.com::c105959f-1c3a-49d3-b6c5-5ffb20d67f2e" providerId="AD"/>
  <p188:author id="{681943A9-36B9-8CCE-5BB5-53154F9E201A}" name="Springer, Agee" initials="AS" userId="S::Agee.Springer@ercot.com::c70aae34-03cc-4ca4-9dc9-ab0f1f0f7e1f" providerId="AD"/>
  <p188:author id="{6AED60BC-6DC8-9208-15EC-10DB2B0CE731}" name="Mereness, Matt" initials="MM" userId="S::matt.mereness@ercot.com::6db1126a-164e-4475-8d86-5dde160acd3b" providerId="AD"/>
  <p188:author id="{179AB2E8-70E7-1118-DF7E-04D0F5F4ED90}" name="Marco Casiraghi" initials="MC" userId="S::marco_casiraghi_mckinsey.com#ext#@ercot.onmicrosoft.com::47a73416-6da1-4b96-9a55-b0aeca28699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E5ED"/>
    <a:srgbClr val="CCDDE0"/>
    <a:srgbClr val="26D07C"/>
    <a:srgbClr val="99E9C1"/>
    <a:srgbClr val="BFBFBF"/>
    <a:srgbClr val="005763"/>
    <a:srgbClr val="C7E7A6"/>
    <a:srgbClr val="FF0000"/>
    <a:srgbClr val="E6EBEF"/>
    <a:srgbClr val="00AE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83F931-8A05-B0C3-F7F9-002E009B1180}" v="15" dt="2026-05-20T14:55:51.041"/>
    <p1510:client id="{64DF8082-31CB-4C59-BDDB-59FD4A1EFE61}" v="1" dt="2026-05-21T14:18:02.748"/>
    <p1510:client id="{657B4830-B757-4864-AD81-9F6C961E2180}" v="1" dt="2026-05-21T13:54:51.263"/>
    <p1510:client id="{67ABB6FD-0C01-4197-A398-420836C803D9}" v="3669" dt="2026-05-21T14:12:56.528"/>
    <p1510:client id="{76884DD1-21D4-5119-C49F-4312824D203D}" v="13" dt="2026-05-21T14:12:49.446"/>
    <p1510:client id="{7E359B5D-7425-4201-87F5-54F76B7B3EC4}" v="746" dt="2026-05-21T13:53:53.830"/>
    <p1510:client id="{91C205A1-A659-4633-5346-F4A5420E86FC}" v="94" dt="2026-05-20T19:48:01.731"/>
    <p1510:client id="{B15D9797-498D-454C-95B5-0AFA551CBE27}" v="549" dt="2026-05-21T13:56:48.563"/>
    <p1510:client id="{BAA61393-1E0F-BED4-69D7-8EEFF8C7F6CE}" v="24" dt="2026-05-20T15:11:43.015"/>
    <p1510:client id="{BC7788E6-36E4-86F8-69F7-D9F4298730A8}" v="73" dt="2026-05-20T22:37:34.801"/>
    <p1510:client id="{D0898385-3229-45DA-8997-1B043423D428}" v="3306" dt="2026-05-21T04:34:07.2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138"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openxmlformats.org/officeDocument/2006/relationships/theme" Target="theme/theme1.xml"/><Relationship Id="rId8" Type="http://schemas.openxmlformats.org/officeDocument/2006/relationships/slide" Target="slides/slide3.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EDEEA0-6CF7-4E98-B137-058CBC3B54B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2379BD99-A61A-4C16-ABC1-C5FD68CBA6EA}">
      <dgm:prSet phldrT="[Text]" phldr="0"/>
      <dgm:spPr/>
      <dgm:t>
        <a:bodyPr/>
        <a:lstStyle/>
        <a:p>
          <a:r>
            <a:rPr lang="en-US"/>
            <a:t>July 10</a:t>
          </a:r>
        </a:p>
      </dgm:t>
    </dgm:pt>
    <dgm:pt modelId="{CCCADA48-0D45-4285-BD96-03FF3D218F8F}" type="parTrans" cxnId="{5827FC9B-53A2-4D9A-A522-24B969F15CC1}">
      <dgm:prSet/>
      <dgm:spPr/>
      <dgm:t>
        <a:bodyPr/>
        <a:lstStyle/>
        <a:p>
          <a:endParaRPr lang="en-US"/>
        </a:p>
      </dgm:t>
    </dgm:pt>
    <dgm:pt modelId="{F28B671D-4518-4E33-81A1-085C70FC458F}" type="sibTrans" cxnId="{5827FC9B-53A2-4D9A-A522-24B969F15CC1}">
      <dgm:prSet/>
      <dgm:spPr/>
      <dgm:t>
        <a:bodyPr/>
        <a:lstStyle/>
        <a:p>
          <a:endParaRPr lang="en-US"/>
        </a:p>
      </dgm:t>
    </dgm:pt>
    <dgm:pt modelId="{7A21328E-1346-44A9-892B-D1310127CAE0}">
      <dgm:prSet phldrT="[Text]" phldr="0"/>
      <dgm:spPr/>
      <dgm:t>
        <a:bodyPr/>
        <a:lstStyle/>
        <a:p>
          <a:r>
            <a:rPr lang="en-US"/>
            <a:t>Last day for ERCOT to review and approve LLIS studies</a:t>
          </a:r>
        </a:p>
      </dgm:t>
    </dgm:pt>
    <dgm:pt modelId="{876BDFFC-2898-4B9C-823D-C494E0305785}" type="parTrans" cxnId="{87703B29-003C-44E0-B683-DF686F24E622}">
      <dgm:prSet/>
      <dgm:spPr/>
      <dgm:t>
        <a:bodyPr/>
        <a:lstStyle/>
        <a:p>
          <a:endParaRPr lang="en-US"/>
        </a:p>
      </dgm:t>
    </dgm:pt>
    <dgm:pt modelId="{7A4562C1-01CC-4EAE-85B7-62129180B061}" type="sibTrans" cxnId="{87703B29-003C-44E0-B683-DF686F24E622}">
      <dgm:prSet/>
      <dgm:spPr/>
      <dgm:t>
        <a:bodyPr/>
        <a:lstStyle/>
        <a:p>
          <a:endParaRPr lang="en-US"/>
        </a:p>
      </dgm:t>
    </dgm:pt>
    <dgm:pt modelId="{8D740D61-CCC3-46E1-BD15-98B281D6D288}">
      <dgm:prSet phldrT="[Text]" phldr="0"/>
      <dgm:spPr/>
      <dgm:t>
        <a:bodyPr/>
        <a:lstStyle/>
        <a:p>
          <a:r>
            <a:rPr lang="en-US"/>
            <a:t>July 24</a:t>
          </a:r>
        </a:p>
      </dgm:t>
    </dgm:pt>
    <dgm:pt modelId="{2BE92D23-5E40-4ABA-BB7A-5E1A983DA962}" type="parTrans" cxnId="{03517085-D995-4182-8C51-AA9AE27EF676}">
      <dgm:prSet/>
      <dgm:spPr/>
      <dgm:t>
        <a:bodyPr/>
        <a:lstStyle/>
        <a:p>
          <a:endParaRPr lang="en-US"/>
        </a:p>
      </dgm:t>
    </dgm:pt>
    <dgm:pt modelId="{68F8666E-E6D5-4271-AE76-532B0D1C9B1F}" type="sibTrans" cxnId="{03517085-D995-4182-8C51-AA9AE27EF676}">
      <dgm:prSet/>
      <dgm:spPr/>
      <dgm:t>
        <a:bodyPr/>
        <a:lstStyle/>
        <a:p>
          <a:endParaRPr lang="en-US"/>
        </a:p>
      </dgm:t>
    </dgm:pt>
    <dgm:pt modelId="{A9667653-DD83-4EAF-A51C-AD9B04577846}">
      <dgm:prSet phldrT="[Text]" phldr="0"/>
      <dgm:spPr/>
      <dgm:t>
        <a:bodyPr/>
        <a:lstStyle/>
        <a:p>
          <a:r>
            <a:rPr lang="en-US"/>
            <a:t>Deadline for required information for inclusion in Batch Zero to be submitted to ERCOT</a:t>
          </a:r>
        </a:p>
      </dgm:t>
    </dgm:pt>
    <dgm:pt modelId="{A20A68B1-BCC6-42DD-9F42-A30F75F4363B}" type="parTrans" cxnId="{165EE2FD-0239-444C-AA0E-E1C4B461E38E}">
      <dgm:prSet/>
      <dgm:spPr/>
      <dgm:t>
        <a:bodyPr/>
        <a:lstStyle/>
        <a:p>
          <a:endParaRPr lang="en-US"/>
        </a:p>
      </dgm:t>
    </dgm:pt>
    <dgm:pt modelId="{CE15E980-ABC8-40B3-99D7-78F32143E366}" type="sibTrans" cxnId="{165EE2FD-0239-444C-AA0E-E1C4B461E38E}">
      <dgm:prSet/>
      <dgm:spPr/>
      <dgm:t>
        <a:bodyPr/>
        <a:lstStyle/>
        <a:p>
          <a:endParaRPr lang="en-US"/>
        </a:p>
      </dgm:t>
    </dgm:pt>
    <dgm:pt modelId="{B33EED37-573D-4672-8DF6-A9ADBCEA2F5D}">
      <dgm:prSet phldrT="[Text]" phldr="0"/>
      <dgm:spPr/>
      <dgm:t>
        <a:bodyPr/>
        <a:lstStyle/>
        <a:p>
          <a:r>
            <a:rPr lang="en-US"/>
            <a:t>August 7</a:t>
          </a:r>
        </a:p>
      </dgm:t>
    </dgm:pt>
    <dgm:pt modelId="{346CD5EC-7C3D-49CA-BB5D-75CEB8961F68}" type="parTrans" cxnId="{2E24D095-4C72-4062-A3C5-14B14773773D}">
      <dgm:prSet/>
      <dgm:spPr/>
      <dgm:t>
        <a:bodyPr/>
        <a:lstStyle/>
        <a:p>
          <a:endParaRPr lang="en-US"/>
        </a:p>
      </dgm:t>
    </dgm:pt>
    <dgm:pt modelId="{4CB290D5-8B2D-4E00-904F-D784080A0DC9}" type="sibTrans" cxnId="{2E24D095-4C72-4062-A3C5-14B14773773D}">
      <dgm:prSet/>
      <dgm:spPr/>
      <dgm:t>
        <a:bodyPr/>
        <a:lstStyle/>
        <a:p>
          <a:endParaRPr lang="en-US"/>
        </a:p>
      </dgm:t>
    </dgm:pt>
    <dgm:pt modelId="{0D9B5372-8BBE-49C7-9D1E-217E8AE63465}">
      <dgm:prSet phldrT="[Text]" phldr="0"/>
      <dgm:spPr/>
      <dgm:t>
        <a:bodyPr/>
        <a:lstStyle/>
        <a:p>
          <a:r>
            <a:rPr lang="en-US"/>
            <a:t>Deadline for ERCOT to notify TSPs and DSPs of Large Load inclusion and classification in Batch Zero</a:t>
          </a:r>
        </a:p>
      </dgm:t>
    </dgm:pt>
    <dgm:pt modelId="{9D1A657E-38FF-45A2-84CA-5BCF6DF1BBF1}" type="parTrans" cxnId="{9C4A4A14-F842-42BC-AF9D-871A3EC463F7}">
      <dgm:prSet/>
      <dgm:spPr/>
      <dgm:t>
        <a:bodyPr/>
        <a:lstStyle/>
        <a:p>
          <a:endParaRPr lang="en-US"/>
        </a:p>
      </dgm:t>
    </dgm:pt>
    <dgm:pt modelId="{5BB0A93D-255B-4D27-89D2-959DDC6BB277}" type="sibTrans" cxnId="{9C4A4A14-F842-42BC-AF9D-871A3EC463F7}">
      <dgm:prSet/>
      <dgm:spPr/>
      <dgm:t>
        <a:bodyPr/>
        <a:lstStyle/>
        <a:p>
          <a:endParaRPr lang="en-US"/>
        </a:p>
      </dgm:t>
    </dgm:pt>
    <dgm:pt modelId="{0572DF6D-D681-4D36-B6F5-F9146440EA91}" type="pres">
      <dgm:prSet presAssocID="{68EDEEA0-6CF7-4E98-B137-058CBC3B54BA}" presName="linearFlow" presStyleCnt="0">
        <dgm:presLayoutVars>
          <dgm:dir/>
          <dgm:animLvl val="lvl"/>
          <dgm:resizeHandles val="exact"/>
        </dgm:presLayoutVars>
      </dgm:prSet>
      <dgm:spPr/>
    </dgm:pt>
    <dgm:pt modelId="{649D0D78-881B-467C-BC39-314843377D5B}" type="pres">
      <dgm:prSet presAssocID="{2379BD99-A61A-4C16-ABC1-C5FD68CBA6EA}" presName="composite" presStyleCnt="0"/>
      <dgm:spPr/>
    </dgm:pt>
    <dgm:pt modelId="{3CE1F0A7-AD3B-4A97-B2F1-1F4E49266874}" type="pres">
      <dgm:prSet presAssocID="{2379BD99-A61A-4C16-ABC1-C5FD68CBA6EA}" presName="parentText" presStyleLbl="alignNode1" presStyleIdx="0" presStyleCnt="3">
        <dgm:presLayoutVars>
          <dgm:chMax val="1"/>
          <dgm:bulletEnabled val="1"/>
        </dgm:presLayoutVars>
      </dgm:prSet>
      <dgm:spPr/>
    </dgm:pt>
    <dgm:pt modelId="{5CBCC458-D495-4950-A381-645266AC017D}" type="pres">
      <dgm:prSet presAssocID="{2379BD99-A61A-4C16-ABC1-C5FD68CBA6EA}" presName="descendantText" presStyleLbl="alignAcc1" presStyleIdx="0" presStyleCnt="3">
        <dgm:presLayoutVars>
          <dgm:bulletEnabled val="1"/>
        </dgm:presLayoutVars>
      </dgm:prSet>
      <dgm:spPr/>
    </dgm:pt>
    <dgm:pt modelId="{0AC5897F-2589-4AFE-8FB4-8134E2A55E05}" type="pres">
      <dgm:prSet presAssocID="{F28B671D-4518-4E33-81A1-085C70FC458F}" presName="sp" presStyleCnt="0"/>
      <dgm:spPr/>
    </dgm:pt>
    <dgm:pt modelId="{63FFEA9B-8416-466C-A768-5ECD149D352B}" type="pres">
      <dgm:prSet presAssocID="{8D740D61-CCC3-46E1-BD15-98B281D6D288}" presName="composite" presStyleCnt="0"/>
      <dgm:spPr/>
    </dgm:pt>
    <dgm:pt modelId="{ED0BFE9A-D94C-4252-ABB9-4FF21412CDF1}" type="pres">
      <dgm:prSet presAssocID="{8D740D61-CCC3-46E1-BD15-98B281D6D288}" presName="parentText" presStyleLbl="alignNode1" presStyleIdx="1" presStyleCnt="3">
        <dgm:presLayoutVars>
          <dgm:chMax val="1"/>
          <dgm:bulletEnabled val="1"/>
        </dgm:presLayoutVars>
      </dgm:prSet>
      <dgm:spPr/>
    </dgm:pt>
    <dgm:pt modelId="{A744CA75-3A91-4907-802D-6FA46F12B76E}" type="pres">
      <dgm:prSet presAssocID="{8D740D61-CCC3-46E1-BD15-98B281D6D288}" presName="descendantText" presStyleLbl="alignAcc1" presStyleIdx="1" presStyleCnt="3">
        <dgm:presLayoutVars>
          <dgm:bulletEnabled val="1"/>
        </dgm:presLayoutVars>
      </dgm:prSet>
      <dgm:spPr/>
    </dgm:pt>
    <dgm:pt modelId="{CB70149A-466E-40CB-8BB0-6661A02040CE}" type="pres">
      <dgm:prSet presAssocID="{68F8666E-E6D5-4271-AE76-532B0D1C9B1F}" presName="sp" presStyleCnt="0"/>
      <dgm:spPr/>
    </dgm:pt>
    <dgm:pt modelId="{F0A8F6A5-223C-48E9-BFE4-F05E2533AE11}" type="pres">
      <dgm:prSet presAssocID="{B33EED37-573D-4672-8DF6-A9ADBCEA2F5D}" presName="composite" presStyleCnt="0"/>
      <dgm:spPr/>
    </dgm:pt>
    <dgm:pt modelId="{C7E0E64A-E048-401A-8852-19DC8810E28B}" type="pres">
      <dgm:prSet presAssocID="{B33EED37-573D-4672-8DF6-A9ADBCEA2F5D}" presName="parentText" presStyleLbl="alignNode1" presStyleIdx="2" presStyleCnt="3">
        <dgm:presLayoutVars>
          <dgm:chMax val="1"/>
          <dgm:bulletEnabled val="1"/>
        </dgm:presLayoutVars>
      </dgm:prSet>
      <dgm:spPr/>
    </dgm:pt>
    <dgm:pt modelId="{F7C973DB-8BB2-4C87-B8A8-D21CFD91D8CE}" type="pres">
      <dgm:prSet presAssocID="{B33EED37-573D-4672-8DF6-A9ADBCEA2F5D}" presName="descendantText" presStyleLbl="alignAcc1" presStyleIdx="2" presStyleCnt="3">
        <dgm:presLayoutVars>
          <dgm:bulletEnabled val="1"/>
        </dgm:presLayoutVars>
      </dgm:prSet>
      <dgm:spPr/>
    </dgm:pt>
  </dgm:ptLst>
  <dgm:cxnLst>
    <dgm:cxn modelId="{9C4A4A14-F842-42BC-AF9D-871A3EC463F7}" srcId="{B33EED37-573D-4672-8DF6-A9ADBCEA2F5D}" destId="{0D9B5372-8BBE-49C7-9D1E-217E8AE63465}" srcOrd="0" destOrd="0" parTransId="{9D1A657E-38FF-45A2-84CA-5BCF6DF1BBF1}" sibTransId="{5BB0A93D-255B-4D27-89D2-959DDC6BB277}"/>
    <dgm:cxn modelId="{87703B29-003C-44E0-B683-DF686F24E622}" srcId="{2379BD99-A61A-4C16-ABC1-C5FD68CBA6EA}" destId="{7A21328E-1346-44A9-892B-D1310127CAE0}" srcOrd="0" destOrd="0" parTransId="{876BDFFC-2898-4B9C-823D-C494E0305785}" sibTransId="{7A4562C1-01CC-4EAE-85B7-62129180B061}"/>
    <dgm:cxn modelId="{531EAA30-EA1D-4D08-B687-CC1489BDB8BC}" type="presOf" srcId="{0D9B5372-8BBE-49C7-9D1E-217E8AE63465}" destId="{F7C973DB-8BB2-4C87-B8A8-D21CFD91D8CE}" srcOrd="0" destOrd="0" presId="urn:microsoft.com/office/officeart/2005/8/layout/chevron2"/>
    <dgm:cxn modelId="{3579F64D-7C64-44D9-8729-E1FB6BECDCD1}" type="presOf" srcId="{7A21328E-1346-44A9-892B-D1310127CAE0}" destId="{5CBCC458-D495-4950-A381-645266AC017D}" srcOrd="0" destOrd="0" presId="urn:microsoft.com/office/officeart/2005/8/layout/chevron2"/>
    <dgm:cxn modelId="{469B9A55-C5CA-4C8C-B560-07DBBD2E59ED}" type="presOf" srcId="{B33EED37-573D-4672-8DF6-A9ADBCEA2F5D}" destId="{C7E0E64A-E048-401A-8852-19DC8810E28B}" srcOrd="0" destOrd="0" presId="urn:microsoft.com/office/officeart/2005/8/layout/chevron2"/>
    <dgm:cxn modelId="{E162B955-0F44-46A3-B311-C35F5D4B4EA7}" type="presOf" srcId="{8D740D61-CCC3-46E1-BD15-98B281D6D288}" destId="{ED0BFE9A-D94C-4252-ABB9-4FF21412CDF1}" srcOrd="0" destOrd="0" presId="urn:microsoft.com/office/officeart/2005/8/layout/chevron2"/>
    <dgm:cxn modelId="{D17E3D83-F0D2-41A3-B6C2-C0716BD57358}" type="presOf" srcId="{68EDEEA0-6CF7-4E98-B137-058CBC3B54BA}" destId="{0572DF6D-D681-4D36-B6F5-F9146440EA91}" srcOrd="0" destOrd="0" presId="urn:microsoft.com/office/officeart/2005/8/layout/chevron2"/>
    <dgm:cxn modelId="{03517085-D995-4182-8C51-AA9AE27EF676}" srcId="{68EDEEA0-6CF7-4E98-B137-058CBC3B54BA}" destId="{8D740D61-CCC3-46E1-BD15-98B281D6D288}" srcOrd="1" destOrd="0" parTransId="{2BE92D23-5E40-4ABA-BB7A-5E1A983DA962}" sibTransId="{68F8666E-E6D5-4271-AE76-532B0D1C9B1F}"/>
    <dgm:cxn modelId="{2E24D095-4C72-4062-A3C5-14B14773773D}" srcId="{68EDEEA0-6CF7-4E98-B137-058CBC3B54BA}" destId="{B33EED37-573D-4672-8DF6-A9ADBCEA2F5D}" srcOrd="2" destOrd="0" parTransId="{346CD5EC-7C3D-49CA-BB5D-75CEB8961F68}" sibTransId="{4CB290D5-8B2D-4E00-904F-D784080A0DC9}"/>
    <dgm:cxn modelId="{5827FC9B-53A2-4D9A-A522-24B969F15CC1}" srcId="{68EDEEA0-6CF7-4E98-B137-058CBC3B54BA}" destId="{2379BD99-A61A-4C16-ABC1-C5FD68CBA6EA}" srcOrd="0" destOrd="0" parTransId="{CCCADA48-0D45-4285-BD96-03FF3D218F8F}" sibTransId="{F28B671D-4518-4E33-81A1-085C70FC458F}"/>
    <dgm:cxn modelId="{FC0AFAA2-2CBF-4B3B-A599-B627120FE583}" type="presOf" srcId="{2379BD99-A61A-4C16-ABC1-C5FD68CBA6EA}" destId="{3CE1F0A7-AD3B-4A97-B2F1-1F4E49266874}" srcOrd="0" destOrd="0" presId="urn:microsoft.com/office/officeart/2005/8/layout/chevron2"/>
    <dgm:cxn modelId="{E3B081DF-586D-4DF1-929D-9F61BF130F9D}" type="presOf" srcId="{A9667653-DD83-4EAF-A51C-AD9B04577846}" destId="{A744CA75-3A91-4907-802D-6FA46F12B76E}" srcOrd="0" destOrd="0" presId="urn:microsoft.com/office/officeart/2005/8/layout/chevron2"/>
    <dgm:cxn modelId="{165EE2FD-0239-444C-AA0E-E1C4B461E38E}" srcId="{8D740D61-CCC3-46E1-BD15-98B281D6D288}" destId="{A9667653-DD83-4EAF-A51C-AD9B04577846}" srcOrd="0" destOrd="0" parTransId="{A20A68B1-BCC6-42DD-9F42-A30F75F4363B}" sibTransId="{CE15E980-ABC8-40B3-99D7-78F32143E366}"/>
    <dgm:cxn modelId="{386A1F6E-CB09-4487-AC42-2EC07D59CF1B}" type="presParOf" srcId="{0572DF6D-D681-4D36-B6F5-F9146440EA91}" destId="{649D0D78-881B-467C-BC39-314843377D5B}" srcOrd="0" destOrd="0" presId="urn:microsoft.com/office/officeart/2005/8/layout/chevron2"/>
    <dgm:cxn modelId="{DE7D30EC-9518-4832-9F12-7E79C3D0E3F9}" type="presParOf" srcId="{649D0D78-881B-467C-BC39-314843377D5B}" destId="{3CE1F0A7-AD3B-4A97-B2F1-1F4E49266874}" srcOrd="0" destOrd="0" presId="urn:microsoft.com/office/officeart/2005/8/layout/chevron2"/>
    <dgm:cxn modelId="{C9117E29-5CCE-4F6E-A65B-6B5C5F417B6D}" type="presParOf" srcId="{649D0D78-881B-467C-BC39-314843377D5B}" destId="{5CBCC458-D495-4950-A381-645266AC017D}" srcOrd="1" destOrd="0" presId="urn:microsoft.com/office/officeart/2005/8/layout/chevron2"/>
    <dgm:cxn modelId="{33BFFDEB-1B38-4CBE-B54E-21B75DA08715}" type="presParOf" srcId="{0572DF6D-D681-4D36-B6F5-F9146440EA91}" destId="{0AC5897F-2589-4AFE-8FB4-8134E2A55E05}" srcOrd="1" destOrd="0" presId="urn:microsoft.com/office/officeart/2005/8/layout/chevron2"/>
    <dgm:cxn modelId="{6DE70A92-95CB-4DA4-B7C3-2DBE46018A4E}" type="presParOf" srcId="{0572DF6D-D681-4D36-B6F5-F9146440EA91}" destId="{63FFEA9B-8416-466C-A768-5ECD149D352B}" srcOrd="2" destOrd="0" presId="urn:microsoft.com/office/officeart/2005/8/layout/chevron2"/>
    <dgm:cxn modelId="{6E91AA37-83AB-415B-A364-8B26CF03C6FE}" type="presParOf" srcId="{63FFEA9B-8416-466C-A768-5ECD149D352B}" destId="{ED0BFE9A-D94C-4252-ABB9-4FF21412CDF1}" srcOrd="0" destOrd="0" presId="urn:microsoft.com/office/officeart/2005/8/layout/chevron2"/>
    <dgm:cxn modelId="{615A3FC7-A992-4A3B-95C0-0562DD3A723B}" type="presParOf" srcId="{63FFEA9B-8416-466C-A768-5ECD149D352B}" destId="{A744CA75-3A91-4907-802D-6FA46F12B76E}" srcOrd="1" destOrd="0" presId="urn:microsoft.com/office/officeart/2005/8/layout/chevron2"/>
    <dgm:cxn modelId="{E97496F0-077C-4100-905C-CB5C3E3B2B63}" type="presParOf" srcId="{0572DF6D-D681-4D36-B6F5-F9146440EA91}" destId="{CB70149A-466E-40CB-8BB0-6661A02040CE}" srcOrd="3" destOrd="0" presId="urn:microsoft.com/office/officeart/2005/8/layout/chevron2"/>
    <dgm:cxn modelId="{41CA2A93-72F7-4683-8978-2033BDEC28B2}" type="presParOf" srcId="{0572DF6D-D681-4D36-B6F5-F9146440EA91}" destId="{F0A8F6A5-223C-48E9-BFE4-F05E2533AE11}" srcOrd="4" destOrd="0" presId="urn:microsoft.com/office/officeart/2005/8/layout/chevron2"/>
    <dgm:cxn modelId="{A9B87554-9420-4F52-B08F-8D3E81656639}" type="presParOf" srcId="{F0A8F6A5-223C-48E9-BFE4-F05E2533AE11}" destId="{C7E0E64A-E048-401A-8852-19DC8810E28B}" srcOrd="0" destOrd="0" presId="urn:microsoft.com/office/officeart/2005/8/layout/chevron2"/>
    <dgm:cxn modelId="{54C37ED7-1CBD-4E7A-9B72-3667782E6BE3}" type="presParOf" srcId="{F0A8F6A5-223C-48E9-BFE4-F05E2533AE11}" destId="{F7C973DB-8BB2-4C87-B8A8-D21CFD91D8C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6386A7-B973-4E9E-BE19-978669629384}"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34EDE1A3-DE8F-48CC-BB00-334F160EFDAF}">
      <dgm:prSet phldrT="[Text]" phldr="0" custT="1"/>
      <dgm:spPr/>
      <dgm:t>
        <a:bodyPr/>
        <a:lstStyle/>
        <a:p>
          <a:r>
            <a:rPr lang="en-US" sz="1800" b="1"/>
            <a:t>May 21 </a:t>
          </a:r>
          <a:r>
            <a:rPr lang="en-US" sz="1800" b="0"/>
            <a:t>(today)</a:t>
          </a:r>
        </a:p>
      </dgm:t>
    </dgm:pt>
    <dgm:pt modelId="{F40FBA84-CA24-4478-BBC6-E641DD6F7EEC}" type="parTrans" cxnId="{1D9DF6B6-FC3B-417F-BA3D-979B2B635B21}">
      <dgm:prSet/>
      <dgm:spPr/>
      <dgm:t>
        <a:bodyPr/>
        <a:lstStyle/>
        <a:p>
          <a:endParaRPr lang="en-US"/>
        </a:p>
      </dgm:t>
    </dgm:pt>
    <dgm:pt modelId="{858617FD-4491-4954-9C9F-B957B75D94EC}" type="sibTrans" cxnId="{1D9DF6B6-FC3B-417F-BA3D-979B2B635B21}">
      <dgm:prSet/>
      <dgm:spPr/>
      <dgm:t>
        <a:bodyPr/>
        <a:lstStyle/>
        <a:p>
          <a:endParaRPr lang="en-US"/>
        </a:p>
      </dgm:t>
    </dgm:pt>
    <dgm:pt modelId="{8098EA7D-FA2A-42E9-A624-4A6F71E79945}">
      <dgm:prSet phldrT="[Text]" phldr="0" custT="1"/>
      <dgm:spPr/>
      <dgm:t>
        <a:bodyPr/>
        <a:lstStyle/>
        <a:p>
          <a:r>
            <a:rPr lang="en-US" sz="1400"/>
            <a:t>Initial preview of implementation process, new LIF, and attestation templates</a:t>
          </a:r>
        </a:p>
      </dgm:t>
    </dgm:pt>
    <dgm:pt modelId="{1D9F17E3-52A7-4247-BCF4-D07513E35E59}" type="parTrans" cxnId="{62183DA7-46DA-4950-92A3-FB1FE92E1045}">
      <dgm:prSet/>
      <dgm:spPr/>
      <dgm:t>
        <a:bodyPr/>
        <a:lstStyle/>
        <a:p>
          <a:endParaRPr lang="en-US"/>
        </a:p>
      </dgm:t>
    </dgm:pt>
    <dgm:pt modelId="{A236C12F-1C5C-4894-B930-1A9E17CB4D85}" type="sibTrans" cxnId="{62183DA7-46DA-4950-92A3-FB1FE92E1045}">
      <dgm:prSet/>
      <dgm:spPr/>
      <dgm:t>
        <a:bodyPr/>
        <a:lstStyle/>
        <a:p>
          <a:endParaRPr lang="en-US"/>
        </a:p>
      </dgm:t>
    </dgm:pt>
    <dgm:pt modelId="{352171BF-4D9D-4800-BF53-D11DA0A28A79}">
      <dgm:prSet phldrT="[Text]" phldr="0" custT="1"/>
      <dgm:spPr/>
      <dgm:t>
        <a:bodyPr/>
        <a:lstStyle/>
        <a:p>
          <a:r>
            <a:rPr lang="en-US" sz="1800" b="1"/>
            <a:t>May 28</a:t>
          </a:r>
        </a:p>
      </dgm:t>
    </dgm:pt>
    <dgm:pt modelId="{FB6C8ED5-76DF-4C9E-982F-F348D92121B7}" type="parTrans" cxnId="{FD529C73-20D4-4013-8A32-B8859E13C85F}">
      <dgm:prSet/>
      <dgm:spPr/>
      <dgm:t>
        <a:bodyPr/>
        <a:lstStyle/>
        <a:p>
          <a:endParaRPr lang="en-US"/>
        </a:p>
      </dgm:t>
    </dgm:pt>
    <dgm:pt modelId="{48A09B17-9635-4E70-905B-82A46778689B}" type="sibTrans" cxnId="{FD529C73-20D4-4013-8A32-B8859E13C85F}">
      <dgm:prSet/>
      <dgm:spPr/>
      <dgm:t>
        <a:bodyPr/>
        <a:lstStyle/>
        <a:p>
          <a:endParaRPr lang="en-US"/>
        </a:p>
      </dgm:t>
    </dgm:pt>
    <dgm:pt modelId="{9CCC3CCE-0F3F-4A95-AD30-4EFE5AC3DE02}">
      <dgm:prSet phldrT="[Text]" phldr="0" custT="1"/>
      <dgm:spPr/>
      <dgm:t>
        <a:bodyPr/>
        <a:lstStyle/>
        <a:p>
          <a:r>
            <a:rPr lang="en-US" sz="1400"/>
            <a:t>More detailed preview of process, new LIF, and attestation templates</a:t>
          </a:r>
        </a:p>
      </dgm:t>
    </dgm:pt>
    <dgm:pt modelId="{BE594581-B539-452F-8BF8-BB8B9C34DD1B}" type="parTrans" cxnId="{40976915-11F2-42FB-9B52-2C9E34069E53}">
      <dgm:prSet/>
      <dgm:spPr/>
      <dgm:t>
        <a:bodyPr/>
        <a:lstStyle/>
        <a:p>
          <a:endParaRPr lang="en-US"/>
        </a:p>
      </dgm:t>
    </dgm:pt>
    <dgm:pt modelId="{705860B5-4BB8-47EC-A942-472F92274297}" type="sibTrans" cxnId="{40976915-11F2-42FB-9B52-2C9E34069E53}">
      <dgm:prSet/>
      <dgm:spPr/>
      <dgm:t>
        <a:bodyPr/>
        <a:lstStyle/>
        <a:p>
          <a:endParaRPr lang="en-US"/>
        </a:p>
      </dgm:t>
    </dgm:pt>
    <dgm:pt modelId="{F9B67D7C-F96E-4F90-97A2-00AA39425CB2}">
      <dgm:prSet phldrT="[Text]" phldr="0" custT="1"/>
      <dgm:spPr/>
      <dgm:t>
        <a:bodyPr/>
        <a:lstStyle/>
        <a:p>
          <a:r>
            <a:rPr lang="en-US" sz="1800" b="1"/>
            <a:t>First week of June</a:t>
          </a:r>
          <a:r>
            <a:rPr lang="en-US" sz="1800" b="1">
              <a:sym typeface="Symbol" panose="05050102010706020507" pitchFamily="18" charset="2"/>
            </a:rPr>
            <a:t></a:t>
          </a:r>
          <a:endParaRPr lang="en-US" sz="1800" b="1"/>
        </a:p>
      </dgm:t>
    </dgm:pt>
    <dgm:pt modelId="{A5E7F439-5CC0-48AC-AA4B-DB7ED56F94AB}" type="parTrans" cxnId="{F193815F-A4E6-46E0-B42F-B0970CBB6D05}">
      <dgm:prSet/>
      <dgm:spPr/>
      <dgm:t>
        <a:bodyPr/>
        <a:lstStyle/>
        <a:p>
          <a:endParaRPr lang="en-US"/>
        </a:p>
      </dgm:t>
    </dgm:pt>
    <dgm:pt modelId="{20467B77-5C0F-43FA-8812-63E56D8287BB}" type="sibTrans" cxnId="{F193815F-A4E6-46E0-B42F-B0970CBB6D05}">
      <dgm:prSet/>
      <dgm:spPr/>
      <dgm:t>
        <a:bodyPr/>
        <a:lstStyle/>
        <a:p>
          <a:endParaRPr lang="en-US"/>
        </a:p>
      </dgm:t>
    </dgm:pt>
    <dgm:pt modelId="{17B29284-4CE7-493D-B943-ECEF58727632}">
      <dgm:prSet phldrT="[Text]" phldr="0" custT="1"/>
      <dgm:spPr/>
      <dgm:t>
        <a:bodyPr/>
        <a:lstStyle/>
        <a:p>
          <a:r>
            <a:rPr lang="en-US" sz="1400"/>
            <a:t>New LIF and attestation templates posted to the Large Load Integration section of the ERCOT website</a:t>
          </a:r>
        </a:p>
      </dgm:t>
    </dgm:pt>
    <dgm:pt modelId="{BD3DB7F5-38AF-4346-A218-2660DF760FEB}" type="parTrans" cxnId="{2BA6C90A-900B-4A4C-9409-B3E7B060AACF}">
      <dgm:prSet/>
      <dgm:spPr/>
      <dgm:t>
        <a:bodyPr/>
        <a:lstStyle/>
        <a:p>
          <a:endParaRPr lang="en-US"/>
        </a:p>
      </dgm:t>
    </dgm:pt>
    <dgm:pt modelId="{110C13ED-B7C7-4170-A1EC-3CCE16281346}" type="sibTrans" cxnId="{2BA6C90A-900B-4A4C-9409-B3E7B060AACF}">
      <dgm:prSet/>
      <dgm:spPr/>
      <dgm:t>
        <a:bodyPr/>
        <a:lstStyle/>
        <a:p>
          <a:endParaRPr lang="en-US"/>
        </a:p>
      </dgm:t>
    </dgm:pt>
    <dgm:pt modelId="{14D68128-5FDC-415C-ABA4-48DAF3F0E4C6}">
      <dgm:prSet phldrT="[Text]" phldr="0" custT="1"/>
      <dgm:spPr/>
      <dgm:t>
        <a:bodyPr/>
        <a:lstStyle/>
        <a:p>
          <a:r>
            <a:rPr lang="en-US" sz="1400"/>
            <a:t>New email inbox goes live to receive Batch Zero submission packages</a:t>
          </a:r>
        </a:p>
      </dgm:t>
    </dgm:pt>
    <dgm:pt modelId="{4774501C-8AEB-496E-A0D3-51BD796713F4}" type="parTrans" cxnId="{B81C2B91-D784-43ED-BFED-A71C7ED3418A}">
      <dgm:prSet/>
      <dgm:spPr/>
      <dgm:t>
        <a:bodyPr/>
        <a:lstStyle/>
        <a:p>
          <a:endParaRPr lang="en-US"/>
        </a:p>
      </dgm:t>
    </dgm:pt>
    <dgm:pt modelId="{624FD7AE-29B6-4EA1-BD9F-3904132C54B6}" type="sibTrans" cxnId="{B81C2B91-D784-43ED-BFED-A71C7ED3418A}">
      <dgm:prSet/>
      <dgm:spPr/>
      <dgm:t>
        <a:bodyPr/>
        <a:lstStyle/>
        <a:p>
          <a:endParaRPr lang="en-US"/>
        </a:p>
      </dgm:t>
    </dgm:pt>
    <dgm:pt modelId="{663B7FD6-CC2C-4B9E-850C-7182F9ECBE09}">
      <dgm:prSet phldrT="[Text]" phldr="0" custT="1"/>
      <dgm:spPr/>
      <dgm:t>
        <a:bodyPr/>
        <a:lstStyle/>
        <a:p>
          <a:r>
            <a:rPr lang="en-US" sz="1800" b="1"/>
            <a:t>July 24</a:t>
          </a:r>
        </a:p>
      </dgm:t>
    </dgm:pt>
    <dgm:pt modelId="{1A17CB7B-1EE2-4C61-89DC-7CFE716C4D4C}" type="parTrans" cxnId="{B3AC641B-5DEB-42C4-A467-C6EC254FF6F5}">
      <dgm:prSet/>
      <dgm:spPr/>
      <dgm:t>
        <a:bodyPr/>
        <a:lstStyle/>
        <a:p>
          <a:endParaRPr lang="en-US"/>
        </a:p>
      </dgm:t>
    </dgm:pt>
    <dgm:pt modelId="{43F5111C-628E-4257-A43A-91813A223FE9}" type="sibTrans" cxnId="{B3AC641B-5DEB-42C4-A467-C6EC254FF6F5}">
      <dgm:prSet/>
      <dgm:spPr/>
      <dgm:t>
        <a:bodyPr/>
        <a:lstStyle/>
        <a:p>
          <a:endParaRPr lang="en-US"/>
        </a:p>
      </dgm:t>
    </dgm:pt>
    <dgm:pt modelId="{9602BDF4-B4E8-4664-B519-59A30454A382}">
      <dgm:prSet phldrT="[Text]" phldr="0" custT="1"/>
      <dgm:spPr/>
      <dgm:t>
        <a:bodyPr/>
        <a:lstStyle/>
        <a:p>
          <a:r>
            <a:rPr lang="en-US" sz="1400"/>
            <a:t>Last day for Interconnecting  TSPs/DSPs, as applicable, to submit completed Batch Zero submission packages to ERCOT</a:t>
          </a:r>
        </a:p>
      </dgm:t>
    </dgm:pt>
    <dgm:pt modelId="{E21D3733-640C-439C-9222-E6B3B3259D92}" type="parTrans" cxnId="{E27A6623-EAD3-4249-AD1B-12FD86F92223}">
      <dgm:prSet/>
      <dgm:spPr/>
      <dgm:t>
        <a:bodyPr/>
        <a:lstStyle/>
        <a:p>
          <a:endParaRPr lang="en-US"/>
        </a:p>
      </dgm:t>
    </dgm:pt>
    <dgm:pt modelId="{62617BD0-CF31-4BF7-A098-E3519BE7BD07}" type="sibTrans" cxnId="{E27A6623-EAD3-4249-AD1B-12FD86F92223}">
      <dgm:prSet/>
      <dgm:spPr/>
      <dgm:t>
        <a:bodyPr/>
        <a:lstStyle/>
        <a:p>
          <a:endParaRPr lang="en-US"/>
        </a:p>
      </dgm:t>
    </dgm:pt>
    <dgm:pt modelId="{1988DBDF-BF8A-4173-A66C-06524228576E}">
      <dgm:prSet phldrT="[Text]" phldr="0" custT="1"/>
      <dgm:spPr/>
      <dgm:t>
        <a:bodyPr/>
        <a:lstStyle/>
        <a:p>
          <a:r>
            <a:rPr lang="en-US" sz="1400"/>
            <a:t>Request for feedback and questions</a:t>
          </a:r>
          <a:endParaRPr lang="en-US" sz="1600"/>
        </a:p>
      </dgm:t>
    </dgm:pt>
    <dgm:pt modelId="{FF739C76-14D1-471C-B311-6BD3440D7F2F}" type="parTrans" cxnId="{7D849391-BD36-401F-B5AF-63BE44A6857B}">
      <dgm:prSet/>
      <dgm:spPr/>
      <dgm:t>
        <a:bodyPr/>
        <a:lstStyle/>
        <a:p>
          <a:endParaRPr lang="en-US"/>
        </a:p>
      </dgm:t>
    </dgm:pt>
    <dgm:pt modelId="{BE7AC1CB-B385-429D-BD7A-B04D0ECB1801}" type="sibTrans" cxnId="{7D849391-BD36-401F-B5AF-63BE44A6857B}">
      <dgm:prSet/>
      <dgm:spPr/>
      <dgm:t>
        <a:bodyPr/>
        <a:lstStyle/>
        <a:p>
          <a:endParaRPr lang="en-US"/>
        </a:p>
      </dgm:t>
    </dgm:pt>
    <dgm:pt modelId="{A08A7ED6-1725-4E5C-AD7A-079A72E3A61A}" type="pres">
      <dgm:prSet presAssocID="{A86386A7-B973-4E9E-BE19-978669629384}" presName="linearFlow" presStyleCnt="0">
        <dgm:presLayoutVars>
          <dgm:dir/>
          <dgm:animLvl val="lvl"/>
          <dgm:resizeHandles val="exact"/>
        </dgm:presLayoutVars>
      </dgm:prSet>
      <dgm:spPr/>
    </dgm:pt>
    <dgm:pt modelId="{E61A4312-4C6B-41BB-BC51-95C4CD2328C8}" type="pres">
      <dgm:prSet presAssocID="{34EDE1A3-DE8F-48CC-BB00-334F160EFDAF}" presName="composite" presStyleCnt="0"/>
      <dgm:spPr/>
    </dgm:pt>
    <dgm:pt modelId="{151B00E0-5257-428F-AE35-40569D112F63}" type="pres">
      <dgm:prSet presAssocID="{34EDE1A3-DE8F-48CC-BB00-334F160EFDAF}" presName="parTx" presStyleLbl="node1" presStyleIdx="0" presStyleCnt="4">
        <dgm:presLayoutVars>
          <dgm:chMax val="0"/>
          <dgm:chPref val="0"/>
          <dgm:bulletEnabled val="1"/>
        </dgm:presLayoutVars>
      </dgm:prSet>
      <dgm:spPr/>
    </dgm:pt>
    <dgm:pt modelId="{701E58C9-4E9F-4D96-95F6-627F1C60202B}" type="pres">
      <dgm:prSet presAssocID="{34EDE1A3-DE8F-48CC-BB00-334F160EFDAF}" presName="parSh" presStyleLbl="node1" presStyleIdx="0" presStyleCnt="4"/>
      <dgm:spPr/>
    </dgm:pt>
    <dgm:pt modelId="{4E2F179B-42DC-47DF-BD38-3D2A86129B43}" type="pres">
      <dgm:prSet presAssocID="{34EDE1A3-DE8F-48CC-BB00-334F160EFDAF}" presName="desTx" presStyleLbl="fgAcc1" presStyleIdx="0" presStyleCnt="4">
        <dgm:presLayoutVars>
          <dgm:bulletEnabled val="1"/>
        </dgm:presLayoutVars>
      </dgm:prSet>
      <dgm:spPr/>
    </dgm:pt>
    <dgm:pt modelId="{108EC537-3590-4700-A079-5E03D9707ABF}" type="pres">
      <dgm:prSet presAssocID="{858617FD-4491-4954-9C9F-B957B75D94EC}" presName="sibTrans" presStyleLbl="sibTrans2D1" presStyleIdx="0" presStyleCnt="3"/>
      <dgm:spPr/>
    </dgm:pt>
    <dgm:pt modelId="{AC2EE302-24EC-4EE4-AE11-C125DC5DA4AB}" type="pres">
      <dgm:prSet presAssocID="{858617FD-4491-4954-9C9F-B957B75D94EC}" presName="connTx" presStyleLbl="sibTrans2D1" presStyleIdx="0" presStyleCnt="3"/>
      <dgm:spPr/>
    </dgm:pt>
    <dgm:pt modelId="{208A5AC5-AAC6-4F72-9DF2-52327E535514}" type="pres">
      <dgm:prSet presAssocID="{352171BF-4D9D-4800-BF53-D11DA0A28A79}" presName="composite" presStyleCnt="0"/>
      <dgm:spPr/>
    </dgm:pt>
    <dgm:pt modelId="{F574FFED-7637-4FF5-9153-B1250ACBA579}" type="pres">
      <dgm:prSet presAssocID="{352171BF-4D9D-4800-BF53-D11DA0A28A79}" presName="parTx" presStyleLbl="node1" presStyleIdx="0" presStyleCnt="4">
        <dgm:presLayoutVars>
          <dgm:chMax val="0"/>
          <dgm:chPref val="0"/>
          <dgm:bulletEnabled val="1"/>
        </dgm:presLayoutVars>
      </dgm:prSet>
      <dgm:spPr/>
    </dgm:pt>
    <dgm:pt modelId="{B04C5989-9118-43F6-8315-EE46AD25B79D}" type="pres">
      <dgm:prSet presAssocID="{352171BF-4D9D-4800-BF53-D11DA0A28A79}" presName="parSh" presStyleLbl="node1" presStyleIdx="1" presStyleCnt="4"/>
      <dgm:spPr/>
    </dgm:pt>
    <dgm:pt modelId="{9B2459F9-90A0-40C1-A8C8-931295CC5D7B}" type="pres">
      <dgm:prSet presAssocID="{352171BF-4D9D-4800-BF53-D11DA0A28A79}" presName="desTx" presStyleLbl="fgAcc1" presStyleIdx="1" presStyleCnt="4" custLinFactNeighborY="9597">
        <dgm:presLayoutVars>
          <dgm:bulletEnabled val="1"/>
        </dgm:presLayoutVars>
      </dgm:prSet>
      <dgm:spPr/>
    </dgm:pt>
    <dgm:pt modelId="{5D277219-7C18-44DE-8112-7641A33D9C08}" type="pres">
      <dgm:prSet presAssocID="{48A09B17-9635-4E70-905B-82A46778689B}" presName="sibTrans" presStyleLbl="sibTrans2D1" presStyleIdx="1" presStyleCnt="3" custScaleX="100000"/>
      <dgm:spPr/>
    </dgm:pt>
    <dgm:pt modelId="{555373B3-4DA7-48BA-AB8A-CFC26FDE8BB4}" type="pres">
      <dgm:prSet presAssocID="{48A09B17-9635-4E70-905B-82A46778689B}" presName="connTx" presStyleLbl="sibTrans2D1" presStyleIdx="1" presStyleCnt="3"/>
      <dgm:spPr/>
    </dgm:pt>
    <dgm:pt modelId="{144F1D2D-A86F-4BF7-8649-698C27149739}" type="pres">
      <dgm:prSet presAssocID="{F9B67D7C-F96E-4F90-97A2-00AA39425CB2}" presName="composite" presStyleCnt="0"/>
      <dgm:spPr/>
    </dgm:pt>
    <dgm:pt modelId="{29485178-4E59-4B92-A42E-40867A7E322A}" type="pres">
      <dgm:prSet presAssocID="{F9B67D7C-F96E-4F90-97A2-00AA39425CB2}" presName="parTx" presStyleLbl="node1" presStyleIdx="1" presStyleCnt="4">
        <dgm:presLayoutVars>
          <dgm:chMax val="0"/>
          <dgm:chPref val="0"/>
          <dgm:bulletEnabled val="1"/>
        </dgm:presLayoutVars>
      </dgm:prSet>
      <dgm:spPr/>
    </dgm:pt>
    <dgm:pt modelId="{E2432099-52EA-4475-A9CB-32A78FEAD295}" type="pres">
      <dgm:prSet presAssocID="{F9B67D7C-F96E-4F90-97A2-00AA39425CB2}" presName="parSh" presStyleLbl="node1" presStyleIdx="2" presStyleCnt="4"/>
      <dgm:spPr/>
    </dgm:pt>
    <dgm:pt modelId="{5CE4831C-0381-4748-8460-E2D28ED285D0}" type="pres">
      <dgm:prSet presAssocID="{F9B67D7C-F96E-4F90-97A2-00AA39425CB2}" presName="desTx" presStyleLbl="fgAcc1" presStyleIdx="2" presStyleCnt="4">
        <dgm:presLayoutVars>
          <dgm:bulletEnabled val="1"/>
        </dgm:presLayoutVars>
      </dgm:prSet>
      <dgm:spPr/>
    </dgm:pt>
    <dgm:pt modelId="{20E5C52B-2EF7-48BE-95CD-52C9A82C5B23}" type="pres">
      <dgm:prSet presAssocID="{20467B77-5C0F-43FA-8812-63E56D8287BB}" presName="sibTrans" presStyleLbl="sibTrans2D1" presStyleIdx="2" presStyleCnt="3"/>
      <dgm:spPr/>
    </dgm:pt>
    <dgm:pt modelId="{C828FF24-70E6-487A-AF9A-DCF7E87B8256}" type="pres">
      <dgm:prSet presAssocID="{20467B77-5C0F-43FA-8812-63E56D8287BB}" presName="connTx" presStyleLbl="sibTrans2D1" presStyleIdx="2" presStyleCnt="3"/>
      <dgm:spPr/>
    </dgm:pt>
    <dgm:pt modelId="{06ED7E7C-E91F-4F14-B0CC-9EB288A8D5EC}" type="pres">
      <dgm:prSet presAssocID="{663B7FD6-CC2C-4B9E-850C-7182F9ECBE09}" presName="composite" presStyleCnt="0"/>
      <dgm:spPr/>
    </dgm:pt>
    <dgm:pt modelId="{0E966E36-105A-4F8D-A566-E440556D93C6}" type="pres">
      <dgm:prSet presAssocID="{663B7FD6-CC2C-4B9E-850C-7182F9ECBE09}" presName="parTx" presStyleLbl="node1" presStyleIdx="2" presStyleCnt="4">
        <dgm:presLayoutVars>
          <dgm:chMax val="0"/>
          <dgm:chPref val="0"/>
          <dgm:bulletEnabled val="1"/>
        </dgm:presLayoutVars>
      </dgm:prSet>
      <dgm:spPr/>
    </dgm:pt>
    <dgm:pt modelId="{234D4FD3-2314-42D5-B974-33E70756D62C}" type="pres">
      <dgm:prSet presAssocID="{663B7FD6-CC2C-4B9E-850C-7182F9ECBE09}" presName="parSh" presStyleLbl="node1" presStyleIdx="3" presStyleCnt="4"/>
      <dgm:spPr/>
    </dgm:pt>
    <dgm:pt modelId="{03176ACF-FFBA-4295-A455-887DB8554239}" type="pres">
      <dgm:prSet presAssocID="{663B7FD6-CC2C-4B9E-850C-7182F9ECBE09}" presName="desTx" presStyleLbl="fgAcc1" presStyleIdx="3" presStyleCnt="4">
        <dgm:presLayoutVars>
          <dgm:bulletEnabled val="1"/>
        </dgm:presLayoutVars>
      </dgm:prSet>
      <dgm:spPr/>
    </dgm:pt>
  </dgm:ptLst>
  <dgm:cxnLst>
    <dgm:cxn modelId="{2BA6C90A-900B-4A4C-9409-B3E7B060AACF}" srcId="{F9B67D7C-F96E-4F90-97A2-00AA39425CB2}" destId="{17B29284-4CE7-493D-B943-ECEF58727632}" srcOrd="0" destOrd="0" parTransId="{BD3DB7F5-38AF-4346-A218-2660DF760FEB}" sibTransId="{110C13ED-B7C7-4170-A1EC-3CCE16281346}"/>
    <dgm:cxn modelId="{6A24FF0F-7EFF-4576-9162-80F427B2CD04}" type="presOf" srcId="{663B7FD6-CC2C-4B9E-850C-7182F9ECBE09}" destId="{234D4FD3-2314-42D5-B974-33E70756D62C}" srcOrd="1" destOrd="0" presId="urn:microsoft.com/office/officeart/2005/8/layout/process3"/>
    <dgm:cxn modelId="{40976915-11F2-42FB-9B52-2C9E34069E53}" srcId="{352171BF-4D9D-4800-BF53-D11DA0A28A79}" destId="{9CCC3CCE-0F3F-4A95-AD30-4EFE5AC3DE02}" srcOrd="0" destOrd="0" parTransId="{BE594581-B539-452F-8BF8-BB8B9C34DD1B}" sibTransId="{705860B5-4BB8-47EC-A942-472F92274297}"/>
    <dgm:cxn modelId="{B3AC641B-5DEB-42C4-A467-C6EC254FF6F5}" srcId="{A86386A7-B973-4E9E-BE19-978669629384}" destId="{663B7FD6-CC2C-4B9E-850C-7182F9ECBE09}" srcOrd="3" destOrd="0" parTransId="{1A17CB7B-1EE2-4C61-89DC-7CFE716C4D4C}" sibTransId="{43F5111C-628E-4257-A43A-91813A223FE9}"/>
    <dgm:cxn modelId="{0ED9461D-3239-4AD9-9B56-0AA65FE1E936}" type="presOf" srcId="{48A09B17-9635-4E70-905B-82A46778689B}" destId="{5D277219-7C18-44DE-8112-7641A33D9C08}" srcOrd="0" destOrd="0" presId="urn:microsoft.com/office/officeart/2005/8/layout/process3"/>
    <dgm:cxn modelId="{E27A6623-EAD3-4249-AD1B-12FD86F92223}" srcId="{663B7FD6-CC2C-4B9E-850C-7182F9ECBE09}" destId="{9602BDF4-B4E8-4664-B519-59A30454A382}" srcOrd="0" destOrd="0" parTransId="{E21D3733-640C-439C-9222-E6B3B3259D92}" sibTransId="{62617BD0-CF31-4BF7-A098-E3519BE7BD07}"/>
    <dgm:cxn modelId="{A3009623-841E-4CA7-A2C8-AE3279D2DB79}" type="presOf" srcId="{20467B77-5C0F-43FA-8812-63E56D8287BB}" destId="{20E5C52B-2EF7-48BE-95CD-52C9A82C5B23}" srcOrd="0" destOrd="0" presId="urn:microsoft.com/office/officeart/2005/8/layout/process3"/>
    <dgm:cxn modelId="{0D5BC429-C73B-4F08-956F-61546706B642}" type="presOf" srcId="{14D68128-5FDC-415C-ABA4-48DAF3F0E4C6}" destId="{5CE4831C-0381-4748-8460-E2D28ED285D0}" srcOrd="0" destOrd="1" presId="urn:microsoft.com/office/officeart/2005/8/layout/process3"/>
    <dgm:cxn modelId="{E488995E-E526-42F6-A06D-7421425ADC42}" type="presOf" srcId="{A86386A7-B973-4E9E-BE19-978669629384}" destId="{A08A7ED6-1725-4E5C-AD7A-079A72E3A61A}" srcOrd="0" destOrd="0" presId="urn:microsoft.com/office/officeart/2005/8/layout/process3"/>
    <dgm:cxn modelId="{F193815F-A4E6-46E0-B42F-B0970CBB6D05}" srcId="{A86386A7-B973-4E9E-BE19-978669629384}" destId="{F9B67D7C-F96E-4F90-97A2-00AA39425CB2}" srcOrd="2" destOrd="0" parTransId="{A5E7F439-5CC0-48AC-AA4B-DB7ED56F94AB}" sibTransId="{20467B77-5C0F-43FA-8812-63E56D8287BB}"/>
    <dgm:cxn modelId="{24C9D864-2EF7-4A2F-B2C0-C2A93F5FC4B6}" type="presOf" srcId="{9CCC3CCE-0F3F-4A95-AD30-4EFE5AC3DE02}" destId="{9B2459F9-90A0-40C1-A8C8-931295CC5D7B}" srcOrd="0" destOrd="0" presId="urn:microsoft.com/office/officeart/2005/8/layout/process3"/>
    <dgm:cxn modelId="{CF542865-A08D-495B-AAFD-ED75031238B5}" type="presOf" srcId="{20467B77-5C0F-43FA-8812-63E56D8287BB}" destId="{C828FF24-70E6-487A-AF9A-DCF7E87B8256}" srcOrd="1" destOrd="0" presId="urn:microsoft.com/office/officeart/2005/8/layout/process3"/>
    <dgm:cxn modelId="{ABA44B6E-D99B-41E7-92F7-45A39581FE69}" type="presOf" srcId="{9602BDF4-B4E8-4664-B519-59A30454A382}" destId="{03176ACF-FFBA-4295-A455-887DB8554239}" srcOrd="0" destOrd="0" presId="urn:microsoft.com/office/officeart/2005/8/layout/process3"/>
    <dgm:cxn modelId="{C6872150-7FC0-4F95-927F-4B2A08B93117}" type="presOf" srcId="{8098EA7D-FA2A-42E9-A624-4A6F71E79945}" destId="{4E2F179B-42DC-47DF-BD38-3D2A86129B43}" srcOrd="0" destOrd="0" presId="urn:microsoft.com/office/officeart/2005/8/layout/process3"/>
    <dgm:cxn modelId="{FD529C73-20D4-4013-8A32-B8859E13C85F}" srcId="{A86386A7-B973-4E9E-BE19-978669629384}" destId="{352171BF-4D9D-4800-BF53-D11DA0A28A79}" srcOrd="1" destOrd="0" parTransId="{FB6C8ED5-76DF-4C9E-982F-F348D92121B7}" sibTransId="{48A09B17-9635-4E70-905B-82A46778689B}"/>
    <dgm:cxn modelId="{87B5D656-4697-4991-8B1B-E2277CB45E15}" type="presOf" srcId="{F9B67D7C-F96E-4F90-97A2-00AA39425CB2}" destId="{29485178-4E59-4B92-A42E-40867A7E322A}" srcOrd="0" destOrd="0" presId="urn:microsoft.com/office/officeart/2005/8/layout/process3"/>
    <dgm:cxn modelId="{16F59958-C0C8-457D-9273-790B70FA33C0}" type="presOf" srcId="{663B7FD6-CC2C-4B9E-850C-7182F9ECBE09}" destId="{0E966E36-105A-4F8D-A566-E440556D93C6}" srcOrd="0" destOrd="0" presId="urn:microsoft.com/office/officeart/2005/8/layout/process3"/>
    <dgm:cxn modelId="{17E5E37E-19AF-4A54-B379-C5B17EEC2498}" type="presOf" srcId="{858617FD-4491-4954-9C9F-B957B75D94EC}" destId="{AC2EE302-24EC-4EE4-AE11-C125DC5DA4AB}" srcOrd="1" destOrd="0" presId="urn:microsoft.com/office/officeart/2005/8/layout/process3"/>
    <dgm:cxn modelId="{F35CEF85-AA2A-4832-99D1-F2DDEA81C04E}" type="presOf" srcId="{352171BF-4D9D-4800-BF53-D11DA0A28A79}" destId="{F574FFED-7637-4FF5-9153-B1250ACBA579}" srcOrd="0" destOrd="0" presId="urn:microsoft.com/office/officeart/2005/8/layout/process3"/>
    <dgm:cxn modelId="{069B9289-0794-48CD-8BFE-D8BE8F5460F8}" type="presOf" srcId="{34EDE1A3-DE8F-48CC-BB00-334F160EFDAF}" destId="{151B00E0-5257-428F-AE35-40569D112F63}" srcOrd="0" destOrd="0" presId="urn:microsoft.com/office/officeart/2005/8/layout/process3"/>
    <dgm:cxn modelId="{55AA688C-A93E-4062-9BF0-2DD988E6E804}" type="presOf" srcId="{48A09B17-9635-4E70-905B-82A46778689B}" destId="{555373B3-4DA7-48BA-AB8A-CFC26FDE8BB4}" srcOrd="1" destOrd="0" presId="urn:microsoft.com/office/officeart/2005/8/layout/process3"/>
    <dgm:cxn modelId="{B81C2B91-D784-43ED-BFED-A71C7ED3418A}" srcId="{F9B67D7C-F96E-4F90-97A2-00AA39425CB2}" destId="{14D68128-5FDC-415C-ABA4-48DAF3F0E4C6}" srcOrd="1" destOrd="0" parTransId="{4774501C-8AEB-496E-A0D3-51BD796713F4}" sibTransId="{624FD7AE-29B6-4EA1-BD9F-3904132C54B6}"/>
    <dgm:cxn modelId="{7D849391-BD36-401F-B5AF-63BE44A6857B}" srcId="{34EDE1A3-DE8F-48CC-BB00-334F160EFDAF}" destId="{1988DBDF-BF8A-4173-A66C-06524228576E}" srcOrd="1" destOrd="0" parTransId="{FF739C76-14D1-471C-B311-6BD3440D7F2F}" sibTransId="{BE7AC1CB-B385-429D-BD7A-B04D0ECB1801}"/>
    <dgm:cxn modelId="{E7F2FD9B-21AE-48CB-8A8D-5D3C6E22D4FA}" type="presOf" srcId="{17B29284-4CE7-493D-B943-ECEF58727632}" destId="{5CE4831C-0381-4748-8460-E2D28ED285D0}" srcOrd="0" destOrd="0" presId="urn:microsoft.com/office/officeart/2005/8/layout/process3"/>
    <dgm:cxn modelId="{62183DA7-46DA-4950-92A3-FB1FE92E1045}" srcId="{34EDE1A3-DE8F-48CC-BB00-334F160EFDAF}" destId="{8098EA7D-FA2A-42E9-A624-4A6F71E79945}" srcOrd="0" destOrd="0" parTransId="{1D9F17E3-52A7-4247-BCF4-D07513E35E59}" sibTransId="{A236C12F-1C5C-4894-B930-1A9E17CB4D85}"/>
    <dgm:cxn modelId="{1D9DF6B6-FC3B-417F-BA3D-979B2B635B21}" srcId="{A86386A7-B973-4E9E-BE19-978669629384}" destId="{34EDE1A3-DE8F-48CC-BB00-334F160EFDAF}" srcOrd="0" destOrd="0" parTransId="{F40FBA84-CA24-4478-BBC6-E641DD6F7EEC}" sibTransId="{858617FD-4491-4954-9C9F-B957B75D94EC}"/>
    <dgm:cxn modelId="{70F385C6-C09E-4C76-A27C-D7E34EDE3ADC}" type="presOf" srcId="{858617FD-4491-4954-9C9F-B957B75D94EC}" destId="{108EC537-3590-4700-A079-5E03D9707ABF}" srcOrd="0" destOrd="0" presId="urn:microsoft.com/office/officeart/2005/8/layout/process3"/>
    <dgm:cxn modelId="{3C2CC9C7-7279-4183-A4B9-23F8E1034364}" type="presOf" srcId="{1988DBDF-BF8A-4173-A66C-06524228576E}" destId="{4E2F179B-42DC-47DF-BD38-3D2A86129B43}" srcOrd="0" destOrd="1" presId="urn:microsoft.com/office/officeart/2005/8/layout/process3"/>
    <dgm:cxn modelId="{DF2E84DB-D392-4984-897A-D751E3D6D810}" type="presOf" srcId="{F9B67D7C-F96E-4F90-97A2-00AA39425CB2}" destId="{E2432099-52EA-4475-A9CB-32A78FEAD295}" srcOrd="1" destOrd="0" presId="urn:microsoft.com/office/officeart/2005/8/layout/process3"/>
    <dgm:cxn modelId="{15BA55E1-8061-414F-AE25-3A8EF7CCD492}" type="presOf" srcId="{34EDE1A3-DE8F-48CC-BB00-334F160EFDAF}" destId="{701E58C9-4E9F-4D96-95F6-627F1C60202B}" srcOrd="1" destOrd="0" presId="urn:microsoft.com/office/officeart/2005/8/layout/process3"/>
    <dgm:cxn modelId="{4F167EE5-DEDC-4FE5-9485-E60EA268CA15}" type="presOf" srcId="{352171BF-4D9D-4800-BF53-D11DA0A28A79}" destId="{B04C5989-9118-43F6-8315-EE46AD25B79D}" srcOrd="1" destOrd="0" presId="urn:microsoft.com/office/officeart/2005/8/layout/process3"/>
    <dgm:cxn modelId="{62AE7DD3-BFFA-47FD-9DF8-2857E2D23FBE}" type="presParOf" srcId="{A08A7ED6-1725-4E5C-AD7A-079A72E3A61A}" destId="{E61A4312-4C6B-41BB-BC51-95C4CD2328C8}" srcOrd="0" destOrd="0" presId="urn:microsoft.com/office/officeart/2005/8/layout/process3"/>
    <dgm:cxn modelId="{BD761E3F-BD58-4757-A2F2-78BF37CE437C}" type="presParOf" srcId="{E61A4312-4C6B-41BB-BC51-95C4CD2328C8}" destId="{151B00E0-5257-428F-AE35-40569D112F63}" srcOrd="0" destOrd="0" presId="urn:microsoft.com/office/officeart/2005/8/layout/process3"/>
    <dgm:cxn modelId="{5EC4C55C-A9D3-459A-9CCE-ABD886FC3689}" type="presParOf" srcId="{E61A4312-4C6B-41BB-BC51-95C4CD2328C8}" destId="{701E58C9-4E9F-4D96-95F6-627F1C60202B}" srcOrd="1" destOrd="0" presId="urn:microsoft.com/office/officeart/2005/8/layout/process3"/>
    <dgm:cxn modelId="{D655689F-F08C-4FC6-931C-1BF790D6403E}" type="presParOf" srcId="{E61A4312-4C6B-41BB-BC51-95C4CD2328C8}" destId="{4E2F179B-42DC-47DF-BD38-3D2A86129B43}" srcOrd="2" destOrd="0" presId="urn:microsoft.com/office/officeart/2005/8/layout/process3"/>
    <dgm:cxn modelId="{50220C6E-7721-4017-BC07-E21D0BEFC0DE}" type="presParOf" srcId="{A08A7ED6-1725-4E5C-AD7A-079A72E3A61A}" destId="{108EC537-3590-4700-A079-5E03D9707ABF}" srcOrd="1" destOrd="0" presId="urn:microsoft.com/office/officeart/2005/8/layout/process3"/>
    <dgm:cxn modelId="{4040E42B-0A81-459E-B2A1-5078CA10805C}" type="presParOf" srcId="{108EC537-3590-4700-A079-5E03D9707ABF}" destId="{AC2EE302-24EC-4EE4-AE11-C125DC5DA4AB}" srcOrd="0" destOrd="0" presId="urn:microsoft.com/office/officeart/2005/8/layout/process3"/>
    <dgm:cxn modelId="{93DB19B8-C074-459E-A63C-0003BAE2F84F}" type="presParOf" srcId="{A08A7ED6-1725-4E5C-AD7A-079A72E3A61A}" destId="{208A5AC5-AAC6-4F72-9DF2-52327E535514}" srcOrd="2" destOrd="0" presId="urn:microsoft.com/office/officeart/2005/8/layout/process3"/>
    <dgm:cxn modelId="{34BE0977-C18B-4437-A5FE-D881B89D33BD}" type="presParOf" srcId="{208A5AC5-AAC6-4F72-9DF2-52327E535514}" destId="{F574FFED-7637-4FF5-9153-B1250ACBA579}" srcOrd="0" destOrd="0" presId="urn:microsoft.com/office/officeart/2005/8/layout/process3"/>
    <dgm:cxn modelId="{83872929-492C-4BE9-AA3E-396CB9D55C23}" type="presParOf" srcId="{208A5AC5-AAC6-4F72-9DF2-52327E535514}" destId="{B04C5989-9118-43F6-8315-EE46AD25B79D}" srcOrd="1" destOrd="0" presId="urn:microsoft.com/office/officeart/2005/8/layout/process3"/>
    <dgm:cxn modelId="{1FE5C7D3-C84B-4B1C-9064-1538E4F54D13}" type="presParOf" srcId="{208A5AC5-AAC6-4F72-9DF2-52327E535514}" destId="{9B2459F9-90A0-40C1-A8C8-931295CC5D7B}" srcOrd="2" destOrd="0" presId="urn:microsoft.com/office/officeart/2005/8/layout/process3"/>
    <dgm:cxn modelId="{81E5C65A-6D9D-464C-BD1D-EAEDBDA32AF6}" type="presParOf" srcId="{A08A7ED6-1725-4E5C-AD7A-079A72E3A61A}" destId="{5D277219-7C18-44DE-8112-7641A33D9C08}" srcOrd="3" destOrd="0" presId="urn:microsoft.com/office/officeart/2005/8/layout/process3"/>
    <dgm:cxn modelId="{829566EF-0C9A-4985-B0F6-889F57BBF4B7}" type="presParOf" srcId="{5D277219-7C18-44DE-8112-7641A33D9C08}" destId="{555373B3-4DA7-48BA-AB8A-CFC26FDE8BB4}" srcOrd="0" destOrd="0" presId="urn:microsoft.com/office/officeart/2005/8/layout/process3"/>
    <dgm:cxn modelId="{90DEDFEF-3ED3-4BB6-AC26-AB7F3DC211F9}" type="presParOf" srcId="{A08A7ED6-1725-4E5C-AD7A-079A72E3A61A}" destId="{144F1D2D-A86F-4BF7-8649-698C27149739}" srcOrd="4" destOrd="0" presId="urn:microsoft.com/office/officeart/2005/8/layout/process3"/>
    <dgm:cxn modelId="{09598941-BB8F-4F4D-BE37-2B30D75F6544}" type="presParOf" srcId="{144F1D2D-A86F-4BF7-8649-698C27149739}" destId="{29485178-4E59-4B92-A42E-40867A7E322A}" srcOrd="0" destOrd="0" presId="urn:microsoft.com/office/officeart/2005/8/layout/process3"/>
    <dgm:cxn modelId="{F77C29C6-ED48-44ED-A5BB-470CBD7FC4AA}" type="presParOf" srcId="{144F1D2D-A86F-4BF7-8649-698C27149739}" destId="{E2432099-52EA-4475-A9CB-32A78FEAD295}" srcOrd="1" destOrd="0" presId="urn:microsoft.com/office/officeart/2005/8/layout/process3"/>
    <dgm:cxn modelId="{083D6FF9-1D9A-4D99-A5A4-83D9B6431D5F}" type="presParOf" srcId="{144F1D2D-A86F-4BF7-8649-698C27149739}" destId="{5CE4831C-0381-4748-8460-E2D28ED285D0}" srcOrd="2" destOrd="0" presId="urn:microsoft.com/office/officeart/2005/8/layout/process3"/>
    <dgm:cxn modelId="{482CB647-F052-4FE2-B09F-225F3F221EF7}" type="presParOf" srcId="{A08A7ED6-1725-4E5C-AD7A-079A72E3A61A}" destId="{20E5C52B-2EF7-48BE-95CD-52C9A82C5B23}" srcOrd="5" destOrd="0" presId="urn:microsoft.com/office/officeart/2005/8/layout/process3"/>
    <dgm:cxn modelId="{5C095A35-F5C7-47BB-A91A-2A059D8BAB35}" type="presParOf" srcId="{20E5C52B-2EF7-48BE-95CD-52C9A82C5B23}" destId="{C828FF24-70E6-487A-AF9A-DCF7E87B8256}" srcOrd="0" destOrd="0" presId="urn:microsoft.com/office/officeart/2005/8/layout/process3"/>
    <dgm:cxn modelId="{D92E60C4-51AB-42CE-A865-71A85304D835}" type="presParOf" srcId="{A08A7ED6-1725-4E5C-AD7A-079A72E3A61A}" destId="{06ED7E7C-E91F-4F14-B0CC-9EB288A8D5EC}" srcOrd="6" destOrd="0" presId="urn:microsoft.com/office/officeart/2005/8/layout/process3"/>
    <dgm:cxn modelId="{F41EB8FD-9D58-4982-9F9E-DC4692CAB4EA}" type="presParOf" srcId="{06ED7E7C-E91F-4F14-B0CC-9EB288A8D5EC}" destId="{0E966E36-105A-4F8D-A566-E440556D93C6}" srcOrd="0" destOrd="0" presId="urn:microsoft.com/office/officeart/2005/8/layout/process3"/>
    <dgm:cxn modelId="{4D9660E8-A56E-4DAB-A807-D726F1671792}" type="presParOf" srcId="{06ED7E7C-E91F-4F14-B0CC-9EB288A8D5EC}" destId="{234D4FD3-2314-42D5-B974-33E70756D62C}" srcOrd="1" destOrd="0" presId="urn:microsoft.com/office/officeart/2005/8/layout/process3"/>
    <dgm:cxn modelId="{5F562DB7-3AD0-4CD5-A96C-84EB00FA992D}" type="presParOf" srcId="{06ED7E7C-E91F-4F14-B0CC-9EB288A8D5EC}" destId="{03176ACF-FFBA-4295-A455-887DB8554239}" srcOrd="2" destOrd="0" presId="urn:microsoft.com/office/officeart/2005/8/layout/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E1F0A7-AD3B-4A97-B2F1-1F4E49266874}">
      <dsp:nvSpPr>
        <dsp:cNvPr id="0" name=""/>
        <dsp:cNvSpPr/>
      </dsp:nvSpPr>
      <dsp:spPr>
        <a:xfrm rot="5400000">
          <a:off x="-303539" y="305162"/>
          <a:ext cx="2023597" cy="1416518"/>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a:t>July 10</a:t>
          </a:r>
        </a:p>
      </dsp:txBody>
      <dsp:txXfrm rot="-5400000">
        <a:off x="1" y="709881"/>
        <a:ext cx="1416518" cy="607079"/>
      </dsp:txXfrm>
    </dsp:sp>
    <dsp:sp modelId="{5CBCC458-D495-4950-A381-645266AC017D}">
      <dsp:nvSpPr>
        <dsp:cNvPr id="0" name=""/>
        <dsp:cNvSpPr/>
      </dsp:nvSpPr>
      <dsp:spPr>
        <a:xfrm rot="5400000">
          <a:off x="2126074" y="-707933"/>
          <a:ext cx="1315338" cy="2734451"/>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a:t>Last day for ERCOT to review and approve LLIS studies</a:t>
          </a:r>
        </a:p>
      </dsp:txBody>
      <dsp:txXfrm rot="-5400000">
        <a:off x="1416518" y="65833"/>
        <a:ext cx="2670241" cy="1186918"/>
      </dsp:txXfrm>
    </dsp:sp>
    <dsp:sp modelId="{ED0BFE9A-D94C-4252-ABB9-4FF21412CDF1}">
      <dsp:nvSpPr>
        <dsp:cNvPr id="0" name=""/>
        <dsp:cNvSpPr/>
      </dsp:nvSpPr>
      <dsp:spPr>
        <a:xfrm rot="5400000">
          <a:off x="-303539" y="2111140"/>
          <a:ext cx="2023597" cy="1416518"/>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a:t>July 24</a:t>
          </a:r>
        </a:p>
      </dsp:txBody>
      <dsp:txXfrm rot="-5400000">
        <a:off x="1" y="2515859"/>
        <a:ext cx="1416518" cy="607079"/>
      </dsp:txXfrm>
    </dsp:sp>
    <dsp:sp modelId="{A744CA75-3A91-4907-802D-6FA46F12B76E}">
      <dsp:nvSpPr>
        <dsp:cNvPr id="0" name=""/>
        <dsp:cNvSpPr/>
      </dsp:nvSpPr>
      <dsp:spPr>
        <a:xfrm rot="5400000">
          <a:off x="2126074" y="1098044"/>
          <a:ext cx="1315338" cy="2734451"/>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a:t>Deadline for required information for inclusion in Batch Zero to be submitted to ERCOT</a:t>
          </a:r>
        </a:p>
      </dsp:txBody>
      <dsp:txXfrm rot="-5400000">
        <a:off x="1416518" y="1871810"/>
        <a:ext cx="2670241" cy="1186918"/>
      </dsp:txXfrm>
    </dsp:sp>
    <dsp:sp modelId="{C7E0E64A-E048-401A-8852-19DC8810E28B}">
      <dsp:nvSpPr>
        <dsp:cNvPr id="0" name=""/>
        <dsp:cNvSpPr/>
      </dsp:nvSpPr>
      <dsp:spPr>
        <a:xfrm rot="5400000">
          <a:off x="-303539" y="3917118"/>
          <a:ext cx="2023597" cy="1416518"/>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a:t>August 7</a:t>
          </a:r>
        </a:p>
      </dsp:txBody>
      <dsp:txXfrm rot="-5400000">
        <a:off x="1" y="4321837"/>
        <a:ext cx="1416518" cy="607079"/>
      </dsp:txXfrm>
    </dsp:sp>
    <dsp:sp modelId="{F7C973DB-8BB2-4C87-B8A8-D21CFD91D8CE}">
      <dsp:nvSpPr>
        <dsp:cNvPr id="0" name=""/>
        <dsp:cNvSpPr/>
      </dsp:nvSpPr>
      <dsp:spPr>
        <a:xfrm rot="5400000">
          <a:off x="2126074" y="2904022"/>
          <a:ext cx="1315338" cy="2734451"/>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a:t>Deadline for ERCOT to notify TSPs and DSPs of Large Load inclusion and classification in Batch Zero</a:t>
          </a:r>
        </a:p>
      </dsp:txBody>
      <dsp:txXfrm rot="-5400000">
        <a:off x="1416518" y="3677788"/>
        <a:ext cx="2670241" cy="11869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1E58C9-4E9F-4D96-95F6-627F1C60202B}">
      <dsp:nvSpPr>
        <dsp:cNvPr id="0" name=""/>
        <dsp:cNvSpPr/>
      </dsp:nvSpPr>
      <dsp:spPr>
        <a:xfrm>
          <a:off x="1523" y="2902"/>
          <a:ext cx="1913990" cy="125279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sz="1800" b="1" kern="1200"/>
            <a:t>May 21 </a:t>
          </a:r>
          <a:r>
            <a:rPr lang="en-US" sz="1800" b="0" kern="1200"/>
            <a:t>(today)</a:t>
          </a:r>
        </a:p>
      </dsp:txBody>
      <dsp:txXfrm>
        <a:off x="1523" y="2902"/>
        <a:ext cx="1913990" cy="765596"/>
      </dsp:txXfrm>
    </dsp:sp>
    <dsp:sp modelId="{4E2F179B-42DC-47DF-BD38-3D2A86129B43}">
      <dsp:nvSpPr>
        <dsp:cNvPr id="0" name=""/>
        <dsp:cNvSpPr/>
      </dsp:nvSpPr>
      <dsp:spPr>
        <a:xfrm>
          <a:off x="393545" y="768498"/>
          <a:ext cx="1913990" cy="256921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Initial preview of implementation process, new LIF, and attestation templates</a:t>
          </a:r>
        </a:p>
        <a:p>
          <a:pPr marL="114300" lvl="1" indent="-114300" algn="l" defTabSz="622300">
            <a:lnSpc>
              <a:spcPct val="90000"/>
            </a:lnSpc>
            <a:spcBef>
              <a:spcPct val="0"/>
            </a:spcBef>
            <a:spcAft>
              <a:spcPct val="15000"/>
            </a:spcAft>
            <a:buChar char="•"/>
          </a:pPr>
          <a:r>
            <a:rPr lang="en-US" sz="1400" kern="1200"/>
            <a:t>Request for feedback and questions</a:t>
          </a:r>
          <a:endParaRPr lang="en-US" sz="1600" kern="1200"/>
        </a:p>
      </dsp:txBody>
      <dsp:txXfrm>
        <a:off x="449604" y="824557"/>
        <a:ext cx="1801872" cy="2457100"/>
      </dsp:txXfrm>
    </dsp:sp>
    <dsp:sp modelId="{108EC537-3590-4700-A079-5E03D9707ABF}">
      <dsp:nvSpPr>
        <dsp:cNvPr id="0" name=""/>
        <dsp:cNvSpPr/>
      </dsp:nvSpPr>
      <dsp:spPr>
        <a:xfrm>
          <a:off x="2205667" y="147435"/>
          <a:ext cx="615126" cy="4765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2205667" y="242741"/>
        <a:ext cx="472168" cy="285916"/>
      </dsp:txXfrm>
    </dsp:sp>
    <dsp:sp modelId="{B04C5989-9118-43F6-8315-EE46AD25B79D}">
      <dsp:nvSpPr>
        <dsp:cNvPr id="0" name=""/>
        <dsp:cNvSpPr/>
      </dsp:nvSpPr>
      <dsp:spPr>
        <a:xfrm>
          <a:off x="3076129" y="2902"/>
          <a:ext cx="1913990" cy="125279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sz="1800" b="1" kern="1200"/>
            <a:t>May 28</a:t>
          </a:r>
        </a:p>
      </dsp:txBody>
      <dsp:txXfrm>
        <a:off x="3076129" y="2902"/>
        <a:ext cx="1913990" cy="765596"/>
      </dsp:txXfrm>
    </dsp:sp>
    <dsp:sp modelId="{9B2459F9-90A0-40C1-A8C8-931295CC5D7B}">
      <dsp:nvSpPr>
        <dsp:cNvPr id="0" name=""/>
        <dsp:cNvSpPr/>
      </dsp:nvSpPr>
      <dsp:spPr>
        <a:xfrm>
          <a:off x="3468151" y="771400"/>
          <a:ext cx="1913990" cy="256921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More detailed preview of process, new LIF, and attestation templates</a:t>
          </a:r>
        </a:p>
      </dsp:txBody>
      <dsp:txXfrm>
        <a:off x="3524210" y="827459"/>
        <a:ext cx="1801872" cy="2457100"/>
      </dsp:txXfrm>
    </dsp:sp>
    <dsp:sp modelId="{5D277219-7C18-44DE-8112-7641A33D9C08}">
      <dsp:nvSpPr>
        <dsp:cNvPr id="0" name=""/>
        <dsp:cNvSpPr/>
      </dsp:nvSpPr>
      <dsp:spPr>
        <a:xfrm>
          <a:off x="5280274" y="147435"/>
          <a:ext cx="615126" cy="4765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5280274" y="242741"/>
        <a:ext cx="472168" cy="285916"/>
      </dsp:txXfrm>
    </dsp:sp>
    <dsp:sp modelId="{E2432099-52EA-4475-A9CB-32A78FEAD295}">
      <dsp:nvSpPr>
        <dsp:cNvPr id="0" name=""/>
        <dsp:cNvSpPr/>
      </dsp:nvSpPr>
      <dsp:spPr>
        <a:xfrm>
          <a:off x="6150736" y="2902"/>
          <a:ext cx="1913990" cy="125279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sz="1800" b="1" kern="1200"/>
            <a:t>First week of June</a:t>
          </a:r>
          <a:r>
            <a:rPr lang="en-US" sz="1800" b="1" kern="1200">
              <a:sym typeface="Symbol" panose="05050102010706020507" pitchFamily="18" charset="2"/>
            </a:rPr>
            <a:t></a:t>
          </a:r>
          <a:endParaRPr lang="en-US" sz="1800" b="1" kern="1200"/>
        </a:p>
      </dsp:txBody>
      <dsp:txXfrm>
        <a:off x="6150736" y="2902"/>
        <a:ext cx="1913990" cy="765596"/>
      </dsp:txXfrm>
    </dsp:sp>
    <dsp:sp modelId="{5CE4831C-0381-4748-8460-E2D28ED285D0}">
      <dsp:nvSpPr>
        <dsp:cNvPr id="0" name=""/>
        <dsp:cNvSpPr/>
      </dsp:nvSpPr>
      <dsp:spPr>
        <a:xfrm>
          <a:off x="6542758" y="768498"/>
          <a:ext cx="1913990" cy="256921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New LIF and attestation templates posted to the Large Load Integration section of the ERCOT website</a:t>
          </a:r>
        </a:p>
        <a:p>
          <a:pPr marL="114300" lvl="1" indent="-114300" algn="l" defTabSz="622300">
            <a:lnSpc>
              <a:spcPct val="90000"/>
            </a:lnSpc>
            <a:spcBef>
              <a:spcPct val="0"/>
            </a:spcBef>
            <a:spcAft>
              <a:spcPct val="15000"/>
            </a:spcAft>
            <a:buChar char="•"/>
          </a:pPr>
          <a:r>
            <a:rPr lang="en-US" sz="1400" kern="1200"/>
            <a:t>New email inbox goes live to receive Batch Zero submission packages</a:t>
          </a:r>
        </a:p>
      </dsp:txBody>
      <dsp:txXfrm>
        <a:off x="6598817" y="824557"/>
        <a:ext cx="1801872" cy="2457100"/>
      </dsp:txXfrm>
    </dsp:sp>
    <dsp:sp modelId="{20E5C52B-2EF7-48BE-95CD-52C9A82C5B23}">
      <dsp:nvSpPr>
        <dsp:cNvPr id="0" name=""/>
        <dsp:cNvSpPr/>
      </dsp:nvSpPr>
      <dsp:spPr>
        <a:xfrm>
          <a:off x="8354881" y="147435"/>
          <a:ext cx="615126" cy="4765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8354881" y="242741"/>
        <a:ext cx="472168" cy="285916"/>
      </dsp:txXfrm>
    </dsp:sp>
    <dsp:sp modelId="{234D4FD3-2314-42D5-B974-33E70756D62C}">
      <dsp:nvSpPr>
        <dsp:cNvPr id="0" name=""/>
        <dsp:cNvSpPr/>
      </dsp:nvSpPr>
      <dsp:spPr>
        <a:xfrm>
          <a:off x="9225343" y="2902"/>
          <a:ext cx="1913990" cy="125279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sz="1800" b="1" kern="1200"/>
            <a:t>July 24</a:t>
          </a:r>
        </a:p>
      </dsp:txBody>
      <dsp:txXfrm>
        <a:off x="9225343" y="2902"/>
        <a:ext cx="1913990" cy="765596"/>
      </dsp:txXfrm>
    </dsp:sp>
    <dsp:sp modelId="{03176ACF-FFBA-4295-A455-887DB8554239}">
      <dsp:nvSpPr>
        <dsp:cNvPr id="0" name=""/>
        <dsp:cNvSpPr/>
      </dsp:nvSpPr>
      <dsp:spPr>
        <a:xfrm>
          <a:off x="9617365" y="768498"/>
          <a:ext cx="1913990" cy="256921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Last day for Interconnecting  TSPs/DSPs, as applicable, to submit completed Batch Zero submission packages to ERCOT</a:t>
          </a:r>
        </a:p>
      </dsp:txBody>
      <dsp:txXfrm>
        <a:off x="9673424" y="824557"/>
        <a:ext cx="1801872" cy="24571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4BC41E-EAC0-4D88-BA59-21A53C68F870}"/>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0B5C4BB-B13C-4942-8E14-023ED14A3DB8}"/>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54844B56-56CA-46C2-B040-170EF07B0E91}" type="datetime3">
              <a:rPr lang="en-US" smtClean="0"/>
              <a:t>21 May 2026</a:t>
            </a:fld>
            <a:endParaRPr lang="en-US"/>
          </a:p>
        </p:txBody>
      </p:sp>
      <p:sp>
        <p:nvSpPr>
          <p:cNvPr id="4" name="Footer Placeholder 3">
            <a:extLst>
              <a:ext uri="{FF2B5EF4-FFF2-40B4-BE49-F238E27FC236}">
                <a16:creationId xmlns:a16="http://schemas.microsoft.com/office/drawing/2014/main" id="{78221145-1027-4A39-B15A-DD84A26C2039}"/>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A147719-50F5-4089-8123-86F5AF9C8847}"/>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D2610F73-99D1-48E7-A408-B5EB5C8393F8}" type="slidenum">
              <a:rPr lang="en-US" smtClean="0"/>
              <a:t>‹#›</a:t>
            </a:fld>
            <a:endParaRPr lang="en-US"/>
          </a:p>
        </p:txBody>
      </p:sp>
    </p:spTree>
    <p:extLst>
      <p:ext uri="{BB962C8B-B14F-4D97-AF65-F5344CB8AC3E}">
        <p14:creationId xmlns:p14="http://schemas.microsoft.com/office/powerpoint/2010/main" val="24731965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14400" tIns="47114" rIns="94229" bIns="47114" rtlCol="0"/>
          <a:lstStyle>
            <a:lvl1pPr algn="l" rtl="0">
              <a:defRPr sz="900">
                <a:latin typeface="+mn-lt"/>
                <a:cs typeface="Arial" panose="020B0604020202020204" pitchFamily="34" charset="0"/>
              </a:defRPr>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14400" bIns="47114" rtlCol="0"/>
          <a:lstStyle>
            <a:lvl1pPr algn="r" rtl="0">
              <a:defRPr sz="900">
                <a:latin typeface="+mn-lt"/>
                <a:cs typeface="Arial" panose="020B0604020202020204" pitchFamily="34" charset="0"/>
              </a:defRPr>
            </a:lvl1pPr>
          </a:lstStyle>
          <a:p>
            <a:fld id="{A4FC4A73-EF24-4DBD-BE03-C4CAACADD3D7}" type="datetime3">
              <a:rPr lang="en-US" smtClean="0"/>
              <a:t>21 May 2026</a:t>
            </a:fld>
            <a:endParaRPr lang="en-US"/>
          </a:p>
        </p:txBody>
      </p:sp>
      <p:sp>
        <p:nvSpPr>
          <p:cNvPr id="4" name="Slide Image Placeholder 3"/>
          <p:cNvSpPr>
            <a:spLocks noGrp="1" noRot="1" noChangeAspect="1"/>
          </p:cNvSpPr>
          <p:nvPr>
            <p:ph type="sldImg" idx="2"/>
          </p:nvPr>
        </p:nvSpPr>
        <p:spPr>
          <a:xfrm>
            <a:off x="735012" y="563563"/>
            <a:ext cx="5632450" cy="3168650"/>
          </a:xfrm>
          <a:prstGeom prst="rect">
            <a:avLst/>
          </a:prstGeom>
          <a:noFill/>
          <a:ln w="6350">
            <a:solidFill>
              <a:prstClr val="black"/>
            </a:solidFill>
          </a:ln>
        </p:spPr>
        <p:txBody>
          <a:bodyPr vert="horz" lIns="94229" tIns="47114" rIns="94229" bIns="47114" rtlCol="0" anchor="ctr"/>
          <a:lstStyle/>
          <a:p>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14400" tIns="47114" rIns="94229" bIns="47114" rtlCol="0" anchor="b"/>
          <a:lstStyle>
            <a:lvl1pPr algn="l" rtl="0">
              <a:defRPr sz="900">
                <a:latin typeface="+mn-lt"/>
                <a:cs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14400" bIns="47114" rtlCol="0" anchor="b"/>
          <a:lstStyle>
            <a:lvl1pPr algn="r" rtl="0">
              <a:defRPr sz="900">
                <a:latin typeface="+mn-lt"/>
                <a:cs typeface="Arial" panose="020B0604020202020204" pitchFamily="34" charset="0"/>
              </a:defRPr>
            </a:lvl1pPr>
          </a:lstStyle>
          <a:p>
            <a:fld id="{CF5EBCF4-26FC-4F76-8DA1-52FDDC328D44}" type="slidenum">
              <a:rPr lang="en-US" smtClean="0"/>
              <a:pPr/>
              <a:t>‹#›</a:t>
            </a:fld>
            <a:endParaRPr lang="en-US"/>
          </a:p>
        </p:txBody>
      </p:sp>
      <p:sp>
        <p:nvSpPr>
          <p:cNvPr id="5" name="Notes Placeholder 4">
            <a:extLst>
              <a:ext uri="{FF2B5EF4-FFF2-40B4-BE49-F238E27FC236}">
                <a16:creationId xmlns:a16="http://schemas.microsoft.com/office/drawing/2014/main" id="{22FEA09E-B533-4D4E-953A-87FE390760BA}"/>
              </a:ext>
            </a:extLst>
          </p:cNvPr>
          <p:cNvSpPr>
            <a:spLocks noGrp="1"/>
          </p:cNvSpPr>
          <p:nvPr>
            <p:ph type="body" sz="quarter" idx="3"/>
          </p:nvPr>
        </p:nvSpPr>
        <p:spPr>
          <a:xfrm>
            <a:off x="735012" y="4518025"/>
            <a:ext cx="5632450" cy="1000274"/>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0066646"/>
      </p:ext>
    </p:extLst>
  </p:cSld>
  <p:clrMap bg1="lt1" tx1="dk1" bg2="lt2" tx2="dk2" accent1="accent1" accent2="accent2" accent3="accent3" accent4="accent4" accent5="accent5" accent6="accent6" hlink="hlink" folHlink="folHlink"/>
  <p:hf hdr="0" ftr="0"/>
  <p:notesStyle>
    <a:lvl1pPr marL="0" algn="l" defTabSz="914400" rtl="0" eaLnBrk="1" latinLnBrk="0" hangingPunct="1">
      <a:lnSpc>
        <a:spcPct val="100000"/>
      </a:lnSpc>
      <a:spcBef>
        <a:spcPts val="300"/>
      </a:spcBef>
      <a:spcAft>
        <a:spcPts val="300"/>
      </a:spcAft>
      <a:defRPr lang="en-US" sz="1100" kern="1200">
        <a:solidFill>
          <a:schemeClr val="tx1"/>
        </a:solidFill>
        <a:latin typeface="+mn-lt"/>
        <a:ea typeface="+mn-ea"/>
        <a:cs typeface="Arial" panose="020B0604020202020204" pitchFamily="34" charset="0"/>
      </a:defRPr>
    </a:lvl1pPr>
    <a:lvl2pPr marL="144000" indent="-144000" algn="l" defTabSz="914400" rtl="0" eaLnBrk="1" latinLnBrk="0" hangingPunct="1">
      <a:spcAft>
        <a:spcPts val="300"/>
      </a:spcAft>
      <a:buSzPct val="110000"/>
      <a:buFont typeface="Wingdings" panose="05000000000000000000" pitchFamily="2" charset="2"/>
      <a:buChar char=""/>
      <a:defRPr lang="en-US" sz="1100" kern="1200">
        <a:solidFill>
          <a:schemeClr val="tx1"/>
        </a:solidFill>
        <a:latin typeface="+mn-lt"/>
        <a:ea typeface="+mn-ea"/>
        <a:cs typeface="+mn-cs"/>
      </a:defRPr>
    </a:lvl2pPr>
    <a:lvl3pPr marL="288000" indent="-144000" algn="l" defTabSz="914400" rtl="0" eaLnBrk="1" latinLnBrk="0" hangingPunct="1">
      <a:spcAft>
        <a:spcPts val="300"/>
      </a:spcAft>
      <a:buSzPct val="110000"/>
      <a:buFont typeface="Arial" panose="020B0604020202020204" pitchFamily="34" charset="0"/>
      <a:buChar char="‒"/>
      <a:defRPr lang="en-US" sz="1100" kern="1200">
        <a:solidFill>
          <a:schemeClr val="tx1"/>
        </a:solidFill>
        <a:latin typeface="+mn-lt"/>
        <a:ea typeface="+mn-ea"/>
        <a:cs typeface="+mn-cs"/>
      </a:defRPr>
    </a:lvl3pPr>
    <a:lvl4pPr marL="432000" indent="-144000" algn="l" defTabSz="914400" rtl="0" eaLnBrk="1" latinLnBrk="0" hangingPunct="1">
      <a:spcAft>
        <a:spcPts val="300"/>
      </a:spcAft>
      <a:buSzPct val="100000"/>
      <a:buFont typeface="Arial" panose="020B0604020202020204" pitchFamily="34" charset="0"/>
      <a:buChar char="•"/>
      <a:defRPr lang="en-US" sz="1100" kern="1200">
        <a:solidFill>
          <a:schemeClr val="tx1"/>
        </a:solidFill>
        <a:latin typeface="+mn-lt"/>
        <a:ea typeface="+mn-ea"/>
        <a:cs typeface="+mn-cs"/>
      </a:defRPr>
    </a:lvl4pPr>
    <a:lvl5pPr marL="576000" indent="-144000" algn="l" defTabSz="914400" rtl="0" eaLnBrk="1" latinLnBrk="0" hangingPunct="1">
      <a:spcAft>
        <a:spcPts val="300"/>
      </a:spcAft>
      <a:buFont typeface="Arial" panose="020B0604020202020204" pitchFamily="34" charset="0"/>
      <a:buChar char="̶"/>
      <a:defRPr lang="en-US"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A4FC4A73-EF24-4DBD-BE03-C4CAACADD3D7}" type="datetime3">
              <a:rPr lang="en-US" smtClean="0"/>
              <a:t>21 May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18</a:t>
            </a:fld>
            <a:endParaRPr lang="en-US"/>
          </a:p>
        </p:txBody>
      </p:sp>
    </p:spTree>
    <p:extLst>
      <p:ext uri="{BB962C8B-B14F-4D97-AF65-F5344CB8AC3E}">
        <p14:creationId xmlns:p14="http://schemas.microsoft.com/office/powerpoint/2010/main" val="1351575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A4FC4A73-EF24-4DBD-BE03-C4CAACADD3D7}" type="datetime3">
              <a:rPr lang="en-US" smtClean="0"/>
              <a:t>21 May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22</a:t>
            </a:fld>
            <a:endParaRPr lang="en-US"/>
          </a:p>
        </p:txBody>
      </p:sp>
    </p:spTree>
    <p:extLst>
      <p:ext uri="{BB962C8B-B14F-4D97-AF65-F5344CB8AC3E}">
        <p14:creationId xmlns:p14="http://schemas.microsoft.com/office/powerpoint/2010/main" val="147953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A4FC4A73-EF24-4DBD-BE03-C4CAACADD3D7}" type="datetime3">
              <a:rPr lang="en-US" smtClean="0"/>
              <a:t>21 May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25</a:t>
            </a:fld>
            <a:endParaRPr lang="en-US"/>
          </a:p>
        </p:txBody>
      </p:sp>
    </p:spTree>
    <p:extLst>
      <p:ext uri="{BB962C8B-B14F-4D97-AF65-F5344CB8AC3E}">
        <p14:creationId xmlns:p14="http://schemas.microsoft.com/office/powerpoint/2010/main" val="1235891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A4FC4A73-EF24-4DBD-BE03-C4CAACADD3D7}" type="datetime3">
              <a:rPr lang="en-US" smtClean="0"/>
              <a:t>21 May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34</a:t>
            </a:fld>
            <a:endParaRPr lang="en-US"/>
          </a:p>
        </p:txBody>
      </p:sp>
    </p:spTree>
    <p:extLst>
      <p:ext uri="{BB962C8B-B14F-4D97-AF65-F5344CB8AC3E}">
        <p14:creationId xmlns:p14="http://schemas.microsoft.com/office/powerpoint/2010/main" val="1929763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svg"/><Relationship Id="rId1" Type="http://schemas.openxmlformats.org/officeDocument/2006/relationships/slideMaster" Target="../slideMasters/slideMaster2.xml"/><Relationship Id="rId6" Type="http://schemas.openxmlformats.org/officeDocument/2006/relationships/image" Target="../media/image9.svg"/><Relationship Id="rId5" Type="http://schemas.openxmlformats.org/officeDocument/2006/relationships/image" Target="../media/image8.svg"/><Relationship Id="rId4" Type="http://schemas.openxmlformats.org/officeDocument/2006/relationships/image" Target="../media/image7.sv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sv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v1(defaul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6855-B24E-92AB-2FE8-002F720AEB18}"/>
              </a:ext>
            </a:extLst>
          </p:cNvPr>
          <p:cNvSpPr>
            <a:spLocks noGrp="1"/>
          </p:cNvSpPr>
          <p:nvPr>
            <p:ph type="ctrTitle" hasCustomPrompt="1"/>
          </p:nvPr>
        </p:nvSpPr>
        <p:spPr>
          <a:xfrm>
            <a:off x="882069" y="2564247"/>
            <a:ext cx="4882568" cy="3999346"/>
          </a:xfrm>
          <a:prstGeom prst="rect">
            <a:avLst/>
          </a:prstGeom>
        </p:spPr>
        <p:txBody>
          <a:bodyPr anchor="t"/>
          <a:lstStyle>
            <a:lvl1pPr algn="l">
              <a:defRPr lang="en-US" sz="2000" b="1" dirty="0">
                <a:solidFill>
                  <a:schemeClr val="tx1"/>
                </a:solidFill>
              </a:defRPr>
            </a:lvl1pPr>
          </a:lstStyle>
          <a:p>
            <a:r>
              <a:rPr lang="en-US"/>
              <a:t>Click to edit Master title style</a:t>
            </a:r>
            <a:br>
              <a:rPr lang="en-US"/>
            </a:br>
            <a:endParaRPr lang="en-US"/>
          </a:p>
        </p:txBody>
      </p:sp>
      <p:sp>
        <p:nvSpPr>
          <p:cNvPr id="6" name="Content Placeholder 8">
            <a:extLst>
              <a:ext uri="{FF2B5EF4-FFF2-40B4-BE49-F238E27FC236}">
                <a16:creationId xmlns:a16="http://schemas.microsoft.com/office/drawing/2014/main" id="{4A302066-7B9E-F90D-A634-1CEEF4EAA7FF}"/>
              </a:ext>
            </a:extLst>
          </p:cNvPr>
          <p:cNvSpPr>
            <a:spLocks noGrp="1"/>
          </p:cNvSpPr>
          <p:nvPr>
            <p:ph sz="quarter" idx="16"/>
          </p:nvPr>
        </p:nvSpPr>
        <p:spPr>
          <a:xfrm>
            <a:off x="6427365" y="1092200"/>
            <a:ext cx="5201213" cy="2551584"/>
          </a:xfrm>
          <a:prstGeom prst="rect">
            <a:avLst/>
          </a:prstGeom>
        </p:spPr>
        <p:txBody>
          <a:bodyPr lIns="0" tIns="0" rIns="0" bIns="0"/>
          <a:lstStyle>
            <a:lvl1pPr marL="0" indent="0">
              <a:lnSpc>
                <a:spcPct val="100000"/>
              </a:lnSpc>
              <a:spcBef>
                <a:spcPts val="300"/>
              </a:spcBef>
              <a:spcAft>
                <a:spcPts val="300"/>
              </a:spcAft>
              <a:buFont typeface="Arial" panose="020B0604020202020204" pitchFamily="34" charset="0"/>
              <a:buNone/>
              <a:defRPr sz="1600" b="1" i="0"/>
            </a:lvl1pPr>
            <a:lvl2pPr marL="548640" indent="-182880">
              <a:lnSpc>
                <a:spcPct val="100000"/>
              </a:lnSpc>
              <a:spcBef>
                <a:spcPts val="300"/>
              </a:spcBef>
              <a:spcAft>
                <a:spcPts val="300"/>
              </a:spcAft>
              <a:defRPr sz="1400"/>
            </a:lvl2pPr>
            <a:lvl3pPr marL="731520" indent="-182880">
              <a:lnSpc>
                <a:spcPct val="100000"/>
              </a:lnSpc>
              <a:spcBef>
                <a:spcPts val="300"/>
              </a:spcBef>
              <a:spcAft>
                <a:spcPts val="300"/>
              </a:spcAft>
              <a:buFont typeface="Arial" panose="020B0604020202020204" pitchFamily="34" charset="0"/>
              <a:buChar char="-"/>
              <a:defRPr sz="1400"/>
            </a:lvl3pPr>
            <a:lvl4pPr marL="914400" indent="-182880">
              <a:lnSpc>
                <a:spcPct val="100000"/>
              </a:lnSpc>
              <a:spcBef>
                <a:spcPts val="300"/>
              </a:spcBef>
              <a:spcAft>
                <a:spcPts val="300"/>
              </a:spcAft>
              <a:buFont typeface="Arial" panose="020B0604020202020204" pitchFamily="34" charset="0"/>
              <a:buChar char="◦"/>
              <a:defRPr sz="1400"/>
            </a:lvl4pPr>
            <a:lvl5pPr marL="1097280" indent="-182880">
              <a:lnSpc>
                <a:spcPct val="100000"/>
              </a:lnSpc>
              <a:spcBef>
                <a:spcPts val="300"/>
              </a:spcBef>
              <a:spcAft>
                <a:spcPts val="300"/>
              </a:spcAft>
              <a:buFont typeface="Wingdings" panose="05000000000000000000" pitchFamily="2" charset="2"/>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6336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27592878-2087-441A-BF63-8BAC672970F6}"/>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0" name="Text Placeholder 9">
            <a:extLst>
              <a:ext uri="{FF2B5EF4-FFF2-40B4-BE49-F238E27FC236}">
                <a16:creationId xmlns:a16="http://schemas.microsoft.com/office/drawing/2014/main" id="{D75DFB14-F372-06CE-E1C3-58DFC53BCF1F}"/>
              </a:ext>
            </a:extLst>
          </p:cNvPr>
          <p:cNvSpPr>
            <a:spLocks noGrp="1"/>
          </p:cNvSpPr>
          <p:nvPr>
            <p:ph type="body" sz="quarter" idx="16"/>
          </p:nvPr>
        </p:nvSpPr>
        <p:spPr>
          <a:xfrm>
            <a:off x="495300" y="1676400"/>
            <a:ext cx="11187714"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a:xfrm>
            <a:off x="533400" y="6356350"/>
            <a:ext cx="8010526" cy="365125"/>
          </a:xfrm>
        </p:spPr>
        <p:txBody>
          <a:bodyPr/>
          <a:lstStyle/>
          <a:p>
            <a:endParaRPr lang="en-US"/>
          </a:p>
        </p:txBody>
      </p:sp>
      <p:sp>
        <p:nvSpPr>
          <p:cNvPr id="6" name="Date Placeholder 3">
            <a:extLst>
              <a:ext uri="{FF2B5EF4-FFF2-40B4-BE49-F238E27FC236}">
                <a16:creationId xmlns:a16="http://schemas.microsoft.com/office/drawing/2014/main" id="{FCF93DBC-D2B3-EAA9-B573-4CBB1A9ECD37}"/>
              </a:ext>
            </a:extLst>
          </p:cNvPr>
          <p:cNvSpPr>
            <a:spLocks noGrp="1"/>
          </p:cNvSpPr>
          <p:nvPr>
            <p:ph type="dt" sz="half" idx="10"/>
          </p:nvPr>
        </p:nvSpPr>
        <p:spPr>
          <a:xfrm>
            <a:off x="8716884" y="6356350"/>
            <a:ext cx="2773273" cy="365125"/>
          </a:xfrm>
        </p:spPr>
        <p:txBody>
          <a:bodyPr/>
          <a:lstStyle/>
          <a:p>
            <a:endParaRPr lang="en-US"/>
          </a:p>
        </p:txBody>
      </p:sp>
      <p:sp>
        <p:nvSpPr>
          <p:cNvPr id="11"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62035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eynote and Imag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5394223" cy="4517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6331972" y="4630994"/>
            <a:ext cx="5326623" cy="1577301"/>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2" name="Picture Placeholder 2">
            <a:extLst>
              <a:ext uri="{FF2B5EF4-FFF2-40B4-BE49-F238E27FC236}">
                <a16:creationId xmlns:a16="http://schemas.microsoft.com/office/drawing/2014/main" id="{B0CE8C99-4E3A-25C3-1E3E-9D611CA96078}"/>
              </a:ext>
              <a:ext uri="{C183D7F6-B498-43B3-948B-1728B52AA6E4}">
                <adec:decorative xmlns:adec="http://schemas.microsoft.com/office/drawing/2017/decorative" val="1"/>
              </a:ext>
            </a:extLst>
          </p:cNvPr>
          <p:cNvSpPr>
            <a:spLocks noGrp="1"/>
          </p:cNvSpPr>
          <p:nvPr>
            <p:ph type="pic" idx="1"/>
          </p:nvPr>
        </p:nvSpPr>
        <p:spPr>
          <a:xfrm>
            <a:off x="6322142" y="1661652"/>
            <a:ext cx="5336458" cy="2772696"/>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716220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eynote and Image in Sideba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05638A-F774-C6DB-0DC6-A2F6139BCE38}"/>
              </a:ext>
              <a:ext uri="{C183D7F6-B498-43B3-948B-1728B52AA6E4}">
                <adec:decorative xmlns:adec="http://schemas.microsoft.com/office/drawing/2017/decorative" val="1"/>
              </a:ext>
            </a:extLst>
          </p:cNvPr>
          <p:cNvSpPr/>
          <p:nvPr userDrawn="1"/>
        </p:nvSpPr>
        <p:spPr>
          <a:xfrm>
            <a:off x="6096001" y="0"/>
            <a:ext cx="6096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46482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5394223" cy="4517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6331972" y="4630994"/>
            <a:ext cx="5326623" cy="1577301"/>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2" name="Picture Placeholder 2">
            <a:extLst>
              <a:ext uri="{FF2B5EF4-FFF2-40B4-BE49-F238E27FC236}">
                <a16:creationId xmlns:a16="http://schemas.microsoft.com/office/drawing/2014/main" id="{B0CE8C99-4E3A-25C3-1E3E-9D611CA96078}"/>
              </a:ext>
              <a:ext uri="{C183D7F6-B498-43B3-948B-1728B52AA6E4}">
                <adec:decorative xmlns:adec="http://schemas.microsoft.com/office/drawing/2017/decorative" val="1"/>
              </a:ext>
            </a:extLst>
          </p:cNvPr>
          <p:cNvSpPr>
            <a:spLocks noGrp="1"/>
          </p:cNvSpPr>
          <p:nvPr>
            <p:ph type="pic" idx="1"/>
          </p:nvPr>
        </p:nvSpPr>
        <p:spPr>
          <a:xfrm>
            <a:off x="6322142" y="1661652"/>
            <a:ext cx="5336458" cy="2772696"/>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678432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de Keynot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27592878-2087-441A-BF63-8BAC672970F6}"/>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0" name="Text Placeholder 9">
            <a:extLst>
              <a:ext uri="{FF2B5EF4-FFF2-40B4-BE49-F238E27FC236}">
                <a16:creationId xmlns:a16="http://schemas.microsoft.com/office/drawing/2014/main" id="{D75DFB14-F372-06CE-E1C3-58DFC53BCF1F}"/>
              </a:ext>
            </a:extLst>
          </p:cNvPr>
          <p:cNvSpPr>
            <a:spLocks noGrp="1"/>
          </p:cNvSpPr>
          <p:nvPr>
            <p:ph type="body" sz="quarter" idx="16"/>
          </p:nvPr>
        </p:nvSpPr>
        <p:spPr>
          <a:xfrm>
            <a:off x="495300" y="1676400"/>
            <a:ext cx="6867525"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1">
            <a:extLst>
              <a:ext uri="{FF2B5EF4-FFF2-40B4-BE49-F238E27FC236}">
                <a16:creationId xmlns:a16="http://schemas.microsoft.com/office/drawing/2014/main" id="{28CAB249-6E2A-0D66-037F-C8C994EC04ED}"/>
              </a:ext>
            </a:extLst>
          </p:cNvPr>
          <p:cNvSpPr>
            <a:spLocks noGrp="1"/>
          </p:cNvSpPr>
          <p:nvPr>
            <p:ph type="body" sz="quarter" idx="15"/>
          </p:nvPr>
        </p:nvSpPr>
        <p:spPr>
          <a:xfrm flipH="1">
            <a:off x="7598003" y="1676400"/>
            <a:ext cx="4060596" cy="3190875"/>
          </a:xfrm>
          <a:prstGeom prst="foldedCorner">
            <a:avLst>
              <a:gd name="adj" fmla="val 8542"/>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b="1" dirty="0"/>
            </a:lvl1pPr>
            <a:lvl2pPr marL="548640" indent="-182880">
              <a:buFont typeface="Arial" panose="020B0604020202020204" pitchFamily="34" charset="0"/>
              <a:buChar cha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721383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eynote with Sidebar">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EF24F99E-0EFC-4E0E-5FA5-D6E2097368DF}"/>
              </a:ext>
            </a:extLst>
          </p:cNvPr>
          <p:cNvSpPr>
            <a:spLocks noGrp="1"/>
          </p:cNvSpPr>
          <p:nvPr>
            <p:ph type="title"/>
          </p:nvPr>
        </p:nvSpPr>
        <p:spPr>
          <a:xfrm>
            <a:off x="1257300" y="457200"/>
            <a:ext cx="5991225" cy="914400"/>
          </a:xfrm>
          <a:prstGeom prst="rect">
            <a:avLst/>
          </a:prstGeom>
          <a:noFill/>
        </p:spPr>
        <p:txBody>
          <a:bodyPr vert="horz" lIns="0" tIns="0" rIns="0" bIns="0" rtlCol="0" anchor="t">
            <a:normAutofit/>
          </a:bodyPr>
          <a:lstStyle/>
          <a:p>
            <a:r>
              <a:rPr lang="en-US"/>
              <a:t>Click to edit Master title style</a:t>
            </a:r>
          </a:p>
        </p:txBody>
      </p:sp>
      <p:sp>
        <p:nvSpPr>
          <p:cNvPr id="13" name="Text Placeholder 12">
            <a:extLst>
              <a:ext uri="{FF2B5EF4-FFF2-40B4-BE49-F238E27FC236}">
                <a16:creationId xmlns:a16="http://schemas.microsoft.com/office/drawing/2014/main" id="{56CB17BE-2CF2-5B69-2FA2-C556C75E78C7}"/>
              </a:ext>
            </a:extLst>
          </p:cNvPr>
          <p:cNvSpPr>
            <a:spLocks noGrp="1"/>
          </p:cNvSpPr>
          <p:nvPr>
            <p:ph type="body" sz="quarter" idx="17"/>
          </p:nvPr>
        </p:nvSpPr>
        <p:spPr>
          <a:xfrm>
            <a:off x="495299" y="1676400"/>
            <a:ext cx="6791325" cy="2609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495300" y="4463716"/>
            <a:ext cx="6800850" cy="1744579"/>
          </a:xfrm>
          <a:prstGeom prst="foldedCorner">
            <a:avLst>
              <a:gd name="adj" fmla="val 16667"/>
            </a:avLst>
          </a:prstGeom>
          <a:solidFill>
            <a:schemeClr val="accent2">
              <a:lumMod val="20000"/>
              <a:lumOff val="8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8C5D5F82-2DE8-D31E-AE3D-018BD935DE3D}"/>
              </a:ext>
            </a:extLst>
          </p:cNvPr>
          <p:cNvSpPr>
            <a:spLocks noGrp="1"/>
          </p:cNvSpPr>
          <p:nvPr>
            <p:ph idx="16"/>
          </p:nvPr>
        </p:nvSpPr>
        <p:spPr>
          <a:xfrm>
            <a:off x="8077201" y="533400"/>
            <a:ext cx="3581400" cy="5638799"/>
          </a:xfrm>
        </p:spPr>
        <p:txBody>
          <a:bodyPr>
            <a:noAutofit/>
          </a:bodyPr>
          <a:lstStyle>
            <a:lvl1pPr>
              <a:defRPr lang="en-US" dirty="0"/>
            </a:lvl1pPr>
            <a:lvl2pPr>
              <a:defRPr lang="en-US" dirty="0"/>
            </a:lvl2pPr>
            <a:lvl3pPr>
              <a:defRPr lang="en-US" dirty="0"/>
            </a:lvl3pPr>
            <a:lvl4pPr>
              <a:defRPr lang="en-US" dirty="0"/>
            </a:lvl4pPr>
            <a:lvl5pPr>
              <a:defRPr lang="en-US" dirty="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a:xfrm>
            <a:off x="533401" y="6356350"/>
            <a:ext cx="6762749" cy="365125"/>
          </a:xfrm>
        </p:spPr>
        <p:txBody>
          <a:bodyPr wrap="square" lIns="0"/>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endParaRPr lang="en-US"/>
          </a:p>
        </p:txBody>
      </p:sp>
      <p:sp>
        <p:nvSpPr>
          <p:cNvPr id="7" name="Rectangle 6">
            <a:extLst>
              <a:ext uri="{FF2B5EF4-FFF2-40B4-BE49-F238E27FC236}">
                <a16:creationId xmlns:a16="http://schemas.microsoft.com/office/drawing/2014/main" id="{155086D0-23A2-1C6B-A4BF-B6E909DA999A}"/>
              </a:ext>
              <a:ext uri="{C183D7F6-B498-43B3-948B-1728B52AA6E4}">
                <adec:decorative xmlns:adec="http://schemas.microsoft.com/office/drawing/2017/decorative" val="1"/>
              </a:ext>
            </a:extLst>
          </p:cNvPr>
          <p:cNvSpPr/>
          <p:nvPr userDrawn="1"/>
        </p:nvSpPr>
        <p:spPr>
          <a:xfrm>
            <a:off x="7572375"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267639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eynote Horizontal">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11163300" cy="2619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495299" y="4463716"/>
            <a:ext cx="11163298" cy="1744579"/>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319659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03A0C87A-E909-99E5-543B-B8CA963FA44D}"/>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21" name="Text Placeholder 20">
            <a:extLst>
              <a:ext uri="{FF2B5EF4-FFF2-40B4-BE49-F238E27FC236}">
                <a16:creationId xmlns:a16="http://schemas.microsoft.com/office/drawing/2014/main" id="{43EC354D-D331-C418-3300-B354E37BE146}"/>
              </a:ext>
            </a:extLst>
          </p:cNvPr>
          <p:cNvSpPr>
            <a:spLocks noGrp="1"/>
          </p:cNvSpPr>
          <p:nvPr>
            <p:ph type="body" sz="quarter" idx="13"/>
          </p:nvPr>
        </p:nvSpPr>
        <p:spPr>
          <a:xfrm>
            <a:off x="495300" y="1981200"/>
            <a:ext cx="538162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2">
            <a:extLst>
              <a:ext uri="{FF2B5EF4-FFF2-40B4-BE49-F238E27FC236}">
                <a16:creationId xmlns:a16="http://schemas.microsoft.com/office/drawing/2014/main" id="{8AF89336-B087-2FA3-5FA7-10663E499445}"/>
              </a:ext>
            </a:extLst>
          </p:cNvPr>
          <p:cNvSpPr>
            <a:spLocks noGrp="1"/>
          </p:cNvSpPr>
          <p:nvPr>
            <p:ph type="body" sz="quarter" idx="14"/>
          </p:nvPr>
        </p:nvSpPr>
        <p:spPr>
          <a:xfrm>
            <a:off x="6343650" y="1971674"/>
            <a:ext cx="5314950" cy="4210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15AFFA6-4F88-DA05-B2CA-9691F408E98F}"/>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0AD51180-8907-F3FB-F8E0-201D1BE61650}"/>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A7C96C78-7C87-2BC7-8FE9-856E3E375E71}"/>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254282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5BA45-4981-AC22-EC96-99A5E0901D64}"/>
              </a:ext>
            </a:extLst>
          </p:cNvPr>
          <p:cNvSpPr>
            <a:spLocks noGrp="1"/>
          </p:cNvSpPr>
          <p:nvPr>
            <p:ph type="title"/>
          </p:nvPr>
        </p:nvSpPr>
        <p:spPr>
          <a:xfrm>
            <a:off x="1257300" y="461962"/>
            <a:ext cx="4838700" cy="1527094"/>
          </a:xfrm>
        </p:spPr>
        <p:txBody>
          <a:bodyPr anchor="t">
            <a:normAutofit/>
          </a:bodyPr>
          <a:lstStyle>
            <a:lvl1pPr>
              <a:defRPr lang="en-US" dirty="0"/>
            </a:lvl1pPr>
          </a:lstStyle>
          <a:p>
            <a:r>
              <a:rPr lang="en-US"/>
              <a:t>Click to edit Master title style</a:t>
            </a:r>
          </a:p>
        </p:txBody>
      </p:sp>
      <p:sp>
        <p:nvSpPr>
          <p:cNvPr id="5" name="Date Placeholder 4">
            <a:extLst>
              <a:ext uri="{FF2B5EF4-FFF2-40B4-BE49-F238E27FC236}">
                <a16:creationId xmlns:a16="http://schemas.microsoft.com/office/drawing/2014/main" id="{D0273643-F605-4790-3956-B453E9FC90C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0265AF8-0057-EBA2-2E30-0B74113975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5ADE8A-3AB5-3C00-B26E-3F6DD6EA52F2}"/>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16" name="Text Placeholder 15">
            <a:extLst>
              <a:ext uri="{FF2B5EF4-FFF2-40B4-BE49-F238E27FC236}">
                <a16:creationId xmlns:a16="http://schemas.microsoft.com/office/drawing/2014/main" id="{581ED5FB-5036-27D9-26F4-B48307D67C6E}"/>
              </a:ext>
            </a:extLst>
          </p:cNvPr>
          <p:cNvSpPr>
            <a:spLocks noGrp="1"/>
          </p:cNvSpPr>
          <p:nvPr>
            <p:ph type="body" sz="quarter" idx="13"/>
          </p:nvPr>
        </p:nvSpPr>
        <p:spPr>
          <a:xfrm>
            <a:off x="495300" y="2181225"/>
            <a:ext cx="5600700" cy="4000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7">
            <a:extLst>
              <a:ext uri="{FF2B5EF4-FFF2-40B4-BE49-F238E27FC236}">
                <a16:creationId xmlns:a16="http://schemas.microsoft.com/office/drawing/2014/main" id="{B0ACB72E-F2A9-AC8B-FAC7-489B4728504C}"/>
              </a:ext>
            </a:extLst>
          </p:cNvPr>
          <p:cNvSpPr>
            <a:spLocks noGrp="1"/>
          </p:cNvSpPr>
          <p:nvPr>
            <p:ph type="body" sz="quarter" idx="14"/>
          </p:nvPr>
        </p:nvSpPr>
        <p:spPr>
          <a:xfrm>
            <a:off x="6457950" y="457200"/>
            <a:ext cx="5200650" cy="5724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6915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197228CF-7CDD-26CC-CA47-4AF0A314BDEA}"/>
              </a:ext>
            </a:extLst>
          </p:cNvPr>
          <p:cNvSpPr>
            <a:spLocks noGrp="1"/>
          </p:cNvSpPr>
          <p:nvPr>
            <p:ph type="title"/>
          </p:nvPr>
        </p:nvSpPr>
        <p:spPr>
          <a:xfrm>
            <a:off x="1257300" y="457200"/>
            <a:ext cx="4838700" cy="1219200"/>
          </a:xfrm>
          <a:prstGeom prst="rect">
            <a:avLst/>
          </a:prstGeom>
          <a:noFill/>
        </p:spPr>
        <p:txBody>
          <a:bodyPr vert="horz" lIns="0" tIns="0" rIns="0" bIns="0" rtlCol="0" anchor="t">
            <a:normAutofit/>
          </a:bodyPr>
          <a:lstStyle/>
          <a:p>
            <a:r>
              <a:rPr lang="en-US"/>
              <a:t>Click to edit Master title style</a:t>
            </a:r>
          </a:p>
        </p:txBody>
      </p:sp>
      <p:sp>
        <p:nvSpPr>
          <p:cNvPr id="12" name="Text Placeholder 11">
            <a:extLst>
              <a:ext uri="{FF2B5EF4-FFF2-40B4-BE49-F238E27FC236}">
                <a16:creationId xmlns:a16="http://schemas.microsoft.com/office/drawing/2014/main" id="{C277CEE6-13A0-6BA8-8A3C-EA3A8B9CA323}"/>
              </a:ext>
            </a:extLst>
          </p:cNvPr>
          <p:cNvSpPr>
            <a:spLocks noGrp="1"/>
          </p:cNvSpPr>
          <p:nvPr>
            <p:ph type="body" sz="quarter" idx="13"/>
          </p:nvPr>
        </p:nvSpPr>
        <p:spPr>
          <a:xfrm>
            <a:off x="493776" y="2152650"/>
            <a:ext cx="5602224" cy="4019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a:extLst>
              <a:ext uri="{FF2B5EF4-FFF2-40B4-BE49-F238E27FC236}">
                <a16:creationId xmlns:a16="http://schemas.microsoft.com/office/drawing/2014/main" id="{5E24E62B-01AB-F5DE-E2D4-85B1DECC92BB}"/>
              </a:ext>
              <a:ext uri="{C183D7F6-B498-43B3-948B-1728B52AA6E4}">
                <adec:decorative xmlns:adec="http://schemas.microsoft.com/office/drawing/2017/decorative" val="1"/>
              </a:ext>
            </a:extLst>
          </p:cNvPr>
          <p:cNvSpPr>
            <a:spLocks noGrp="1"/>
          </p:cNvSpPr>
          <p:nvPr>
            <p:ph type="pic" idx="1"/>
          </p:nvPr>
        </p:nvSpPr>
        <p:spPr>
          <a:xfrm>
            <a:off x="6496050" y="0"/>
            <a:ext cx="569595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Rectangle 7">
            <a:extLst>
              <a:ext uri="{FF2B5EF4-FFF2-40B4-BE49-F238E27FC236}">
                <a16:creationId xmlns:a16="http://schemas.microsoft.com/office/drawing/2014/main" id="{4C33291D-BE72-DBF6-5318-1BD0E7127EE8}"/>
              </a:ext>
              <a:ext uri="{C183D7F6-B498-43B3-948B-1728B52AA6E4}">
                <adec:decorative xmlns:adec="http://schemas.microsoft.com/office/drawing/2017/decorative" val="1"/>
              </a:ext>
            </a:extLst>
          </p:cNvPr>
          <p:cNvSpPr/>
          <p:nvPr/>
        </p:nvSpPr>
        <p:spPr>
          <a:xfrm>
            <a:off x="10853288" y="6356350"/>
            <a:ext cx="1338712"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1138100-AC14-9CC0-AD86-426AD89D4336}"/>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1D796E23-B521-5C07-85E1-BA73A20DB266}"/>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742A00A7-6A1E-80A0-8EB9-F7F0592559B3}"/>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625265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DB285AF9-0372-9C81-F75D-2589F4F48723}"/>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4" name="Footer Placeholder 3">
            <a:extLst>
              <a:ext uri="{FF2B5EF4-FFF2-40B4-BE49-F238E27FC236}">
                <a16:creationId xmlns:a16="http://schemas.microsoft.com/office/drawing/2014/main" id="{A123DE44-506E-FCA1-8F5C-9F7354AAEC2D}"/>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197972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v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6F8A40-F0D0-857B-E8A8-1B3161AC4336}"/>
              </a:ext>
              <a:ext uri="{C183D7F6-B498-43B3-948B-1728B52AA6E4}">
                <adec:decorative xmlns:adec="http://schemas.microsoft.com/office/drawing/2017/decorative" val="1"/>
              </a:ext>
            </a:extLst>
          </p:cNvPr>
          <p:cNvSpPr>
            <a:spLocks/>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2DC5253-5E42-F62E-EA4E-3AB21BA87CDB}"/>
              </a:ext>
              <a:ext uri="{C183D7F6-B498-43B3-948B-1728B52AA6E4}">
                <adec:decorative xmlns:adec="http://schemas.microsoft.com/office/drawing/2017/decorative" val="1"/>
              </a:ext>
            </a:extLst>
          </p:cNvPr>
          <p:cNvSpPr>
            <a:spLocks/>
          </p:cNvSpPr>
          <p:nvPr userDrawn="1"/>
        </p:nvSpPr>
        <p:spPr>
          <a:xfrm>
            <a:off x="0" y="0"/>
            <a:ext cx="4206240" cy="6858000"/>
          </a:xfrm>
          <a:prstGeom prst="rect">
            <a:avLst/>
          </a:prstGeom>
          <a:gradFill flip="none" rotWithShape="1">
            <a:gsLst>
              <a:gs pos="0">
                <a:schemeClr val="bg1">
                  <a:alpha val="0"/>
                </a:schemeClr>
              </a:gs>
              <a:gs pos="51000">
                <a:srgbClr val="B1E5ED">
                  <a:alpha val="6667"/>
                </a:srgbClr>
              </a:gs>
              <a:gs pos="71000">
                <a:srgbClr val="2794A4">
                  <a:alpha val="83922"/>
                </a:srgbClr>
              </a:gs>
              <a:gs pos="98000">
                <a:srgbClr val="00343B"/>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ERCOT logo white on background">
            <a:extLst>
              <a:ext uri="{FF2B5EF4-FFF2-40B4-BE49-F238E27FC236}">
                <a16:creationId xmlns:a16="http://schemas.microsoft.com/office/drawing/2014/main" id="{590365CF-9C80-03DF-D245-DBE4EBA3335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74555" y="1125953"/>
            <a:ext cx="2425881" cy="889910"/>
          </a:xfrm>
          <a:prstGeom prst="rect">
            <a:avLst/>
          </a:prstGeom>
          <a:effectLst>
            <a:outerShdw blurRad="50800" dist="12700" dir="10800000" algn="r" rotWithShape="0">
              <a:schemeClr val="tx2">
                <a:alpha val="40000"/>
              </a:schemeClr>
            </a:outerShdw>
          </a:effectLst>
        </p:spPr>
      </p:pic>
      <p:sp>
        <p:nvSpPr>
          <p:cNvPr id="8" name="TextBox 7">
            <a:extLst>
              <a:ext uri="{FF2B5EF4-FFF2-40B4-BE49-F238E27FC236}">
                <a16:creationId xmlns:a16="http://schemas.microsoft.com/office/drawing/2014/main" id="{1A1A5353-DA71-B6B2-BDDB-2FB68F1F0909}"/>
              </a:ext>
            </a:extLst>
          </p:cNvPr>
          <p:cNvSpPr txBox="1"/>
          <p:nvPr userDrawn="1"/>
        </p:nvSpPr>
        <p:spPr>
          <a:xfrm>
            <a:off x="-91688" y="503044"/>
            <a:ext cx="1162970" cy="230832"/>
          </a:xfrm>
          <a:prstGeom prst="rect">
            <a:avLst/>
          </a:prstGeom>
          <a:noFill/>
        </p:spPr>
        <p:txBody>
          <a:bodyPr wrap="square" rtlCol="0">
            <a:spAutoFit/>
          </a:bodyPr>
          <a:lstStyle/>
          <a:p>
            <a:pPr algn="ctr"/>
            <a:r>
              <a:rPr lang="en-US" sz="900" b="1" spc="0">
                <a:solidFill>
                  <a:schemeClr val="bg1"/>
                </a:solidFill>
              </a:rPr>
              <a:t>CONFIDENTIAL</a:t>
            </a:r>
          </a:p>
        </p:txBody>
      </p:sp>
      <p:grpSp>
        <p:nvGrpSpPr>
          <p:cNvPr id="9" name="Group 8">
            <a:extLst>
              <a:ext uri="{FF2B5EF4-FFF2-40B4-BE49-F238E27FC236}">
                <a16:creationId xmlns:a16="http://schemas.microsoft.com/office/drawing/2014/main" id="{C05802D9-2F73-A263-28E7-486C8A489A26}"/>
              </a:ext>
              <a:ext uri="{C183D7F6-B498-43B3-948B-1728B52AA6E4}">
                <adec:decorative xmlns:adec="http://schemas.microsoft.com/office/drawing/2017/decorative" val="1"/>
              </a:ext>
            </a:extLst>
          </p:cNvPr>
          <p:cNvGrpSpPr/>
          <p:nvPr userDrawn="1"/>
        </p:nvGrpSpPr>
        <p:grpSpPr>
          <a:xfrm>
            <a:off x="-91688" y="457199"/>
            <a:ext cx="1162970" cy="358775"/>
            <a:chOff x="-91688" y="6362698"/>
            <a:chExt cx="1162970" cy="358775"/>
          </a:xfrm>
        </p:grpSpPr>
        <p:sp>
          <p:nvSpPr>
            <p:cNvPr id="10" name="Rectangle 9">
              <a:extLst>
                <a:ext uri="{FF2B5EF4-FFF2-40B4-BE49-F238E27FC236}">
                  <a16:creationId xmlns:a16="http://schemas.microsoft.com/office/drawing/2014/main" id="{8241ADA3-F564-E7C2-1972-0F9FF557AE05}"/>
                </a:ext>
              </a:extLst>
            </p:cNvPr>
            <p:cNvSpPr/>
            <p:nvPr/>
          </p:nvSpPr>
          <p:spPr>
            <a:xfrm rot="10800000">
              <a:off x="-12035" y="6362698"/>
              <a:ext cx="986590" cy="35877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77A54B6-1CA8-9AE2-BCA6-21205CB4852B}"/>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pic>
        <p:nvPicPr>
          <p:cNvPr id="3" name="Graphic 2">
            <a:extLst>
              <a:ext uri="{FF2B5EF4-FFF2-40B4-BE49-F238E27FC236}">
                <a16:creationId xmlns:a16="http://schemas.microsoft.com/office/drawing/2014/main" id="{81B94DDE-8E3F-CACF-1508-79E6F98F5EE5}"/>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3"/>
              </a:ext>
            </a:extLst>
          </a:blip>
          <a:srcRect l="59827" t="14818" r="10238" b="43257"/>
          <a:stretch>
            <a:fillRect/>
          </a:stretch>
        </p:blipFill>
        <p:spPr>
          <a:xfrm>
            <a:off x="-1" y="-1"/>
            <a:ext cx="12192001" cy="5732047"/>
          </a:xfrm>
          <a:prstGeom prst="rect">
            <a:avLst/>
          </a:prstGeom>
        </p:spPr>
      </p:pic>
      <p:sp>
        <p:nvSpPr>
          <p:cNvPr id="2" name="Title 1">
            <a:extLst>
              <a:ext uri="{FF2B5EF4-FFF2-40B4-BE49-F238E27FC236}">
                <a16:creationId xmlns:a16="http://schemas.microsoft.com/office/drawing/2014/main" id="{AFCF6855-B24E-92AB-2FE8-002F720AEB18}"/>
              </a:ext>
            </a:extLst>
          </p:cNvPr>
          <p:cNvSpPr>
            <a:spLocks noGrp="1"/>
          </p:cNvSpPr>
          <p:nvPr>
            <p:ph type="ctrTitle" hasCustomPrompt="1"/>
          </p:nvPr>
        </p:nvSpPr>
        <p:spPr>
          <a:xfrm>
            <a:off x="5074920" y="2062263"/>
            <a:ext cx="6316168" cy="3366409"/>
          </a:xfrm>
          <a:prstGeom prst="rect">
            <a:avLst/>
          </a:prstGeom>
        </p:spPr>
        <p:txBody>
          <a:bodyPr anchor="t"/>
          <a:lstStyle>
            <a:lvl1pPr algn="l">
              <a:defRPr lang="en-US" sz="2000" b="1" dirty="0">
                <a:solidFill>
                  <a:schemeClr val="tx1"/>
                </a:solidFill>
              </a:defRPr>
            </a:lvl1pPr>
          </a:lstStyle>
          <a:p>
            <a:r>
              <a:rPr lang="en-US"/>
              <a:t>Click to edit Master title style</a:t>
            </a:r>
            <a:br>
              <a:rPr lang="en-US"/>
            </a:br>
            <a:endParaRPr lang="en-US"/>
          </a:p>
        </p:txBody>
      </p:sp>
    </p:spTree>
    <p:extLst>
      <p:ext uri="{BB962C8B-B14F-4D97-AF65-F5344CB8AC3E}">
        <p14:creationId xmlns:p14="http://schemas.microsoft.com/office/powerpoint/2010/main" val="35957955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 with Social">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021CF500-4BD3-92C6-CCBD-156DED65A672}"/>
              </a:ext>
            </a:extLst>
          </p:cNvPr>
          <p:cNvSpPr>
            <a:spLocks noGrp="1"/>
          </p:cNvSpPr>
          <p:nvPr>
            <p:ph type="title"/>
          </p:nvPr>
        </p:nvSpPr>
        <p:spPr>
          <a:xfrm>
            <a:off x="530868" y="1430448"/>
            <a:ext cx="5565131" cy="1848259"/>
          </a:xfrm>
        </p:spPr>
        <p:txBody>
          <a:bodyPr anchor="ctr"/>
          <a:lstStyle>
            <a:lvl1pPr>
              <a:defRPr sz="4000"/>
            </a:lvl1pPr>
          </a:lstStyle>
          <a:p>
            <a:r>
              <a:rPr lang="en-US"/>
              <a:t>Click to edit Master title style</a:t>
            </a:r>
          </a:p>
        </p:txBody>
      </p:sp>
      <p:sp>
        <p:nvSpPr>
          <p:cNvPr id="22" name="Text Placeholder 22">
            <a:extLst>
              <a:ext uri="{FF2B5EF4-FFF2-40B4-BE49-F238E27FC236}">
                <a16:creationId xmlns:a16="http://schemas.microsoft.com/office/drawing/2014/main" id="{5BFBC12E-0B6E-E8C7-9088-B497FB49171C}"/>
              </a:ext>
            </a:extLst>
          </p:cNvPr>
          <p:cNvSpPr>
            <a:spLocks noGrp="1"/>
          </p:cNvSpPr>
          <p:nvPr>
            <p:ph type="body" sz="quarter" idx="13"/>
          </p:nvPr>
        </p:nvSpPr>
        <p:spPr>
          <a:xfrm>
            <a:off x="530868" y="3501136"/>
            <a:ext cx="5565131"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21" name="Rectangle 20">
            <a:extLst>
              <a:ext uri="{FF2B5EF4-FFF2-40B4-BE49-F238E27FC236}">
                <a16:creationId xmlns:a16="http://schemas.microsoft.com/office/drawing/2014/main" id="{724F3841-022A-64DD-C790-8E712FB9DD3A}"/>
              </a:ext>
              <a:ext uri="{C183D7F6-B498-43B3-948B-1728B52AA6E4}">
                <adec:decorative xmlns:adec="http://schemas.microsoft.com/office/drawing/2017/decorative" val="1"/>
              </a:ext>
            </a:extLst>
          </p:cNvPr>
          <p:cNvSpPr/>
          <p:nvPr userDrawn="1"/>
        </p:nvSpPr>
        <p:spPr>
          <a:xfrm>
            <a:off x="7572375"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2E7750B-0863-BB91-0C67-54B5E9B868D6}"/>
              </a:ext>
            </a:extLst>
          </p:cNvPr>
          <p:cNvSpPr txBox="1"/>
          <p:nvPr userDrawn="1"/>
        </p:nvSpPr>
        <p:spPr>
          <a:xfrm>
            <a:off x="8032876" y="1370524"/>
            <a:ext cx="3625724" cy="369332"/>
          </a:xfrm>
          <a:prstGeom prst="rect">
            <a:avLst/>
          </a:prstGeom>
          <a:noFill/>
        </p:spPr>
        <p:txBody>
          <a:bodyPr wrap="square" rtlCol="0">
            <a:spAutoFit/>
          </a:bodyPr>
          <a:lstStyle/>
          <a:p>
            <a:r>
              <a:rPr lang="en-US" b="1"/>
              <a:t>Learn More</a:t>
            </a:r>
          </a:p>
        </p:txBody>
      </p:sp>
      <p:sp>
        <p:nvSpPr>
          <p:cNvPr id="7" name="TextBox 6">
            <a:extLst>
              <a:ext uri="{FF2B5EF4-FFF2-40B4-BE49-F238E27FC236}">
                <a16:creationId xmlns:a16="http://schemas.microsoft.com/office/drawing/2014/main" id="{3B961C0C-432D-CBAD-EA65-6543DA81C252}"/>
              </a:ext>
            </a:extLst>
          </p:cNvPr>
          <p:cNvSpPr txBox="1"/>
          <p:nvPr userDrawn="1"/>
        </p:nvSpPr>
        <p:spPr>
          <a:xfrm>
            <a:off x="8054878" y="1783080"/>
            <a:ext cx="3320924" cy="338554"/>
          </a:xfrm>
          <a:prstGeom prst="rect">
            <a:avLst/>
          </a:prstGeom>
          <a:noFill/>
        </p:spPr>
        <p:txBody>
          <a:bodyPr wrap="square" rtlCol="0">
            <a:spAutoFit/>
          </a:bodyPr>
          <a:lstStyle/>
          <a:p>
            <a:r>
              <a:rPr lang="en-US" sz="1600">
                <a:solidFill>
                  <a:srgbClr val="00829B"/>
                </a:solidFill>
              </a:rPr>
              <a:t>www.ercot.com</a:t>
            </a:r>
          </a:p>
        </p:txBody>
      </p:sp>
      <p:sp>
        <p:nvSpPr>
          <p:cNvPr id="8" name="TextBox 7">
            <a:extLst>
              <a:ext uri="{FF2B5EF4-FFF2-40B4-BE49-F238E27FC236}">
                <a16:creationId xmlns:a16="http://schemas.microsoft.com/office/drawing/2014/main" id="{74781169-74C0-5084-B1E5-21B24E64EBD9}"/>
              </a:ext>
            </a:extLst>
          </p:cNvPr>
          <p:cNvSpPr txBox="1"/>
          <p:nvPr userDrawn="1"/>
        </p:nvSpPr>
        <p:spPr>
          <a:xfrm>
            <a:off x="8032876" y="2442045"/>
            <a:ext cx="3625724" cy="369332"/>
          </a:xfrm>
          <a:prstGeom prst="rect">
            <a:avLst/>
          </a:prstGeom>
          <a:noFill/>
        </p:spPr>
        <p:txBody>
          <a:bodyPr wrap="square" rtlCol="0">
            <a:spAutoFit/>
          </a:bodyPr>
          <a:lstStyle/>
          <a:p>
            <a:r>
              <a:rPr lang="en-US" b="1"/>
              <a:t>Download ERCOT Mobile App</a:t>
            </a:r>
          </a:p>
        </p:txBody>
      </p:sp>
      <p:pic>
        <p:nvPicPr>
          <p:cNvPr id="9" name="Graphic 8" descr="Google play logo on the left and App Store logo on the right">
            <a:extLst>
              <a:ext uri="{FF2B5EF4-FFF2-40B4-BE49-F238E27FC236}">
                <a16:creationId xmlns:a16="http://schemas.microsoft.com/office/drawing/2014/main" id="{4CC00E98-A942-2688-815D-B898449C0BC2}"/>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341368" y="2987763"/>
            <a:ext cx="2635124" cy="367447"/>
          </a:xfrm>
          <a:prstGeom prst="rect">
            <a:avLst/>
          </a:prstGeom>
        </p:spPr>
      </p:pic>
      <p:sp>
        <p:nvSpPr>
          <p:cNvPr id="10" name="TextBox 9">
            <a:extLst>
              <a:ext uri="{FF2B5EF4-FFF2-40B4-BE49-F238E27FC236}">
                <a16:creationId xmlns:a16="http://schemas.microsoft.com/office/drawing/2014/main" id="{1EBBA5BE-9DD2-6EE7-CE28-D076D6D33E94}"/>
              </a:ext>
            </a:extLst>
          </p:cNvPr>
          <p:cNvSpPr txBox="1"/>
          <p:nvPr userDrawn="1"/>
        </p:nvSpPr>
        <p:spPr>
          <a:xfrm>
            <a:off x="8054878" y="3786789"/>
            <a:ext cx="3625724" cy="369332"/>
          </a:xfrm>
          <a:prstGeom prst="rect">
            <a:avLst/>
          </a:prstGeom>
          <a:noFill/>
        </p:spPr>
        <p:txBody>
          <a:bodyPr wrap="square" rtlCol="0">
            <a:spAutoFit/>
          </a:bodyPr>
          <a:lstStyle/>
          <a:p>
            <a:r>
              <a:rPr lang="en-US" b="1"/>
              <a:t>Connect With Us</a:t>
            </a:r>
          </a:p>
        </p:txBody>
      </p:sp>
      <p:pic>
        <p:nvPicPr>
          <p:cNvPr id="11" name="Graphic 10" descr="Instagram icon">
            <a:extLst>
              <a:ext uri="{FF2B5EF4-FFF2-40B4-BE49-F238E27FC236}">
                <a16:creationId xmlns:a16="http://schemas.microsoft.com/office/drawing/2014/main" id="{808F1D0F-170C-B600-9B14-471787DABDB6}"/>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326128" y="4359746"/>
            <a:ext cx="314995" cy="314995"/>
          </a:xfrm>
          <a:prstGeom prst="rect">
            <a:avLst/>
          </a:prstGeom>
        </p:spPr>
      </p:pic>
      <p:sp>
        <p:nvSpPr>
          <p:cNvPr id="12" name="TextBox 11">
            <a:extLst>
              <a:ext uri="{FF2B5EF4-FFF2-40B4-BE49-F238E27FC236}">
                <a16:creationId xmlns:a16="http://schemas.microsoft.com/office/drawing/2014/main" id="{80EB4558-FE65-DD30-A396-E7A22D6A4264}"/>
              </a:ext>
            </a:extLst>
          </p:cNvPr>
          <p:cNvSpPr txBox="1"/>
          <p:nvPr userDrawn="1"/>
        </p:nvSpPr>
        <p:spPr>
          <a:xfrm>
            <a:off x="8715473" y="4378550"/>
            <a:ext cx="3098730" cy="307777"/>
          </a:xfrm>
          <a:prstGeom prst="rect">
            <a:avLst/>
          </a:prstGeom>
          <a:noFill/>
        </p:spPr>
        <p:txBody>
          <a:bodyPr wrap="square" rtlCol="0">
            <a:spAutoFit/>
          </a:bodyPr>
          <a:lstStyle/>
          <a:p>
            <a:r>
              <a:rPr lang="en-US" sz="1400"/>
              <a:t>facebook.com/ERCOTISO</a:t>
            </a:r>
          </a:p>
        </p:txBody>
      </p:sp>
      <p:pic>
        <p:nvPicPr>
          <p:cNvPr id="13" name="Graphic 12" descr="Twitter or X  icon">
            <a:extLst>
              <a:ext uri="{FF2B5EF4-FFF2-40B4-BE49-F238E27FC236}">
                <a16:creationId xmlns:a16="http://schemas.microsoft.com/office/drawing/2014/main" id="{787C2377-716C-DE29-E499-06278CE1DB08}"/>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8326128" y="4816173"/>
            <a:ext cx="314995" cy="314995"/>
          </a:xfrm>
          <a:prstGeom prst="rect">
            <a:avLst/>
          </a:prstGeom>
        </p:spPr>
      </p:pic>
      <p:sp>
        <p:nvSpPr>
          <p:cNvPr id="14" name="TextBox 13">
            <a:extLst>
              <a:ext uri="{FF2B5EF4-FFF2-40B4-BE49-F238E27FC236}">
                <a16:creationId xmlns:a16="http://schemas.microsoft.com/office/drawing/2014/main" id="{D6BFB969-D759-088E-D454-9701B3843365}"/>
              </a:ext>
            </a:extLst>
          </p:cNvPr>
          <p:cNvSpPr txBox="1"/>
          <p:nvPr userDrawn="1"/>
        </p:nvSpPr>
        <p:spPr>
          <a:xfrm>
            <a:off x="8715473" y="4823175"/>
            <a:ext cx="2108130" cy="307777"/>
          </a:xfrm>
          <a:prstGeom prst="rect">
            <a:avLst/>
          </a:prstGeom>
          <a:noFill/>
        </p:spPr>
        <p:txBody>
          <a:bodyPr wrap="square" lIns="91440" tIns="45720" rIns="91440" bIns="45720" rtlCol="0" anchor="t">
            <a:spAutoFit/>
          </a:bodyPr>
          <a:lstStyle/>
          <a:p>
            <a:r>
              <a:rPr lang="en-US" sz="1400"/>
              <a:t>x.com/ercot_iso</a:t>
            </a:r>
          </a:p>
        </p:txBody>
      </p:sp>
      <p:pic>
        <p:nvPicPr>
          <p:cNvPr id="15" name="Graphic 14" descr="LinkedIn icon">
            <a:extLst>
              <a:ext uri="{FF2B5EF4-FFF2-40B4-BE49-F238E27FC236}">
                <a16:creationId xmlns:a16="http://schemas.microsoft.com/office/drawing/2014/main" id="{44604974-1959-249D-D54A-C4A63E150B5F}"/>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5"/>
              </a:ext>
            </a:extLst>
          </a:blip>
          <a:srcRect/>
          <a:stretch/>
        </p:blipFill>
        <p:spPr>
          <a:xfrm>
            <a:off x="8326128" y="5292078"/>
            <a:ext cx="314995" cy="314995"/>
          </a:xfrm>
          <a:prstGeom prst="rect">
            <a:avLst/>
          </a:prstGeom>
        </p:spPr>
      </p:pic>
      <p:sp>
        <p:nvSpPr>
          <p:cNvPr id="16" name="TextBox 15">
            <a:extLst>
              <a:ext uri="{FF2B5EF4-FFF2-40B4-BE49-F238E27FC236}">
                <a16:creationId xmlns:a16="http://schemas.microsoft.com/office/drawing/2014/main" id="{2405696A-1EA6-9F4D-1D36-33EB7B0D95CF}"/>
              </a:ext>
            </a:extLst>
          </p:cNvPr>
          <p:cNvSpPr txBox="1"/>
          <p:nvPr userDrawn="1"/>
        </p:nvSpPr>
        <p:spPr>
          <a:xfrm>
            <a:off x="8715473" y="5299080"/>
            <a:ext cx="3132351" cy="307777"/>
          </a:xfrm>
          <a:prstGeom prst="rect">
            <a:avLst/>
          </a:prstGeom>
          <a:noFill/>
        </p:spPr>
        <p:txBody>
          <a:bodyPr wrap="square" lIns="91440" tIns="45720" rIns="91440" bIns="45720" rtlCol="0" anchor="t">
            <a:spAutoFit/>
          </a:bodyPr>
          <a:lstStyle/>
          <a:p>
            <a:r>
              <a:rPr lang="en-US" sz="1400"/>
              <a:t>linkedin.com/company/ercot</a:t>
            </a:r>
          </a:p>
        </p:txBody>
      </p:sp>
      <p:pic>
        <p:nvPicPr>
          <p:cNvPr id="17" name="Graphic 16" descr="Instagram icon">
            <a:extLst>
              <a:ext uri="{FF2B5EF4-FFF2-40B4-BE49-F238E27FC236}">
                <a16:creationId xmlns:a16="http://schemas.microsoft.com/office/drawing/2014/main" id="{253A132C-4DFA-62F1-D25A-9C176280377F}"/>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6"/>
              </a:ext>
            </a:extLst>
          </a:blip>
          <a:stretch>
            <a:fillRect/>
          </a:stretch>
        </p:blipFill>
        <p:spPr>
          <a:xfrm>
            <a:off x="8326128" y="5773360"/>
            <a:ext cx="314996" cy="314996"/>
          </a:xfrm>
          <a:prstGeom prst="rect">
            <a:avLst/>
          </a:prstGeom>
        </p:spPr>
      </p:pic>
      <p:sp>
        <p:nvSpPr>
          <p:cNvPr id="18" name="TextBox 17">
            <a:extLst>
              <a:ext uri="{FF2B5EF4-FFF2-40B4-BE49-F238E27FC236}">
                <a16:creationId xmlns:a16="http://schemas.microsoft.com/office/drawing/2014/main" id="{C36F1584-300D-A8F1-CE34-0DF564E44055}"/>
              </a:ext>
              <a:ext uri="{C183D7F6-B498-43B3-948B-1728B52AA6E4}">
                <adec:decorative xmlns:adec="http://schemas.microsoft.com/office/drawing/2017/decorative" val="0"/>
              </a:ext>
            </a:extLst>
          </p:cNvPr>
          <p:cNvSpPr txBox="1"/>
          <p:nvPr userDrawn="1"/>
        </p:nvSpPr>
        <p:spPr>
          <a:xfrm>
            <a:off x="8706121" y="5773359"/>
            <a:ext cx="3132351" cy="307777"/>
          </a:xfrm>
          <a:prstGeom prst="rect">
            <a:avLst/>
          </a:prstGeom>
          <a:noFill/>
        </p:spPr>
        <p:txBody>
          <a:bodyPr wrap="square" lIns="91440" tIns="45720" rIns="91440" bIns="45720" rtlCol="0" anchor="t">
            <a:spAutoFit/>
          </a:bodyPr>
          <a:lstStyle/>
          <a:p>
            <a:r>
              <a:rPr lang="en-US" sz="1400"/>
              <a:t>instagram.com/ercot_iso</a:t>
            </a:r>
          </a:p>
        </p:txBody>
      </p:sp>
      <p:sp>
        <p:nvSpPr>
          <p:cNvPr id="20" name="Footer Placeholder 3">
            <a:extLst>
              <a:ext uri="{FF2B5EF4-FFF2-40B4-BE49-F238E27FC236}">
                <a16:creationId xmlns:a16="http://schemas.microsoft.com/office/drawing/2014/main" id="{7C754C4F-B602-D803-BB7A-BEE1415CE0E5}"/>
              </a:ext>
            </a:extLst>
          </p:cNvPr>
          <p:cNvSpPr>
            <a:spLocks noGrp="1"/>
          </p:cNvSpPr>
          <p:nvPr>
            <p:ph type="ftr" sz="quarter" idx="11"/>
          </p:nvPr>
        </p:nvSpPr>
        <p:spPr>
          <a:xfrm>
            <a:off x="530869" y="6356350"/>
            <a:ext cx="5565131"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14656473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0511CB1D-D7A8-8516-A8D6-FDE88BB37837}"/>
              </a:ext>
            </a:extLst>
          </p:cNvPr>
          <p:cNvSpPr>
            <a:spLocks noGrp="1"/>
          </p:cNvSpPr>
          <p:nvPr>
            <p:ph type="title"/>
          </p:nvPr>
        </p:nvSpPr>
        <p:spPr>
          <a:xfrm>
            <a:off x="530868" y="1430448"/>
            <a:ext cx="5565132" cy="1848259"/>
          </a:xfrm>
        </p:spPr>
        <p:txBody>
          <a:bodyPr anchor="ctr"/>
          <a:lstStyle>
            <a:lvl1pPr>
              <a:defRPr sz="4000"/>
            </a:lvl1pPr>
          </a:lstStyle>
          <a:p>
            <a:r>
              <a:rPr lang="en-US"/>
              <a:t>Click to edit Master title style</a:t>
            </a:r>
          </a:p>
        </p:txBody>
      </p:sp>
      <p:sp>
        <p:nvSpPr>
          <p:cNvPr id="26" name="Text Placeholder 22">
            <a:extLst>
              <a:ext uri="{FF2B5EF4-FFF2-40B4-BE49-F238E27FC236}">
                <a16:creationId xmlns:a16="http://schemas.microsoft.com/office/drawing/2014/main" id="{7DB85F87-C4AC-5AA2-4395-ABB6B533D5DF}"/>
              </a:ext>
            </a:extLst>
          </p:cNvPr>
          <p:cNvSpPr>
            <a:spLocks noGrp="1"/>
          </p:cNvSpPr>
          <p:nvPr>
            <p:ph type="body" sz="quarter" idx="13"/>
          </p:nvPr>
        </p:nvSpPr>
        <p:spPr>
          <a:xfrm>
            <a:off x="530868" y="3501136"/>
            <a:ext cx="5565132"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25" name="Footer Placeholder 3">
            <a:extLst>
              <a:ext uri="{FF2B5EF4-FFF2-40B4-BE49-F238E27FC236}">
                <a16:creationId xmlns:a16="http://schemas.microsoft.com/office/drawing/2014/main" id="{524951DF-39E3-E4DB-EB22-28C36CEEB99F}"/>
              </a:ext>
            </a:extLst>
          </p:cNvPr>
          <p:cNvSpPr>
            <a:spLocks noGrp="1"/>
          </p:cNvSpPr>
          <p:nvPr>
            <p:ph type="ftr" sz="quarter" idx="11"/>
          </p:nvPr>
        </p:nvSpPr>
        <p:spPr>
          <a:xfrm>
            <a:off x="530869" y="6356350"/>
            <a:ext cx="8010526"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8683197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ppendix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24F3841-022A-64DD-C790-8E712FB9DD3A}"/>
              </a:ext>
              <a:ext uri="{C183D7F6-B498-43B3-948B-1728B52AA6E4}">
                <adec:decorative xmlns:adec="http://schemas.microsoft.com/office/drawing/2017/decorative" val="1"/>
              </a:ext>
            </a:extLst>
          </p:cNvPr>
          <p:cNvSpPr/>
          <p:nvPr userDrawn="1"/>
        </p:nvSpPr>
        <p:spPr>
          <a:xfrm>
            <a:off x="0"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ERCOT logo">
            <a:extLst>
              <a:ext uri="{FF2B5EF4-FFF2-40B4-BE49-F238E27FC236}">
                <a16:creationId xmlns:a16="http://schemas.microsoft.com/office/drawing/2014/main" id="{B751E01E-9D1B-AB32-9537-F544F49949EB}"/>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37956" y="108220"/>
            <a:ext cx="703682" cy="259285"/>
          </a:xfrm>
          <a:prstGeom prst="rect">
            <a:avLst/>
          </a:prstGeom>
        </p:spPr>
      </p:pic>
      <p:sp>
        <p:nvSpPr>
          <p:cNvPr id="2" name="Title 1">
            <a:extLst>
              <a:ext uri="{FF2B5EF4-FFF2-40B4-BE49-F238E27FC236}">
                <a16:creationId xmlns:a16="http://schemas.microsoft.com/office/drawing/2014/main" id="{C5AB5A33-CD56-3912-4016-20DF30F14CCA}"/>
              </a:ext>
            </a:extLst>
          </p:cNvPr>
          <p:cNvSpPr>
            <a:spLocks noGrp="1"/>
          </p:cNvSpPr>
          <p:nvPr>
            <p:ph type="title"/>
          </p:nvPr>
        </p:nvSpPr>
        <p:spPr>
          <a:xfrm>
            <a:off x="530869" y="1430448"/>
            <a:ext cx="4064224" cy="1848259"/>
          </a:xfrm>
        </p:spPr>
        <p:txBody>
          <a:bodyPr anchor="ctr"/>
          <a:lstStyle>
            <a:lvl1pPr>
              <a:defRPr sz="4000"/>
            </a:lvl1pPr>
          </a:lstStyle>
          <a:p>
            <a:r>
              <a:rPr lang="en-US"/>
              <a:t>Click to edit Master title style</a:t>
            </a:r>
          </a:p>
        </p:txBody>
      </p:sp>
      <p:sp>
        <p:nvSpPr>
          <p:cNvPr id="23" name="Text Placeholder 22">
            <a:extLst>
              <a:ext uri="{FF2B5EF4-FFF2-40B4-BE49-F238E27FC236}">
                <a16:creationId xmlns:a16="http://schemas.microsoft.com/office/drawing/2014/main" id="{113BE72E-F22F-EA59-A56F-ACBBDAEAF810}"/>
              </a:ext>
            </a:extLst>
          </p:cNvPr>
          <p:cNvSpPr>
            <a:spLocks noGrp="1"/>
          </p:cNvSpPr>
          <p:nvPr>
            <p:ph type="body" sz="quarter" idx="13"/>
          </p:nvPr>
        </p:nvSpPr>
        <p:spPr>
          <a:xfrm>
            <a:off x="530869" y="3501136"/>
            <a:ext cx="4078434"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7" name="Text Placeholder 6">
            <a:extLst>
              <a:ext uri="{FF2B5EF4-FFF2-40B4-BE49-F238E27FC236}">
                <a16:creationId xmlns:a16="http://schemas.microsoft.com/office/drawing/2014/main" id="{6A05AE35-B341-C586-A0DD-9B916DA1D819}"/>
              </a:ext>
            </a:extLst>
          </p:cNvPr>
          <p:cNvSpPr>
            <a:spLocks noGrp="1"/>
          </p:cNvSpPr>
          <p:nvPr>
            <p:ph type="body" sz="quarter" idx="14"/>
          </p:nvPr>
        </p:nvSpPr>
        <p:spPr>
          <a:xfrm>
            <a:off x="5076825" y="1371600"/>
            <a:ext cx="6581775"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A123DE44-506E-FCA1-8F5C-9F7354AAEC2D}"/>
              </a:ext>
            </a:extLst>
          </p:cNvPr>
          <p:cNvSpPr>
            <a:spLocks noGrp="1"/>
          </p:cNvSpPr>
          <p:nvPr>
            <p:ph type="ftr" sz="quarter" idx="11"/>
          </p:nvPr>
        </p:nvSpPr>
        <p:spPr>
          <a:xfrm>
            <a:off x="530869" y="6356350"/>
            <a:ext cx="8010526"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grpSp>
        <p:nvGrpSpPr>
          <p:cNvPr id="8" name="Group 7" descr="Confidential document label">
            <a:extLst>
              <a:ext uri="{FF2B5EF4-FFF2-40B4-BE49-F238E27FC236}">
                <a16:creationId xmlns:a16="http://schemas.microsoft.com/office/drawing/2014/main" id="{CDD9FF63-9408-EDE4-8E4D-207871A99374}"/>
              </a:ext>
            </a:extLst>
          </p:cNvPr>
          <p:cNvGrpSpPr/>
          <p:nvPr userDrawn="1"/>
        </p:nvGrpSpPr>
        <p:grpSpPr>
          <a:xfrm>
            <a:off x="-91688" y="457199"/>
            <a:ext cx="1162970" cy="358775"/>
            <a:chOff x="-91688" y="6362698"/>
            <a:chExt cx="1162970" cy="358775"/>
          </a:xfrm>
        </p:grpSpPr>
        <p:sp>
          <p:nvSpPr>
            <p:cNvPr id="9" name="Rectangle 8">
              <a:extLst>
                <a:ext uri="{FF2B5EF4-FFF2-40B4-BE49-F238E27FC236}">
                  <a16:creationId xmlns:a16="http://schemas.microsoft.com/office/drawing/2014/main" id="{40E25432-F52F-28E3-5AF1-36B3BEC45282}"/>
                </a:ext>
              </a:extLst>
            </p:cNvPr>
            <p:cNvSpPr/>
            <p:nvPr/>
          </p:nvSpPr>
          <p:spPr>
            <a:xfrm rot="10800000">
              <a:off x="-12035" y="6362698"/>
              <a:ext cx="986590" cy="358775"/>
            </a:xfrm>
            <a:prstGeom prst="rect">
              <a:avLst/>
            </a:prstGeom>
            <a:solidFill>
              <a:srgbClr val="008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9B3A409-F400-7551-A8C4-6293E631585B}"/>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Tree>
    <p:extLst>
      <p:ext uri="{BB962C8B-B14F-4D97-AF65-F5344CB8AC3E}">
        <p14:creationId xmlns:p14="http://schemas.microsoft.com/office/powerpoint/2010/main" val="13680039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ver v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6F8A40-F0D0-857B-E8A8-1B3161AC4336}"/>
              </a:ext>
              <a:ext uri="{C183D7F6-B498-43B3-948B-1728B52AA6E4}">
                <adec:decorative xmlns:adec="http://schemas.microsoft.com/office/drawing/2017/decorative" val="1"/>
              </a:ext>
            </a:extLst>
          </p:cNvPr>
          <p:cNvSpPr>
            <a:spLocks/>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2DC5253-5E42-F62E-EA4E-3AB21BA87CDB}"/>
              </a:ext>
              <a:ext uri="{C183D7F6-B498-43B3-948B-1728B52AA6E4}">
                <adec:decorative xmlns:adec="http://schemas.microsoft.com/office/drawing/2017/decorative" val="1"/>
              </a:ext>
            </a:extLst>
          </p:cNvPr>
          <p:cNvSpPr>
            <a:spLocks/>
          </p:cNvSpPr>
          <p:nvPr userDrawn="1"/>
        </p:nvSpPr>
        <p:spPr>
          <a:xfrm>
            <a:off x="0" y="0"/>
            <a:ext cx="4206240" cy="6858000"/>
          </a:xfrm>
          <a:prstGeom prst="rect">
            <a:avLst/>
          </a:prstGeom>
          <a:gradFill flip="none" rotWithShape="1">
            <a:gsLst>
              <a:gs pos="0">
                <a:schemeClr val="bg1">
                  <a:alpha val="0"/>
                </a:schemeClr>
              </a:gs>
              <a:gs pos="51000">
                <a:srgbClr val="B1E5ED">
                  <a:alpha val="6667"/>
                </a:srgbClr>
              </a:gs>
              <a:gs pos="71000">
                <a:srgbClr val="2794A4">
                  <a:alpha val="83922"/>
                </a:srgbClr>
              </a:gs>
              <a:gs pos="98000">
                <a:srgbClr val="00343B"/>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ERCOT logo white on background">
            <a:extLst>
              <a:ext uri="{FF2B5EF4-FFF2-40B4-BE49-F238E27FC236}">
                <a16:creationId xmlns:a16="http://schemas.microsoft.com/office/drawing/2014/main" id="{590365CF-9C80-03DF-D245-DBE4EBA3335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74555" y="1125953"/>
            <a:ext cx="2425881" cy="889910"/>
          </a:xfrm>
          <a:prstGeom prst="rect">
            <a:avLst/>
          </a:prstGeom>
          <a:effectLst>
            <a:outerShdw blurRad="50800" dist="12700" dir="10800000" algn="r" rotWithShape="0">
              <a:schemeClr val="tx2">
                <a:alpha val="40000"/>
              </a:schemeClr>
            </a:outerShdw>
          </a:effectLst>
        </p:spPr>
      </p:pic>
      <p:sp>
        <p:nvSpPr>
          <p:cNvPr id="8" name="TextBox 7">
            <a:extLst>
              <a:ext uri="{FF2B5EF4-FFF2-40B4-BE49-F238E27FC236}">
                <a16:creationId xmlns:a16="http://schemas.microsoft.com/office/drawing/2014/main" id="{1A1A5353-DA71-B6B2-BDDB-2FB68F1F0909}"/>
              </a:ext>
            </a:extLst>
          </p:cNvPr>
          <p:cNvSpPr txBox="1"/>
          <p:nvPr userDrawn="1"/>
        </p:nvSpPr>
        <p:spPr>
          <a:xfrm>
            <a:off x="-91688" y="503044"/>
            <a:ext cx="1162970" cy="230832"/>
          </a:xfrm>
          <a:prstGeom prst="rect">
            <a:avLst/>
          </a:prstGeom>
          <a:noFill/>
        </p:spPr>
        <p:txBody>
          <a:bodyPr wrap="square" rtlCol="0">
            <a:spAutoFit/>
          </a:bodyPr>
          <a:lstStyle/>
          <a:p>
            <a:pPr algn="ctr"/>
            <a:r>
              <a:rPr lang="en-US" sz="900" b="1" spc="0">
                <a:solidFill>
                  <a:schemeClr val="bg1"/>
                </a:solidFill>
              </a:rPr>
              <a:t>CONFIDENTIAL</a:t>
            </a:r>
          </a:p>
        </p:txBody>
      </p:sp>
      <p:grpSp>
        <p:nvGrpSpPr>
          <p:cNvPr id="9" name="Group 8">
            <a:extLst>
              <a:ext uri="{FF2B5EF4-FFF2-40B4-BE49-F238E27FC236}">
                <a16:creationId xmlns:a16="http://schemas.microsoft.com/office/drawing/2014/main" id="{C05802D9-2F73-A263-28E7-486C8A489A26}"/>
              </a:ext>
              <a:ext uri="{C183D7F6-B498-43B3-948B-1728B52AA6E4}">
                <adec:decorative xmlns:adec="http://schemas.microsoft.com/office/drawing/2017/decorative" val="1"/>
              </a:ext>
            </a:extLst>
          </p:cNvPr>
          <p:cNvGrpSpPr/>
          <p:nvPr userDrawn="1"/>
        </p:nvGrpSpPr>
        <p:grpSpPr>
          <a:xfrm>
            <a:off x="-91688" y="457199"/>
            <a:ext cx="1162970" cy="358775"/>
            <a:chOff x="-91688" y="6362698"/>
            <a:chExt cx="1162970" cy="358775"/>
          </a:xfrm>
        </p:grpSpPr>
        <p:sp>
          <p:nvSpPr>
            <p:cNvPr id="10" name="Rectangle 9">
              <a:extLst>
                <a:ext uri="{FF2B5EF4-FFF2-40B4-BE49-F238E27FC236}">
                  <a16:creationId xmlns:a16="http://schemas.microsoft.com/office/drawing/2014/main" id="{8241ADA3-F564-E7C2-1972-0F9FF557AE05}"/>
                </a:ext>
              </a:extLst>
            </p:cNvPr>
            <p:cNvSpPr/>
            <p:nvPr/>
          </p:nvSpPr>
          <p:spPr>
            <a:xfrm rot="10800000">
              <a:off x="-12035" y="6362698"/>
              <a:ext cx="986590" cy="35877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77A54B6-1CA8-9AE2-BCA6-21205CB4852B}"/>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pic>
        <p:nvPicPr>
          <p:cNvPr id="3" name="Graphic 2">
            <a:extLst>
              <a:ext uri="{FF2B5EF4-FFF2-40B4-BE49-F238E27FC236}">
                <a16:creationId xmlns:a16="http://schemas.microsoft.com/office/drawing/2014/main" id="{81B94DDE-8E3F-CACF-1508-79E6F98F5EE5}"/>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3"/>
              </a:ext>
            </a:extLst>
          </a:blip>
          <a:srcRect l="59827" t="14818" r="10238" b="43257"/>
          <a:stretch>
            <a:fillRect/>
          </a:stretch>
        </p:blipFill>
        <p:spPr>
          <a:xfrm>
            <a:off x="-1" y="-1"/>
            <a:ext cx="12192001" cy="5732047"/>
          </a:xfrm>
          <a:prstGeom prst="rect">
            <a:avLst/>
          </a:prstGeom>
        </p:spPr>
      </p:pic>
      <p:sp>
        <p:nvSpPr>
          <p:cNvPr id="2" name="Title 1">
            <a:extLst>
              <a:ext uri="{FF2B5EF4-FFF2-40B4-BE49-F238E27FC236}">
                <a16:creationId xmlns:a16="http://schemas.microsoft.com/office/drawing/2014/main" id="{AFCF6855-B24E-92AB-2FE8-002F720AEB18}"/>
              </a:ext>
            </a:extLst>
          </p:cNvPr>
          <p:cNvSpPr>
            <a:spLocks noGrp="1"/>
          </p:cNvSpPr>
          <p:nvPr>
            <p:ph type="ctrTitle" hasCustomPrompt="1"/>
          </p:nvPr>
        </p:nvSpPr>
        <p:spPr>
          <a:xfrm>
            <a:off x="5074920" y="2062263"/>
            <a:ext cx="6316168" cy="3366409"/>
          </a:xfrm>
          <a:prstGeom prst="rect">
            <a:avLst/>
          </a:prstGeom>
        </p:spPr>
        <p:txBody>
          <a:bodyPr anchor="t"/>
          <a:lstStyle>
            <a:lvl1pPr algn="l">
              <a:defRPr lang="en-US" sz="2000" b="1" dirty="0">
                <a:solidFill>
                  <a:schemeClr val="tx1"/>
                </a:solidFill>
              </a:defRPr>
            </a:lvl1pPr>
          </a:lstStyle>
          <a:p>
            <a:r>
              <a:rPr lang="en-US"/>
              <a:t>Click to edit Master title style</a:t>
            </a:r>
            <a:br>
              <a:rPr lang="en-US"/>
            </a:br>
            <a:endParaRPr lang="en-US"/>
          </a:p>
        </p:txBody>
      </p:sp>
    </p:spTree>
    <p:extLst>
      <p:ext uri="{BB962C8B-B14F-4D97-AF65-F5344CB8AC3E}">
        <p14:creationId xmlns:p14="http://schemas.microsoft.com/office/powerpoint/2010/main" val="19791760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ver and 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6AB88-A927-0E58-978B-BD672CA0E1AA}"/>
              </a:ext>
            </a:extLst>
          </p:cNvPr>
          <p:cNvSpPr>
            <a:spLocks noGrp="1"/>
          </p:cNvSpPr>
          <p:nvPr>
            <p:ph type="ctrTitle" hasCustomPrompt="1"/>
          </p:nvPr>
        </p:nvSpPr>
        <p:spPr>
          <a:xfrm>
            <a:off x="591127" y="2512291"/>
            <a:ext cx="4405746" cy="3999346"/>
          </a:xfrm>
          <a:prstGeom prst="rect">
            <a:avLst/>
          </a:prstGeom>
        </p:spPr>
        <p:txBody>
          <a:bodyPr anchor="t"/>
          <a:lstStyle>
            <a:lvl1pPr algn="l">
              <a:defRPr lang="en-US" sz="2000" b="1" dirty="0">
                <a:solidFill>
                  <a:schemeClr val="tx1"/>
                </a:solidFill>
              </a:defRPr>
            </a:lvl1pPr>
          </a:lstStyle>
          <a:p>
            <a:r>
              <a:rPr lang="en-US"/>
              <a:t>Click to edit Master title style</a:t>
            </a:r>
            <a:br>
              <a:rPr lang="en-US"/>
            </a:br>
            <a:endParaRPr lang="en-US"/>
          </a:p>
        </p:txBody>
      </p:sp>
      <p:sp>
        <p:nvSpPr>
          <p:cNvPr id="9" name="Content Placeholder 8">
            <a:extLst>
              <a:ext uri="{FF2B5EF4-FFF2-40B4-BE49-F238E27FC236}">
                <a16:creationId xmlns:a16="http://schemas.microsoft.com/office/drawing/2014/main" id="{91023D64-FDEA-C94D-7B7A-7700863E6A3B}"/>
              </a:ext>
            </a:extLst>
          </p:cNvPr>
          <p:cNvSpPr>
            <a:spLocks noGrp="1"/>
          </p:cNvSpPr>
          <p:nvPr>
            <p:ph sz="quarter" idx="16"/>
          </p:nvPr>
        </p:nvSpPr>
        <p:spPr>
          <a:xfrm>
            <a:off x="6357663" y="465827"/>
            <a:ext cx="5270915" cy="3177957"/>
          </a:xfrm>
          <a:prstGeom prst="rect">
            <a:avLst/>
          </a:prstGeom>
        </p:spPr>
        <p:txBody>
          <a:bodyPr lIns="0" tIns="0" rIns="0" bIns="0"/>
          <a:lstStyle>
            <a:lvl1pPr marL="0" indent="0">
              <a:lnSpc>
                <a:spcPct val="100000"/>
              </a:lnSpc>
              <a:spcBef>
                <a:spcPts val="300"/>
              </a:spcBef>
              <a:spcAft>
                <a:spcPts val="300"/>
              </a:spcAft>
              <a:buFont typeface="Arial" panose="020B0604020202020204" pitchFamily="34" charset="0"/>
              <a:buNone/>
              <a:defRPr sz="1600" b="1" i="0"/>
            </a:lvl1pPr>
            <a:lvl2pPr marL="548640" indent="-182880">
              <a:lnSpc>
                <a:spcPct val="100000"/>
              </a:lnSpc>
              <a:spcBef>
                <a:spcPts val="300"/>
              </a:spcBef>
              <a:spcAft>
                <a:spcPts val="300"/>
              </a:spcAft>
              <a:defRPr sz="1400"/>
            </a:lvl2pPr>
            <a:lvl3pPr marL="731520" indent="-182880">
              <a:lnSpc>
                <a:spcPct val="100000"/>
              </a:lnSpc>
              <a:spcBef>
                <a:spcPts val="300"/>
              </a:spcBef>
              <a:spcAft>
                <a:spcPts val="300"/>
              </a:spcAft>
              <a:buFont typeface="Arial" panose="020B0604020202020204" pitchFamily="34" charset="0"/>
              <a:buChar char="-"/>
              <a:defRPr sz="1400"/>
            </a:lvl3pPr>
            <a:lvl4pPr marL="914400" indent="-182880">
              <a:lnSpc>
                <a:spcPct val="100000"/>
              </a:lnSpc>
              <a:spcBef>
                <a:spcPts val="300"/>
              </a:spcBef>
              <a:spcAft>
                <a:spcPts val="300"/>
              </a:spcAft>
              <a:buFont typeface="Arial" panose="020B0604020202020204" pitchFamily="34" charset="0"/>
              <a:buChar char="◦"/>
              <a:defRPr sz="1400"/>
            </a:lvl4pPr>
            <a:lvl5pPr marL="1097280" indent="-182880">
              <a:lnSpc>
                <a:spcPct val="100000"/>
              </a:lnSpc>
              <a:spcBef>
                <a:spcPts val="300"/>
              </a:spcBef>
              <a:spcAft>
                <a:spcPts val="300"/>
              </a:spcAft>
              <a:buFont typeface="Wingdings" panose="05000000000000000000" pitchFamily="2" charset="2"/>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11">
            <a:extLst>
              <a:ext uri="{FF2B5EF4-FFF2-40B4-BE49-F238E27FC236}">
                <a16:creationId xmlns:a16="http://schemas.microsoft.com/office/drawing/2014/main" id="{681CFB4C-0082-7591-D601-508B2E0753B6}"/>
              </a:ext>
            </a:extLst>
          </p:cNvPr>
          <p:cNvSpPr>
            <a:spLocks noGrp="1"/>
          </p:cNvSpPr>
          <p:nvPr>
            <p:ph type="body" sz="quarter" idx="15"/>
          </p:nvPr>
        </p:nvSpPr>
        <p:spPr>
          <a:xfrm flipH="1">
            <a:off x="6095997" y="4177792"/>
            <a:ext cx="5532581" cy="2333845"/>
          </a:xfrm>
          <a:prstGeom prst="foldedCorner">
            <a:avLst>
              <a:gd name="adj" fmla="val 21194"/>
            </a:avLst>
          </a:prstGeom>
          <a:gradFill>
            <a:gsLst>
              <a:gs pos="100000">
                <a:schemeClr val="bg2">
                  <a:alpha val="76000"/>
                </a:schemeClr>
              </a:gs>
              <a:gs pos="0">
                <a:schemeClr val="bg2"/>
              </a:gs>
            </a:gsLst>
            <a:lin ang="0" scaled="0"/>
          </a:gradFill>
          <a:ln w="25400" cap="rnd">
            <a:noFill/>
          </a:ln>
          <a:effectLst>
            <a:outerShdw blurRad="50800" dist="38100" dir="10800000" sx="1000" sy="1000" algn="r" rotWithShape="0">
              <a:prstClr val="black">
                <a:alpha val="46000"/>
              </a:prstClr>
            </a:outerShdw>
          </a:effectLst>
        </p:spPr>
        <p:txBody>
          <a:bodyPr vert="horz" wrap="square" lIns="274320" tIns="182880" rIns="91440" bIns="91440">
            <a:noAutofit/>
          </a:bodyPr>
          <a:lstStyle>
            <a:lvl1pPr marL="0" indent="0">
              <a:buNone/>
              <a:defRPr lang="en-US" sz="1600" b="1" dirty="0"/>
            </a:lvl1pPr>
            <a:lvl2pPr marL="548640" indent="-182880">
              <a:lnSpc>
                <a:spcPct val="100000"/>
              </a:lnSpc>
              <a:spcBef>
                <a:spcPts val="300"/>
              </a:spcBef>
              <a:spcAft>
                <a:spcPts val="300"/>
              </a:spcAft>
              <a:buFont typeface="Arial" panose="020B0604020202020204" pitchFamily="34" charset="0"/>
              <a:buChar char="•"/>
              <a:defRPr lang="en-US" sz="1400" dirty="0" smtClean="0"/>
            </a:lvl2pPr>
            <a:lvl3pPr marL="548640" indent="-182880">
              <a:lnSpc>
                <a:spcPct val="100000"/>
              </a:lnSpc>
              <a:spcBef>
                <a:spcPts val="100"/>
              </a:spcBef>
              <a:buFont typeface="Arial" panose="020B0604020202020204" pitchFamily="34" charset="0"/>
              <a:buChar char="◦"/>
              <a:defRPr lang="en-US" sz="1400" dirty="0"/>
            </a:lvl3pPr>
            <a:lvl4pPr marL="731520" indent="-182880">
              <a:lnSpc>
                <a:spcPct val="100000"/>
              </a:lnSpc>
              <a:spcBef>
                <a:spcPts val="300"/>
              </a:spcBef>
              <a:spcAft>
                <a:spcPts val="300"/>
              </a:spcAft>
              <a:buFont typeface="Arial" panose="020B0604020202020204" pitchFamily="34" charset="0"/>
              <a:buChar char="-"/>
              <a:defRPr lang="en-US" sz="1400" dirty="0" smtClean="0"/>
            </a:lvl4pPr>
            <a:lvl5pPr marL="914400" indent="-182880">
              <a:lnSpc>
                <a:spcPct val="100000"/>
              </a:lnSpc>
              <a:spcBef>
                <a:spcPts val="300"/>
              </a:spcBef>
              <a:spcAft>
                <a:spcPts val="300"/>
              </a:spcAft>
              <a:buFont typeface="Arial" panose="020B0604020202020204" pitchFamily="34" charset="0"/>
              <a:buChar char="◦"/>
              <a:defRPr lang="en-US" sz="1400" dirty="0"/>
            </a:lvl5pPr>
            <a:lvl6pPr marL="1097280" indent="-182880">
              <a:lnSpc>
                <a:spcPct val="100000"/>
              </a:lnSpc>
              <a:spcBef>
                <a:spcPts val="300"/>
              </a:spcBef>
              <a:spcAft>
                <a:spcPts val="300"/>
              </a:spcAft>
              <a:buFont typeface="Wingdings" panose="05000000000000000000" pitchFamily="2" charset="2"/>
              <a:buChar char="§"/>
              <a:defRPr sz="1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3504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27592878-2087-441A-BF63-8BAC672970F6}"/>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0" name="Text Placeholder 9">
            <a:extLst>
              <a:ext uri="{FF2B5EF4-FFF2-40B4-BE49-F238E27FC236}">
                <a16:creationId xmlns:a16="http://schemas.microsoft.com/office/drawing/2014/main" id="{D75DFB14-F372-06CE-E1C3-58DFC53BCF1F}"/>
              </a:ext>
            </a:extLst>
          </p:cNvPr>
          <p:cNvSpPr>
            <a:spLocks noGrp="1"/>
          </p:cNvSpPr>
          <p:nvPr>
            <p:ph type="body" sz="quarter" idx="16"/>
          </p:nvPr>
        </p:nvSpPr>
        <p:spPr>
          <a:xfrm>
            <a:off x="495300" y="1676400"/>
            <a:ext cx="11187714"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a:xfrm>
            <a:off x="533400" y="6356350"/>
            <a:ext cx="8010526" cy="365125"/>
          </a:xfrm>
        </p:spPr>
        <p:txBody>
          <a:bodyPr/>
          <a:lstStyle/>
          <a:p>
            <a:endParaRPr lang="en-US"/>
          </a:p>
        </p:txBody>
      </p:sp>
      <p:sp>
        <p:nvSpPr>
          <p:cNvPr id="6" name="Date Placeholder 3">
            <a:extLst>
              <a:ext uri="{FF2B5EF4-FFF2-40B4-BE49-F238E27FC236}">
                <a16:creationId xmlns:a16="http://schemas.microsoft.com/office/drawing/2014/main" id="{FCF93DBC-D2B3-EAA9-B573-4CBB1A9ECD37}"/>
              </a:ext>
            </a:extLst>
          </p:cNvPr>
          <p:cNvSpPr>
            <a:spLocks noGrp="1"/>
          </p:cNvSpPr>
          <p:nvPr>
            <p:ph type="dt" sz="half" idx="10"/>
          </p:nvPr>
        </p:nvSpPr>
        <p:spPr>
          <a:xfrm>
            <a:off x="8716884" y="6356350"/>
            <a:ext cx="2773273" cy="365125"/>
          </a:xfrm>
        </p:spPr>
        <p:txBody>
          <a:bodyPr/>
          <a:lstStyle/>
          <a:p>
            <a:endParaRPr lang="en-US"/>
          </a:p>
        </p:txBody>
      </p:sp>
      <p:sp>
        <p:nvSpPr>
          <p:cNvPr id="11"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817420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ide Keynot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27592878-2087-441A-BF63-8BAC672970F6}"/>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0" name="Text Placeholder 9">
            <a:extLst>
              <a:ext uri="{FF2B5EF4-FFF2-40B4-BE49-F238E27FC236}">
                <a16:creationId xmlns:a16="http://schemas.microsoft.com/office/drawing/2014/main" id="{D75DFB14-F372-06CE-E1C3-58DFC53BCF1F}"/>
              </a:ext>
            </a:extLst>
          </p:cNvPr>
          <p:cNvSpPr>
            <a:spLocks noGrp="1"/>
          </p:cNvSpPr>
          <p:nvPr>
            <p:ph type="body" sz="quarter" idx="16"/>
          </p:nvPr>
        </p:nvSpPr>
        <p:spPr>
          <a:xfrm>
            <a:off x="495300" y="1676400"/>
            <a:ext cx="6867525"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1">
            <a:extLst>
              <a:ext uri="{FF2B5EF4-FFF2-40B4-BE49-F238E27FC236}">
                <a16:creationId xmlns:a16="http://schemas.microsoft.com/office/drawing/2014/main" id="{28CAB249-6E2A-0D66-037F-C8C994EC04ED}"/>
              </a:ext>
            </a:extLst>
          </p:cNvPr>
          <p:cNvSpPr>
            <a:spLocks noGrp="1"/>
          </p:cNvSpPr>
          <p:nvPr>
            <p:ph type="body" sz="quarter" idx="15"/>
          </p:nvPr>
        </p:nvSpPr>
        <p:spPr>
          <a:xfrm flipH="1">
            <a:off x="7598003" y="1676400"/>
            <a:ext cx="4060596" cy="3190875"/>
          </a:xfrm>
          <a:prstGeom prst="foldedCorner">
            <a:avLst>
              <a:gd name="adj" fmla="val 8542"/>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b="1" dirty="0"/>
            </a:lvl1pPr>
            <a:lvl2pPr marL="548640" indent="-182880">
              <a:buFont typeface="Arial" panose="020B0604020202020204" pitchFamily="34" charset="0"/>
              <a:buChar cha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694003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27592878-2087-441A-BF63-8BAC672970F6}"/>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0" name="Text Placeholder 9">
            <a:extLst>
              <a:ext uri="{FF2B5EF4-FFF2-40B4-BE49-F238E27FC236}">
                <a16:creationId xmlns:a16="http://schemas.microsoft.com/office/drawing/2014/main" id="{D75DFB14-F372-06CE-E1C3-58DFC53BCF1F}"/>
              </a:ext>
            </a:extLst>
          </p:cNvPr>
          <p:cNvSpPr>
            <a:spLocks noGrp="1"/>
          </p:cNvSpPr>
          <p:nvPr>
            <p:ph type="body" sz="quarter" idx="16"/>
          </p:nvPr>
        </p:nvSpPr>
        <p:spPr>
          <a:xfrm>
            <a:off x="514905" y="1676400"/>
            <a:ext cx="11168108" cy="4495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a:xfrm>
            <a:off x="533400" y="6356350"/>
            <a:ext cx="8010526" cy="365125"/>
          </a:xfrm>
        </p:spPr>
        <p:txBody>
          <a:bodyPr/>
          <a:lstStyle/>
          <a:p>
            <a:endParaRPr lang="en-US"/>
          </a:p>
        </p:txBody>
      </p:sp>
      <p:sp>
        <p:nvSpPr>
          <p:cNvPr id="6" name="Date Placeholder 3">
            <a:extLst>
              <a:ext uri="{FF2B5EF4-FFF2-40B4-BE49-F238E27FC236}">
                <a16:creationId xmlns:a16="http://schemas.microsoft.com/office/drawing/2014/main" id="{FCF93DBC-D2B3-EAA9-B573-4CBB1A9ECD37}"/>
              </a:ext>
            </a:extLst>
          </p:cNvPr>
          <p:cNvSpPr>
            <a:spLocks noGrp="1"/>
          </p:cNvSpPr>
          <p:nvPr>
            <p:ph type="dt" sz="half" idx="10"/>
          </p:nvPr>
        </p:nvSpPr>
        <p:spPr>
          <a:xfrm>
            <a:off x="8716884" y="6356350"/>
            <a:ext cx="2773273" cy="365125"/>
          </a:xfrm>
        </p:spPr>
        <p:txBody>
          <a:bodyPr/>
          <a:lstStyle/>
          <a:p>
            <a:fld id="{14560760-0B16-41B8-81DA-58FA2187E1CC}" type="datetime4">
              <a:rPr lang="en-US" smtClean="0"/>
              <a:t>May 21, 2026</a:t>
            </a:fld>
            <a:endParaRPr lang="en-US"/>
          </a:p>
        </p:txBody>
      </p:sp>
      <p:sp>
        <p:nvSpPr>
          <p:cNvPr id="11"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a:t>
            </a:fld>
            <a:endParaRPr lang="en-US"/>
          </a:p>
        </p:txBody>
      </p:sp>
      <p:sp>
        <p:nvSpPr>
          <p:cNvPr id="12" name="TextBox 11">
            <a:extLst>
              <a:ext uri="{FF2B5EF4-FFF2-40B4-BE49-F238E27FC236}">
                <a16:creationId xmlns:a16="http://schemas.microsoft.com/office/drawing/2014/main" id="{6F70FB3F-20D0-CB9F-1EB1-8B1BDF955A02}"/>
              </a:ext>
            </a:extLst>
          </p:cNvPr>
          <p:cNvSpPr txBox="1"/>
          <p:nvPr userDrawn="1"/>
        </p:nvSpPr>
        <p:spPr>
          <a:xfrm>
            <a:off x="1232140" y="112189"/>
            <a:ext cx="522467" cy="276999"/>
          </a:xfrm>
          <a:prstGeom prst="rect">
            <a:avLst/>
          </a:prstGeom>
          <a:noFill/>
        </p:spPr>
        <p:txBody>
          <a:bodyPr wrap="square" rtlCol="0">
            <a:spAutoFit/>
          </a:bodyPr>
          <a:lstStyle/>
          <a:p>
            <a:r>
              <a:rPr lang="en-US" sz="1200" b="1"/>
              <a:t>Item</a:t>
            </a:r>
          </a:p>
        </p:txBody>
      </p:sp>
      <p:sp>
        <p:nvSpPr>
          <p:cNvPr id="7" name="Text Placeholder 6">
            <a:extLst>
              <a:ext uri="{FF2B5EF4-FFF2-40B4-BE49-F238E27FC236}">
                <a16:creationId xmlns:a16="http://schemas.microsoft.com/office/drawing/2014/main" id="{A5346533-CF4B-E4C8-38D6-D434ACC267F0}"/>
              </a:ext>
            </a:extLst>
          </p:cNvPr>
          <p:cNvSpPr>
            <a:spLocks noGrp="1"/>
          </p:cNvSpPr>
          <p:nvPr>
            <p:ph type="body" sz="quarter" idx="17" hasCustomPrompt="1"/>
          </p:nvPr>
        </p:nvSpPr>
        <p:spPr>
          <a:xfrm>
            <a:off x="1722268" y="161742"/>
            <a:ext cx="9951868" cy="292963"/>
          </a:xfrm>
        </p:spPr>
        <p:txBody>
          <a:bodyPr/>
          <a:lstStyle>
            <a:lvl1pPr>
              <a:defRPr sz="1200" b="1"/>
            </a:lvl1pPr>
          </a:lstStyle>
          <a:p>
            <a:pPr lvl="0"/>
            <a:r>
              <a:rPr lang="en-US"/>
              <a:t>XXX</a:t>
            </a:r>
          </a:p>
        </p:txBody>
      </p:sp>
    </p:spTree>
    <p:extLst>
      <p:ext uri="{BB962C8B-B14F-4D97-AF65-F5344CB8AC3E}">
        <p14:creationId xmlns:p14="http://schemas.microsoft.com/office/powerpoint/2010/main" val="404891573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DB285AF9-0372-9C81-F75D-2589F4F48723}"/>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4" name="Footer Placeholder 3">
            <a:extLst>
              <a:ext uri="{FF2B5EF4-FFF2-40B4-BE49-F238E27FC236}">
                <a16:creationId xmlns:a16="http://schemas.microsoft.com/office/drawing/2014/main" id="{A123DE44-506E-FCA1-8F5C-9F7354AAEC2D}"/>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May 21, 2026</a:t>
            </a:fld>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468792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Keynote N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C8853-B873-F2E3-2665-37A006BD8B46}"/>
              </a:ext>
            </a:extLst>
          </p:cNvPr>
          <p:cNvSpPr>
            <a:spLocks noGrp="1"/>
          </p:cNvSpPr>
          <p:nvPr>
            <p:ph type="title"/>
          </p:nvPr>
        </p:nvSpPr>
        <p:spPr/>
        <p:txBody>
          <a:bodyPr/>
          <a:lstStyle/>
          <a:p>
            <a:r>
              <a:rPr lang="en-US"/>
              <a:t>Click to edit Master title style</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495300" y="4463716"/>
            <a:ext cx="11182264" cy="1744579"/>
          </a:xfrm>
          <a:prstGeom prst="foldedCorner">
            <a:avLst>
              <a:gd name="adj" fmla="val 16667"/>
            </a:avLst>
          </a:prstGeom>
          <a:solidFill>
            <a:schemeClr val="accent2">
              <a:lumMod val="20000"/>
              <a:lumOff val="80000"/>
              <a:alpha val="6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7012927F-A0F2-4B8B-8583-E7E57526878C}" type="datetime4">
              <a:rPr lang="en-US" smtClean="0"/>
              <a:t>May 21, 2026</a:t>
            </a:fld>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9" name="TextBox 8">
            <a:extLst>
              <a:ext uri="{FF2B5EF4-FFF2-40B4-BE49-F238E27FC236}">
                <a16:creationId xmlns:a16="http://schemas.microsoft.com/office/drawing/2014/main" id="{B3CA4EDD-2B9A-F7F7-92D4-1D72BC4604F4}"/>
              </a:ext>
            </a:extLst>
          </p:cNvPr>
          <p:cNvSpPr txBox="1"/>
          <p:nvPr userDrawn="1"/>
        </p:nvSpPr>
        <p:spPr>
          <a:xfrm>
            <a:off x="1232140" y="112189"/>
            <a:ext cx="522467" cy="276999"/>
          </a:xfrm>
          <a:prstGeom prst="rect">
            <a:avLst/>
          </a:prstGeom>
          <a:noFill/>
        </p:spPr>
        <p:txBody>
          <a:bodyPr wrap="square" rtlCol="0">
            <a:spAutoFit/>
          </a:bodyPr>
          <a:lstStyle/>
          <a:p>
            <a:r>
              <a:rPr lang="en-US" sz="1200" b="1"/>
              <a:t>Item</a:t>
            </a:r>
          </a:p>
        </p:txBody>
      </p:sp>
      <p:sp>
        <p:nvSpPr>
          <p:cNvPr id="10" name="Text Placeholder 6">
            <a:extLst>
              <a:ext uri="{FF2B5EF4-FFF2-40B4-BE49-F238E27FC236}">
                <a16:creationId xmlns:a16="http://schemas.microsoft.com/office/drawing/2014/main" id="{60822C50-D020-6527-762E-148D7DB72FE6}"/>
              </a:ext>
            </a:extLst>
          </p:cNvPr>
          <p:cNvSpPr>
            <a:spLocks noGrp="1"/>
          </p:cNvSpPr>
          <p:nvPr>
            <p:ph type="body" sz="quarter" idx="17" hasCustomPrompt="1"/>
          </p:nvPr>
        </p:nvSpPr>
        <p:spPr>
          <a:xfrm>
            <a:off x="1722268" y="161742"/>
            <a:ext cx="9951868" cy="292963"/>
          </a:xfrm>
        </p:spPr>
        <p:txBody>
          <a:bodyPr/>
          <a:lstStyle>
            <a:lvl1pPr>
              <a:defRPr sz="1200" b="1"/>
            </a:lvl1pPr>
          </a:lstStyle>
          <a:p>
            <a:pPr lvl="0"/>
            <a:r>
              <a:rPr lang="en-US"/>
              <a:t>XXX</a:t>
            </a:r>
          </a:p>
        </p:txBody>
      </p:sp>
    </p:spTree>
    <p:extLst>
      <p:ext uri="{BB962C8B-B14F-4D97-AF65-F5344CB8AC3E}">
        <p14:creationId xmlns:p14="http://schemas.microsoft.com/office/powerpoint/2010/main" val="3002621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Keynote and Image in Sideba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05638A-F774-C6DB-0DC6-A2F6139BCE38}"/>
              </a:ext>
              <a:ext uri="{C183D7F6-B498-43B3-948B-1728B52AA6E4}">
                <adec:decorative xmlns:adec="http://schemas.microsoft.com/office/drawing/2017/decorative" val="1"/>
              </a:ext>
            </a:extLst>
          </p:cNvPr>
          <p:cNvSpPr/>
          <p:nvPr userDrawn="1"/>
        </p:nvSpPr>
        <p:spPr>
          <a:xfrm>
            <a:off x="6096001" y="0"/>
            <a:ext cx="6096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46482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5394223" cy="4517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6331972" y="4630994"/>
            <a:ext cx="5326623" cy="1577301"/>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5EC2E430-0983-479E-8535-00F341009C9B}" type="datetime4">
              <a:rPr lang="en-US" smtClean="0"/>
              <a:t>May 21, 2026</a:t>
            </a:fld>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2" name="Picture Placeholder 2">
            <a:extLst>
              <a:ext uri="{FF2B5EF4-FFF2-40B4-BE49-F238E27FC236}">
                <a16:creationId xmlns:a16="http://schemas.microsoft.com/office/drawing/2014/main" id="{B0CE8C99-4E3A-25C3-1E3E-9D611CA96078}"/>
              </a:ext>
              <a:ext uri="{C183D7F6-B498-43B3-948B-1728B52AA6E4}">
                <adec:decorative xmlns:adec="http://schemas.microsoft.com/office/drawing/2017/decorative" val="1"/>
              </a:ext>
            </a:extLst>
          </p:cNvPr>
          <p:cNvSpPr>
            <a:spLocks noGrp="1"/>
          </p:cNvSpPr>
          <p:nvPr>
            <p:ph type="pic" idx="1"/>
          </p:nvPr>
        </p:nvSpPr>
        <p:spPr>
          <a:xfrm>
            <a:off x="6322142" y="1661652"/>
            <a:ext cx="5336458" cy="2772696"/>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492433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9C062-513C-DF24-5E8C-7A974D572078}"/>
              </a:ext>
            </a:extLst>
          </p:cNvPr>
          <p:cNvSpPr>
            <a:spLocks noGrp="1"/>
          </p:cNvSpPr>
          <p:nvPr>
            <p:ph type="ctrTitle"/>
          </p:nvPr>
        </p:nvSpPr>
        <p:spPr>
          <a:xfrm>
            <a:off x="533400" y="1122363"/>
            <a:ext cx="11125200" cy="2387600"/>
          </a:xfrm>
        </p:spPr>
        <p:txBody>
          <a:bodyPr anchor="ctr">
            <a:normAutofit/>
          </a:bodyPr>
          <a:lstStyle>
            <a:lvl1pPr algn="ctr">
              <a:defRPr sz="4000"/>
            </a:lvl1pPr>
          </a:lstStyle>
          <a:p>
            <a:r>
              <a:rPr lang="en-US"/>
              <a:t>Click to edit Master title style</a:t>
            </a:r>
          </a:p>
        </p:txBody>
      </p:sp>
      <p:sp>
        <p:nvSpPr>
          <p:cNvPr id="3" name="Subtitle 2">
            <a:extLst>
              <a:ext uri="{FF2B5EF4-FFF2-40B4-BE49-F238E27FC236}">
                <a16:creationId xmlns:a16="http://schemas.microsoft.com/office/drawing/2014/main" id="{532C3F11-2763-0216-A1B0-5E8B4FA80139}"/>
              </a:ext>
            </a:extLst>
          </p:cNvPr>
          <p:cNvSpPr>
            <a:spLocks noGrp="1"/>
          </p:cNvSpPr>
          <p:nvPr>
            <p:ph type="subTitle" idx="1"/>
          </p:nvPr>
        </p:nvSpPr>
        <p:spPr>
          <a:xfrm>
            <a:off x="533400" y="3602038"/>
            <a:ext cx="11125200" cy="1655762"/>
          </a:xfrm>
        </p:spPr>
        <p:txBody>
          <a:bodyPr wrap="square"/>
          <a:lstStyle>
            <a:lvl1pPr marL="0" indent="0" algn="ctr">
              <a:buNone/>
              <a:defRPr sz="2400" b="1">
                <a:solidFill>
                  <a:srgbClr val="00829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E95C98B8-43D7-C7B4-9956-25AC1BBC5587}"/>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C6E9BF30-5D82-5572-733E-882E0C0D3307}"/>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B5906F4-426A-AD9D-021A-D7E95E349F77}"/>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902243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3.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tags" Target="../tags/tag3.xml"/><Relationship Id="rId3" Type="http://schemas.openxmlformats.org/officeDocument/2006/relationships/slideLayout" Target="../slideLayouts/slideLayout11.xml"/><Relationship Id="rId21" Type="http://schemas.openxmlformats.org/officeDocument/2006/relationships/image" Target="../media/image4.svg"/><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theme" Target="../theme/theme2.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image" Target="../media/image1.emf"/><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19" Type="http://schemas.openxmlformats.org/officeDocument/2006/relationships/oleObject" Target="../embeddings/oleObject2.bin"/><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6D892637-50E4-DD4B-56F0-CFBBD52C73DB}"/>
              </a:ext>
            </a:extLst>
          </p:cNvPr>
          <p:cNvGraphicFramePr>
            <a:graphicFrameLocks noChangeAspect="1"/>
          </p:cNvGraphicFramePr>
          <p:nvPr userDrawn="1">
            <p:custDataLst>
              <p:tags r:id="rId10"/>
            </p:custDataLst>
            <p:extLst>
              <p:ext uri="{D42A27DB-BD31-4B8C-83A1-F6EECF244321}">
                <p14:modId xmlns:p14="http://schemas.microsoft.com/office/powerpoint/2010/main" val="9964584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04" imgH="405" progId="TCLayout.ActiveDocument.1">
                  <p:embed/>
                </p:oleObj>
              </mc:Choice>
              <mc:Fallback>
                <p:oleObj name="think-cell Slide" r:id="rId11" imgW="404" imgH="405" progId="TCLayout.ActiveDocument.1">
                  <p:embed/>
                  <p:pic>
                    <p:nvPicPr>
                      <p:cNvPr id="4" name="think-cell data - do not delete" hidden="1">
                        <a:extLst>
                          <a:ext uri="{FF2B5EF4-FFF2-40B4-BE49-F238E27FC236}">
                            <a16:creationId xmlns:a16="http://schemas.microsoft.com/office/drawing/2014/main" id="{6D892637-50E4-DD4B-56F0-CFBBD52C73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pic>
        <p:nvPicPr>
          <p:cNvPr id="3" name="Graphic 2">
            <a:extLst>
              <a:ext uri="{FF2B5EF4-FFF2-40B4-BE49-F238E27FC236}">
                <a16:creationId xmlns:a16="http://schemas.microsoft.com/office/drawing/2014/main" id="{A1678F26-9E3A-1EC0-39CE-8DC562CAF93C}"/>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13"/>
              </a:ext>
            </a:extLst>
          </a:blip>
          <a:srcRect l="59827" t="14818" r="10238" b="43257"/>
          <a:stretch>
            <a:fillRect/>
          </a:stretch>
        </p:blipFill>
        <p:spPr>
          <a:xfrm>
            <a:off x="-1" y="-1"/>
            <a:ext cx="12192001" cy="5732047"/>
          </a:xfrm>
          <a:prstGeom prst="rect">
            <a:avLst/>
          </a:prstGeom>
        </p:spPr>
      </p:pic>
      <p:sp>
        <p:nvSpPr>
          <p:cNvPr id="2" name="Rectangle 1">
            <a:extLst>
              <a:ext uri="{FF2B5EF4-FFF2-40B4-BE49-F238E27FC236}">
                <a16:creationId xmlns:a16="http://schemas.microsoft.com/office/drawing/2014/main" id="{F83DA6C0-622C-56B9-A11A-C7B46D6B1872}"/>
              </a:ext>
              <a:ext uri="{C183D7F6-B498-43B3-948B-1728B52AA6E4}">
                <adec:decorative xmlns:adec="http://schemas.microsoft.com/office/drawing/2017/decorative" val="1"/>
              </a:ext>
            </a:extLst>
          </p:cNvPr>
          <p:cNvSpPr>
            <a:spLocks/>
          </p:cNvSpPr>
          <p:nvPr userDrawn="1"/>
        </p:nvSpPr>
        <p:spPr>
          <a:xfrm>
            <a:off x="-1" y="0"/>
            <a:ext cx="6096001" cy="6858000"/>
          </a:xfrm>
          <a:prstGeom prst="rect">
            <a:avLst/>
          </a:prstGeom>
          <a:gradFill flip="none" rotWithShape="1">
            <a:gsLst>
              <a:gs pos="0">
                <a:schemeClr val="bg1">
                  <a:alpha val="0"/>
                </a:schemeClr>
              </a:gs>
              <a:gs pos="51000">
                <a:srgbClr val="B1E5ED">
                  <a:alpha val="6667"/>
                </a:srgbClr>
              </a:gs>
              <a:gs pos="71000">
                <a:srgbClr val="2794A4">
                  <a:alpha val="83922"/>
                </a:srgbClr>
              </a:gs>
              <a:gs pos="98000">
                <a:srgbClr val="00343B"/>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ERCOT logo white on background">
            <a:extLst>
              <a:ext uri="{FF2B5EF4-FFF2-40B4-BE49-F238E27FC236}">
                <a16:creationId xmlns:a16="http://schemas.microsoft.com/office/drawing/2014/main" id="{24916EE6-D8BD-2246-322B-E4425F0F9A21}"/>
              </a:ext>
            </a:extLst>
          </p:cNvPr>
          <p:cNvPicPr>
            <a:picLocks noChangeAspect="1"/>
          </p:cNvPicPr>
          <p:nvPr userDrawn="1"/>
        </p:nvPicPr>
        <p:blipFill>
          <a:blip>
            <a:extLst>
              <a:ext uri="{96DAC541-7B7A-43D3-8B79-37D633B846F1}">
                <asvg:svgBlip xmlns:asvg="http://schemas.microsoft.com/office/drawing/2016/SVG/main" r:embed="rId14"/>
              </a:ext>
            </a:extLst>
          </a:blip>
          <a:stretch>
            <a:fillRect/>
          </a:stretch>
        </p:blipFill>
        <p:spPr>
          <a:xfrm>
            <a:off x="974555" y="1125953"/>
            <a:ext cx="2425881" cy="889910"/>
          </a:xfrm>
          <a:prstGeom prst="rect">
            <a:avLst/>
          </a:prstGeom>
          <a:effectLst>
            <a:outerShdw blurRad="50800" dist="12700" dir="10800000" algn="r" rotWithShape="0">
              <a:schemeClr val="tx2">
                <a:alpha val="40000"/>
              </a:schemeClr>
            </a:outerShdw>
          </a:effectLst>
        </p:spPr>
      </p:pic>
      <p:sp>
        <p:nvSpPr>
          <p:cNvPr id="18" name="TextBox 17">
            <a:extLst>
              <a:ext uri="{FF2B5EF4-FFF2-40B4-BE49-F238E27FC236}">
                <a16:creationId xmlns:a16="http://schemas.microsoft.com/office/drawing/2014/main" id="{EDC1132D-9952-07F0-B506-0AC57F014644}"/>
              </a:ext>
            </a:extLst>
          </p:cNvPr>
          <p:cNvSpPr txBox="1"/>
          <p:nvPr userDrawn="1"/>
        </p:nvSpPr>
        <p:spPr>
          <a:xfrm>
            <a:off x="-91688" y="503044"/>
            <a:ext cx="1162970" cy="230832"/>
          </a:xfrm>
          <a:prstGeom prst="rect">
            <a:avLst/>
          </a:prstGeom>
          <a:noFill/>
        </p:spPr>
        <p:txBody>
          <a:bodyPr wrap="square" rtlCol="0">
            <a:spAutoFit/>
          </a:bodyPr>
          <a:lstStyle/>
          <a:p>
            <a:pPr algn="ctr"/>
            <a:r>
              <a:rPr lang="en-US" sz="900" b="1" spc="0">
                <a:solidFill>
                  <a:schemeClr val="bg1"/>
                </a:solidFill>
              </a:rPr>
              <a:t>CONFIDENTIAL</a:t>
            </a:r>
          </a:p>
        </p:txBody>
      </p:sp>
      <p:grpSp>
        <p:nvGrpSpPr>
          <p:cNvPr id="19" name="Group 18">
            <a:extLst>
              <a:ext uri="{FF2B5EF4-FFF2-40B4-BE49-F238E27FC236}">
                <a16:creationId xmlns:a16="http://schemas.microsoft.com/office/drawing/2014/main" id="{DFE356D3-1829-BA32-62D3-D6BBF887FF81}"/>
              </a:ext>
              <a:ext uri="{C183D7F6-B498-43B3-948B-1728B52AA6E4}">
                <adec:decorative xmlns:adec="http://schemas.microsoft.com/office/drawing/2017/decorative" val="1"/>
              </a:ext>
            </a:extLst>
          </p:cNvPr>
          <p:cNvGrpSpPr/>
          <p:nvPr userDrawn="1"/>
        </p:nvGrpSpPr>
        <p:grpSpPr>
          <a:xfrm>
            <a:off x="-91688" y="457199"/>
            <a:ext cx="1162970" cy="358775"/>
            <a:chOff x="-91688" y="6362698"/>
            <a:chExt cx="1162970" cy="358775"/>
          </a:xfrm>
        </p:grpSpPr>
        <p:sp>
          <p:nvSpPr>
            <p:cNvPr id="20" name="Rectangle 19">
              <a:extLst>
                <a:ext uri="{FF2B5EF4-FFF2-40B4-BE49-F238E27FC236}">
                  <a16:creationId xmlns:a16="http://schemas.microsoft.com/office/drawing/2014/main" id="{769F1A3B-7D9E-6E0C-224F-7FFACD1B9397}"/>
                </a:ext>
              </a:extLst>
            </p:cNvPr>
            <p:cNvSpPr/>
            <p:nvPr/>
          </p:nvSpPr>
          <p:spPr>
            <a:xfrm rot="10800000">
              <a:off x="-12035" y="6362698"/>
              <a:ext cx="986590" cy="35877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32CD704-9BA3-CCE0-2685-8FBAA5974224}"/>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Tree>
    <p:extLst>
      <p:ext uri="{BB962C8B-B14F-4D97-AF65-F5344CB8AC3E}">
        <p14:creationId xmlns:p14="http://schemas.microsoft.com/office/powerpoint/2010/main" val="2896644367"/>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49" r:id="rId3"/>
    <p:sldLayoutId id="2147483951" r:id="rId4"/>
    <p:sldLayoutId id="2147483953" r:id="rId5"/>
    <p:sldLayoutId id="2147483955" r:id="rId6"/>
    <p:sldLayoutId id="2147483956" r:id="rId7"/>
    <p:sldLayoutId id="2147483954"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C70E188F-7C9B-28D4-86A5-D56573E75DA9}"/>
              </a:ext>
            </a:extLst>
          </p:cNvPr>
          <p:cNvGraphicFramePr>
            <a:graphicFrameLocks noChangeAspect="1"/>
          </p:cNvGraphicFramePr>
          <p:nvPr userDrawn="1">
            <p:custDataLst>
              <p:tags r:id="rId18"/>
            </p:custDataLst>
            <p:extLst>
              <p:ext uri="{D42A27DB-BD31-4B8C-83A1-F6EECF244321}">
                <p14:modId xmlns:p14="http://schemas.microsoft.com/office/powerpoint/2010/main" val="6839145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9" imgW="404" imgH="405" progId="TCLayout.ActiveDocument.1">
                  <p:embed/>
                </p:oleObj>
              </mc:Choice>
              <mc:Fallback>
                <p:oleObj name="think-cell Slide" r:id="rId19" imgW="404" imgH="405" progId="TCLayout.ActiveDocument.1">
                  <p:embed/>
                  <p:pic>
                    <p:nvPicPr>
                      <p:cNvPr id="11" name="think-cell data - do not delete" hidden="1">
                        <a:extLst>
                          <a:ext uri="{FF2B5EF4-FFF2-40B4-BE49-F238E27FC236}">
                            <a16:creationId xmlns:a16="http://schemas.microsoft.com/office/drawing/2014/main" id="{C70E188F-7C9B-28D4-86A5-D56573E75DA9}"/>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BD23ED7C-25D4-4004-0ADC-2942F5EF2DDF}"/>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E117534D-C175-91CE-AB0E-8AF761299486}"/>
              </a:ext>
            </a:extLst>
          </p:cNvPr>
          <p:cNvSpPr>
            <a:spLocks noGrp="1"/>
          </p:cNvSpPr>
          <p:nvPr>
            <p:ph type="body" idx="1"/>
          </p:nvPr>
        </p:nvSpPr>
        <p:spPr>
          <a:xfrm>
            <a:off x="533400" y="1706252"/>
            <a:ext cx="11125201" cy="4470711"/>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CF572-2776-A000-A27C-E69A8CD2DB0E}"/>
              </a:ext>
            </a:extLst>
          </p:cNvPr>
          <p:cNvSpPr>
            <a:spLocks noGrp="1"/>
          </p:cNvSpPr>
          <p:nvPr>
            <p:ph type="dt" sz="half" idx="2"/>
          </p:nvPr>
        </p:nvSpPr>
        <p:spPr>
          <a:xfrm>
            <a:off x="8716884" y="6356350"/>
            <a:ext cx="2773273" cy="365125"/>
          </a:xfrm>
          <a:prstGeom prst="rect">
            <a:avLst/>
          </a:prstGeom>
        </p:spPr>
        <p:txBody>
          <a:bodyPr vert="horz" lIns="0" tIns="0" rIns="0" bIns="0" rtlCol="0" anchor="ctr"/>
          <a:lstStyle>
            <a:lvl1pPr algn="ctr">
              <a:defRPr sz="1200">
                <a:solidFill>
                  <a:srgbClr val="5B6770"/>
                </a:solidFill>
              </a:defRPr>
            </a:lvl1pPr>
          </a:lstStyle>
          <a:p>
            <a:endParaRPr lang="en-US"/>
          </a:p>
        </p:txBody>
      </p:sp>
      <p:sp>
        <p:nvSpPr>
          <p:cNvPr id="5" name="Footer Placeholder 4">
            <a:extLst>
              <a:ext uri="{FF2B5EF4-FFF2-40B4-BE49-F238E27FC236}">
                <a16:creationId xmlns:a16="http://schemas.microsoft.com/office/drawing/2014/main" id="{1C71D105-0AFC-E989-21E7-4A7577224539}"/>
              </a:ext>
            </a:extLst>
          </p:cNvPr>
          <p:cNvSpPr>
            <a:spLocks noGrp="1"/>
          </p:cNvSpPr>
          <p:nvPr>
            <p:ph type="ftr" sz="quarter" idx="3"/>
          </p:nvPr>
        </p:nvSpPr>
        <p:spPr>
          <a:xfrm>
            <a:off x="533400" y="6356350"/>
            <a:ext cx="8010526" cy="365125"/>
          </a:xfrm>
          <a:prstGeom prst="rect">
            <a:avLst/>
          </a:prstGeom>
          <a:solidFill>
            <a:schemeClr val="bg1"/>
          </a:solidFill>
        </p:spPr>
        <p:txBody>
          <a:bodyPr vert="horz" lIns="0" tIns="0" rIns="0" bIns="0" rtlCol="0" anchor="ctr"/>
          <a:lstStyle>
            <a:lvl1pPr algn="l">
              <a:defRPr sz="1200">
                <a:solidFill>
                  <a:srgbClr val="5B6770"/>
                </a:solidFill>
              </a:defRPr>
            </a:lvl1pPr>
          </a:lstStyle>
          <a:p>
            <a:endParaRPr lang="en-US"/>
          </a:p>
        </p:txBody>
      </p:sp>
      <p:sp>
        <p:nvSpPr>
          <p:cNvPr id="6" name="Slide Number Placeholder 5">
            <a:extLst>
              <a:ext uri="{FF2B5EF4-FFF2-40B4-BE49-F238E27FC236}">
                <a16:creationId xmlns:a16="http://schemas.microsoft.com/office/drawing/2014/main" id="{AD294E2B-7999-A86B-70B0-0CA8AF3AB003}"/>
              </a:ext>
            </a:extLst>
          </p:cNvPr>
          <p:cNvSpPr>
            <a:spLocks noGrp="1"/>
          </p:cNvSpPr>
          <p:nvPr>
            <p:ph type="sldNum" sz="quarter" idx="4"/>
          </p:nvPr>
        </p:nvSpPr>
        <p:spPr>
          <a:xfrm>
            <a:off x="11658600" y="6356350"/>
            <a:ext cx="533400" cy="365125"/>
          </a:xfrm>
          <a:prstGeom prst="rect">
            <a:avLst/>
          </a:prstGeom>
          <a:solidFill>
            <a:schemeClr val="bg1"/>
          </a:solidFill>
        </p:spPr>
        <p:txBody>
          <a:bodyPr vert="horz" wrap="square" lIns="91440" tIns="45720" rIns="91440" bIns="45720" rtlCol="0" anchor="ctr">
            <a:normAutofit/>
          </a:bodyPr>
          <a:lstStyle>
            <a:lvl1pPr algn="ctr">
              <a:defRPr sz="1200" b="1">
                <a:solidFill>
                  <a:schemeClr val="accent1"/>
                </a:solidFill>
              </a:defRPr>
            </a:lvl1pPr>
          </a:lstStyle>
          <a:p>
            <a:fld id="{BCDE79FB-97BA-492B-8D57-F1373F9ADA95}" type="slidenum">
              <a:rPr lang="en-US" smtClean="0"/>
              <a:pPr/>
              <a:t>‹#›</a:t>
            </a:fld>
            <a:endParaRPr lang="en-US"/>
          </a:p>
        </p:txBody>
      </p:sp>
      <p:pic>
        <p:nvPicPr>
          <p:cNvPr id="23" name="Graphic 22" descr="ERCOT logo">
            <a:extLst>
              <a:ext uri="{FF2B5EF4-FFF2-40B4-BE49-F238E27FC236}">
                <a16:creationId xmlns:a16="http://schemas.microsoft.com/office/drawing/2014/main" id="{860966C1-7702-678E-6F8A-91940323E9F1}"/>
              </a:ext>
            </a:extLst>
          </p:cNvPr>
          <p:cNvPicPr>
            <a:picLocks noChangeAspect="1"/>
          </p:cNvPicPr>
          <p:nvPr userDrawn="1"/>
        </p:nvPicPr>
        <p:blipFill>
          <a:blip>
            <a:extLst>
              <a:ext uri="{96DAC541-7B7A-43D3-8B79-37D633B846F1}">
                <asvg:svgBlip xmlns:asvg="http://schemas.microsoft.com/office/drawing/2016/SVG/main" r:embed="rId21"/>
              </a:ext>
            </a:extLst>
          </a:blip>
          <a:srcRect/>
          <a:stretch/>
        </p:blipFill>
        <p:spPr>
          <a:xfrm>
            <a:off x="137956" y="108220"/>
            <a:ext cx="703682" cy="259285"/>
          </a:xfrm>
          <a:prstGeom prst="rect">
            <a:avLst/>
          </a:prstGeom>
        </p:spPr>
      </p:pic>
      <p:grpSp>
        <p:nvGrpSpPr>
          <p:cNvPr id="7" name="Group 6" descr="Confidential document label">
            <a:extLst>
              <a:ext uri="{FF2B5EF4-FFF2-40B4-BE49-F238E27FC236}">
                <a16:creationId xmlns:a16="http://schemas.microsoft.com/office/drawing/2014/main" id="{7CE24704-51D7-2CB8-A1DB-A39B7EEEA928}"/>
              </a:ext>
            </a:extLst>
          </p:cNvPr>
          <p:cNvGrpSpPr/>
          <p:nvPr userDrawn="1"/>
        </p:nvGrpSpPr>
        <p:grpSpPr>
          <a:xfrm>
            <a:off x="-91688" y="457199"/>
            <a:ext cx="1162970" cy="358775"/>
            <a:chOff x="-91688" y="6362698"/>
            <a:chExt cx="1162970" cy="358775"/>
          </a:xfrm>
        </p:grpSpPr>
        <p:sp>
          <p:nvSpPr>
            <p:cNvPr id="9" name="Rectangle 8">
              <a:extLst>
                <a:ext uri="{FF2B5EF4-FFF2-40B4-BE49-F238E27FC236}">
                  <a16:creationId xmlns:a16="http://schemas.microsoft.com/office/drawing/2014/main" id="{422AAAB4-B1A4-DCFD-AF60-75F135DD9F6D}"/>
                </a:ext>
              </a:extLst>
            </p:cNvPr>
            <p:cNvSpPr/>
            <p:nvPr/>
          </p:nvSpPr>
          <p:spPr>
            <a:xfrm rot="10800000">
              <a:off x="-12035" y="6362698"/>
              <a:ext cx="986590" cy="358775"/>
            </a:xfrm>
            <a:prstGeom prst="rect">
              <a:avLst/>
            </a:prstGeom>
            <a:solidFill>
              <a:srgbClr val="008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209C7F2-C29B-60A9-D309-0B97779BE9DF}"/>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Tree>
    <p:extLst>
      <p:ext uri="{BB962C8B-B14F-4D97-AF65-F5344CB8AC3E}">
        <p14:creationId xmlns:p14="http://schemas.microsoft.com/office/powerpoint/2010/main" val="3115819579"/>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 id="2147483946" r:id="rId13"/>
    <p:sldLayoutId id="2147483947" r:id="rId14"/>
    <p:sldLayoutId id="2147483950" r:id="rId15"/>
    <p:sldLayoutId id="2147483952" r:id="rId16"/>
  </p:sldLayoutIdLst>
  <p:hf hdr="0" ft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344">
          <p15:clr>
            <a:srgbClr val="F26B43"/>
          </p15:clr>
        </p15:guide>
        <p15:guide id="3" pos="312">
          <p15:clr>
            <a:srgbClr val="F26B43"/>
          </p15:clr>
        </p15:guide>
        <p15:guide id="5" pos="3840">
          <p15:clr>
            <a:srgbClr val="F26B43"/>
          </p15:clr>
        </p15:guide>
        <p15:guide id="6"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6.xml"/><Relationship Id="rId7" Type="http://schemas.openxmlformats.org/officeDocument/2006/relationships/oleObject" Target="../embeddings/oleObject5.bin"/><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Layout" Target="../slideLayouts/slideLayout19.xml"/><Relationship Id="rId11" Type="http://schemas.openxmlformats.org/officeDocument/2006/relationships/slide" Target="slide16.xml"/><Relationship Id="rId5" Type="http://schemas.openxmlformats.org/officeDocument/2006/relationships/tags" Target="../tags/tag18.xml"/><Relationship Id="rId10" Type="http://schemas.openxmlformats.org/officeDocument/2006/relationships/slide" Target="slide4.xml"/><Relationship Id="rId4" Type="http://schemas.openxmlformats.org/officeDocument/2006/relationships/tags" Target="../tags/tag17.xml"/><Relationship Id="rId9" Type="http://schemas.openxmlformats.org/officeDocument/2006/relationships/slide" Target="slide2.xml"/></Relationships>
</file>

<file path=ppt/slides/_rels/slide11.xml.rels><?xml version="1.0" encoding="UTF-8" standalone="yes"?>
<Relationships xmlns="http://schemas.openxmlformats.org/package/2006/relationships"><Relationship Id="rId2" Type="http://schemas.openxmlformats.org/officeDocument/2006/relationships/hyperlink" Target="https://www.ercot.com/files/docs/2025/12/19/ERCOT-Dynamics-Working-Group-Large-Load-Data-Survey_v2.docx" TargetMode="Externa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hyperlink" Target="https://www.ercot.com/files/docs/2025/12/19/ERCOT-Dynamics-Working-Group-Large-Load-Data-Survey_v2.docx" TargetMode="Externa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hyperlink" Target="https://www.ercot.com/files/docs/2025/12/19/ERCOT-Dynamics-Working-Group-Large-Load-Data-Survey_v2.docx" TargetMode="Externa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21.xml"/><Relationship Id="rId7" Type="http://schemas.openxmlformats.org/officeDocument/2006/relationships/oleObject" Target="../embeddings/oleObject6.bin"/><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Layout" Target="../slideLayouts/slideLayout19.xml"/><Relationship Id="rId11" Type="http://schemas.openxmlformats.org/officeDocument/2006/relationships/slide" Target="slide10.xml"/><Relationship Id="rId5" Type="http://schemas.openxmlformats.org/officeDocument/2006/relationships/tags" Target="../tags/tag23.xml"/><Relationship Id="rId10" Type="http://schemas.openxmlformats.org/officeDocument/2006/relationships/slide" Target="slide4.xml"/><Relationship Id="rId4" Type="http://schemas.openxmlformats.org/officeDocument/2006/relationships/tags" Target="../tags/tag22.xml"/><Relationship Id="rId9" Type="http://schemas.openxmlformats.org/officeDocument/2006/relationships/slide" Target="slide2.xml"/></Relationships>
</file>

<file path=ppt/slides/_rels/slide17.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tags" Target="../tags/tag26.xml"/><Relationship Id="rId7" Type="http://schemas.openxmlformats.org/officeDocument/2006/relationships/image" Target="../media/image10.emf"/><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oleObject" Target="../embeddings/oleObject7.bin"/><Relationship Id="rId5" Type="http://schemas.openxmlformats.org/officeDocument/2006/relationships/slideLayout" Target="../slideLayouts/slideLayout10.xml"/><Relationship Id="rId10" Type="http://schemas.openxmlformats.org/officeDocument/2006/relationships/image" Target="../media/image13.svg"/><Relationship Id="rId4" Type="http://schemas.openxmlformats.org/officeDocument/2006/relationships/tags" Target="../tags/tag27.xml"/><Relationship Id="rId9" Type="http://schemas.openxmlformats.org/officeDocument/2006/relationships/image" Target="../media/image12.svg"/></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tags" Target="../tags/tag30.xml"/><Relationship Id="rId7" Type="http://schemas.openxmlformats.org/officeDocument/2006/relationships/notesSlide" Target="../notesSlides/notesSlide1.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Layout" Target="../slideLayouts/slideLayout10.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image" Target="../media/image10.emf"/></Relationships>
</file>

<file path=ppt/slides/_rels/slide19.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35.xml"/><Relationship Id="rId7" Type="http://schemas.openxmlformats.org/officeDocument/2006/relationships/oleObject" Target="../embeddings/oleObject9.bin"/><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Layout" Target="../slideLayouts/slideLayout10.xml"/><Relationship Id="rId5" Type="http://schemas.openxmlformats.org/officeDocument/2006/relationships/tags" Target="../tags/tag37.xml"/><Relationship Id="rId4" Type="http://schemas.openxmlformats.org/officeDocument/2006/relationships/tags" Target="../tags/tag36.xml"/></Relationships>
</file>

<file path=ppt/slides/_rels/slide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6.xml"/><Relationship Id="rId7" Type="http://schemas.openxmlformats.org/officeDocument/2006/relationships/oleObject" Target="../embeddings/oleObject3.bin"/><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Layout" Target="../slideLayouts/slideLayout19.xml"/><Relationship Id="rId11" Type="http://schemas.openxmlformats.org/officeDocument/2006/relationships/slide" Target="slide16.xml"/><Relationship Id="rId5" Type="http://schemas.openxmlformats.org/officeDocument/2006/relationships/tags" Target="../tags/tag8.xml"/><Relationship Id="rId10" Type="http://schemas.openxmlformats.org/officeDocument/2006/relationships/slide" Target="slide10.xml"/><Relationship Id="rId4" Type="http://schemas.openxmlformats.org/officeDocument/2006/relationships/tags" Target="../tags/tag7.xml"/><Relationship Id="rId9" Type="http://schemas.openxmlformats.org/officeDocument/2006/relationships/slide" Target="slide4.xml"/></Relationships>
</file>

<file path=ppt/slides/_rels/slide20.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40.xml"/><Relationship Id="rId7" Type="http://schemas.openxmlformats.org/officeDocument/2006/relationships/oleObject" Target="../embeddings/oleObject10.bin"/><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Layout" Target="../slideLayouts/slideLayout10.xml"/><Relationship Id="rId5" Type="http://schemas.openxmlformats.org/officeDocument/2006/relationships/tags" Target="../tags/tag42.xml"/><Relationship Id="rId4" Type="http://schemas.openxmlformats.org/officeDocument/2006/relationships/tags" Target="../tags/tag41.xml"/></Relationships>
</file>

<file path=ppt/slides/_rels/slide21.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45.xml"/><Relationship Id="rId7" Type="http://schemas.openxmlformats.org/officeDocument/2006/relationships/oleObject" Target="../embeddings/oleObject11.bin"/><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Layout" Target="../slideLayouts/slideLayout10.xml"/><Relationship Id="rId5" Type="http://schemas.openxmlformats.org/officeDocument/2006/relationships/tags" Target="../tags/tag47.xml"/><Relationship Id="rId4" Type="http://schemas.openxmlformats.org/officeDocument/2006/relationships/tags" Target="../tags/tag46.xml"/></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2.xml"/><Relationship Id="rId13" Type="http://schemas.openxmlformats.org/officeDocument/2006/relationships/image" Target="../media/image16.svg"/><Relationship Id="rId3" Type="http://schemas.openxmlformats.org/officeDocument/2006/relationships/tags" Target="../tags/tag50.xml"/><Relationship Id="rId7" Type="http://schemas.openxmlformats.org/officeDocument/2006/relationships/slideLayout" Target="../slideLayouts/slideLayout10.xml"/><Relationship Id="rId12" Type="http://schemas.openxmlformats.org/officeDocument/2006/relationships/image" Target="../media/image15.sv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11" Type="http://schemas.openxmlformats.org/officeDocument/2006/relationships/image" Target="../media/image14.svg"/><Relationship Id="rId5" Type="http://schemas.openxmlformats.org/officeDocument/2006/relationships/tags" Target="../tags/tag52.xml"/><Relationship Id="rId10" Type="http://schemas.openxmlformats.org/officeDocument/2006/relationships/image" Target="../media/image1.emf"/><Relationship Id="rId4" Type="http://schemas.openxmlformats.org/officeDocument/2006/relationships/tags" Target="../tags/tag51.xml"/><Relationship Id="rId9" Type="http://schemas.openxmlformats.org/officeDocument/2006/relationships/oleObject" Target="../embeddings/oleObject12.bin"/><Relationship Id="rId14" Type="http://schemas.openxmlformats.org/officeDocument/2006/relationships/image" Target="../media/image17.svg"/></Relationships>
</file>

<file path=ppt/slides/_rels/slide23.xml.rels><?xml version="1.0" encoding="UTF-8" standalone="yes"?>
<Relationships xmlns="http://schemas.openxmlformats.org/package/2006/relationships"><Relationship Id="rId8" Type="http://schemas.openxmlformats.org/officeDocument/2006/relationships/tags" Target="../tags/tag61.xml"/><Relationship Id="rId13" Type="http://schemas.openxmlformats.org/officeDocument/2006/relationships/image" Target="../media/image1.emf"/><Relationship Id="rId3" Type="http://schemas.openxmlformats.org/officeDocument/2006/relationships/tags" Target="../tags/tag56.xml"/><Relationship Id="rId7" Type="http://schemas.openxmlformats.org/officeDocument/2006/relationships/tags" Target="../tags/tag60.xml"/><Relationship Id="rId12" Type="http://schemas.openxmlformats.org/officeDocument/2006/relationships/oleObject" Target="../embeddings/oleObject13.bin"/><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11" Type="http://schemas.openxmlformats.org/officeDocument/2006/relationships/slideLayout" Target="../slideLayouts/slideLayout19.xml"/><Relationship Id="rId5" Type="http://schemas.openxmlformats.org/officeDocument/2006/relationships/tags" Target="../tags/tag58.xml"/><Relationship Id="rId15" Type="http://schemas.openxmlformats.org/officeDocument/2006/relationships/image" Target="../media/image19.svg"/><Relationship Id="rId10" Type="http://schemas.openxmlformats.org/officeDocument/2006/relationships/tags" Target="../tags/tag63.xml"/><Relationship Id="rId4" Type="http://schemas.openxmlformats.org/officeDocument/2006/relationships/tags" Target="../tags/tag57.xml"/><Relationship Id="rId9" Type="http://schemas.openxmlformats.org/officeDocument/2006/relationships/tags" Target="../tags/tag62.xml"/><Relationship Id="rId14" Type="http://schemas.openxmlformats.org/officeDocument/2006/relationships/image" Target="../media/image18.png"/></Relationships>
</file>

<file path=ppt/slides/_rels/slide24.xml.rels><?xml version="1.0" encoding="UTF-8" standalone="yes"?>
<Relationships xmlns="http://schemas.openxmlformats.org/package/2006/relationships"><Relationship Id="rId8" Type="http://schemas.openxmlformats.org/officeDocument/2006/relationships/tags" Target="../tags/tag71.xml"/><Relationship Id="rId13" Type="http://schemas.openxmlformats.org/officeDocument/2006/relationships/image" Target="../media/image1.emf"/><Relationship Id="rId3" Type="http://schemas.openxmlformats.org/officeDocument/2006/relationships/tags" Target="../tags/tag66.xml"/><Relationship Id="rId7" Type="http://schemas.openxmlformats.org/officeDocument/2006/relationships/tags" Target="../tags/tag70.xml"/><Relationship Id="rId12" Type="http://schemas.openxmlformats.org/officeDocument/2006/relationships/oleObject" Target="../embeddings/oleObject14.bin"/><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tags" Target="../tags/tag69.xml"/><Relationship Id="rId11" Type="http://schemas.openxmlformats.org/officeDocument/2006/relationships/slideLayout" Target="../slideLayouts/slideLayout19.xml"/><Relationship Id="rId5" Type="http://schemas.openxmlformats.org/officeDocument/2006/relationships/tags" Target="../tags/tag68.xml"/><Relationship Id="rId15" Type="http://schemas.openxmlformats.org/officeDocument/2006/relationships/image" Target="../media/image20.png"/><Relationship Id="rId10" Type="http://schemas.openxmlformats.org/officeDocument/2006/relationships/tags" Target="../tags/tag73.xml"/><Relationship Id="rId4" Type="http://schemas.openxmlformats.org/officeDocument/2006/relationships/tags" Target="../tags/tag67.xml"/><Relationship Id="rId9" Type="http://schemas.openxmlformats.org/officeDocument/2006/relationships/tags" Target="../tags/tag72.xml"/><Relationship Id="rId14" Type="http://schemas.openxmlformats.org/officeDocument/2006/relationships/image" Target="../media/image19.svg"/></Relationships>
</file>

<file path=ppt/slides/_rels/slide25.xml.rels><?xml version="1.0" encoding="UTF-8" standalone="yes"?>
<Relationships xmlns="http://schemas.openxmlformats.org/package/2006/relationships"><Relationship Id="rId8" Type="http://schemas.openxmlformats.org/officeDocument/2006/relationships/tags" Target="../tags/tag81.xml"/><Relationship Id="rId13" Type="http://schemas.openxmlformats.org/officeDocument/2006/relationships/tags" Target="../tags/tag86.xml"/><Relationship Id="rId18" Type="http://schemas.openxmlformats.org/officeDocument/2006/relationships/tags" Target="../tags/tag91.xml"/><Relationship Id="rId3" Type="http://schemas.openxmlformats.org/officeDocument/2006/relationships/tags" Target="../tags/tag76.xml"/><Relationship Id="rId21" Type="http://schemas.openxmlformats.org/officeDocument/2006/relationships/tags" Target="../tags/tag94.xml"/><Relationship Id="rId7" Type="http://schemas.openxmlformats.org/officeDocument/2006/relationships/tags" Target="../tags/tag80.xml"/><Relationship Id="rId12" Type="http://schemas.openxmlformats.org/officeDocument/2006/relationships/tags" Target="../tags/tag85.xml"/><Relationship Id="rId17" Type="http://schemas.openxmlformats.org/officeDocument/2006/relationships/tags" Target="../tags/tag90.xml"/><Relationship Id="rId25" Type="http://schemas.openxmlformats.org/officeDocument/2006/relationships/image" Target="../media/image1.emf"/><Relationship Id="rId2" Type="http://schemas.openxmlformats.org/officeDocument/2006/relationships/tags" Target="../tags/tag75.xml"/><Relationship Id="rId16" Type="http://schemas.openxmlformats.org/officeDocument/2006/relationships/tags" Target="../tags/tag89.xml"/><Relationship Id="rId20" Type="http://schemas.openxmlformats.org/officeDocument/2006/relationships/tags" Target="../tags/tag93.xml"/><Relationship Id="rId1" Type="http://schemas.openxmlformats.org/officeDocument/2006/relationships/tags" Target="../tags/tag74.xml"/><Relationship Id="rId6" Type="http://schemas.openxmlformats.org/officeDocument/2006/relationships/tags" Target="../tags/tag79.xml"/><Relationship Id="rId11" Type="http://schemas.openxmlformats.org/officeDocument/2006/relationships/tags" Target="../tags/tag84.xml"/><Relationship Id="rId24" Type="http://schemas.openxmlformats.org/officeDocument/2006/relationships/oleObject" Target="../embeddings/oleObject15.bin"/><Relationship Id="rId5" Type="http://schemas.openxmlformats.org/officeDocument/2006/relationships/tags" Target="../tags/tag78.xml"/><Relationship Id="rId15" Type="http://schemas.openxmlformats.org/officeDocument/2006/relationships/tags" Target="../tags/tag88.xml"/><Relationship Id="rId23" Type="http://schemas.openxmlformats.org/officeDocument/2006/relationships/notesSlide" Target="../notesSlides/notesSlide3.xml"/><Relationship Id="rId10" Type="http://schemas.openxmlformats.org/officeDocument/2006/relationships/tags" Target="../tags/tag83.xml"/><Relationship Id="rId19" Type="http://schemas.openxmlformats.org/officeDocument/2006/relationships/tags" Target="../tags/tag92.xml"/><Relationship Id="rId4" Type="http://schemas.openxmlformats.org/officeDocument/2006/relationships/tags" Target="../tags/tag77.xml"/><Relationship Id="rId9" Type="http://schemas.openxmlformats.org/officeDocument/2006/relationships/tags" Target="../tags/tag82.xml"/><Relationship Id="rId14" Type="http://schemas.openxmlformats.org/officeDocument/2006/relationships/tags" Target="../tags/tag87.xml"/><Relationship Id="rId22"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8" Type="http://schemas.openxmlformats.org/officeDocument/2006/relationships/tags" Target="../tags/tag102.xml"/><Relationship Id="rId13" Type="http://schemas.openxmlformats.org/officeDocument/2006/relationships/image" Target="../media/image1.emf"/><Relationship Id="rId3" Type="http://schemas.openxmlformats.org/officeDocument/2006/relationships/tags" Target="../tags/tag97.xml"/><Relationship Id="rId7" Type="http://schemas.openxmlformats.org/officeDocument/2006/relationships/tags" Target="../tags/tag101.xml"/><Relationship Id="rId12" Type="http://schemas.openxmlformats.org/officeDocument/2006/relationships/oleObject" Target="../embeddings/oleObject16.bin"/><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11" Type="http://schemas.openxmlformats.org/officeDocument/2006/relationships/slideLayout" Target="../slideLayouts/slideLayout19.xml"/><Relationship Id="rId5" Type="http://schemas.openxmlformats.org/officeDocument/2006/relationships/tags" Target="../tags/tag99.xml"/><Relationship Id="rId10" Type="http://schemas.openxmlformats.org/officeDocument/2006/relationships/tags" Target="../tags/tag104.xml"/><Relationship Id="rId4" Type="http://schemas.openxmlformats.org/officeDocument/2006/relationships/tags" Target="../tags/tag98.xml"/><Relationship Id="rId9" Type="http://schemas.openxmlformats.org/officeDocument/2006/relationships/tags" Target="../tags/tag103.xml"/><Relationship Id="rId14" Type="http://schemas.openxmlformats.org/officeDocument/2006/relationships/image" Target="../media/image21.png"/></Relationships>
</file>

<file path=ppt/slides/_rels/slide27.xml.rels><?xml version="1.0" encoding="UTF-8" standalone="yes"?>
<Relationships xmlns="http://schemas.openxmlformats.org/package/2006/relationships"><Relationship Id="rId8" Type="http://schemas.openxmlformats.org/officeDocument/2006/relationships/tags" Target="../tags/tag112.xml"/><Relationship Id="rId13" Type="http://schemas.openxmlformats.org/officeDocument/2006/relationships/image" Target="../media/image21.png"/><Relationship Id="rId3" Type="http://schemas.openxmlformats.org/officeDocument/2006/relationships/tags" Target="../tags/tag107.xml"/><Relationship Id="rId7" Type="http://schemas.openxmlformats.org/officeDocument/2006/relationships/tags" Target="../tags/tag111.xml"/><Relationship Id="rId12" Type="http://schemas.openxmlformats.org/officeDocument/2006/relationships/image" Target="../media/image22.png"/><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tags" Target="../tags/tag110.xml"/><Relationship Id="rId11" Type="http://schemas.openxmlformats.org/officeDocument/2006/relationships/image" Target="../media/image1.emf"/><Relationship Id="rId5" Type="http://schemas.openxmlformats.org/officeDocument/2006/relationships/tags" Target="../tags/tag109.xml"/><Relationship Id="rId10" Type="http://schemas.openxmlformats.org/officeDocument/2006/relationships/oleObject" Target="../embeddings/oleObject17.bin"/><Relationship Id="rId4" Type="http://schemas.openxmlformats.org/officeDocument/2006/relationships/tags" Target="../tags/tag108.xml"/><Relationship Id="rId9"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8" Type="http://schemas.openxmlformats.org/officeDocument/2006/relationships/tags" Target="../tags/tag120.xml"/><Relationship Id="rId3" Type="http://schemas.openxmlformats.org/officeDocument/2006/relationships/tags" Target="../tags/tag115.xml"/><Relationship Id="rId7" Type="http://schemas.openxmlformats.org/officeDocument/2006/relationships/tags" Target="../tags/tag119.xml"/><Relationship Id="rId12" Type="http://schemas.openxmlformats.org/officeDocument/2006/relationships/image" Target="../media/image23.png"/><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tags" Target="../tags/tag118.xml"/><Relationship Id="rId11" Type="http://schemas.openxmlformats.org/officeDocument/2006/relationships/image" Target="../media/image1.emf"/><Relationship Id="rId5" Type="http://schemas.openxmlformats.org/officeDocument/2006/relationships/tags" Target="../tags/tag117.xml"/><Relationship Id="rId10" Type="http://schemas.openxmlformats.org/officeDocument/2006/relationships/oleObject" Target="../embeddings/oleObject18.bin"/><Relationship Id="rId4" Type="http://schemas.openxmlformats.org/officeDocument/2006/relationships/tags" Target="../tags/tag116.xml"/><Relationship Id="rId9"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8" Type="http://schemas.openxmlformats.org/officeDocument/2006/relationships/tags" Target="../tags/tag128.xml"/><Relationship Id="rId13" Type="http://schemas.openxmlformats.org/officeDocument/2006/relationships/slideLayout" Target="../slideLayouts/slideLayout19.xml"/><Relationship Id="rId3" Type="http://schemas.openxmlformats.org/officeDocument/2006/relationships/tags" Target="../tags/tag123.xml"/><Relationship Id="rId7" Type="http://schemas.openxmlformats.org/officeDocument/2006/relationships/tags" Target="../tags/tag127.xml"/><Relationship Id="rId12" Type="http://schemas.openxmlformats.org/officeDocument/2006/relationships/tags" Target="../tags/tag132.xml"/><Relationship Id="rId17" Type="http://schemas.openxmlformats.org/officeDocument/2006/relationships/image" Target="../media/image25.png"/><Relationship Id="rId2" Type="http://schemas.openxmlformats.org/officeDocument/2006/relationships/tags" Target="../tags/tag122.xml"/><Relationship Id="rId16" Type="http://schemas.openxmlformats.org/officeDocument/2006/relationships/image" Target="../media/image24.png"/><Relationship Id="rId1" Type="http://schemas.openxmlformats.org/officeDocument/2006/relationships/tags" Target="../tags/tag121.xml"/><Relationship Id="rId6" Type="http://schemas.openxmlformats.org/officeDocument/2006/relationships/tags" Target="../tags/tag126.xml"/><Relationship Id="rId11" Type="http://schemas.openxmlformats.org/officeDocument/2006/relationships/tags" Target="../tags/tag131.xml"/><Relationship Id="rId5" Type="http://schemas.openxmlformats.org/officeDocument/2006/relationships/tags" Target="../tags/tag125.xml"/><Relationship Id="rId15" Type="http://schemas.openxmlformats.org/officeDocument/2006/relationships/image" Target="../media/image1.emf"/><Relationship Id="rId10" Type="http://schemas.openxmlformats.org/officeDocument/2006/relationships/tags" Target="../tags/tag130.xml"/><Relationship Id="rId4" Type="http://schemas.openxmlformats.org/officeDocument/2006/relationships/tags" Target="../tags/tag124.xml"/><Relationship Id="rId9" Type="http://schemas.openxmlformats.org/officeDocument/2006/relationships/tags" Target="../tags/tag129.xml"/><Relationship Id="rId14" Type="http://schemas.openxmlformats.org/officeDocument/2006/relationships/oleObject" Target="../embeddings/oleObject19.bin"/></Relationships>
</file>

<file path=ppt/slides/_rels/slide3.xml.rels><?xml version="1.0" encoding="UTF-8" standalone="yes"?>
<Relationships xmlns="http://schemas.openxmlformats.org/package/2006/relationships"><Relationship Id="rId3" Type="http://schemas.openxmlformats.org/officeDocument/2006/relationships/hyperlink" Target="https://www.ercot.com/calendar/05212026-LLWG-Meeting" TargetMode="External"/><Relationship Id="rId2" Type="http://schemas.openxmlformats.org/officeDocument/2006/relationships/hyperlink" Target="https://www.ercot.com/calendar/05152026-Batch-Zero-Readiness-Meeting" TargetMode="External"/><Relationship Id="rId1" Type="http://schemas.openxmlformats.org/officeDocument/2006/relationships/slideLayout" Target="../slideLayouts/slideLayout13.xml"/><Relationship Id="rId4" Type="http://schemas.openxmlformats.org/officeDocument/2006/relationships/hyperlink" Target="https://www.ercot.com/calendar/05282026-Batch-Zero-Readiness-Meeting" TargetMode="External"/></Relationships>
</file>

<file path=ppt/slides/_rels/slide30.xml.rels><?xml version="1.0" encoding="UTF-8" standalone="yes"?>
<Relationships xmlns="http://schemas.openxmlformats.org/package/2006/relationships"><Relationship Id="rId8" Type="http://schemas.openxmlformats.org/officeDocument/2006/relationships/tags" Target="../tags/tag140.xml"/><Relationship Id="rId13" Type="http://schemas.openxmlformats.org/officeDocument/2006/relationships/slideLayout" Target="../slideLayouts/slideLayout19.xml"/><Relationship Id="rId18" Type="http://schemas.openxmlformats.org/officeDocument/2006/relationships/image" Target="../media/image19.svg"/><Relationship Id="rId3" Type="http://schemas.openxmlformats.org/officeDocument/2006/relationships/tags" Target="../tags/tag135.xml"/><Relationship Id="rId7" Type="http://schemas.openxmlformats.org/officeDocument/2006/relationships/tags" Target="../tags/tag139.xml"/><Relationship Id="rId12" Type="http://schemas.openxmlformats.org/officeDocument/2006/relationships/tags" Target="../tags/tag144.xml"/><Relationship Id="rId17" Type="http://schemas.openxmlformats.org/officeDocument/2006/relationships/image" Target="../media/image27.png"/><Relationship Id="rId2" Type="http://schemas.openxmlformats.org/officeDocument/2006/relationships/tags" Target="../tags/tag134.xml"/><Relationship Id="rId16" Type="http://schemas.openxmlformats.org/officeDocument/2006/relationships/image" Target="../media/image26.png"/><Relationship Id="rId1" Type="http://schemas.openxmlformats.org/officeDocument/2006/relationships/tags" Target="../tags/tag133.xml"/><Relationship Id="rId6" Type="http://schemas.openxmlformats.org/officeDocument/2006/relationships/tags" Target="../tags/tag138.xml"/><Relationship Id="rId11" Type="http://schemas.openxmlformats.org/officeDocument/2006/relationships/tags" Target="../tags/tag143.xml"/><Relationship Id="rId5" Type="http://schemas.openxmlformats.org/officeDocument/2006/relationships/tags" Target="../tags/tag137.xml"/><Relationship Id="rId15" Type="http://schemas.openxmlformats.org/officeDocument/2006/relationships/image" Target="../media/image1.emf"/><Relationship Id="rId10" Type="http://schemas.openxmlformats.org/officeDocument/2006/relationships/tags" Target="../tags/tag142.xml"/><Relationship Id="rId4" Type="http://schemas.openxmlformats.org/officeDocument/2006/relationships/tags" Target="../tags/tag136.xml"/><Relationship Id="rId9" Type="http://schemas.openxmlformats.org/officeDocument/2006/relationships/tags" Target="../tags/tag141.xml"/><Relationship Id="rId14" Type="http://schemas.openxmlformats.org/officeDocument/2006/relationships/oleObject" Target="../embeddings/oleObject20.bin"/></Relationships>
</file>

<file path=ppt/slides/_rels/slide31.xml.rels><?xml version="1.0" encoding="UTF-8" standalone="yes"?>
<Relationships xmlns="http://schemas.openxmlformats.org/package/2006/relationships"><Relationship Id="rId8" Type="http://schemas.openxmlformats.org/officeDocument/2006/relationships/tags" Target="../tags/tag152.xml"/><Relationship Id="rId3" Type="http://schemas.openxmlformats.org/officeDocument/2006/relationships/tags" Target="../tags/tag147.xml"/><Relationship Id="rId7" Type="http://schemas.openxmlformats.org/officeDocument/2006/relationships/tags" Target="../tags/tag151.xml"/><Relationship Id="rId12" Type="http://schemas.openxmlformats.org/officeDocument/2006/relationships/image" Target="../media/image28.png"/><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tags" Target="../tags/tag150.xml"/><Relationship Id="rId11" Type="http://schemas.openxmlformats.org/officeDocument/2006/relationships/image" Target="../media/image1.emf"/><Relationship Id="rId5" Type="http://schemas.openxmlformats.org/officeDocument/2006/relationships/tags" Target="../tags/tag149.xml"/><Relationship Id="rId10" Type="http://schemas.openxmlformats.org/officeDocument/2006/relationships/oleObject" Target="../embeddings/oleObject21.bin"/><Relationship Id="rId4" Type="http://schemas.openxmlformats.org/officeDocument/2006/relationships/tags" Target="../tags/tag148.xml"/><Relationship Id="rId9"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8" Type="http://schemas.openxmlformats.org/officeDocument/2006/relationships/tags" Target="../tags/tag160.xml"/><Relationship Id="rId13" Type="http://schemas.openxmlformats.org/officeDocument/2006/relationships/image" Target="../media/image30.png"/><Relationship Id="rId3" Type="http://schemas.openxmlformats.org/officeDocument/2006/relationships/tags" Target="../tags/tag155.xml"/><Relationship Id="rId7" Type="http://schemas.openxmlformats.org/officeDocument/2006/relationships/tags" Target="../tags/tag159.xml"/><Relationship Id="rId12" Type="http://schemas.openxmlformats.org/officeDocument/2006/relationships/image" Target="../media/image29.png"/><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tags" Target="../tags/tag158.xml"/><Relationship Id="rId11" Type="http://schemas.openxmlformats.org/officeDocument/2006/relationships/image" Target="../media/image1.emf"/><Relationship Id="rId5" Type="http://schemas.openxmlformats.org/officeDocument/2006/relationships/tags" Target="../tags/tag157.xml"/><Relationship Id="rId10" Type="http://schemas.openxmlformats.org/officeDocument/2006/relationships/oleObject" Target="../embeddings/oleObject22.bin"/><Relationship Id="rId4" Type="http://schemas.openxmlformats.org/officeDocument/2006/relationships/tags" Target="../tags/tag156.xml"/><Relationship Id="rId9"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8" Type="http://schemas.openxmlformats.org/officeDocument/2006/relationships/tags" Target="../tags/tag168.xml"/><Relationship Id="rId3" Type="http://schemas.openxmlformats.org/officeDocument/2006/relationships/tags" Target="../tags/tag163.xml"/><Relationship Id="rId7" Type="http://schemas.openxmlformats.org/officeDocument/2006/relationships/tags" Target="../tags/tag167.xml"/><Relationship Id="rId12" Type="http://schemas.openxmlformats.org/officeDocument/2006/relationships/image" Target="../media/image31.png"/><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tags" Target="../tags/tag166.xml"/><Relationship Id="rId11" Type="http://schemas.openxmlformats.org/officeDocument/2006/relationships/image" Target="../media/image1.emf"/><Relationship Id="rId5" Type="http://schemas.openxmlformats.org/officeDocument/2006/relationships/tags" Target="../tags/tag165.xml"/><Relationship Id="rId10" Type="http://schemas.openxmlformats.org/officeDocument/2006/relationships/oleObject" Target="../embeddings/oleObject23.bin"/><Relationship Id="rId4" Type="http://schemas.openxmlformats.org/officeDocument/2006/relationships/tags" Target="../tags/tag164.xml"/><Relationship Id="rId9"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10.xml"/><Relationship Id="rId7" Type="http://schemas.openxmlformats.org/officeDocument/2006/relationships/diagramQuickStyle" Target="../diagrams/quickStyle2.xml"/><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32.svg"/><Relationship Id="rId4" Type="http://schemas.openxmlformats.org/officeDocument/2006/relationships/notesSlide" Target="../notesSlides/notesSlide4.xml"/><Relationship Id="rId9" Type="http://schemas.microsoft.com/office/2007/relationships/diagramDrawing" Target="../diagrams/drawing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hyperlink" Target="https://www.ercot.com/calendar/05282026-Batch-Zero-Readiness-Meeting"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1.xml"/><Relationship Id="rId7" Type="http://schemas.openxmlformats.org/officeDocument/2006/relationships/oleObject" Target="../embeddings/oleObject4.bin"/><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slideLayout" Target="../slideLayouts/slideLayout19.xml"/><Relationship Id="rId11" Type="http://schemas.openxmlformats.org/officeDocument/2006/relationships/slide" Target="slide16.xml"/><Relationship Id="rId5" Type="http://schemas.openxmlformats.org/officeDocument/2006/relationships/tags" Target="../tags/tag13.xml"/><Relationship Id="rId10" Type="http://schemas.openxmlformats.org/officeDocument/2006/relationships/slide" Target="slide10.xml"/><Relationship Id="rId4" Type="http://schemas.openxmlformats.org/officeDocument/2006/relationships/tags" Target="../tags/tag12.xml"/><Relationship Id="rId9"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695AE-90AD-E99B-21B8-9B7E27C5D7A3}"/>
              </a:ext>
            </a:extLst>
          </p:cNvPr>
          <p:cNvSpPr>
            <a:spLocks noGrp="1"/>
          </p:cNvSpPr>
          <p:nvPr>
            <p:ph type="ctrTitle"/>
          </p:nvPr>
        </p:nvSpPr>
        <p:spPr/>
        <p:txBody>
          <a:bodyPr lIns="91440" tIns="45720" rIns="91440" bIns="45720" anchor="t"/>
          <a:lstStyle/>
          <a:p>
            <a:r>
              <a:rPr lang="en-US"/>
              <a:t>Batch Zero Readiness Meeting @ LLWG</a:t>
            </a:r>
            <a:br>
              <a:rPr lang="en-US"/>
            </a:br>
            <a:br>
              <a:rPr lang="en-US"/>
            </a:br>
            <a:br>
              <a:rPr lang="en-US"/>
            </a:br>
            <a:br>
              <a:rPr lang="en-US"/>
            </a:br>
            <a:r>
              <a:rPr lang="en-US"/>
              <a:t>May 21, 2026</a:t>
            </a:r>
          </a:p>
        </p:txBody>
      </p:sp>
    </p:spTree>
    <p:extLst>
      <p:ext uri="{BB962C8B-B14F-4D97-AF65-F5344CB8AC3E}">
        <p14:creationId xmlns:p14="http://schemas.microsoft.com/office/powerpoint/2010/main" val="2884602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86C75-E57D-6A69-7BD6-88CF635EF2C4}"/>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CA11DB3B-894C-188F-69CF-C266F3DB06D0}"/>
              </a:ext>
            </a:extLst>
          </p:cNvPr>
          <p:cNvGraphicFramePr>
            <a:graphicFrameLocks noChangeAspect="1"/>
          </p:cNvGraphicFramePr>
          <p:nvPr>
            <p:custDataLst>
              <p:tags r:id="rId1"/>
            </p:custDataLst>
            <p:extLst>
              <p:ext uri="{D42A27DB-BD31-4B8C-83A1-F6EECF244321}">
                <p14:modId xmlns:p14="http://schemas.microsoft.com/office/powerpoint/2010/main" val="390639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04" imgH="405" progId="TCLayout.ActiveDocument.1">
                  <p:embed/>
                </p:oleObj>
              </mc:Choice>
              <mc:Fallback>
                <p:oleObj name="think-cell Slide" r:id="rId7" imgW="404" imgH="405" progId="TCLayout.ActiveDocument.1">
                  <p:embed/>
                  <p:pic>
                    <p:nvPicPr>
                      <p:cNvPr id="7" name="think-cell data - do not delete" hidden="1">
                        <a:extLst>
                          <a:ext uri="{FF2B5EF4-FFF2-40B4-BE49-F238E27FC236}">
                            <a16:creationId xmlns:a16="http://schemas.microsoft.com/office/drawing/2014/main" id="{CA11DB3B-894C-188F-69CF-C266F3DB06D0}"/>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D2B3670A-C38E-2820-A003-BDEA687FDBAB}"/>
              </a:ext>
            </a:extLst>
          </p:cNvPr>
          <p:cNvSpPr>
            <a:spLocks noGrp="1"/>
          </p:cNvSpPr>
          <p:nvPr>
            <p:ph type="title"/>
          </p:nvPr>
        </p:nvSpPr>
        <p:spPr/>
        <p:txBody>
          <a:bodyPr vert="horz"/>
          <a:lstStyle/>
          <a:p>
            <a:r>
              <a:rPr lang="en-US" altLang="en-US">
                <a:effectLst/>
                <a:latin typeface="+mn-lt"/>
              </a:rPr>
              <a:t>Agenda</a:t>
            </a:r>
            <a:endParaRPr lang="en-US">
              <a:latin typeface="+mn-lt"/>
            </a:endParaRPr>
          </a:p>
        </p:txBody>
      </p:sp>
      <p:sp>
        <p:nvSpPr>
          <p:cNvPr id="4" name="Slide Number Placeholder 4">
            <a:extLst>
              <a:ext uri="{FF2B5EF4-FFF2-40B4-BE49-F238E27FC236}">
                <a16:creationId xmlns:a16="http://schemas.microsoft.com/office/drawing/2014/main" id="{FCFF9651-93C4-1CB6-CF8E-7F5D56EA7B7D}"/>
              </a:ext>
            </a:extLst>
          </p:cNvPr>
          <p:cNvSpPr>
            <a:spLocks noGrp="1"/>
          </p:cNvSpPr>
          <p:nvPr>
            <p:ph type="sldNum" sz="quarter" idx="12"/>
          </p:nvPr>
        </p:nvSpPr>
        <p:spPr/>
        <p:txBody>
          <a:bodyPr/>
          <a:lstStyle/>
          <a:p>
            <a:fld id="{BCDE79FB-97BA-492B-8D57-F1373F9ADA95}" type="slidenum">
              <a:rPr lang="en-US" smtClean="0"/>
              <a:pPr/>
              <a:t>10</a:t>
            </a:fld>
            <a:endParaRPr lang="en-US"/>
          </a:p>
        </p:txBody>
      </p:sp>
      <p:sp>
        <p:nvSpPr>
          <p:cNvPr id="6" name="Text Placeholder 2">
            <a:hlinkClick r:id="rId9" action="ppaction://hlinksldjump"/>
            <a:extLst>
              <a:ext uri="{FF2B5EF4-FFF2-40B4-BE49-F238E27FC236}">
                <a16:creationId xmlns:a16="http://schemas.microsoft.com/office/drawing/2014/main" id="{3C630074-78BE-14E1-7219-D4BF1DA75859}"/>
              </a:ext>
            </a:extLst>
          </p:cNvPr>
          <p:cNvSpPr>
            <a:spLocks noGrp="1"/>
          </p:cNvSpPr>
          <p:nvPr>
            <p:custDataLst>
              <p:tags r:id="rId2"/>
            </p:custDataLst>
          </p:nvPr>
        </p:nvSpPr>
        <p:spPr bwMode="auto">
          <a:xfrm>
            <a:off x="3459163" y="2363789"/>
            <a:ext cx="4657725" cy="4286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92075" rIns="0" bIns="92075"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ltLang="en-US">
                <a:effectLst/>
              </a:rPr>
              <a:t>Batch Zero Readiness Discussion Schedule</a:t>
            </a:r>
            <a:endParaRPr lang="en-US"/>
          </a:p>
        </p:txBody>
      </p:sp>
      <p:sp>
        <p:nvSpPr>
          <p:cNvPr id="9" name="Text Placeholder 2">
            <a:hlinkClick r:id="rId10" action="ppaction://hlinksldjump"/>
            <a:extLst>
              <a:ext uri="{FF2B5EF4-FFF2-40B4-BE49-F238E27FC236}">
                <a16:creationId xmlns:a16="http://schemas.microsoft.com/office/drawing/2014/main" id="{E124E9F1-C4A8-F45B-9599-1DBF156B364F}"/>
              </a:ext>
            </a:extLst>
          </p:cNvPr>
          <p:cNvSpPr>
            <a:spLocks noGrp="1"/>
          </p:cNvSpPr>
          <p:nvPr>
            <p:custDataLst>
              <p:tags r:id="rId3"/>
            </p:custDataLst>
          </p:nvPr>
        </p:nvSpPr>
        <p:spPr bwMode="auto">
          <a:xfrm>
            <a:off x="3459163" y="2792414"/>
            <a:ext cx="4657725" cy="4286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92075" rIns="0" bIns="92075"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t>Key Dates and Details </a:t>
            </a:r>
          </a:p>
        </p:txBody>
      </p:sp>
      <p:sp>
        <p:nvSpPr>
          <p:cNvPr id="5" name="Text Placeholder 2">
            <a:extLst>
              <a:ext uri="{FF2B5EF4-FFF2-40B4-BE49-F238E27FC236}">
                <a16:creationId xmlns:a16="http://schemas.microsoft.com/office/drawing/2014/main" id="{F0213A13-2686-F131-9CF4-77CCF6EFAB1F}"/>
              </a:ext>
            </a:extLst>
          </p:cNvPr>
          <p:cNvSpPr>
            <a:spLocks noGrp="1"/>
          </p:cNvSpPr>
          <p:nvPr>
            <p:custDataLst>
              <p:tags r:id="rId4"/>
            </p:custDataLst>
          </p:nvPr>
        </p:nvSpPr>
        <p:spPr bwMode="auto">
          <a:xfrm>
            <a:off x="3459163" y="3221039"/>
            <a:ext cx="4657725" cy="430213"/>
          </a:xfrm>
          <a:prstGeom prst="rect">
            <a:avLst/>
          </a:prstGeom>
          <a:solidFill>
            <a:schemeClr val="accent1"/>
          </a:solidFill>
          <a:ln>
            <a:noFill/>
          </a:ln>
          <a:effectLst/>
        </p:spPr>
        <p:txBody>
          <a:bodyPr vert="horz" wrap="none" lIns="80963" tIns="93663" rIns="0" bIns="92075"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b="1">
                <a:solidFill>
                  <a:schemeClr val="bg1"/>
                </a:solidFill>
              </a:rPr>
              <a:t>Dynamic Models for Batch Zero</a:t>
            </a:r>
          </a:p>
        </p:txBody>
      </p:sp>
      <p:sp>
        <p:nvSpPr>
          <p:cNvPr id="17" name="Text Placeholder 2">
            <a:hlinkClick r:id="rId11" action="ppaction://hlinksldjump"/>
            <a:extLst>
              <a:ext uri="{FF2B5EF4-FFF2-40B4-BE49-F238E27FC236}">
                <a16:creationId xmlns:a16="http://schemas.microsoft.com/office/drawing/2014/main" id="{F37945C2-99E9-5F1C-8B7D-2A386BA8AFD3}"/>
              </a:ext>
            </a:extLst>
          </p:cNvPr>
          <p:cNvSpPr>
            <a:spLocks noGrp="1"/>
          </p:cNvSpPr>
          <p:nvPr>
            <p:custDataLst>
              <p:tags r:id="rId5"/>
            </p:custDataLst>
          </p:nvPr>
        </p:nvSpPr>
        <p:spPr bwMode="auto">
          <a:xfrm>
            <a:off x="3459164" y="3651250"/>
            <a:ext cx="4657725" cy="673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80963" tIns="92075" rIns="66675" bIns="92075"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t>Batch Zero Eligibility, Attestations &amp; Process Flow </a:t>
            </a:r>
          </a:p>
        </p:txBody>
      </p:sp>
    </p:spTree>
    <p:extLst>
      <p:ext uri="{BB962C8B-B14F-4D97-AF65-F5344CB8AC3E}">
        <p14:creationId xmlns:p14="http://schemas.microsoft.com/office/powerpoint/2010/main" val="3221743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0E34D-720E-769E-0F5A-A3BD28EA3937}"/>
              </a:ext>
            </a:extLst>
          </p:cNvPr>
          <p:cNvSpPr>
            <a:spLocks noGrp="1"/>
          </p:cNvSpPr>
          <p:nvPr>
            <p:ph type="title"/>
          </p:nvPr>
        </p:nvSpPr>
        <p:spPr/>
        <p:txBody>
          <a:bodyPr>
            <a:normAutofit/>
          </a:bodyPr>
          <a:lstStyle/>
          <a:p>
            <a:r>
              <a:rPr lang="en-US"/>
              <a:t>Dynamic Models for the Batch Zero – Key Deadlines</a:t>
            </a:r>
          </a:p>
        </p:txBody>
      </p:sp>
      <p:sp>
        <p:nvSpPr>
          <p:cNvPr id="5" name="Slide Number Placeholder 4">
            <a:extLst>
              <a:ext uri="{FF2B5EF4-FFF2-40B4-BE49-F238E27FC236}">
                <a16:creationId xmlns:a16="http://schemas.microsoft.com/office/drawing/2014/main" id="{EEDE545E-C21F-8E96-B689-E66AF48EC30E}"/>
              </a:ext>
            </a:extLst>
          </p:cNvPr>
          <p:cNvSpPr>
            <a:spLocks noGrp="1"/>
          </p:cNvSpPr>
          <p:nvPr>
            <p:ph type="sldNum" sz="quarter" idx="12"/>
          </p:nvPr>
        </p:nvSpPr>
        <p:spPr/>
        <p:txBody>
          <a:bodyPr/>
          <a:lstStyle/>
          <a:p>
            <a:fld id="{BCDE79FB-97BA-492B-8D57-F1373F9ADA95}" type="slidenum">
              <a:rPr lang="en-US" smtClean="0"/>
              <a:t>11</a:t>
            </a:fld>
            <a:endParaRPr lang="en-US"/>
          </a:p>
        </p:txBody>
      </p:sp>
      <p:sp>
        <p:nvSpPr>
          <p:cNvPr id="6" name="Shape 4">
            <a:extLst>
              <a:ext uri="{FF2B5EF4-FFF2-40B4-BE49-F238E27FC236}">
                <a16:creationId xmlns:a16="http://schemas.microsoft.com/office/drawing/2014/main" id="{BC06F733-9DA1-AE80-2E99-10C73604F464}"/>
              </a:ext>
            </a:extLst>
          </p:cNvPr>
          <p:cNvSpPr/>
          <p:nvPr/>
        </p:nvSpPr>
        <p:spPr>
          <a:xfrm>
            <a:off x="602368" y="1679666"/>
            <a:ext cx="5789170" cy="806642"/>
          </a:xfrm>
          <a:prstGeom prst="rect">
            <a:avLst/>
          </a:prstGeom>
          <a:solidFill>
            <a:srgbClr val="1C7293"/>
          </a:solidFill>
          <a:ln w="12700">
            <a:solidFill>
              <a:srgbClr val="1C7293"/>
            </a:solidFill>
            <a:prstDash val="solid"/>
          </a:ln>
          <a:effectLst>
            <a:outerShdw blurRad="76200" dist="38100" dir="8100000" algn="bl" rotWithShape="0">
              <a:srgbClr val="000000">
                <a:alpha val="12000"/>
              </a:srgbClr>
            </a:outerShdw>
          </a:effectLst>
        </p:spPr>
        <p:txBody>
          <a:bodyPr/>
          <a:lstStyle/>
          <a:p>
            <a:endParaRPr lang="en-US"/>
          </a:p>
        </p:txBody>
      </p:sp>
      <p:sp>
        <p:nvSpPr>
          <p:cNvPr id="7" name="Text 5">
            <a:extLst>
              <a:ext uri="{FF2B5EF4-FFF2-40B4-BE49-F238E27FC236}">
                <a16:creationId xmlns:a16="http://schemas.microsoft.com/office/drawing/2014/main" id="{D4D46BD0-CA14-F88A-2F7A-257AB7D6C515}"/>
              </a:ext>
            </a:extLst>
          </p:cNvPr>
          <p:cNvSpPr/>
          <p:nvPr/>
        </p:nvSpPr>
        <p:spPr>
          <a:xfrm>
            <a:off x="602366" y="1679666"/>
            <a:ext cx="5750624" cy="411480"/>
          </a:xfrm>
          <a:prstGeom prst="rect">
            <a:avLst/>
          </a:prstGeom>
          <a:noFill/>
          <a:ln/>
        </p:spPr>
        <p:txBody>
          <a:bodyPr wrap="square" rtlCol="0" anchor="ctr"/>
          <a:lstStyle/>
          <a:p>
            <a:pPr marL="0" indent="0" algn="ctr">
              <a:buNone/>
            </a:pPr>
            <a:r>
              <a:rPr lang="en-US" sz="2000" b="1">
                <a:solidFill>
                  <a:srgbClr val="FFFFFF"/>
                </a:solidFill>
                <a:latin typeface="Calibri" pitchFamily="34" charset="0"/>
                <a:ea typeface="Calibri" pitchFamily="34" charset="-122"/>
                <a:cs typeface="Calibri" pitchFamily="34" charset="-120"/>
              </a:rPr>
              <a:t>July 10, 2026</a:t>
            </a:r>
            <a:endParaRPr lang="en-US" sz="2000"/>
          </a:p>
        </p:txBody>
      </p:sp>
      <p:sp>
        <p:nvSpPr>
          <p:cNvPr id="8" name="Text 6">
            <a:extLst>
              <a:ext uri="{FF2B5EF4-FFF2-40B4-BE49-F238E27FC236}">
                <a16:creationId xmlns:a16="http://schemas.microsoft.com/office/drawing/2014/main" id="{8402074E-DDCF-38F7-27CB-1A8BFAC771AF}"/>
              </a:ext>
            </a:extLst>
          </p:cNvPr>
          <p:cNvSpPr/>
          <p:nvPr/>
        </p:nvSpPr>
        <p:spPr>
          <a:xfrm>
            <a:off x="610889" y="2091146"/>
            <a:ext cx="5750624" cy="395162"/>
          </a:xfrm>
          <a:prstGeom prst="rect">
            <a:avLst/>
          </a:prstGeom>
          <a:noFill/>
          <a:ln/>
        </p:spPr>
        <p:txBody>
          <a:bodyPr wrap="square" rtlCol="0" anchor="ctr"/>
          <a:lstStyle/>
          <a:p>
            <a:pPr marL="0" indent="0" algn="ctr">
              <a:buNone/>
            </a:pPr>
            <a:r>
              <a:rPr lang="en-US">
                <a:solidFill>
                  <a:srgbClr val="FFFFFF"/>
                </a:solidFill>
                <a:latin typeface="Calibri" pitchFamily="34" charset="0"/>
                <a:ea typeface="Calibri" pitchFamily="34" charset="-122"/>
                <a:cs typeface="Calibri" pitchFamily="34" charset="-120"/>
              </a:rPr>
              <a:t>ILLE Model Submission Deadline</a:t>
            </a:r>
            <a:endParaRPr lang="en-US"/>
          </a:p>
        </p:txBody>
      </p:sp>
      <p:sp>
        <p:nvSpPr>
          <p:cNvPr id="9" name="Shape 11">
            <a:extLst>
              <a:ext uri="{FF2B5EF4-FFF2-40B4-BE49-F238E27FC236}">
                <a16:creationId xmlns:a16="http://schemas.microsoft.com/office/drawing/2014/main" id="{20091F81-5098-3D9B-A52D-1B800471A335}"/>
              </a:ext>
            </a:extLst>
          </p:cNvPr>
          <p:cNvSpPr/>
          <p:nvPr/>
        </p:nvSpPr>
        <p:spPr>
          <a:xfrm>
            <a:off x="602368" y="2535853"/>
            <a:ext cx="5779040" cy="2370679"/>
          </a:xfrm>
          <a:prstGeom prst="rect">
            <a:avLst/>
          </a:prstGeom>
          <a:solidFill>
            <a:srgbClr val="CCDDE0"/>
          </a:solidFill>
          <a:ln w="12700">
            <a:solidFill>
              <a:srgbClr val="C0D8EC"/>
            </a:solidFill>
            <a:prstDash val="solid"/>
          </a:ln>
        </p:spPr>
        <p:txBody>
          <a:bodyPr/>
          <a:lstStyle/>
          <a:p>
            <a:endParaRPr lang="en-US"/>
          </a:p>
        </p:txBody>
      </p:sp>
      <p:sp>
        <p:nvSpPr>
          <p:cNvPr id="10" name="Text 12">
            <a:extLst>
              <a:ext uri="{FF2B5EF4-FFF2-40B4-BE49-F238E27FC236}">
                <a16:creationId xmlns:a16="http://schemas.microsoft.com/office/drawing/2014/main" id="{8E373140-FC95-D543-1D0B-E4A87DBB357A}"/>
              </a:ext>
            </a:extLst>
          </p:cNvPr>
          <p:cNvSpPr/>
          <p:nvPr/>
        </p:nvSpPr>
        <p:spPr>
          <a:xfrm>
            <a:off x="693349" y="2627293"/>
            <a:ext cx="5535240" cy="594360"/>
          </a:xfrm>
          <a:prstGeom prst="rect">
            <a:avLst/>
          </a:prstGeom>
          <a:noFill/>
          <a:ln/>
        </p:spPr>
        <p:txBody>
          <a:bodyPr wrap="square" rtlCol="0" anchor="ctr"/>
          <a:lstStyle/>
          <a:p>
            <a:pPr marL="0" indent="0">
              <a:buNone/>
            </a:pPr>
            <a:r>
              <a:rPr lang="en-US" sz="2000" b="1">
                <a:solidFill>
                  <a:srgbClr val="1C7293"/>
                </a:solidFill>
                <a:latin typeface="Calibri" pitchFamily="34" charset="0"/>
                <a:ea typeface="Calibri" pitchFamily="34" charset="-122"/>
                <a:cs typeface="Calibri" pitchFamily="34" charset="-120"/>
              </a:rPr>
              <a:t>ILLE Must Submit to ERCOT and the Interconnecting TSP by July 10</a:t>
            </a:r>
            <a:r>
              <a:rPr lang="en-US" sz="2000" b="1" baseline="30000">
                <a:solidFill>
                  <a:srgbClr val="1C7293"/>
                </a:solidFill>
                <a:latin typeface="Calibri" pitchFamily="34" charset="0"/>
                <a:ea typeface="Calibri" pitchFamily="34" charset="-122"/>
                <a:cs typeface="Calibri" pitchFamily="34" charset="-120"/>
              </a:rPr>
              <a:t>(1)</a:t>
            </a:r>
            <a:r>
              <a:rPr lang="en-US" sz="2000" b="1">
                <a:solidFill>
                  <a:srgbClr val="1C7293"/>
                </a:solidFill>
                <a:latin typeface="Calibri" pitchFamily="34" charset="0"/>
                <a:ea typeface="Calibri" pitchFamily="34" charset="-122"/>
                <a:cs typeface="Calibri" pitchFamily="34" charset="-120"/>
              </a:rPr>
              <a:t>:</a:t>
            </a:r>
            <a:endParaRPr lang="en-US" sz="2000"/>
          </a:p>
        </p:txBody>
      </p:sp>
      <p:sp>
        <p:nvSpPr>
          <p:cNvPr id="11" name="Text 13">
            <a:extLst>
              <a:ext uri="{FF2B5EF4-FFF2-40B4-BE49-F238E27FC236}">
                <a16:creationId xmlns:a16="http://schemas.microsoft.com/office/drawing/2014/main" id="{6523C9D7-EC0B-CFC5-E711-EB158408A6BE}"/>
              </a:ext>
            </a:extLst>
          </p:cNvPr>
          <p:cNvSpPr/>
          <p:nvPr/>
        </p:nvSpPr>
        <p:spPr>
          <a:xfrm>
            <a:off x="709433" y="3313093"/>
            <a:ext cx="5517461" cy="1643488"/>
          </a:xfrm>
          <a:prstGeom prst="rect">
            <a:avLst/>
          </a:prstGeom>
          <a:noFill/>
          <a:ln/>
        </p:spPr>
        <p:txBody>
          <a:bodyPr wrap="square" rtlCol="0" anchor="ctr"/>
          <a:lstStyle/>
          <a:p>
            <a:pPr marL="342900" indent="-342900">
              <a:buSzPct val="100000"/>
              <a:buChar char="•"/>
            </a:pPr>
            <a:r>
              <a:rPr lang="en-US">
                <a:solidFill>
                  <a:srgbClr val="1A2740"/>
                </a:solidFill>
                <a:latin typeface="Calibri" pitchFamily="34" charset="0"/>
                <a:ea typeface="Calibri" pitchFamily="34" charset="-122"/>
                <a:cs typeface="Calibri" pitchFamily="34" charset="-120"/>
              </a:rPr>
              <a:t>Dynamic models</a:t>
            </a:r>
            <a:endParaRPr lang="en-US"/>
          </a:p>
          <a:p>
            <a:pPr marL="342900" indent="-342900">
              <a:buSzPct val="100000"/>
              <a:buChar char="•"/>
            </a:pPr>
            <a:r>
              <a:rPr lang="en-US">
                <a:solidFill>
                  <a:srgbClr val="1A2740"/>
                </a:solidFill>
                <a:latin typeface="Calibri" pitchFamily="34" charset="0"/>
                <a:ea typeface="Calibri" pitchFamily="34" charset="-122"/>
                <a:cs typeface="Calibri" pitchFamily="34" charset="-120"/>
              </a:rPr>
              <a:t>Model parameters</a:t>
            </a:r>
            <a:endParaRPr lang="en-US"/>
          </a:p>
          <a:p>
            <a:pPr marL="342900" indent="-342900">
              <a:buSzPct val="100000"/>
              <a:buChar char="•"/>
            </a:pPr>
            <a:r>
              <a:rPr lang="en-US">
                <a:solidFill>
                  <a:srgbClr val="1A2740"/>
                </a:solidFill>
                <a:latin typeface="Calibri" pitchFamily="34" charset="0"/>
                <a:ea typeface="Calibri" pitchFamily="34" charset="-122"/>
                <a:cs typeface="Calibri" pitchFamily="34" charset="-120"/>
              </a:rPr>
              <a:t>Supporting technical documentation</a:t>
            </a:r>
            <a:endParaRPr lang="en-US"/>
          </a:p>
          <a:p>
            <a:pPr marL="342900" indent="-342900">
              <a:buSzPct val="100000"/>
              <a:buChar char="•"/>
            </a:pPr>
            <a:r>
              <a:rPr lang="en-US">
                <a:solidFill>
                  <a:srgbClr val="1A2740"/>
                </a:solidFill>
                <a:latin typeface="Calibri" pitchFamily="34" charset="0"/>
                <a:ea typeface="Calibri" pitchFamily="34" charset="-122"/>
                <a:cs typeface="Calibri" pitchFamily="34" charset="-120"/>
              </a:rPr>
              <a:t>Completed ERCOT Dynamic Working Group Large Load Data Survey</a:t>
            </a:r>
            <a:r>
              <a:rPr lang="en-US" baseline="30000">
                <a:solidFill>
                  <a:srgbClr val="1A2740"/>
                </a:solidFill>
                <a:latin typeface="Calibri" pitchFamily="34" charset="0"/>
                <a:ea typeface="Calibri" pitchFamily="34" charset="-122"/>
                <a:cs typeface="Calibri" pitchFamily="34" charset="-120"/>
              </a:rPr>
              <a:t>(2)</a:t>
            </a:r>
            <a:endParaRPr lang="en-US" baseline="30000"/>
          </a:p>
        </p:txBody>
      </p:sp>
      <p:sp>
        <p:nvSpPr>
          <p:cNvPr id="18" name="TextBox 17">
            <a:extLst>
              <a:ext uri="{FF2B5EF4-FFF2-40B4-BE49-F238E27FC236}">
                <a16:creationId xmlns:a16="http://schemas.microsoft.com/office/drawing/2014/main" id="{B842A205-65C9-FCB2-C80B-CA504AC3FE3E}"/>
              </a:ext>
            </a:extLst>
          </p:cNvPr>
          <p:cNvSpPr txBox="1"/>
          <p:nvPr/>
        </p:nvSpPr>
        <p:spPr>
          <a:xfrm>
            <a:off x="602366" y="5048021"/>
            <a:ext cx="5750624" cy="738664"/>
          </a:xfrm>
          <a:prstGeom prst="rect">
            <a:avLst/>
          </a:prstGeom>
          <a:noFill/>
        </p:spPr>
        <p:txBody>
          <a:bodyPr wrap="square">
            <a:spAutoFit/>
          </a:bodyPr>
          <a:lstStyle/>
          <a:p>
            <a:r>
              <a:rPr lang="en-US" sz="1400" u="sng">
                <a:solidFill>
                  <a:srgbClr val="467886"/>
                </a:solidFill>
                <a:latin typeface="Aptos" panose="020B0004020202020204" pitchFamily="34" charset="0"/>
                <a:ea typeface="Aptos" panose="020B0004020202020204" pitchFamily="34" charset="0"/>
                <a:cs typeface="Times New Roman" panose="02020603050405020304" pitchFamily="18" charset="0"/>
                <a:hlinkClick r:id="rId2"/>
              </a:rPr>
              <a:t>(1). LargeLoadInterconnection@ercot.com</a:t>
            </a:r>
          </a:p>
          <a:p>
            <a:r>
              <a:rPr lang="en-US" sz="1400" u="sng">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(2). https://www.ercot.com/files/docs/2025/12/19/ERCOT-Dynamics-Working-Group-Large-Load-Data-Survey_v2.docx</a:t>
            </a:r>
            <a:endParaRPr lang="en-US" sz="1400"/>
          </a:p>
        </p:txBody>
      </p:sp>
      <p:sp>
        <p:nvSpPr>
          <p:cNvPr id="21" name="Shape 12">
            <a:extLst>
              <a:ext uri="{FF2B5EF4-FFF2-40B4-BE49-F238E27FC236}">
                <a16:creationId xmlns:a16="http://schemas.microsoft.com/office/drawing/2014/main" id="{483E3B5A-7252-C203-6415-21FEAB39DF9C}"/>
              </a:ext>
            </a:extLst>
          </p:cNvPr>
          <p:cNvSpPr/>
          <p:nvPr/>
        </p:nvSpPr>
        <p:spPr>
          <a:xfrm>
            <a:off x="7410826" y="1879310"/>
            <a:ext cx="0" cy="1152144"/>
          </a:xfrm>
          <a:prstGeom prst="line">
            <a:avLst/>
          </a:prstGeom>
          <a:noFill/>
          <a:ln w="19050">
            <a:solidFill>
              <a:srgbClr val="1D9E75"/>
            </a:solidFill>
            <a:prstDash val="solid"/>
          </a:ln>
        </p:spPr>
        <p:txBody>
          <a:bodyPr/>
          <a:lstStyle/>
          <a:p>
            <a:endParaRPr lang="en-US"/>
          </a:p>
        </p:txBody>
      </p:sp>
      <p:sp>
        <p:nvSpPr>
          <p:cNvPr id="22" name="Shape 13">
            <a:extLst>
              <a:ext uri="{FF2B5EF4-FFF2-40B4-BE49-F238E27FC236}">
                <a16:creationId xmlns:a16="http://schemas.microsoft.com/office/drawing/2014/main" id="{D64387D4-B44E-739B-E178-7730174CD0EC}"/>
              </a:ext>
            </a:extLst>
          </p:cNvPr>
          <p:cNvSpPr/>
          <p:nvPr/>
        </p:nvSpPr>
        <p:spPr>
          <a:xfrm>
            <a:off x="7328530" y="1714718"/>
            <a:ext cx="164592" cy="164592"/>
          </a:xfrm>
          <a:prstGeom prst="ellipse">
            <a:avLst/>
          </a:prstGeom>
          <a:solidFill>
            <a:srgbClr val="FAEEDA"/>
          </a:solidFill>
          <a:ln w="19050">
            <a:solidFill>
              <a:srgbClr val="BA7517"/>
            </a:solidFill>
            <a:prstDash val="solid"/>
          </a:ln>
        </p:spPr>
        <p:txBody>
          <a:bodyPr/>
          <a:lstStyle/>
          <a:p>
            <a:endParaRPr lang="en-US"/>
          </a:p>
        </p:txBody>
      </p:sp>
      <p:sp>
        <p:nvSpPr>
          <p:cNvPr id="23" name="Text 14">
            <a:extLst>
              <a:ext uri="{FF2B5EF4-FFF2-40B4-BE49-F238E27FC236}">
                <a16:creationId xmlns:a16="http://schemas.microsoft.com/office/drawing/2014/main" id="{95F439C8-2588-E474-7451-86B5066B0AFC}"/>
              </a:ext>
            </a:extLst>
          </p:cNvPr>
          <p:cNvSpPr/>
          <p:nvPr/>
        </p:nvSpPr>
        <p:spPr>
          <a:xfrm>
            <a:off x="7566274" y="1614134"/>
            <a:ext cx="4023360" cy="201168"/>
          </a:xfrm>
          <a:prstGeom prst="rect">
            <a:avLst/>
          </a:prstGeom>
          <a:noFill/>
          <a:ln/>
        </p:spPr>
        <p:txBody>
          <a:bodyPr wrap="square" lIns="0" tIns="0" rIns="0" bIns="0" rtlCol="0" anchor="t"/>
          <a:lstStyle/>
          <a:p>
            <a:pPr marL="0" indent="0">
              <a:buNone/>
            </a:pPr>
            <a:r>
              <a:rPr lang="en-US" sz="2000" b="1">
                <a:solidFill>
                  <a:srgbClr val="854F0B"/>
                </a:solidFill>
                <a:latin typeface="Calibri" pitchFamily="34" charset="0"/>
                <a:ea typeface="Calibri" pitchFamily="34" charset="-122"/>
                <a:cs typeface="Calibri" pitchFamily="34" charset="-120"/>
              </a:rPr>
              <a:t>July 10, 2026</a:t>
            </a:r>
            <a:endParaRPr lang="en-US" sz="2000"/>
          </a:p>
        </p:txBody>
      </p:sp>
      <p:sp>
        <p:nvSpPr>
          <p:cNvPr id="24" name="Text 15">
            <a:extLst>
              <a:ext uri="{FF2B5EF4-FFF2-40B4-BE49-F238E27FC236}">
                <a16:creationId xmlns:a16="http://schemas.microsoft.com/office/drawing/2014/main" id="{28FEA1B8-5CD1-68EB-7F4B-306A802F852D}"/>
              </a:ext>
            </a:extLst>
          </p:cNvPr>
          <p:cNvSpPr/>
          <p:nvPr/>
        </p:nvSpPr>
        <p:spPr>
          <a:xfrm>
            <a:off x="7566274" y="1915886"/>
            <a:ext cx="4023360" cy="658368"/>
          </a:xfrm>
          <a:prstGeom prst="rect">
            <a:avLst/>
          </a:prstGeom>
          <a:noFill/>
          <a:ln/>
        </p:spPr>
        <p:txBody>
          <a:bodyPr wrap="square" lIns="0" tIns="0" rIns="0" bIns="0" rtlCol="0" anchor="t"/>
          <a:lstStyle/>
          <a:p>
            <a:pPr marL="0" indent="0">
              <a:buNone/>
            </a:pPr>
            <a:r>
              <a:rPr lang="en-US">
                <a:solidFill>
                  <a:srgbClr val="333333"/>
                </a:solidFill>
                <a:latin typeface="Calibri" pitchFamily="34" charset="0"/>
                <a:ea typeface="Calibri" pitchFamily="34" charset="-122"/>
                <a:cs typeface="Calibri" pitchFamily="34" charset="-120"/>
              </a:rPr>
              <a:t>LL projects not submitting models and required information by this deadline will be excluded from Batch Zero.</a:t>
            </a:r>
            <a:endParaRPr lang="en-US"/>
          </a:p>
        </p:txBody>
      </p:sp>
      <p:sp>
        <p:nvSpPr>
          <p:cNvPr id="25" name="Shape 16">
            <a:extLst>
              <a:ext uri="{FF2B5EF4-FFF2-40B4-BE49-F238E27FC236}">
                <a16:creationId xmlns:a16="http://schemas.microsoft.com/office/drawing/2014/main" id="{95493198-4EAE-BA47-EB44-B46F8388DA2B}"/>
              </a:ext>
            </a:extLst>
          </p:cNvPr>
          <p:cNvSpPr/>
          <p:nvPr/>
        </p:nvSpPr>
        <p:spPr>
          <a:xfrm>
            <a:off x="7410826" y="3269198"/>
            <a:ext cx="0" cy="1133856"/>
          </a:xfrm>
          <a:prstGeom prst="line">
            <a:avLst/>
          </a:prstGeom>
          <a:noFill/>
          <a:ln w="19050">
            <a:solidFill>
              <a:srgbClr val="A32D2D"/>
            </a:solidFill>
            <a:prstDash val="solid"/>
          </a:ln>
        </p:spPr>
        <p:txBody>
          <a:bodyPr/>
          <a:lstStyle/>
          <a:p>
            <a:endParaRPr lang="en-US"/>
          </a:p>
        </p:txBody>
      </p:sp>
      <p:sp>
        <p:nvSpPr>
          <p:cNvPr id="26" name="Shape 17">
            <a:extLst>
              <a:ext uri="{FF2B5EF4-FFF2-40B4-BE49-F238E27FC236}">
                <a16:creationId xmlns:a16="http://schemas.microsoft.com/office/drawing/2014/main" id="{18BEEA93-5B82-9C08-2152-631533AC43D8}"/>
              </a:ext>
            </a:extLst>
          </p:cNvPr>
          <p:cNvSpPr/>
          <p:nvPr/>
        </p:nvSpPr>
        <p:spPr>
          <a:xfrm>
            <a:off x="7328530" y="3104606"/>
            <a:ext cx="164592" cy="164592"/>
          </a:xfrm>
          <a:prstGeom prst="ellipse">
            <a:avLst/>
          </a:prstGeom>
          <a:solidFill>
            <a:srgbClr val="E1F5EE"/>
          </a:solidFill>
          <a:ln w="19050">
            <a:solidFill>
              <a:srgbClr val="1D9E75"/>
            </a:solidFill>
            <a:prstDash val="solid"/>
          </a:ln>
        </p:spPr>
        <p:txBody>
          <a:bodyPr/>
          <a:lstStyle/>
          <a:p>
            <a:endParaRPr lang="en-US"/>
          </a:p>
        </p:txBody>
      </p:sp>
      <p:sp>
        <p:nvSpPr>
          <p:cNvPr id="27" name="Text 18">
            <a:extLst>
              <a:ext uri="{FF2B5EF4-FFF2-40B4-BE49-F238E27FC236}">
                <a16:creationId xmlns:a16="http://schemas.microsoft.com/office/drawing/2014/main" id="{B12EAB1F-031A-1B54-5A8E-CFC88830A973}"/>
              </a:ext>
            </a:extLst>
          </p:cNvPr>
          <p:cNvSpPr/>
          <p:nvPr/>
        </p:nvSpPr>
        <p:spPr>
          <a:xfrm>
            <a:off x="7566274" y="3004022"/>
            <a:ext cx="4023360" cy="201168"/>
          </a:xfrm>
          <a:prstGeom prst="rect">
            <a:avLst/>
          </a:prstGeom>
          <a:noFill/>
          <a:ln/>
        </p:spPr>
        <p:txBody>
          <a:bodyPr wrap="square" lIns="0" tIns="0" rIns="0" bIns="0" rtlCol="0" anchor="t"/>
          <a:lstStyle/>
          <a:p>
            <a:pPr marL="0" indent="0">
              <a:buNone/>
            </a:pPr>
            <a:r>
              <a:rPr lang="en-US" sz="2000" b="1">
                <a:solidFill>
                  <a:srgbClr val="0F6E56"/>
                </a:solidFill>
                <a:latin typeface="Calibri" pitchFamily="34" charset="0"/>
                <a:ea typeface="Calibri" pitchFamily="34" charset="-122"/>
                <a:cs typeface="Calibri" pitchFamily="34" charset="-120"/>
              </a:rPr>
              <a:t>August 7, 2026</a:t>
            </a:r>
            <a:endParaRPr lang="en-US" sz="2000"/>
          </a:p>
        </p:txBody>
      </p:sp>
      <p:sp>
        <p:nvSpPr>
          <p:cNvPr id="28" name="Text 19">
            <a:extLst>
              <a:ext uri="{FF2B5EF4-FFF2-40B4-BE49-F238E27FC236}">
                <a16:creationId xmlns:a16="http://schemas.microsoft.com/office/drawing/2014/main" id="{3C90AC48-882A-DDAA-6B5A-5009D320468B}"/>
              </a:ext>
            </a:extLst>
          </p:cNvPr>
          <p:cNvSpPr/>
          <p:nvPr/>
        </p:nvSpPr>
        <p:spPr>
          <a:xfrm>
            <a:off x="7566274" y="3305774"/>
            <a:ext cx="4023360" cy="621792"/>
          </a:xfrm>
          <a:prstGeom prst="rect">
            <a:avLst/>
          </a:prstGeom>
          <a:noFill/>
          <a:ln/>
        </p:spPr>
        <p:txBody>
          <a:bodyPr wrap="square" lIns="0" tIns="0" rIns="0" bIns="0" rtlCol="0" anchor="t"/>
          <a:lstStyle/>
          <a:p>
            <a:pPr marL="0" indent="0">
              <a:buNone/>
            </a:pPr>
            <a:r>
              <a:rPr lang="en-US">
                <a:solidFill>
                  <a:srgbClr val="333333"/>
                </a:solidFill>
                <a:latin typeface="Calibri" pitchFamily="34" charset="0"/>
                <a:ea typeface="Calibri" pitchFamily="34" charset="-122"/>
                <a:cs typeface="Calibri" pitchFamily="34" charset="-120"/>
              </a:rPr>
              <a:t>ERCOT will notify ILLE of any identified deficiencies in submitted models or required information.</a:t>
            </a:r>
            <a:endParaRPr lang="en-US"/>
          </a:p>
        </p:txBody>
      </p:sp>
      <p:sp>
        <p:nvSpPr>
          <p:cNvPr id="29" name="Shape 20">
            <a:extLst>
              <a:ext uri="{FF2B5EF4-FFF2-40B4-BE49-F238E27FC236}">
                <a16:creationId xmlns:a16="http://schemas.microsoft.com/office/drawing/2014/main" id="{E8A94E5B-C9D9-C233-3CFB-E06266FD95B9}"/>
              </a:ext>
            </a:extLst>
          </p:cNvPr>
          <p:cNvSpPr/>
          <p:nvPr/>
        </p:nvSpPr>
        <p:spPr>
          <a:xfrm>
            <a:off x="7328530" y="4476206"/>
            <a:ext cx="164592" cy="164592"/>
          </a:xfrm>
          <a:prstGeom prst="ellipse">
            <a:avLst/>
          </a:prstGeom>
          <a:solidFill>
            <a:srgbClr val="FCEBEB"/>
          </a:solidFill>
          <a:ln w="19050">
            <a:solidFill>
              <a:srgbClr val="A32D2D"/>
            </a:solidFill>
            <a:prstDash val="solid"/>
          </a:ln>
        </p:spPr>
        <p:txBody>
          <a:bodyPr/>
          <a:lstStyle/>
          <a:p>
            <a:endParaRPr lang="en-US"/>
          </a:p>
        </p:txBody>
      </p:sp>
      <p:sp>
        <p:nvSpPr>
          <p:cNvPr id="30" name="Text 21">
            <a:extLst>
              <a:ext uri="{FF2B5EF4-FFF2-40B4-BE49-F238E27FC236}">
                <a16:creationId xmlns:a16="http://schemas.microsoft.com/office/drawing/2014/main" id="{CC11C6C7-CEC7-9BAD-A70F-0039CC8C9C61}"/>
              </a:ext>
            </a:extLst>
          </p:cNvPr>
          <p:cNvSpPr/>
          <p:nvPr/>
        </p:nvSpPr>
        <p:spPr>
          <a:xfrm>
            <a:off x="7566274" y="4375622"/>
            <a:ext cx="4023360" cy="201168"/>
          </a:xfrm>
          <a:prstGeom prst="rect">
            <a:avLst/>
          </a:prstGeom>
          <a:noFill/>
          <a:ln/>
        </p:spPr>
        <p:txBody>
          <a:bodyPr wrap="square" lIns="0" tIns="0" rIns="0" bIns="0" rtlCol="0" anchor="t"/>
          <a:lstStyle/>
          <a:p>
            <a:pPr marL="0" indent="0">
              <a:buNone/>
            </a:pPr>
            <a:r>
              <a:rPr lang="en-US" sz="2000" b="1">
                <a:solidFill>
                  <a:srgbClr val="A32D2D"/>
                </a:solidFill>
                <a:latin typeface="Calibri" pitchFamily="34" charset="0"/>
                <a:ea typeface="Calibri" pitchFamily="34" charset="-122"/>
                <a:cs typeface="Calibri" pitchFamily="34" charset="-120"/>
              </a:rPr>
              <a:t>August 31, 2026</a:t>
            </a:r>
            <a:endParaRPr lang="en-US" sz="2000"/>
          </a:p>
        </p:txBody>
      </p:sp>
      <p:sp>
        <p:nvSpPr>
          <p:cNvPr id="31" name="Text 22">
            <a:extLst>
              <a:ext uri="{FF2B5EF4-FFF2-40B4-BE49-F238E27FC236}">
                <a16:creationId xmlns:a16="http://schemas.microsoft.com/office/drawing/2014/main" id="{929030FC-D806-A83D-29E7-AB99AE60190D}"/>
              </a:ext>
            </a:extLst>
          </p:cNvPr>
          <p:cNvSpPr/>
          <p:nvPr/>
        </p:nvSpPr>
        <p:spPr>
          <a:xfrm>
            <a:off x="7566274" y="4677374"/>
            <a:ext cx="4023360" cy="694944"/>
          </a:xfrm>
          <a:prstGeom prst="rect">
            <a:avLst/>
          </a:prstGeom>
          <a:noFill/>
          <a:ln/>
        </p:spPr>
        <p:txBody>
          <a:bodyPr wrap="square" lIns="0" tIns="0" rIns="0" bIns="0" rtlCol="0" anchor="t"/>
          <a:lstStyle/>
          <a:p>
            <a:pPr marL="0" indent="0">
              <a:buNone/>
            </a:pPr>
            <a:r>
              <a:rPr lang="en-US">
                <a:solidFill>
                  <a:srgbClr val="333333"/>
                </a:solidFill>
                <a:latin typeface="Calibri" pitchFamily="34" charset="0"/>
                <a:ea typeface="Calibri" pitchFamily="34" charset="-122"/>
                <a:cs typeface="Calibri" pitchFamily="34" charset="-120"/>
              </a:rPr>
              <a:t>Any LL projects with incomplete data or unresolved model issues remaining after this date will also be excluded from Batch Zero.</a:t>
            </a:r>
            <a:endParaRPr lang="en-US"/>
          </a:p>
        </p:txBody>
      </p:sp>
    </p:spTree>
    <p:extLst>
      <p:ext uri="{BB962C8B-B14F-4D97-AF65-F5344CB8AC3E}">
        <p14:creationId xmlns:p14="http://schemas.microsoft.com/office/powerpoint/2010/main" val="36202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C4DF7-E085-836A-6DCE-0906C62D4A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4C001A-68FE-CA1F-085C-086A7EC57193}"/>
              </a:ext>
            </a:extLst>
          </p:cNvPr>
          <p:cNvSpPr>
            <a:spLocks noGrp="1"/>
          </p:cNvSpPr>
          <p:nvPr>
            <p:ph type="title"/>
          </p:nvPr>
        </p:nvSpPr>
        <p:spPr/>
        <p:txBody>
          <a:bodyPr/>
          <a:lstStyle/>
          <a:p>
            <a:r>
              <a:rPr lang="en-US"/>
              <a:t>Dynamic Models for the Batch Zero – Key Deadlines</a:t>
            </a:r>
          </a:p>
        </p:txBody>
      </p:sp>
      <p:sp>
        <p:nvSpPr>
          <p:cNvPr id="5" name="Slide Number Placeholder 4">
            <a:extLst>
              <a:ext uri="{FF2B5EF4-FFF2-40B4-BE49-F238E27FC236}">
                <a16:creationId xmlns:a16="http://schemas.microsoft.com/office/drawing/2014/main" id="{7368B1A9-6351-7A27-1E69-F922657000AD}"/>
              </a:ext>
            </a:extLst>
          </p:cNvPr>
          <p:cNvSpPr>
            <a:spLocks noGrp="1"/>
          </p:cNvSpPr>
          <p:nvPr>
            <p:ph type="sldNum" sz="quarter" idx="12"/>
          </p:nvPr>
        </p:nvSpPr>
        <p:spPr/>
        <p:txBody>
          <a:bodyPr/>
          <a:lstStyle/>
          <a:p>
            <a:fld id="{BCDE79FB-97BA-492B-8D57-F1373F9ADA95}" type="slidenum">
              <a:rPr lang="en-US" smtClean="0"/>
              <a:t>12</a:t>
            </a:fld>
            <a:endParaRPr lang="en-US"/>
          </a:p>
        </p:txBody>
      </p:sp>
      <p:sp>
        <p:nvSpPr>
          <p:cNvPr id="6" name="Shape 4">
            <a:extLst>
              <a:ext uri="{FF2B5EF4-FFF2-40B4-BE49-F238E27FC236}">
                <a16:creationId xmlns:a16="http://schemas.microsoft.com/office/drawing/2014/main" id="{238FA1DA-E544-D0A5-5CFE-8580AC5D88CF}"/>
              </a:ext>
            </a:extLst>
          </p:cNvPr>
          <p:cNvSpPr/>
          <p:nvPr/>
        </p:nvSpPr>
        <p:spPr>
          <a:xfrm>
            <a:off x="2129535" y="1185543"/>
            <a:ext cx="7946836" cy="806642"/>
          </a:xfrm>
          <a:prstGeom prst="rect">
            <a:avLst/>
          </a:prstGeom>
          <a:solidFill>
            <a:srgbClr val="1C7293"/>
          </a:solidFill>
          <a:ln w="12700">
            <a:solidFill>
              <a:srgbClr val="1C7293"/>
            </a:solidFill>
            <a:prstDash val="solid"/>
          </a:ln>
          <a:effectLst>
            <a:outerShdw blurRad="76200" dist="38100" dir="8100000" algn="bl" rotWithShape="0">
              <a:srgbClr val="000000">
                <a:alpha val="12000"/>
              </a:srgbClr>
            </a:outerShdw>
          </a:effectLst>
        </p:spPr>
        <p:txBody>
          <a:bodyPr/>
          <a:lstStyle/>
          <a:p>
            <a:endParaRPr lang="en-US"/>
          </a:p>
        </p:txBody>
      </p:sp>
      <p:sp>
        <p:nvSpPr>
          <p:cNvPr id="7" name="Text 5">
            <a:extLst>
              <a:ext uri="{FF2B5EF4-FFF2-40B4-BE49-F238E27FC236}">
                <a16:creationId xmlns:a16="http://schemas.microsoft.com/office/drawing/2014/main" id="{4A7F3831-91B9-3118-D926-3D70C017F0CE}"/>
              </a:ext>
            </a:extLst>
          </p:cNvPr>
          <p:cNvSpPr/>
          <p:nvPr/>
        </p:nvSpPr>
        <p:spPr>
          <a:xfrm>
            <a:off x="2495694" y="1185543"/>
            <a:ext cx="7391291" cy="411480"/>
          </a:xfrm>
          <a:prstGeom prst="rect">
            <a:avLst/>
          </a:prstGeom>
          <a:noFill/>
          <a:ln/>
        </p:spPr>
        <p:txBody>
          <a:bodyPr wrap="square" rtlCol="0" anchor="ctr"/>
          <a:lstStyle/>
          <a:p>
            <a:pPr algn="ctr"/>
            <a:r>
              <a:rPr lang="en-US" sz="2000" b="1">
                <a:solidFill>
                  <a:srgbClr val="FFFFFF"/>
                </a:solidFill>
                <a:latin typeface="Calibri" pitchFamily="34" charset="0"/>
                <a:ea typeface="Calibri" pitchFamily="34" charset="-122"/>
                <a:cs typeface="Calibri" pitchFamily="34" charset="-120"/>
              </a:rPr>
              <a:t>July 24, 2026</a:t>
            </a:r>
          </a:p>
        </p:txBody>
      </p:sp>
      <p:sp>
        <p:nvSpPr>
          <p:cNvPr id="8" name="Text 6">
            <a:extLst>
              <a:ext uri="{FF2B5EF4-FFF2-40B4-BE49-F238E27FC236}">
                <a16:creationId xmlns:a16="http://schemas.microsoft.com/office/drawing/2014/main" id="{F5A180F3-C132-5B96-4EF0-1BA984290947}"/>
              </a:ext>
            </a:extLst>
          </p:cNvPr>
          <p:cNvSpPr/>
          <p:nvPr/>
        </p:nvSpPr>
        <p:spPr>
          <a:xfrm>
            <a:off x="2504218" y="1597023"/>
            <a:ext cx="7391289" cy="395162"/>
          </a:xfrm>
          <a:prstGeom prst="rect">
            <a:avLst/>
          </a:prstGeom>
          <a:noFill/>
          <a:ln/>
        </p:spPr>
        <p:txBody>
          <a:bodyPr wrap="square" rtlCol="0" anchor="ctr"/>
          <a:lstStyle/>
          <a:p>
            <a:pPr algn="ctr"/>
            <a:r>
              <a:rPr lang="en-US">
                <a:solidFill>
                  <a:srgbClr val="FFFFFF"/>
                </a:solidFill>
                <a:latin typeface="Calibri" pitchFamily="34" charset="0"/>
                <a:ea typeface="Calibri" pitchFamily="34" charset="-122"/>
                <a:cs typeface="Calibri" pitchFamily="34" charset="-120"/>
              </a:rPr>
              <a:t>TSP Determination Deadline</a:t>
            </a:r>
          </a:p>
        </p:txBody>
      </p:sp>
      <p:sp>
        <p:nvSpPr>
          <p:cNvPr id="12" name="Shape 11">
            <a:extLst>
              <a:ext uri="{FF2B5EF4-FFF2-40B4-BE49-F238E27FC236}">
                <a16:creationId xmlns:a16="http://schemas.microsoft.com/office/drawing/2014/main" id="{01AA8AC0-4056-8D0A-B322-EF9F3F5B64AC}"/>
              </a:ext>
            </a:extLst>
          </p:cNvPr>
          <p:cNvSpPr/>
          <p:nvPr/>
        </p:nvSpPr>
        <p:spPr>
          <a:xfrm>
            <a:off x="2129534" y="2041730"/>
            <a:ext cx="7932931" cy="2370679"/>
          </a:xfrm>
          <a:prstGeom prst="rect">
            <a:avLst/>
          </a:prstGeom>
          <a:solidFill>
            <a:srgbClr val="CCDDE0"/>
          </a:solidFill>
          <a:ln w="12700">
            <a:solidFill>
              <a:srgbClr val="C0D8EC"/>
            </a:solidFill>
            <a:prstDash val="solid"/>
          </a:ln>
        </p:spPr>
        <p:txBody>
          <a:bodyPr/>
          <a:lstStyle/>
          <a:p>
            <a:endParaRPr lang="en-US"/>
          </a:p>
        </p:txBody>
      </p:sp>
      <p:sp>
        <p:nvSpPr>
          <p:cNvPr id="13" name="Text 12">
            <a:extLst>
              <a:ext uri="{FF2B5EF4-FFF2-40B4-BE49-F238E27FC236}">
                <a16:creationId xmlns:a16="http://schemas.microsoft.com/office/drawing/2014/main" id="{D9A653FF-010E-7B95-E79D-5B37AAF138CD}"/>
              </a:ext>
            </a:extLst>
          </p:cNvPr>
          <p:cNvSpPr/>
          <p:nvPr/>
        </p:nvSpPr>
        <p:spPr>
          <a:xfrm>
            <a:off x="2220515" y="2133170"/>
            <a:ext cx="7598265" cy="594360"/>
          </a:xfrm>
          <a:prstGeom prst="rect">
            <a:avLst/>
          </a:prstGeom>
          <a:noFill/>
          <a:ln/>
        </p:spPr>
        <p:txBody>
          <a:bodyPr wrap="square" rtlCol="0" anchor="ctr"/>
          <a:lstStyle/>
          <a:p>
            <a:r>
              <a:rPr lang="en-US" sz="2000" b="1">
                <a:solidFill>
                  <a:srgbClr val="1C7293"/>
                </a:solidFill>
                <a:latin typeface="Calibri" pitchFamily="34" charset="0"/>
                <a:ea typeface="Calibri" pitchFamily="34" charset="-122"/>
                <a:cs typeface="Calibri" pitchFamily="34" charset="-120"/>
              </a:rPr>
              <a:t>TSP Must Submit to ERCOT by July 24 (if applicable)</a:t>
            </a:r>
            <a:r>
              <a:rPr lang="en-US" sz="2000" b="1" baseline="30000">
                <a:solidFill>
                  <a:srgbClr val="1C7293"/>
                </a:solidFill>
                <a:latin typeface="Calibri" pitchFamily="34" charset="0"/>
                <a:ea typeface="Calibri" pitchFamily="34" charset="-122"/>
                <a:cs typeface="Calibri" pitchFamily="34" charset="-120"/>
              </a:rPr>
              <a:t> (1)</a:t>
            </a:r>
            <a:r>
              <a:rPr lang="en-US" sz="2000" b="1">
                <a:solidFill>
                  <a:srgbClr val="1C7293"/>
                </a:solidFill>
                <a:latin typeface="Calibri" pitchFamily="34" charset="0"/>
                <a:ea typeface="Calibri" pitchFamily="34" charset="-122"/>
                <a:cs typeface="Calibri" pitchFamily="34" charset="-120"/>
              </a:rPr>
              <a:t>:</a:t>
            </a:r>
          </a:p>
        </p:txBody>
      </p:sp>
      <p:sp>
        <p:nvSpPr>
          <p:cNvPr id="14" name="Text 13">
            <a:extLst>
              <a:ext uri="{FF2B5EF4-FFF2-40B4-BE49-F238E27FC236}">
                <a16:creationId xmlns:a16="http://schemas.microsoft.com/office/drawing/2014/main" id="{B8944C04-01FC-DD95-4404-0C89AC9AD1A8}"/>
              </a:ext>
            </a:extLst>
          </p:cNvPr>
          <p:cNvSpPr/>
          <p:nvPr/>
        </p:nvSpPr>
        <p:spPr>
          <a:xfrm>
            <a:off x="2236600" y="2818970"/>
            <a:ext cx="7573859" cy="1643488"/>
          </a:xfrm>
          <a:prstGeom prst="rect">
            <a:avLst/>
          </a:prstGeom>
          <a:noFill/>
          <a:ln/>
        </p:spPr>
        <p:txBody>
          <a:bodyPr wrap="square" rtlCol="0" anchor="ctr"/>
          <a:lstStyle/>
          <a:p>
            <a:r>
              <a:rPr lang="en-US">
                <a:solidFill>
                  <a:srgbClr val="1A2740"/>
                </a:solidFill>
                <a:latin typeface="Calibri" pitchFamily="34" charset="0"/>
                <a:ea typeface="Calibri" pitchFamily="34" charset="-122"/>
                <a:cs typeface="Calibri" pitchFamily="34" charset="-120"/>
              </a:rPr>
              <a:t>If a dynamic stability study has previously been performed for a Large Load, the interconnecting TSP must submit a written determination indicating whether the submitted dynamic data is expected to adversely impact prior stability study results.</a:t>
            </a:r>
            <a:endParaRPr lang="en-US"/>
          </a:p>
        </p:txBody>
      </p:sp>
      <p:sp>
        <p:nvSpPr>
          <p:cNvPr id="18" name="TextBox 17">
            <a:extLst>
              <a:ext uri="{FF2B5EF4-FFF2-40B4-BE49-F238E27FC236}">
                <a16:creationId xmlns:a16="http://schemas.microsoft.com/office/drawing/2014/main" id="{785D9E38-8B8A-34C5-1B9E-1C149BF32AE5}"/>
              </a:ext>
            </a:extLst>
          </p:cNvPr>
          <p:cNvSpPr txBox="1"/>
          <p:nvPr/>
        </p:nvSpPr>
        <p:spPr>
          <a:xfrm>
            <a:off x="2037066" y="4553898"/>
            <a:ext cx="3813263" cy="523220"/>
          </a:xfrm>
          <a:prstGeom prst="rect">
            <a:avLst/>
          </a:prstGeom>
          <a:noFill/>
        </p:spPr>
        <p:txBody>
          <a:bodyPr wrap="square">
            <a:spAutoFit/>
          </a:bodyPr>
          <a:lstStyle/>
          <a:p>
            <a:r>
              <a:rPr lang="en-US" sz="1400" u="sng">
                <a:solidFill>
                  <a:srgbClr val="467886"/>
                </a:solidFill>
                <a:latin typeface="Aptos" panose="020B0004020202020204" pitchFamily="34" charset="0"/>
                <a:ea typeface="Aptos" panose="020B0004020202020204" pitchFamily="34" charset="0"/>
                <a:cs typeface="Times New Roman" panose="02020603050405020304" pitchFamily="18" charset="0"/>
                <a:hlinkClick r:id="rId2"/>
              </a:rPr>
              <a:t>(1). LargeLoadInterconnection@ercot.com</a:t>
            </a:r>
          </a:p>
          <a:p>
            <a:endParaRPr lang="en-US" sz="1400"/>
          </a:p>
        </p:txBody>
      </p:sp>
    </p:spTree>
    <p:extLst>
      <p:ext uri="{BB962C8B-B14F-4D97-AF65-F5344CB8AC3E}">
        <p14:creationId xmlns:p14="http://schemas.microsoft.com/office/powerpoint/2010/main" val="1573179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B0B85-FB61-9CF2-632D-1251B1BBE646}"/>
              </a:ext>
            </a:extLst>
          </p:cNvPr>
          <p:cNvSpPr>
            <a:spLocks noGrp="1"/>
          </p:cNvSpPr>
          <p:nvPr>
            <p:ph type="title"/>
          </p:nvPr>
        </p:nvSpPr>
        <p:spPr/>
        <p:txBody>
          <a:bodyPr/>
          <a:lstStyle/>
          <a:p>
            <a:r>
              <a:rPr lang="en-US"/>
              <a:t>Large Load Dynamic Model Submission Elements </a:t>
            </a:r>
          </a:p>
        </p:txBody>
      </p:sp>
      <p:sp>
        <p:nvSpPr>
          <p:cNvPr id="4" name="Slide Number Placeholder 3">
            <a:extLst>
              <a:ext uri="{FF2B5EF4-FFF2-40B4-BE49-F238E27FC236}">
                <a16:creationId xmlns:a16="http://schemas.microsoft.com/office/drawing/2014/main" id="{837B1852-2143-78F3-2957-AE083094D759}"/>
              </a:ext>
            </a:extLst>
          </p:cNvPr>
          <p:cNvSpPr>
            <a:spLocks noGrp="1"/>
          </p:cNvSpPr>
          <p:nvPr>
            <p:ph type="sldNum" sz="quarter" idx="12"/>
          </p:nvPr>
        </p:nvSpPr>
        <p:spPr/>
        <p:txBody>
          <a:bodyPr/>
          <a:lstStyle/>
          <a:p>
            <a:fld id="{BCDE79FB-97BA-492B-8D57-F1373F9ADA95}" type="slidenum">
              <a:rPr lang="en-US" smtClean="0"/>
              <a:t>13</a:t>
            </a:fld>
            <a:endParaRPr lang="en-US"/>
          </a:p>
        </p:txBody>
      </p:sp>
      <p:sp>
        <p:nvSpPr>
          <p:cNvPr id="5" name="Shape 2">
            <a:extLst>
              <a:ext uri="{FF2B5EF4-FFF2-40B4-BE49-F238E27FC236}">
                <a16:creationId xmlns:a16="http://schemas.microsoft.com/office/drawing/2014/main" id="{7A10C6F7-9C5B-AABB-4A50-68CDD0D0830E}"/>
              </a:ext>
            </a:extLst>
          </p:cNvPr>
          <p:cNvSpPr/>
          <p:nvPr/>
        </p:nvSpPr>
        <p:spPr>
          <a:xfrm>
            <a:off x="577337" y="1498058"/>
            <a:ext cx="5343403" cy="2249035"/>
          </a:xfrm>
          <a:prstGeom prst="rect">
            <a:avLst/>
          </a:prstGeom>
          <a:solidFill>
            <a:srgbClr val="FFFFFF"/>
          </a:solidFill>
          <a:ln w="12700">
            <a:solidFill>
              <a:srgbClr val="D0E4F0"/>
            </a:solidFill>
            <a:prstDash val="solid"/>
          </a:ln>
          <a:effectLst>
            <a:outerShdw blurRad="50800" dist="38100" dir="8100000" algn="tr" rotWithShape="0">
              <a:prstClr val="black">
                <a:alpha val="40000"/>
              </a:prstClr>
            </a:outerShdw>
          </a:effectLst>
        </p:spPr>
        <p:txBody>
          <a:bodyPr/>
          <a:lstStyle/>
          <a:p>
            <a:endParaRPr lang="en-US"/>
          </a:p>
        </p:txBody>
      </p:sp>
      <p:sp>
        <p:nvSpPr>
          <p:cNvPr id="6" name="Shape 3">
            <a:extLst>
              <a:ext uri="{FF2B5EF4-FFF2-40B4-BE49-F238E27FC236}">
                <a16:creationId xmlns:a16="http://schemas.microsoft.com/office/drawing/2014/main" id="{9C7EE1D2-7022-981C-9DF1-9D553464DB25}"/>
              </a:ext>
            </a:extLst>
          </p:cNvPr>
          <p:cNvSpPr/>
          <p:nvPr/>
        </p:nvSpPr>
        <p:spPr>
          <a:xfrm>
            <a:off x="577337" y="1498059"/>
            <a:ext cx="5343402" cy="347472"/>
          </a:xfrm>
          <a:prstGeom prst="rect">
            <a:avLst/>
          </a:prstGeom>
          <a:solidFill>
            <a:srgbClr val="1C7293"/>
          </a:solidFill>
          <a:ln w="12700">
            <a:solidFill>
              <a:srgbClr val="1C7293"/>
            </a:solidFill>
            <a:prstDash val="solid"/>
          </a:ln>
        </p:spPr>
        <p:txBody>
          <a:bodyPr/>
          <a:lstStyle/>
          <a:p>
            <a:endParaRPr lang="en-US"/>
          </a:p>
        </p:txBody>
      </p:sp>
      <p:sp>
        <p:nvSpPr>
          <p:cNvPr id="7" name="Text 4">
            <a:extLst>
              <a:ext uri="{FF2B5EF4-FFF2-40B4-BE49-F238E27FC236}">
                <a16:creationId xmlns:a16="http://schemas.microsoft.com/office/drawing/2014/main" id="{BA495520-6742-2CBB-FE05-FAA0583F3F8A}"/>
              </a:ext>
            </a:extLst>
          </p:cNvPr>
          <p:cNvSpPr/>
          <p:nvPr/>
        </p:nvSpPr>
        <p:spPr>
          <a:xfrm>
            <a:off x="714497" y="1498059"/>
            <a:ext cx="5206242" cy="347472"/>
          </a:xfrm>
          <a:prstGeom prst="rect">
            <a:avLst/>
          </a:prstGeom>
          <a:noFill/>
          <a:ln/>
        </p:spPr>
        <p:txBody>
          <a:bodyPr wrap="square" rtlCol="0" anchor="ctr"/>
          <a:lstStyle/>
          <a:p>
            <a:pPr marL="0" indent="0">
              <a:buNone/>
            </a:pPr>
            <a:r>
              <a:rPr lang="en-US" sz="2000" b="1">
                <a:solidFill>
                  <a:srgbClr val="FFFFFF"/>
                </a:solidFill>
                <a:latin typeface="Calibri" pitchFamily="34" charset="0"/>
                <a:ea typeface="Calibri" pitchFamily="34" charset="-122"/>
                <a:cs typeface="Calibri" pitchFamily="34" charset="-120"/>
              </a:rPr>
              <a:t>Model Compatibility</a:t>
            </a:r>
            <a:endParaRPr lang="en-US" sz="2000"/>
          </a:p>
        </p:txBody>
      </p:sp>
      <p:sp>
        <p:nvSpPr>
          <p:cNvPr id="8" name="Text 5">
            <a:extLst>
              <a:ext uri="{FF2B5EF4-FFF2-40B4-BE49-F238E27FC236}">
                <a16:creationId xmlns:a16="http://schemas.microsoft.com/office/drawing/2014/main" id="{6B8C0265-9DE0-6A17-EE07-C7D5139B7C89}"/>
              </a:ext>
            </a:extLst>
          </p:cNvPr>
          <p:cNvSpPr/>
          <p:nvPr/>
        </p:nvSpPr>
        <p:spPr>
          <a:xfrm>
            <a:off x="675911" y="2058866"/>
            <a:ext cx="5063733" cy="1280160"/>
          </a:xfrm>
          <a:prstGeom prst="rect">
            <a:avLst/>
          </a:prstGeom>
          <a:noFill/>
          <a:ln/>
        </p:spPr>
        <p:txBody>
          <a:bodyPr wrap="square" rtlCol="0" anchor="t"/>
          <a:lstStyle/>
          <a:p>
            <a:pPr marL="0" indent="0">
              <a:buNone/>
            </a:pPr>
            <a:r>
              <a:rPr lang="en-US">
                <a:solidFill>
                  <a:srgbClr val="1A2740"/>
                </a:solidFill>
                <a:latin typeface="Calibri" pitchFamily="34" charset="0"/>
                <a:ea typeface="Calibri" pitchFamily="34" charset="-122"/>
                <a:cs typeface="Calibri" pitchFamily="34" charset="-120"/>
              </a:rPr>
              <a:t>All submissions must be compatible with the planning and operations model software version specified in the Dynamic Working Group Procedure Manual in effect on March 4, 2026.</a:t>
            </a:r>
            <a:endParaRPr lang="en-US"/>
          </a:p>
        </p:txBody>
      </p:sp>
      <p:sp>
        <p:nvSpPr>
          <p:cNvPr id="9" name="Shape 6">
            <a:extLst>
              <a:ext uri="{FF2B5EF4-FFF2-40B4-BE49-F238E27FC236}">
                <a16:creationId xmlns:a16="http://schemas.microsoft.com/office/drawing/2014/main" id="{A65BA72E-CB45-44BC-16EF-C9DD3721A641}"/>
              </a:ext>
            </a:extLst>
          </p:cNvPr>
          <p:cNvSpPr/>
          <p:nvPr/>
        </p:nvSpPr>
        <p:spPr>
          <a:xfrm>
            <a:off x="6315197" y="1498058"/>
            <a:ext cx="5343403" cy="2249035"/>
          </a:xfrm>
          <a:prstGeom prst="rect">
            <a:avLst/>
          </a:prstGeom>
          <a:solidFill>
            <a:srgbClr val="FFFFFF"/>
          </a:solidFill>
          <a:ln w="12700">
            <a:solidFill>
              <a:srgbClr val="D0E4F0"/>
            </a:solidFill>
            <a:prstDash val="solid"/>
          </a:ln>
          <a:effectLst>
            <a:outerShdw blurRad="50800" dist="38100" dir="8100000" algn="tr" rotWithShape="0">
              <a:prstClr val="black">
                <a:alpha val="40000"/>
              </a:prstClr>
            </a:outerShdw>
          </a:effectLst>
        </p:spPr>
        <p:txBody>
          <a:bodyPr/>
          <a:lstStyle/>
          <a:p>
            <a:endParaRPr lang="en-US"/>
          </a:p>
        </p:txBody>
      </p:sp>
      <p:sp>
        <p:nvSpPr>
          <p:cNvPr id="10" name="Shape 7">
            <a:extLst>
              <a:ext uri="{FF2B5EF4-FFF2-40B4-BE49-F238E27FC236}">
                <a16:creationId xmlns:a16="http://schemas.microsoft.com/office/drawing/2014/main" id="{1832CFE8-46E4-24D3-EEBF-FC37FDC22C5D}"/>
              </a:ext>
            </a:extLst>
          </p:cNvPr>
          <p:cNvSpPr/>
          <p:nvPr/>
        </p:nvSpPr>
        <p:spPr>
          <a:xfrm>
            <a:off x="6315197" y="1498059"/>
            <a:ext cx="5343402" cy="347472"/>
          </a:xfrm>
          <a:prstGeom prst="rect">
            <a:avLst/>
          </a:prstGeom>
          <a:solidFill>
            <a:srgbClr val="1C7293"/>
          </a:solidFill>
          <a:ln w="12700">
            <a:solidFill>
              <a:srgbClr val="1C7293"/>
            </a:solidFill>
            <a:prstDash val="solid"/>
          </a:ln>
        </p:spPr>
        <p:txBody>
          <a:bodyPr/>
          <a:lstStyle/>
          <a:p>
            <a:endParaRPr lang="en-US"/>
          </a:p>
        </p:txBody>
      </p:sp>
      <p:sp>
        <p:nvSpPr>
          <p:cNvPr id="11" name="Text 8">
            <a:extLst>
              <a:ext uri="{FF2B5EF4-FFF2-40B4-BE49-F238E27FC236}">
                <a16:creationId xmlns:a16="http://schemas.microsoft.com/office/drawing/2014/main" id="{68B193EE-894F-136E-5BBB-F5A12AD338DC}"/>
              </a:ext>
            </a:extLst>
          </p:cNvPr>
          <p:cNvSpPr/>
          <p:nvPr/>
        </p:nvSpPr>
        <p:spPr>
          <a:xfrm>
            <a:off x="6452357" y="1498059"/>
            <a:ext cx="5206242" cy="347472"/>
          </a:xfrm>
          <a:prstGeom prst="rect">
            <a:avLst/>
          </a:prstGeom>
          <a:noFill/>
          <a:ln/>
        </p:spPr>
        <p:txBody>
          <a:bodyPr wrap="square" rtlCol="0" anchor="ctr"/>
          <a:lstStyle/>
          <a:p>
            <a:pPr marL="0" indent="0">
              <a:buNone/>
            </a:pPr>
            <a:r>
              <a:rPr lang="en-US" sz="2000" b="1">
                <a:solidFill>
                  <a:srgbClr val="FFFFFF"/>
                </a:solidFill>
                <a:latin typeface="Calibri" pitchFamily="34" charset="0"/>
                <a:ea typeface="Calibri" pitchFamily="34" charset="-122"/>
                <a:cs typeface="Calibri" pitchFamily="34" charset="-120"/>
              </a:rPr>
              <a:t>Data Survey Completion</a:t>
            </a:r>
            <a:endParaRPr lang="en-US" sz="2000"/>
          </a:p>
        </p:txBody>
      </p:sp>
      <p:sp>
        <p:nvSpPr>
          <p:cNvPr id="12" name="Text 9">
            <a:extLst>
              <a:ext uri="{FF2B5EF4-FFF2-40B4-BE49-F238E27FC236}">
                <a16:creationId xmlns:a16="http://schemas.microsoft.com/office/drawing/2014/main" id="{A0FEF7E6-0951-91CD-A422-92CB2D6FCA69}"/>
              </a:ext>
            </a:extLst>
          </p:cNvPr>
          <p:cNvSpPr/>
          <p:nvPr/>
        </p:nvSpPr>
        <p:spPr>
          <a:xfrm>
            <a:off x="6452356" y="1982496"/>
            <a:ext cx="5025146" cy="1280160"/>
          </a:xfrm>
          <a:prstGeom prst="rect">
            <a:avLst/>
          </a:prstGeom>
          <a:noFill/>
          <a:ln/>
        </p:spPr>
        <p:txBody>
          <a:bodyPr wrap="square" rtlCol="0" anchor="t"/>
          <a:lstStyle/>
          <a:p>
            <a:pPr marL="0" indent="0">
              <a:buNone/>
            </a:pPr>
            <a:r>
              <a:rPr lang="en-US">
                <a:solidFill>
                  <a:srgbClr val="1A2740"/>
                </a:solidFill>
                <a:latin typeface="Calibri" pitchFamily="34" charset="0"/>
                <a:ea typeface="Calibri" pitchFamily="34" charset="-122"/>
                <a:cs typeface="Calibri" pitchFamily="34" charset="-120"/>
              </a:rPr>
              <a:t>All model submissions must include completion of the latest ERCOT Dynamic Working Group Large Load Data Survey</a:t>
            </a:r>
            <a:r>
              <a:rPr lang="en-US" baseline="30000">
                <a:solidFill>
                  <a:srgbClr val="1A2740"/>
                </a:solidFill>
                <a:latin typeface="Calibri" pitchFamily="34" charset="0"/>
                <a:ea typeface="Calibri" pitchFamily="34" charset="-122"/>
                <a:cs typeface="Calibri" pitchFamily="34" charset="-120"/>
              </a:rPr>
              <a:t>(1)</a:t>
            </a:r>
            <a:r>
              <a:rPr lang="en-US">
                <a:solidFill>
                  <a:srgbClr val="1A2740"/>
                </a:solidFill>
                <a:latin typeface="Calibri" pitchFamily="34" charset="0"/>
                <a:ea typeface="Calibri" pitchFamily="34" charset="-122"/>
                <a:cs typeface="Calibri" pitchFamily="34" charset="-120"/>
              </a:rPr>
              <a:t>.</a:t>
            </a:r>
            <a:endParaRPr lang="en-US"/>
          </a:p>
        </p:txBody>
      </p:sp>
      <p:sp>
        <p:nvSpPr>
          <p:cNvPr id="13" name="Shape 10">
            <a:extLst>
              <a:ext uri="{FF2B5EF4-FFF2-40B4-BE49-F238E27FC236}">
                <a16:creationId xmlns:a16="http://schemas.microsoft.com/office/drawing/2014/main" id="{87183683-C835-55E0-8194-A49375ABC400}"/>
              </a:ext>
            </a:extLst>
          </p:cNvPr>
          <p:cNvSpPr/>
          <p:nvPr/>
        </p:nvSpPr>
        <p:spPr>
          <a:xfrm>
            <a:off x="577337" y="3980857"/>
            <a:ext cx="5343403" cy="2249035"/>
          </a:xfrm>
          <a:prstGeom prst="rect">
            <a:avLst/>
          </a:prstGeom>
          <a:solidFill>
            <a:srgbClr val="FFFFFF"/>
          </a:solidFill>
          <a:ln w="12700">
            <a:solidFill>
              <a:srgbClr val="D0E4F0"/>
            </a:solidFill>
            <a:prstDash val="solid"/>
          </a:ln>
          <a:effectLst>
            <a:outerShdw blurRad="50800" dist="38100" dir="8100000" algn="tr" rotWithShape="0">
              <a:prstClr val="black">
                <a:alpha val="40000"/>
              </a:prstClr>
            </a:outerShdw>
          </a:effectLst>
        </p:spPr>
        <p:txBody>
          <a:bodyPr/>
          <a:lstStyle/>
          <a:p>
            <a:endParaRPr lang="en-US"/>
          </a:p>
        </p:txBody>
      </p:sp>
      <p:sp>
        <p:nvSpPr>
          <p:cNvPr id="14" name="Shape 11">
            <a:extLst>
              <a:ext uri="{FF2B5EF4-FFF2-40B4-BE49-F238E27FC236}">
                <a16:creationId xmlns:a16="http://schemas.microsoft.com/office/drawing/2014/main" id="{73FFABDB-257D-B866-52D2-94B3BDD45B2C}"/>
              </a:ext>
            </a:extLst>
          </p:cNvPr>
          <p:cNvSpPr/>
          <p:nvPr/>
        </p:nvSpPr>
        <p:spPr>
          <a:xfrm>
            <a:off x="577337" y="3980858"/>
            <a:ext cx="5343402" cy="347472"/>
          </a:xfrm>
          <a:prstGeom prst="rect">
            <a:avLst/>
          </a:prstGeom>
          <a:solidFill>
            <a:srgbClr val="065A82"/>
          </a:solidFill>
          <a:ln w="12700">
            <a:solidFill>
              <a:srgbClr val="065A82"/>
            </a:solidFill>
            <a:prstDash val="solid"/>
          </a:ln>
        </p:spPr>
        <p:txBody>
          <a:bodyPr/>
          <a:lstStyle/>
          <a:p>
            <a:endParaRPr lang="en-US"/>
          </a:p>
        </p:txBody>
      </p:sp>
      <p:sp>
        <p:nvSpPr>
          <p:cNvPr id="15" name="Text 12">
            <a:extLst>
              <a:ext uri="{FF2B5EF4-FFF2-40B4-BE49-F238E27FC236}">
                <a16:creationId xmlns:a16="http://schemas.microsoft.com/office/drawing/2014/main" id="{369BB4FF-D253-0F5F-B7FB-9779A4BBECC0}"/>
              </a:ext>
            </a:extLst>
          </p:cNvPr>
          <p:cNvSpPr/>
          <p:nvPr/>
        </p:nvSpPr>
        <p:spPr>
          <a:xfrm>
            <a:off x="714497" y="3980858"/>
            <a:ext cx="5206242" cy="347472"/>
          </a:xfrm>
          <a:prstGeom prst="rect">
            <a:avLst/>
          </a:prstGeom>
          <a:noFill/>
          <a:ln/>
        </p:spPr>
        <p:txBody>
          <a:bodyPr wrap="square" rtlCol="0" anchor="ctr"/>
          <a:lstStyle/>
          <a:p>
            <a:pPr marL="0" indent="0">
              <a:buNone/>
            </a:pPr>
            <a:r>
              <a:rPr lang="en-US" sz="2000" b="1">
                <a:solidFill>
                  <a:srgbClr val="FFFFFF"/>
                </a:solidFill>
                <a:latin typeface="Calibri" pitchFamily="34" charset="0"/>
                <a:ea typeface="Calibri" pitchFamily="34" charset="-122"/>
                <a:cs typeface="Calibri" pitchFamily="34" charset="-120"/>
              </a:rPr>
              <a:t>Updated / Improved Models</a:t>
            </a:r>
            <a:endParaRPr lang="en-US" sz="2000"/>
          </a:p>
        </p:txBody>
      </p:sp>
      <p:sp>
        <p:nvSpPr>
          <p:cNvPr id="16" name="Text 13">
            <a:extLst>
              <a:ext uri="{FF2B5EF4-FFF2-40B4-BE49-F238E27FC236}">
                <a16:creationId xmlns:a16="http://schemas.microsoft.com/office/drawing/2014/main" id="{FA9C1FE0-9521-1A3B-D7A4-27BD93A59341}"/>
              </a:ext>
            </a:extLst>
          </p:cNvPr>
          <p:cNvSpPr/>
          <p:nvPr/>
        </p:nvSpPr>
        <p:spPr>
          <a:xfrm>
            <a:off x="675911" y="4541665"/>
            <a:ext cx="5063733" cy="1280160"/>
          </a:xfrm>
          <a:prstGeom prst="rect">
            <a:avLst/>
          </a:prstGeom>
          <a:noFill/>
          <a:ln/>
        </p:spPr>
        <p:txBody>
          <a:bodyPr wrap="square" rtlCol="0" anchor="t"/>
          <a:lstStyle/>
          <a:p>
            <a:pPr marL="0" indent="0">
              <a:buNone/>
            </a:pPr>
            <a:r>
              <a:rPr lang="en-US">
                <a:solidFill>
                  <a:srgbClr val="1A2740"/>
                </a:solidFill>
                <a:latin typeface="Calibri" pitchFamily="34" charset="0"/>
                <a:ea typeface="Calibri" pitchFamily="34" charset="-122"/>
                <a:cs typeface="Calibri" pitchFamily="34" charset="-120"/>
              </a:rPr>
              <a:t>ILLEs are expected to submit updated or improved models that properly represent load behavior — especially where enhanced models are available.</a:t>
            </a:r>
            <a:endParaRPr lang="en-US"/>
          </a:p>
        </p:txBody>
      </p:sp>
      <p:sp>
        <p:nvSpPr>
          <p:cNvPr id="17" name="Shape 14">
            <a:extLst>
              <a:ext uri="{FF2B5EF4-FFF2-40B4-BE49-F238E27FC236}">
                <a16:creationId xmlns:a16="http://schemas.microsoft.com/office/drawing/2014/main" id="{578646F3-E3ED-F6C2-2350-54A4D21B92CF}"/>
              </a:ext>
            </a:extLst>
          </p:cNvPr>
          <p:cNvSpPr/>
          <p:nvPr/>
        </p:nvSpPr>
        <p:spPr>
          <a:xfrm>
            <a:off x="6315197" y="3980857"/>
            <a:ext cx="5343403" cy="2249035"/>
          </a:xfrm>
          <a:prstGeom prst="rect">
            <a:avLst/>
          </a:prstGeom>
          <a:solidFill>
            <a:srgbClr val="FFFFFF"/>
          </a:solidFill>
          <a:ln w="12700">
            <a:solidFill>
              <a:srgbClr val="D0E4F0"/>
            </a:solidFill>
            <a:prstDash val="solid"/>
          </a:ln>
          <a:effectLst>
            <a:outerShdw blurRad="50800" dist="38100" dir="8100000" algn="tr" rotWithShape="0">
              <a:prstClr val="black">
                <a:alpha val="40000"/>
              </a:prstClr>
            </a:outerShdw>
          </a:effectLst>
        </p:spPr>
        <p:txBody>
          <a:bodyPr/>
          <a:lstStyle/>
          <a:p>
            <a:endParaRPr lang="en-US"/>
          </a:p>
        </p:txBody>
      </p:sp>
      <p:sp>
        <p:nvSpPr>
          <p:cNvPr id="18" name="Shape 15">
            <a:extLst>
              <a:ext uri="{FF2B5EF4-FFF2-40B4-BE49-F238E27FC236}">
                <a16:creationId xmlns:a16="http://schemas.microsoft.com/office/drawing/2014/main" id="{5EA5E51B-221F-58DF-3EEA-A154CE45ECC5}"/>
              </a:ext>
            </a:extLst>
          </p:cNvPr>
          <p:cNvSpPr/>
          <p:nvPr/>
        </p:nvSpPr>
        <p:spPr>
          <a:xfrm>
            <a:off x="6315197" y="3980858"/>
            <a:ext cx="5343402" cy="347472"/>
          </a:xfrm>
          <a:prstGeom prst="rect">
            <a:avLst/>
          </a:prstGeom>
          <a:solidFill>
            <a:srgbClr val="065A82"/>
          </a:solidFill>
          <a:ln w="12700">
            <a:solidFill>
              <a:srgbClr val="065A82"/>
            </a:solidFill>
            <a:prstDash val="solid"/>
          </a:ln>
        </p:spPr>
        <p:txBody>
          <a:bodyPr/>
          <a:lstStyle/>
          <a:p>
            <a:endParaRPr lang="en-US"/>
          </a:p>
        </p:txBody>
      </p:sp>
      <p:sp>
        <p:nvSpPr>
          <p:cNvPr id="19" name="Text 16">
            <a:extLst>
              <a:ext uri="{FF2B5EF4-FFF2-40B4-BE49-F238E27FC236}">
                <a16:creationId xmlns:a16="http://schemas.microsoft.com/office/drawing/2014/main" id="{936F014A-4935-38AF-765C-C19591EB51D4}"/>
              </a:ext>
            </a:extLst>
          </p:cNvPr>
          <p:cNvSpPr/>
          <p:nvPr/>
        </p:nvSpPr>
        <p:spPr>
          <a:xfrm>
            <a:off x="6452357" y="3980858"/>
            <a:ext cx="5206242" cy="347472"/>
          </a:xfrm>
          <a:prstGeom prst="rect">
            <a:avLst/>
          </a:prstGeom>
          <a:noFill/>
          <a:ln/>
        </p:spPr>
        <p:txBody>
          <a:bodyPr wrap="square" rtlCol="0" anchor="ctr"/>
          <a:lstStyle/>
          <a:p>
            <a:pPr marL="0" indent="0">
              <a:buNone/>
            </a:pPr>
            <a:r>
              <a:rPr lang="en-US" sz="2000" b="1">
                <a:solidFill>
                  <a:srgbClr val="FFFFFF"/>
                </a:solidFill>
                <a:latin typeface="Calibri" pitchFamily="34" charset="0"/>
                <a:ea typeface="Calibri" pitchFamily="34" charset="-122"/>
                <a:cs typeface="Calibri" pitchFamily="34" charset="-120"/>
              </a:rPr>
              <a:t>ERCOT Defaults</a:t>
            </a:r>
            <a:endParaRPr lang="en-US" sz="2000"/>
          </a:p>
        </p:txBody>
      </p:sp>
      <p:sp>
        <p:nvSpPr>
          <p:cNvPr id="20" name="Text 17">
            <a:extLst>
              <a:ext uri="{FF2B5EF4-FFF2-40B4-BE49-F238E27FC236}">
                <a16:creationId xmlns:a16="http://schemas.microsoft.com/office/drawing/2014/main" id="{F033CFAD-C171-028C-1A90-7F29236D822D}"/>
              </a:ext>
            </a:extLst>
          </p:cNvPr>
          <p:cNvSpPr/>
          <p:nvPr/>
        </p:nvSpPr>
        <p:spPr>
          <a:xfrm>
            <a:off x="6452356" y="4465295"/>
            <a:ext cx="5025146" cy="1280160"/>
          </a:xfrm>
          <a:prstGeom prst="rect">
            <a:avLst/>
          </a:prstGeom>
          <a:noFill/>
          <a:ln/>
        </p:spPr>
        <p:txBody>
          <a:bodyPr wrap="square" rtlCol="0" anchor="t"/>
          <a:lstStyle/>
          <a:p>
            <a:r>
              <a:rPr lang="en-US">
                <a:solidFill>
                  <a:srgbClr val="1A2740"/>
                </a:solidFill>
                <a:latin typeface="Calibri" pitchFamily="34" charset="0"/>
                <a:ea typeface="Calibri" pitchFamily="34" charset="-122"/>
                <a:cs typeface="Calibri" pitchFamily="34" charset="-120"/>
              </a:rPr>
              <a:t>For operational loads not providing dynamic models or updating models, ERCOT will use the available models previously provided or assume minimum ride-through capability where no model is provided.</a:t>
            </a:r>
            <a:endParaRPr lang="en-US"/>
          </a:p>
        </p:txBody>
      </p:sp>
      <p:sp>
        <p:nvSpPr>
          <p:cNvPr id="3" name="TextBox 2">
            <a:extLst>
              <a:ext uri="{FF2B5EF4-FFF2-40B4-BE49-F238E27FC236}">
                <a16:creationId xmlns:a16="http://schemas.microsoft.com/office/drawing/2014/main" id="{897BACEB-B9FB-A682-E86C-1D12420CA98B}"/>
              </a:ext>
            </a:extLst>
          </p:cNvPr>
          <p:cNvSpPr txBox="1"/>
          <p:nvPr/>
        </p:nvSpPr>
        <p:spPr>
          <a:xfrm>
            <a:off x="714497" y="6280037"/>
            <a:ext cx="10539918" cy="307777"/>
          </a:xfrm>
          <a:prstGeom prst="rect">
            <a:avLst/>
          </a:prstGeom>
          <a:noFill/>
        </p:spPr>
        <p:txBody>
          <a:bodyPr wrap="square">
            <a:spAutoFit/>
          </a:bodyPr>
          <a:lstStyle/>
          <a:p>
            <a:r>
              <a:rPr lang="en-US" sz="1400" u="sng">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(1). https://www.ercot.com/files/docs/2025/12/19/ERCOT-Dynamics-Working-Group-Large-Load-Data-Survey_v2.docx</a:t>
            </a:r>
            <a:endParaRPr lang="en-US" sz="1400"/>
          </a:p>
        </p:txBody>
      </p:sp>
    </p:spTree>
    <p:extLst>
      <p:ext uri="{BB962C8B-B14F-4D97-AF65-F5344CB8AC3E}">
        <p14:creationId xmlns:p14="http://schemas.microsoft.com/office/powerpoint/2010/main" val="1926917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2255C-1D53-5732-AA42-219D2552D66F}"/>
              </a:ext>
            </a:extLst>
          </p:cNvPr>
          <p:cNvSpPr>
            <a:spLocks noGrp="1"/>
          </p:cNvSpPr>
          <p:nvPr>
            <p:ph type="title"/>
          </p:nvPr>
        </p:nvSpPr>
        <p:spPr/>
        <p:txBody>
          <a:bodyPr/>
          <a:lstStyle/>
          <a:p>
            <a:r>
              <a:rPr lang="en-US"/>
              <a:t>Applicability for Batch-0 Dynamic Model Submission</a:t>
            </a:r>
          </a:p>
        </p:txBody>
      </p:sp>
      <p:sp>
        <p:nvSpPr>
          <p:cNvPr id="4" name="Slide Number Placeholder 3">
            <a:extLst>
              <a:ext uri="{FF2B5EF4-FFF2-40B4-BE49-F238E27FC236}">
                <a16:creationId xmlns:a16="http://schemas.microsoft.com/office/drawing/2014/main" id="{0C25279F-70BE-2ECB-2196-086FC22435FB}"/>
              </a:ext>
            </a:extLst>
          </p:cNvPr>
          <p:cNvSpPr>
            <a:spLocks noGrp="1"/>
          </p:cNvSpPr>
          <p:nvPr>
            <p:ph type="sldNum" sz="quarter" idx="12"/>
          </p:nvPr>
        </p:nvSpPr>
        <p:spPr/>
        <p:txBody>
          <a:bodyPr/>
          <a:lstStyle/>
          <a:p>
            <a:fld id="{BCDE79FB-97BA-492B-8D57-F1373F9ADA95}" type="slidenum">
              <a:rPr lang="en-US" smtClean="0"/>
              <a:t>14</a:t>
            </a:fld>
            <a:endParaRPr lang="en-US"/>
          </a:p>
        </p:txBody>
      </p:sp>
      <p:graphicFrame>
        <p:nvGraphicFramePr>
          <p:cNvPr id="5" name="Table 4">
            <a:extLst>
              <a:ext uri="{FF2B5EF4-FFF2-40B4-BE49-F238E27FC236}">
                <a16:creationId xmlns:a16="http://schemas.microsoft.com/office/drawing/2014/main" id="{0F9CF6FC-DC9C-5697-E9A0-D89DE21F3543}"/>
              </a:ext>
            </a:extLst>
          </p:cNvPr>
          <p:cNvGraphicFramePr>
            <a:graphicFrameLocks noGrp="1"/>
          </p:cNvGraphicFramePr>
          <p:nvPr>
            <p:extLst>
              <p:ext uri="{D42A27DB-BD31-4B8C-83A1-F6EECF244321}">
                <p14:modId xmlns:p14="http://schemas.microsoft.com/office/powerpoint/2010/main" val="1015063380"/>
              </p:ext>
            </p:extLst>
          </p:nvPr>
        </p:nvGraphicFramePr>
        <p:xfrm>
          <a:off x="533400" y="1347831"/>
          <a:ext cx="11421159" cy="4114800"/>
        </p:xfrm>
        <a:graphic>
          <a:graphicData uri="http://schemas.openxmlformats.org/drawingml/2006/table">
            <a:tbl>
              <a:tblPr firstRow="1" bandRow="1">
                <a:tableStyleId>{5C22544A-7EE6-4342-B048-85BDC9FD1C3A}</a:tableStyleId>
              </a:tblPr>
              <a:tblGrid>
                <a:gridCol w="1646555">
                  <a:extLst>
                    <a:ext uri="{9D8B030D-6E8A-4147-A177-3AD203B41FA5}">
                      <a16:colId xmlns:a16="http://schemas.microsoft.com/office/drawing/2014/main" val="2470292064"/>
                    </a:ext>
                  </a:extLst>
                </a:gridCol>
                <a:gridCol w="8043080">
                  <a:extLst>
                    <a:ext uri="{9D8B030D-6E8A-4147-A177-3AD203B41FA5}">
                      <a16:colId xmlns:a16="http://schemas.microsoft.com/office/drawing/2014/main" val="872909877"/>
                    </a:ext>
                  </a:extLst>
                </a:gridCol>
                <a:gridCol w="1731524">
                  <a:extLst>
                    <a:ext uri="{9D8B030D-6E8A-4147-A177-3AD203B41FA5}">
                      <a16:colId xmlns:a16="http://schemas.microsoft.com/office/drawing/2014/main" val="1255487007"/>
                    </a:ext>
                  </a:extLst>
                </a:gridCol>
              </a:tblGrid>
              <a:tr h="370840">
                <a:tc>
                  <a:txBody>
                    <a:bodyPr/>
                    <a:lstStyle/>
                    <a:p>
                      <a:r>
                        <a:rPr lang="en-US" sz="1800" kern="1200">
                          <a:solidFill>
                            <a:schemeClr val="bg1"/>
                          </a:solidFill>
                          <a:latin typeface="Calibri" pitchFamily="34" charset="0"/>
                          <a:ea typeface="Calibri" pitchFamily="34" charset="-122"/>
                          <a:cs typeface="Calibri" pitchFamily="34" charset="-120"/>
                        </a:rPr>
                        <a:t>PGRR 145 Section</a:t>
                      </a:r>
                    </a:p>
                  </a:txBody>
                  <a:tcPr>
                    <a:solidFill>
                      <a:schemeClr val="accent2">
                        <a:lumMod val="50000"/>
                      </a:schemeClr>
                    </a:solidFill>
                  </a:tcPr>
                </a:tc>
                <a:tc>
                  <a:txBody>
                    <a:bodyPr/>
                    <a:lstStyle/>
                    <a:p>
                      <a:r>
                        <a:rPr lang="en-US" sz="1800" kern="1200">
                          <a:solidFill>
                            <a:schemeClr val="bg1"/>
                          </a:solidFill>
                          <a:latin typeface="Calibri" pitchFamily="34" charset="0"/>
                          <a:ea typeface="Calibri" pitchFamily="34" charset="-122"/>
                          <a:cs typeface="Calibri" pitchFamily="34" charset="-120"/>
                        </a:rPr>
                        <a:t>Criteria</a:t>
                      </a:r>
                    </a:p>
                  </a:txBody>
                  <a:tcPr>
                    <a:solidFill>
                      <a:schemeClr val="accent2">
                        <a:lumMod val="50000"/>
                      </a:schemeClr>
                    </a:solidFill>
                  </a:tcPr>
                </a:tc>
                <a:tc>
                  <a:txBody>
                    <a:bodyPr/>
                    <a:lstStyle/>
                    <a:p>
                      <a:r>
                        <a:rPr lang="en-US" sz="1800" kern="1200">
                          <a:solidFill>
                            <a:schemeClr val="bg1"/>
                          </a:solidFill>
                          <a:latin typeface="Calibri" pitchFamily="34" charset="0"/>
                          <a:ea typeface="Calibri" pitchFamily="34" charset="-122"/>
                          <a:cs typeface="Calibri" pitchFamily="34" charset="-120"/>
                        </a:rPr>
                        <a:t>Submission Required</a:t>
                      </a:r>
                    </a:p>
                  </a:txBody>
                  <a:tcPr>
                    <a:solidFill>
                      <a:schemeClr val="accent2">
                        <a:lumMod val="50000"/>
                      </a:schemeClr>
                    </a:solidFill>
                  </a:tcPr>
                </a:tc>
                <a:extLst>
                  <a:ext uri="{0D108BD9-81ED-4DB2-BD59-A6C34878D82A}">
                    <a16:rowId xmlns:a16="http://schemas.microsoft.com/office/drawing/2014/main" val="4010428701"/>
                  </a:ext>
                </a:extLst>
              </a:tr>
              <a:tr h="370840">
                <a:tc>
                  <a:txBody>
                    <a:bodyPr/>
                    <a:lstStyle/>
                    <a:p>
                      <a:r>
                        <a:rPr lang="en-US" sz="2000" kern="1200">
                          <a:solidFill>
                            <a:srgbClr val="1A2740"/>
                          </a:solidFill>
                          <a:latin typeface="Calibri" pitchFamily="34" charset="0"/>
                          <a:ea typeface="Calibri" pitchFamily="34" charset="-122"/>
                          <a:cs typeface="Calibri" pitchFamily="34" charset="-120"/>
                        </a:rPr>
                        <a:t>9.2.1.1(1)(a)</a:t>
                      </a:r>
                    </a:p>
                  </a:txBody>
                  <a:tcPr/>
                </a:tc>
                <a:tc>
                  <a:txBody>
                    <a:bodyPr/>
                    <a:lstStyle/>
                    <a:p>
                      <a:r>
                        <a:rPr lang="en-US" sz="2000" kern="1200">
                          <a:solidFill>
                            <a:srgbClr val="1A2740"/>
                          </a:solidFill>
                          <a:latin typeface="Calibri" pitchFamily="34" charset="0"/>
                          <a:ea typeface="Calibri" pitchFamily="34" charset="-122"/>
                          <a:cs typeface="Calibri" pitchFamily="34" charset="-120"/>
                        </a:rPr>
                        <a:t>Energized before March 25, 2022</a:t>
                      </a:r>
                    </a:p>
                  </a:txBody>
                  <a:tcPr/>
                </a:tc>
                <a:tc>
                  <a:txBody>
                    <a:bodyPr/>
                    <a:lstStyle/>
                    <a:p>
                      <a:r>
                        <a:rPr lang="en-US" sz="2000" kern="1200">
                          <a:solidFill>
                            <a:srgbClr val="1A2740"/>
                          </a:solidFill>
                          <a:latin typeface="Calibri" pitchFamily="34" charset="0"/>
                          <a:ea typeface="Calibri" pitchFamily="34" charset="-122"/>
                          <a:cs typeface="Calibri" pitchFamily="34" charset="-120"/>
                        </a:rPr>
                        <a:t>No</a:t>
                      </a:r>
                      <a:r>
                        <a:rPr lang="en-US" sz="2000" kern="1200" baseline="30000">
                          <a:solidFill>
                            <a:srgbClr val="1A2740"/>
                          </a:solidFill>
                          <a:latin typeface="Calibri" pitchFamily="34" charset="0"/>
                          <a:ea typeface="Calibri" pitchFamily="34" charset="-122"/>
                          <a:cs typeface="Calibri" pitchFamily="34" charset="-120"/>
                        </a:rPr>
                        <a:t>(1)</a:t>
                      </a:r>
                    </a:p>
                  </a:txBody>
                  <a:tcPr/>
                </a:tc>
                <a:extLst>
                  <a:ext uri="{0D108BD9-81ED-4DB2-BD59-A6C34878D82A}">
                    <a16:rowId xmlns:a16="http://schemas.microsoft.com/office/drawing/2014/main" val="2760748623"/>
                  </a:ext>
                </a:extLst>
              </a:tr>
              <a:tr h="370840">
                <a:tc>
                  <a:txBody>
                    <a:bodyPr/>
                    <a:lstStyle/>
                    <a:p>
                      <a:r>
                        <a:rPr lang="en-US" sz="2000" kern="1200">
                          <a:solidFill>
                            <a:srgbClr val="1A2740"/>
                          </a:solidFill>
                          <a:latin typeface="Calibri" pitchFamily="34" charset="0"/>
                          <a:ea typeface="Calibri" pitchFamily="34" charset="-122"/>
                          <a:cs typeface="Calibri" pitchFamily="34" charset="-120"/>
                        </a:rPr>
                        <a:t>9.2.1.1(1)(b)</a:t>
                      </a:r>
                    </a:p>
                  </a:txBody>
                  <a:tcPr/>
                </a:tc>
                <a:tc>
                  <a:txBody>
                    <a:bodyPr/>
                    <a:lstStyle/>
                    <a:p>
                      <a:r>
                        <a:rPr lang="en-US" sz="2000" kern="1200">
                          <a:solidFill>
                            <a:srgbClr val="1A2740"/>
                          </a:solidFill>
                          <a:latin typeface="Calibri" pitchFamily="34" charset="0"/>
                          <a:ea typeface="Calibri" pitchFamily="34" charset="-122"/>
                          <a:cs typeface="Calibri" pitchFamily="34" charset="-120"/>
                        </a:rPr>
                        <a:t>Energized between March 25, 2022, and July 10, 2026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a:solidFill>
                            <a:srgbClr val="1A2740"/>
                          </a:solidFill>
                          <a:latin typeface="Calibri" pitchFamily="34" charset="0"/>
                          <a:ea typeface="Calibri" pitchFamily="34" charset="-122"/>
                          <a:cs typeface="Calibri" pitchFamily="34" charset="-120"/>
                        </a:rPr>
                        <a:t>No</a:t>
                      </a:r>
                      <a:r>
                        <a:rPr lang="en-US" sz="2000" kern="1200" baseline="30000">
                          <a:solidFill>
                            <a:srgbClr val="1A2740"/>
                          </a:solidFill>
                          <a:latin typeface="Calibri" pitchFamily="34" charset="0"/>
                          <a:ea typeface="Calibri" pitchFamily="34" charset="-122"/>
                          <a:cs typeface="Calibri" pitchFamily="34" charset="-120"/>
                        </a:rPr>
                        <a:t>(1)</a:t>
                      </a:r>
                    </a:p>
                  </a:txBody>
                  <a:tcPr/>
                </a:tc>
                <a:extLst>
                  <a:ext uri="{0D108BD9-81ED-4DB2-BD59-A6C34878D82A}">
                    <a16:rowId xmlns:a16="http://schemas.microsoft.com/office/drawing/2014/main" val="637674117"/>
                  </a:ext>
                </a:extLst>
              </a:tr>
              <a:tr h="370840">
                <a:tc>
                  <a:txBody>
                    <a:bodyPr/>
                    <a:lstStyle/>
                    <a:p>
                      <a:r>
                        <a:rPr lang="en-US" sz="2000" kern="1200">
                          <a:solidFill>
                            <a:srgbClr val="1A2740"/>
                          </a:solidFill>
                          <a:latin typeface="Calibri" pitchFamily="34" charset="0"/>
                          <a:ea typeface="Calibri" pitchFamily="34" charset="-122"/>
                          <a:cs typeface="Calibri" pitchFamily="34" charset="-120"/>
                        </a:rPr>
                        <a:t>9.2.1.1(1)(c)</a:t>
                      </a:r>
                    </a:p>
                  </a:txBody>
                  <a:tcPr/>
                </a:tc>
                <a:tc>
                  <a:txBody>
                    <a:bodyPr/>
                    <a:lstStyle/>
                    <a:p>
                      <a:r>
                        <a:rPr lang="en-US" sz="2000" kern="1200">
                          <a:solidFill>
                            <a:srgbClr val="1A2740"/>
                          </a:solidFill>
                          <a:latin typeface="Calibri" pitchFamily="34" charset="0"/>
                          <a:ea typeface="Calibri" pitchFamily="34" charset="-122"/>
                          <a:cs typeface="Calibri" pitchFamily="34" charset="-120"/>
                        </a:rPr>
                        <a:t>Qualified for QSA or included in interim VRT by May 1, 2026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a:solidFill>
                            <a:srgbClr val="1A2740"/>
                          </a:solidFill>
                          <a:latin typeface="Calibri" pitchFamily="34" charset="0"/>
                          <a:ea typeface="Calibri" pitchFamily="34" charset="-122"/>
                          <a:cs typeface="Calibri" pitchFamily="34" charset="-120"/>
                        </a:rPr>
                        <a:t>No</a:t>
                      </a:r>
                      <a:r>
                        <a:rPr lang="en-US" sz="2000" kern="1200" baseline="30000">
                          <a:solidFill>
                            <a:srgbClr val="1A2740"/>
                          </a:solidFill>
                          <a:latin typeface="Calibri" pitchFamily="34" charset="0"/>
                          <a:ea typeface="Calibri" pitchFamily="34" charset="-122"/>
                          <a:cs typeface="Calibri" pitchFamily="34" charset="-120"/>
                        </a:rPr>
                        <a:t>(1)</a:t>
                      </a:r>
                    </a:p>
                  </a:txBody>
                  <a:tcPr/>
                </a:tc>
                <a:extLst>
                  <a:ext uri="{0D108BD9-81ED-4DB2-BD59-A6C34878D82A}">
                    <a16:rowId xmlns:a16="http://schemas.microsoft.com/office/drawing/2014/main" val="868967223"/>
                  </a:ext>
                </a:extLst>
              </a:tr>
              <a:tr h="370840">
                <a:tc>
                  <a:txBody>
                    <a:bodyPr/>
                    <a:lstStyle/>
                    <a:p>
                      <a:r>
                        <a:rPr lang="en-US" sz="2000" kern="1200">
                          <a:solidFill>
                            <a:srgbClr val="1A2740"/>
                          </a:solidFill>
                          <a:latin typeface="Calibri" pitchFamily="34" charset="0"/>
                          <a:ea typeface="Calibri" pitchFamily="34" charset="-122"/>
                          <a:cs typeface="Calibri" pitchFamily="34" charset="-120"/>
                        </a:rPr>
                        <a:t>9.2.1.1(1)(d)</a:t>
                      </a:r>
                    </a:p>
                  </a:txBody>
                  <a:tcPr/>
                </a:tc>
                <a:tc>
                  <a:txBody>
                    <a:bodyPr/>
                    <a:lstStyle/>
                    <a:p>
                      <a:r>
                        <a:rPr lang="en-US" sz="2000" kern="1200">
                          <a:solidFill>
                            <a:srgbClr val="1A2740"/>
                          </a:solidFill>
                          <a:latin typeface="Calibri" pitchFamily="34" charset="0"/>
                          <a:ea typeface="Calibri" pitchFamily="34" charset="-122"/>
                          <a:cs typeface="Calibri" pitchFamily="34" charset="-120"/>
                        </a:rPr>
                        <a:t>Included in the 2024 Permian Basin Reliability Plan Study and contributed to transmission needs</a:t>
                      </a:r>
                    </a:p>
                  </a:txBody>
                  <a:tcPr/>
                </a:tc>
                <a:tc>
                  <a:txBody>
                    <a:bodyPr/>
                    <a:lstStyle/>
                    <a:p>
                      <a:r>
                        <a:rPr lang="en-US" sz="2000" kern="1200">
                          <a:solidFill>
                            <a:srgbClr val="1A2740"/>
                          </a:solidFill>
                          <a:latin typeface="Calibri" pitchFamily="34" charset="0"/>
                          <a:ea typeface="Calibri" pitchFamily="34" charset="-122"/>
                          <a:cs typeface="Calibri" pitchFamily="34" charset="-120"/>
                        </a:rPr>
                        <a:t>Yes</a:t>
                      </a:r>
                      <a:r>
                        <a:rPr lang="en-US" sz="2000" kern="1200" baseline="30000">
                          <a:solidFill>
                            <a:srgbClr val="1A2740"/>
                          </a:solidFill>
                          <a:latin typeface="Calibri" pitchFamily="34" charset="0"/>
                          <a:ea typeface="Calibri" pitchFamily="34" charset="-122"/>
                          <a:cs typeface="Calibri" pitchFamily="34" charset="-120"/>
                        </a:rPr>
                        <a:t>(1)(2)</a:t>
                      </a:r>
                    </a:p>
                  </a:txBody>
                  <a:tcPr/>
                </a:tc>
                <a:extLst>
                  <a:ext uri="{0D108BD9-81ED-4DB2-BD59-A6C34878D82A}">
                    <a16:rowId xmlns:a16="http://schemas.microsoft.com/office/drawing/2014/main" val="4162197985"/>
                  </a:ext>
                </a:extLst>
              </a:tr>
              <a:tr h="370840">
                <a:tc>
                  <a:txBody>
                    <a:bodyPr/>
                    <a:lstStyle/>
                    <a:p>
                      <a:r>
                        <a:rPr lang="en-US" sz="2000" kern="1200">
                          <a:solidFill>
                            <a:srgbClr val="1A2740"/>
                          </a:solidFill>
                          <a:latin typeface="Calibri" pitchFamily="34" charset="0"/>
                          <a:ea typeface="Calibri" pitchFamily="34" charset="-122"/>
                          <a:cs typeface="Calibri" pitchFamily="34" charset="-120"/>
                        </a:rPr>
                        <a:t>9.2.1.1(1)(e)</a:t>
                      </a:r>
                    </a:p>
                  </a:txBody>
                  <a:tcPr/>
                </a:tc>
                <a:tc>
                  <a:txBody>
                    <a:bodyPr/>
                    <a:lstStyle/>
                    <a:p>
                      <a:r>
                        <a:rPr lang="en-US" sz="2000" kern="1200">
                          <a:solidFill>
                            <a:srgbClr val="1A2740"/>
                          </a:solidFill>
                          <a:latin typeface="Calibri" pitchFamily="34" charset="0"/>
                          <a:ea typeface="Calibri" pitchFamily="34" charset="-122"/>
                          <a:cs typeface="Calibri" pitchFamily="34" charset="-120"/>
                        </a:rPr>
                        <a:t>Not energized as of July 10, 2026, and meets specified requirements</a:t>
                      </a:r>
                    </a:p>
                  </a:txBody>
                  <a:tcPr/>
                </a:tc>
                <a:tc>
                  <a:txBody>
                    <a:bodyPr/>
                    <a:lstStyle/>
                    <a:p>
                      <a:r>
                        <a:rPr lang="en-US" sz="2000" kern="1200">
                          <a:solidFill>
                            <a:srgbClr val="1A2740"/>
                          </a:solidFill>
                          <a:latin typeface="Calibri" pitchFamily="34" charset="0"/>
                          <a:ea typeface="Calibri" pitchFamily="34" charset="-122"/>
                          <a:cs typeface="Calibri" pitchFamily="34" charset="-120"/>
                        </a:rPr>
                        <a:t>Yes</a:t>
                      </a:r>
                    </a:p>
                  </a:txBody>
                  <a:tcPr/>
                </a:tc>
                <a:extLst>
                  <a:ext uri="{0D108BD9-81ED-4DB2-BD59-A6C34878D82A}">
                    <a16:rowId xmlns:a16="http://schemas.microsoft.com/office/drawing/2014/main" val="3122101769"/>
                  </a:ext>
                </a:extLst>
              </a:tr>
              <a:tr h="370840">
                <a:tc>
                  <a:txBody>
                    <a:bodyPr/>
                    <a:lstStyle/>
                    <a:p>
                      <a:r>
                        <a:rPr lang="en-US" sz="2000" kern="1200">
                          <a:solidFill>
                            <a:srgbClr val="1A2740"/>
                          </a:solidFill>
                          <a:latin typeface="Calibri" pitchFamily="34" charset="0"/>
                          <a:ea typeface="Calibri" pitchFamily="34" charset="-122"/>
                          <a:cs typeface="Calibri" pitchFamily="34" charset="-120"/>
                        </a:rPr>
                        <a:t>9.2.1.1(1)(f)</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a:solidFill>
                            <a:srgbClr val="1A2740"/>
                          </a:solidFill>
                          <a:latin typeface="Calibri" pitchFamily="34" charset="0"/>
                          <a:ea typeface="Calibri" pitchFamily="34" charset="-122"/>
                          <a:cs typeface="Calibri" pitchFamily="34" charset="-120"/>
                        </a:rPr>
                        <a:t>Not energized as of July 10, 2026, and meets specified requirements</a:t>
                      </a:r>
                    </a:p>
                  </a:txBody>
                  <a:tcPr/>
                </a:tc>
                <a:tc>
                  <a:txBody>
                    <a:bodyPr/>
                    <a:lstStyle/>
                    <a:p>
                      <a:r>
                        <a:rPr lang="en-US" sz="2000" kern="1200">
                          <a:solidFill>
                            <a:srgbClr val="1A2740"/>
                          </a:solidFill>
                          <a:latin typeface="Calibri" pitchFamily="34" charset="0"/>
                          <a:ea typeface="Calibri" pitchFamily="34" charset="-122"/>
                          <a:cs typeface="Calibri" pitchFamily="34" charset="-120"/>
                        </a:rPr>
                        <a:t>Yes</a:t>
                      </a:r>
                    </a:p>
                  </a:txBody>
                  <a:tcPr/>
                </a:tc>
                <a:extLst>
                  <a:ext uri="{0D108BD9-81ED-4DB2-BD59-A6C34878D82A}">
                    <a16:rowId xmlns:a16="http://schemas.microsoft.com/office/drawing/2014/main" val="2592745387"/>
                  </a:ext>
                </a:extLst>
              </a:tr>
              <a:tr h="370840">
                <a:tc>
                  <a:txBody>
                    <a:bodyPr/>
                    <a:lstStyle/>
                    <a:p>
                      <a:r>
                        <a:rPr lang="en-US" sz="2000" kern="1200">
                          <a:solidFill>
                            <a:srgbClr val="1A2740"/>
                          </a:solidFill>
                          <a:latin typeface="Calibri" pitchFamily="34" charset="0"/>
                          <a:ea typeface="Calibri" pitchFamily="34" charset="-122"/>
                          <a:cs typeface="Calibri" pitchFamily="34" charset="-120"/>
                        </a:rPr>
                        <a:t>9.2.1.1(1)(g)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a:solidFill>
                            <a:srgbClr val="1A2740"/>
                          </a:solidFill>
                          <a:latin typeface="Calibri" pitchFamily="34" charset="0"/>
                          <a:ea typeface="Calibri" pitchFamily="34" charset="-122"/>
                          <a:cs typeface="Calibri" pitchFamily="34" charset="-120"/>
                        </a:rPr>
                        <a:t>Not energized as of July 10, 2026, and meets specified requirements</a:t>
                      </a:r>
                    </a:p>
                  </a:txBody>
                  <a:tcPr/>
                </a:tc>
                <a:tc>
                  <a:txBody>
                    <a:bodyPr/>
                    <a:lstStyle/>
                    <a:p>
                      <a:r>
                        <a:rPr lang="en-US" sz="2000" kern="1200">
                          <a:solidFill>
                            <a:srgbClr val="1A2740"/>
                          </a:solidFill>
                          <a:latin typeface="Calibri" pitchFamily="34" charset="0"/>
                          <a:ea typeface="Calibri" pitchFamily="34" charset="-122"/>
                          <a:cs typeface="Calibri" pitchFamily="34" charset="-120"/>
                        </a:rPr>
                        <a:t>Yes</a:t>
                      </a:r>
                    </a:p>
                  </a:txBody>
                  <a:tcPr/>
                </a:tc>
                <a:extLst>
                  <a:ext uri="{0D108BD9-81ED-4DB2-BD59-A6C34878D82A}">
                    <a16:rowId xmlns:a16="http://schemas.microsoft.com/office/drawing/2014/main" val="2341095106"/>
                  </a:ext>
                </a:extLst>
              </a:tr>
              <a:tr h="370840">
                <a:tc>
                  <a:txBody>
                    <a:bodyPr/>
                    <a:lstStyle/>
                    <a:p>
                      <a:r>
                        <a:rPr lang="en-US" sz="2000" kern="1200">
                          <a:solidFill>
                            <a:srgbClr val="1A2740"/>
                          </a:solidFill>
                          <a:latin typeface="Calibri" pitchFamily="34" charset="0"/>
                          <a:ea typeface="Calibri" pitchFamily="34" charset="-122"/>
                          <a:cs typeface="Calibri" pitchFamily="34" charset="-120"/>
                        </a:rPr>
                        <a:t>9.2.1.2(1)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a:solidFill>
                            <a:srgbClr val="1A2740"/>
                          </a:solidFill>
                          <a:latin typeface="Calibri" pitchFamily="34" charset="0"/>
                          <a:ea typeface="Calibri" pitchFamily="34" charset="-122"/>
                          <a:cs typeface="Calibri" pitchFamily="34" charset="-120"/>
                        </a:rPr>
                        <a:t>Meets criteria (a)-(d) and subject to reliability assessment and allocation</a:t>
                      </a:r>
                    </a:p>
                  </a:txBody>
                  <a:tcPr/>
                </a:tc>
                <a:tc>
                  <a:txBody>
                    <a:bodyPr/>
                    <a:lstStyle/>
                    <a:p>
                      <a:r>
                        <a:rPr lang="en-US" sz="2000" kern="1200">
                          <a:solidFill>
                            <a:srgbClr val="1A2740"/>
                          </a:solidFill>
                          <a:latin typeface="Calibri" pitchFamily="34" charset="0"/>
                          <a:ea typeface="Calibri" pitchFamily="34" charset="-122"/>
                          <a:cs typeface="Calibri" pitchFamily="34" charset="-120"/>
                        </a:rPr>
                        <a:t>Yes</a:t>
                      </a:r>
                    </a:p>
                  </a:txBody>
                  <a:tcPr/>
                </a:tc>
                <a:extLst>
                  <a:ext uri="{0D108BD9-81ED-4DB2-BD59-A6C34878D82A}">
                    <a16:rowId xmlns:a16="http://schemas.microsoft.com/office/drawing/2014/main" val="3279802133"/>
                  </a:ext>
                </a:extLst>
              </a:tr>
            </a:tbl>
          </a:graphicData>
        </a:graphic>
      </p:graphicFrame>
      <p:sp>
        <p:nvSpPr>
          <p:cNvPr id="6" name="TextBox 5">
            <a:extLst>
              <a:ext uri="{FF2B5EF4-FFF2-40B4-BE49-F238E27FC236}">
                <a16:creationId xmlns:a16="http://schemas.microsoft.com/office/drawing/2014/main" id="{62CAA517-1130-D963-C184-B1AD10C05256}"/>
              </a:ext>
            </a:extLst>
          </p:cNvPr>
          <p:cNvSpPr txBox="1"/>
          <p:nvPr/>
        </p:nvSpPr>
        <p:spPr>
          <a:xfrm>
            <a:off x="682971" y="5586325"/>
            <a:ext cx="10323019" cy="646331"/>
          </a:xfrm>
          <a:prstGeom prst="rect">
            <a:avLst/>
          </a:prstGeom>
          <a:noFill/>
        </p:spPr>
        <p:txBody>
          <a:bodyPr wrap="none" rtlCol="0">
            <a:spAutoFit/>
          </a:bodyPr>
          <a:lstStyle/>
          <a:p>
            <a:r>
              <a:rPr lang="en-US">
                <a:solidFill>
                  <a:srgbClr val="1A2740"/>
                </a:solidFill>
                <a:latin typeface="Calibri" pitchFamily="34" charset="0"/>
                <a:ea typeface="Calibri" pitchFamily="34" charset="-122"/>
                <a:cs typeface="Calibri" pitchFamily="34" charset="-120"/>
              </a:rPr>
              <a:t>(1). If an updated model if available, the ILLE should supply a version that more accurately represents the LL. </a:t>
            </a:r>
          </a:p>
          <a:p>
            <a:r>
              <a:rPr lang="en-US">
                <a:solidFill>
                  <a:srgbClr val="1A2740"/>
                </a:solidFill>
                <a:latin typeface="Calibri" pitchFamily="34" charset="0"/>
                <a:ea typeface="Calibri" pitchFamily="34" charset="-122"/>
                <a:cs typeface="Calibri" pitchFamily="34" charset="-120"/>
              </a:rPr>
              <a:t>(2). No submission is needed if meeting criteria in 9.2.1.1(1)(a)-(c).</a:t>
            </a:r>
          </a:p>
        </p:txBody>
      </p:sp>
    </p:spTree>
    <p:extLst>
      <p:ext uri="{BB962C8B-B14F-4D97-AF65-F5344CB8AC3E}">
        <p14:creationId xmlns:p14="http://schemas.microsoft.com/office/powerpoint/2010/main" val="3744960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A9E5D-B86A-DD1A-E5A4-30C62D7C0301}"/>
              </a:ext>
            </a:extLst>
          </p:cNvPr>
          <p:cNvSpPr>
            <a:spLocks noGrp="1"/>
          </p:cNvSpPr>
          <p:nvPr>
            <p:ph type="title"/>
          </p:nvPr>
        </p:nvSpPr>
        <p:spPr/>
        <p:txBody>
          <a:bodyPr/>
          <a:lstStyle/>
          <a:p>
            <a:r>
              <a:rPr lang="en-US"/>
              <a:t>Model Review</a:t>
            </a:r>
          </a:p>
        </p:txBody>
      </p:sp>
      <p:sp>
        <p:nvSpPr>
          <p:cNvPr id="4" name="Slide Number Placeholder 3">
            <a:extLst>
              <a:ext uri="{FF2B5EF4-FFF2-40B4-BE49-F238E27FC236}">
                <a16:creationId xmlns:a16="http://schemas.microsoft.com/office/drawing/2014/main" id="{38B61BE8-7B30-AB9E-3037-0918CEB08DE5}"/>
              </a:ext>
            </a:extLst>
          </p:cNvPr>
          <p:cNvSpPr>
            <a:spLocks noGrp="1"/>
          </p:cNvSpPr>
          <p:nvPr>
            <p:ph type="sldNum" sz="quarter" idx="12"/>
          </p:nvPr>
        </p:nvSpPr>
        <p:spPr/>
        <p:txBody>
          <a:bodyPr/>
          <a:lstStyle/>
          <a:p>
            <a:fld id="{BCDE79FB-97BA-492B-8D57-F1373F9ADA95}" type="slidenum">
              <a:rPr lang="en-US" smtClean="0"/>
              <a:t>15</a:t>
            </a:fld>
            <a:endParaRPr lang="en-US"/>
          </a:p>
        </p:txBody>
      </p:sp>
      <p:sp>
        <p:nvSpPr>
          <p:cNvPr id="5" name="Shape 2">
            <a:extLst>
              <a:ext uri="{FF2B5EF4-FFF2-40B4-BE49-F238E27FC236}">
                <a16:creationId xmlns:a16="http://schemas.microsoft.com/office/drawing/2014/main" id="{06AEB56D-437D-ED71-1963-BC69E720E86E}"/>
              </a:ext>
            </a:extLst>
          </p:cNvPr>
          <p:cNvSpPr/>
          <p:nvPr/>
        </p:nvSpPr>
        <p:spPr>
          <a:xfrm>
            <a:off x="2213285" y="1371601"/>
            <a:ext cx="7765430" cy="3385226"/>
          </a:xfrm>
          <a:prstGeom prst="rect">
            <a:avLst/>
          </a:prstGeom>
          <a:solidFill>
            <a:srgbClr val="FFFFFF"/>
          </a:solidFill>
          <a:ln w="12700">
            <a:solidFill>
              <a:srgbClr val="D0E4F0"/>
            </a:solidFill>
            <a:prstDash val="solid"/>
          </a:ln>
          <a:effectLst>
            <a:outerShdw blurRad="50800" dist="38100" dir="8100000" algn="tr" rotWithShape="0">
              <a:prstClr val="black">
                <a:alpha val="40000"/>
              </a:prstClr>
            </a:outerShdw>
          </a:effectLst>
        </p:spPr>
        <p:txBody>
          <a:bodyPr/>
          <a:lstStyle/>
          <a:p>
            <a:endParaRPr lang="en-US"/>
          </a:p>
        </p:txBody>
      </p:sp>
      <p:sp>
        <p:nvSpPr>
          <p:cNvPr id="6" name="Shape 3">
            <a:extLst>
              <a:ext uri="{FF2B5EF4-FFF2-40B4-BE49-F238E27FC236}">
                <a16:creationId xmlns:a16="http://schemas.microsoft.com/office/drawing/2014/main" id="{2D1EAFD8-BDD5-FD23-EAC7-602D425F72C4}"/>
              </a:ext>
            </a:extLst>
          </p:cNvPr>
          <p:cNvSpPr/>
          <p:nvPr/>
        </p:nvSpPr>
        <p:spPr>
          <a:xfrm>
            <a:off x="2213286" y="1371601"/>
            <a:ext cx="7765428" cy="486382"/>
          </a:xfrm>
          <a:prstGeom prst="rect">
            <a:avLst/>
          </a:prstGeom>
          <a:solidFill>
            <a:srgbClr val="1C7293"/>
          </a:solidFill>
          <a:ln w="12700">
            <a:solidFill>
              <a:srgbClr val="1C7293"/>
            </a:solidFill>
            <a:prstDash val="solid"/>
          </a:ln>
        </p:spPr>
        <p:txBody>
          <a:bodyPr/>
          <a:lstStyle/>
          <a:p>
            <a:endParaRPr lang="en-US"/>
          </a:p>
        </p:txBody>
      </p:sp>
      <p:sp>
        <p:nvSpPr>
          <p:cNvPr id="7" name="Text 4">
            <a:extLst>
              <a:ext uri="{FF2B5EF4-FFF2-40B4-BE49-F238E27FC236}">
                <a16:creationId xmlns:a16="http://schemas.microsoft.com/office/drawing/2014/main" id="{EC777B85-E46F-1263-DA10-C1E9B1EE5296}"/>
              </a:ext>
            </a:extLst>
          </p:cNvPr>
          <p:cNvSpPr/>
          <p:nvPr/>
        </p:nvSpPr>
        <p:spPr>
          <a:xfrm>
            <a:off x="2350445" y="1371601"/>
            <a:ext cx="7558037" cy="365760"/>
          </a:xfrm>
          <a:prstGeom prst="rect">
            <a:avLst/>
          </a:prstGeom>
          <a:noFill/>
          <a:ln/>
        </p:spPr>
        <p:txBody>
          <a:bodyPr wrap="square" rtlCol="0" anchor="ctr"/>
          <a:lstStyle/>
          <a:p>
            <a:pPr marL="0" indent="0">
              <a:buNone/>
            </a:pPr>
            <a:r>
              <a:rPr lang="en-US" sz="2000" b="1">
                <a:solidFill>
                  <a:srgbClr val="FFFFFF"/>
                </a:solidFill>
                <a:latin typeface="Calibri" pitchFamily="34" charset="0"/>
                <a:ea typeface="Calibri" pitchFamily="34" charset="-122"/>
                <a:cs typeface="Calibri" pitchFamily="34" charset="-120"/>
              </a:rPr>
              <a:t>Voltage Ride-Through (VRT) Testing</a:t>
            </a:r>
            <a:endParaRPr lang="en-US" sz="2000"/>
          </a:p>
        </p:txBody>
      </p:sp>
      <p:sp>
        <p:nvSpPr>
          <p:cNvPr id="8" name="Text 5">
            <a:extLst>
              <a:ext uri="{FF2B5EF4-FFF2-40B4-BE49-F238E27FC236}">
                <a16:creationId xmlns:a16="http://schemas.microsoft.com/office/drawing/2014/main" id="{AB222DA5-0BE0-6A7A-BB1E-86C5B492A768}"/>
              </a:ext>
            </a:extLst>
          </p:cNvPr>
          <p:cNvSpPr/>
          <p:nvPr/>
        </p:nvSpPr>
        <p:spPr>
          <a:xfrm>
            <a:off x="2347771" y="1935706"/>
            <a:ext cx="7358734" cy="2490379"/>
          </a:xfrm>
          <a:prstGeom prst="rect">
            <a:avLst/>
          </a:prstGeom>
          <a:noFill/>
          <a:ln/>
        </p:spPr>
        <p:txBody>
          <a:bodyPr wrap="square" rtlCol="0" anchor="t"/>
          <a:lstStyle/>
          <a:p>
            <a:pPr marL="0" indent="0">
              <a:buNone/>
            </a:pPr>
            <a:r>
              <a:rPr lang="en-US">
                <a:solidFill>
                  <a:srgbClr val="1A2740"/>
                </a:solidFill>
                <a:latin typeface="Calibri" pitchFamily="34" charset="0"/>
                <a:ea typeface="Calibri" pitchFamily="34" charset="-122"/>
                <a:cs typeface="Calibri" pitchFamily="34" charset="-120"/>
              </a:rPr>
              <a:t>ERCOT will perform VRT testing for applicable Large Computational Loads (LCLs) subject to NOGRR282.</a:t>
            </a:r>
            <a:endParaRPr lang="en-US"/>
          </a:p>
          <a:p>
            <a:pPr marL="0" indent="0">
              <a:buNone/>
            </a:pPr>
            <a:r>
              <a:rPr lang="en-US">
                <a:solidFill>
                  <a:srgbClr val="1A2740"/>
                </a:solidFill>
                <a:latin typeface="Calibri" pitchFamily="34" charset="0"/>
                <a:ea typeface="Calibri" pitchFamily="34" charset="-122"/>
                <a:cs typeface="Calibri" pitchFamily="34" charset="-120"/>
              </a:rPr>
              <a:t> </a:t>
            </a:r>
            <a:endParaRPr lang="en-US"/>
          </a:p>
          <a:p>
            <a:pPr marL="0" indent="0">
              <a:buNone/>
            </a:pPr>
            <a:r>
              <a:rPr lang="en-US" b="1">
                <a:solidFill>
                  <a:srgbClr val="1A2740"/>
                </a:solidFill>
                <a:latin typeface="Calibri" pitchFamily="34" charset="0"/>
                <a:ea typeface="Calibri" pitchFamily="34" charset="-122"/>
                <a:cs typeface="Calibri" pitchFamily="34" charset="-120"/>
              </a:rPr>
              <a:t>If a model does NOT meet NOGRR282 requirements:</a:t>
            </a:r>
            <a:endParaRPr lang="en-US"/>
          </a:p>
          <a:p>
            <a:pPr marL="342900" indent="-342900">
              <a:buSzPct val="100000"/>
              <a:buChar char="•"/>
            </a:pPr>
            <a:r>
              <a:rPr lang="en-US">
                <a:solidFill>
                  <a:srgbClr val="1A2740"/>
                </a:solidFill>
                <a:latin typeface="Calibri" pitchFamily="34" charset="0"/>
                <a:ea typeface="Calibri" pitchFamily="34" charset="-122"/>
                <a:cs typeface="Calibri" pitchFamily="34" charset="-120"/>
              </a:rPr>
              <a:t>ERCOT will notify the interconnecting TSP and ILLE</a:t>
            </a:r>
            <a:endParaRPr lang="en-US"/>
          </a:p>
          <a:p>
            <a:pPr marL="342900" indent="-342900">
              <a:buSzPct val="100000"/>
              <a:buChar char="•"/>
            </a:pPr>
            <a:r>
              <a:rPr lang="en-US">
                <a:solidFill>
                  <a:srgbClr val="1A2740"/>
                </a:solidFill>
                <a:latin typeface="Calibri" pitchFamily="34" charset="0"/>
                <a:ea typeface="Calibri" pitchFamily="34" charset="-122"/>
                <a:cs typeface="Calibri" pitchFamily="34" charset="-120"/>
              </a:rPr>
              <a:t>The load remains in Batch Zero with no impact to allocation</a:t>
            </a:r>
            <a:endParaRPr lang="en-US"/>
          </a:p>
          <a:p>
            <a:pPr marL="342900" indent="-342900">
              <a:buSzPct val="100000"/>
              <a:buChar char="•"/>
            </a:pPr>
            <a:r>
              <a:rPr lang="en-US">
                <a:solidFill>
                  <a:srgbClr val="1A2740"/>
                </a:solidFill>
                <a:latin typeface="Calibri" pitchFamily="34" charset="0"/>
                <a:ea typeface="Calibri" pitchFamily="34" charset="-122"/>
                <a:cs typeface="Calibri" pitchFamily="34" charset="-120"/>
              </a:rPr>
              <a:t>The ILLE should coordinate with the TSP to update the model before the completion of Batch Zero</a:t>
            </a:r>
            <a:endParaRPr lang="en-US"/>
          </a:p>
        </p:txBody>
      </p:sp>
    </p:spTree>
    <p:extLst>
      <p:ext uri="{BB962C8B-B14F-4D97-AF65-F5344CB8AC3E}">
        <p14:creationId xmlns:p14="http://schemas.microsoft.com/office/powerpoint/2010/main" val="2638529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22295-0521-C416-359D-F95BDB764DC6}"/>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4D234693-06E7-8F80-554F-C972F6EF7D65}"/>
              </a:ext>
            </a:extLst>
          </p:cNvPr>
          <p:cNvGraphicFramePr>
            <a:graphicFrameLocks noChangeAspect="1"/>
          </p:cNvGraphicFramePr>
          <p:nvPr>
            <p:custDataLst>
              <p:tags r:id="rId1"/>
            </p:custDataLst>
            <p:extLst>
              <p:ext uri="{D42A27DB-BD31-4B8C-83A1-F6EECF244321}">
                <p14:modId xmlns:p14="http://schemas.microsoft.com/office/powerpoint/2010/main" val="33596180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04" imgH="405" progId="TCLayout.ActiveDocument.1">
                  <p:embed/>
                </p:oleObj>
              </mc:Choice>
              <mc:Fallback>
                <p:oleObj name="think-cell Slide" r:id="rId7" imgW="404" imgH="405" progId="TCLayout.ActiveDocument.1">
                  <p:embed/>
                  <p:pic>
                    <p:nvPicPr>
                      <p:cNvPr id="7" name="think-cell data - do not delete" hidden="1">
                        <a:extLst>
                          <a:ext uri="{FF2B5EF4-FFF2-40B4-BE49-F238E27FC236}">
                            <a16:creationId xmlns:a16="http://schemas.microsoft.com/office/drawing/2014/main" id="{4D234693-06E7-8F80-554F-C972F6EF7D65}"/>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E776645F-FAF9-FBE4-96FE-0F4D3ABE4216}"/>
              </a:ext>
            </a:extLst>
          </p:cNvPr>
          <p:cNvSpPr>
            <a:spLocks noGrp="1"/>
          </p:cNvSpPr>
          <p:nvPr>
            <p:ph type="title"/>
          </p:nvPr>
        </p:nvSpPr>
        <p:spPr/>
        <p:txBody>
          <a:bodyPr vert="horz"/>
          <a:lstStyle/>
          <a:p>
            <a:r>
              <a:rPr lang="en-US" altLang="en-US">
                <a:effectLst/>
                <a:latin typeface="+mn-lt"/>
              </a:rPr>
              <a:t>Agenda</a:t>
            </a:r>
            <a:endParaRPr lang="en-US">
              <a:latin typeface="+mn-lt"/>
            </a:endParaRPr>
          </a:p>
        </p:txBody>
      </p:sp>
      <p:sp>
        <p:nvSpPr>
          <p:cNvPr id="4" name="Slide Number Placeholder 4">
            <a:extLst>
              <a:ext uri="{FF2B5EF4-FFF2-40B4-BE49-F238E27FC236}">
                <a16:creationId xmlns:a16="http://schemas.microsoft.com/office/drawing/2014/main" id="{4D61D192-57FC-E284-2480-44AA5508C679}"/>
              </a:ext>
            </a:extLst>
          </p:cNvPr>
          <p:cNvSpPr>
            <a:spLocks noGrp="1"/>
          </p:cNvSpPr>
          <p:nvPr>
            <p:ph type="sldNum" sz="quarter" idx="12"/>
          </p:nvPr>
        </p:nvSpPr>
        <p:spPr/>
        <p:txBody>
          <a:bodyPr/>
          <a:lstStyle/>
          <a:p>
            <a:fld id="{BCDE79FB-97BA-492B-8D57-F1373F9ADA95}" type="slidenum">
              <a:rPr lang="en-US" smtClean="0"/>
              <a:pPr/>
              <a:t>16</a:t>
            </a:fld>
            <a:endParaRPr lang="en-US"/>
          </a:p>
        </p:txBody>
      </p:sp>
      <p:sp>
        <p:nvSpPr>
          <p:cNvPr id="3" name="Text Placeholder 2">
            <a:hlinkClick r:id="rId9" action="ppaction://hlinksldjump"/>
            <a:extLst>
              <a:ext uri="{FF2B5EF4-FFF2-40B4-BE49-F238E27FC236}">
                <a16:creationId xmlns:a16="http://schemas.microsoft.com/office/drawing/2014/main" id="{E585EC15-F128-A564-2F00-6B0203570A7F}"/>
              </a:ext>
            </a:extLst>
          </p:cNvPr>
          <p:cNvSpPr>
            <a:spLocks noGrp="1"/>
          </p:cNvSpPr>
          <p:nvPr>
            <p:custDataLst>
              <p:tags r:id="rId2"/>
            </p:custDataLst>
          </p:nvPr>
        </p:nvSpPr>
        <p:spPr bwMode="auto">
          <a:xfrm>
            <a:off x="3459163" y="2352675"/>
            <a:ext cx="4635500" cy="4714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12713" rIns="0" bIns="11430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ltLang="en-US">
                <a:effectLst/>
              </a:rPr>
              <a:t>Batch Zero Readiness Discussion Schedule</a:t>
            </a:r>
            <a:endParaRPr lang="en-US"/>
          </a:p>
        </p:txBody>
      </p:sp>
      <p:sp>
        <p:nvSpPr>
          <p:cNvPr id="10" name="Text Placeholder 2">
            <a:hlinkClick r:id="rId10" action="ppaction://hlinksldjump"/>
            <a:extLst>
              <a:ext uri="{FF2B5EF4-FFF2-40B4-BE49-F238E27FC236}">
                <a16:creationId xmlns:a16="http://schemas.microsoft.com/office/drawing/2014/main" id="{DE51B164-C5D2-7231-E051-55920744972E}"/>
              </a:ext>
            </a:extLst>
          </p:cNvPr>
          <p:cNvSpPr>
            <a:spLocks noGrp="1"/>
          </p:cNvSpPr>
          <p:nvPr>
            <p:custDataLst>
              <p:tags r:id="rId3"/>
            </p:custDataLst>
          </p:nvPr>
        </p:nvSpPr>
        <p:spPr bwMode="auto">
          <a:xfrm>
            <a:off x="3459163" y="2824163"/>
            <a:ext cx="4635500" cy="4714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12713" rIns="0" bIns="11430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t>Key Dates and Details </a:t>
            </a:r>
          </a:p>
        </p:txBody>
      </p:sp>
      <p:sp>
        <p:nvSpPr>
          <p:cNvPr id="11" name="Text Placeholder 2">
            <a:hlinkClick r:id="rId11" action="ppaction://hlinksldjump"/>
            <a:extLst>
              <a:ext uri="{FF2B5EF4-FFF2-40B4-BE49-F238E27FC236}">
                <a16:creationId xmlns:a16="http://schemas.microsoft.com/office/drawing/2014/main" id="{0EC60955-F3FE-0C19-BA17-E7767BA313FB}"/>
              </a:ext>
            </a:extLst>
          </p:cNvPr>
          <p:cNvSpPr>
            <a:spLocks noGrp="1"/>
          </p:cNvSpPr>
          <p:nvPr>
            <p:custDataLst>
              <p:tags r:id="rId4"/>
            </p:custDataLst>
          </p:nvPr>
        </p:nvSpPr>
        <p:spPr bwMode="auto">
          <a:xfrm>
            <a:off x="3459163" y="3295650"/>
            <a:ext cx="4635500" cy="4714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12713" rIns="0" bIns="11430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t>Dynamic Models for Batch Zero</a:t>
            </a:r>
          </a:p>
        </p:txBody>
      </p:sp>
      <p:sp>
        <p:nvSpPr>
          <p:cNvPr id="5" name="Text Placeholder 2">
            <a:extLst>
              <a:ext uri="{FF2B5EF4-FFF2-40B4-BE49-F238E27FC236}">
                <a16:creationId xmlns:a16="http://schemas.microsoft.com/office/drawing/2014/main" id="{F81D7476-FB1D-C8CB-3775-BF353950F123}"/>
              </a:ext>
            </a:extLst>
          </p:cNvPr>
          <p:cNvSpPr>
            <a:spLocks noGrp="1"/>
          </p:cNvSpPr>
          <p:nvPr>
            <p:custDataLst>
              <p:tags r:id="rId5"/>
            </p:custDataLst>
          </p:nvPr>
        </p:nvSpPr>
        <p:spPr bwMode="auto">
          <a:xfrm>
            <a:off x="3459163" y="3767138"/>
            <a:ext cx="4635500" cy="715963"/>
          </a:xfrm>
          <a:prstGeom prst="rect">
            <a:avLst/>
          </a:prstGeom>
          <a:solidFill>
            <a:schemeClr val="accent1"/>
          </a:solidFill>
          <a:ln>
            <a:noFill/>
          </a:ln>
          <a:effectLst/>
        </p:spPr>
        <p:txBody>
          <a:bodyPr vert="horz" wrap="square" lIns="80963" tIns="112713" rIns="0" bIns="11430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b="1">
                <a:solidFill>
                  <a:schemeClr val="bg1"/>
                </a:solidFill>
              </a:rPr>
              <a:t>Batch Zero Eligibility, Attestations &amp; Process Flow </a:t>
            </a:r>
          </a:p>
        </p:txBody>
      </p:sp>
    </p:spTree>
    <p:extLst>
      <p:ext uri="{BB962C8B-B14F-4D97-AF65-F5344CB8AC3E}">
        <p14:creationId xmlns:p14="http://schemas.microsoft.com/office/powerpoint/2010/main" val="3172606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E4BA6EC-5B04-D149-BDD9-4886446C7D0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8E4BA6EC-5B04-D149-BDD9-4886446C7D0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269D85F2-7301-C9F4-ACBD-DDD07C7424D3}"/>
              </a:ext>
            </a:extLst>
          </p:cNvPr>
          <p:cNvSpPr>
            <a:spLocks noGrp="1"/>
          </p:cNvSpPr>
          <p:nvPr>
            <p:ph type="title"/>
          </p:nvPr>
        </p:nvSpPr>
        <p:spPr>
          <a:xfrm>
            <a:off x="1257300" y="457200"/>
            <a:ext cx="10401300" cy="332399"/>
          </a:xfrm>
        </p:spPr>
        <p:txBody>
          <a:bodyPr vert="horz">
            <a:noAutofit/>
          </a:bodyPr>
          <a:lstStyle/>
          <a:p>
            <a:r>
              <a:rPr lang="en-US"/>
              <a:t>Objectives for today</a:t>
            </a:r>
          </a:p>
        </p:txBody>
      </p:sp>
      <p:sp>
        <p:nvSpPr>
          <p:cNvPr id="4" name="Slide Number Placeholder 5">
            <a:extLst>
              <a:ext uri="{FF2B5EF4-FFF2-40B4-BE49-F238E27FC236}">
                <a16:creationId xmlns:a16="http://schemas.microsoft.com/office/drawing/2014/main" id="{327D1057-CB7E-83DF-5AD7-F9A69C1BC38D}"/>
              </a:ext>
            </a:extLst>
          </p:cNvPr>
          <p:cNvSpPr>
            <a:spLocks noGrp="1"/>
          </p:cNvSpPr>
          <p:nvPr>
            <p:ph type="sldNum" sz="quarter" idx="12"/>
          </p:nvPr>
        </p:nvSpPr>
        <p:spPr/>
        <p:txBody>
          <a:bodyPr/>
          <a:lstStyle/>
          <a:p>
            <a:fld id="{BCDE79FB-97BA-492B-8D57-F1373F9ADA95}" type="slidenum">
              <a:rPr lang="en-US" smtClean="0"/>
              <a:t>17</a:t>
            </a:fld>
            <a:endParaRPr lang="en-US"/>
          </a:p>
        </p:txBody>
      </p:sp>
      <p:grpSp>
        <p:nvGrpSpPr>
          <p:cNvPr id="29" name="Group 28">
            <a:extLst>
              <a:ext uri="{FF2B5EF4-FFF2-40B4-BE49-F238E27FC236}">
                <a16:creationId xmlns:a16="http://schemas.microsoft.com/office/drawing/2014/main" id="{289BA6FF-E928-CD2C-7FE8-EDF232E30D98}"/>
              </a:ext>
            </a:extLst>
          </p:cNvPr>
          <p:cNvGrpSpPr/>
          <p:nvPr/>
        </p:nvGrpSpPr>
        <p:grpSpPr>
          <a:xfrm>
            <a:off x="1257300" y="1712595"/>
            <a:ext cx="2657155" cy="3286065"/>
            <a:chOff x="1257300" y="1712595"/>
            <a:chExt cx="2657155" cy="3286065"/>
          </a:xfrm>
        </p:grpSpPr>
        <p:grpSp>
          <p:nvGrpSpPr>
            <p:cNvPr id="23" name="CustomIcon">
              <a:extLst>
                <a:ext uri="{FF2B5EF4-FFF2-40B4-BE49-F238E27FC236}">
                  <a16:creationId xmlns:a16="http://schemas.microsoft.com/office/drawing/2014/main" id="{CDB96A3C-41EE-11C8-15BC-18CB4DCFBDF7}"/>
                </a:ext>
              </a:extLst>
            </p:cNvPr>
            <p:cNvGrpSpPr>
              <a:grpSpLocks noChangeAspect="1"/>
            </p:cNvGrpSpPr>
            <p:nvPr>
              <p:custDataLst>
                <p:tags r:id="rId4"/>
              </p:custDataLst>
            </p:nvPr>
          </p:nvGrpSpPr>
          <p:grpSpPr>
            <a:xfrm>
              <a:off x="1257300" y="1712595"/>
              <a:ext cx="1019810" cy="1019810"/>
              <a:chOff x="-205105" y="-205105"/>
              <a:chExt cx="1019810" cy="1019810"/>
            </a:xfrm>
          </p:grpSpPr>
          <p:sp>
            <p:nvSpPr>
              <p:cNvPr id="20" name="Oval 19">
                <a:extLst>
                  <a:ext uri="{FF2B5EF4-FFF2-40B4-BE49-F238E27FC236}">
                    <a16:creationId xmlns:a16="http://schemas.microsoft.com/office/drawing/2014/main" id="{0C3F9759-AA1D-4B21-571F-668C63EAAD36}"/>
                  </a:ext>
                </a:extLst>
              </p:cNvPr>
              <p:cNvSpPr>
                <a:spLocks noChangeAspect="1"/>
              </p:cNvSpPr>
              <p:nvPr/>
            </p:nvSpPr>
            <p:spPr>
              <a:xfrm>
                <a:off x="-205105" y="-205105"/>
                <a:ext cx="1019810" cy="1019810"/>
              </a:xfrm>
              <a:prstGeom prst="ellipse">
                <a:avLst/>
              </a:prstGeom>
              <a:solidFill>
                <a:schemeClr val="accent1"/>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a:extLst>
                  <a:ext uri="{FF2B5EF4-FFF2-40B4-BE49-F238E27FC236}">
                    <a16:creationId xmlns:a16="http://schemas.microsoft.com/office/drawing/2014/main" id="{8938AAA9-D194-9A06-4C2C-08FDB6CB20FA}"/>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0" y="0"/>
                <a:ext cx="609600" cy="609600"/>
              </a:xfrm>
              <a:prstGeom prst="rect">
                <a:avLst/>
              </a:prstGeom>
            </p:spPr>
          </p:pic>
        </p:grpSp>
        <p:sp>
          <p:nvSpPr>
            <p:cNvPr id="24" name="TextBox 23">
              <a:extLst>
                <a:ext uri="{FF2B5EF4-FFF2-40B4-BE49-F238E27FC236}">
                  <a16:creationId xmlns:a16="http://schemas.microsoft.com/office/drawing/2014/main" id="{3D7357E9-6A77-6550-3BAD-558EA353FB8C}"/>
                </a:ext>
              </a:extLst>
            </p:cNvPr>
            <p:cNvSpPr txBox="1">
              <a:spLocks/>
            </p:cNvSpPr>
            <p:nvPr/>
          </p:nvSpPr>
          <p:spPr>
            <a:xfrm>
              <a:off x="1257301" y="3059668"/>
              <a:ext cx="2657154" cy="193899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buNone/>
              </a:pPr>
              <a:r>
                <a:rPr lang="en-US" sz="1400" b="1" noProof="1"/>
                <a:t>Review eligibility requirements by Batch Zero pathway</a:t>
              </a:r>
            </a:p>
            <a:p>
              <a:pPr>
                <a:spcBef>
                  <a:spcPts val="0"/>
                </a:spcBef>
                <a:spcAft>
                  <a:spcPts val="0"/>
                </a:spcAft>
                <a:buNone/>
              </a:pPr>
              <a:r>
                <a:rPr lang="en-US" sz="1400"/>
                <a:t>Review the proposed eligibility requirements, submission materials, and validation responsibilities applicable to each Batch Zero eligibility pathway, including distinctions between ILLE and TSP/DSP requirements</a:t>
              </a:r>
              <a:endParaRPr lang="en-US" sz="1400" noProof="1"/>
            </a:p>
          </p:txBody>
        </p:sp>
      </p:grpSp>
      <p:grpSp>
        <p:nvGrpSpPr>
          <p:cNvPr id="32" name="Group 31">
            <a:extLst>
              <a:ext uri="{FF2B5EF4-FFF2-40B4-BE49-F238E27FC236}">
                <a16:creationId xmlns:a16="http://schemas.microsoft.com/office/drawing/2014/main" id="{E7F43502-4EC2-C11B-E511-4B9C2471CD6A}"/>
              </a:ext>
            </a:extLst>
          </p:cNvPr>
          <p:cNvGrpSpPr/>
          <p:nvPr/>
        </p:nvGrpSpPr>
        <p:grpSpPr>
          <a:xfrm>
            <a:off x="4887931" y="1712595"/>
            <a:ext cx="2657154" cy="2855178"/>
            <a:chOff x="5024206" y="1712595"/>
            <a:chExt cx="2657154" cy="2855178"/>
          </a:xfrm>
        </p:grpSpPr>
        <p:grpSp>
          <p:nvGrpSpPr>
            <p:cNvPr id="15" name="CustomIcon">
              <a:extLst>
                <a:ext uri="{FF2B5EF4-FFF2-40B4-BE49-F238E27FC236}">
                  <a16:creationId xmlns:a16="http://schemas.microsoft.com/office/drawing/2014/main" id="{10AC7ACA-21B3-A169-ABC1-79F86D5D6126}"/>
                </a:ext>
              </a:extLst>
            </p:cNvPr>
            <p:cNvGrpSpPr>
              <a:grpSpLocks noChangeAspect="1"/>
            </p:cNvGrpSpPr>
            <p:nvPr>
              <p:custDataLst>
                <p:tags r:id="rId3"/>
              </p:custDataLst>
            </p:nvPr>
          </p:nvGrpSpPr>
          <p:grpSpPr>
            <a:xfrm>
              <a:off x="5024206" y="1712595"/>
              <a:ext cx="1019810" cy="1019810"/>
              <a:chOff x="-205105" y="-205105"/>
              <a:chExt cx="1019810" cy="1019810"/>
            </a:xfrm>
          </p:grpSpPr>
          <p:sp>
            <p:nvSpPr>
              <p:cNvPr id="12" name="Oval 11">
                <a:extLst>
                  <a:ext uri="{FF2B5EF4-FFF2-40B4-BE49-F238E27FC236}">
                    <a16:creationId xmlns:a16="http://schemas.microsoft.com/office/drawing/2014/main" id="{DA8FFCF4-D86E-E384-4284-BEFD01A1C39B}"/>
                  </a:ext>
                </a:extLst>
              </p:cNvPr>
              <p:cNvSpPr>
                <a:spLocks noChangeAspect="1"/>
              </p:cNvSpPr>
              <p:nvPr/>
            </p:nvSpPr>
            <p:spPr>
              <a:xfrm>
                <a:off x="-205105" y="-205105"/>
                <a:ext cx="1019810" cy="1019810"/>
              </a:xfrm>
              <a:prstGeom prst="ellipse">
                <a:avLst/>
              </a:prstGeom>
              <a:solidFill>
                <a:schemeClr val="accent1"/>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4754D9AF-C662-FA82-952E-8E34589EC756}"/>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0" y="0"/>
                <a:ext cx="609600" cy="609600"/>
              </a:xfrm>
              <a:prstGeom prst="rect">
                <a:avLst/>
              </a:prstGeom>
            </p:spPr>
          </p:pic>
        </p:grpSp>
        <p:sp>
          <p:nvSpPr>
            <p:cNvPr id="27" name="TextBox 26">
              <a:extLst>
                <a:ext uri="{FF2B5EF4-FFF2-40B4-BE49-F238E27FC236}">
                  <a16:creationId xmlns:a16="http://schemas.microsoft.com/office/drawing/2014/main" id="{AF15F063-2046-060F-EB2E-540E1A1C1919}"/>
                </a:ext>
              </a:extLst>
            </p:cNvPr>
            <p:cNvSpPr txBox="1">
              <a:spLocks/>
            </p:cNvSpPr>
            <p:nvPr/>
          </p:nvSpPr>
          <p:spPr>
            <a:xfrm>
              <a:off x="5024206" y="3059668"/>
              <a:ext cx="2657154" cy="1508105"/>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buNone/>
              </a:pPr>
              <a:r>
                <a:rPr lang="en-US" sz="1400" b="1"/>
                <a:t>Review proposed attestations, and supporting materials</a:t>
              </a:r>
              <a:endParaRPr lang="en-US" sz="1400" b="1" noProof="1"/>
            </a:p>
            <a:p>
              <a:pPr>
                <a:spcBef>
                  <a:spcPts val="0"/>
                </a:spcBef>
                <a:spcAft>
                  <a:spcPts val="0"/>
                </a:spcAft>
                <a:buNone/>
              </a:pPr>
              <a:r>
                <a:rPr lang="en-US" sz="1400"/>
                <a:t>Review the proposed submission toolkit supporting the Batch Zero process, including standardized attestation templates and TSP/DSP confirmation templates</a:t>
              </a:r>
              <a:endParaRPr lang="en-US" sz="1400" noProof="1"/>
            </a:p>
          </p:txBody>
        </p:sp>
      </p:grpSp>
      <p:grpSp>
        <p:nvGrpSpPr>
          <p:cNvPr id="33" name="Group 32">
            <a:extLst>
              <a:ext uri="{FF2B5EF4-FFF2-40B4-BE49-F238E27FC236}">
                <a16:creationId xmlns:a16="http://schemas.microsoft.com/office/drawing/2014/main" id="{F8DADE87-8F24-730C-A17A-1B16A777FD23}"/>
              </a:ext>
            </a:extLst>
          </p:cNvPr>
          <p:cNvGrpSpPr/>
          <p:nvPr/>
        </p:nvGrpSpPr>
        <p:grpSpPr>
          <a:xfrm>
            <a:off x="8518561" y="1712595"/>
            <a:ext cx="2657154" cy="3286065"/>
            <a:chOff x="8791112" y="1712595"/>
            <a:chExt cx="2657154" cy="3286065"/>
          </a:xfrm>
        </p:grpSpPr>
        <p:grpSp>
          <p:nvGrpSpPr>
            <p:cNvPr id="19" name="CustomIcon">
              <a:extLst>
                <a:ext uri="{FF2B5EF4-FFF2-40B4-BE49-F238E27FC236}">
                  <a16:creationId xmlns:a16="http://schemas.microsoft.com/office/drawing/2014/main" id="{A14BD987-38E5-1C0E-1966-197B381B6DDA}"/>
                </a:ext>
              </a:extLst>
            </p:cNvPr>
            <p:cNvGrpSpPr>
              <a:grpSpLocks noChangeAspect="1"/>
            </p:cNvGrpSpPr>
            <p:nvPr>
              <p:custDataLst>
                <p:tags r:id="rId2"/>
              </p:custDataLst>
            </p:nvPr>
          </p:nvGrpSpPr>
          <p:grpSpPr>
            <a:xfrm>
              <a:off x="8791112" y="1712595"/>
              <a:ext cx="1019810" cy="1019810"/>
              <a:chOff x="-205105" y="-205105"/>
              <a:chExt cx="1019810" cy="1019810"/>
            </a:xfrm>
          </p:grpSpPr>
          <p:sp>
            <p:nvSpPr>
              <p:cNvPr id="16" name="Oval 15">
                <a:extLst>
                  <a:ext uri="{FF2B5EF4-FFF2-40B4-BE49-F238E27FC236}">
                    <a16:creationId xmlns:a16="http://schemas.microsoft.com/office/drawing/2014/main" id="{C44604A6-1A3E-DD44-276E-1D6E30D95F8E}"/>
                  </a:ext>
                </a:extLst>
              </p:cNvPr>
              <p:cNvSpPr>
                <a:spLocks noChangeAspect="1"/>
              </p:cNvSpPr>
              <p:nvPr/>
            </p:nvSpPr>
            <p:spPr>
              <a:xfrm>
                <a:off x="-205105" y="-205105"/>
                <a:ext cx="1019810" cy="1019810"/>
              </a:xfrm>
              <a:prstGeom prst="ellipse">
                <a:avLst/>
              </a:prstGeom>
              <a:solidFill>
                <a:schemeClr val="accent1"/>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A30A51C7-C925-58E1-14B0-D0B5632563C9}"/>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0" y="0"/>
                <a:ext cx="609600" cy="609600"/>
              </a:xfrm>
              <a:prstGeom prst="rect">
                <a:avLst/>
              </a:prstGeom>
            </p:spPr>
          </p:pic>
        </p:grpSp>
        <p:sp>
          <p:nvSpPr>
            <p:cNvPr id="31" name="TextBox 30">
              <a:extLst>
                <a:ext uri="{FF2B5EF4-FFF2-40B4-BE49-F238E27FC236}">
                  <a16:creationId xmlns:a16="http://schemas.microsoft.com/office/drawing/2014/main" id="{1F502298-32AE-46D8-2B7B-FEA68407E3DF}"/>
                </a:ext>
              </a:extLst>
            </p:cNvPr>
            <p:cNvSpPr txBox="1">
              <a:spLocks/>
            </p:cNvSpPr>
            <p:nvPr/>
          </p:nvSpPr>
          <p:spPr>
            <a:xfrm>
              <a:off x="8791112" y="3059668"/>
              <a:ext cx="2657154" cy="193899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buNone/>
              </a:pPr>
              <a:r>
                <a:rPr lang="en-US" sz="1400" b="1"/>
                <a:t>Review proposed submission and validation process</a:t>
              </a:r>
              <a:endParaRPr lang="en-US" sz="1400" b="1" noProof="1"/>
            </a:p>
            <a:p>
              <a:pPr>
                <a:spcBef>
                  <a:spcPts val="0"/>
                </a:spcBef>
                <a:spcAft>
                  <a:spcPts val="0"/>
                </a:spcAft>
                <a:buNone/>
              </a:pPr>
              <a:r>
                <a:rPr lang="en-US" sz="1400"/>
                <a:t>Walk through the proposed E2E2 Batch Zero submission and validation process, including a representative example illustrating how submission materials are prepared, reviewed, validated, and transmitted</a:t>
              </a:r>
              <a:endParaRPr lang="en-US" sz="1400" noProof="1"/>
            </a:p>
          </p:txBody>
        </p:sp>
      </p:grpSp>
      <p:sp>
        <p:nvSpPr>
          <p:cNvPr id="5" name="Rectangle 4">
            <a:extLst>
              <a:ext uri="{FF2B5EF4-FFF2-40B4-BE49-F238E27FC236}">
                <a16:creationId xmlns:a16="http://schemas.microsoft.com/office/drawing/2014/main" id="{3C28175C-7552-8C7B-60A1-D7CB33A7B61B}"/>
              </a:ext>
            </a:extLst>
          </p:cNvPr>
          <p:cNvSpPr>
            <a:spLocks/>
          </p:cNvSpPr>
          <p:nvPr/>
        </p:nvSpPr>
        <p:spPr>
          <a:xfrm>
            <a:off x="1257300" y="5522976"/>
            <a:ext cx="10401300" cy="722376"/>
          </a:xfrm>
          <a:prstGeom prst="rect">
            <a:avLst/>
          </a:prstGeom>
          <a:solidFill>
            <a:schemeClr val="accent1">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400">
                <a:solidFill>
                  <a:schemeClr val="tx1"/>
                </a:solidFill>
              </a:rPr>
              <a:t>Today’s objective is to provide ERCOT’s plan for submission and validation of information for stakeholder feedback.  During the May 28 Batch Readiness meetings, we will review the finalized versions of the materials, and following Board approval, ERCOT will publish them. </a:t>
            </a:r>
            <a:r>
              <a:rPr lang="en-US" sz="1400" b="1">
                <a:solidFill>
                  <a:schemeClr val="tx1"/>
                </a:solidFill>
              </a:rPr>
              <a:t>Please submit any questions or comments to llwg_feedback@ercot.com. </a:t>
            </a:r>
          </a:p>
        </p:txBody>
      </p:sp>
    </p:spTree>
    <p:extLst>
      <p:ext uri="{BB962C8B-B14F-4D97-AF65-F5344CB8AC3E}">
        <p14:creationId xmlns:p14="http://schemas.microsoft.com/office/powerpoint/2010/main" val="2637664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F44FB519-900F-00CF-2485-32CC171F0DF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04" imgH="403" progId="TCLayout.ActiveDocument.1">
                  <p:embed/>
                </p:oleObj>
              </mc:Choice>
              <mc:Fallback>
                <p:oleObj name="think-cell Slide" r:id="rId8" imgW="404" imgH="403" progId="TCLayout.ActiveDocument.1">
                  <p:embed/>
                  <p:pic>
                    <p:nvPicPr>
                      <p:cNvPr id="8" name="think-cell data - do not delete" hidden="1">
                        <a:extLst>
                          <a:ext uri="{FF2B5EF4-FFF2-40B4-BE49-F238E27FC236}">
                            <a16:creationId xmlns:a16="http://schemas.microsoft.com/office/drawing/2014/main" id="{F44FB519-900F-00CF-2485-32CC171F0DFB}"/>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5AB7B62D-928C-FD29-5A9D-FCCEB6779AE4}"/>
              </a:ext>
            </a:extLst>
          </p:cNvPr>
          <p:cNvSpPr>
            <a:spLocks noGrp="1"/>
          </p:cNvSpPr>
          <p:nvPr>
            <p:ph type="title"/>
          </p:nvPr>
        </p:nvSpPr>
        <p:spPr>
          <a:xfrm>
            <a:off x="1257300" y="220898"/>
            <a:ext cx="10401300" cy="332399"/>
          </a:xfrm>
        </p:spPr>
        <p:txBody>
          <a:bodyPr vert="horz">
            <a:spAutoFit/>
          </a:bodyPr>
          <a:lstStyle/>
          <a:p>
            <a:r>
              <a:rPr lang="en-US"/>
              <a:t>Eligibility and Submission Requirements by Batch Zero Pathway (1/4)</a:t>
            </a:r>
          </a:p>
        </p:txBody>
      </p:sp>
      <p:sp>
        <p:nvSpPr>
          <p:cNvPr id="4" name="Slide Number Placeholder 5">
            <a:extLst>
              <a:ext uri="{FF2B5EF4-FFF2-40B4-BE49-F238E27FC236}">
                <a16:creationId xmlns:a16="http://schemas.microsoft.com/office/drawing/2014/main" id="{7FC8BCE3-C938-98E1-04E2-0604308FA62D}"/>
              </a:ext>
            </a:extLst>
          </p:cNvPr>
          <p:cNvSpPr>
            <a:spLocks noGrp="1"/>
          </p:cNvSpPr>
          <p:nvPr>
            <p:ph type="sldNum" sz="quarter" idx="12"/>
          </p:nvPr>
        </p:nvSpPr>
        <p:spPr/>
        <p:txBody>
          <a:bodyPr/>
          <a:lstStyle/>
          <a:p>
            <a:fld id="{BCDE79FB-97BA-492B-8D57-F1373F9ADA95}" type="slidenum">
              <a:rPr lang="en-US" smtClean="0"/>
              <a:t>18</a:t>
            </a:fld>
            <a:endParaRPr lang="en-US"/>
          </a:p>
        </p:txBody>
      </p:sp>
      <p:sp>
        <p:nvSpPr>
          <p:cNvPr id="20" name="TextBox 19">
            <a:extLst>
              <a:ext uri="{FF2B5EF4-FFF2-40B4-BE49-F238E27FC236}">
                <a16:creationId xmlns:a16="http://schemas.microsoft.com/office/drawing/2014/main" id="{EBA37AD4-DBB3-DB08-2693-6163B7627FEA}"/>
              </a:ext>
            </a:extLst>
          </p:cNvPr>
          <p:cNvSpPr txBox="1">
            <a:spLocks/>
          </p:cNvSpPr>
          <p:nvPr/>
        </p:nvSpPr>
        <p:spPr>
          <a:xfrm>
            <a:off x="1257300" y="1453590"/>
            <a:ext cx="1499938" cy="81560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Base Load § 9.2.1.1(1)(a)</a:t>
            </a:r>
          </a:p>
          <a:p>
            <a:r>
              <a:rPr lang="en-US" sz="1200" noProof="1"/>
              <a:t>(Energized before 3/25/2022)</a:t>
            </a:r>
          </a:p>
        </p:txBody>
      </p:sp>
      <p:cxnSp>
        <p:nvCxnSpPr>
          <p:cNvPr id="27" name="Straight Connector 26">
            <a:extLst>
              <a:ext uri="{FF2B5EF4-FFF2-40B4-BE49-F238E27FC236}">
                <a16:creationId xmlns:a16="http://schemas.microsoft.com/office/drawing/2014/main" id="{9C04B556-E94D-FBA9-AC53-B4F82491D177}"/>
              </a:ext>
            </a:extLst>
          </p:cNvPr>
          <p:cNvCxnSpPr>
            <a:cxnSpLocks/>
          </p:cNvCxnSpPr>
          <p:nvPr/>
        </p:nvCxnSpPr>
        <p:spPr>
          <a:xfrm>
            <a:off x="1257300" y="2302025"/>
            <a:ext cx="10401300" cy="0"/>
          </a:xfrm>
          <a:prstGeom prst="line">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FB23F72-0956-D680-7FC4-0E854EADEE40}"/>
              </a:ext>
            </a:extLst>
          </p:cNvPr>
          <p:cNvSpPr txBox="1">
            <a:spLocks/>
          </p:cNvSpPr>
          <p:nvPr/>
        </p:nvSpPr>
        <p:spPr>
          <a:xfrm>
            <a:off x="1257300" y="2405992"/>
            <a:ext cx="1499938" cy="10002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Base Load § 9.2.1.1(1)(b)</a:t>
            </a:r>
          </a:p>
          <a:p>
            <a:r>
              <a:rPr lang="en-US" sz="1200" noProof="1"/>
              <a:t>(Energized between 3/25/2022 and 7/10/26)</a:t>
            </a:r>
          </a:p>
        </p:txBody>
      </p:sp>
      <p:sp>
        <p:nvSpPr>
          <p:cNvPr id="23" name="TextBox 22">
            <a:extLst>
              <a:ext uri="{FF2B5EF4-FFF2-40B4-BE49-F238E27FC236}">
                <a16:creationId xmlns:a16="http://schemas.microsoft.com/office/drawing/2014/main" id="{E47DAD7C-C9BB-657B-CD02-82B3045F8994}"/>
              </a:ext>
            </a:extLst>
          </p:cNvPr>
          <p:cNvSpPr txBox="1">
            <a:spLocks/>
          </p:cNvSpPr>
          <p:nvPr/>
        </p:nvSpPr>
        <p:spPr>
          <a:xfrm>
            <a:off x="2928418" y="1453590"/>
            <a:ext cx="4279501" cy="553998"/>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Optional updated dynamic load models (if enhanced or updated models are available) to ERCOT and the Interconnecting TSP</a:t>
            </a:r>
          </a:p>
        </p:txBody>
      </p:sp>
      <p:sp>
        <p:nvSpPr>
          <p:cNvPr id="31" name="TextBox 30">
            <a:extLst>
              <a:ext uri="{FF2B5EF4-FFF2-40B4-BE49-F238E27FC236}">
                <a16:creationId xmlns:a16="http://schemas.microsoft.com/office/drawing/2014/main" id="{E26A2EAE-030E-7D43-201F-935B75AAA605}"/>
              </a:ext>
            </a:extLst>
          </p:cNvPr>
          <p:cNvSpPr txBox="1">
            <a:spLocks/>
          </p:cNvSpPr>
          <p:nvPr/>
        </p:nvSpPr>
        <p:spPr>
          <a:xfrm>
            <a:off x="2928418" y="2405992"/>
            <a:ext cx="4279501" cy="553998"/>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Optional updated dynamic load models (if enhanced or updated models are available) to ERCOT and the Interconnecting TSP</a:t>
            </a:r>
          </a:p>
        </p:txBody>
      </p:sp>
      <p:sp>
        <p:nvSpPr>
          <p:cNvPr id="26" name="TextBox 25">
            <a:extLst>
              <a:ext uri="{FF2B5EF4-FFF2-40B4-BE49-F238E27FC236}">
                <a16:creationId xmlns:a16="http://schemas.microsoft.com/office/drawing/2014/main" id="{09C3EECA-E4EF-FC6D-6ABD-B1CE79805B32}"/>
              </a:ext>
            </a:extLst>
          </p:cNvPr>
          <p:cNvSpPr txBox="1">
            <a:spLocks/>
          </p:cNvSpPr>
          <p:nvPr/>
        </p:nvSpPr>
        <p:spPr>
          <a:xfrm>
            <a:off x="7379099" y="1453590"/>
            <a:ext cx="4279501" cy="7386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List of already energized loads</a:t>
            </a:r>
          </a:p>
          <a:p>
            <a:pPr marL="171450" indent="-171450">
              <a:spcBef>
                <a:spcPts val="0"/>
              </a:spcBef>
              <a:spcAft>
                <a:spcPts val="0"/>
              </a:spcAft>
              <a:buFont typeface="Arial" panose="020B0604020202020204" pitchFamily="34" charset="0"/>
              <a:buChar char="•"/>
            </a:pPr>
            <a:r>
              <a:rPr lang="en-US" sz="1200" noProof="1"/>
              <a:t>Confirmation that the Large Load satisfies the applicable requirements of Base Load Section 9.2.1.1(1)(a)</a:t>
            </a:r>
          </a:p>
        </p:txBody>
      </p:sp>
      <p:sp>
        <p:nvSpPr>
          <p:cNvPr id="32" name="TextBox 31">
            <a:extLst>
              <a:ext uri="{FF2B5EF4-FFF2-40B4-BE49-F238E27FC236}">
                <a16:creationId xmlns:a16="http://schemas.microsoft.com/office/drawing/2014/main" id="{24F4F9A3-A31D-B620-8FBB-8E412F47569A}"/>
              </a:ext>
            </a:extLst>
          </p:cNvPr>
          <p:cNvSpPr txBox="1">
            <a:spLocks/>
          </p:cNvSpPr>
          <p:nvPr/>
        </p:nvSpPr>
        <p:spPr>
          <a:xfrm>
            <a:off x="7379099" y="2405992"/>
            <a:ext cx="4279501" cy="92333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List of already energized loads</a:t>
            </a:r>
          </a:p>
          <a:p>
            <a:pPr marL="171450" indent="-171450">
              <a:spcBef>
                <a:spcPts val="0"/>
              </a:spcBef>
              <a:spcAft>
                <a:spcPts val="0"/>
              </a:spcAft>
              <a:buFont typeface="Arial" panose="020B0604020202020204" pitchFamily="34" charset="0"/>
              <a:buChar char="•"/>
            </a:pPr>
            <a:r>
              <a:rPr lang="en-US" sz="1200" noProof="1"/>
              <a:t>2026 RTP load information</a:t>
            </a:r>
          </a:p>
          <a:p>
            <a:pPr marL="171450" indent="-171450">
              <a:spcBef>
                <a:spcPts val="0"/>
              </a:spcBef>
              <a:spcAft>
                <a:spcPts val="0"/>
              </a:spcAft>
              <a:buFont typeface="Arial" panose="020B0604020202020204" pitchFamily="34" charset="0"/>
              <a:buChar char="•"/>
            </a:pPr>
            <a:r>
              <a:rPr lang="en-US" sz="1200" noProof="1"/>
              <a:t>Most recent LCP</a:t>
            </a:r>
          </a:p>
          <a:p>
            <a:pPr marL="171450" indent="-171450">
              <a:spcBef>
                <a:spcPts val="0"/>
              </a:spcBef>
              <a:spcAft>
                <a:spcPts val="0"/>
              </a:spcAft>
              <a:buFont typeface="Arial" panose="020B0604020202020204" pitchFamily="34" charset="0"/>
              <a:buChar char="•"/>
            </a:pPr>
            <a:r>
              <a:rPr lang="en-US" sz="1200" noProof="1"/>
              <a:t>Confirmation that the Large Load satisfies the applicable requirements of Base Load Section 9.2.1.1(1)(b)</a:t>
            </a:r>
          </a:p>
        </p:txBody>
      </p:sp>
      <p:cxnSp>
        <p:nvCxnSpPr>
          <p:cNvPr id="39" name="Straight Connector 38">
            <a:extLst>
              <a:ext uri="{FF2B5EF4-FFF2-40B4-BE49-F238E27FC236}">
                <a16:creationId xmlns:a16="http://schemas.microsoft.com/office/drawing/2014/main" id="{D9C344F8-D57D-F028-1BF0-693A8F9BE659}"/>
              </a:ext>
            </a:extLst>
          </p:cNvPr>
          <p:cNvCxnSpPr>
            <a:cxnSpLocks/>
          </p:cNvCxnSpPr>
          <p:nvPr/>
        </p:nvCxnSpPr>
        <p:spPr>
          <a:xfrm>
            <a:off x="1257300" y="3433289"/>
            <a:ext cx="10401300" cy="0"/>
          </a:xfrm>
          <a:prstGeom prst="line">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1547CBBF-68D3-06BF-29B9-BEDDDF78CAAC}"/>
              </a:ext>
            </a:extLst>
          </p:cNvPr>
          <p:cNvSpPr txBox="1">
            <a:spLocks/>
          </p:cNvSpPr>
          <p:nvPr/>
        </p:nvSpPr>
        <p:spPr>
          <a:xfrm>
            <a:off x="1257300" y="3537256"/>
            <a:ext cx="1499938" cy="81560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Base Load § 9.2.1.1(1)(c)</a:t>
            </a:r>
          </a:p>
          <a:p>
            <a:r>
              <a:rPr lang="en-US" sz="1200" noProof="1"/>
              <a:t>(QSA or IVRT Assessment)</a:t>
            </a:r>
            <a:r>
              <a:rPr lang="en-US" sz="1200" b="1" noProof="1"/>
              <a:t>)</a:t>
            </a:r>
          </a:p>
        </p:txBody>
      </p:sp>
      <p:sp>
        <p:nvSpPr>
          <p:cNvPr id="41" name="TextBox 40">
            <a:extLst>
              <a:ext uri="{FF2B5EF4-FFF2-40B4-BE49-F238E27FC236}">
                <a16:creationId xmlns:a16="http://schemas.microsoft.com/office/drawing/2014/main" id="{8DF4996C-519B-388E-A7D7-B509A96DFE75}"/>
              </a:ext>
            </a:extLst>
          </p:cNvPr>
          <p:cNvSpPr txBox="1">
            <a:spLocks/>
          </p:cNvSpPr>
          <p:nvPr/>
        </p:nvSpPr>
        <p:spPr>
          <a:xfrm>
            <a:off x="2928418" y="3537256"/>
            <a:ext cx="4279501" cy="553998"/>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Optional updated dynamic load models (if enhanced or updated models are available) to ERCOT and the Interconnecting TSP</a:t>
            </a:r>
          </a:p>
        </p:txBody>
      </p:sp>
      <p:sp>
        <p:nvSpPr>
          <p:cNvPr id="42" name="TextBox 41">
            <a:extLst>
              <a:ext uri="{FF2B5EF4-FFF2-40B4-BE49-F238E27FC236}">
                <a16:creationId xmlns:a16="http://schemas.microsoft.com/office/drawing/2014/main" id="{1350FBDA-2CC3-4794-3885-3AB91FD13797}"/>
              </a:ext>
            </a:extLst>
          </p:cNvPr>
          <p:cNvSpPr txBox="1">
            <a:spLocks/>
          </p:cNvSpPr>
          <p:nvPr/>
        </p:nvSpPr>
        <p:spPr>
          <a:xfrm>
            <a:off x="7379099" y="3537256"/>
            <a:ext cx="4279501" cy="110799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List of Large Loads qualifying under the quarterly stability assessment / interim VRT pathway (working with ERCOT)</a:t>
            </a:r>
          </a:p>
          <a:p>
            <a:pPr marL="171450" indent="-171450">
              <a:spcBef>
                <a:spcPts val="0"/>
              </a:spcBef>
              <a:spcAft>
                <a:spcPts val="0"/>
              </a:spcAft>
              <a:buFont typeface="Arial" panose="020B0604020202020204" pitchFamily="34" charset="0"/>
              <a:buChar char="•"/>
            </a:pPr>
            <a:r>
              <a:rPr lang="en-US" sz="1200" noProof="1"/>
              <a:t>2026 RTP load information</a:t>
            </a:r>
          </a:p>
          <a:p>
            <a:pPr marL="171450" indent="-171450">
              <a:spcBef>
                <a:spcPts val="0"/>
              </a:spcBef>
              <a:spcAft>
                <a:spcPts val="0"/>
              </a:spcAft>
              <a:buFont typeface="Arial" panose="020B0604020202020204" pitchFamily="34" charset="0"/>
              <a:buChar char="•"/>
            </a:pPr>
            <a:r>
              <a:rPr lang="en-US" sz="1200" noProof="1"/>
              <a:t>Most recent LCP</a:t>
            </a:r>
          </a:p>
          <a:p>
            <a:pPr marL="171450" indent="-171450">
              <a:spcBef>
                <a:spcPts val="0"/>
              </a:spcBef>
              <a:spcAft>
                <a:spcPts val="0"/>
              </a:spcAft>
              <a:buFont typeface="Arial" panose="020B0604020202020204" pitchFamily="34" charset="0"/>
              <a:buChar char="•"/>
            </a:pPr>
            <a:r>
              <a:rPr lang="en-US" sz="1200" noProof="1"/>
              <a:t>Confirmation that the Large Load satisfies the applicable requirements of Base Load Section 9.2.1.1(1)(c)</a:t>
            </a:r>
          </a:p>
        </p:txBody>
      </p:sp>
      <p:cxnSp>
        <p:nvCxnSpPr>
          <p:cNvPr id="43" name="Straight Connector 42">
            <a:extLst>
              <a:ext uri="{FF2B5EF4-FFF2-40B4-BE49-F238E27FC236}">
                <a16:creationId xmlns:a16="http://schemas.microsoft.com/office/drawing/2014/main" id="{71A55770-02C5-46E7-8E74-E8D5D9746111}"/>
              </a:ext>
            </a:extLst>
          </p:cNvPr>
          <p:cNvCxnSpPr>
            <a:cxnSpLocks/>
          </p:cNvCxnSpPr>
          <p:nvPr/>
        </p:nvCxnSpPr>
        <p:spPr>
          <a:xfrm>
            <a:off x="1257300" y="4749219"/>
            <a:ext cx="10401300" cy="0"/>
          </a:xfrm>
          <a:prstGeom prst="line">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45825659-DBEA-C5A2-73E1-547672229036}"/>
              </a:ext>
            </a:extLst>
          </p:cNvPr>
          <p:cNvSpPr txBox="1">
            <a:spLocks/>
          </p:cNvSpPr>
          <p:nvPr/>
        </p:nvSpPr>
        <p:spPr>
          <a:xfrm>
            <a:off x="1257300" y="4853188"/>
            <a:ext cx="1499938" cy="10002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Base Load § 9.2.1.1(1)(d)</a:t>
            </a:r>
          </a:p>
          <a:p>
            <a:r>
              <a:rPr lang="en-US" sz="1200" noProof="1"/>
              <a:t>(Permian Basin Reliability Plan Study Load)</a:t>
            </a:r>
          </a:p>
        </p:txBody>
      </p:sp>
      <p:sp>
        <p:nvSpPr>
          <p:cNvPr id="45" name="TextBox 44">
            <a:extLst>
              <a:ext uri="{FF2B5EF4-FFF2-40B4-BE49-F238E27FC236}">
                <a16:creationId xmlns:a16="http://schemas.microsoft.com/office/drawing/2014/main" id="{F4A32754-6E94-744B-B378-890298BDF394}"/>
              </a:ext>
            </a:extLst>
          </p:cNvPr>
          <p:cNvSpPr txBox="1">
            <a:spLocks/>
          </p:cNvSpPr>
          <p:nvPr/>
        </p:nvSpPr>
        <p:spPr>
          <a:xfrm>
            <a:off x="2928418" y="4853188"/>
            <a:ext cx="4279501" cy="369332"/>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Dynamic load model to ERCOT and the Interconnecting TSP</a:t>
            </a:r>
          </a:p>
        </p:txBody>
      </p:sp>
      <p:sp>
        <p:nvSpPr>
          <p:cNvPr id="46" name="TextBox 45">
            <a:extLst>
              <a:ext uri="{FF2B5EF4-FFF2-40B4-BE49-F238E27FC236}">
                <a16:creationId xmlns:a16="http://schemas.microsoft.com/office/drawing/2014/main" id="{164047E0-CBAA-3063-2597-CCAD7245FE56}"/>
              </a:ext>
            </a:extLst>
          </p:cNvPr>
          <p:cNvSpPr txBox="1">
            <a:spLocks/>
          </p:cNvSpPr>
          <p:nvPr/>
        </p:nvSpPr>
        <p:spPr>
          <a:xfrm>
            <a:off x="7379099" y="4853188"/>
            <a:ext cx="4279501" cy="129266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List of Large Loads qualifying under the Permian Basin Reliability Plan Study pathway (working with ERCOT)</a:t>
            </a:r>
          </a:p>
          <a:p>
            <a:pPr marL="171450" indent="-171450">
              <a:spcBef>
                <a:spcPts val="0"/>
              </a:spcBef>
              <a:spcAft>
                <a:spcPts val="0"/>
              </a:spcAft>
              <a:buFont typeface="Arial" panose="020B0604020202020204" pitchFamily="34" charset="0"/>
              <a:buChar char="•"/>
            </a:pPr>
            <a:r>
              <a:rPr lang="en-US" sz="1200" noProof="1"/>
              <a:t>Most recent LCP</a:t>
            </a:r>
          </a:p>
          <a:p>
            <a:pPr marL="171450" indent="-171450">
              <a:spcBef>
                <a:spcPts val="0"/>
              </a:spcBef>
              <a:spcAft>
                <a:spcPts val="0"/>
              </a:spcAft>
              <a:buFont typeface="Arial" panose="020B0604020202020204" pitchFamily="34" charset="0"/>
              <a:buChar char="•"/>
            </a:pPr>
            <a:r>
              <a:rPr lang="en-US" sz="1200" noProof="1"/>
              <a:t>Executed interconnection agreement or equivalent agreement</a:t>
            </a:r>
          </a:p>
          <a:p>
            <a:pPr marL="171450" indent="-171450">
              <a:spcBef>
                <a:spcPts val="0"/>
              </a:spcBef>
              <a:spcAft>
                <a:spcPts val="0"/>
              </a:spcAft>
              <a:buFont typeface="Arial" panose="020B0604020202020204" pitchFamily="34" charset="0"/>
              <a:buChar char="•"/>
            </a:pPr>
            <a:r>
              <a:rPr lang="en-US" sz="1200" noProof="1"/>
              <a:t>Confirmation that the Large Load satisfies the applicable requirements of Base Load Section 9.2.1.1(1)(d)</a:t>
            </a:r>
          </a:p>
        </p:txBody>
      </p:sp>
      <p:sp>
        <p:nvSpPr>
          <p:cNvPr id="51" name="Text Placeholder 20">
            <a:extLst>
              <a:ext uri="{FF2B5EF4-FFF2-40B4-BE49-F238E27FC236}">
                <a16:creationId xmlns:a16="http://schemas.microsoft.com/office/drawing/2014/main" id="{18D87567-EBA0-CF27-2962-BD04A47487AF}"/>
              </a:ext>
            </a:extLst>
          </p:cNvPr>
          <p:cNvSpPr txBox="1">
            <a:spLocks/>
          </p:cNvSpPr>
          <p:nvPr/>
        </p:nvSpPr>
        <p:spPr>
          <a:xfrm>
            <a:off x="1257300" y="6639749"/>
            <a:ext cx="9881934"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Source: ERCOT PGRR145, ERCOT NPRR1325</a:t>
            </a:r>
          </a:p>
        </p:txBody>
      </p:sp>
      <p:sp>
        <p:nvSpPr>
          <p:cNvPr id="95" name="Text Placeholder 20">
            <a:extLst>
              <a:ext uri="{FF2B5EF4-FFF2-40B4-BE49-F238E27FC236}">
                <a16:creationId xmlns:a16="http://schemas.microsoft.com/office/drawing/2014/main" id="{CBBE2C98-1860-E388-B6D5-1C5D2AC5BF15}"/>
              </a:ext>
            </a:extLst>
          </p:cNvPr>
          <p:cNvSpPr txBox="1">
            <a:spLocks/>
          </p:cNvSpPr>
          <p:nvPr/>
        </p:nvSpPr>
        <p:spPr>
          <a:xfrm>
            <a:off x="1257300" y="6455083"/>
            <a:ext cx="9881934"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1. Unless otherwise specified, ILLE needs to provide the required documentation to the interconnecting TSP/DSP</a:t>
            </a:r>
          </a:p>
        </p:txBody>
      </p:sp>
      <p:cxnSp>
        <p:nvCxnSpPr>
          <p:cNvPr id="19" name="LineBasicDefault 292">
            <a:extLst>
              <a:ext uri="{FF2B5EF4-FFF2-40B4-BE49-F238E27FC236}">
                <a16:creationId xmlns:a16="http://schemas.microsoft.com/office/drawing/2014/main" id="{121B9AB4-EED8-E72E-E559-02407225A287}"/>
              </a:ext>
            </a:extLst>
          </p:cNvPr>
          <p:cNvCxnSpPr>
            <a:cxnSpLocks/>
          </p:cNvCxnSpPr>
          <p:nvPr>
            <p:custDataLst>
              <p:tags r:id="rId2"/>
            </p:custDataLst>
          </p:nvPr>
        </p:nvCxnSpPr>
        <p:spPr>
          <a:xfrm>
            <a:off x="1257300" y="1355427"/>
            <a:ext cx="149993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CC4D3E5-7694-D15D-98A0-066E1D1621C0}"/>
              </a:ext>
            </a:extLst>
          </p:cNvPr>
          <p:cNvSpPr txBox="1">
            <a:spLocks/>
          </p:cNvSpPr>
          <p:nvPr/>
        </p:nvSpPr>
        <p:spPr>
          <a:xfrm>
            <a:off x="1257300" y="1135090"/>
            <a:ext cx="1499938" cy="18466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Eligibility path</a:t>
            </a:r>
            <a:endParaRPr lang="en-US" sz="1200" noProof="1"/>
          </a:p>
        </p:txBody>
      </p:sp>
      <p:grpSp>
        <p:nvGrpSpPr>
          <p:cNvPr id="22" name="Group 21">
            <a:extLst>
              <a:ext uri="{FF2B5EF4-FFF2-40B4-BE49-F238E27FC236}">
                <a16:creationId xmlns:a16="http://schemas.microsoft.com/office/drawing/2014/main" id="{CC69E96D-DE04-8E68-77F0-1DA59796287E}"/>
              </a:ext>
            </a:extLst>
          </p:cNvPr>
          <p:cNvGrpSpPr/>
          <p:nvPr/>
        </p:nvGrpSpPr>
        <p:grpSpPr>
          <a:xfrm>
            <a:off x="2928418" y="782644"/>
            <a:ext cx="8730182" cy="220337"/>
            <a:chOff x="1257300" y="1284810"/>
            <a:chExt cx="7121705" cy="220337"/>
          </a:xfrm>
        </p:grpSpPr>
        <p:cxnSp>
          <p:nvCxnSpPr>
            <p:cNvPr id="24" name="LineBasicDefault 292">
              <a:extLst>
                <a:ext uri="{FF2B5EF4-FFF2-40B4-BE49-F238E27FC236}">
                  <a16:creationId xmlns:a16="http://schemas.microsoft.com/office/drawing/2014/main" id="{1C57F577-72D1-8564-9574-D57FC8910C22}"/>
                </a:ext>
              </a:extLst>
            </p:cNvPr>
            <p:cNvCxnSpPr>
              <a:cxnSpLocks/>
            </p:cNvCxnSpPr>
            <p:nvPr>
              <p:custDataLst>
                <p:tags r:id="rId5"/>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0A92A7C9-1AEA-9427-16C0-1630D5265052}"/>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Eligibility requirements</a:t>
              </a:r>
              <a:endParaRPr lang="en-US" sz="1200" noProof="1"/>
            </a:p>
          </p:txBody>
        </p:sp>
      </p:grpSp>
      <p:grpSp>
        <p:nvGrpSpPr>
          <p:cNvPr id="28" name="Group 27">
            <a:extLst>
              <a:ext uri="{FF2B5EF4-FFF2-40B4-BE49-F238E27FC236}">
                <a16:creationId xmlns:a16="http://schemas.microsoft.com/office/drawing/2014/main" id="{848AB15B-39C1-7390-824D-9E442897C818}"/>
              </a:ext>
            </a:extLst>
          </p:cNvPr>
          <p:cNvGrpSpPr/>
          <p:nvPr/>
        </p:nvGrpSpPr>
        <p:grpSpPr>
          <a:xfrm>
            <a:off x="7379099" y="1135090"/>
            <a:ext cx="4279501" cy="220337"/>
            <a:chOff x="1257300" y="1284810"/>
            <a:chExt cx="7121705" cy="220337"/>
          </a:xfrm>
        </p:grpSpPr>
        <p:cxnSp>
          <p:nvCxnSpPr>
            <p:cNvPr id="29" name="LineBasicDefault 292">
              <a:extLst>
                <a:ext uri="{FF2B5EF4-FFF2-40B4-BE49-F238E27FC236}">
                  <a16:creationId xmlns:a16="http://schemas.microsoft.com/office/drawing/2014/main" id="{0C6EB414-1B83-C0D5-16B6-C5EDDDBCF67A}"/>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711F3AA1-2BD9-E6C0-4D3E-9129CA6C5198}"/>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For the TSP/DSP</a:t>
              </a:r>
              <a:endParaRPr lang="en-US" sz="1200" noProof="1"/>
            </a:p>
          </p:txBody>
        </p:sp>
      </p:grpSp>
      <p:grpSp>
        <p:nvGrpSpPr>
          <p:cNvPr id="34" name="Group 33">
            <a:extLst>
              <a:ext uri="{FF2B5EF4-FFF2-40B4-BE49-F238E27FC236}">
                <a16:creationId xmlns:a16="http://schemas.microsoft.com/office/drawing/2014/main" id="{F7B68A7E-B89B-6328-EA67-DDD29CB23BA9}"/>
              </a:ext>
            </a:extLst>
          </p:cNvPr>
          <p:cNvGrpSpPr>
            <a:grpSpLocks/>
          </p:cNvGrpSpPr>
          <p:nvPr/>
        </p:nvGrpSpPr>
        <p:grpSpPr>
          <a:xfrm>
            <a:off x="2928418" y="1135090"/>
            <a:ext cx="4279501" cy="220337"/>
            <a:chOff x="1257300" y="1284810"/>
            <a:chExt cx="7121705" cy="220337"/>
          </a:xfrm>
        </p:grpSpPr>
        <p:cxnSp>
          <p:nvCxnSpPr>
            <p:cNvPr id="35" name="LineBasicDefault 292">
              <a:extLst>
                <a:ext uri="{FF2B5EF4-FFF2-40B4-BE49-F238E27FC236}">
                  <a16:creationId xmlns:a16="http://schemas.microsoft.com/office/drawing/2014/main" id="{3F952393-13DD-D03B-85B9-3267F0B0C029}"/>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090B83-52B8-C25F-0613-C9E797459FBE}"/>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For the ILLE</a:t>
              </a:r>
              <a:r>
                <a:rPr lang="en-US" sz="1200" b="1" baseline="30000" noProof="1"/>
                <a:t>1</a:t>
              </a:r>
              <a:endParaRPr lang="en-US" sz="1200" noProof="1"/>
            </a:p>
          </p:txBody>
        </p:sp>
      </p:grpSp>
    </p:spTree>
    <p:extLst>
      <p:ext uri="{BB962C8B-B14F-4D97-AF65-F5344CB8AC3E}">
        <p14:creationId xmlns:p14="http://schemas.microsoft.com/office/powerpoint/2010/main" val="1163554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A91BC-1835-5FA1-C2CD-21FD4D1B4222}"/>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AA763EB0-EA18-A239-D6CA-B0DCBB02826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04" imgH="403" progId="TCLayout.ActiveDocument.1">
                  <p:embed/>
                </p:oleObj>
              </mc:Choice>
              <mc:Fallback>
                <p:oleObj name="think-cell Slide" r:id="rId7" imgW="404" imgH="403" progId="TCLayout.ActiveDocument.1">
                  <p:embed/>
                  <p:pic>
                    <p:nvPicPr>
                      <p:cNvPr id="8" name="think-cell data - do not delete" hidden="1">
                        <a:extLst>
                          <a:ext uri="{FF2B5EF4-FFF2-40B4-BE49-F238E27FC236}">
                            <a16:creationId xmlns:a16="http://schemas.microsoft.com/office/drawing/2014/main" id="{AA763EB0-EA18-A239-D6CA-B0DCBB028269}"/>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Slide Number Placeholder 5">
            <a:extLst>
              <a:ext uri="{FF2B5EF4-FFF2-40B4-BE49-F238E27FC236}">
                <a16:creationId xmlns:a16="http://schemas.microsoft.com/office/drawing/2014/main" id="{F1A78D79-B819-8B4F-5A8B-5F7FB1FE1DE9}"/>
              </a:ext>
            </a:extLst>
          </p:cNvPr>
          <p:cNvSpPr>
            <a:spLocks noGrp="1"/>
          </p:cNvSpPr>
          <p:nvPr>
            <p:ph type="sldNum" sz="quarter" idx="12"/>
          </p:nvPr>
        </p:nvSpPr>
        <p:spPr/>
        <p:txBody>
          <a:bodyPr/>
          <a:lstStyle/>
          <a:p>
            <a:fld id="{BCDE79FB-97BA-492B-8D57-F1373F9ADA95}" type="slidenum">
              <a:rPr lang="en-US" smtClean="0"/>
              <a:t>19</a:t>
            </a:fld>
            <a:endParaRPr lang="en-US"/>
          </a:p>
        </p:txBody>
      </p:sp>
      <p:sp>
        <p:nvSpPr>
          <p:cNvPr id="29" name="Text Placeholder 20">
            <a:extLst>
              <a:ext uri="{FF2B5EF4-FFF2-40B4-BE49-F238E27FC236}">
                <a16:creationId xmlns:a16="http://schemas.microsoft.com/office/drawing/2014/main" id="{40370C60-0853-7D8A-5884-91192B139496}"/>
              </a:ext>
            </a:extLst>
          </p:cNvPr>
          <p:cNvSpPr txBox="1">
            <a:spLocks/>
          </p:cNvSpPr>
          <p:nvPr/>
        </p:nvSpPr>
        <p:spPr>
          <a:xfrm>
            <a:off x="1257300" y="6639749"/>
            <a:ext cx="9881934"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Source: ERCOT PGRR145, ERCOT NPRR1325</a:t>
            </a:r>
          </a:p>
        </p:txBody>
      </p:sp>
      <p:cxnSp>
        <p:nvCxnSpPr>
          <p:cNvPr id="6" name="LineBasicDefault 292">
            <a:extLst>
              <a:ext uri="{FF2B5EF4-FFF2-40B4-BE49-F238E27FC236}">
                <a16:creationId xmlns:a16="http://schemas.microsoft.com/office/drawing/2014/main" id="{374A6039-9D05-3D43-7414-51612A5BD686}"/>
              </a:ext>
            </a:extLst>
          </p:cNvPr>
          <p:cNvCxnSpPr>
            <a:cxnSpLocks/>
          </p:cNvCxnSpPr>
          <p:nvPr>
            <p:custDataLst>
              <p:tags r:id="rId2"/>
            </p:custDataLst>
          </p:nvPr>
        </p:nvCxnSpPr>
        <p:spPr>
          <a:xfrm>
            <a:off x="1257300" y="1355427"/>
            <a:ext cx="149993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469E62B-6FDE-9D28-6570-851925A41DAE}"/>
              </a:ext>
            </a:extLst>
          </p:cNvPr>
          <p:cNvSpPr txBox="1">
            <a:spLocks/>
          </p:cNvSpPr>
          <p:nvPr/>
        </p:nvSpPr>
        <p:spPr>
          <a:xfrm>
            <a:off x="1257300" y="1135090"/>
            <a:ext cx="1499938"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Eligibility path</a:t>
            </a:r>
            <a:endParaRPr lang="en-US" sz="1200" noProof="1"/>
          </a:p>
        </p:txBody>
      </p:sp>
      <p:grpSp>
        <p:nvGrpSpPr>
          <p:cNvPr id="15" name="Group 14">
            <a:extLst>
              <a:ext uri="{FF2B5EF4-FFF2-40B4-BE49-F238E27FC236}">
                <a16:creationId xmlns:a16="http://schemas.microsoft.com/office/drawing/2014/main" id="{0ED37816-463A-B30B-1153-0AFBAC6B142A}"/>
              </a:ext>
            </a:extLst>
          </p:cNvPr>
          <p:cNvGrpSpPr/>
          <p:nvPr/>
        </p:nvGrpSpPr>
        <p:grpSpPr>
          <a:xfrm>
            <a:off x="2928418" y="782644"/>
            <a:ext cx="8730182" cy="220337"/>
            <a:chOff x="1257300" y="1284810"/>
            <a:chExt cx="7121705" cy="220337"/>
          </a:xfrm>
        </p:grpSpPr>
        <p:cxnSp>
          <p:nvCxnSpPr>
            <p:cNvPr id="16" name="LineBasicDefault 292">
              <a:extLst>
                <a:ext uri="{FF2B5EF4-FFF2-40B4-BE49-F238E27FC236}">
                  <a16:creationId xmlns:a16="http://schemas.microsoft.com/office/drawing/2014/main" id="{0E231F7C-A2D8-0248-612F-3A7E18948604}"/>
                </a:ext>
              </a:extLst>
            </p:cNvPr>
            <p:cNvCxnSpPr>
              <a:cxnSpLocks/>
            </p:cNvCxnSpPr>
            <p:nvPr>
              <p:custDataLst>
                <p:tags r:id="rId5"/>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6D83FC3-2574-274D-E7BA-4FF739D8CEBC}"/>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Eligibility requirements</a:t>
              </a:r>
              <a:endParaRPr lang="en-US" sz="1200" noProof="1"/>
            </a:p>
          </p:txBody>
        </p:sp>
      </p:grpSp>
      <p:sp>
        <p:nvSpPr>
          <p:cNvPr id="20" name="TextBox 19">
            <a:extLst>
              <a:ext uri="{FF2B5EF4-FFF2-40B4-BE49-F238E27FC236}">
                <a16:creationId xmlns:a16="http://schemas.microsoft.com/office/drawing/2014/main" id="{08E562F5-9DC2-C6C7-BB83-FDA7BE4AB783}"/>
              </a:ext>
            </a:extLst>
          </p:cNvPr>
          <p:cNvSpPr txBox="1">
            <a:spLocks/>
          </p:cNvSpPr>
          <p:nvPr/>
        </p:nvSpPr>
        <p:spPr>
          <a:xfrm>
            <a:off x="1257300" y="1453590"/>
            <a:ext cx="1499938" cy="81560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Base Load § 9.2.1.1(1)(e)</a:t>
            </a:r>
          </a:p>
          <a:p>
            <a:r>
              <a:rPr lang="en-US" sz="1200" noProof="1"/>
              <a:t>(Advancing Large Load)</a:t>
            </a:r>
          </a:p>
        </p:txBody>
      </p:sp>
      <p:cxnSp>
        <p:nvCxnSpPr>
          <p:cNvPr id="27" name="Straight Connector 26">
            <a:extLst>
              <a:ext uri="{FF2B5EF4-FFF2-40B4-BE49-F238E27FC236}">
                <a16:creationId xmlns:a16="http://schemas.microsoft.com/office/drawing/2014/main" id="{E5449444-AB08-B184-CE17-30E80497927D}"/>
              </a:ext>
            </a:extLst>
          </p:cNvPr>
          <p:cNvCxnSpPr>
            <a:cxnSpLocks/>
          </p:cNvCxnSpPr>
          <p:nvPr/>
        </p:nvCxnSpPr>
        <p:spPr>
          <a:xfrm>
            <a:off x="1257300" y="3746255"/>
            <a:ext cx="10401300" cy="0"/>
          </a:xfrm>
          <a:prstGeom prst="line">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53C3A14-AE56-5EE4-48F4-FB4BEB902B07}"/>
              </a:ext>
            </a:extLst>
          </p:cNvPr>
          <p:cNvSpPr txBox="1">
            <a:spLocks/>
          </p:cNvSpPr>
          <p:nvPr/>
        </p:nvSpPr>
        <p:spPr>
          <a:xfrm>
            <a:off x="2928418" y="1453590"/>
            <a:ext cx="4279501" cy="221599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One notarized attestation accompanying § 9.7 disclosures:</a:t>
            </a:r>
          </a:p>
          <a:p>
            <a:pPr marL="400050" lvl="1" indent="-171450">
              <a:spcAft>
                <a:spcPts val="0"/>
              </a:spcAft>
              <a:buFont typeface="Arial" panose="020B0604020202020204" pitchFamily="34" charset="0"/>
              <a:buChar char="-"/>
            </a:pPr>
            <a:r>
              <a:rPr lang="en-US" sz="1200" noProof="1"/>
              <a:t>Substantially similar request</a:t>
            </a:r>
          </a:p>
          <a:p>
            <a:pPr marL="400050" lvl="1" indent="-171450">
              <a:spcAft>
                <a:spcPts val="0"/>
              </a:spcAft>
              <a:buFont typeface="Arial" panose="020B0604020202020204" pitchFamily="34" charset="0"/>
              <a:buChar char="-"/>
            </a:pPr>
            <a:r>
              <a:rPr lang="en-US" sz="1200" noProof="1"/>
              <a:t>Site studies and engineering progress</a:t>
            </a:r>
          </a:p>
          <a:p>
            <a:pPr marL="400050" lvl="1" indent="-171450">
              <a:spcAft>
                <a:spcPts val="0"/>
              </a:spcAft>
              <a:buFont typeface="Arial" panose="020B0604020202020204" pitchFamily="34" charset="0"/>
              <a:buChar char="-"/>
            </a:pPr>
            <a:r>
              <a:rPr lang="en-US" sz="1200" noProof="1"/>
              <a:t>Permitting progress</a:t>
            </a:r>
          </a:p>
          <a:p>
            <a:pPr marL="400050" lvl="1" indent="-171450">
              <a:spcAft>
                <a:spcPts val="0"/>
              </a:spcAft>
              <a:buFont typeface="Arial" panose="020B0604020202020204" pitchFamily="34" charset="0"/>
              <a:buChar char="-"/>
            </a:pPr>
            <a:r>
              <a:rPr lang="en-US" sz="1200" noProof="1"/>
              <a:t>Phased energization schedule (consistent with any LCP)</a:t>
            </a:r>
          </a:p>
          <a:p>
            <a:pPr marL="400050" lvl="1" indent="-171450">
              <a:spcAft>
                <a:spcPts val="0"/>
              </a:spcAft>
              <a:buFont typeface="Arial" panose="020B0604020202020204" pitchFamily="34" charset="0"/>
              <a:buChar char="-"/>
            </a:pPr>
            <a:r>
              <a:rPr lang="en-US" sz="1200" noProof="1"/>
              <a:t>On-site backup generation information</a:t>
            </a:r>
          </a:p>
          <a:p>
            <a:pPr marL="400050" lvl="1" indent="-171450">
              <a:spcAft>
                <a:spcPts val="0"/>
              </a:spcAft>
              <a:buFont typeface="Arial" panose="020B0604020202020204" pitchFamily="34" charset="0"/>
              <a:buChar char="-"/>
            </a:pPr>
            <a:r>
              <a:rPr lang="en-US" sz="1200" noProof="1"/>
              <a:t>Power procurement plans, including on-site generation</a:t>
            </a:r>
          </a:p>
          <a:p>
            <a:pPr marL="171450" indent="-171450">
              <a:spcBef>
                <a:spcPts val="0"/>
              </a:spcBef>
              <a:spcAft>
                <a:spcPts val="0"/>
              </a:spcAft>
              <a:buFont typeface="Arial" panose="020B0604020202020204" pitchFamily="34" charset="0"/>
              <a:buChar char="•"/>
            </a:pPr>
            <a:r>
              <a:rPr lang="en-US" sz="1200" noProof="1"/>
              <a:t>Notarized attestation for Equipment with 18-month lead time</a:t>
            </a:r>
          </a:p>
          <a:p>
            <a:pPr marL="171450" indent="-171450">
              <a:spcBef>
                <a:spcPts val="0"/>
              </a:spcBef>
              <a:spcAft>
                <a:spcPts val="0"/>
              </a:spcAft>
              <a:buFont typeface="Arial" panose="020B0604020202020204" pitchFamily="34" charset="0"/>
              <a:buChar char="•"/>
            </a:pPr>
            <a:r>
              <a:rPr lang="en-US" sz="1200" noProof="1"/>
              <a:t>Notarized attestation for Notice to proceed (NTP)</a:t>
            </a:r>
          </a:p>
          <a:p>
            <a:pPr marL="171450" indent="-171450">
              <a:spcBef>
                <a:spcPts val="0"/>
              </a:spcBef>
              <a:spcAft>
                <a:spcPts val="0"/>
              </a:spcAft>
              <a:buFont typeface="Arial" panose="020B0604020202020204" pitchFamily="34" charset="0"/>
              <a:buChar char="•"/>
            </a:pPr>
            <a:r>
              <a:rPr lang="en-US" sz="1200" noProof="1"/>
              <a:t>Notarized attestation for End-use customer</a:t>
            </a:r>
          </a:p>
          <a:p>
            <a:pPr marL="171450" indent="-171450">
              <a:spcBef>
                <a:spcPts val="0"/>
              </a:spcBef>
              <a:spcAft>
                <a:spcPts val="0"/>
              </a:spcAft>
              <a:buFont typeface="Arial" panose="020B0604020202020204" pitchFamily="34" charset="0"/>
              <a:buChar char="•"/>
            </a:pPr>
            <a:r>
              <a:rPr lang="en-US" sz="1200" noProof="1"/>
              <a:t>Notarized attestation and evidence for Site control</a:t>
            </a:r>
          </a:p>
          <a:p>
            <a:pPr marL="171450" indent="-171450">
              <a:spcBef>
                <a:spcPts val="0"/>
              </a:spcBef>
              <a:spcAft>
                <a:spcPts val="0"/>
              </a:spcAft>
              <a:buFont typeface="Arial" panose="020B0604020202020204" pitchFamily="34" charset="0"/>
              <a:buChar char="•"/>
            </a:pPr>
            <a:r>
              <a:rPr lang="en-US" sz="1200" noProof="1"/>
              <a:t>Dynamic load model to ERCOT and the Interconnecting TSP</a:t>
            </a:r>
          </a:p>
        </p:txBody>
      </p:sp>
      <p:grpSp>
        <p:nvGrpSpPr>
          <p:cNvPr id="12" name="Group 11">
            <a:extLst>
              <a:ext uri="{FF2B5EF4-FFF2-40B4-BE49-F238E27FC236}">
                <a16:creationId xmlns:a16="http://schemas.microsoft.com/office/drawing/2014/main" id="{67CE3809-1C73-EF6A-1FEA-4064AB3E93B1}"/>
              </a:ext>
            </a:extLst>
          </p:cNvPr>
          <p:cNvGrpSpPr/>
          <p:nvPr/>
        </p:nvGrpSpPr>
        <p:grpSpPr>
          <a:xfrm>
            <a:off x="7379099" y="1135090"/>
            <a:ext cx="4279501" cy="220337"/>
            <a:chOff x="1257300" y="1284810"/>
            <a:chExt cx="7121705" cy="220337"/>
          </a:xfrm>
        </p:grpSpPr>
        <p:cxnSp>
          <p:nvCxnSpPr>
            <p:cNvPr id="13" name="LineBasicDefault 292">
              <a:extLst>
                <a:ext uri="{FF2B5EF4-FFF2-40B4-BE49-F238E27FC236}">
                  <a16:creationId xmlns:a16="http://schemas.microsoft.com/office/drawing/2014/main" id="{607A5A03-8435-99D9-A910-0C7D760042B4}"/>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0AAEA2E-3625-BA7B-5DA9-9E0652ECB3FD}"/>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For the TSP/DSP</a:t>
              </a:r>
              <a:endParaRPr lang="en-US" sz="1200" noProof="1"/>
            </a:p>
          </p:txBody>
        </p:sp>
      </p:grpSp>
      <p:sp>
        <p:nvSpPr>
          <p:cNvPr id="26" name="TextBox 25">
            <a:extLst>
              <a:ext uri="{FF2B5EF4-FFF2-40B4-BE49-F238E27FC236}">
                <a16:creationId xmlns:a16="http://schemas.microsoft.com/office/drawing/2014/main" id="{178DFCC2-2DD3-932A-260A-3A33F7C8156A}"/>
              </a:ext>
            </a:extLst>
          </p:cNvPr>
          <p:cNvSpPr txBox="1">
            <a:spLocks/>
          </p:cNvSpPr>
          <p:nvPr/>
        </p:nvSpPr>
        <p:spPr>
          <a:xfrm>
            <a:off x="7379099" y="1453590"/>
            <a:ext cx="4279501" cy="147732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Confirmation of complete and valid set of interconnection studies (working with ERCOT)</a:t>
            </a:r>
          </a:p>
          <a:p>
            <a:pPr marL="171450" indent="-171450">
              <a:spcBef>
                <a:spcPts val="0"/>
              </a:spcBef>
              <a:spcAft>
                <a:spcPts val="0"/>
              </a:spcAft>
              <a:buFont typeface="Arial" panose="020B0604020202020204" pitchFamily="34" charset="0"/>
              <a:buChar char="•"/>
            </a:pPr>
            <a:r>
              <a:rPr lang="en-US" sz="1200" noProof="1"/>
              <a:t>Confirmation ILLE has provided financial security for system upgrades</a:t>
            </a:r>
          </a:p>
          <a:p>
            <a:pPr marL="171450" indent="-171450">
              <a:spcBef>
                <a:spcPts val="0"/>
              </a:spcBef>
              <a:spcAft>
                <a:spcPts val="0"/>
              </a:spcAft>
              <a:buFont typeface="Arial" panose="020B0604020202020204" pitchFamily="34" charset="0"/>
              <a:buChar char="•"/>
            </a:pPr>
            <a:r>
              <a:rPr lang="en-US" sz="1200" noProof="1"/>
              <a:t>Confirmation ILLE has satisfied direct interconnection cost (CIAC) responsibility</a:t>
            </a:r>
          </a:p>
          <a:p>
            <a:pPr marL="171450" indent="-171450">
              <a:spcBef>
                <a:spcPts val="0"/>
              </a:spcBef>
              <a:spcAft>
                <a:spcPts val="0"/>
              </a:spcAft>
              <a:buFont typeface="Arial" panose="020B0604020202020204" pitchFamily="34" charset="0"/>
              <a:buChar char="•"/>
            </a:pPr>
            <a:r>
              <a:rPr lang="en-US" sz="1200" noProof="1"/>
              <a:t>Confirmation that the Large Load has attested to other applicable requirements of Base Load Section 9.2.1.1(1)(e)</a:t>
            </a:r>
          </a:p>
        </p:txBody>
      </p:sp>
      <p:sp>
        <p:nvSpPr>
          <p:cNvPr id="18" name="TextBox 17">
            <a:extLst>
              <a:ext uri="{FF2B5EF4-FFF2-40B4-BE49-F238E27FC236}">
                <a16:creationId xmlns:a16="http://schemas.microsoft.com/office/drawing/2014/main" id="{AFC7FB4B-6D74-C0DC-C00F-C651A452AC56}"/>
              </a:ext>
            </a:extLst>
          </p:cNvPr>
          <p:cNvSpPr txBox="1">
            <a:spLocks/>
          </p:cNvSpPr>
          <p:nvPr/>
        </p:nvSpPr>
        <p:spPr>
          <a:xfrm>
            <a:off x="1257300" y="3818445"/>
            <a:ext cx="1499938" cy="81560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Base Load § 9.2.1.1(1)(f)</a:t>
            </a:r>
          </a:p>
          <a:p>
            <a:r>
              <a:rPr lang="en-US" sz="1200" noProof="1"/>
              <a:t>(Committed Large Load)</a:t>
            </a:r>
          </a:p>
        </p:txBody>
      </p:sp>
      <p:sp>
        <p:nvSpPr>
          <p:cNvPr id="19" name="TextBox 18">
            <a:extLst>
              <a:ext uri="{FF2B5EF4-FFF2-40B4-BE49-F238E27FC236}">
                <a16:creationId xmlns:a16="http://schemas.microsoft.com/office/drawing/2014/main" id="{EF02D264-688C-D426-D0E3-2C45FDBC8839}"/>
              </a:ext>
            </a:extLst>
          </p:cNvPr>
          <p:cNvSpPr txBox="1">
            <a:spLocks/>
          </p:cNvSpPr>
          <p:nvPr/>
        </p:nvSpPr>
        <p:spPr>
          <a:xfrm>
            <a:off x="2928418" y="3818445"/>
            <a:ext cx="4279501" cy="240065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One notarized attestation accompanying § 9.7 disclosures:</a:t>
            </a:r>
          </a:p>
          <a:p>
            <a:pPr marL="400050" lvl="1" indent="-171450">
              <a:spcAft>
                <a:spcPts val="0"/>
              </a:spcAft>
              <a:buFont typeface="Arial" panose="020B0604020202020204" pitchFamily="34" charset="0"/>
              <a:buChar char="-"/>
            </a:pPr>
            <a:r>
              <a:rPr lang="en-US" sz="1200" noProof="1"/>
              <a:t>Substantially similar request</a:t>
            </a:r>
          </a:p>
          <a:p>
            <a:pPr marL="400050" lvl="1" indent="-171450">
              <a:spcAft>
                <a:spcPts val="0"/>
              </a:spcAft>
              <a:buFont typeface="Arial" panose="020B0604020202020204" pitchFamily="34" charset="0"/>
              <a:buChar char="-"/>
            </a:pPr>
            <a:r>
              <a:rPr lang="en-US" sz="1200" noProof="1"/>
              <a:t>Site studies and engineering progress</a:t>
            </a:r>
          </a:p>
          <a:p>
            <a:pPr marL="400050" lvl="1" indent="-171450">
              <a:spcAft>
                <a:spcPts val="0"/>
              </a:spcAft>
              <a:buFont typeface="Arial" panose="020B0604020202020204" pitchFamily="34" charset="0"/>
              <a:buChar char="-"/>
            </a:pPr>
            <a:r>
              <a:rPr lang="en-US" sz="1200" noProof="1"/>
              <a:t>Permitting progress</a:t>
            </a:r>
          </a:p>
          <a:p>
            <a:pPr marL="400050" lvl="1" indent="-171450">
              <a:spcAft>
                <a:spcPts val="0"/>
              </a:spcAft>
              <a:buFont typeface="Arial" panose="020B0604020202020204" pitchFamily="34" charset="0"/>
              <a:buChar char="-"/>
            </a:pPr>
            <a:r>
              <a:rPr lang="en-US" sz="1200" noProof="1"/>
              <a:t>Phased energization schedule (consistent with any LCP)</a:t>
            </a:r>
          </a:p>
          <a:p>
            <a:pPr marL="400050" lvl="1" indent="-171450">
              <a:spcAft>
                <a:spcPts val="0"/>
              </a:spcAft>
              <a:buFont typeface="Arial" panose="020B0604020202020204" pitchFamily="34" charset="0"/>
              <a:buChar char="-"/>
            </a:pPr>
            <a:r>
              <a:rPr lang="en-US" sz="1200" noProof="1"/>
              <a:t>On-site backup generation information</a:t>
            </a:r>
          </a:p>
          <a:p>
            <a:pPr marL="400050" lvl="1" indent="-171450">
              <a:spcAft>
                <a:spcPts val="0"/>
              </a:spcAft>
              <a:buFont typeface="Arial" panose="020B0604020202020204" pitchFamily="34" charset="0"/>
              <a:buChar char="-"/>
            </a:pPr>
            <a:r>
              <a:rPr lang="en-US" sz="1200" noProof="1"/>
              <a:t>Power procurement plans, including on-site generation</a:t>
            </a:r>
          </a:p>
          <a:p>
            <a:pPr marL="171450" indent="-171450">
              <a:spcBef>
                <a:spcPts val="0"/>
              </a:spcBef>
              <a:spcAft>
                <a:spcPts val="0"/>
              </a:spcAft>
              <a:buFont typeface="Arial" panose="020B0604020202020204" pitchFamily="34" charset="0"/>
              <a:buChar char="•"/>
            </a:pPr>
            <a:r>
              <a:rPr lang="en-US" sz="1200" noProof="1"/>
              <a:t>Notarized attestation for Site approvals or no approvals plus statement supporting conclusion</a:t>
            </a:r>
          </a:p>
          <a:p>
            <a:pPr marL="171450" indent="-171450">
              <a:spcBef>
                <a:spcPts val="0"/>
              </a:spcBef>
              <a:spcAft>
                <a:spcPts val="0"/>
              </a:spcAft>
              <a:buFont typeface="Arial" panose="020B0604020202020204" pitchFamily="34" charset="0"/>
              <a:buChar char="•"/>
            </a:pPr>
            <a:r>
              <a:rPr lang="en-US" sz="1200" noProof="1"/>
              <a:t>Notarized attestation and evidence for Site control</a:t>
            </a:r>
          </a:p>
          <a:p>
            <a:pPr marL="171450" indent="-171450">
              <a:spcBef>
                <a:spcPts val="0"/>
              </a:spcBef>
              <a:spcAft>
                <a:spcPts val="0"/>
              </a:spcAft>
              <a:buFont typeface="Arial" panose="020B0604020202020204" pitchFamily="34" charset="0"/>
              <a:buChar char="•"/>
            </a:pPr>
            <a:r>
              <a:rPr lang="en-US" sz="1200" noProof="1"/>
              <a:t>Notarized attestation for General contractor contract</a:t>
            </a:r>
          </a:p>
          <a:p>
            <a:pPr marL="171450" indent="-171450">
              <a:spcBef>
                <a:spcPts val="0"/>
              </a:spcBef>
              <a:spcAft>
                <a:spcPts val="0"/>
              </a:spcAft>
              <a:buFont typeface="Arial" panose="020B0604020202020204" pitchFamily="34" charset="0"/>
              <a:buChar char="•"/>
            </a:pPr>
            <a:r>
              <a:rPr lang="en-US" sz="1200" noProof="1"/>
              <a:t>Notarized attestation for Substation contractor contract</a:t>
            </a:r>
          </a:p>
          <a:p>
            <a:pPr marL="171450" indent="-171450">
              <a:spcBef>
                <a:spcPts val="0"/>
              </a:spcBef>
              <a:spcAft>
                <a:spcPts val="0"/>
              </a:spcAft>
              <a:buFont typeface="Arial" panose="020B0604020202020204" pitchFamily="34" charset="0"/>
              <a:buChar char="•"/>
            </a:pPr>
            <a:r>
              <a:rPr lang="en-US" sz="1200" noProof="1"/>
              <a:t>Dynamic load model to ERCOT and the Interconnecting TSP</a:t>
            </a:r>
          </a:p>
        </p:txBody>
      </p:sp>
      <p:sp>
        <p:nvSpPr>
          <p:cNvPr id="21" name="TextBox 20">
            <a:extLst>
              <a:ext uri="{FF2B5EF4-FFF2-40B4-BE49-F238E27FC236}">
                <a16:creationId xmlns:a16="http://schemas.microsoft.com/office/drawing/2014/main" id="{2FCAE1C4-7BBE-3F28-79BB-D19AE80F0CFB}"/>
              </a:ext>
            </a:extLst>
          </p:cNvPr>
          <p:cNvSpPr txBox="1">
            <a:spLocks/>
          </p:cNvSpPr>
          <p:nvPr/>
        </p:nvSpPr>
        <p:spPr>
          <a:xfrm>
            <a:off x="7379099" y="3818445"/>
            <a:ext cx="4279501" cy="147732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Confirmation of complete and valid set of interconnection studies (working with ERCOT)</a:t>
            </a:r>
          </a:p>
          <a:p>
            <a:pPr marL="171450" indent="-171450">
              <a:spcBef>
                <a:spcPts val="0"/>
              </a:spcBef>
              <a:spcAft>
                <a:spcPts val="0"/>
              </a:spcAft>
              <a:buFont typeface="Arial" panose="020B0604020202020204" pitchFamily="34" charset="0"/>
              <a:buChar char="•"/>
            </a:pPr>
            <a:r>
              <a:rPr lang="en-US" sz="1200" noProof="1"/>
              <a:t>Confirmation ILLE has provided financial security for system upgrades</a:t>
            </a:r>
          </a:p>
          <a:p>
            <a:pPr marL="171450" indent="-171450">
              <a:spcBef>
                <a:spcPts val="0"/>
              </a:spcBef>
              <a:spcAft>
                <a:spcPts val="0"/>
              </a:spcAft>
              <a:buFont typeface="Arial" panose="020B0604020202020204" pitchFamily="34" charset="0"/>
              <a:buChar char="•"/>
            </a:pPr>
            <a:r>
              <a:rPr lang="en-US" sz="1200" noProof="1"/>
              <a:t>Confirmation ILLE has satisfied direct interconnection cost (CIAC) responsibility</a:t>
            </a:r>
          </a:p>
          <a:p>
            <a:pPr marL="171450" indent="-171450">
              <a:spcBef>
                <a:spcPts val="0"/>
              </a:spcBef>
              <a:spcAft>
                <a:spcPts val="0"/>
              </a:spcAft>
              <a:buFont typeface="Arial" panose="020B0604020202020204" pitchFamily="34" charset="0"/>
              <a:buChar char="•"/>
            </a:pPr>
            <a:r>
              <a:rPr lang="en-US" sz="1200" noProof="1"/>
              <a:t>Confirmation that the Large Load has attested to other applicable requirements of Base Load Section 9.2.1.1(1)(f)</a:t>
            </a:r>
          </a:p>
        </p:txBody>
      </p:sp>
      <p:sp>
        <p:nvSpPr>
          <p:cNvPr id="28" name="Title Placeholder 1">
            <a:extLst>
              <a:ext uri="{FF2B5EF4-FFF2-40B4-BE49-F238E27FC236}">
                <a16:creationId xmlns:a16="http://schemas.microsoft.com/office/drawing/2014/main" id="{B84FC9DC-7D4B-C70E-49CE-F4AAC7B71A23}"/>
              </a:ext>
            </a:extLst>
          </p:cNvPr>
          <p:cNvSpPr>
            <a:spLocks noGrp="1"/>
          </p:cNvSpPr>
          <p:nvPr>
            <p:ph type="title"/>
          </p:nvPr>
        </p:nvSpPr>
        <p:spPr>
          <a:xfrm>
            <a:off x="1257300" y="220898"/>
            <a:ext cx="10401300" cy="332399"/>
          </a:xfrm>
        </p:spPr>
        <p:txBody>
          <a:bodyPr vert="horz">
            <a:spAutoFit/>
          </a:bodyPr>
          <a:lstStyle/>
          <a:p>
            <a:r>
              <a:rPr lang="en-US"/>
              <a:t>Eligibility Requirements by Batch Zero Pathway (2/4)</a:t>
            </a:r>
          </a:p>
        </p:txBody>
      </p:sp>
      <p:grpSp>
        <p:nvGrpSpPr>
          <p:cNvPr id="85" name="Group 84">
            <a:extLst>
              <a:ext uri="{FF2B5EF4-FFF2-40B4-BE49-F238E27FC236}">
                <a16:creationId xmlns:a16="http://schemas.microsoft.com/office/drawing/2014/main" id="{6C56969B-0B0C-4659-76A0-94F447F20330}"/>
              </a:ext>
            </a:extLst>
          </p:cNvPr>
          <p:cNvGrpSpPr/>
          <p:nvPr/>
        </p:nvGrpSpPr>
        <p:grpSpPr>
          <a:xfrm>
            <a:off x="2928418" y="1135090"/>
            <a:ext cx="4279501" cy="220337"/>
            <a:chOff x="1257300" y="1284810"/>
            <a:chExt cx="7121705" cy="220337"/>
          </a:xfrm>
        </p:grpSpPr>
        <p:cxnSp>
          <p:nvCxnSpPr>
            <p:cNvPr id="86" name="LineBasicDefault 292">
              <a:extLst>
                <a:ext uri="{FF2B5EF4-FFF2-40B4-BE49-F238E27FC236}">
                  <a16:creationId xmlns:a16="http://schemas.microsoft.com/office/drawing/2014/main" id="{866819FE-9C75-D148-6D53-4B9FB782B42C}"/>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3288B8F5-D452-D135-5ECF-6CB22328D504}"/>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For the ILLE</a:t>
              </a:r>
              <a:r>
                <a:rPr lang="en-US" sz="1200" b="1" baseline="30000" noProof="1"/>
                <a:t>1</a:t>
              </a:r>
              <a:endParaRPr lang="en-US" sz="1200" noProof="1"/>
            </a:p>
          </p:txBody>
        </p:sp>
      </p:grpSp>
      <p:sp>
        <p:nvSpPr>
          <p:cNvPr id="88" name="Text Placeholder 20">
            <a:extLst>
              <a:ext uri="{FF2B5EF4-FFF2-40B4-BE49-F238E27FC236}">
                <a16:creationId xmlns:a16="http://schemas.microsoft.com/office/drawing/2014/main" id="{910DCA76-7745-4FEB-1EB4-03782F5FC7A7}"/>
              </a:ext>
            </a:extLst>
          </p:cNvPr>
          <p:cNvSpPr txBox="1">
            <a:spLocks/>
          </p:cNvSpPr>
          <p:nvPr/>
        </p:nvSpPr>
        <p:spPr>
          <a:xfrm>
            <a:off x="1257300" y="6455083"/>
            <a:ext cx="9881934"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1. Unless otherwise specified, ILLE needs to provide the required documentation to the interconnecting TSP/DSP</a:t>
            </a:r>
          </a:p>
        </p:txBody>
      </p:sp>
    </p:spTree>
    <p:extLst>
      <p:ext uri="{BB962C8B-B14F-4D97-AF65-F5344CB8AC3E}">
        <p14:creationId xmlns:p14="http://schemas.microsoft.com/office/powerpoint/2010/main" val="3451386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95442CB4-36A9-0C27-0602-BC3CA011729C}"/>
              </a:ext>
            </a:extLst>
          </p:cNvPr>
          <p:cNvGraphicFramePr>
            <a:graphicFrameLocks noChangeAspect="1"/>
          </p:cNvGraphicFramePr>
          <p:nvPr>
            <p:custDataLst>
              <p:tags r:id="rId1"/>
            </p:custDataLst>
            <p:extLst>
              <p:ext uri="{D42A27DB-BD31-4B8C-83A1-F6EECF244321}">
                <p14:modId xmlns:p14="http://schemas.microsoft.com/office/powerpoint/2010/main" val="32463819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04" imgH="405" progId="TCLayout.ActiveDocument.1">
                  <p:embed/>
                </p:oleObj>
              </mc:Choice>
              <mc:Fallback>
                <p:oleObj name="think-cell Slide" r:id="rId7" imgW="404" imgH="405" progId="TCLayout.ActiveDocument.1">
                  <p:embed/>
                  <p:pic>
                    <p:nvPicPr>
                      <p:cNvPr id="7" name="think-cell data - do not delete" hidden="1">
                        <a:extLst>
                          <a:ext uri="{FF2B5EF4-FFF2-40B4-BE49-F238E27FC236}">
                            <a16:creationId xmlns:a16="http://schemas.microsoft.com/office/drawing/2014/main" id="{95442CB4-36A9-0C27-0602-BC3CA011729C}"/>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AEAF33C-F39C-D1BB-F60D-FCC180358ED0}"/>
              </a:ext>
            </a:extLst>
          </p:cNvPr>
          <p:cNvSpPr>
            <a:spLocks noGrp="1"/>
          </p:cNvSpPr>
          <p:nvPr>
            <p:ph type="title"/>
          </p:nvPr>
        </p:nvSpPr>
        <p:spPr/>
        <p:txBody>
          <a:bodyPr vert="horz"/>
          <a:lstStyle/>
          <a:p>
            <a:r>
              <a:rPr lang="en-US" altLang="en-US">
                <a:effectLst/>
                <a:latin typeface="+mn-lt"/>
              </a:rPr>
              <a:t>Agenda</a:t>
            </a:r>
            <a:endParaRPr lang="en-US">
              <a:latin typeface="+mn-lt"/>
            </a:endParaRPr>
          </a:p>
        </p:txBody>
      </p:sp>
      <p:sp>
        <p:nvSpPr>
          <p:cNvPr id="4" name="Slide Number Placeholder 3">
            <a:extLst>
              <a:ext uri="{FF2B5EF4-FFF2-40B4-BE49-F238E27FC236}">
                <a16:creationId xmlns:a16="http://schemas.microsoft.com/office/drawing/2014/main" id="{E4BB4A23-75F5-0434-AAB7-C1499B662C2E}"/>
              </a:ext>
            </a:extLst>
          </p:cNvPr>
          <p:cNvSpPr>
            <a:spLocks noGrp="1"/>
          </p:cNvSpPr>
          <p:nvPr>
            <p:ph type="sldNum" sz="quarter" idx="12"/>
          </p:nvPr>
        </p:nvSpPr>
        <p:spPr/>
        <p:txBody>
          <a:bodyPr/>
          <a:lstStyle/>
          <a:p>
            <a:fld id="{BCDE79FB-97BA-492B-8D57-F1373F9ADA95}" type="slidenum">
              <a:rPr lang="en-US" smtClean="0"/>
              <a:pPr/>
              <a:t>2</a:t>
            </a:fld>
            <a:endParaRPr lang="en-US"/>
          </a:p>
        </p:txBody>
      </p:sp>
      <p:sp>
        <p:nvSpPr>
          <p:cNvPr id="5" name="Text Placeholder 2">
            <a:extLst>
              <a:ext uri="{FF2B5EF4-FFF2-40B4-BE49-F238E27FC236}">
                <a16:creationId xmlns:a16="http://schemas.microsoft.com/office/drawing/2014/main" id="{E117534D-C175-91CE-AB0E-8AF761299486}"/>
              </a:ext>
            </a:extLst>
          </p:cNvPr>
          <p:cNvSpPr>
            <a:spLocks noGrp="1"/>
          </p:cNvSpPr>
          <p:nvPr>
            <p:custDataLst>
              <p:tags r:id="rId2"/>
            </p:custDataLst>
          </p:nvPr>
        </p:nvSpPr>
        <p:spPr bwMode="auto">
          <a:xfrm>
            <a:off x="3459163" y="2608264"/>
            <a:ext cx="4657725" cy="466725"/>
          </a:xfrm>
          <a:prstGeom prst="rect">
            <a:avLst/>
          </a:prstGeom>
          <a:solidFill>
            <a:schemeClr val="accent1"/>
          </a:solidFill>
          <a:ln>
            <a:noFill/>
          </a:ln>
          <a:effectLst/>
        </p:spPr>
        <p:txBody>
          <a:bodyPr vert="horz" wrap="none" lIns="80963" tIns="111125" rIns="0" bIns="111125"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ltLang="en-US" b="1">
                <a:solidFill>
                  <a:schemeClr val="bg1"/>
                </a:solidFill>
                <a:effectLst/>
              </a:rPr>
              <a:t>Batch Zero Readiness Discussion Schedule</a:t>
            </a:r>
            <a:endParaRPr lang="en-US" b="1">
              <a:solidFill>
                <a:schemeClr val="bg1"/>
              </a:solidFill>
            </a:endParaRPr>
          </a:p>
        </p:txBody>
      </p:sp>
      <p:sp>
        <p:nvSpPr>
          <p:cNvPr id="24" name="Text Placeholder 2">
            <a:hlinkClick r:id="rId9" action="ppaction://hlinksldjump"/>
            <a:extLst>
              <a:ext uri="{FF2B5EF4-FFF2-40B4-BE49-F238E27FC236}">
                <a16:creationId xmlns:a16="http://schemas.microsoft.com/office/drawing/2014/main" id="{95B7CE50-C03C-57F7-EC38-467CE48D055D}"/>
              </a:ext>
            </a:extLst>
          </p:cNvPr>
          <p:cNvSpPr>
            <a:spLocks noGrp="1"/>
          </p:cNvSpPr>
          <p:nvPr>
            <p:custDataLst>
              <p:tags r:id="rId3"/>
            </p:custDataLst>
          </p:nvPr>
        </p:nvSpPr>
        <p:spPr bwMode="auto">
          <a:xfrm>
            <a:off x="3459163" y="3074988"/>
            <a:ext cx="4657725" cy="4651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09538" rIns="0" bIns="111125"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t>Key Dates and Details </a:t>
            </a:r>
          </a:p>
        </p:txBody>
      </p:sp>
      <p:sp>
        <p:nvSpPr>
          <p:cNvPr id="28" name="Text Placeholder 2">
            <a:hlinkClick r:id="rId10" action="ppaction://hlinksldjump"/>
            <a:extLst>
              <a:ext uri="{FF2B5EF4-FFF2-40B4-BE49-F238E27FC236}">
                <a16:creationId xmlns:a16="http://schemas.microsoft.com/office/drawing/2014/main" id="{029ACF6B-4B7F-CB95-3954-67D614E0E816}"/>
              </a:ext>
            </a:extLst>
          </p:cNvPr>
          <p:cNvSpPr>
            <a:spLocks noGrp="1"/>
          </p:cNvSpPr>
          <p:nvPr>
            <p:custDataLst>
              <p:tags r:id="rId4"/>
            </p:custDataLst>
          </p:nvPr>
        </p:nvSpPr>
        <p:spPr bwMode="auto">
          <a:xfrm>
            <a:off x="3459163" y="3540126"/>
            <a:ext cx="4657725" cy="466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11125" rIns="0" bIns="111125"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t>Dynamic Models for Batch Zero</a:t>
            </a:r>
          </a:p>
        </p:txBody>
      </p:sp>
      <p:sp>
        <p:nvSpPr>
          <p:cNvPr id="36" name="Text Placeholder 2">
            <a:hlinkClick r:id="rId11" action="ppaction://hlinksldjump"/>
            <a:extLst>
              <a:ext uri="{FF2B5EF4-FFF2-40B4-BE49-F238E27FC236}">
                <a16:creationId xmlns:a16="http://schemas.microsoft.com/office/drawing/2014/main" id="{E8662F72-EE04-F6B1-16C4-11CD5053B0E3}"/>
              </a:ext>
            </a:extLst>
          </p:cNvPr>
          <p:cNvSpPr>
            <a:spLocks noGrp="1"/>
          </p:cNvSpPr>
          <p:nvPr>
            <p:custDataLst>
              <p:tags r:id="rId5"/>
            </p:custDataLst>
          </p:nvPr>
        </p:nvSpPr>
        <p:spPr bwMode="auto">
          <a:xfrm>
            <a:off x="3459164" y="4006850"/>
            <a:ext cx="4657725" cy="7096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80963" tIns="109538" rIns="66675" bIns="111125"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t>Batch Zero Eligibility, Attestations &amp; Process Flow </a:t>
            </a:r>
          </a:p>
        </p:txBody>
      </p:sp>
    </p:spTree>
    <p:extLst>
      <p:ext uri="{BB962C8B-B14F-4D97-AF65-F5344CB8AC3E}">
        <p14:creationId xmlns:p14="http://schemas.microsoft.com/office/powerpoint/2010/main" val="1607983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7FFF4-357D-B951-A4FD-5D39CA81132D}"/>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A8425C5C-B422-1C16-76B7-C48DFE1CBEC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04" imgH="403" progId="TCLayout.ActiveDocument.1">
                  <p:embed/>
                </p:oleObj>
              </mc:Choice>
              <mc:Fallback>
                <p:oleObj name="think-cell Slide" r:id="rId7" imgW="404" imgH="403" progId="TCLayout.ActiveDocument.1">
                  <p:embed/>
                  <p:pic>
                    <p:nvPicPr>
                      <p:cNvPr id="8" name="think-cell data - do not delete" hidden="1">
                        <a:extLst>
                          <a:ext uri="{FF2B5EF4-FFF2-40B4-BE49-F238E27FC236}">
                            <a16:creationId xmlns:a16="http://schemas.microsoft.com/office/drawing/2014/main" id="{A8425C5C-B422-1C16-76B7-C48DFE1CBEC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Slide Number Placeholder 5">
            <a:extLst>
              <a:ext uri="{FF2B5EF4-FFF2-40B4-BE49-F238E27FC236}">
                <a16:creationId xmlns:a16="http://schemas.microsoft.com/office/drawing/2014/main" id="{D9347E7C-32BA-EB5C-E244-F274CC31057D}"/>
              </a:ext>
            </a:extLst>
          </p:cNvPr>
          <p:cNvSpPr>
            <a:spLocks noGrp="1"/>
          </p:cNvSpPr>
          <p:nvPr>
            <p:ph type="sldNum" sz="quarter" idx="12"/>
          </p:nvPr>
        </p:nvSpPr>
        <p:spPr/>
        <p:txBody>
          <a:bodyPr/>
          <a:lstStyle/>
          <a:p>
            <a:fld id="{BCDE79FB-97BA-492B-8D57-F1373F9ADA95}" type="slidenum">
              <a:rPr lang="en-US" smtClean="0"/>
              <a:t>20</a:t>
            </a:fld>
            <a:endParaRPr lang="en-US"/>
          </a:p>
        </p:txBody>
      </p:sp>
      <p:sp>
        <p:nvSpPr>
          <p:cNvPr id="29" name="Text Placeholder 20">
            <a:extLst>
              <a:ext uri="{FF2B5EF4-FFF2-40B4-BE49-F238E27FC236}">
                <a16:creationId xmlns:a16="http://schemas.microsoft.com/office/drawing/2014/main" id="{E0386854-CE47-9682-B9A2-622529E52484}"/>
              </a:ext>
            </a:extLst>
          </p:cNvPr>
          <p:cNvSpPr txBox="1">
            <a:spLocks/>
          </p:cNvSpPr>
          <p:nvPr/>
        </p:nvSpPr>
        <p:spPr>
          <a:xfrm>
            <a:off x="1257300" y="6639749"/>
            <a:ext cx="9881934"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Source: ERCOT PGRR145, ERCOT NPRR1325</a:t>
            </a:r>
          </a:p>
        </p:txBody>
      </p:sp>
      <p:cxnSp>
        <p:nvCxnSpPr>
          <p:cNvPr id="6" name="LineBasicDefault 292">
            <a:extLst>
              <a:ext uri="{FF2B5EF4-FFF2-40B4-BE49-F238E27FC236}">
                <a16:creationId xmlns:a16="http://schemas.microsoft.com/office/drawing/2014/main" id="{66CF001C-E20B-DFFB-7C4D-163C6C9F9916}"/>
              </a:ext>
            </a:extLst>
          </p:cNvPr>
          <p:cNvCxnSpPr>
            <a:cxnSpLocks/>
          </p:cNvCxnSpPr>
          <p:nvPr>
            <p:custDataLst>
              <p:tags r:id="rId2"/>
            </p:custDataLst>
          </p:nvPr>
        </p:nvCxnSpPr>
        <p:spPr>
          <a:xfrm>
            <a:off x="1257300" y="1355427"/>
            <a:ext cx="149993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829B659-0309-5160-3AF3-84D76C11523B}"/>
              </a:ext>
            </a:extLst>
          </p:cNvPr>
          <p:cNvSpPr txBox="1">
            <a:spLocks/>
          </p:cNvSpPr>
          <p:nvPr/>
        </p:nvSpPr>
        <p:spPr>
          <a:xfrm>
            <a:off x="1257300" y="1135090"/>
            <a:ext cx="1499938"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Eligibility path</a:t>
            </a:r>
            <a:endParaRPr lang="en-US" sz="1200" noProof="1"/>
          </a:p>
        </p:txBody>
      </p:sp>
      <p:grpSp>
        <p:nvGrpSpPr>
          <p:cNvPr id="15" name="Group 14">
            <a:extLst>
              <a:ext uri="{FF2B5EF4-FFF2-40B4-BE49-F238E27FC236}">
                <a16:creationId xmlns:a16="http://schemas.microsoft.com/office/drawing/2014/main" id="{AD5624D4-56A3-C367-64DC-562F5D18548E}"/>
              </a:ext>
            </a:extLst>
          </p:cNvPr>
          <p:cNvGrpSpPr/>
          <p:nvPr/>
        </p:nvGrpSpPr>
        <p:grpSpPr>
          <a:xfrm>
            <a:off x="2928418" y="782644"/>
            <a:ext cx="8730182" cy="220337"/>
            <a:chOff x="1257300" y="1284810"/>
            <a:chExt cx="7121705" cy="220337"/>
          </a:xfrm>
        </p:grpSpPr>
        <p:cxnSp>
          <p:nvCxnSpPr>
            <p:cNvPr id="16" name="LineBasicDefault 292">
              <a:extLst>
                <a:ext uri="{FF2B5EF4-FFF2-40B4-BE49-F238E27FC236}">
                  <a16:creationId xmlns:a16="http://schemas.microsoft.com/office/drawing/2014/main" id="{D2885AD9-D00C-825E-542A-2BC4C65558BA}"/>
                </a:ext>
              </a:extLst>
            </p:cNvPr>
            <p:cNvCxnSpPr>
              <a:cxnSpLocks/>
            </p:cNvCxnSpPr>
            <p:nvPr>
              <p:custDataLst>
                <p:tags r:id="rId5"/>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6E233D9-D5EB-00FD-BF28-1FC996DCBC1D}"/>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Eligibility requirements</a:t>
              </a:r>
              <a:endParaRPr lang="en-US" sz="1200" noProof="1"/>
            </a:p>
          </p:txBody>
        </p:sp>
      </p:grpSp>
      <p:sp>
        <p:nvSpPr>
          <p:cNvPr id="20" name="TextBox 19">
            <a:extLst>
              <a:ext uri="{FF2B5EF4-FFF2-40B4-BE49-F238E27FC236}">
                <a16:creationId xmlns:a16="http://schemas.microsoft.com/office/drawing/2014/main" id="{34D1EFCA-13DD-AB13-7F93-2BDE0EB9FB0B}"/>
              </a:ext>
            </a:extLst>
          </p:cNvPr>
          <p:cNvSpPr txBox="1">
            <a:spLocks/>
          </p:cNvSpPr>
          <p:nvPr/>
        </p:nvSpPr>
        <p:spPr>
          <a:xfrm>
            <a:off x="1257300" y="1453590"/>
            <a:ext cx="1499938" cy="95410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Base Load § 9.2.1.1(1)(g)</a:t>
            </a:r>
          </a:p>
          <a:p>
            <a:r>
              <a:rPr lang="en-US" sz="1000" noProof="1"/>
              <a:t>(</a:t>
            </a:r>
            <a:r>
              <a:rPr lang="en-US" sz="1100"/>
              <a:t>PURA §39.169 Net Metering Proceeding Load)</a:t>
            </a:r>
            <a:endParaRPr lang="en-US" sz="1000" noProof="1"/>
          </a:p>
        </p:txBody>
      </p:sp>
      <p:cxnSp>
        <p:nvCxnSpPr>
          <p:cNvPr id="27" name="Straight Connector 26">
            <a:extLst>
              <a:ext uri="{FF2B5EF4-FFF2-40B4-BE49-F238E27FC236}">
                <a16:creationId xmlns:a16="http://schemas.microsoft.com/office/drawing/2014/main" id="{0EEF9426-3D2E-ED78-B09A-4CCDE047C4F0}"/>
              </a:ext>
            </a:extLst>
          </p:cNvPr>
          <p:cNvCxnSpPr>
            <a:cxnSpLocks/>
          </p:cNvCxnSpPr>
          <p:nvPr/>
        </p:nvCxnSpPr>
        <p:spPr>
          <a:xfrm>
            <a:off x="1257300" y="3037172"/>
            <a:ext cx="10401300" cy="0"/>
          </a:xfrm>
          <a:prstGeom prst="line">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7FF214B-7F52-624C-B67F-82BFE946B998}"/>
              </a:ext>
            </a:extLst>
          </p:cNvPr>
          <p:cNvSpPr txBox="1">
            <a:spLocks/>
          </p:cNvSpPr>
          <p:nvPr/>
        </p:nvSpPr>
        <p:spPr>
          <a:xfrm>
            <a:off x="2928418" y="1453590"/>
            <a:ext cx="4279501" cy="147732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One notarized attestation accompanying § 9.7 disclosures:</a:t>
            </a:r>
          </a:p>
          <a:p>
            <a:pPr marL="400050" lvl="1" indent="-171450">
              <a:spcAft>
                <a:spcPts val="0"/>
              </a:spcAft>
              <a:buFont typeface="Arial" panose="020B0604020202020204" pitchFamily="34" charset="0"/>
              <a:buChar char="-"/>
            </a:pPr>
            <a:r>
              <a:rPr lang="en-US" sz="1200" noProof="1"/>
              <a:t>Substantially similar request</a:t>
            </a:r>
          </a:p>
          <a:p>
            <a:pPr marL="400050" lvl="1" indent="-171450">
              <a:spcAft>
                <a:spcPts val="0"/>
              </a:spcAft>
              <a:buFont typeface="Arial" panose="020B0604020202020204" pitchFamily="34" charset="0"/>
              <a:buChar char="-"/>
            </a:pPr>
            <a:r>
              <a:rPr lang="en-US" sz="1200" noProof="1"/>
              <a:t>Site studies and engineering progress</a:t>
            </a:r>
          </a:p>
          <a:p>
            <a:pPr marL="400050" lvl="1" indent="-171450">
              <a:spcAft>
                <a:spcPts val="0"/>
              </a:spcAft>
              <a:buFont typeface="Arial" panose="020B0604020202020204" pitchFamily="34" charset="0"/>
              <a:buChar char="-"/>
            </a:pPr>
            <a:r>
              <a:rPr lang="en-US" sz="1200" noProof="1"/>
              <a:t>Permitting progress</a:t>
            </a:r>
          </a:p>
          <a:p>
            <a:pPr marL="400050" lvl="1" indent="-171450">
              <a:spcAft>
                <a:spcPts val="0"/>
              </a:spcAft>
              <a:buFont typeface="Arial" panose="020B0604020202020204" pitchFamily="34" charset="0"/>
              <a:buChar char="-"/>
            </a:pPr>
            <a:r>
              <a:rPr lang="en-US" sz="1200" noProof="1"/>
              <a:t>Phased energization schedule (consistent with any LCP)</a:t>
            </a:r>
          </a:p>
          <a:p>
            <a:pPr marL="400050" lvl="1" indent="-171450">
              <a:spcAft>
                <a:spcPts val="0"/>
              </a:spcAft>
              <a:buFont typeface="Arial" panose="020B0604020202020204" pitchFamily="34" charset="0"/>
              <a:buChar char="-"/>
            </a:pPr>
            <a:r>
              <a:rPr lang="en-US" sz="1200" noProof="1"/>
              <a:t>On-site backup generation information</a:t>
            </a:r>
          </a:p>
          <a:p>
            <a:pPr marL="400050" lvl="1" indent="-171450">
              <a:spcAft>
                <a:spcPts val="0"/>
              </a:spcAft>
              <a:buFont typeface="Arial" panose="020B0604020202020204" pitchFamily="34" charset="0"/>
              <a:buChar char="-"/>
            </a:pPr>
            <a:r>
              <a:rPr lang="en-US" sz="1200" noProof="1"/>
              <a:t>Power procurement plans, including on-site generation</a:t>
            </a:r>
          </a:p>
          <a:p>
            <a:pPr marL="171450" indent="-171450">
              <a:spcBef>
                <a:spcPts val="0"/>
              </a:spcBef>
              <a:spcAft>
                <a:spcPts val="0"/>
              </a:spcAft>
              <a:buFont typeface="Arial" panose="020B0604020202020204" pitchFamily="34" charset="0"/>
              <a:buChar char="•"/>
            </a:pPr>
            <a:r>
              <a:rPr lang="en-US" sz="1200" noProof="1"/>
              <a:t>Dynamic load model to ERCOT and the Interconnecting TSP</a:t>
            </a:r>
          </a:p>
        </p:txBody>
      </p:sp>
      <p:grpSp>
        <p:nvGrpSpPr>
          <p:cNvPr id="12" name="Group 11">
            <a:extLst>
              <a:ext uri="{FF2B5EF4-FFF2-40B4-BE49-F238E27FC236}">
                <a16:creationId xmlns:a16="http://schemas.microsoft.com/office/drawing/2014/main" id="{C0DCCBC2-1190-0F1C-78B4-8F939D709FA5}"/>
              </a:ext>
            </a:extLst>
          </p:cNvPr>
          <p:cNvGrpSpPr/>
          <p:nvPr/>
        </p:nvGrpSpPr>
        <p:grpSpPr>
          <a:xfrm>
            <a:off x="7379099" y="1135090"/>
            <a:ext cx="4279501" cy="220337"/>
            <a:chOff x="1257300" y="1284810"/>
            <a:chExt cx="7121705" cy="220337"/>
          </a:xfrm>
        </p:grpSpPr>
        <p:cxnSp>
          <p:nvCxnSpPr>
            <p:cNvPr id="13" name="LineBasicDefault 292">
              <a:extLst>
                <a:ext uri="{FF2B5EF4-FFF2-40B4-BE49-F238E27FC236}">
                  <a16:creationId xmlns:a16="http://schemas.microsoft.com/office/drawing/2014/main" id="{D7B17FA2-5B73-3FEB-A14B-C9541C9BDF91}"/>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DE83889-AB74-7368-0F2C-55DD2421B7B6}"/>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For the TSP/DSP</a:t>
              </a:r>
              <a:endParaRPr lang="en-US" sz="1200" noProof="1"/>
            </a:p>
          </p:txBody>
        </p:sp>
      </p:grpSp>
      <p:sp>
        <p:nvSpPr>
          <p:cNvPr id="26" name="TextBox 25">
            <a:extLst>
              <a:ext uri="{FF2B5EF4-FFF2-40B4-BE49-F238E27FC236}">
                <a16:creationId xmlns:a16="http://schemas.microsoft.com/office/drawing/2014/main" id="{FE2F9CA7-6598-49E6-ED55-04C8772E6CBE}"/>
              </a:ext>
            </a:extLst>
          </p:cNvPr>
          <p:cNvSpPr txBox="1">
            <a:spLocks/>
          </p:cNvSpPr>
          <p:nvPr/>
        </p:nvSpPr>
        <p:spPr>
          <a:xfrm>
            <a:off x="7379099" y="1453590"/>
            <a:ext cx="4279501" cy="110799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Confirmation ILLE has provided financial security for system upgrades</a:t>
            </a:r>
          </a:p>
          <a:p>
            <a:pPr marL="171450" indent="-171450">
              <a:spcBef>
                <a:spcPts val="0"/>
              </a:spcBef>
              <a:spcAft>
                <a:spcPts val="0"/>
              </a:spcAft>
              <a:buFont typeface="Arial" panose="020B0604020202020204" pitchFamily="34" charset="0"/>
              <a:buChar char="•"/>
            </a:pPr>
            <a:r>
              <a:rPr lang="en-US" sz="1200" noProof="1"/>
              <a:t>Confirmation that the Large Load is associated with a qualifying PURA §39.169 net metering proceeding</a:t>
            </a:r>
          </a:p>
          <a:p>
            <a:pPr marL="171450" indent="-171450">
              <a:spcBef>
                <a:spcPts val="0"/>
              </a:spcBef>
              <a:spcAft>
                <a:spcPts val="0"/>
              </a:spcAft>
              <a:buFont typeface="Arial" panose="020B0604020202020204" pitchFamily="34" charset="0"/>
              <a:buChar char="•"/>
            </a:pPr>
            <a:r>
              <a:rPr lang="en-US" sz="1200" noProof="1"/>
              <a:t>Confirmation that the Large Load satisfies the applicable requirements of Base Load Section 9.2.1.1(1)(g)</a:t>
            </a:r>
          </a:p>
        </p:txBody>
      </p:sp>
      <p:sp>
        <p:nvSpPr>
          <p:cNvPr id="5" name="TextBox 4">
            <a:extLst>
              <a:ext uri="{FF2B5EF4-FFF2-40B4-BE49-F238E27FC236}">
                <a16:creationId xmlns:a16="http://schemas.microsoft.com/office/drawing/2014/main" id="{E724C42B-4150-3E78-8634-CB92FA77A826}"/>
              </a:ext>
            </a:extLst>
          </p:cNvPr>
          <p:cNvSpPr txBox="1">
            <a:spLocks/>
          </p:cNvSpPr>
          <p:nvPr/>
        </p:nvSpPr>
        <p:spPr>
          <a:xfrm>
            <a:off x="1257300" y="3181593"/>
            <a:ext cx="1499938"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Studied Load § 9.2.1.2(1) </a:t>
            </a:r>
          </a:p>
        </p:txBody>
      </p:sp>
      <p:sp>
        <p:nvSpPr>
          <p:cNvPr id="22" name="TextBox 21">
            <a:extLst>
              <a:ext uri="{FF2B5EF4-FFF2-40B4-BE49-F238E27FC236}">
                <a16:creationId xmlns:a16="http://schemas.microsoft.com/office/drawing/2014/main" id="{A8A1E366-1F64-0AD0-EC66-8AA74F7879F6}"/>
              </a:ext>
            </a:extLst>
          </p:cNvPr>
          <p:cNvSpPr txBox="1">
            <a:spLocks/>
          </p:cNvSpPr>
          <p:nvPr/>
        </p:nvSpPr>
        <p:spPr>
          <a:xfrm>
            <a:off x="2928418" y="3181593"/>
            <a:ext cx="4279501" cy="221599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Full technical data package required to perform steady-state, short circuit, dynamic, and transient stability analyses</a:t>
            </a:r>
          </a:p>
          <a:p>
            <a:pPr marL="171450" indent="-171450">
              <a:spcBef>
                <a:spcPts val="0"/>
              </a:spcBef>
              <a:spcAft>
                <a:spcPts val="0"/>
              </a:spcAft>
              <a:buFont typeface="Arial" panose="020B0604020202020204" pitchFamily="34" charset="0"/>
              <a:buChar char="•"/>
            </a:pPr>
            <a:r>
              <a:rPr lang="en-US" sz="1200" noProof="1"/>
              <a:t>Notarized attestation and evidence for Site control</a:t>
            </a:r>
          </a:p>
          <a:p>
            <a:pPr marL="171450" indent="-171450">
              <a:spcBef>
                <a:spcPts val="0"/>
              </a:spcBef>
              <a:spcAft>
                <a:spcPts val="0"/>
              </a:spcAft>
              <a:buFont typeface="Arial" panose="020B0604020202020204" pitchFamily="34" charset="0"/>
              <a:buChar char="•"/>
            </a:pPr>
            <a:r>
              <a:rPr lang="en-US" sz="1200" noProof="1"/>
              <a:t>One notarized attestation accompanying § 9.7 disclosures:</a:t>
            </a:r>
          </a:p>
          <a:p>
            <a:pPr marL="400050" lvl="1" indent="-171450">
              <a:spcAft>
                <a:spcPts val="0"/>
              </a:spcAft>
              <a:buFont typeface="Arial" panose="020B0604020202020204" pitchFamily="34" charset="0"/>
              <a:buChar char="-"/>
            </a:pPr>
            <a:r>
              <a:rPr lang="en-US" sz="1200" noProof="1"/>
              <a:t>Substantially similar request</a:t>
            </a:r>
          </a:p>
          <a:p>
            <a:pPr marL="400050" lvl="1" indent="-171450">
              <a:spcAft>
                <a:spcPts val="0"/>
              </a:spcAft>
              <a:buFont typeface="Arial" panose="020B0604020202020204" pitchFamily="34" charset="0"/>
              <a:buChar char="-"/>
            </a:pPr>
            <a:r>
              <a:rPr lang="en-US" sz="1200" noProof="1"/>
              <a:t>Site studies and engineering progress</a:t>
            </a:r>
          </a:p>
          <a:p>
            <a:pPr marL="400050" lvl="1" indent="-171450">
              <a:spcAft>
                <a:spcPts val="0"/>
              </a:spcAft>
              <a:buFont typeface="Arial" panose="020B0604020202020204" pitchFamily="34" charset="0"/>
              <a:buChar char="-"/>
            </a:pPr>
            <a:r>
              <a:rPr lang="en-US" sz="1200" noProof="1"/>
              <a:t>Permitting progress</a:t>
            </a:r>
          </a:p>
          <a:p>
            <a:pPr marL="400050" lvl="1" indent="-171450">
              <a:spcAft>
                <a:spcPts val="0"/>
              </a:spcAft>
              <a:buFont typeface="Arial" panose="020B0604020202020204" pitchFamily="34" charset="0"/>
              <a:buChar char="-"/>
            </a:pPr>
            <a:r>
              <a:rPr lang="en-US" sz="1200" noProof="1"/>
              <a:t>Phased energization schedule (consistent with any LCP)</a:t>
            </a:r>
          </a:p>
          <a:p>
            <a:pPr marL="400050" lvl="1" indent="-171450">
              <a:spcAft>
                <a:spcPts val="0"/>
              </a:spcAft>
              <a:buFont typeface="Arial" panose="020B0604020202020204" pitchFamily="34" charset="0"/>
              <a:buChar char="-"/>
            </a:pPr>
            <a:r>
              <a:rPr lang="en-US" sz="1200" noProof="1"/>
              <a:t>On-site backup generation information</a:t>
            </a:r>
          </a:p>
          <a:p>
            <a:pPr marL="400050" lvl="1" indent="-171450">
              <a:spcAft>
                <a:spcPts val="0"/>
              </a:spcAft>
              <a:buFont typeface="Arial" panose="020B0604020202020204" pitchFamily="34" charset="0"/>
              <a:buChar char="-"/>
            </a:pPr>
            <a:r>
              <a:rPr lang="en-US" sz="1200" noProof="1"/>
              <a:t>Power procurement plans, including on-site generation</a:t>
            </a:r>
          </a:p>
          <a:p>
            <a:pPr marL="171450" indent="-171450">
              <a:spcBef>
                <a:spcPts val="0"/>
              </a:spcBef>
              <a:spcAft>
                <a:spcPts val="0"/>
              </a:spcAft>
              <a:buFont typeface="Arial" panose="020B0604020202020204" pitchFamily="34" charset="0"/>
              <a:buChar char="•"/>
            </a:pPr>
            <a:r>
              <a:rPr lang="en-US" sz="1200" noProof="1"/>
              <a:t>Preliminary LCP to the Interconnecting TSP</a:t>
            </a:r>
          </a:p>
          <a:p>
            <a:pPr marL="171450" indent="-171450">
              <a:spcBef>
                <a:spcPts val="0"/>
              </a:spcBef>
              <a:spcAft>
                <a:spcPts val="0"/>
              </a:spcAft>
              <a:buFont typeface="Arial" panose="020B0604020202020204" pitchFamily="34" charset="0"/>
              <a:buChar char="•"/>
            </a:pPr>
            <a:r>
              <a:rPr lang="en-US" sz="1200" noProof="1"/>
              <a:t>Dynamic load model to ERCOT and the Interconnecting TSP</a:t>
            </a:r>
          </a:p>
        </p:txBody>
      </p:sp>
      <p:sp>
        <p:nvSpPr>
          <p:cNvPr id="24" name="TextBox 23">
            <a:extLst>
              <a:ext uri="{FF2B5EF4-FFF2-40B4-BE49-F238E27FC236}">
                <a16:creationId xmlns:a16="http://schemas.microsoft.com/office/drawing/2014/main" id="{8B042CCB-6F51-E6E8-90C7-5D82F080C236}"/>
              </a:ext>
            </a:extLst>
          </p:cNvPr>
          <p:cNvSpPr txBox="1">
            <a:spLocks/>
          </p:cNvSpPr>
          <p:nvPr/>
        </p:nvSpPr>
        <p:spPr>
          <a:xfrm>
            <a:off x="7379099" y="3181593"/>
            <a:ext cx="4279501" cy="147732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Confirmation of study requirement (working with ERCOT)</a:t>
            </a:r>
          </a:p>
          <a:p>
            <a:pPr marL="171450" indent="-171450">
              <a:spcBef>
                <a:spcPts val="0"/>
              </a:spcBef>
              <a:spcAft>
                <a:spcPts val="0"/>
              </a:spcAft>
              <a:buFont typeface="Arial" panose="020B0604020202020204" pitchFamily="34" charset="0"/>
              <a:buChar char="•"/>
            </a:pPr>
            <a:r>
              <a:rPr lang="en-US" sz="1200" noProof="1"/>
              <a:t>Confirmation ILLE has provided financial security for system upgrades equal to $50k/MW of peak Demand</a:t>
            </a:r>
          </a:p>
          <a:p>
            <a:pPr marL="171450" indent="-171450">
              <a:spcBef>
                <a:spcPts val="0"/>
              </a:spcBef>
              <a:spcAft>
                <a:spcPts val="0"/>
              </a:spcAft>
              <a:buFont typeface="Arial" panose="020B0604020202020204" pitchFamily="34" charset="0"/>
              <a:buChar char="•"/>
            </a:pPr>
            <a:r>
              <a:rPr lang="en-US" sz="1200" noProof="1"/>
              <a:t>Confirmation of receipt of written acknowledgement of change notification obligations</a:t>
            </a:r>
          </a:p>
          <a:p>
            <a:pPr marL="171450" indent="-171450">
              <a:spcBef>
                <a:spcPts val="0"/>
              </a:spcBef>
              <a:spcAft>
                <a:spcPts val="0"/>
              </a:spcAft>
              <a:buFont typeface="Arial" panose="020B0604020202020204" pitchFamily="34" charset="0"/>
              <a:buChar char="•"/>
            </a:pPr>
            <a:r>
              <a:rPr lang="en-US" sz="1200" noProof="1"/>
              <a:t>If needed, Prior stability-study impact determination</a:t>
            </a:r>
          </a:p>
          <a:p>
            <a:pPr marL="171450" indent="-171450">
              <a:spcBef>
                <a:spcPts val="0"/>
              </a:spcBef>
              <a:spcAft>
                <a:spcPts val="0"/>
              </a:spcAft>
              <a:buFont typeface="Arial" panose="020B0604020202020204" pitchFamily="34" charset="0"/>
              <a:buChar char="•"/>
            </a:pPr>
            <a:r>
              <a:rPr lang="en-US" sz="1200" noProof="1"/>
              <a:t>Confirmation that the Large Load satisfies the applicable requirements of Studied Load</a:t>
            </a:r>
          </a:p>
        </p:txBody>
      </p:sp>
      <p:sp>
        <p:nvSpPr>
          <p:cNvPr id="30" name="Title Placeholder 1">
            <a:extLst>
              <a:ext uri="{FF2B5EF4-FFF2-40B4-BE49-F238E27FC236}">
                <a16:creationId xmlns:a16="http://schemas.microsoft.com/office/drawing/2014/main" id="{BA88D81D-E3B3-03B5-4CAF-A5AD69B9A87A}"/>
              </a:ext>
            </a:extLst>
          </p:cNvPr>
          <p:cNvSpPr>
            <a:spLocks noGrp="1"/>
          </p:cNvSpPr>
          <p:nvPr>
            <p:ph type="title"/>
          </p:nvPr>
        </p:nvSpPr>
        <p:spPr>
          <a:xfrm>
            <a:off x="1257300" y="220898"/>
            <a:ext cx="10401300" cy="332399"/>
          </a:xfrm>
        </p:spPr>
        <p:txBody>
          <a:bodyPr vert="horz">
            <a:spAutoFit/>
          </a:bodyPr>
          <a:lstStyle/>
          <a:p>
            <a:r>
              <a:rPr lang="en-US"/>
              <a:t>Eligibility Requirements by Batch Zero Pathway (3/4)</a:t>
            </a:r>
          </a:p>
        </p:txBody>
      </p:sp>
      <p:grpSp>
        <p:nvGrpSpPr>
          <p:cNvPr id="78" name="Group 77">
            <a:extLst>
              <a:ext uri="{FF2B5EF4-FFF2-40B4-BE49-F238E27FC236}">
                <a16:creationId xmlns:a16="http://schemas.microsoft.com/office/drawing/2014/main" id="{FAEBE55F-6EF2-19FB-B08A-873010F20E96}"/>
              </a:ext>
            </a:extLst>
          </p:cNvPr>
          <p:cNvGrpSpPr/>
          <p:nvPr/>
        </p:nvGrpSpPr>
        <p:grpSpPr>
          <a:xfrm>
            <a:off x="2928418" y="1135090"/>
            <a:ext cx="4279501" cy="220337"/>
            <a:chOff x="1257300" y="1284810"/>
            <a:chExt cx="7121705" cy="220337"/>
          </a:xfrm>
        </p:grpSpPr>
        <p:cxnSp>
          <p:nvCxnSpPr>
            <p:cNvPr id="79" name="LineBasicDefault 292">
              <a:extLst>
                <a:ext uri="{FF2B5EF4-FFF2-40B4-BE49-F238E27FC236}">
                  <a16:creationId xmlns:a16="http://schemas.microsoft.com/office/drawing/2014/main" id="{039871F1-9537-A138-0623-54A6654C3CD5}"/>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50141680-6CAA-662E-A4FD-9FD31AC19FED}"/>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For the ILLE</a:t>
              </a:r>
              <a:r>
                <a:rPr lang="en-US" sz="1200" b="1" baseline="30000" noProof="1"/>
                <a:t>1</a:t>
              </a:r>
              <a:endParaRPr lang="en-US" sz="1200" noProof="1"/>
            </a:p>
          </p:txBody>
        </p:sp>
      </p:grpSp>
      <p:sp>
        <p:nvSpPr>
          <p:cNvPr id="81" name="Text Placeholder 20">
            <a:extLst>
              <a:ext uri="{FF2B5EF4-FFF2-40B4-BE49-F238E27FC236}">
                <a16:creationId xmlns:a16="http://schemas.microsoft.com/office/drawing/2014/main" id="{DFDB83F5-B2D0-DBF3-AD79-8F844D333614}"/>
              </a:ext>
            </a:extLst>
          </p:cNvPr>
          <p:cNvSpPr txBox="1">
            <a:spLocks/>
          </p:cNvSpPr>
          <p:nvPr/>
        </p:nvSpPr>
        <p:spPr>
          <a:xfrm>
            <a:off x="1257300" y="6455083"/>
            <a:ext cx="9881934"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1. Unless otherwise specified, ILLE needs to provide the required documentation to the interconnecting TSP/DSP</a:t>
            </a:r>
          </a:p>
        </p:txBody>
      </p:sp>
    </p:spTree>
    <p:extLst>
      <p:ext uri="{BB962C8B-B14F-4D97-AF65-F5344CB8AC3E}">
        <p14:creationId xmlns:p14="http://schemas.microsoft.com/office/powerpoint/2010/main" val="80132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C5533-2106-BC63-E550-3EA5EFEB9014}"/>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1A4F91AA-15F4-59CC-CFEF-CEC931BC71F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04" imgH="403" progId="TCLayout.ActiveDocument.1">
                  <p:embed/>
                </p:oleObj>
              </mc:Choice>
              <mc:Fallback>
                <p:oleObj name="think-cell Slide" r:id="rId7" imgW="404" imgH="403" progId="TCLayout.ActiveDocument.1">
                  <p:embed/>
                  <p:pic>
                    <p:nvPicPr>
                      <p:cNvPr id="8" name="think-cell data - do not delete" hidden="1">
                        <a:extLst>
                          <a:ext uri="{FF2B5EF4-FFF2-40B4-BE49-F238E27FC236}">
                            <a16:creationId xmlns:a16="http://schemas.microsoft.com/office/drawing/2014/main" id="{1A4F91AA-15F4-59CC-CFEF-CEC931BC71FA}"/>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Slide Number Placeholder 5">
            <a:extLst>
              <a:ext uri="{FF2B5EF4-FFF2-40B4-BE49-F238E27FC236}">
                <a16:creationId xmlns:a16="http://schemas.microsoft.com/office/drawing/2014/main" id="{2743FFC5-0353-B37A-96D0-6B121B8F3555}"/>
              </a:ext>
            </a:extLst>
          </p:cNvPr>
          <p:cNvSpPr>
            <a:spLocks noGrp="1"/>
          </p:cNvSpPr>
          <p:nvPr>
            <p:ph type="sldNum" sz="quarter" idx="12"/>
          </p:nvPr>
        </p:nvSpPr>
        <p:spPr/>
        <p:txBody>
          <a:bodyPr/>
          <a:lstStyle/>
          <a:p>
            <a:fld id="{BCDE79FB-97BA-492B-8D57-F1373F9ADA95}" type="slidenum">
              <a:rPr lang="en-US" smtClean="0"/>
              <a:t>21</a:t>
            </a:fld>
            <a:endParaRPr lang="en-US"/>
          </a:p>
        </p:txBody>
      </p:sp>
      <p:sp>
        <p:nvSpPr>
          <p:cNvPr id="29" name="Text Placeholder 20">
            <a:extLst>
              <a:ext uri="{FF2B5EF4-FFF2-40B4-BE49-F238E27FC236}">
                <a16:creationId xmlns:a16="http://schemas.microsoft.com/office/drawing/2014/main" id="{46BA57E8-6743-F6BE-15EC-3AE8C84FC8AA}"/>
              </a:ext>
            </a:extLst>
          </p:cNvPr>
          <p:cNvSpPr txBox="1">
            <a:spLocks/>
          </p:cNvSpPr>
          <p:nvPr/>
        </p:nvSpPr>
        <p:spPr>
          <a:xfrm>
            <a:off x="1257300" y="6639749"/>
            <a:ext cx="9881934"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Source: ERCOT PGRR145, ERCOT NPRR1325</a:t>
            </a:r>
          </a:p>
        </p:txBody>
      </p:sp>
      <p:sp>
        <p:nvSpPr>
          <p:cNvPr id="25" name="TextBox 24">
            <a:extLst>
              <a:ext uri="{FF2B5EF4-FFF2-40B4-BE49-F238E27FC236}">
                <a16:creationId xmlns:a16="http://schemas.microsoft.com/office/drawing/2014/main" id="{496D9246-7D38-F259-B811-7C862D212F74}"/>
              </a:ext>
            </a:extLst>
          </p:cNvPr>
          <p:cNvSpPr txBox="1">
            <a:spLocks/>
          </p:cNvSpPr>
          <p:nvPr/>
        </p:nvSpPr>
        <p:spPr>
          <a:xfrm>
            <a:off x="2928418" y="4009745"/>
            <a:ext cx="4279501" cy="240065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Full technical data package required to perform steady-state, short circuit, dynamic, and transient stability analyses</a:t>
            </a:r>
          </a:p>
          <a:p>
            <a:pPr marL="171450" indent="-171450">
              <a:spcBef>
                <a:spcPts val="0"/>
              </a:spcBef>
              <a:spcAft>
                <a:spcPts val="0"/>
              </a:spcAft>
              <a:buFont typeface="Arial" panose="020B0604020202020204" pitchFamily="34" charset="0"/>
              <a:buChar char="•"/>
            </a:pPr>
            <a:r>
              <a:rPr lang="en-US" sz="1200" noProof="1"/>
              <a:t>Notarized attestation and evidence for Site control</a:t>
            </a:r>
          </a:p>
          <a:p>
            <a:pPr marL="171450" indent="-171450">
              <a:spcBef>
                <a:spcPts val="0"/>
              </a:spcBef>
              <a:spcAft>
                <a:spcPts val="0"/>
              </a:spcAft>
              <a:buFont typeface="Arial" panose="020B0604020202020204" pitchFamily="34" charset="0"/>
              <a:buChar char="•"/>
            </a:pPr>
            <a:r>
              <a:rPr lang="en-US" sz="1200" noProof="1"/>
              <a:t>One notarized attestation accompanying § 9.7 disclosures:</a:t>
            </a:r>
          </a:p>
          <a:p>
            <a:pPr marL="400050" lvl="1" indent="-171450">
              <a:spcAft>
                <a:spcPts val="0"/>
              </a:spcAft>
              <a:buFont typeface="Arial" panose="020B0604020202020204" pitchFamily="34" charset="0"/>
              <a:buChar char="-"/>
            </a:pPr>
            <a:r>
              <a:rPr lang="en-US" sz="1200" noProof="1"/>
              <a:t>Substantially similar request</a:t>
            </a:r>
          </a:p>
          <a:p>
            <a:pPr marL="400050" lvl="1" indent="-171450">
              <a:spcAft>
                <a:spcPts val="0"/>
              </a:spcAft>
              <a:buFont typeface="Arial" panose="020B0604020202020204" pitchFamily="34" charset="0"/>
              <a:buChar char="-"/>
            </a:pPr>
            <a:r>
              <a:rPr lang="en-US" sz="1200" noProof="1"/>
              <a:t>Site studies and engineering progress</a:t>
            </a:r>
          </a:p>
          <a:p>
            <a:pPr marL="400050" lvl="1" indent="-171450">
              <a:spcAft>
                <a:spcPts val="0"/>
              </a:spcAft>
              <a:buFont typeface="Arial" panose="020B0604020202020204" pitchFamily="34" charset="0"/>
              <a:buChar char="-"/>
            </a:pPr>
            <a:r>
              <a:rPr lang="en-US" sz="1200" noProof="1"/>
              <a:t>Permitting progress</a:t>
            </a:r>
          </a:p>
          <a:p>
            <a:pPr marL="400050" lvl="1" indent="-171450">
              <a:spcAft>
                <a:spcPts val="0"/>
              </a:spcAft>
              <a:buFont typeface="Arial" panose="020B0604020202020204" pitchFamily="34" charset="0"/>
              <a:buChar char="-"/>
            </a:pPr>
            <a:r>
              <a:rPr lang="en-US" sz="1200" noProof="1"/>
              <a:t>Phased energization schedule (consistent with any LCP)</a:t>
            </a:r>
          </a:p>
          <a:p>
            <a:pPr marL="400050" lvl="1" indent="-171450">
              <a:spcAft>
                <a:spcPts val="0"/>
              </a:spcAft>
              <a:buFont typeface="Arial" panose="020B0604020202020204" pitchFamily="34" charset="0"/>
              <a:buChar char="-"/>
            </a:pPr>
            <a:r>
              <a:rPr lang="en-US" sz="1200" noProof="1"/>
              <a:t>On-site backup generation information</a:t>
            </a:r>
          </a:p>
          <a:p>
            <a:pPr marL="400050" lvl="1" indent="-171450">
              <a:spcAft>
                <a:spcPts val="0"/>
              </a:spcAft>
              <a:buFont typeface="Arial" panose="020B0604020202020204" pitchFamily="34" charset="0"/>
              <a:buChar char="-"/>
            </a:pPr>
            <a:r>
              <a:rPr lang="en-US" sz="1200" noProof="1"/>
              <a:t>Power procurement plans, including on-site generation</a:t>
            </a:r>
          </a:p>
          <a:p>
            <a:pPr marL="171450" indent="-171450">
              <a:spcBef>
                <a:spcPts val="0"/>
              </a:spcBef>
              <a:spcAft>
                <a:spcPts val="0"/>
              </a:spcAft>
              <a:buFont typeface="Arial" panose="020B0604020202020204" pitchFamily="34" charset="0"/>
              <a:buChar char="•"/>
            </a:pPr>
            <a:r>
              <a:rPr lang="en-US" sz="1200" noProof="1"/>
              <a:t>Preliminary LCP to the Interconnecting TSP</a:t>
            </a:r>
          </a:p>
          <a:p>
            <a:pPr marL="171450" indent="-171450">
              <a:spcBef>
                <a:spcPts val="0"/>
              </a:spcBef>
              <a:spcAft>
                <a:spcPts val="0"/>
              </a:spcAft>
              <a:buFont typeface="Arial" panose="020B0604020202020204" pitchFamily="34" charset="0"/>
              <a:buChar char="•"/>
            </a:pPr>
            <a:r>
              <a:rPr lang="en-US" sz="1200" noProof="1"/>
              <a:t>Dynamic load model to ERCOT and the Interconnecting TSP</a:t>
            </a:r>
          </a:p>
          <a:p>
            <a:pPr marL="171450" indent="-171450">
              <a:spcBef>
                <a:spcPts val="0"/>
              </a:spcBef>
              <a:spcAft>
                <a:spcPts val="0"/>
              </a:spcAft>
              <a:buFont typeface="Arial" panose="020B0604020202020204" pitchFamily="34" charset="0"/>
              <a:buChar char="•"/>
            </a:pPr>
            <a:r>
              <a:rPr lang="en-US" sz="1200" noProof="1"/>
              <a:t>Notarized Form X</a:t>
            </a:r>
          </a:p>
        </p:txBody>
      </p:sp>
      <p:cxnSp>
        <p:nvCxnSpPr>
          <p:cNvPr id="6" name="LineBasicDefault 292">
            <a:extLst>
              <a:ext uri="{FF2B5EF4-FFF2-40B4-BE49-F238E27FC236}">
                <a16:creationId xmlns:a16="http://schemas.microsoft.com/office/drawing/2014/main" id="{221404E8-BF02-BCDB-12F0-077BD6E2201B}"/>
              </a:ext>
            </a:extLst>
          </p:cNvPr>
          <p:cNvCxnSpPr>
            <a:cxnSpLocks/>
          </p:cNvCxnSpPr>
          <p:nvPr>
            <p:custDataLst>
              <p:tags r:id="rId2"/>
            </p:custDataLst>
          </p:nvPr>
        </p:nvCxnSpPr>
        <p:spPr>
          <a:xfrm>
            <a:off x="1257300" y="1355427"/>
            <a:ext cx="149993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3071EBA-1FB1-C960-793A-2C67D8B1A21D}"/>
              </a:ext>
            </a:extLst>
          </p:cNvPr>
          <p:cNvSpPr txBox="1">
            <a:spLocks/>
          </p:cNvSpPr>
          <p:nvPr/>
        </p:nvSpPr>
        <p:spPr>
          <a:xfrm>
            <a:off x="1257300" y="1135090"/>
            <a:ext cx="1499938"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Eligibility path</a:t>
            </a:r>
            <a:endParaRPr lang="en-US" sz="1200" noProof="1"/>
          </a:p>
        </p:txBody>
      </p:sp>
      <p:grpSp>
        <p:nvGrpSpPr>
          <p:cNvPr id="15" name="Group 14">
            <a:extLst>
              <a:ext uri="{FF2B5EF4-FFF2-40B4-BE49-F238E27FC236}">
                <a16:creationId xmlns:a16="http://schemas.microsoft.com/office/drawing/2014/main" id="{5A83DD55-D6B8-7F86-0FD7-8FB01C7C38E3}"/>
              </a:ext>
            </a:extLst>
          </p:cNvPr>
          <p:cNvGrpSpPr/>
          <p:nvPr/>
        </p:nvGrpSpPr>
        <p:grpSpPr>
          <a:xfrm>
            <a:off x="2928418" y="782644"/>
            <a:ext cx="8730182" cy="220337"/>
            <a:chOff x="1257300" y="1284810"/>
            <a:chExt cx="7121705" cy="220337"/>
          </a:xfrm>
        </p:grpSpPr>
        <p:cxnSp>
          <p:nvCxnSpPr>
            <p:cNvPr id="16" name="LineBasicDefault 292">
              <a:extLst>
                <a:ext uri="{FF2B5EF4-FFF2-40B4-BE49-F238E27FC236}">
                  <a16:creationId xmlns:a16="http://schemas.microsoft.com/office/drawing/2014/main" id="{424F7E53-9D5F-74F3-5FA1-D14415C90FBB}"/>
                </a:ext>
              </a:extLst>
            </p:cNvPr>
            <p:cNvCxnSpPr>
              <a:cxnSpLocks/>
            </p:cNvCxnSpPr>
            <p:nvPr>
              <p:custDataLst>
                <p:tags r:id="rId5"/>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2D9D8B1-664B-05E0-20CB-8BF566EAC95B}"/>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Eligibility requirements</a:t>
              </a:r>
              <a:endParaRPr lang="en-US" sz="1200" noProof="1"/>
            </a:p>
          </p:txBody>
        </p:sp>
      </p:grpSp>
      <p:sp>
        <p:nvSpPr>
          <p:cNvPr id="20" name="TextBox 19">
            <a:extLst>
              <a:ext uri="{FF2B5EF4-FFF2-40B4-BE49-F238E27FC236}">
                <a16:creationId xmlns:a16="http://schemas.microsoft.com/office/drawing/2014/main" id="{EEDED966-AF54-CF8A-3848-4F1056F9335A}"/>
              </a:ext>
            </a:extLst>
          </p:cNvPr>
          <p:cNvSpPr txBox="1">
            <a:spLocks/>
          </p:cNvSpPr>
          <p:nvPr/>
        </p:nvSpPr>
        <p:spPr>
          <a:xfrm>
            <a:off x="1257300" y="1453590"/>
            <a:ext cx="1499938" cy="10002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PCLR §§ 9.2.1.2 and 9.2.2.1(2)</a:t>
            </a:r>
          </a:p>
          <a:p>
            <a:r>
              <a:rPr lang="en-US" sz="1200" noProof="1"/>
              <a:t>(Provisional Controllable Load Resource)</a:t>
            </a:r>
            <a:r>
              <a:rPr lang="en-US" sz="1200" b="1" noProof="1"/>
              <a:t> </a:t>
            </a:r>
          </a:p>
        </p:txBody>
      </p:sp>
      <p:sp>
        <p:nvSpPr>
          <p:cNvPr id="23" name="TextBox 22">
            <a:extLst>
              <a:ext uri="{FF2B5EF4-FFF2-40B4-BE49-F238E27FC236}">
                <a16:creationId xmlns:a16="http://schemas.microsoft.com/office/drawing/2014/main" id="{3DCA71A3-3015-561C-4912-6232E6E1565F}"/>
              </a:ext>
            </a:extLst>
          </p:cNvPr>
          <p:cNvSpPr txBox="1">
            <a:spLocks/>
          </p:cNvSpPr>
          <p:nvPr/>
        </p:nvSpPr>
        <p:spPr>
          <a:xfrm>
            <a:off x="2928418" y="1453590"/>
            <a:ext cx="4279501" cy="240065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Full technical data package required to perform steady-state, short circuit, dynamic, and transient stability analyses</a:t>
            </a:r>
          </a:p>
          <a:p>
            <a:pPr marL="171450" indent="-171450">
              <a:spcBef>
                <a:spcPts val="0"/>
              </a:spcBef>
              <a:spcAft>
                <a:spcPts val="0"/>
              </a:spcAft>
              <a:buFont typeface="Arial" panose="020B0604020202020204" pitchFamily="34" charset="0"/>
              <a:buChar char="•"/>
            </a:pPr>
            <a:r>
              <a:rPr lang="en-US" sz="1200" noProof="1"/>
              <a:t>Notarized attestation and evidence for Site control</a:t>
            </a:r>
          </a:p>
          <a:p>
            <a:pPr marL="171450" indent="-171450">
              <a:spcBef>
                <a:spcPts val="0"/>
              </a:spcBef>
              <a:spcAft>
                <a:spcPts val="0"/>
              </a:spcAft>
              <a:buFont typeface="Arial" panose="020B0604020202020204" pitchFamily="34" charset="0"/>
              <a:buChar char="•"/>
            </a:pPr>
            <a:r>
              <a:rPr lang="en-US" sz="1200" noProof="1"/>
              <a:t>One notarized attestation accompanying § 9.7 disclosures:</a:t>
            </a:r>
          </a:p>
          <a:p>
            <a:pPr marL="400050" lvl="1" indent="-171450">
              <a:spcAft>
                <a:spcPts val="0"/>
              </a:spcAft>
              <a:buFont typeface="Arial" panose="020B0604020202020204" pitchFamily="34" charset="0"/>
              <a:buChar char="-"/>
            </a:pPr>
            <a:r>
              <a:rPr lang="en-US" sz="1200" noProof="1"/>
              <a:t>Substantially similar request</a:t>
            </a:r>
          </a:p>
          <a:p>
            <a:pPr marL="400050" lvl="1" indent="-171450">
              <a:spcAft>
                <a:spcPts val="0"/>
              </a:spcAft>
              <a:buFont typeface="Arial" panose="020B0604020202020204" pitchFamily="34" charset="0"/>
              <a:buChar char="-"/>
            </a:pPr>
            <a:r>
              <a:rPr lang="en-US" sz="1200" noProof="1"/>
              <a:t>Site studies and engineering progress</a:t>
            </a:r>
          </a:p>
          <a:p>
            <a:pPr marL="400050" lvl="1" indent="-171450">
              <a:spcAft>
                <a:spcPts val="0"/>
              </a:spcAft>
              <a:buFont typeface="Arial" panose="020B0604020202020204" pitchFamily="34" charset="0"/>
              <a:buChar char="-"/>
            </a:pPr>
            <a:r>
              <a:rPr lang="en-US" sz="1200" noProof="1"/>
              <a:t>Permitting progress</a:t>
            </a:r>
          </a:p>
          <a:p>
            <a:pPr marL="400050" lvl="1" indent="-171450">
              <a:spcAft>
                <a:spcPts val="0"/>
              </a:spcAft>
              <a:buFont typeface="Arial" panose="020B0604020202020204" pitchFamily="34" charset="0"/>
              <a:buChar char="-"/>
            </a:pPr>
            <a:r>
              <a:rPr lang="en-US" sz="1200" noProof="1"/>
              <a:t>Phased energization schedule (consistent with any LCP)</a:t>
            </a:r>
          </a:p>
          <a:p>
            <a:pPr marL="400050" lvl="1" indent="-171450">
              <a:spcAft>
                <a:spcPts val="0"/>
              </a:spcAft>
              <a:buFont typeface="Arial" panose="020B0604020202020204" pitchFamily="34" charset="0"/>
              <a:buChar char="-"/>
            </a:pPr>
            <a:r>
              <a:rPr lang="en-US" sz="1200" noProof="1"/>
              <a:t>On-site backup generation information</a:t>
            </a:r>
          </a:p>
          <a:p>
            <a:pPr marL="400050" lvl="1" indent="-171450">
              <a:spcAft>
                <a:spcPts val="0"/>
              </a:spcAft>
              <a:buFont typeface="Arial" panose="020B0604020202020204" pitchFamily="34" charset="0"/>
              <a:buChar char="-"/>
            </a:pPr>
            <a:r>
              <a:rPr lang="en-US" sz="1200" noProof="1"/>
              <a:t>Power procurement plans, including on-site generation</a:t>
            </a:r>
          </a:p>
          <a:p>
            <a:pPr marL="171450" indent="-171450">
              <a:spcBef>
                <a:spcPts val="0"/>
              </a:spcBef>
              <a:spcAft>
                <a:spcPts val="0"/>
              </a:spcAft>
              <a:buFont typeface="Arial" panose="020B0604020202020204" pitchFamily="34" charset="0"/>
              <a:buChar char="•"/>
            </a:pPr>
            <a:r>
              <a:rPr lang="en-US" sz="1200" noProof="1"/>
              <a:t>Preliminary LCP to the Interconnecting TSP</a:t>
            </a:r>
          </a:p>
          <a:p>
            <a:pPr marL="171450" indent="-171450">
              <a:spcBef>
                <a:spcPts val="0"/>
              </a:spcBef>
              <a:spcAft>
                <a:spcPts val="0"/>
              </a:spcAft>
              <a:buFont typeface="Arial" panose="020B0604020202020204" pitchFamily="34" charset="0"/>
              <a:buChar char="•"/>
            </a:pPr>
            <a:r>
              <a:rPr lang="en-US" sz="1200" noProof="1"/>
              <a:t>Dynamic load model to ERCOT and the Interconnecting TSP</a:t>
            </a:r>
          </a:p>
          <a:p>
            <a:pPr marL="171450" indent="-171450">
              <a:spcBef>
                <a:spcPts val="0"/>
              </a:spcBef>
              <a:spcAft>
                <a:spcPts val="0"/>
              </a:spcAft>
              <a:buFont typeface="Arial" panose="020B0604020202020204" pitchFamily="34" charset="0"/>
              <a:buChar char="•"/>
            </a:pPr>
            <a:r>
              <a:rPr lang="en-US" sz="1200" noProof="1"/>
              <a:t>Notarized Form W – Part A</a:t>
            </a:r>
          </a:p>
        </p:txBody>
      </p:sp>
      <p:grpSp>
        <p:nvGrpSpPr>
          <p:cNvPr id="12" name="Group 11">
            <a:extLst>
              <a:ext uri="{FF2B5EF4-FFF2-40B4-BE49-F238E27FC236}">
                <a16:creationId xmlns:a16="http://schemas.microsoft.com/office/drawing/2014/main" id="{636748F3-BE43-55BD-D230-E7C61436E619}"/>
              </a:ext>
            </a:extLst>
          </p:cNvPr>
          <p:cNvGrpSpPr/>
          <p:nvPr/>
        </p:nvGrpSpPr>
        <p:grpSpPr>
          <a:xfrm>
            <a:off x="7379099" y="1135090"/>
            <a:ext cx="4279501" cy="220337"/>
            <a:chOff x="1257300" y="1284810"/>
            <a:chExt cx="7121705" cy="220337"/>
          </a:xfrm>
        </p:grpSpPr>
        <p:cxnSp>
          <p:nvCxnSpPr>
            <p:cNvPr id="13" name="LineBasicDefault 292">
              <a:extLst>
                <a:ext uri="{FF2B5EF4-FFF2-40B4-BE49-F238E27FC236}">
                  <a16:creationId xmlns:a16="http://schemas.microsoft.com/office/drawing/2014/main" id="{2261328D-3951-EFC7-0F3F-FE4610133650}"/>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BE3B2A7-25C3-9C17-23FA-CF52045B1813}"/>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For the TSP/DSP</a:t>
              </a:r>
              <a:endParaRPr lang="en-US" sz="1200" noProof="1"/>
            </a:p>
          </p:txBody>
        </p:sp>
      </p:grpSp>
      <p:sp>
        <p:nvSpPr>
          <p:cNvPr id="26" name="TextBox 25">
            <a:extLst>
              <a:ext uri="{FF2B5EF4-FFF2-40B4-BE49-F238E27FC236}">
                <a16:creationId xmlns:a16="http://schemas.microsoft.com/office/drawing/2014/main" id="{A52141FA-EC13-CA2A-7684-E4AD4648A2B6}"/>
              </a:ext>
            </a:extLst>
          </p:cNvPr>
          <p:cNvSpPr txBox="1">
            <a:spLocks/>
          </p:cNvSpPr>
          <p:nvPr/>
        </p:nvSpPr>
        <p:spPr>
          <a:xfrm>
            <a:off x="7379099" y="1453590"/>
            <a:ext cx="4279501" cy="110799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Confirmation of Transmission upgrade financial security</a:t>
            </a:r>
          </a:p>
          <a:p>
            <a:pPr marL="171450" indent="-171450">
              <a:spcBef>
                <a:spcPts val="0"/>
              </a:spcBef>
              <a:spcAft>
                <a:spcPts val="0"/>
              </a:spcAft>
              <a:buFont typeface="Arial" panose="020B0604020202020204" pitchFamily="34" charset="0"/>
              <a:buChar char="•"/>
            </a:pPr>
            <a:r>
              <a:rPr lang="en-US" sz="1200" noProof="1"/>
              <a:t>Confirmation of receipt of written acknowledgement of change notification obligations</a:t>
            </a:r>
          </a:p>
          <a:p>
            <a:pPr marL="171450" indent="-171450">
              <a:spcBef>
                <a:spcPts val="0"/>
              </a:spcBef>
              <a:spcAft>
                <a:spcPts val="0"/>
              </a:spcAft>
              <a:buFont typeface="Arial" panose="020B0604020202020204" pitchFamily="34" charset="0"/>
              <a:buChar char="•"/>
            </a:pPr>
            <a:r>
              <a:rPr lang="en-US" sz="1200" noProof="1"/>
              <a:t>If needed, Prior stability-study impact determination</a:t>
            </a:r>
          </a:p>
          <a:p>
            <a:pPr marL="171450" indent="-171450">
              <a:spcBef>
                <a:spcPts val="0"/>
              </a:spcBef>
              <a:spcAft>
                <a:spcPts val="0"/>
              </a:spcAft>
              <a:buFont typeface="Arial" panose="020B0604020202020204" pitchFamily="34" charset="0"/>
              <a:buChar char="•"/>
            </a:pPr>
            <a:r>
              <a:rPr lang="en-US" sz="1200" noProof="1"/>
              <a:t>Confirmation that the Large Load satisfies the applicable requirements of PCLR</a:t>
            </a:r>
          </a:p>
        </p:txBody>
      </p:sp>
      <p:cxnSp>
        <p:nvCxnSpPr>
          <p:cNvPr id="19" name="Straight Connector 18">
            <a:extLst>
              <a:ext uri="{FF2B5EF4-FFF2-40B4-BE49-F238E27FC236}">
                <a16:creationId xmlns:a16="http://schemas.microsoft.com/office/drawing/2014/main" id="{5E6D7F12-B593-5190-05B6-5C07AE1661C7}"/>
              </a:ext>
            </a:extLst>
          </p:cNvPr>
          <p:cNvCxnSpPr>
            <a:cxnSpLocks/>
          </p:cNvCxnSpPr>
          <p:nvPr/>
        </p:nvCxnSpPr>
        <p:spPr>
          <a:xfrm>
            <a:off x="1257300" y="3929075"/>
            <a:ext cx="10401300" cy="0"/>
          </a:xfrm>
          <a:prstGeom prst="line">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28BDE92-5D5B-F3D2-B307-F216EA7F0931}"/>
              </a:ext>
            </a:extLst>
          </p:cNvPr>
          <p:cNvSpPr txBox="1">
            <a:spLocks/>
          </p:cNvSpPr>
          <p:nvPr/>
        </p:nvSpPr>
        <p:spPr>
          <a:xfrm>
            <a:off x="1257300" y="4009745"/>
            <a:ext cx="1499938" cy="81560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WLPUN §§ 9.2.1.2 and 9.2.2.1(2)</a:t>
            </a:r>
          </a:p>
          <a:p>
            <a:r>
              <a:rPr lang="en-US" sz="1200" noProof="1"/>
              <a:t>(Withdrawal-Limited Private Use Network)</a:t>
            </a:r>
          </a:p>
        </p:txBody>
      </p:sp>
      <p:sp>
        <p:nvSpPr>
          <p:cNvPr id="28" name="TextBox 27">
            <a:extLst>
              <a:ext uri="{FF2B5EF4-FFF2-40B4-BE49-F238E27FC236}">
                <a16:creationId xmlns:a16="http://schemas.microsoft.com/office/drawing/2014/main" id="{26F39FA9-A4F4-FAE2-AEED-3880A8C42909}"/>
              </a:ext>
            </a:extLst>
          </p:cNvPr>
          <p:cNvSpPr txBox="1">
            <a:spLocks/>
          </p:cNvSpPr>
          <p:nvPr/>
        </p:nvSpPr>
        <p:spPr>
          <a:xfrm>
            <a:off x="7379099" y="4009745"/>
            <a:ext cx="4279501" cy="147732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Confirmation of Transmission upgrade financial security</a:t>
            </a:r>
          </a:p>
          <a:p>
            <a:pPr marL="171450" indent="-171450">
              <a:spcBef>
                <a:spcPts val="0"/>
              </a:spcBef>
              <a:spcAft>
                <a:spcPts val="0"/>
              </a:spcAft>
              <a:buFont typeface="Arial" panose="020B0604020202020204" pitchFamily="34" charset="0"/>
              <a:buChar char="•"/>
            </a:pPr>
            <a:r>
              <a:rPr lang="en-US" sz="1200" noProof="1"/>
              <a:t>Confirmation of receipt of written acknowledgement of change notification obligations</a:t>
            </a:r>
          </a:p>
          <a:p>
            <a:pPr marL="171450" indent="-171450">
              <a:spcBef>
                <a:spcPts val="0"/>
              </a:spcBef>
              <a:spcAft>
                <a:spcPts val="0"/>
              </a:spcAft>
              <a:buFont typeface="Arial" panose="020B0604020202020204" pitchFamily="34" charset="0"/>
              <a:buChar char="•"/>
            </a:pPr>
            <a:r>
              <a:rPr lang="en-US" sz="1200" noProof="1"/>
              <a:t>If needed, Prior stability-study impact determination</a:t>
            </a:r>
          </a:p>
          <a:p>
            <a:pPr marL="171450" indent="-171450">
              <a:spcBef>
                <a:spcPts val="0"/>
              </a:spcBef>
              <a:spcAft>
                <a:spcPts val="0"/>
              </a:spcAft>
              <a:buFont typeface="Arial" panose="020B0604020202020204" pitchFamily="34" charset="0"/>
              <a:buChar char="•"/>
            </a:pPr>
            <a:r>
              <a:rPr lang="en-US" sz="1200" noProof="1"/>
              <a:t>Confirmation of Generator FIS request and associated generation information for the WLPUN</a:t>
            </a:r>
          </a:p>
          <a:p>
            <a:pPr marL="171450" indent="-171450">
              <a:spcBef>
                <a:spcPts val="0"/>
              </a:spcBef>
              <a:spcAft>
                <a:spcPts val="0"/>
              </a:spcAft>
              <a:buFont typeface="Arial" panose="020B0604020202020204" pitchFamily="34" charset="0"/>
              <a:buChar char="•"/>
            </a:pPr>
            <a:r>
              <a:rPr lang="en-US" sz="1200" noProof="1"/>
              <a:t>Confirmation that the Large Load satisfies the applicable requirements of Studied Load – WLPUN</a:t>
            </a:r>
          </a:p>
        </p:txBody>
      </p:sp>
      <p:sp>
        <p:nvSpPr>
          <p:cNvPr id="32" name="Title Placeholder 1">
            <a:extLst>
              <a:ext uri="{FF2B5EF4-FFF2-40B4-BE49-F238E27FC236}">
                <a16:creationId xmlns:a16="http://schemas.microsoft.com/office/drawing/2014/main" id="{A6A07D5D-5115-9228-1464-A738DBFDE0FF}"/>
              </a:ext>
            </a:extLst>
          </p:cNvPr>
          <p:cNvSpPr>
            <a:spLocks noGrp="1"/>
          </p:cNvSpPr>
          <p:nvPr>
            <p:ph type="title"/>
          </p:nvPr>
        </p:nvSpPr>
        <p:spPr>
          <a:xfrm>
            <a:off x="1257300" y="220898"/>
            <a:ext cx="10401300" cy="332399"/>
          </a:xfrm>
        </p:spPr>
        <p:txBody>
          <a:bodyPr vert="horz">
            <a:spAutoFit/>
          </a:bodyPr>
          <a:lstStyle/>
          <a:p>
            <a:r>
              <a:rPr lang="en-US"/>
              <a:t>Eligibility Requirements by Batch Zero Pathway (4/4)</a:t>
            </a:r>
          </a:p>
        </p:txBody>
      </p:sp>
      <p:grpSp>
        <p:nvGrpSpPr>
          <p:cNvPr id="40" name="Group 39">
            <a:extLst>
              <a:ext uri="{FF2B5EF4-FFF2-40B4-BE49-F238E27FC236}">
                <a16:creationId xmlns:a16="http://schemas.microsoft.com/office/drawing/2014/main" id="{F0DDC797-FA3B-1EBD-A454-DDADB7603681}"/>
              </a:ext>
            </a:extLst>
          </p:cNvPr>
          <p:cNvGrpSpPr/>
          <p:nvPr/>
        </p:nvGrpSpPr>
        <p:grpSpPr>
          <a:xfrm>
            <a:off x="2928418" y="1135090"/>
            <a:ext cx="4279501" cy="220337"/>
            <a:chOff x="1257300" y="1284810"/>
            <a:chExt cx="7121705" cy="220337"/>
          </a:xfrm>
        </p:grpSpPr>
        <p:cxnSp>
          <p:nvCxnSpPr>
            <p:cNvPr id="41" name="LineBasicDefault 292">
              <a:extLst>
                <a:ext uri="{FF2B5EF4-FFF2-40B4-BE49-F238E27FC236}">
                  <a16:creationId xmlns:a16="http://schemas.microsoft.com/office/drawing/2014/main" id="{06208831-BC6B-3191-70C1-12176BB3F89E}"/>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02A0BFCA-603E-432D-497E-ACBF5FC1016E}"/>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For the ILLE</a:t>
              </a:r>
              <a:r>
                <a:rPr lang="en-US" sz="1200" b="1" baseline="30000" noProof="1"/>
                <a:t>1</a:t>
              </a:r>
              <a:endParaRPr lang="en-US" sz="1200" noProof="1"/>
            </a:p>
          </p:txBody>
        </p:sp>
      </p:grpSp>
      <p:sp>
        <p:nvSpPr>
          <p:cNvPr id="43" name="Text Placeholder 20">
            <a:extLst>
              <a:ext uri="{FF2B5EF4-FFF2-40B4-BE49-F238E27FC236}">
                <a16:creationId xmlns:a16="http://schemas.microsoft.com/office/drawing/2014/main" id="{35D8DFA1-C6B8-3859-5CFD-9F0CC00EE22F}"/>
              </a:ext>
            </a:extLst>
          </p:cNvPr>
          <p:cNvSpPr txBox="1">
            <a:spLocks/>
          </p:cNvSpPr>
          <p:nvPr/>
        </p:nvSpPr>
        <p:spPr>
          <a:xfrm>
            <a:off x="1257300" y="6455083"/>
            <a:ext cx="9881934"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1. Unless otherwise specified, ILLE needs to provide the required documentation to the interconnecting TSP/DSP</a:t>
            </a:r>
          </a:p>
        </p:txBody>
      </p:sp>
    </p:spTree>
    <p:extLst>
      <p:ext uri="{BB962C8B-B14F-4D97-AF65-F5344CB8AC3E}">
        <p14:creationId xmlns:p14="http://schemas.microsoft.com/office/powerpoint/2010/main" val="1390496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7B688-66D5-CB47-4EDB-34C421C4CFE5}"/>
            </a:ext>
          </a:extLst>
        </p:cNvPr>
        <p:cNvGrpSpPr/>
        <p:nvPr/>
      </p:nvGrpSpPr>
      <p:grpSpPr>
        <a:xfrm>
          <a:off x="0" y="0"/>
          <a:ext cx="0" cy="0"/>
          <a:chOff x="0" y="0"/>
          <a:chExt cx="0" cy="0"/>
        </a:xfrm>
      </p:grpSpPr>
      <p:graphicFrame>
        <p:nvGraphicFramePr>
          <p:cNvPr id="21" name="think-cell data - do not delete" hidden="1">
            <a:extLst>
              <a:ext uri="{FF2B5EF4-FFF2-40B4-BE49-F238E27FC236}">
                <a16:creationId xmlns:a16="http://schemas.microsoft.com/office/drawing/2014/main" id="{BF76115D-17B0-6B49-5ADE-1EA9874DC6B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04" imgH="405" progId="TCLayout.ActiveDocument.1">
                  <p:embed/>
                </p:oleObj>
              </mc:Choice>
              <mc:Fallback>
                <p:oleObj name="think-cell Slide" r:id="rId9" imgW="404" imgH="405" progId="TCLayout.ActiveDocument.1">
                  <p:embed/>
                  <p:pic>
                    <p:nvPicPr>
                      <p:cNvPr id="21" name="think-cell data - do not delete" hidden="1">
                        <a:extLst>
                          <a:ext uri="{FF2B5EF4-FFF2-40B4-BE49-F238E27FC236}">
                            <a16:creationId xmlns:a16="http://schemas.microsoft.com/office/drawing/2014/main" id="{BF76115D-17B0-6B49-5ADE-1EA9874DC6BA}"/>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7" name="Rectangle 46">
            <a:extLst>
              <a:ext uri="{FF2B5EF4-FFF2-40B4-BE49-F238E27FC236}">
                <a16:creationId xmlns:a16="http://schemas.microsoft.com/office/drawing/2014/main" id="{D6A9BA46-04DD-D294-2CEE-9FBB4CD5CC83}"/>
              </a:ext>
            </a:extLst>
          </p:cNvPr>
          <p:cNvSpPr>
            <a:spLocks/>
          </p:cNvSpPr>
          <p:nvPr/>
        </p:nvSpPr>
        <p:spPr>
          <a:xfrm>
            <a:off x="6611112" y="1383839"/>
            <a:ext cx="5047488" cy="2121048"/>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9" name="Rectangle 38">
            <a:extLst>
              <a:ext uri="{FF2B5EF4-FFF2-40B4-BE49-F238E27FC236}">
                <a16:creationId xmlns:a16="http://schemas.microsoft.com/office/drawing/2014/main" id="{5118F739-508C-AB91-DFC6-314BAB378845}"/>
              </a:ext>
            </a:extLst>
          </p:cNvPr>
          <p:cNvSpPr>
            <a:spLocks/>
          </p:cNvSpPr>
          <p:nvPr/>
        </p:nvSpPr>
        <p:spPr>
          <a:xfrm>
            <a:off x="6611112" y="3660121"/>
            <a:ext cx="5047488" cy="2121048"/>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Placeholder 1">
            <a:extLst>
              <a:ext uri="{FF2B5EF4-FFF2-40B4-BE49-F238E27FC236}">
                <a16:creationId xmlns:a16="http://schemas.microsoft.com/office/drawing/2014/main" id="{04842E63-5C4D-9704-DA61-477C6E9AD8DF}"/>
              </a:ext>
            </a:extLst>
          </p:cNvPr>
          <p:cNvSpPr>
            <a:spLocks noGrp="1"/>
          </p:cNvSpPr>
          <p:nvPr>
            <p:ph type="title"/>
          </p:nvPr>
        </p:nvSpPr>
        <p:spPr>
          <a:xfrm>
            <a:off x="1257300" y="457200"/>
            <a:ext cx="10401300" cy="332399"/>
          </a:xfrm>
        </p:spPr>
        <p:txBody>
          <a:bodyPr vert="horz">
            <a:spAutoFit/>
          </a:bodyPr>
          <a:lstStyle/>
          <a:p>
            <a:r>
              <a:rPr lang="en-US"/>
              <a:t>Batch Zero submission and validation toolkit</a:t>
            </a:r>
          </a:p>
        </p:txBody>
      </p:sp>
      <p:sp>
        <p:nvSpPr>
          <p:cNvPr id="4" name="Slide Number Placeholder 5">
            <a:extLst>
              <a:ext uri="{FF2B5EF4-FFF2-40B4-BE49-F238E27FC236}">
                <a16:creationId xmlns:a16="http://schemas.microsoft.com/office/drawing/2014/main" id="{5051390F-E5BA-8B39-F07D-47BD631A416D}"/>
              </a:ext>
            </a:extLst>
          </p:cNvPr>
          <p:cNvSpPr>
            <a:spLocks noGrp="1"/>
          </p:cNvSpPr>
          <p:nvPr>
            <p:ph type="sldNum" sz="quarter" idx="12"/>
          </p:nvPr>
        </p:nvSpPr>
        <p:spPr/>
        <p:txBody>
          <a:bodyPr/>
          <a:lstStyle/>
          <a:p>
            <a:fld id="{BCDE79FB-97BA-492B-8D57-F1373F9ADA95}" type="slidenum">
              <a:rPr lang="en-US" smtClean="0"/>
              <a:t>22</a:t>
            </a:fld>
            <a:endParaRPr lang="en-US"/>
          </a:p>
        </p:txBody>
      </p:sp>
      <p:sp>
        <p:nvSpPr>
          <p:cNvPr id="8" name="Text 5">
            <a:extLst>
              <a:ext uri="{FF2B5EF4-FFF2-40B4-BE49-F238E27FC236}">
                <a16:creationId xmlns:a16="http://schemas.microsoft.com/office/drawing/2014/main" id="{243B5D92-ACEA-95DD-6323-CFC7582E6AD1}"/>
              </a:ext>
            </a:extLst>
          </p:cNvPr>
          <p:cNvSpPr>
            <a:spLocks/>
          </p:cNvSpPr>
          <p:nvPr/>
        </p:nvSpPr>
        <p:spPr>
          <a:xfrm>
            <a:off x="1853181" y="1902764"/>
            <a:ext cx="4347971" cy="1600438"/>
          </a:xfrm>
          <a:prstGeom prst="rect">
            <a:avLst/>
          </a:prstGeom>
          <a:noFill/>
          <a:ln/>
        </p:spPr>
        <p:txBody>
          <a:bodyPr wrap="square" lIns="91440" tIns="45720" rIns="91440" bIns="45720" rtlCol="0" anchor="t">
            <a:spAutoFit/>
          </a:bodyPr>
          <a:lstStyle/>
          <a:p>
            <a:pPr marL="285750" indent="-285750">
              <a:buFont typeface="Arial" panose="020B0604020202020204" pitchFamily="34" charset="0"/>
              <a:buChar char="•"/>
            </a:pPr>
            <a:r>
              <a:rPr lang="en-US" sz="1400"/>
              <a:t>Central workbook identifying applicable eligibility requirements and submission materials by Batch Zero pathway</a:t>
            </a:r>
          </a:p>
          <a:p>
            <a:pPr marL="285750" indent="-285750">
              <a:buFont typeface="Arial" panose="020B0604020202020204" pitchFamily="34" charset="0"/>
              <a:buChar char="•"/>
            </a:pPr>
            <a:r>
              <a:rPr lang="en-US" sz="1400"/>
              <a:t>Serves as the primary coordination and tracking tool across ILLEs, Interconnecting TSPs/DSPs, and ERCOT throughout the submission and validation process</a:t>
            </a:r>
            <a:endParaRPr lang="en-US" sz="1400">
              <a:ea typeface="Calibri" panose="020F0502020204030204" pitchFamily="34" charset="0"/>
              <a:cs typeface="Calibri" panose="020F0502020204030204" pitchFamily="34" charset="0"/>
            </a:endParaRPr>
          </a:p>
        </p:txBody>
      </p:sp>
      <p:sp>
        <p:nvSpPr>
          <p:cNvPr id="20" name="Text 17">
            <a:extLst>
              <a:ext uri="{FF2B5EF4-FFF2-40B4-BE49-F238E27FC236}">
                <a16:creationId xmlns:a16="http://schemas.microsoft.com/office/drawing/2014/main" id="{76349506-D8F4-4C09-7D2F-A597E7CB7EAD}"/>
              </a:ext>
            </a:extLst>
          </p:cNvPr>
          <p:cNvSpPr>
            <a:spLocks/>
          </p:cNvSpPr>
          <p:nvPr/>
        </p:nvSpPr>
        <p:spPr>
          <a:xfrm>
            <a:off x="1853181" y="4188619"/>
            <a:ext cx="4347971" cy="738664"/>
          </a:xfrm>
          <a:prstGeom prst="rect">
            <a:avLst/>
          </a:prstGeom>
          <a:noFill/>
          <a:ln/>
        </p:spPr>
        <p:txBody>
          <a:bodyPr wrap="square" rtlCol="0" anchor="t">
            <a:spAutoFit/>
          </a:bodyPr>
          <a:lstStyle/>
          <a:p>
            <a:pPr marL="285750" indent="-285750">
              <a:buFont typeface="Arial" panose="020B0604020202020204" pitchFamily="34" charset="0"/>
              <a:buChar char="•"/>
            </a:pPr>
            <a:r>
              <a:rPr lang="en-US" sz="1400"/>
              <a:t>Reference interpretations and FAQs addressing common submission, documentation, and pathway-specific review questions</a:t>
            </a:r>
            <a:endParaRPr lang="en-US" sz="1400">
              <a:ea typeface="Calibri" panose="020F0502020204030204" pitchFamily="34" charset="0"/>
              <a:cs typeface="Calibri" panose="020F0502020204030204" pitchFamily="34" charset="0"/>
            </a:endParaRPr>
          </a:p>
        </p:txBody>
      </p:sp>
      <p:grpSp>
        <p:nvGrpSpPr>
          <p:cNvPr id="49" name="Group 48">
            <a:extLst>
              <a:ext uri="{FF2B5EF4-FFF2-40B4-BE49-F238E27FC236}">
                <a16:creationId xmlns:a16="http://schemas.microsoft.com/office/drawing/2014/main" id="{DD1C828C-C010-3C34-0715-75095DCEBD82}"/>
              </a:ext>
            </a:extLst>
          </p:cNvPr>
          <p:cNvGrpSpPr/>
          <p:nvPr/>
        </p:nvGrpSpPr>
        <p:grpSpPr>
          <a:xfrm>
            <a:off x="1257300" y="3851766"/>
            <a:ext cx="524997" cy="524997"/>
            <a:chOff x="661419" y="3770547"/>
            <a:chExt cx="524997" cy="524997"/>
          </a:xfrm>
        </p:grpSpPr>
        <p:sp>
          <p:nvSpPr>
            <p:cNvPr id="32" name="Oval 31">
              <a:extLst>
                <a:ext uri="{FF2B5EF4-FFF2-40B4-BE49-F238E27FC236}">
                  <a16:creationId xmlns:a16="http://schemas.microsoft.com/office/drawing/2014/main" id="{A0598870-9D4F-FF30-5678-583CC0A7B57B}"/>
                </a:ext>
              </a:extLst>
            </p:cNvPr>
            <p:cNvSpPr>
              <a:spLocks noChangeAspect="1"/>
            </p:cNvSpPr>
            <p:nvPr/>
          </p:nvSpPr>
          <p:spPr>
            <a:xfrm>
              <a:off x="661419" y="3770547"/>
              <a:ext cx="524997" cy="524997"/>
            </a:xfrm>
            <a:prstGeom prst="ellipse">
              <a:avLst/>
            </a:prstGeom>
            <a:solidFill>
              <a:schemeClr val="accent1"/>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Graphic 33">
              <a:extLst>
                <a:ext uri="{FF2B5EF4-FFF2-40B4-BE49-F238E27FC236}">
                  <a16:creationId xmlns:a16="http://schemas.microsoft.com/office/drawing/2014/main" id="{5CDF74E5-CBF0-660B-7EDA-1D82EFBE337E}"/>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767007" y="3876135"/>
              <a:ext cx="313821" cy="313821"/>
            </a:xfrm>
            <a:prstGeom prst="rect">
              <a:avLst/>
            </a:prstGeom>
          </p:spPr>
        </p:pic>
      </p:grpSp>
      <p:grpSp>
        <p:nvGrpSpPr>
          <p:cNvPr id="35" name="Group 34">
            <a:extLst>
              <a:ext uri="{FF2B5EF4-FFF2-40B4-BE49-F238E27FC236}">
                <a16:creationId xmlns:a16="http://schemas.microsoft.com/office/drawing/2014/main" id="{94D96EF3-C469-ACC8-2811-6425444FDDAA}"/>
              </a:ext>
            </a:extLst>
          </p:cNvPr>
          <p:cNvGrpSpPr/>
          <p:nvPr/>
        </p:nvGrpSpPr>
        <p:grpSpPr>
          <a:xfrm>
            <a:off x="1257300" y="1571370"/>
            <a:ext cx="524997" cy="524997"/>
            <a:chOff x="1257300" y="1430057"/>
            <a:chExt cx="524997" cy="524997"/>
          </a:xfrm>
        </p:grpSpPr>
        <p:sp>
          <p:nvSpPr>
            <p:cNvPr id="40" name="Oval 39">
              <a:extLst>
                <a:ext uri="{FF2B5EF4-FFF2-40B4-BE49-F238E27FC236}">
                  <a16:creationId xmlns:a16="http://schemas.microsoft.com/office/drawing/2014/main" id="{52CBE0D3-BC43-EAF7-F147-FED6AB8525D0}"/>
                </a:ext>
              </a:extLst>
            </p:cNvPr>
            <p:cNvSpPr>
              <a:spLocks noChangeAspect="1"/>
            </p:cNvSpPr>
            <p:nvPr/>
          </p:nvSpPr>
          <p:spPr>
            <a:xfrm>
              <a:off x="1257300" y="1430057"/>
              <a:ext cx="524997" cy="524997"/>
            </a:xfrm>
            <a:prstGeom prst="ellipse">
              <a:avLst/>
            </a:prstGeom>
            <a:solidFill>
              <a:schemeClr val="accent1"/>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Graphic 41">
              <a:extLst>
                <a:ext uri="{FF2B5EF4-FFF2-40B4-BE49-F238E27FC236}">
                  <a16:creationId xmlns:a16="http://schemas.microsoft.com/office/drawing/2014/main" id="{F0FE393B-3647-3401-989F-8ABA5EB45DFF}"/>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1362888" y="1535645"/>
              <a:ext cx="313821" cy="313821"/>
            </a:xfrm>
            <a:prstGeom prst="rect">
              <a:avLst/>
            </a:prstGeom>
          </p:spPr>
        </p:pic>
      </p:grpSp>
      <p:grpSp>
        <p:nvGrpSpPr>
          <p:cNvPr id="33" name="Group 32">
            <a:extLst>
              <a:ext uri="{FF2B5EF4-FFF2-40B4-BE49-F238E27FC236}">
                <a16:creationId xmlns:a16="http://schemas.microsoft.com/office/drawing/2014/main" id="{AFE99275-A858-B999-C536-0AD67A59D243}"/>
              </a:ext>
            </a:extLst>
          </p:cNvPr>
          <p:cNvGrpSpPr/>
          <p:nvPr/>
        </p:nvGrpSpPr>
        <p:grpSpPr>
          <a:xfrm>
            <a:off x="1853181" y="1413129"/>
            <a:ext cx="4347971" cy="220337"/>
            <a:chOff x="1853181" y="1582387"/>
            <a:chExt cx="4347971" cy="220337"/>
          </a:xfrm>
        </p:grpSpPr>
        <p:cxnSp>
          <p:nvCxnSpPr>
            <p:cNvPr id="52" name="LineBasicDefault 292">
              <a:extLst>
                <a:ext uri="{FF2B5EF4-FFF2-40B4-BE49-F238E27FC236}">
                  <a16:creationId xmlns:a16="http://schemas.microsoft.com/office/drawing/2014/main" id="{0A38434B-6314-CCFA-4EA2-8945615AE29A}"/>
                </a:ext>
              </a:extLst>
            </p:cNvPr>
            <p:cNvCxnSpPr>
              <a:cxnSpLocks/>
            </p:cNvCxnSpPr>
            <p:nvPr>
              <p:custDataLst>
                <p:tags r:id="rId6"/>
              </p:custDataLst>
            </p:nvPr>
          </p:nvCxnSpPr>
          <p:spPr>
            <a:xfrm>
              <a:off x="1853181" y="1802724"/>
              <a:ext cx="4347971"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235BE768-BF85-0CCB-BAC1-3D7E24AFBE4E}"/>
                </a:ext>
              </a:extLst>
            </p:cNvPr>
            <p:cNvSpPr txBox="1">
              <a:spLocks/>
            </p:cNvSpPr>
            <p:nvPr/>
          </p:nvSpPr>
          <p:spPr>
            <a:xfrm>
              <a:off x="1853181" y="1582387"/>
              <a:ext cx="4347971"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Batch Zero Load Information Form (LIF)</a:t>
              </a:r>
              <a:endParaRPr lang="en-US" sz="1400" noProof="1"/>
            </a:p>
          </p:txBody>
        </p:sp>
      </p:grpSp>
      <p:grpSp>
        <p:nvGrpSpPr>
          <p:cNvPr id="57" name="Group 56">
            <a:extLst>
              <a:ext uri="{FF2B5EF4-FFF2-40B4-BE49-F238E27FC236}">
                <a16:creationId xmlns:a16="http://schemas.microsoft.com/office/drawing/2014/main" id="{9AE67B69-C9E1-F5D3-15DF-E39226E7F632}"/>
              </a:ext>
            </a:extLst>
          </p:cNvPr>
          <p:cNvGrpSpPr>
            <a:grpSpLocks/>
          </p:cNvGrpSpPr>
          <p:nvPr/>
        </p:nvGrpSpPr>
        <p:grpSpPr>
          <a:xfrm>
            <a:off x="1853181" y="3723283"/>
            <a:ext cx="4347971" cy="220337"/>
            <a:chOff x="1257300" y="1284810"/>
            <a:chExt cx="7121705" cy="220337"/>
          </a:xfrm>
        </p:grpSpPr>
        <p:cxnSp>
          <p:nvCxnSpPr>
            <p:cNvPr id="58" name="LineBasicDefault 292">
              <a:extLst>
                <a:ext uri="{FF2B5EF4-FFF2-40B4-BE49-F238E27FC236}">
                  <a16:creationId xmlns:a16="http://schemas.microsoft.com/office/drawing/2014/main" id="{B02F168C-A56D-5CFF-AC7B-5BBA78262B1C}"/>
                </a:ext>
              </a:extLst>
            </p:cNvPr>
            <p:cNvCxnSpPr>
              <a:cxnSpLocks/>
            </p:cNvCxnSpPr>
            <p:nvPr>
              <p:custDataLst>
                <p:tags r:id="rId5"/>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D6E0747B-F52B-9B3D-BCF2-7996CC3A3865}"/>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FAQs</a:t>
              </a:r>
              <a:endParaRPr lang="en-US" sz="1400" noProof="1"/>
            </a:p>
          </p:txBody>
        </p:sp>
      </p:grpSp>
      <p:sp>
        <p:nvSpPr>
          <p:cNvPr id="12" name="Text 9">
            <a:extLst>
              <a:ext uri="{FF2B5EF4-FFF2-40B4-BE49-F238E27FC236}">
                <a16:creationId xmlns:a16="http://schemas.microsoft.com/office/drawing/2014/main" id="{06CBF029-1186-B490-98C6-F0738812FB70}"/>
              </a:ext>
            </a:extLst>
          </p:cNvPr>
          <p:cNvSpPr>
            <a:spLocks/>
          </p:cNvSpPr>
          <p:nvPr/>
        </p:nvSpPr>
        <p:spPr>
          <a:xfrm>
            <a:off x="7310629" y="1902764"/>
            <a:ext cx="4347971" cy="1384995"/>
          </a:xfrm>
          <a:prstGeom prst="rect">
            <a:avLst/>
          </a:prstGeom>
          <a:noFill/>
          <a:ln/>
        </p:spPr>
        <p:txBody>
          <a:bodyPr wrap="square" rtlCol="0" anchor="t">
            <a:spAutoFit/>
          </a:bodyPr>
          <a:lstStyle/>
          <a:p>
            <a:pPr marL="285750" indent="-285750">
              <a:buFont typeface="Arial" panose="020B0604020202020204" pitchFamily="34" charset="0"/>
              <a:buChar char="•"/>
            </a:pPr>
            <a:r>
              <a:rPr lang="en-US" sz="1400"/>
              <a:t>Standardized notarized attestation templates aligned to Batch Zero eligibility and readiness requirements</a:t>
            </a:r>
          </a:p>
          <a:p>
            <a:pPr marL="285750" indent="-285750">
              <a:buFont typeface="Arial" panose="020B0604020202020204" pitchFamily="34" charset="0"/>
              <a:buChar char="•"/>
            </a:pPr>
            <a:r>
              <a:rPr lang="en-US" sz="1400"/>
              <a:t>Used by ILLEs to certify project status, disclosures, milestones, and supporting evidence</a:t>
            </a:r>
          </a:p>
          <a:p>
            <a:pPr marL="285750" indent="-285750">
              <a:buFont typeface="Arial" panose="020B0604020202020204" pitchFamily="34" charset="0"/>
              <a:buChar char="•"/>
            </a:pPr>
            <a:r>
              <a:rPr lang="en-US" sz="1400">
                <a:solidFill>
                  <a:srgbClr val="1A2740"/>
                </a:solidFill>
                <a:ea typeface="Calibri" pitchFamily="34" charset="-122"/>
                <a:cs typeface="Calibri" pitchFamily="34" charset="-120"/>
              </a:rPr>
              <a:t>ERCOT preparing attestation templates</a:t>
            </a:r>
          </a:p>
        </p:txBody>
      </p:sp>
      <p:sp>
        <p:nvSpPr>
          <p:cNvPr id="16" name="Text 13">
            <a:extLst>
              <a:ext uri="{FF2B5EF4-FFF2-40B4-BE49-F238E27FC236}">
                <a16:creationId xmlns:a16="http://schemas.microsoft.com/office/drawing/2014/main" id="{BB8C7305-D33B-8D5A-B30F-5BE56943F28F}"/>
              </a:ext>
            </a:extLst>
          </p:cNvPr>
          <p:cNvSpPr>
            <a:spLocks/>
          </p:cNvSpPr>
          <p:nvPr/>
        </p:nvSpPr>
        <p:spPr>
          <a:xfrm>
            <a:off x="7310629" y="4188619"/>
            <a:ext cx="4347971" cy="954107"/>
          </a:xfrm>
          <a:prstGeom prst="rect">
            <a:avLst/>
          </a:prstGeom>
          <a:noFill/>
          <a:ln/>
        </p:spPr>
        <p:txBody>
          <a:bodyPr wrap="square" rtlCol="0" anchor="t">
            <a:spAutoFit/>
          </a:bodyPr>
          <a:lstStyle/>
          <a:p>
            <a:pPr marL="285750" indent="-285750">
              <a:buFont typeface="Arial" panose="020B0604020202020204" pitchFamily="34" charset="0"/>
              <a:buChar char="•"/>
            </a:pPr>
            <a:r>
              <a:rPr lang="en-US" sz="1400"/>
              <a:t>Standardized eligibility confirmation templates organized by Batch Zero eligibility pathway</a:t>
            </a:r>
          </a:p>
          <a:p>
            <a:pPr marL="285750" indent="-285750">
              <a:buFont typeface="Arial" panose="020B0604020202020204" pitchFamily="34" charset="0"/>
              <a:buChar char="•"/>
            </a:pPr>
            <a:r>
              <a:rPr lang="en-US" sz="1400"/>
              <a:t>Used by TSPs/DSPs to transmit coordinated and validated submission packages to ERCOT</a:t>
            </a:r>
            <a:endParaRPr lang="en-US" sz="1400">
              <a:ea typeface="Calibri" panose="020F0502020204030204" pitchFamily="34" charset="0"/>
              <a:cs typeface="Calibri" panose="020F0502020204030204" pitchFamily="34" charset="0"/>
            </a:endParaRPr>
          </a:p>
        </p:txBody>
      </p:sp>
      <p:grpSp>
        <p:nvGrpSpPr>
          <p:cNvPr id="48" name="Group 47">
            <a:extLst>
              <a:ext uri="{FF2B5EF4-FFF2-40B4-BE49-F238E27FC236}">
                <a16:creationId xmlns:a16="http://schemas.microsoft.com/office/drawing/2014/main" id="{28DD906E-6908-BEDB-1705-0374EA5CBFC8}"/>
              </a:ext>
            </a:extLst>
          </p:cNvPr>
          <p:cNvGrpSpPr/>
          <p:nvPr/>
        </p:nvGrpSpPr>
        <p:grpSpPr>
          <a:xfrm>
            <a:off x="6701032" y="3851766"/>
            <a:ext cx="524997" cy="524997"/>
            <a:chOff x="6586731" y="3770547"/>
            <a:chExt cx="524997" cy="524997"/>
          </a:xfrm>
        </p:grpSpPr>
        <p:sp>
          <p:nvSpPr>
            <p:cNvPr id="28" name="Oval 27">
              <a:extLst>
                <a:ext uri="{FF2B5EF4-FFF2-40B4-BE49-F238E27FC236}">
                  <a16:creationId xmlns:a16="http://schemas.microsoft.com/office/drawing/2014/main" id="{21E90436-A93C-0D25-AEB4-295974FDE3EF}"/>
                </a:ext>
              </a:extLst>
            </p:cNvPr>
            <p:cNvSpPr>
              <a:spLocks noChangeAspect="1"/>
            </p:cNvSpPr>
            <p:nvPr/>
          </p:nvSpPr>
          <p:spPr>
            <a:xfrm>
              <a:off x="6586731" y="3770547"/>
              <a:ext cx="524997" cy="524997"/>
            </a:xfrm>
            <a:prstGeom prst="ellipse">
              <a:avLst/>
            </a:prstGeom>
            <a:solidFill>
              <a:schemeClr val="accent1"/>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Graphic 29">
              <a:extLst>
                <a:ext uri="{FF2B5EF4-FFF2-40B4-BE49-F238E27FC236}">
                  <a16:creationId xmlns:a16="http://schemas.microsoft.com/office/drawing/2014/main" id="{184B2207-460B-4E6A-3463-A51152CB6361}"/>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6692319" y="3876135"/>
              <a:ext cx="313821" cy="313821"/>
            </a:xfrm>
            <a:prstGeom prst="rect">
              <a:avLst/>
            </a:prstGeom>
          </p:spPr>
        </p:pic>
      </p:grpSp>
      <p:grpSp>
        <p:nvGrpSpPr>
          <p:cNvPr id="50" name="Group 49">
            <a:extLst>
              <a:ext uri="{FF2B5EF4-FFF2-40B4-BE49-F238E27FC236}">
                <a16:creationId xmlns:a16="http://schemas.microsoft.com/office/drawing/2014/main" id="{E1926106-D452-6DDF-B6C9-D1B36F0E90C6}"/>
              </a:ext>
            </a:extLst>
          </p:cNvPr>
          <p:cNvGrpSpPr/>
          <p:nvPr/>
        </p:nvGrpSpPr>
        <p:grpSpPr>
          <a:xfrm>
            <a:off x="6701032" y="1571370"/>
            <a:ext cx="524997" cy="524997"/>
            <a:chOff x="6632451" y="1600779"/>
            <a:chExt cx="524997" cy="524997"/>
          </a:xfrm>
        </p:grpSpPr>
        <p:sp>
          <p:nvSpPr>
            <p:cNvPr id="24" name="Oval 23">
              <a:extLst>
                <a:ext uri="{FF2B5EF4-FFF2-40B4-BE49-F238E27FC236}">
                  <a16:creationId xmlns:a16="http://schemas.microsoft.com/office/drawing/2014/main" id="{DCF22D31-FCAC-08F0-45C4-31C829B1C05D}"/>
                </a:ext>
              </a:extLst>
            </p:cNvPr>
            <p:cNvSpPr>
              <a:spLocks noChangeAspect="1"/>
            </p:cNvSpPr>
            <p:nvPr/>
          </p:nvSpPr>
          <p:spPr>
            <a:xfrm>
              <a:off x="6632451" y="1600779"/>
              <a:ext cx="524997" cy="524997"/>
            </a:xfrm>
            <a:prstGeom prst="ellipse">
              <a:avLst/>
            </a:prstGeom>
            <a:solidFill>
              <a:schemeClr val="accent1"/>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a:extLst>
                <a:ext uri="{FF2B5EF4-FFF2-40B4-BE49-F238E27FC236}">
                  <a16:creationId xmlns:a16="http://schemas.microsoft.com/office/drawing/2014/main" id="{F14E34B0-7B47-2131-94E8-47369C6ACE3E}"/>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6738039" y="1706367"/>
              <a:ext cx="313821" cy="313821"/>
            </a:xfrm>
            <a:prstGeom prst="rect">
              <a:avLst/>
            </a:prstGeom>
          </p:spPr>
        </p:pic>
      </p:grpSp>
      <p:grpSp>
        <p:nvGrpSpPr>
          <p:cNvPr id="54" name="Group 53">
            <a:extLst>
              <a:ext uri="{FF2B5EF4-FFF2-40B4-BE49-F238E27FC236}">
                <a16:creationId xmlns:a16="http://schemas.microsoft.com/office/drawing/2014/main" id="{0F3800B9-CA11-9D24-EF36-D631B0C08136}"/>
              </a:ext>
            </a:extLst>
          </p:cNvPr>
          <p:cNvGrpSpPr>
            <a:grpSpLocks/>
          </p:cNvGrpSpPr>
          <p:nvPr/>
        </p:nvGrpSpPr>
        <p:grpSpPr>
          <a:xfrm>
            <a:off x="7310629" y="1442887"/>
            <a:ext cx="4347971" cy="220337"/>
            <a:chOff x="1257300" y="1284810"/>
            <a:chExt cx="7121705" cy="220337"/>
          </a:xfrm>
        </p:grpSpPr>
        <p:cxnSp>
          <p:nvCxnSpPr>
            <p:cNvPr id="55" name="LineBasicDefault 292">
              <a:extLst>
                <a:ext uri="{FF2B5EF4-FFF2-40B4-BE49-F238E27FC236}">
                  <a16:creationId xmlns:a16="http://schemas.microsoft.com/office/drawing/2014/main" id="{248B225C-781A-DCBF-B254-11293A4FA1C6}"/>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22666574-632C-5559-B5E3-1243158BD480}"/>
                </a:ext>
              </a:extLst>
            </p:cNvPr>
            <p:cNvSpPr txBox="1">
              <a:spLocks/>
            </p:cNvSpPr>
            <p:nvPr/>
          </p:nvSpPr>
          <p:spPr>
            <a:xfrm>
              <a:off x="1257300" y="1284810"/>
              <a:ext cx="7121705" cy="19585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ILLE attestation forms </a:t>
              </a:r>
              <a:endParaRPr lang="en-US" sz="1400" noProof="1"/>
            </a:p>
          </p:txBody>
        </p:sp>
      </p:grpSp>
      <p:grpSp>
        <p:nvGrpSpPr>
          <p:cNvPr id="60" name="Group 59">
            <a:extLst>
              <a:ext uri="{FF2B5EF4-FFF2-40B4-BE49-F238E27FC236}">
                <a16:creationId xmlns:a16="http://schemas.microsoft.com/office/drawing/2014/main" id="{14FBFE5B-7881-B4C4-127E-BE710D45892A}"/>
              </a:ext>
            </a:extLst>
          </p:cNvPr>
          <p:cNvGrpSpPr>
            <a:grpSpLocks/>
          </p:cNvGrpSpPr>
          <p:nvPr/>
        </p:nvGrpSpPr>
        <p:grpSpPr>
          <a:xfrm>
            <a:off x="7310629" y="3723283"/>
            <a:ext cx="4347971" cy="220337"/>
            <a:chOff x="1257300" y="1284810"/>
            <a:chExt cx="7121705" cy="220337"/>
          </a:xfrm>
        </p:grpSpPr>
        <p:cxnSp>
          <p:nvCxnSpPr>
            <p:cNvPr id="61" name="LineBasicDefault 292">
              <a:extLst>
                <a:ext uri="{FF2B5EF4-FFF2-40B4-BE49-F238E27FC236}">
                  <a16:creationId xmlns:a16="http://schemas.microsoft.com/office/drawing/2014/main" id="{7EF19D72-2081-8A26-A5F4-15DF29FB7766}"/>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B6724819-1A2B-69D6-DD47-B62C9C0E5B75}"/>
                </a:ext>
              </a:extLst>
            </p:cNvPr>
            <p:cNvSpPr txBox="1">
              <a:spLocks/>
            </p:cNvSpPr>
            <p:nvPr/>
          </p:nvSpPr>
          <p:spPr>
            <a:xfrm>
              <a:off x="1257300" y="1284810"/>
              <a:ext cx="7121705" cy="17805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TSP/DSP confirmation template</a:t>
              </a:r>
              <a:endParaRPr lang="en-US" sz="1400" noProof="1"/>
            </a:p>
          </p:txBody>
        </p:sp>
      </p:grpSp>
      <p:sp>
        <p:nvSpPr>
          <p:cNvPr id="18" name="5. Source">
            <a:extLst>
              <a:ext uri="{FF2B5EF4-FFF2-40B4-BE49-F238E27FC236}">
                <a16:creationId xmlns:a16="http://schemas.microsoft.com/office/drawing/2014/main" id="{36C70BE7-F72D-F8DB-3D8A-9570782E00F7}"/>
              </a:ext>
            </a:extLst>
          </p:cNvPr>
          <p:cNvSpPr txBox="1"/>
          <p:nvPr>
            <p:custDataLst>
              <p:tags r:id="rId2"/>
            </p:custDataLst>
          </p:nvPr>
        </p:nvSpPr>
        <p:spPr>
          <a:xfrm>
            <a:off x="1257300" y="6652475"/>
            <a:ext cx="9351818" cy="123111"/>
          </a:xfrm>
          <a:prstGeom prst="rect">
            <a:avLst/>
          </a:prstGeom>
          <a:noFill/>
        </p:spPr>
        <p:txBody>
          <a:bodyPr vert="horz" wrap="square" lIns="0" tIns="0" rIns="0" bIns="0" rtlCol="0" anchor="b" anchorCtr="0">
            <a:spAutoFit/>
          </a:bodyPr>
          <a:lstStyle/>
          <a:p>
            <a:r>
              <a:rPr lang="fr-FR" sz="800"/>
              <a:t>Source: ERCOT discussions</a:t>
            </a:r>
            <a:endParaRPr lang="en-US" sz="800"/>
          </a:p>
        </p:txBody>
      </p:sp>
      <p:grpSp>
        <p:nvGrpSpPr>
          <p:cNvPr id="46" name="Group 45">
            <a:extLst>
              <a:ext uri="{FF2B5EF4-FFF2-40B4-BE49-F238E27FC236}">
                <a16:creationId xmlns:a16="http://schemas.microsoft.com/office/drawing/2014/main" id="{A2A75F2C-6FE3-5DFC-6ED6-38E0AEFBF576}"/>
              </a:ext>
            </a:extLst>
          </p:cNvPr>
          <p:cNvGrpSpPr/>
          <p:nvPr/>
        </p:nvGrpSpPr>
        <p:grpSpPr>
          <a:xfrm>
            <a:off x="10434850" y="943496"/>
            <a:ext cx="1223750" cy="261610"/>
            <a:chOff x="9484614" y="943496"/>
            <a:chExt cx="1223750" cy="261610"/>
          </a:xfrm>
        </p:grpSpPr>
        <p:sp>
          <p:nvSpPr>
            <p:cNvPr id="41" name="Rectangle 40">
              <a:extLst>
                <a:ext uri="{FF2B5EF4-FFF2-40B4-BE49-F238E27FC236}">
                  <a16:creationId xmlns:a16="http://schemas.microsoft.com/office/drawing/2014/main" id="{85365C0E-93FB-B1B9-74DC-55EB11695A05}"/>
                </a:ext>
              </a:extLst>
            </p:cNvPr>
            <p:cNvSpPr/>
            <p:nvPr/>
          </p:nvSpPr>
          <p:spPr>
            <a:xfrm>
              <a:off x="9484614" y="982861"/>
              <a:ext cx="182880" cy="18288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9">
              <a:extLst>
                <a:ext uri="{FF2B5EF4-FFF2-40B4-BE49-F238E27FC236}">
                  <a16:creationId xmlns:a16="http://schemas.microsoft.com/office/drawing/2014/main" id="{B3548E77-68F3-8EBE-9401-A67B67E0950F}"/>
                </a:ext>
              </a:extLst>
            </p:cNvPr>
            <p:cNvSpPr>
              <a:spLocks/>
            </p:cNvSpPr>
            <p:nvPr/>
          </p:nvSpPr>
          <p:spPr>
            <a:xfrm>
              <a:off x="9667494" y="943496"/>
              <a:ext cx="1040870" cy="261610"/>
            </a:xfrm>
            <a:prstGeom prst="rect">
              <a:avLst/>
            </a:prstGeom>
            <a:noFill/>
            <a:ln/>
          </p:spPr>
          <p:txBody>
            <a:bodyPr wrap="square" rtlCol="0" anchor="t">
              <a:spAutoFit/>
            </a:bodyPr>
            <a:lstStyle/>
            <a:p>
              <a:r>
                <a:rPr lang="en-US" sz="1050"/>
                <a:t>Detailed next</a:t>
              </a:r>
              <a:endParaRPr lang="en-US" sz="1050">
                <a:solidFill>
                  <a:srgbClr val="1A2740"/>
                </a:solidFill>
                <a:ea typeface="Calibri" pitchFamily="34" charset="-122"/>
                <a:cs typeface="Calibri" pitchFamily="34" charset="-120"/>
              </a:endParaRPr>
            </a:p>
          </p:txBody>
        </p:sp>
      </p:grpSp>
    </p:spTree>
    <p:extLst>
      <p:ext uri="{BB962C8B-B14F-4D97-AF65-F5344CB8AC3E}">
        <p14:creationId xmlns:p14="http://schemas.microsoft.com/office/powerpoint/2010/main" val="1734097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B1D0411E-25F9-65C8-1892-2D1482A8E4B7}"/>
              </a:ext>
            </a:extLst>
          </p:cNvPr>
          <p:cNvGraphicFramePr>
            <a:graphicFrameLocks noChangeAspect="1"/>
          </p:cNvGraphicFramePr>
          <p:nvPr>
            <p:custDataLst>
              <p:tags r:id="rId1"/>
            </p:custDataLst>
            <p:extLst>
              <p:ext uri="{D42A27DB-BD31-4B8C-83A1-F6EECF244321}">
                <p14:modId xmlns:p14="http://schemas.microsoft.com/office/powerpoint/2010/main" val="30444034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04" imgH="405" progId="TCLayout.ActiveDocument.1">
                  <p:embed/>
                </p:oleObj>
              </mc:Choice>
              <mc:Fallback>
                <p:oleObj name="think-cell Slide" r:id="rId12" imgW="404" imgH="405" progId="TCLayout.ActiveDocument.1">
                  <p:embed/>
                  <p:pic>
                    <p:nvPicPr>
                      <p:cNvPr id="5" name="think-cell data - do not delete" hidden="1">
                        <a:extLst>
                          <a:ext uri="{FF2B5EF4-FFF2-40B4-BE49-F238E27FC236}">
                            <a16:creationId xmlns:a16="http://schemas.microsoft.com/office/drawing/2014/main" id="{B1D0411E-25F9-65C8-1892-2D1482A8E4B7}"/>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AD98FA21-33F8-B76C-FBA9-FBBDE34AAD13}"/>
              </a:ext>
            </a:extLst>
          </p:cNvPr>
          <p:cNvPicPr>
            <a:picLocks/>
          </p:cNvPicPr>
          <p:nvPr/>
        </p:nvPicPr>
        <p:blipFill>
          <a:blip r:embed="rId14"/>
          <a:stretch>
            <a:fillRect/>
          </a:stretch>
        </p:blipFill>
        <p:spPr>
          <a:xfrm>
            <a:off x="1365066" y="1387463"/>
            <a:ext cx="4479710" cy="5079823"/>
          </a:xfrm>
          <a:prstGeom prst="rect">
            <a:avLst/>
          </a:prstGeom>
        </p:spPr>
      </p:pic>
      <p:sp>
        <p:nvSpPr>
          <p:cNvPr id="2" name="Title Placeholder 1">
            <a:extLst>
              <a:ext uri="{FF2B5EF4-FFF2-40B4-BE49-F238E27FC236}">
                <a16:creationId xmlns:a16="http://schemas.microsoft.com/office/drawing/2014/main" id="{83F098CF-3324-100A-23C8-2F39C912D519}"/>
              </a:ext>
            </a:extLst>
          </p:cNvPr>
          <p:cNvSpPr>
            <a:spLocks noGrp="1"/>
          </p:cNvSpPr>
          <p:nvPr>
            <p:ph type="title"/>
          </p:nvPr>
        </p:nvSpPr>
        <p:spPr>
          <a:xfrm>
            <a:off x="1257300" y="457200"/>
            <a:ext cx="10401300" cy="332399"/>
          </a:xfrm>
        </p:spPr>
        <p:txBody>
          <a:bodyPr vert="horz">
            <a:spAutoFit/>
          </a:bodyPr>
          <a:lstStyle/>
          <a:p>
            <a:r>
              <a:rPr lang="en-US"/>
              <a:t>Deep-dive: Sample Batch Zero ILLE attestation</a:t>
            </a:r>
          </a:p>
        </p:txBody>
      </p:sp>
      <p:sp>
        <p:nvSpPr>
          <p:cNvPr id="3" name="Slide Number Placeholder 4">
            <a:extLst>
              <a:ext uri="{FF2B5EF4-FFF2-40B4-BE49-F238E27FC236}">
                <a16:creationId xmlns:a16="http://schemas.microsoft.com/office/drawing/2014/main" id="{C7CC8B95-835A-49BB-7948-8F9CC0BADCAC}"/>
              </a:ext>
            </a:extLst>
          </p:cNvPr>
          <p:cNvSpPr>
            <a:spLocks noGrp="1"/>
          </p:cNvSpPr>
          <p:nvPr>
            <p:ph type="sldNum" sz="quarter" idx="12"/>
          </p:nvPr>
        </p:nvSpPr>
        <p:spPr/>
        <p:txBody>
          <a:bodyPr/>
          <a:lstStyle/>
          <a:p>
            <a:fld id="{BCDE79FB-97BA-492B-8D57-F1373F9ADA95}" type="slidenum">
              <a:rPr lang="en-US" smtClean="0"/>
              <a:t>23</a:t>
            </a:fld>
            <a:endParaRPr lang="en-US"/>
          </a:p>
        </p:txBody>
      </p:sp>
      <p:sp>
        <p:nvSpPr>
          <p:cNvPr id="8" name="Rectangle 7">
            <a:extLst>
              <a:ext uri="{FF2B5EF4-FFF2-40B4-BE49-F238E27FC236}">
                <a16:creationId xmlns:a16="http://schemas.microsoft.com/office/drawing/2014/main" id="{B5BADF6E-8DED-BC72-CAAA-A3EA5755BB78}"/>
              </a:ext>
            </a:extLst>
          </p:cNvPr>
          <p:cNvSpPr/>
          <p:nvPr/>
        </p:nvSpPr>
        <p:spPr>
          <a:xfrm>
            <a:off x="1377705" y="2022702"/>
            <a:ext cx="4238900" cy="1106941"/>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 name="Rectangle 8">
            <a:extLst>
              <a:ext uri="{FF2B5EF4-FFF2-40B4-BE49-F238E27FC236}">
                <a16:creationId xmlns:a16="http://schemas.microsoft.com/office/drawing/2014/main" id="{73B60B9E-C212-FA1E-7D02-CBF79CB09F21}"/>
              </a:ext>
            </a:extLst>
          </p:cNvPr>
          <p:cNvSpPr/>
          <p:nvPr/>
        </p:nvSpPr>
        <p:spPr>
          <a:xfrm>
            <a:off x="1377705" y="3335908"/>
            <a:ext cx="4238900" cy="756055"/>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 name="Rectangle 10">
            <a:extLst>
              <a:ext uri="{FF2B5EF4-FFF2-40B4-BE49-F238E27FC236}">
                <a16:creationId xmlns:a16="http://schemas.microsoft.com/office/drawing/2014/main" id="{BC059901-9A61-4185-2C26-81188000F122}"/>
              </a:ext>
            </a:extLst>
          </p:cNvPr>
          <p:cNvSpPr/>
          <p:nvPr/>
        </p:nvSpPr>
        <p:spPr>
          <a:xfrm>
            <a:off x="1377705" y="4305022"/>
            <a:ext cx="4238900" cy="2157115"/>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 name="TrackerNumBlue 4">
            <a:extLst>
              <a:ext uri="{FF2B5EF4-FFF2-40B4-BE49-F238E27FC236}">
                <a16:creationId xmlns:a16="http://schemas.microsoft.com/office/drawing/2014/main" id="{98E9FC53-D367-4AE5-6309-810730EB3B32}"/>
              </a:ext>
            </a:extLst>
          </p:cNvPr>
          <p:cNvSpPr/>
          <p:nvPr>
            <p:custDataLst>
              <p:tags r:id="rId2"/>
            </p:custDataLst>
          </p:nvPr>
        </p:nvSpPr>
        <p:spPr>
          <a:xfrm>
            <a:off x="1216204" y="1932790"/>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13" name="TrackerNumBlue 4">
            <a:extLst>
              <a:ext uri="{FF2B5EF4-FFF2-40B4-BE49-F238E27FC236}">
                <a16:creationId xmlns:a16="http://schemas.microsoft.com/office/drawing/2014/main" id="{168D2902-E3AC-03DA-AB2B-3A77A08A285E}"/>
              </a:ext>
            </a:extLst>
          </p:cNvPr>
          <p:cNvSpPr/>
          <p:nvPr>
            <p:custDataLst>
              <p:tags r:id="rId3"/>
            </p:custDataLst>
          </p:nvPr>
        </p:nvSpPr>
        <p:spPr>
          <a:xfrm>
            <a:off x="1216204" y="3265802"/>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14" name="TrackerNumBlue 4">
            <a:extLst>
              <a:ext uri="{FF2B5EF4-FFF2-40B4-BE49-F238E27FC236}">
                <a16:creationId xmlns:a16="http://schemas.microsoft.com/office/drawing/2014/main" id="{704338A8-1880-FB34-688A-6AC722FA2967}"/>
              </a:ext>
            </a:extLst>
          </p:cNvPr>
          <p:cNvSpPr/>
          <p:nvPr>
            <p:custDataLst>
              <p:tags r:id="rId4"/>
            </p:custDataLst>
          </p:nvPr>
        </p:nvSpPr>
        <p:spPr>
          <a:xfrm>
            <a:off x="1216204" y="4224411"/>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3</a:t>
            </a:r>
          </a:p>
        </p:txBody>
      </p:sp>
      <p:grpSp>
        <p:nvGrpSpPr>
          <p:cNvPr id="19" name="Group 18">
            <a:extLst>
              <a:ext uri="{FF2B5EF4-FFF2-40B4-BE49-F238E27FC236}">
                <a16:creationId xmlns:a16="http://schemas.microsoft.com/office/drawing/2014/main" id="{A1BCBA9B-4DB6-6B65-6179-FE42A7D66638}"/>
              </a:ext>
            </a:extLst>
          </p:cNvPr>
          <p:cNvGrpSpPr/>
          <p:nvPr/>
        </p:nvGrpSpPr>
        <p:grpSpPr>
          <a:xfrm>
            <a:off x="7137794" y="1178290"/>
            <a:ext cx="4520806" cy="220337"/>
            <a:chOff x="1257300" y="1284810"/>
            <a:chExt cx="7121705" cy="220337"/>
          </a:xfrm>
        </p:grpSpPr>
        <p:cxnSp>
          <p:nvCxnSpPr>
            <p:cNvPr id="20" name="LineBasicDefault 292">
              <a:extLst>
                <a:ext uri="{FF2B5EF4-FFF2-40B4-BE49-F238E27FC236}">
                  <a16:creationId xmlns:a16="http://schemas.microsoft.com/office/drawing/2014/main" id="{7761C48C-F236-99B5-27EC-03679B263CA1}"/>
                </a:ext>
              </a:extLst>
            </p:cNvPr>
            <p:cNvCxnSpPr>
              <a:cxnSpLocks/>
            </p:cNvCxnSpPr>
            <p:nvPr>
              <p:custDataLst>
                <p:tags r:id="rId10"/>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610D9D4-85ED-6030-7CAB-D0D8A315EE33}"/>
                </a:ext>
              </a:extLst>
            </p:cNvPr>
            <p:cNvSpPr txBox="1">
              <a:spLocks/>
            </p:cNvSpPr>
            <p:nvPr/>
          </p:nvSpPr>
          <p:spPr>
            <a:xfrm>
              <a:off x="1257300" y="1284810"/>
              <a:ext cx="7121705" cy="17805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Key attestation elements</a:t>
              </a:r>
              <a:endParaRPr lang="en-US" sz="1400" noProof="1"/>
            </a:p>
          </p:txBody>
        </p:sp>
      </p:grpSp>
      <p:grpSp>
        <p:nvGrpSpPr>
          <p:cNvPr id="22" name="ChevronBlue 70">
            <a:extLst>
              <a:ext uri="{FF2B5EF4-FFF2-40B4-BE49-F238E27FC236}">
                <a16:creationId xmlns:a16="http://schemas.microsoft.com/office/drawing/2014/main" id="{571975D8-3452-5007-7CFA-54AC7C161A40}"/>
              </a:ext>
            </a:extLst>
          </p:cNvPr>
          <p:cNvGrpSpPr>
            <a:grpSpLocks noChangeAspect="1"/>
          </p:cNvGrpSpPr>
          <p:nvPr>
            <p:custDataLst>
              <p:tags r:id="rId5"/>
            </p:custDataLst>
          </p:nvPr>
        </p:nvGrpSpPr>
        <p:grpSpPr>
          <a:xfrm>
            <a:off x="6239288" y="1090344"/>
            <a:ext cx="396228" cy="396228"/>
            <a:chOff x="1016000" y="1016000"/>
            <a:chExt cx="396228" cy="396228"/>
          </a:xfrm>
        </p:grpSpPr>
        <p:sp>
          <p:nvSpPr>
            <p:cNvPr id="23" name="Oval 22">
              <a:extLst>
                <a:ext uri="{FF2B5EF4-FFF2-40B4-BE49-F238E27FC236}">
                  <a16:creationId xmlns:a16="http://schemas.microsoft.com/office/drawing/2014/main" id="{E05A6F63-D990-22FC-0BE3-93C56F8D8828}"/>
                </a:ext>
              </a:extLst>
            </p:cNvPr>
            <p:cNvSpPr/>
            <p:nvPr/>
          </p:nvSpPr>
          <p:spPr>
            <a:xfrm>
              <a:off x="1016000" y="1016000"/>
              <a:ext cx="396228" cy="396228"/>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a:extLst>
                <a:ext uri="{FF2B5EF4-FFF2-40B4-BE49-F238E27FC236}">
                  <a16:creationId xmlns:a16="http://schemas.microsoft.com/office/drawing/2014/main" id="{EE2985C1-1280-30D5-AF81-2BFC7BB81372}"/>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1023614" y="1023614"/>
              <a:ext cx="381000" cy="381000"/>
            </a:xfrm>
            <a:prstGeom prst="rect">
              <a:avLst/>
            </a:prstGeom>
          </p:spPr>
        </p:pic>
      </p:grpSp>
      <p:cxnSp>
        <p:nvCxnSpPr>
          <p:cNvPr id="32" name="LineBasicDefault 292">
            <a:extLst>
              <a:ext uri="{FF2B5EF4-FFF2-40B4-BE49-F238E27FC236}">
                <a16:creationId xmlns:a16="http://schemas.microsoft.com/office/drawing/2014/main" id="{58E376EB-83DA-62E6-5C2D-1DF7D40EECE1}"/>
              </a:ext>
            </a:extLst>
          </p:cNvPr>
          <p:cNvCxnSpPr>
            <a:cxnSpLocks/>
          </p:cNvCxnSpPr>
          <p:nvPr>
            <p:custDataLst>
              <p:tags r:id="rId6"/>
            </p:custDataLst>
          </p:nvPr>
        </p:nvCxnSpPr>
        <p:spPr>
          <a:xfrm>
            <a:off x="1216204" y="1398627"/>
            <a:ext cx="4520806"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FFA80F6A-876E-7318-11F0-584BBB2FD48B}"/>
              </a:ext>
            </a:extLst>
          </p:cNvPr>
          <p:cNvSpPr txBox="1">
            <a:spLocks/>
          </p:cNvSpPr>
          <p:nvPr/>
        </p:nvSpPr>
        <p:spPr>
          <a:xfrm>
            <a:off x="1216204" y="1178290"/>
            <a:ext cx="4520806" cy="17805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Representative attestation template</a:t>
            </a:r>
            <a:endParaRPr lang="en-US" sz="1400" noProof="1"/>
          </a:p>
        </p:txBody>
      </p:sp>
      <p:sp>
        <p:nvSpPr>
          <p:cNvPr id="34" name="TextBox 33">
            <a:extLst>
              <a:ext uri="{FF2B5EF4-FFF2-40B4-BE49-F238E27FC236}">
                <a16:creationId xmlns:a16="http://schemas.microsoft.com/office/drawing/2014/main" id="{C8B70101-42FE-BD11-2C06-42FF725344E6}"/>
              </a:ext>
            </a:extLst>
          </p:cNvPr>
          <p:cNvSpPr txBox="1">
            <a:spLocks/>
          </p:cNvSpPr>
          <p:nvPr/>
        </p:nvSpPr>
        <p:spPr>
          <a:xfrm>
            <a:off x="7580376" y="1441402"/>
            <a:ext cx="4078224" cy="136960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a:t>Eligibility certification and attestation</a:t>
            </a:r>
          </a:p>
          <a:p>
            <a:pPr>
              <a:buNone/>
            </a:pPr>
            <a:r>
              <a:rPr lang="en-US" sz="1400"/>
              <a:t>ILLE representative certifies that the project satisfies the applicable “Notice to Proceed” eligibility requirement and that the submitted information is complete and accurate at the time of execution</a:t>
            </a:r>
            <a:endParaRPr lang="en-US" sz="1400" noProof="1"/>
          </a:p>
        </p:txBody>
      </p:sp>
      <p:sp>
        <p:nvSpPr>
          <p:cNvPr id="17" name="TrackerNumBlue 4">
            <a:extLst>
              <a:ext uri="{FF2B5EF4-FFF2-40B4-BE49-F238E27FC236}">
                <a16:creationId xmlns:a16="http://schemas.microsoft.com/office/drawing/2014/main" id="{551E489A-5A82-5DDF-271F-D2B7C143B4EB}"/>
              </a:ext>
            </a:extLst>
          </p:cNvPr>
          <p:cNvSpPr/>
          <p:nvPr>
            <p:custDataLst>
              <p:tags r:id="rId7"/>
            </p:custDataLst>
          </p:nvPr>
        </p:nvSpPr>
        <p:spPr>
          <a:xfrm>
            <a:off x="7137794" y="1441403"/>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25" name="TextBox 24">
            <a:extLst>
              <a:ext uri="{FF2B5EF4-FFF2-40B4-BE49-F238E27FC236}">
                <a16:creationId xmlns:a16="http://schemas.microsoft.com/office/drawing/2014/main" id="{B5E3A0EC-89AE-2928-C111-47A2BD12F048}"/>
              </a:ext>
            </a:extLst>
          </p:cNvPr>
          <p:cNvSpPr txBox="1">
            <a:spLocks/>
          </p:cNvSpPr>
          <p:nvPr/>
        </p:nvSpPr>
        <p:spPr>
          <a:xfrm>
            <a:off x="7580376" y="3086598"/>
            <a:ext cx="4078224" cy="115416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a:t>Project identification information</a:t>
            </a:r>
          </a:p>
          <a:p>
            <a:pPr>
              <a:buNone/>
            </a:pPr>
            <a:r>
              <a:rPr lang="en-US" sz="1400"/>
              <a:t>Includes the core project information required to associate the attestation with the applicable Batch Zero request, including ILLE name, facility name, and project location</a:t>
            </a:r>
            <a:endParaRPr lang="en-US" sz="1400" noProof="1"/>
          </a:p>
        </p:txBody>
      </p:sp>
      <p:sp>
        <p:nvSpPr>
          <p:cNvPr id="26" name="TrackerNumBlue 4">
            <a:extLst>
              <a:ext uri="{FF2B5EF4-FFF2-40B4-BE49-F238E27FC236}">
                <a16:creationId xmlns:a16="http://schemas.microsoft.com/office/drawing/2014/main" id="{00153BD6-82BC-8967-FA37-DBBB2A6E2A3C}"/>
              </a:ext>
            </a:extLst>
          </p:cNvPr>
          <p:cNvSpPr/>
          <p:nvPr>
            <p:custDataLst>
              <p:tags r:id="rId8"/>
            </p:custDataLst>
          </p:nvPr>
        </p:nvSpPr>
        <p:spPr>
          <a:xfrm>
            <a:off x="7137794" y="3086599"/>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27" name="TextBox 26">
            <a:extLst>
              <a:ext uri="{FF2B5EF4-FFF2-40B4-BE49-F238E27FC236}">
                <a16:creationId xmlns:a16="http://schemas.microsoft.com/office/drawing/2014/main" id="{81298CE5-163B-9096-59FC-D3DA08CD0FB0}"/>
              </a:ext>
            </a:extLst>
          </p:cNvPr>
          <p:cNvSpPr txBox="1">
            <a:spLocks/>
          </p:cNvSpPr>
          <p:nvPr/>
        </p:nvSpPr>
        <p:spPr>
          <a:xfrm>
            <a:off x="7580376" y="4731794"/>
            <a:ext cx="4078224" cy="115416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a:t>Notarization and authorized execution</a:t>
            </a:r>
          </a:p>
          <a:p>
            <a:pPr>
              <a:buNone/>
            </a:pPr>
            <a:r>
              <a:rPr lang="en-US" sz="1400"/>
              <a:t>Authorized ILLE representative executes the attestation before a notary public, confirming authority to bind the entity and certify the submission under oath</a:t>
            </a:r>
            <a:endParaRPr lang="en-US" sz="1400" noProof="1"/>
          </a:p>
        </p:txBody>
      </p:sp>
      <p:sp>
        <p:nvSpPr>
          <p:cNvPr id="28" name="TrackerNumBlue 4">
            <a:extLst>
              <a:ext uri="{FF2B5EF4-FFF2-40B4-BE49-F238E27FC236}">
                <a16:creationId xmlns:a16="http://schemas.microsoft.com/office/drawing/2014/main" id="{9722530A-A35F-5BC8-60D4-902A173C0A72}"/>
              </a:ext>
            </a:extLst>
          </p:cNvPr>
          <p:cNvSpPr/>
          <p:nvPr>
            <p:custDataLst>
              <p:tags r:id="rId9"/>
            </p:custDataLst>
          </p:nvPr>
        </p:nvSpPr>
        <p:spPr>
          <a:xfrm>
            <a:off x="7137794" y="4731794"/>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3</a:t>
            </a:r>
          </a:p>
        </p:txBody>
      </p:sp>
      <p:sp>
        <p:nvSpPr>
          <p:cNvPr id="6" name="TextBox 1064">
            <a:extLst>
              <a:ext uri="{FF2B5EF4-FFF2-40B4-BE49-F238E27FC236}">
                <a16:creationId xmlns:a16="http://schemas.microsoft.com/office/drawing/2014/main" id="{5591CF54-0915-2C97-9E6C-AA61F9F5D143}"/>
              </a:ext>
            </a:extLst>
          </p:cNvPr>
          <p:cNvSpPr txBox="1">
            <a:spLocks/>
          </p:cNvSpPr>
          <p:nvPr/>
        </p:nvSpPr>
        <p:spPr>
          <a:xfrm>
            <a:off x="10483596" y="50705"/>
            <a:ext cx="1639509"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a:solidFill>
                  <a:srgbClr val="FF0000"/>
                </a:solidFill>
              </a:rPr>
              <a:t>ILLUSTRATIVE</a:t>
            </a:r>
            <a:endParaRPr lang="en-US" sz="1100" u="sng">
              <a:solidFill>
                <a:srgbClr val="FF0000"/>
              </a:solidFill>
            </a:endParaRPr>
          </a:p>
        </p:txBody>
      </p:sp>
      <p:sp>
        <p:nvSpPr>
          <p:cNvPr id="29" name="TextBox 1064">
            <a:extLst>
              <a:ext uri="{FF2B5EF4-FFF2-40B4-BE49-F238E27FC236}">
                <a16:creationId xmlns:a16="http://schemas.microsoft.com/office/drawing/2014/main" id="{22856E42-CA9F-A622-9B75-19B40373C603}"/>
              </a:ext>
            </a:extLst>
          </p:cNvPr>
          <p:cNvSpPr txBox="1">
            <a:spLocks/>
          </p:cNvSpPr>
          <p:nvPr/>
        </p:nvSpPr>
        <p:spPr>
          <a:xfrm>
            <a:off x="10483595" y="249954"/>
            <a:ext cx="1639509"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a:solidFill>
                  <a:srgbClr val="FF0000"/>
                </a:solidFill>
              </a:rPr>
              <a:t>HIGHLY PRELIMINARY</a:t>
            </a:r>
            <a:endParaRPr lang="en-US" sz="1100" u="sng">
              <a:solidFill>
                <a:srgbClr val="FF0000"/>
              </a:solidFill>
            </a:endParaRPr>
          </a:p>
        </p:txBody>
      </p:sp>
    </p:spTree>
    <p:extLst>
      <p:ext uri="{BB962C8B-B14F-4D97-AF65-F5344CB8AC3E}">
        <p14:creationId xmlns:p14="http://schemas.microsoft.com/office/powerpoint/2010/main" val="1050116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3D91A-997F-ABD1-2F23-B3514A087BB0}"/>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A09D8B69-AD0D-DD57-4EE5-6587FFDFEAA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04" imgH="405" progId="TCLayout.ActiveDocument.1">
                  <p:embed/>
                </p:oleObj>
              </mc:Choice>
              <mc:Fallback>
                <p:oleObj name="think-cell Slide" r:id="rId12" imgW="404" imgH="405" progId="TCLayout.ActiveDocument.1">
                  <p:embed/>
                  <p:pic>
                    <p:nvPicPr>
                      <p:cNvPr id="5" name="think-cell data - do not delete" hidden="1">
                        <a:extLst>
                          <a:ext uri="{FF2B5EF4-FFF2-40B4-BE49-F238E27FC236}">
                            <a16:creationId xmlns:a16="http://schemas.microsoft.com/office/drawing/2014/main" id="{A09D8B69-AD0D-DD57-4EE5-6587FFDFEAA8}"/>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C604E46F-3CBA-C116-E2B7-3F90D2AE2223}"/>
              </a:ext>
            </a:extLst>
          </p:cNvPr>
          <p:cNvSpPr>
            <a:spLocks noGrp="1"/>
          </p:cNvSpPr>
          <p:nvPr>
            <p:ph type="title"/>
          </p:nvPr>
        </p:nvSpPr>
        <p:spPr>
          <a:xfrm>
            <a:off x="1257300" y="457200"/>
            <a:ext cx="10401300" cy="332399"/>
          </a:xfrm>
        </p:spPr>
        <p:txBody>
          <a:bodyPr vert="horz">
            <a:spAutoFit/>
          </a:bodyPr>
          <a:lstStyle/>
          <a:p>
            <a:r>
              <a:rPr lang="en-US"/>
              <a:t>Deep-dive: TSP/DSP Email confirmation template by eligibility path</a:t>
            </a:r>
          </a:p>
        </p:txBody>
      </p:sp>
      <p:sp>
        <p:nvSpPr>
          <p:cNvPr id="3" name="Slide Number Placeholder 4">
            <a:extLst>
              <a:ext uri="{FF2B5EF4-FFF2-40B4-BE49-F238E27FC236}">
                <a16:creationId xmlns:a16="http://schemas.microsoft.com/office/drawing/2014/main" id="{E4DAA1F1-D8B5-1595-EE6C-6B0087510A05}"/>
              </a:ext>
            </a:extLst>
          </p:cNvPr>
          <p:cNvSpPr>
            <a:spLocks noGrp="1"/>
          </p:cNvSpPr>
          <p:nvPr>
            <p:ph type="sldNum" sz="quarter" idx="12"/>
          </p:nvPr>
        </p:nvSpPr>
        <p:spPr/>
        <p:txBody>
          <a:bodyPr/>
          <a:lstStyle/>
          <a:p>
            <a:fld id="{BCDE79FB-97BA-492B-8D57-F1373F9ADA95}" type="slidenum">
              <a:rPr lang="en-US" smtClean="0"/>
              <a:t>24</a:t>
            </a:fld>
            <a:endParaRPr lang="en-US"/>
          </a:p>
        </p:txBody>
      </p:sp>
      <p:grpSp>
        <p:nvGrpSpPr>
          <p:cNvPr id="19" name="Group 18">
            <a:extLst>
              <a:ext uri="{FF2B5EF4-FFF2-40B4-BE49-F238E27FC236}">
                <a16:creationId xmlns:a16="http://schemas.microsoft.com/office/drawing/2014/main" id="{DC74332C-4BA0-B1DD-83BB-AEF959FD2C8B}"/>
              </a:ext>
            </a:extLst>
          </p:cNvPr>
          <p:cNvGrpSpPr/>
          <p:nvPr/>
        </p:nvGrpSpPr>
        <p:grpSpPr>
          <a:xfrm>
            <a:off x="7137794" y="1072962"/>
            <a:ext cx="4520806" cy="266608"/>
            <a:chOff x="1257300" y="1284810"/>
            <a:chExt cx="7121705" cy="220337"/>
          </a:xfrm>
        </p:grpSpPr>
        <p:cxnSp>
          <p:nvCxnSpPr>
            <p:cNvPr id="20" name="LineBasicDefault 292">
              <a:extLst>
                <a:ext uri="{FF2B5EF4-FFF2-40B4-BE49-F238E27FC236}">
                  <a16:creationId xmlns:a16="http://schemas.microsoft.com/office/drawing/2014/main" id="{3C0C07EC-12DF-2B09-622D-BE166D6B5F3F}"/>
                </a:ext>
              </a:extLst>
            </p:cNvPr>
            <p:cNvCxnSpPr>
              <a:cxnSpLocks/>
            </p:cNvCxnSpPr>
            <p:nvPr>
              <p:custDataLst>
                <p:tags r:id="rId10"/>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C3A56B4-A0C8-6F67-28E3-DE648FA6F1B1}"/>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Key highlights</a:t>
              </a:r>
              <a:endParaRPr lang="en-US" sz="1400" noProof="1"/>
            </a:p>
          </p:txBody>
        </p:sp>
      </p:grpSp>
      <p:grpSp>
        <p:nvGrpSpPr>
          <p:cNvPr id="22" name="ChevronBlue 70">
            <a:extLst>
              <a:ext uri="{FF2B5EF4-FFF2-40B4-BE49-F238E27FC236}">
                <a16:creationId xmlns:a16="http://schemas.microsoft.com/office/drawing/2014/main" id="{F1C72C36-3EA3-8C4F-38C9-1DD7504D9ADA}"/>
              </a:ext>
            </a:extLst>
          </p:cNvPr>
          <p:cNvGrpSpPr>
            <a:grpSpLocks noChangeAspect="1"/>
          </p:cNvGrpSpPr>
          <p:nvPr>
            <p:custDataLst>
              <p:tags r:id="rId2"/>
            </p:custDataLst>
          </p:nvPr>
        </p:nvGrpSpPr>
        <p:grpSpPr>
          <a:xfrm>
            <a:off x="6239288" y="1126920"/>
            <a:ext cx="396228" cy="396228"/>
            <a:chOff x="1016000" y="1016000"/>
            <a:chExt cx="396228" cy="396228"/>
          </a:xfrm>
        </p:grpSpPr>
        <p:sp>
          <p:nvSpPr>
            <p:cNvPr id="23" name="Oval 22">
              <a:extLst>
                <a:ext uri="{FF2B5EF4-FFF2-40B4-BE49-F238E27FC236}">
                  <a16:creationId xmlns:a16="http://schemas.microsoft.com/office/drawing/2014/main" id="{211AA641-64A0-818F-4CE3-FF9A6ABD2FD2}"/>
                </a:ext>
              </a:extLst>
            </p:cNvPr>
            <p:cNvSpPr/>
            <p:nvPr/>
          </p:nvSpPr>
          <p:spPr>
            <a:xfrm>
              <a:off x="1016000" y="1016000"/>
              <a:ext cx="396228" cy="396228"/>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a:extLst>
                <a:ext uri="{FF2B5EF4-FFF2-40B4-BE49-F238E27FC236}">
                  <a16:creationId xmlns:a16="http://schemas.microsoft.com/office/drawing/2014/main" id="{3A3A491E-D838-698C-A286-5B7A7086A52E}"/>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1023614" y="1023614"/>
              <a:ext cx="381000" cy="381000"/>
            </a:xfrm>
            <a:prstGeom prst="rect">
              <a:avLst/>
            </a:prstGeom>
          </p:spPr>
        </p:pic>
      </p:grpSp>
      <p:grpSp>
        <p:nvGrpSpPr>
          <p:cNvPr id="31" name="Group 30">
            <a:extLst>
              <a:ext uri="{FF2B5EF4-FFF2-40B4-BE49-F238E27FC236}">
                <a16:creationId xmlns:a16="http://schemas.microsoft.com/office/drawing/2014/main" id="{41AEA021-CEDE-CB7A-3A44-89046A6EBDB6}"/>
              </a:ext>
            </a:extLst>
          </p:cNvPr>
          <p:cNvGrpSpPr/>
          <p:nvPr/>
        </p:nvGrpSpPr>
        <p:grpSpPr>
          <a:xfrm>
            <a:off x="1216204" y="1072962"/>
            <a:ext cx="4520806" cy="266608"/>
            <a:chOff x="1257300" y="1284810"/>
            <a:chExt cx="7121705" cy="220337"/>
          </a:xfrm>
        </p:grpSpPr>
        <p:cxnSp>
          <p:nvCxnSpPr>
            <p:cNvPr id="32" name="LineBasicDefault 292">
              <a:extLst>
                <a:ext uri="{FF2B5EF4-FFF2-40B4-BE49-F238E27FC236}">
                  <a16:creationId xmlns:a16="http://schemas.microsoft.com/office/drawing/2014/main" id="{534289BE-02F2-5168-70D7-48D0892B0320}"/>
                </a:ext>
              </a:extLst>
            </p:cNvPr>
            <p:cNvCxnSpPr>
              <a:cxnSpLocks/>
            </p:cNvCxnSpPr>
            <p:nvPr>
              <p:custDataLst>
                <p:tags r:id="rId9"/>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413F429F-67E4-CFAA-779D-9617E5A707C7}"/>
                </a:ext>
              </a:extLst>
            </p:cNvPr>
            <p:cNvSpPr txBox="1">
              <a:spLocks/>
            </p:cNvSpPr>
            <p:nvPr/>
          </p:nvSpPr>
          <p:spPr>
            <a:xfrm>
              <a:off x="1257300" y="1284810"/>
              <a:ext cx="7121705" cy="17805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Representative email confirmation template</a:t>
              </a:r>
              <a:endParaRPr lang="en-US" sz="1400" noProof="1"/>
            </a:p>
          </p:txBody>
        </p:sp>
      </p:grpSp>
      <p:pic>
        <p:nvPicPr>
          <p:cNvPr id="16" name="Picture 15">
            <a:extLst>
              <a:ext uri="{FF2B5EF4-FFF2-40B4-BE49-F238E27FC236}">
                <a16:creationId xmlns:a16="http://schemas.microsoft.com/office/drawing/2014/main" id="{5A78156B-591C-B35E-4ED6-411BBFCE4C81}"/>
              </a:ext>
            </a:extLst>
          </p:cNvPr>
          <p:cNvPicPr>
            <a:picLocks noChangeAspect="1"/>
          </p:cNvPicPr>
          <p:nvPr/>
        </p:nvPicPr>
        <p:blipFill>
          <a:blip r:embed="rId15"/>
          <a:stretch>
            <a:fillRect/>
          </a:stretch>
        </p:blipFill>
        <p:spPr>
          <a:xfrm>
            <a:off x="1432691" y="1493152"/>
            <a:ext cx="4087832" cy="5117474"/>
          </a:xfrm>
          <a:prstGeom prst="rect">
            <a:avLst/>
          </a:prstGeom>
        </p:spPr>
      </p:pic>
      <p:sp>
        <p:nvSpPr>
          <p:cNvPr id="17" name="Rectangle 16">
            <a:extLst>
              <a:ext uri="{FF2B5EF4-FFF2-40B4-BE49-F238E27FC236}">
                <a16:creationId xmlns:a16="http://schemas.microsoft.com/office/drawing/2014/main" id="{024B93BA-F7CE-8386-90E5-4E34E54D3518}"/>
              </a:ext>
            </a:extLst>
          </p:cNvPr>
          <p:cNvSpPr/>
          <p:nvPr/>
        </p:nvSpPr>
        <p:spPr>
          <a:xfrm>
            <a:off x="1377705" y="3573889"/>
            <a:ext cx="4238900" cy="568035"/>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8" name="TrackerNumBlue 4">
            <a:extLst>
              <a:ext uri="{FF2B5EF4-FFF2-40B4-BE49-F238E27FC236}">
                <a16:creationId xmlns:a16="http://schemas.microsoft.com/office/drawing/2014/main" id="{3CEBB7D6-89B0-7367-DB3C-7A597E8CCE24}"/>
              </a:ext>
            </a:extLst>
          </p:cNvPr>
          <p:cNvSpPr/>
          <p:nvPr>
            <p:custDataLst>
              <p:tags r:id="rId3"/>
            </p:custDataLst>
          </p:nvPr>
        </p:nvSpPr>
        <p:spPr>
          <a:xfrm>
            <a:off x="1216204" y="3505536"/>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26" name="Rectangle 25">
            <a:extLst>
              <a:ext uri="{FF2B5EF4-FFF2-40B4-BE49-F238E27FC236}">
                <a16:creationId xmlns:a16="http://schemas.microsoft.com/office/drawing/2014/main" id="{803CCA87-904D-C8AB-F131-0CEC1349C5CD}"/>
              </a:ext>
            </a:extLst>
          </p:cNvPr>
          <p:cNvSpPr/>
          <p:nvPr/>
        </p:nvSpPr>
        <p:spPr>
          <a:xfrm>
            <a:off x="1377705" y="4235177"/>
            <a:ext cx="4238900" cy="687323"/>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7" name="Rectangle 26">
            <a:extLst>
              <a:ext uri="{FF2B5EF4-FFF2-40B4-BE49-F238E27FC236}">
                <a16:creationId xmlns:a16="http://schemas.microsoft.com/office/drawing/2014/main" id="{1DBDDABB-7F4C-D0AD-261E-A011F900139B}"/>
              </a:ext>
            </a:extLst>
          </p:cNvPr>
          <p:cNvSpPr/>
          <p:nvPr/>
        </p:nvSpPr>
        <p:spPr>
          <a:xfrm>
            <a:off x="1377705" y="4979808"/>
            <a:ext cx="4238900" cy="968929"/>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8" name="TrackerNumBlue 4">
            <a:extLst>
              <a:ext uri="{FF2B5EF4-FFF2-40B4-BE49-F238E27FC236}">
                <a16:creationId xmlns:a16="http://schemas.microsoft.com/office/drawing/2014/main" id="{C4ED19CB-84B5-BB53-28E2-3B7E2576FA34}"/>
              </a:ext>
            </a:extLst>
          </p:cNvPr>
          <p:cNvSpPr/>
          <p:nvPr>
            <p:custDataLst>
              <p:tags r:id="rId4"/>
            </p:custDataLst>
          </p:nvPr>
        </p:nvSpPr>
        <p:spPr>
          <a:xfrm>
            <a:off x="1216204" y="4178433"/>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29" name="TrackerNumBlue 4">
            <a:extLst>
              <a:ext uri="{FF2B5EF4-FFF2-40B4-BE49-F238E27FC236}">
                <a16:creationId xmlns:a16="http://schemas.microsoft.com/office/drawing/2014/main" id="{9C8D30A8-870E-E8BE-B90A-4A80BED6A5C8}"/>
              </a:ext>
            </a:extLst>
          </p:cNvPr>
          <p:cNvSpPr/>
          <p:nvPr>
            <p:custDataLst>
              <p:tags r:id="rId5"/>
            </p:custDataLst>
          </p:nvPr>
        </p:nvSpPr>
        <p:spPr>
          <a:xfrm>
            <a:off x="1216204" y="4956959"/>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3</a:t>
            </a:r>
          </a:p>
        </p:txBody>
      </p:sp>
      <p:sp>
        <p:nvSpPr>
          <p:cNvPr id="10" name="TextBox 9">
            <a:extLst>
              <a:ext uri="{FF2B5EF4-FFF2-40B4-BE49-F238E27FC236}">
                <a16:creationId xmlns:a16="http://schemas.microsoft.com/office/drawing/2014/main" id="{E19F378C-194E-3B2E-8B9B-590ECFD4A593}"/>
              </a:ext>
            </a:extLst>
          </p:cNvPr>
          <p:cNvSpPr txBox="1">
            <a:spLocks/>
          </p:cNvSpPr>
          <p:nvPr/>
        </p:nvSpPr>
        <p:spPr>
          <a:xfrm>
            <a:off x="7580376" y="1441402"/>
            <a:ext cx="4078224" cy="136960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a:t>Project identification and eligibility pathway confirmation</a:t>
            </a:r>
          </a:p>
          <a:p>
            <a:pPr>
              <a:buNone/>
            </a:pPr>
            <a:r>
              <a:rPr lang="en-US" sz="1400"/>
              <a:t>TSP/DSP identifies the applicable Batch Zero project and confirms the eligibility pathway associated with the submission, including the ILLE name, project name, and queue/project identifier</a:t>
            </a:r>
            <a:endParaRPr lang="en-US" sz="1400" noProof="1"/>
          </a:p>
        </p:txBody>
      </p:sp>
      <p:sp>
        <p:nvSpPr>
          <p:cNvPr id="11" name="TrackerNumBlue 4">
            <a:extLst>
              <a:ext uri="{FF2B5EF4-FFF2-40B4-BE49-F238E27FC236}">
                <a16:creationId xmlns:a16="http://schemas.microsoft.com/office/drawing/2014/main" id="{279311ED-64F9-1550-ACA0-912EBE220CD2}"/>
              </a:ext>
            </a:extLst>
          </p:cNvPr>
          <p:cNvSpPr/>
          <p:nvPr>
            <p:custDataLst>
              <p:tags r:id="rId6"/>
            </p:custDataLst>
          </p:nvPr>
        </p:nvSpPr>
        <p:spPr>
          <a:xfrm>
            <a:off x="7137794" y="1441403"/>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12" name="TextBox 11">
            <a:extLst>
              <a:ext uri="{FF2B5EF4-FFF2-40B4-BE49-F238E27FC236}">
                <a16:creationId xmlns:a16="http://schemas.microsoft.com/office/drawing/2014/main" id="{B7FFA1C9-8B8E-702C-24C7-3ACF40CACC48}"/>
              </a:ext>
            </a:extLst>
          </p:cNvPr>
          <p:cNvSpPr txBox="1">
            <a:spLocks/>
          </p:cNvSpPr>
          <p:nvPr/>
        </p:nvSpPr>
        <p:spPr>
          <a:xfrm>
            <a:off x="7580376" y="3194319"/>
            <a:ext cx="4078224" cy="115416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a:t>Reviewing entity and authorized representative information</a:t>
            </a:r>
          </a:p>
          <a:p>
            <a:pPr>
              <a:buNone/>
            </a:pPr>
            <a:r>
              <a:rPr lang="en-US" sz="1400"/>
              <a:t>TSP/DSP identifies the reviewing entity, authorized representative, and confirmation date associated with the submission to ERCOT</a:t>
            </a:r>
            <a:endParaRPr lang="en-US" sz="1400" noProof="1"/>
          </a:p>
        </p:txBody>
      </p:sp>
      <p:sp>
        <p:nvSpPr>
          <p:cNvPr id="13" name="TrackerNumBlue 4">
            <a:extLst>
              <a:ext uri="{FF2B5EF4-FFF2-40B4-BE49-F238E27FC236}">
                <a16:creationId xmlns:a16="http://schemas.microsoft.com/office/drawing/2014/main" id="{42892DF9-01C2-D3F2-F3F6-5CF86CDB4C36}"/>
              </a:ext>
            </a:extLst>
          </p:cNvPr>
          <p:cNvSpPr/>
          <p:nvPr>
            <p:custDataLst>
              <p:tags r:id="rId7"/>
            </p:custDataLst>
          </p:nvPr>
        </p:nvSpPr>
        <p:spPr>
          <a:xfrm>
            <a:off x="7137794" y="3194320"/>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14" name="TextBox 13">
            <a:extLst>
              <a:ext uri="{FF2B5EF4-FFF2-40B4-BE49-F238E27FC236}">
                <a16:creationId xmlns:a16="http://schemas.microsoft.com/office/drawing/2014/main" id="{0AB83B59-F0F5-373D-84AF-6D897E7E8D05}"/>
              </a:ext>
            </a:extLst>
          </p:cNvPr>
          <p:cNvSpPr txBox="1">
            <a:spLocks/>
          </p:cNvSpPr>
          <p:nvPr/>
        </p:nvSpPr>
        <p:spPr>
          <a:xfrm>
            <a:off x="7580376" y="4731794"/>
            <a:ext cx="4078224" cy="136960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a:t>Confirmation of reviewed submission materials</a:t>
            </a:r>
          </a:p>
          <a:p>
            <a:pPr>
              <a:buNone/>
            </a:pPr>
            <a:r>
              <a:rPr lang="en-US" sz="1400"/>
              <a:t>TSP/DSP confirms that the required submission materials and supporting documentation for the selected eligibility pathway have been received and reviewed for completeness prior to ERCOT submission</a:t>
            </a:r>
            <a:endParaRPr lang="en-US" sz="1400" noProof="1"/>
          </a:p>
        </p:txBody>
      </p:sp>
      <p:sp>
        <p:nvSpPr>
          <p:cNvPr id="15" name="TrackerNumBlue 4">
            <a:extLst>
              <a:ext uri="{FF2B5EF4-FFF2-40B4-BE49-F238E27FC236}">
                <a16:creationId xmlns:a16="http://schemas.microsoft.com/office/drawing/2014/main" id="{1549DD1E-B65D-C609-7587-DC90330AE6A4}"/>
              </a:ext>
            </a:extLst>
          </p:cNvPr>
          <p:cNvSpPr/>
          <p:nvPr>
            <p:custDataLst>
              <p:tags r:id="rId8"/>
            </p:custDataLst>
          </p:nvPr>
        </p:nvSpPr>
        <p:spPr>
          <a:xfrm>
            <a:off x="7137794" y="4731794"/>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3</a:t>
            </a:r>
          </a:p>
        </p:txBody>
      </p:sp>
      <p:sp>
        <p:nvSpPr>
          <p:cNvPr id="6" name="TextBox 1064">
            <a:extLst>
              <a:ext uri="{FF2B5EF4-FFF2-40B4-BE49-F238E27FC236}">
                <a16:creationId xmlns:a16="http://schemas.microsoft.com/office/drawing/2014/main" id="{5982D79F-81D2-4CEB-660D-06385895AF1F}"/>
              </a:ext>
            </a:extLst>
          </p:cNvPr>
          <p:cNvSpPr txBox="1">
            <a:spLocks/>
          </p:cNvSpPr>
          <p:nvPr/>
        </p:nvSpPr>
        <p:spPr>
          <a:xfrm>
            <a:off x="10483596" y="122786"/>
            <a:ext cx="1639509"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a:solidFill>
                  <a:srgbClr val="FF0000"/>
                </a:solidFill>
              </a:rPr>
              <a:t>ILLUSTRATIVE</a:t>
            </a:r>
            <a:endParaRPr lang="en-US" sz="1100" u="sng">
              <a:solidFill>
                <a:srgbClr val="FF0000"/>
              </a:solidFill>
            </a:endParaRPr>
          </a:p>
        </p:txBody>
      </p:sp>
      <p:sp>
        <p:nvSpPr>
          <p:cNvPr id="8" name="TextBox 1064">
            <a:extLst>
              <a:ext uri="{FF2B5EF4-FFF2-40B4-BE49-F238E27FC236}">
                <a16:creationId xmlns:a16="http://schemas.microsoft.com/office/drawing/2014/main" id="{7C6A8961-7B3D-CC1F-13E8-046ABE088B6D}"/>
              </a:ext>
            </a:extLst>
          </p:cNvPr>
          <p:cNvSpPr txBox="1">
            <a:spLocks/>
          </p:cNvSpPr>
          <p:nvPr/>
        </p:nvSpPr>
        <p:spPr>
          <a:xfrm>
            <a:off x="10483595" y="342630"/>
            <a:ext cx="1639509"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a:solidFill>
                  <a:srgbClr val="FF0000"/>
                </a:solidFill>
              </a:rPr>
              <a:t>HIGHLY PRELIMINARY</a:t>
            </a:r>
            <a:endParaRPr lang="en-US" sz="1100" u="sng">
              <a:solidFill>
                <a:srgbClr val="FF0000"/>
              </a:solidFill>
            </a:endParaRPr>
          </a:p>
        </p:txBody>
      </p:sp>
    </p:spTree>
    <p:extLst>
      <p:ext uri="{BB962C8B-B14F-4D97-AF65-F5344CB8AC3E}">
        <p14:creationId xmlns:p14="http://schemas.microsoft.com/office/powerpoint/2010/main" val="29174299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D23FE-49AD-5E21-F6DC-1F2FB79F2DF7}"/>
            </a:ext>
          </a:extLst>
        </p:cNvPr>
        <p:cNvGrpSpPr/>
        <p:nvPr/>
      </p:nvGrpSpPr>
      <p:grpSpPr>
        <a:xfrm>
          <a:off x="0" y="0"/>
          <a:ext cx="0" cy="0"/>
          <a:chOff x="0" y="0"/>
          <a:chExt cx="0" cy="0"/>
        </a:xfrm>
      </p:grpSpPr>
      <p:graphicFrame>
        <p:nvGraphicFramePr>
          <p:cNvPr id="20" name="think-cell data - do not delete" hidden="1">
            <a:extLst>
              <a:ext uri="{FF2B5EF4-FFF2-40B4-BE49-F238E27FC236}">
                <a16:creationId xmlns:a16="http://schemas.microsoft.com/office/drawing/2014/main" id="{4D79C63F-0302-BAF8-A0D3-2AF3544F91E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4" imgW="404" imgH="405" progId="TCLayout.ActiveDocument.1">
                  <p:embed/>
                </p:oleObj>
              </mc:Choice>
              <mc:Fallback>
                <p:oleObj name="think-cell Slide" r:id="rId24" imgW="404" imgH="405" progId="TCLayout.ActiveDocument.1">
                  <p:embed/>
                  <p:pic>
                    <p:nvPicPr>
                      <p:cNvPr id="20" name="think-cell data - do not delete" hidden="1">
                        <a:extLst>
                          <a:ext uri="{FF2B5EF4-FFF2-40B4-BE49-F238E27FC236}">
                            <a16:creationId xmlns:a16="http://schemas.microsoft.com/office/drawing/2014/main" id="{4D79C63F-0302-BAF8-A0D3-2AF3544F91E4}"/>
                          </a:ext>
                        </a:extLst>
                      </p:cNvPr>
                      <p:cNvPicPr/>
                      <p:nvPr/>
                    </p:nvPicPr>
                    <p:blipFill>
                      <a:blip r:embed="rId25"/>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E6A15A3B-75B3-0927-6560-F5D44B2E19A0}"/>
              </a:ext>
            </a:extLst>
          </p:cNvPr>
          <p:cNvSpPr>
            <a:spLocks noGrp="1"/>
          </p:cNvSpPr>
          <p:nvPr>
            <p:ph type="title"/>
          </p:nvPr>
        </p:nvSpPr>
        <p:spPr>
          <a:xfrm>
            <a:off x="1257300" y="457200"/>
            <a:ext cx="10401300" cy="332399"/>
          </a:xfrm>
        </p:spPr>
        <p:txBody>
          <a:bodyPr vert="horz">
            <a:spAutoFit/>
          </a:bodyPr>
          <a:lstStyle/>
          <a:p>
            <a:r>
              <a:rPr lang="en-US"/>
              <a:t>Batch Zero eligibility submission and validation process</a:t>
            </a:r>
          </a:p>
        </p:txBody>
      </p:sp>
      <p:sp>
        <p:nvSpPr>
          <p:cNvPr id="4" name="Slide Number Placeholder 5">
            <a:extLst>
              <a:ext uri="{FF2B5EF4-FFF2-40B4-BE49-F238E27FC236}">
                <a16:creationId xmlns:a16="http://schemas.microsoft.com/office/drawing/2014/main" id="{D723F66D-6A5A-7ADB-58E4-077602AF424B}"/>
              </a:ext>
            </a:extLst>
          </p:cNvPr>
          <p:cNvSpPr>
            <a:spLocks noGrp="1"/>
          </p:cNvSpPr>
          <p:nvPr>
            <p:ph type="sldNum" sz="quarter" idx="12"/>
          </p:nvPr>
        </p:nvSpPr>
        <p:spPr/>
        <p:txBody>
          <a:bodyPr/>
          <a:lstStyle/>
          <a:p>
            <a:fld id="{BCDE79FB-97BA-492B-8D57-F1373F9ADA95}" type="slidenum">
              <a:rPr lang="en-US" smtClean="0"/>
              <a:t>25</a:t>
            </a:fld>
            <a:endParaRPr lang="en-US"/>
          </a:p>
        </p:txBody>
      </p:sp>
      <p:grpSp>
        <p:nvGrpSpPr>
          <p:cNvPr id="120" name="Group 119">
            <a:extLst>
              <a:ext uri="{FF2B5EF4-FFF2-40B4-BE49-F238E27FC236}">
                <a16:creationId xmlns:a16="http://schemas.microsoft.com/office/drawing/2014/main" id="{50C2007C-D5B2-3A2E-F73A-DBD3A959FA3A}"/>
              </a:ext>
            </a:extLst>
          </p:cNvPr>
          <p:cNvGrpSpPr/>
          <p:nvPr/>
        </p:nvGrpSpPr>
        <p:grpSpPr>
          <a:xfrm>
            <a:off x="9848076" y="145288"/>
            <a:ext cx="1810524" cy="716074"/>
            <a:chOff x="9614506" y="145288"/>
            <a:chExt cx="1810524" cy="716074"/>
          </a:xfrm>
        </p:grpSpPr>
        <p:sp>
          <p:nvSpPr>
            <p:cNvPr id="30" name="Rectangle 29">
              <a:extLst>
                <a:ext uri="{FF2B5EF4-FFF2-40B4-BE49-F238E27FC236}">
                  <a16:creationId xmlns:a16="http://schemas.microsoft.com/office/drawing/2014/main" id="{7CF1E8D0-4106-A993-8265-FC424F79D56C}"/>
                </a:ext>
              </a:extLst>
            </p:cNvPr>
            <p:cNvSpPr/>
            <p:nvPr/>
          </p:nvSpPr>
          <p:spPr>
            <a:xfrm>
              <a:off x="9614506" y="184653"/>
              <a:ext cx="182880" cy="18288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4" name="Text 5">
              <a:extLst>
                <a:ext uri="{FF2B5EF4-FFF2-40B4-BE49-F238E27FC236}">
                  <a16:creationId xmlns:a16="http://schemas.microsoft.com/office/drawing/2014/main" id="{F23DEFA3-9A2F-74DA-C95F-679866129EFC}"/>
                </a:ext>
              </a:extLst>
            </p:cNvPr>
            <p:cNvSpPr>
              <a:spLocks/>
            </p:cNvSpPr>
            <p:nvPr/>
          </p:nvSpPr>
          <p:spPr>
            <a:xfrm>
              <a:off x="9796883" y="145288"/>
              <a:ext cx="1628147" cy="253916"/>
            </a:xfrm>
            <a:prstGeom prst="rect">
              <a:avLst/>
            </a:prstGeom>
            <a:noFill/>
            <a:ln/>
          </p:spPr>
          <p:txBody>
            <a:bodyPr wrap="square" lIns="91440" tIns="45720" rIns="91440" bIns="45720" rtlCol="0" anchor="t">
              <a:noAutofit/>
            </a:bodyPr>
            <a:lstStyle/>
            <a:p>
              <a:r>
                <a:rPr lang="en-US" sz="1050">
                  <a:ea typeface="Calibri" panose="020F0502020204030204" pitchFamily="34" charset="0"/>
                  <a:cs typeface="Calibri" panose="020F0502020204030204" pitchFamily="34" charset="0"/>
                </a:rPr>
                <a:t>Performed by ILLE</a:t>
              </a:r>
            </a:p>
          </p:txBody>
        </p:sp>
        <p:sp>
          <p:nvSpPr>
            <p:cNvPr id="32" name="Rectangle 31">
              <a:extLst>
                <a:ext uri="{FF2B5EF4-FFF2-40B4-BE49-F238E27FC236}">
                  <a16:creationId xmlns:a16="http://schemas.microsoft.com/office/drawing/2014/main" id="{38B33290-1776-5DCE-5A1B-7839439624F7}"/>
                </a:ext>
              </a:extLst>
            </p:cNvPr>
            <p:cNvSpPr/>
            <p:nvPr/>
          </p:nvSpPr>
          <p:spPr>
            <a:xfrm>
              <a:off x="9614506" y="415732"/>
              <a:ext cx="182880" cy="182880"/>
            </a:xfrm>
            <a:prstGeom prst="rect">
              <a:avLst/>
            </a:prstGeom>
            <a:solidFill>
              <a:srgbClr val="BFBFB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5" name="Text 5">
              <a:extLst>
                <a:ext uri="{FF2B5EF4-FFF2-40B4-BE49-F238E27FC236}">
                  <a16:creationId xmlns:a16="http://schemas.microsoft.com/office/drawing/2014/main" id="{D4F93BC0-94CC-23EC-90E5-45957CFA9564}"/>
                </a:ext>
              </a:extLst>
            </p:cNvPr>
            <p:cNvSpPr>
              <a:spLocks/>
            </p:cNvSpPr>
            <p:nvPr/>
          </p:nvSpPr>
          <p:spPr>
            <a:xfrm>
              <a:off x="9796883" y="376367"/>
              <a:ext cx="1628147" cy="253916"/>
            </a:xfrm>
            <a:prstGeom prst="rect">
              <a:avLst/>
            </a:prstGeom>
            <a:noFill/>
            <a:ln/>
          </p:spPr>
          <p:txBody>
            <a:bodyPr wrap="square" lIns="91440" tIns="45720" rIns="91440" bIns="45720" rtlCol="0" anchor="t">
              <a:noAutofit/>
            </a:bodyPr>
            <a:lstStyle/>
            <a:p>
              <a:r>
                <a:rPr lang="en-US" sz="1050">
                  <a:ea typeface="Calibri" panose="020F0502020204030204" pitchFamily="34" charset="0"/>
                  <a:cs typeface="Calibri" panose="020F0502020204030204" pitchFamily="34" charset="0"/>
                </a:rPr>
                <a:t>Performed by TSP/DSP</a:t>
              </a:r>
            </a:p>
          </p:txBody>
        </p:sp>
        <p:sp>
          <p:nvSpPr>
            <p:cNvPr id="31" name="Rectangle 30">
              <a:extLst>
                <a:ext uri="{FF2B5EF4-FFF2-40B4-BE49-F238E27FC236}">
                  <a16:creationId xmlns:a16="http://schemas.microsoft.com/office/drawing/2014/main" id="{A9400B0B-20F6-4FCE-A082-6A3E5CED1C28}"/>
                </a:ext>
              </a:extLst>
            </p:cNvPr>
            <p:cNvSpPr/>
            <p:nvPr/>
          </p:nvSpPr>
          <p:spPr>
            <a:xfrm>
              <a:off x="9614506" y="646810"/>
              <a:ext cx="182880" cy="182880"/>
            </a:xfrm>
            <a:prstGeom prst="rect">
              <a:avLst/>
            </a:prstGeom>
            <a:solidFill>
              <a:srgbClr val="3DBED1">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6" name="Text 5">
              <a:extLst>
                <a:ext uri="{FF2B5EF4-FFF2-40B4-BE49-F238E27FC236}">
                  <a16:creationId xmlns:a16="http://schemas.microsoft.com/office/drawing/2014/main" id="{87837EEB-ECF6-FB0B-CC99-43072DAEBBDC}"/>
                </a:ext>
              </a:extLst>
            </p:cNvPr>
            <p:cNvSpPr>
              <a:spLocks/>
            </p:cNvSpPr>
            <p:nvPr/>
          </p:nvSpPr>
          <p:spPr>
            <a:xfrm>
              <a:off x="9796883" y="607446"/>
              <a:ext cx="1628147" cy="253916"/>
            </a:xfrm>
            <a:prstGeom prst="rect">
              <a:avLst/>
            </a:prstGeom>
            <a:noFill/>
            <a:ln/>
          </p:spPr>
          <p:txBody>
            <a:bodyPr wrap="square" lIns="91440" tIns="45720" rIns="91440" bIns="45720" rtlCol="0" anchor="t">
              <a:noAutofit/>
            </a:bodyPr>
            <a:lstStyle/>
            <a:p>
              <a:r>
                <a:rPr lang="en-US" sz="1050">
                  <a:ea typeface="Calibri" panose="020F0502020204030204" pitchFamily="34" charset="0"/>
                  <a:cs typeface="Calibri" panose="020F0502020204030204" pitchFamily="34" charset="0"/>
                </a:rPr>
                <a:t>Performed by ERCOT</a:t>
              </a:r>
            </a:p>
          </p:txBody>
        </p:sp>
      </p:grpSp>
      <p:sp>
        <p:nvSpPr>
          <p:cNvPr id="5" name="Rectangle 4">
            <a:extLst>
              <a:ext uri="{FF2B5EF4-FFF2-40B4-BE49-F238E27FC236}">
                <a16:creationId xmlns:a16="http://schemas.microsoft.com/office/drawing/2014/main" id="{91B254E9-4C39-0CF2-6315-0BE6D7A26B76}"/>
              </a:ext>
            </a:extLst>
          </p:cNvPr>
          <p:cNvSpPr>
            <a:spLocks/>
          </p:cNvSpPr>
          <p:nvPr/>
        </p:nvSpPr>
        <p:spPr>
          <a:xfrm>
            <a:off x="1257300" y="1057470"/>
            <a:ext cx="2895142" cy="33239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Eligibility Path Identification</a:t>
            </a:r>
          </a:p>
        </p:txBody>
      </p:sp>
      <p:sp>
        <p:nvSpPr>
          <p:cNvPr id="12" name="TextBox 11">
            <a:extLst>
              <a:ext uri="{FF2B5EF4-FFF2-40B4-BE49-F238E27FC236}">
                <a16:creationId xmlns:a16="http://schemas.microsoft.com/office/drawing/2014/main" id="{6EB7B7D5-72A0-90B6-07A1-298E02A8BE4B}"/>
              </a:ext>
            </a:extLst>
          </p:cNvPr>
          <p:cNvSpPr txBox="1">
            <a:spLocks/>
          </p:cNvSpPr>
          <p:nvPr/>
        </p:nvSpPr>
        <p:spPr>
          <a:xfrm>
            <a:off x="4387065" y="1057470"/>
            <a:ext cx="7271535" cy="33855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ILLE uses the Load Information Form (LIF) to identify the applicable Batch Zero eligibility pathway and the associated submission requirements and documentation</a:t>
            </a:r>
          </a:p>
        </p:txBody>
      </p:sp>
      <p:sp>
        <p:nvSpPr>
          <p:cNvPr id="23" name="Rectangle 22">
            <a:extLst>
              <a:ext uri="{FF2B5EF4-FFF2-40B4-BE49-F238E27FC236}">
                <a16:creationId xmlns:a16="http://schemas.microsoft.com/office/drawing/2014/main" id="{1C8C4033-824F-3F77-A1E6-3A1A48FD25D8}"/>
              </a:ext>
            </a:extLst>
          </p:cNvPr>
          <p:cNvSpPr>
            <a:spLocks/>
          </p:cNvSpPr>
          <p:nvPr/>
        </p:nvSpPr>
        <p:spPr>
          <a:xfrm>
            <a:off x="1257300" y="1599530"/>
            <a:ext cx="2895142" cy="33239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Preparation of Submission Materials</a:t>
            </a:r>
          </a:p>
        </p:txBody>
      </p:sp>
      <p:sp>
        <p:nvSpPr>
          <p:cNvPr id="24" name="TextBox 23">
            <a:extLst>
              <a:ext uri="{FF2B5EF4-FFF2-40B4-BE49-F238E27FC236}">
                <a16:creationId xmlns:a16="http://schemas.microsoft.com/office/drawing/2014/main" id="{AA72BAA6-F024-409F-943E-ABC4ECA0F4B0}"/>
              </a:ext>
            </a:extLst>
          </p:cNvPr>
          <p:cNvSpPr txBox="1">
            <a:spLocks/>
          </p:cNvSpPr>
          <p:nvPr/>
        </p:nvSpPr>
        <p:spPr>
          <a:xfrm>
            <a:off x="4387065" y="1599530"/>
            <a:ext cx="7271535" cy="33855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ILLE executes the required attestations, and prepares technical documentation, forms, and supporting evidence applicable to the selected eligibility pathway</a:t>
            </a:r>
          </a:p>
        </p:txBody>
      </p:sp>
      <p:sp>
        <p:nvSpPr>
          <p:cNvPr id="45" name="Rectangle 44">
            <a:extLst>
              <a:ext uri="{FF2B5EF4-FFF2-40B4-BE49-F238E27FC236}">
                <a16:creationId xmlns:a16="http://schemas.microsoft.com/office/drawing/2014/main" id="{A3932581-6E92-6320-C667-16DCF25779F7}"/>
              </a:ext>
            </a:extLst>
          </p:cNvPr>
          <p:cNvSpPr>
            <a:spLocks/>
          </p:cNvSpPr>
          <p:nvPr/>
        </p:nvSpPr>
        <p:spPr>
          <a:xfrm>
            <a:off x="1257300" y="2171368"/>
            <a:ext cx="2895142" cy="33239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Submission of Materials</a:t>
            </a:r>
          </a:p>
        </p:txBody>
      </p:sp>
      <p:sp>
        <p:nvSpPr>
          <p:cNvPr id="46" name="TextBox 45">
            <a:extLst>
              <a:ext uri="{FF2B5EF4-FFF2-40B4-BE49-F238E27FC236}">
                <a16:creationId xmlns:a16="http://schemas.microsoft.com/office/drawing/2014/main" id="{7D689E90-FC85-65E8-31A1-1F0611E6B8F9}"/>
              </a:ext>
            </a:extLst>
          </p:cNvPr>
          <p:cNvSpPr txBox="1">
            <a:spLocks/>
          </p:cNvSpPr>
          <p:nvPr/>
        </p:nvSpPr>
        <p:spPr>
          <a:xfrm>
            <a:off x="4387065" y="2171368"/>
            <a:ext cx="7271535" cy="33855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ILLE submits the applicable materials and supporting evidence to the Interconnecting TSP/DSP and, where required, directly to ERCOT (e.g., dynamic load models and supporting documentation)</a:t>
            </a:r>
          </a:p>
        </p:txBody>
      </p:sp>
      <p:sp>
        <p:nvSpPr>
          <p:cNvPr id="49" name="Rectangle 48">
            <a:extLst>
              <a:ext uri="{FF2B5EF4-FFF2-40B4-BE49-F238E27FC236}">
                <a16:creationId xmlns:a16="http://schemas.microsoft.com/office/drawing/2014/main" id="{EAF09FC7-244A-3449-178C-A2CFB731904B}"/>
              </a:ext>
            </a:extLst>
          </p:cNvPr>
          <p:cNvSpPr>
            <a:spLocks/>
          </p:cNvSpPr>
          <p:nvPr/>
        </p:nvSpPr>
        <p:spPr>
          <a:xfrm>
            <a:off x="1257300" y="2722162"/>
            <a:ext cx="2895142" cy="332399"/>
          </a:xfrm>
          <a:prstGeom prst="rect">
            <a:avLst/>
          </a:prstGeom>
          <a:solidFill>
            <a:srgbClr val="D2D2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solidFill>
                  <a:schemeClr val="tx1"/>
                </a:solidFill>
              </a:rPr>
              <a:t>Review Coordination</a:t>
            </a:r>
          </a:p>
        </p:txBody>
      </p:sp>
      <p:sp>
        <p:nvSpPr>
          <p:cNvPr id="51" name="TextBox 50">
            <a:extLst>
              <a:ext uri="{FF2B5EF4-FFF2-40B4-BE49-F238E27FC236}">
                <a16:creationId xmlns:a16="http://schemas.microsoft.com/office/drawing/2014/main" id="{97C3939D-03AE-CAA1-ADEB-57922AA2C624}"/>
              </a:ext>
            </a:extLst>
          </p:cNvPr>
          <p:cNvSpPr txBox="1">
            <a:spLocks/>
          </p:cNvSpPr>
          <p:nvPr/>
        </p:nvSpPr>
        <p:spPr>
          <a:xfrm>
            <a:off x="4387065" y="2722162"/>
            <a:ext cx="7271535" cy="33855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Interconnecting TSP/DSP, as applicable, coordinate responsibility for reviewing submission materials and track review responsibility and completion status within the LIF</a:t>
            </a:r>
          </a:p>
        </p:txBody>
      </p:sp>
      <p:sp>
        <p:nvSpPr>
          <p:cNvPr id="54" name="Rectangle 53">
            <a:extLst>
              <a:ext uri="{FF2B5EF4-FFF2-40B4-BE49-F238E27FC236}">
                <a16:creationId xmlns:a16="http://schemas.microsoft.com/office/drawing/2014/main" id="{C844F903-4792-F612-3469-0A113C00002F}"/>
              </a:ext>
            </a:extLst>
          </p:cNvPr>
          <p:cNvSpPr>
            <a:spLocks/>
          </p:cNvSpPr>
          <p:nvPr/>
        </p:nvSpPr>
        <p:spPr>
          <a:xfrm>
            <a:off x="1257300" y="3272956"/>
            <a:ext cx="2895142" cy="332399"/>
          </a:xfrm>
          <a:prstGeom prst="rect">
            <a:avLst/>
          </a:prstGeom>
          <a:solidFill>
            <a:srgbClr val="D2D2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solidFill>
                  <a:schemeClr val="tx1"/>
                </a:solidFill>
              </a:rPr>
              <a:t>Validation and Completeness Review</a:t>
            </a:r>
          </a:p>
        </p:txBody>
      </p:sp>
      <p:sp>
        <p:nvSpPr>
          <p:cNvPr id="55" name="TextBox 54">
            <a:extLst>
              <a:ext uri="{FF2B5EF4-FFF2-40B4-BE49-F238E27FC236}">
                <a16:creationId xmlns:a16="http://schemas.microsoft.com/office/drawing/2014/main" id="{1FA554A5-8FEA-328D-7299-A71CA6A547D8}"/>
              </a:ext>
            </a:extLst>
          </p:cNvPr>
          <p:cNvSpPr txBox="1">
            <a:spLocks/>
          </p:cNvSpPr>
          <p:nvPr/>
        </p:nvSpPr>
        <p:spPr>
          <a:xfrm>
            <a:off x="4387065" y="3272956"/>
            <a:ext cx="7271535" cy="33855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Interconnecting TSP/DSP, as applicable, review submitted materials, validate completeness against the applicable eligibility requirements, and document status/comments in the LIF</a:t>
            </a:r>
          </a:p>
        </p:txBody>
      </p:sp>
      <p:sp>
        <p:nvSpPr>
          <p:cNvPr id="58" name="Rectangle 57">
            <a:extLst>
              <a:ext uri="{FF2B5EF4-FFF2-40B4-BE49-F238E27FC236}">
                <a16:creationId xmlns:a16="http://schemas.microsoft.com/office/drawing/2014/main" id="{F04D1765-B427-A94D-2475-0452727A8064}"/>
              </a:ext>
            </a:extLst>
          </p:cNvPr>
          <p:cNvSpPr>
            <a:spLocks/>
          </p:cNvSpPr>
          <p:nvPr/>
        </p:nvSpPr>
        <p:spPr>
          <a:xfrm>
            <a:off x="1257300" y="3823750"/>
            <a:ext cx="2895142" cy="332399"/>
          </a:xfrm>
          <a:prstGeom prst="rect">
            <a:avLst/>
          </a:prstGeom>
          <a:solidFill>
            <a:srgbClr val="D2D2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solidFill>
                  <a:schemeClr val="tx1"/>
                </a:solidFill>
              </a:rPr>
              <a:t>Deficiency Resolution</a:t>
            </a:r>
          </a:p>
        </p:txBody>
      </p:sp>
      <p:sp>
        <p:nvSpPr>
          <p:cNvPr id="60" name="TextBox 59">
            <a:extLst>
              <a:ext uri="{FF2B5EF4-FFF2-40B4-BE49-F238E27FC236}">
                <a16:creationId xmlns:a16="http://schemas.microsoft.com/office/drawing/2014/main" id="{20D5A82B-C99F-976B-A0AD-D1B62E5E3686}"/>
              </a:ext>
            </a:extLst>
          </p:cNvPr>
          <p:cNvSpPr txBox="1">
            <a:spLocks/>
          </p:cNvSpPr>
          <p:nvPr/>
        </p:nvSpPr>
        <p:spPr>
          <a:xfrm>
            <a:off x="4387065" y="3823750"/>
            <a:ext cx="7271535" cy="33855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ILLE provides revised or supplemental materials to address missing or incomplete items identified during the review process</a:t>
            </a:r>
          </a:p>
        </p:txBody>
      </p:sp>
      <p:sp>
        <p:nvSpPr>
          <p:cNvPr id="62" name="Rectangle 61">
            <a:extLst>
              <a:ext uri="{FF2B5EF4-FFF2-40B4-BE49-F238E27FC236}">
                <a16:creationId xmlns:a16="http://schemas.microsoft.com/office/drawing/2014/main" id="{3320135D-04B0-E8D5-9C96-7FCB7FA78236}"/>
              </a:ext>
            </a:extLst>
          </p:cNvPr>
          <p:cNvSpPr>
            <a:spLocks/>
          </p:cNvSpPr>
          <p:nvPr/>
        </p:nvSpPr>
        <p:spPr>
          <a:xfrm>
            <a:off x="1257300" y="4374544"/>
            <a:ext cx="2895142" cy="332399"/>
          </a:xfrm>
          <a:prstGeom prst="rect">
            <a:avLst/>
          </a:prstGeom>
          <a:solidFill>
            <a:srgbClr val="D2D2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solidFill>
                  <a:schemeClr val="tx1"/>
                </a:solidFill>
              </a:rPr>
              <a:t>Final Package Assembly</a:t>
            </a:r>
          </a:p>
        </p:txBody>
      </p:sp>
      <p:sp>
        <p:nvSpPr>
          <p:cNvPr id="63" name="TextBox 62">
            <a:extLst>
              <a:ext uri="{FF2B5EF4-FFF2-40B4-BE49-F238E27FC236}">
                <a16:creationId xmlns:a16="http://schemas.microsoft.com/office/drawing/2014/main" id="{8B79F946-4B14-B237-9863-2C64D64F7648}"/>
              </a:ext>
            </a:extLst>
          </p:cNvPr>
          <p:cNvSpPr txBox="1">
            <a:spLocks/>
          </p:cNvSpPr>
          <p:nvPr/>
        </p:nvSpPr>
        <p:spPr>
          <a:xfrm>
            <a:off x="4387065" y="4374544"/>
            <a:ext cx="7271535" cy="33855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Interconnecting TSP/DSP, as applicable, finalize the coordinated eligibility package and confirm all applicable items are complete within the LIF</a:t>
            </a:r>
          </a:p>
        </p:txBody>
      </p:sp>
      <p:sp>
        <p:nvSpPr>
          <p:cNvPr id="65" name="Rectangle 64">
            <a:extLst>
              <a:ext uri="{FF2B5EF4-FFF2-40B4-BE49-F238E27FC236}">
                <a16:creationId xmlns:a16="http://schemas.microsoft.com/office/drawing/2014/main" id="{1A07B7C8-7FCF-8F38-19ED-4ECDE11792B7}"/>
              </a:ext>
            </a:extLst>
          </p:cNvPr>
          <p:cNvSpPr>
            <a:spLocks/>
          </p:cNvSpPr>
          <p:nvPr/>
        </p:nvSpPr>
        <p:spPr>
          <a:xfrm>
            <a:off x="1257300" y="4925338"/>
            <a:ext cx="2895142" cy="332399"/>
          </a:xfrm>
          <a:prstGeom prst="rect">
            <a:avLst/>
          </a:prstGeom>
          <a:solidFill>
            <a:srgbClr val="D2D2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solidFill>
                  <a:schemeClr val="tx1"/>
                </a:solidFill>
              </a:rPr>
              <a:t>Submission to ERCOT</a:t>
            </a:r>
          </a:p>
        </p:txBody>
      </p:sp>
      <p:sp>
        <p:nvSpPr>
          <p:cNvPr id="66" name="TextBox 65">
            <a:extLst>
              <a:ext uri="{FF2B5EF4-FFF2-40B4-BE49-F238E27FC236}">
                <a16:creationId xmlns:a16="http://schemas.microsoft.com/office/drawing/2014/main" id="{472B04D1-0812-824E-73D0-B9EDADC98DC0}"/>
              </a:ext>
            </a:extLst>
          </p:cNvPr>
          <p:cNvSpPr txBox="1">
            <a:spLocks/>
          </p:cNvSpPr>
          <p:nvPr/>
        </p:nvSpPr>
        <p:spPr>
          <a:xfrm>
            <a:off x="4387065" y="4925338"/>
            <a:ext cx="7271535" cy="33855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Interconnecting TSP submits the final coordinated eligibility package to ERCOT via email with the Interconnecting DSP copied, where applicable</a:t>
            </a:r>
          </a:p>
        </p:txBody>
      </p:sp>
      <p:sp>
        <p:nvSpPr>
          <p:cNvPr id="68" name="Rectangle 67">
            <a:extLst>
              <a:ext uri="{FF2B5EF4-FFF2-40B4-BE49-F238E27FC236}">
                <a16:creationId xmlns:a16="http://schemas.microsoft.com/office/drawing/2014/main" id="{EA59B8D3-C50E-F99B-C8E6-25A639CF07C6}"/>
              </a:ext>
            </a:extLst>
          </p:cNvPr>
          <p:cNvSpPr>
            <a:spLocks/>
          </p:cNvSpPr>
          <p:nvPr/>
        </p:nvSpPr>
        <p:spPr>
          <a:xfrm>
            <a:off x="1257300" y="5482287"/>
            <a:ext cx="2895142" cy="332399"/>
          </a:xfrm>
          <a:prstGeom prst="rect">
            <a:avLst/>
          </a:prstGeom>
          <a:solidFill>
            <a:srgbClr val="78D2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solidFill>
                  <a:schemeClr val="tx1"/>
                </a:solidFill>
              </a:rPr>
              <a:t>ERCOT Validation</a:t>
            </a:r>
          </a:p>
        </p:txBody>
      </p:sp>
      <p:sp>
        <p:nvSpPr>
          <p:cNvPr id="69" name="TextBox 68">
            <a:extLst>
              <a:ext uri="{FF2B5EF4-FFF2-40B4-BE49-F238E27FC236}">
                <a16:creationId xmlns:a16="http://schemas.microsoft.com/office/drawing/2014/main" id="{4E25BDEC-542F-A0DD-3DA6-655DDF34B452}"/>
              </a:ext>
            </a:extLst>
          </p:cNvPr>
          <p:cNvSpPr txBox="1">
            <a:spLocks/>
          </p:cNvSpPr>
          <p:nvPr/>
        </p:nvSpPr>
        <p:spPr>
          <a:xfrm>
            <a:off x="4387065" y="5482287"/>
            <a:ext cx="7271535" cy="33855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ERCOT performs final validation and may request clarifications or supplemental materials from the ILLE and/or TSP/DSP</a:t>
            </a:r>
          </a:p>
        </p:txBody>
      </p:sp>
      <p:sp>
        <p:nvSpPr>
          <p:cNvPr id="71" name="Rectangle 70">
            <a:extLst>
              <a:ext uri="{FF2B5EF4-FFF2-40B4-BE49-F238E27FC236}">
                <a16:creationId xmlns:a16="http://schemas.microsoft.com/office/drawing/2014/main" id="{5A9FF134-3901-BF55-A7A9-E960F458284E}"/>
              </a:ext>
            </a:extLst>
          </p:cNvPr>
          <p:cNvSpPr>
            <a:spLocks/>
          </p:cNvSpPr>
          <p:nvPr/>
        </p:nvSpPr>
        <p:spPr>
          <a:xfrm>
            <a:off x="1257300" y="6039235"/>
            <a:ext cx="2895142" cy="332399"/>
          </a:xfrm>
          <a:prstGeom prst="rect">
            <a:avLst/>
          </a:prstGeom>
          <a:solidFill>
            <a:srgbClr val="78D2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solidFill>
                  <a:schemeClr val="tx1"/>
                </a:solidFill>
              </a:rPr>
              <a:t>Final Eligibility Determination</a:t>
            </a:r>
          </a:p>
        </p:txBody>
      </p:sp>
      <p:sp>
        <p:nvSpPr>
          <p:cNvPr id="72" name="TextBox 71">
            <a:extLst>
              <a:ext uri="{FF2B5EF4-FFF2-40B4-BE49-F238E27FC236}">
                <a16:creationId xmlns:a16="http://schemas.microsoft.com/office/drawing/2014/main" id="{B50E9601-5CA4-7E3D-E934-9481D560887A}"/>
              </a:ext>
            </a:extLst>
          </p:cNvPr>
          <p:cNvSpPr txBox="1">
            <a:spLocks/>
          </p:cNvSpPr>
          <p:nvPr/>
        </p:nvSpPr>
        <p:spPr>
          <a:xfrm>
            <a:off x="4387065" y="6039235"/>
            <a:ext cx="7271535" cy="33855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ERCOT communicates final Batch Zero eligibility determinations and associated outcomes to the applicable TSP/DSP</a:t>
            </a:r>
          </a:p>
        </p:txBody>
      </p:sp>
      <p:sp>
        <p:nvSpPr>
          <p:cNvPr id="73" name="TrackerNumWhite 3">
            <a:extLst>
              <a:ext uri="{FF2B5EF4-FFF2-40B4-BE49-F238E27FC236}">
                <a16:creationId xmlns:a16="http://schemas.microsoft.com/office/drawing/2014/main" id="{87023958-04D5-F607-F335-3BEB5347C549}"/>
              </a:ext>
            </a:extLst>
          </p:cNvPr>
          <p:cNvSpPr/>
          <p:nvPr>
            <p:custDataLst>
              <p:tags r:id="rId2"/>
            </p:custDataLst>
          </p:nvPr>
        </p:nvSpPr>
        <p:spPr>
          <a:xfrm>
            <a:off x="860649" y="1087077"/>
            <a:ext cx="279340" cy="279340"/>
          </a:xfrm>
          <a:prstGeom prst="ellipse">
            <a:avLst/>
          </a:prstGeom>
          <a:solidFill>
            <a:schemeClr val="accent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endParaRPr lang="en-US" sz="1400" b="1" err="1">
              <a:solidFill>
                <a:schemeClr val="bg1"/>
              </a:solidFill>
            </a:endParaRPr>
          </a:p>
        </p:txBody>
      </p:sp>
      <p:sp>
        <p:nvSpPr>
          <p:cNvPr id="74" name="TrackerNumWhite 3">
            <a:extLst>
              <a:ext uri="{FF2B5EF4-FFF2-40B4-BE49-F238E27FC236}">
                <a16:creationId xmlns:a16="http://schemas.microsoft.com/office/drawing/2014/main" id="{4F4129FC-DE8F-7870-D0C8-EADD999A4F30}"/>
              </a:ext>
            </a:extLst>
          </p:cNvPr>
          <p:cNvSpPr/>
          <p:nvPr>
            <p:custDataLst>
              <p:tags r:id="rId3"/>
            </p:custDataLst>
          </p:nvPr>
        </p:nvSpPr>
        <p:spPr>
          <a:xfrm>
            <a:off x="860649" y="1629137"/>
            <a:ext cx="279340" cy="279340"/>
          </a:xfrm>
          <a:prstGeom prst="ellipse">
            <a:avLst/>
          </a:prstGeom>
          <a:solidFill>
            <a:schemeClr val="accent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75" name="TrackerNumWhite 3">
            <a:extLst>
              <a:ext uri="{FF2B5EF4-FFF2-40B4-BE49-F238E27FC236}">
                <a16:creationId xmlns:a16="http://schemas.microsoft.com/office/drawing/2014/main" id="{87F92999-5991-E42D-3991-00FB4A5F8A3B}"/>
              </a:ext>
            </a:extLst>
          </p:cNvPr>
          <p:cNvSpPr/>
          <p:nvPr>
            <p:custDataLst>
              <p:tags r:id="rId4"/>
            </p:custDataLst>
          </p:nvPr>
        </p:nvSpPr>
        <p:spPr>
          <a:xfrm>
            <a:off x="860649" y="2197897"/>
            <a:ext cx="279340" cy="279340"/>
          </a:xfrm>
          <a:prstGeom prst="ellipse">
            <a:avLst/>
          </a:prstGeom>
          <a:solidFill>
            <a:schemeClr val="accent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3</a:t>
            </a:r>
          </a:p>
        </p:txBody>
      </p:sp>
      <p:sp>
        <p:nvSpPr>
          <p:cNvPr id="76" name="TrackerNumWhite 3">
            <a:extLst>
              <a:ext uri="{FF2B5EF4-FFF2-40B4-BE49-F238E27FC236}">
                <a16:creationId xmlns:a16="http://schemas.microsoft.com/office/drawing/2014/main" id="{9332D3F0-7F6A-01F4-4C14-6AE2CDD4C99A}"/>
              </a:ext>
            </a:extLst>
          </p:cNvPr>
          <p:cNvSpPr/>
          <p:nvPr>
            <p:custDataLst>
              <p:tags r:id="rId5"/>
            </p:custDataLst>
          </p:nvPr>
        </p:nvSpPr>
        <p:spPr>
          <a:xfrm>
            <a:off x="860649" y="2748691"/>
            <a:ext cx="279340" cy="279340"/>
          </a:xfrm>
          <a:prstGeom prst="ellipse">
            <a:avLst/>
          </a:prstGeom>
          <a:solidFill>
            <a:srgbClr val="D2D2D2"/>
          </a:solidFill>
          <a:ln w="6350" cap="sq">
            <a:solidFill>
              <a:srgbClr val="D2D2D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tx1"/>
                </a:solidFill>
              </a:rPr>
              <a:t>4</a:t>
            </a:r>
          </a:p>
        </p:txBody>
      </p:sp>
      <p:sp>
        <p:nvSpPr>
          <p:cNvPr id="77" name="TrackerNumWhite 3">
            <a:extLst>
              <a:ext uri="{FF2B5EF4-FFF2-40B4-BE49-F238E27FC236}">
                <a16:creationId xmlns:a16="http://schemas.microsoft.com/office/drawing/2014/main" id="{7E9FD5CB-D58B-FA4F-139A-4328FEFE14E3}"/>
              </a:ext>
            </a:extLst>
          </p:cNvPr>
          <p:cNvSpPr/>
          <p:nvPr>
            <p:custDataLst>
              <p:tags r:id="rId6"/>
            </p:custDataLst>
          </p:nvPr>
        </p:nvSpPr>
        <p:spPr>
          <a:xfrm>
            <a:off x="860649" y="3299485"/>
            <a:ext cx="279340" cy="279340"/>
          </a:xfrm>
          <a:prstGeom prst="ellipse">
            <a:avLst/>
          </a:prstGeom>
          <a:solidFill>
            <a:srgbClr val="D2D2D2"/>
          </a:solidFill>
          <a:ln w="6350" cap="sq">
            <a:solidFill>
              <a:srgbClr val="D2D2D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tx1"/>
                </a:solidFill>
              </a:rPr>
              <a:t>5</a:t>
            </a:r>
          </a:p>
        </p:txBody>
      </p:sp>
      <p:sp>
        <p:nvSpPr>
          <p:cNvPr id="78" name="TrackerNumWhite 3">
            <a:extLst>
              <a:ext uri="{FF2B5EF4-FFF2-40B4-BE49-F238E27FC236}">
                <a16:creationId xmlns:a16="http://schemas.microsoft.com/office/drawing/2014/main" id="{AB02F992-15BB-A0E6-3DC4-B8FAE1C94FB9}"/>
              </a:ext>
            </a:extLst>
          </p:cNvPr>
          <p:cNvSpPr/>
          <p:nvPr>
            <p:custDataLst>
              <p:tags r:id="rId7"/>
            </p:custDataLst>
          </p:nvPr>
        </p:nvSpPr>
        <p:spPr>
          <a:xfrm>
            <a:off x="860649" y="3850279"/>
            <a:ext cx="279340" cy="279340"/>
          </a:xfrm>
          <a:prstGeom prst="ellipse">
            <a:avLst/>
          </a:prstGeom>
          <a:solidFill>
            <a:srgbClr val="D2D2D2"/>
          </a:solidFill>
          <a:ln w="6350" cap="sq">
            <a:solidFill>
              <a:srgbClr val="D2D2D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tx1"/>
                </a:solidFill>
              </a:rPr>
              <a:t>6</a:t>
            </a:r>
          </a:p>
        </p:txBody>
      </p:sp>
      <p:sp>
        <p:nvSpPr>
          <p:cNvPr id="79" name="TrackerNumWhite 3">
            <a:extLst>
              <a:ext uri="{FF2B5EF4-FFF2-40B4-BE49-F238E27FC236}">
                <a16:creationId xmlns:a16="http://schemas.microsoft.com/office/drawing/2014/main" id="{321E3B27-8B95-511F-29CB-EC86EF68DBAB}"/>
              </a:ext>
            </a:extLst>
          </p:cNvPr>
          <p:cNvSpPr/>
          <p:nvPr>
            <p:custDataLst>
              <p:tags r:id="rId8"/>
            </p:custDataLst>
          </p:nvPr>
        </p:nvSpPr>
        <p:spPr>
          <a:xfrm>
            <a:off x="860649" y="4401073"/>
            <a:ext cx="279340" cy="279340"/>
          </a:xfrm>
          <a:prstGeom prst="ellipse">
            <a:avLst/>
          </a:prstGeom>
          <a:solidFill>
            <a:srgbClr val="D2D2D2"/>
          </a:solidFill>
          <a:ln w="6350" cap="sq">
            <a:solidFill>
              <a:srgbClr val="D2D2D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tx1"/>
                </a:solidFill>
              </a:rPr>
              <a:t>7</a:t>
            </a:r>
          </a:p>
        </p:txBody>
      </p:sp>
      <p:sp>
        <p:nvSpPr>
          <p:cNvPr id="80" name="TrackerNumWhite 3">
            <a:extLst>
              <a:ext uri="{FF2B5EF4-FFF2-40B4-BE49-F238E27FC236}">
                <a16:creationId xmlns:a16="http://schemas.microsoft.com/office/drawing/2014/main" id="{7BE6BD03-D807-94EA-495A-8B3084F7587F}"/>
              </a:ext>
            </a:extLst>
          </p:cNvPr>
          <p:cNvSpPr/>
          <p:nvPr>
            <p:custDataLst>
              <p:tags r:id="rId9"/>
            </p:custDataLst>
          </p:nvPr>
        </p:nvSpPr>
        <p:spPr>
          <a:xfrm>
            <a:off x="860649" y="4954945"/>
            <a:ext cx="279340" cy="279340"/>
          </a:xfrm>
          <a:prstGeom prst="ellipse">
            <a:avLst/>
          </a:prstGeom>
          <a:solidFill>
            <a:srgbClr val="D2D2D2"/>
          </a:solidFill>
          <a:ln w="6350" cap="sq">
            <a:solidFill>
              <a:srgbClr val="D2D2D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tx1"/>
                </a:solidFill>
              </a:rPr>
              <a:t>8</a:t>
            </a:r>
          </a:p>
        </p:txBody>
      </p:sp>
      <p:sp>
        <p:nvSpPr>
          <p:cNvPr id="81" name="TrackerNumWhite 3">
            <a:extLst>
              <a:ext uri="{FF2B5EF4-FFF2-40B4-BE49-F238E27FC236}">
                <a16:creationId xmlns:a16="http://schemas.microsoft.com/office/drawing/2014/main" id="{4AD3AA78-C7F0-A3C2-7842-41A1E6EEFA24}"/>
              </a:ext>
            </a:extLst>
          </p:cNvPr>
          <p:cNvSpPr/>
          <p:nvPr>
            <p:custDataLst>
              <p:tags r:id="rId10"/>
            </p:custDataLst>
          </p:nvPr>
        </p:nvSpPr>
        <p:spPr>
          <a:xfrm>
            <a:off x="860649" y="5511894"/>
            <a:ext cx="279340" cy="279340"/>
          </a:xfrm>
          <a:prstGeom prst="ellipse">
            <a:avLst/>
          </a:prstGeom>
          <a:solidFill>
            <a:schemeClr val="accent2"/>
          </a:solidFill>
          <a:ln w="6350"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9</a:t>
            </a:r>
          </a:p>
        </p:txBody>
      </p:sp>
      <p:sp>
        <p:nvSpPr>
          <p:cNvPr id="82" name="TrackerNumWhite 3">
            <a:extLst>
              <a:ext uri="{FF2B5EF4-FFF2-40B4-BE49-F238E27FC236}">
                <a16:creationId xmlns:a16="http://schemas.microsoft.com/office/drawing/2014/main" id="{5B30B767-430A-2E92-344A-32D9DF8FFE8F}"/>
              </a:ext>
            </a:extLst>
          </p:cNvPr>
          <p:cNvSpPr/>
          <p:nvPr>
            <p:custDataLst>
              <p:tags r:id="rId11"/>
            </p:custDataLst>
          </p:nvPr>
        </p:nvSpPr>
        <p:spPr>
          <a:xfrm>
            <a:off x="860649" y="6065764"/>
            <a:ext cx="279340" cy="279340"/>
          </a:xfrm>
          <a:prstGeom prst="ellipse">
            <a:avLst/>
          </a:prstGeom>
          <a:solidFill>
            <a:schemeClr val="accent2"/>
          </a:solidFill>
          <a:ln w="6350"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10</a:t>
            </a:r>
          </a:p>
        </p:txBody>
      </p:sp>
      <p:cxnSp>
        <p:nvCxnSpPr>
          <p:cNvPr id="84" name="Straight Arrow Connector 83">
            <a:extLst>
              <a:ext uri="{FF2B5EF4-FFF2-40B4-BE49-F238E27FC236}">
                <a16:creationId xmlns:a16="http://schemas.microsoft.com/office/drawing/2014/main" id="{FED3AB99-D71B-C039-F1E6-38D666AC5AA7}"/>
              </a:ext>
            </a:extLst>
          </p:cNvPr>
          <p:cNvCxnSpPr>
            <a:stCxn id="5" idx="2"/>
            <a:endCxn id="23" idx="0"/>
          </p:cNvCxnSpPr>
          <p:nvPr/>
        </p:nvCxnSpPr>
        <p:spPr>
          <a:xfrm>
            <a:off x="2704871" y="1389869"/>
            <a:ext cx="0" cy="20966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5" name="Straight Arrow Connector 84">
            <a:extLst>
              <a:ext uri="{FF2B5EF4-FFF2-40B4-BE49-F238E27FC236}">
                <a16:creationId xmlns:a16="http://schemas.microsoft.com/office/drawing/2014/main" id="{C52F3367-395A-7F07-A423-387655BC33A1}"/>
              </a:ext>
            </a:extLst>
          </p:cNvPr>
          <p:cNvCxnSpPr>
            <a:cxnSpLocks/>
            <a:stCxn id="23" idx="2"/>
            <a:endCxn id="45" idx="0"/>
          </p:cNvCxnSpPr>
          <p:nvPr/>
        </p:nvCxnSpPr>
        <p:spPr>
          <a:xfrm>
            <a:off x="2704871" y="1931929"/>
            <a:ext cx="0" cy="23943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8" name="Straight Arrow Connector 87">
            <a:extLst>
              <a:ext uri="{FF2B5EF4-FFF2-40B4-BE49-F238E27FC236}">
                <a16:creationId xmlns:a16="http://schemas.microsoft.com/office/drawing/2014/main" id="{B60311A5-B2F5-8F04-640C-926B46FAF19A}"/>
              </a:ext>
            </a:extLst>
          </p:cNvPr>
          <p:cNvCxnSpPr>
            <a:cxnSpLocks/>
            <a:stCxn id="45" idx="2"/>
            <a:endCxn id="49" idx="0"/>
          </p:cNvCxnSpPr>
          <p:nvPr/>
        </p:nvCxnSpPr>
        <p:spPr>
          <a:xfrm>
            <a:off x="2704871" y="2503767"/>
            <a:ext cx="0" cy="21839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1" name="Straight Arrow Connector 90">
            <a:extLst>
              <a:ext uri="{FF2B5EF4-FFF2-40B4-BE49-F238E27FC236}">
                <a16:creationId xmlns:a16="http://schemas.microsoft.com/office/drawing/2014/main" id="{4EB8802E-637E-A737-5383-BD8E3926DFB1}"/>
              </a:ext>
            </a:extLst>
          </p:cNvPr>
          <p:cNvCxnSpPr>
            <a:cxnSpLocks/>
            <a:stCxn id="49" idx="2"/>
            <a:endCxn id="54" idx="0"/>
          </p:cNvCxnSpPr>
          <p:nvPr/>
        </p:nvCxnSpPr>
        <p:spPr>
          <a:xfrm>
            <a:off x="2704871" y="3054561"/>
            <a:ext cx="0" cy="21839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4" name="Straight Arrow Connector 93">
            <a:extLst>
              <a:ext uri="{FF2B5EF4-FFF2-40B4-BE49-F238E27FC236}">
                <a16:creationId xmlns:a16="http://schemas.microsoft.com/office/drawing/2014/main" id="{4C4F2AB2-6FFF-2D37-FD20-1F93C2908A66}"/>
              </a:ext>
            </a:extLst>
          </p:cNvPr>
          <p:cNvCxnSpPr>
            <a:cxnSpLocks/>
            <a:stCxn id="54" idx="2"/>
            <a:endCxn id="58" idx="0"/>
          </p:cNvCxnSpPr>
          <p:nvPr/>
        </p:nvCxnSpPr>
        <p:spPr>
          <a:xfrm>
            <a:off x="2704871" y="3605355"/>
            <a:ext cx="0" cy="21839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7" name="Straight Arrow Connector 96">
            <a:extLst>
              <a:ext uri="{FF2B5EF4-FFF2-40B4-BE49-F238E27FC236}">
                <a16:creationId xmlns:a16="http://schemas.microsoft.com/office/drawing/2014/main" id="{FB85AB62-7A10-629A-3525-446FEF712791}"/>
              </a:ext>
            </a:extLst>
          </p:cNvPr>
          <p:cNvCxnSpPr>
            <a:cxnSpLocks/>
            <a:stCxn id="58" idx="2"/>
            <a:endCxn id="62" idx="0"/>
          </p:cNvCxnSpPr>
          <p:nvPr/>
        </p:nvCxnSpPr>
        <p:spPr>
          <a:xfrm>
            <a:off x="2704871" y="4156149"/>
            <a:ext cx="0" cy="21839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0" name="Straight Arrow Connector 99">
            <a:extLst>
              <a:ext uri="{FF2B5EF4-FFF2-40B4-BE49-F238E27FC236}">
                <a16:creationId xmlns:a16="http://schemas.microsoft.com/office/drawing/2014/main" id="{46AB4B40-E0EF-B5FD-AAFA-8DC9F620AEA5}"/>
              </a:ext>
            </a:extLst>
          </p:cNvPr>
          <p:cNvCxnSpPr>
            <a:cxnSpLocks/>
            <a:stCxn id="62" idx="2"/>
            <a:endCxn id="65" idx="0"/>
          </p:cNvCxnSpPr>
          <p:nvPr/>
        </p:nvCxnSpPr>
        <p:spPr>
          <a:xfrm>
            <a:off x="2704871" y="4706943"/>
            <a:ext cx="0" cy="21839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3" name="Straight Arrow Connector 102">
            <a:extLst>
              <a:ext uri="{FF2B5EF4-FFF2-40B4-BE49-F238E27FC236}">
                <a16:creationId xmlns:a16="http://schemas.microsoft.com/office/drawing/2014/main" id="{02EE4549-3C62-1D6B-7EE3-A86E33C61821}"/>
              </a:ext>
            </a:extLst>
          </p:cNvPr>
          <p:cNvCxnSpPr>
            <a:cxnSpLocks/>
            <a:stCxn id="65" idx="2"/>
            <a:endCxn id="68" idx="0"/>
          </p:cNvCxnSpPr>
          <p:nvPr/>
        </p:nvCxnSpPr>
        <p:spPr>
          <a:xfrm>
            <a:off x="2704871" y="5257737"/>
            <a:ext cx="0" cy="22455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6" name="Straight Arrow Connector 105">
            <a:extLst>
              <a:ext uri="{FF2B5EF4-FFF2-40B4-BE49-F238E27FC236}">
                <a16:creationId xmlns:a16="http://schemas.microsoft.com/office/drawing/2014/main" id="{B8291E40-54AE-854D-323A-62814C9B8957}"/>
              </a:ext>
            </a:extLst>
          </p:cNvPr>
          <p:cNvCxnSpPr>
            <a:cxnSpLocks/>
            <a:stCxn id="68" idx="2"/>
            <a:endCxn id="71" idx="0"/>
          </p:cNvCxnSpPr>
          <p:nvPr/>
        </p:nvCxnSpPr>
        <p:spPr>
          <a:xfrm>
            <a:off x="2704871" y="5814686"/>
            <a:ext cx="0" cy="22454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9" name="5. Source">
            <a:extLst>
              <a:ext uri="{FF2B5EF4-FFF2-40B4-BE49-F238E27FC236}">
                <a16:creationId xmlns:a16="http://schemas.microsoft.com/office/drawing/2014/main" id="{007E6ABB-F341-C609-E233-6937CC6CB053}"/>
              </a:ext>
            </a:extLst>
          </p:cNvPr>
          <p:cNvSpPr txBox="1"/>
          <p:nvPr>
            <p:custDataLst>
              <p:tags r:id="rId12"/>
            </p:custDataLst>
          </p:nvPr>
        </p:nvSpPr>
        <p:spPr>
          <a:xfrm>
            <a:off x="860649" y="6652475"/>
            <a:ext cx="10287000" cy="123111"/>
          </a:xfrm>
          <a:prstGeom prst="rect">
            <a:avLst/>
          </a:prstGeom>
          <a:noFill/>
        </p:spPr>
        <p:txBody>
          <a:bodyPr vert="horz" wrap="square" lIns="0" tIns="0" rIns="0" bIns="0" rtlCol="0" anchor="b" anchorCtr="0">
            <a:spAutoFit/>
          </a:bodyPr>
          <a:lstStyle/>
          <a:p>
            <a:r>
              <a:rPr lang="fr-FR" sz="800"/>
              <a:t>Source: ERCOT discussions</a:t>
            </a:r>
            <a:endParaRPr lang="en-US" sz="800"/>
          </a:p>
        </p:txBody>
      </p:sp>
      <p:cxnSp>
        <p:nvCxnSpPr>
          <p:cNvPr id="110" name="Straight Connector 109">
            <a:extLst>
              <a:ext uri="{FF2B5EF4-FFF2-40B4-BE49-F238E27FC236}">
                <a16:creationId xmlns:a16="http://schemas.microsoft.com/office/drawing/2014/main" id="{0EB445A5-6034-6A14-F02B-0C7B044F4B1E}"/>
              </a:ext>
            </a:extLst>
          </p:cNvPr>
          <p:cNvCxnSpPr>
            <a:cxnSpLocks/>
          </p:cNvCxnSpPr>
          <p:nvPr>
            <p:custDataLst>
              <p:tags r:id="rId13"/>
            </p:custDataLst>
          </p:nvPr>
        </p:nvCxnSpPr>
        <p:spPr bwMode="auto">
          <a:xfrm>
            <a:off x="4387065" y="1494700"/>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1" name="Straight Connector 110">
            <a:extLst>
              <a:ext uri="{FF2B5EF4-FFF2-40B4-BE49-F238E27FC236}">
                <a16:creationId xmlns:a16="http://schemas.microsoft.com/office/drawing/2014/main" id="{586E44F9-FC54-9C98-A060-AC6C507717D8}"/>
              </a:ext>
            </a:extLst>
          </p:cNvPr>
          <p:cNvCxnSpPr>
            <a:cxnSpLocks/>
          </p:cNvCxnSpPr>
          <p:nvPr>
            <p:custDataLst>
              <p:tags r:id="rId14"/>
            </p:custDataLst>
          </p:nvPr>
        </p:nvCxnSpPr>
        <p:spPr bwMode="auto">
          <a:xfrm>
            <a:off x="4387065" y="2048733"/>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a16="http://schemas.microsoft.com/office/drawing/2014/main" id="{D54DC23A-DD9D-A3A9-74A0-943A37A9EE0B}"/>
              </a:ext>
            </a:extLst>
          </p:cNvPr>
          <p:cNvCxnSpPr>
            <a:cxnSpLocks/>
          </p:cNvCxnSpPr>
          <p:nvPr>
            <p:custDataLst>
              <p:tags r:id="rId15"/>
            </p:custDataLst>
          </p:nvPr>
        </p:nvCxnSpPr>
        <p:spPr bwMode="auto">
          <a:xfrm>
            <a:off x="4387065" y="2602766"/>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3" name="Straight Connector 112">
            <a:extLst>
              <a:ext uri="{FF2B5EF4-FFF2-40B4-BE49-F238E27FC236}">
                <a16:creationId xmlns:a16="http://schemas.microsoft.com/office/drawing/2014/main" id="{4DC85A09-48D5-C844-3207-EE30981EFA29}"/>
              </a:ext>
            </a:extLst>
          </p:cNvPr>
          <p:cNvCxnSpPr>
            <a:cxnSpLocks/>
          </p:cNvCxnSpPr>
          <p:nvPr>
            <p:custDataLst>
              <p:tags r:id="rId16"/>
            </p:custDataLst>
          </p:nvPr>
        </p:nvCxnSpPr>
        <p:spPr bwMode="auto">
          <a:xfrm>
            <a:off x="4387065" y="3156799"/>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a16="http://schemas.microsoft.com/office/drawing/2014/main" id="{8881B9B3-789C-DC41-9A1A-C477E9FF06BA}"/>
              </a:ext>
            </a:extLst>
          </p:cNvPr>
          <p:cNvCxnSpPr>
            <a:cxnSpLocks/>
          </p:cNvCxnSpPr>
          <p:nvPr>
            <p:custDataLst>
              <p:tags r:id="rId17"/>
            </p:custDataLst>
          </p:nvPr>
        </p:nvCxnSpPr>
        <p:spPr bwMode="auto">
          <a:xfrm>
            <a:off x="4387065" y="3710832"/>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a16="http://schemas.microsoft.com/office/drawing/2014/main" id="{B63BC1FC-2A61-215E-93FB-0749085483D1}"/>
              </a:ext>
            </a:extLst>
          </p:cNvPr>
          <p:cNvCxnSpPr>
            <a:cxnSpLocks/>
          </p:cNvCxnSpPr>
          <p:nvPr>
            <p:custDataLst>
              <p:tags r:id="rId18"/>
            </p:custDataLst>
          </p:nvPr>
        </p:nvCxnSpPr>
        <p:spPr bwMode="auto">
          <a:xfrm>
            <a:off x="4387065" y="4264865"/>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id="{2258290C-B944-8C54-3E3F-ABC85E172D92}"/>
              </a:ext>
            </a:extLst>
          </p:cNvPr>
          <p:cNvCxnSpPr>
            <a:cxnSpLocks/>
          </p:cNvCxnSpPr>
          <p:nvPr>
            <p:custDataLst>
              <p:tags r:id="rId19"/>
            </p:custDataLst>
          </p:nvPr>
        </p:nvCxnSpPr>
        <p:spPr bwMode="auto">
          <a:xfrm>
            <a:off x="4387065" y="4818898"/>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9E8E1FD2-0C02-3650-1C53-F5D1907DC4C7}"/>
              </a:ext>
            </a:extLst>
          </p:cNvPr>
          <p:cNvCxnSpPr>
            <a:cxnSpLocks/>
          </p:cNvCxnSpPr>
          <p:nvPr>
            <p:custDataLst>
              <p:tags r:id="rId20"/>
            </p:custDataLst>
          </p:nvPr>
        </p:nvCxnSpPr>
        <p:spPr bwMode="auto">
          <a:xfrm>
            <a:off x="4387065" y="5372931"/>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CD4B0974-2E8D-E739-749D-9C8B9597C721}"/>
              </a:ext>
            </a:extLst>
          </p:cNvPr>
          <p:cNvCxnSpPr>
            <a:cxnSpLocks/>
          </p:cNvCxnSpPr>
          <p:nvPr>
            <p:custDataLst>
              <p:tags r:id="rId21"/>
            </p:custDataLst>
          </p:nvPr>
        </p:nvCxnSpPr>
        <p:spPr bwMode="auto">
          <a:xfrm>
            <a:off x="4387065" y="5926961"/>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 name="TextBox 1064">
            <a:extLst>
              <a:ext uri="{FF2B5EF4-FFF2-40B4-BE49-F238E27FC236}">
                <a16:creationId xmlns:a16="http://schemas.microsoft.com/office/drawing/2014/main" id="{E687664B-AD35-6669-2997-FBB97407D418}"/>
              </a:ext>
            </a:extLst>
          </p:cNvPr>
          <p:cNvSpPr txBox="1">
            <a:spLocks/>
          </p:cNvSpPr>
          <p:nvPr/>
        </p:nvSpPr>
        <p:spPr>
          <a:xfrm>
            <a:off x="1185137" y="50705"/>
            <a:ext cx="1639509"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a:solidFill>
                  <a:srgbClr val="FF0000"/>
                </a:solidFill>
              </a:rPr>
              <a:t>ILLUSTRATIVE</a:t>
            </a:r>
            <a:endParaRPr lang="en-US" sz="1100" u="sng">
              <a:solidFill>
                <a:srgbClr val="FF0000"/>
              </a:solidFill>
            </a:endParaRPr>
          </a:p>
        </p:txBody>
      </p:sp>
      <p:sp>
        <p:nvSpPr>
          <p:cNvPr id="8" name="TextBox 1064">
            <a:extLst>
              <a:ext uri="{FF2B5EF4-FFF2-40B4-BE49-F238E27FC236}">
                <a16:creationId xmlns:a16="http://schemas.microsoft.com/office/drawing/2014/main" id="{032FD8A0-1A54-CE5C-EC4A-A2254854691F}"/>
              </a:ext>
            </a:extLst>
          </p:cNvPr>
          <p:cNvSpPr txBox="1">
            <a:spLocks/>
          </p:cNvSpPr>
          <p:nvPr/>
        </p:nvSpPr>
        <p:spPr>
          <a:xfrm>
            <a:off x="2225163" y="44008"/>
            <a:ext cx="1639509"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a:solidFill>
                  <a:srgbClr val="FF0000"/>
                </a:solidFill>
              </a:rPr>
              <a:t>HIGHLY PRELIMINARY</a:t>
            </a:r>
            <a:endParaRPr lang="en-US" sz="1100" u="sng">
              <a:solidFill>
                <a:srgbClr val="FF0000"/>
              </a:solidFill>
            </a:endParaRPr>
          </a:p>
        </p:txBody>
      </p:sp>
    </p:spTree>
    <p:extLst>
      <p:ext uri="{BB962C8B-B14F-4D97-AF65-F5344CB8AC3E}">
        <p14:creationId xmlns:p14="http://schemas.microsoft.com/office/powerpoint/2010/main" val="3160912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FC7B7-885C-D3F4-5C1D-62B1D3282AC5}"/>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86F0655-5245-36AB-8D65-6194F6545DB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04" imgH="405" progId="TCLayout.ActiveDocument.1">
                  <p:embed/>
                </p:oleObj>
              </mc:Choice>
              <mc:Fallback>
                <p:oleObj name="think-cell Slide" r:id="rId12" imgW="404" imgH="405" progId="TCLayout.ActiveDocument.1">
                  <p:embed/>
                  <p:pic>
                    <p:nvPicPr>
                      <p:cNvPr id="5" name="think-cell data - do not delete" hidden="1">
                        <a:extLst>
                          <a:ext uri="{FF2B5EF4-FFF2-40B4-BE49-F238E27FC236}">
                            <a16:creationId xmlns:a16="http://schemas.microsoft.com/office/drawing/2014/main" id="{E86F0655-5245-36AB-8D65-6194F6545DBA}"/>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209ADD6E-8016-4841-40FF-B888A5F9C5D5}"/>
              </a:ext>
            </a:extLst>
          </p:cNvPr>
          <p:cNvSpPr>
            <a:spLocks noGrp="1"/>
          </p:cNvSpPr>
          <p:nvPr>
            <p:ph type="title"/>
          </p:nvPr>
        </p:nvSpPr>
        <p:spPr>
          <a:xfrm>
            <a:off x="1257300" y="457200"/>
            <a:ext cx="10401300" cy="664797"/>
          </a:xfrm>
        </p:spPr>
        <p:txBody>
          <a:bodyPr vert="horz" wrap="square">
            <a:spAutoFit/>
          </a:bodyPr>
          <a:lstStyle/>
          <a:p>
            <a:r>
              <a:rPr lang="en-US"/>
              <a:t>Case Study (1/8): ILLE selects eligibility pathway and identifies applicable submission requirements</a:t>
            </a:r>
          </a:p>
        </p:txBody>
      </p:sp>
      <p:sp>
        <p:nvSpPr>
          <p:cNvPr id="3" name="Slide Number Placeholder 4">
            <a:extLst>
              <a:ext uri="{FF2B5EF4-FFF2-40B4-BE49-F238E27FC236}">
                <a16:creationId xmlns:a16="http://schemas.microsoft.com/office/drawing/2014/main" id="{3D3D426C-7EF4-79A0-DCE5-7F2CC6C41BFD}"/>
              </a:ext>
            </a:extLst>
          </p:cNvPr>
          <p:cNvSpPr>
            <a:spLocks noGrp="1"/>
          </p:cNvSpPr>
          <p:nvPr>
            <p:ph type="sldNum" sz="quarter" idx="12"/>
          </p:nvPr>
        </p:nvSpPr>
        <p:spPr/>
        <p:txBody>
          <a:bodyPr/>
          <a:lstStyle/>
          <a:p>
            <a:fld id="{BCDE79FB-97BA-492B-8D57-F1373F9ADA95}" type="slidenum">
              <a:rPr lang="en-US" smtClean="0"/>
              <a:t>26</a:t>
            </a:fld>
            <a:endParaRPr lang="en-US"/>
          </a:p>
        </p:txBody>
      </p:sp>
      <p:grpSp>
        <p:nvGrpSpPr>
          <p:cNvPr id="6" name="Group 5">
            <a:extLst>
              <a:ext uri="{FF2B5EF4-FFF2-40B4-BE49-F238E27FC236}">
                <a16:creationId xmlns:a16="http://schemas.microsoft.com/office/drawing/2014/main" id="{99C9FCD7-47EE-0BED-EF0F-C1B75BC713C5}"/>
              </a:ext>
            </a:extLst>
          </p:cNvPr>
          <p:cNvGrpSpPr/>
          <p:nvPr/>
        </p:nvGrpSpPr>
        <p:grpSpPr>
          <a:xfrm>
            <a:off x="1257300" y="1389218"/>
            <a:ext cx="7280804" cy="220337"/>
            <a:chOff x="1257300" y="1284810"/>
            <a:chExt cx="7121705" cy="220337"/>
          </a:xfrm>
        </p:grpSpPr>
        <p:cxnSp>
          <p:nvCxnSpPr>
            <p:cNvPr id="7" name="LineBasicDefault 292">
              <a:extLst>
                <a:ext uri="{FF2B5EF4-FFF2-40B4-BE49-F238E27FC236}">
                  <a16:creationId xmlns:a16="http://schemas.microsoft.com/office/drawing/2014/main" id="{2E31F9EC-3251-F05C-1017-AE550BA6B9D8}"/>
                </a:ext>
              </a:extLst>
            </p:cNvPr>
            <p:cNvCxnSpPr>
              <a:cxnSpLocks/>
            </p:cNvCxnSpPr>
            <p:nvPr>
              <p:custDataLst>
                <p:tags r:id="rId10"/>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8F053D5-0556-8C32-9F82-68EFB39DE7EF}"/>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9" name="Group 8">
            <a:extLst>
              <a:ext uri="{FF2B5EF4-FFF2-40B4-BE49-F238E27FC236}">
                <a16:creationId xmlns:a16="http://schemas.microsoft.com/office/drawing/2014/main" id="{7A08D8A5-C06F-F1C7-71FF-CA15AA2293A8}"/>
              </a:ext>
            </a:extLst>
          </p:cNvPr>
          <p:cNvGrpSpPr>
            <a:grpSpLocks/>
          </p:cNvGrpSpPr>
          <p:nvPr/>
        </p:nvGrpSpPr>
        <p:grpSpPr>
          <a:xfrm>
            <a:off x="8851535" y="1389218"/>
            <a:ext cx="2807065" cy="220337"/>
            <a:chOff x="1257300" y="1284810"/>
            <a:chExt cx="7121705" cy="220337"/>
          </a:xfrm>
        </p:grpSpPr>
        <p:cxnSp>
          <p:nvCxnSpPr>
            <p:cNvPr id="10" name="LineBasicDefault 292">
              <a:extLst>
                <a:ext uri="{FF2B5EF4-FFF2-40B4-BE49-F238E27FC236}">
                  <a16:creationId xmlns:a16="http://schemas.microsoft.com/office/drawing/2014/main" id="{43B2F4A4-1209-1D8D-E7B4-775CE03B9A4D}"/>
                </a:ext>
              </a:extLst>
            </p:cNvPr>
            <p:cNvCxnSpPr>
              <a:cxnSpLocks/>
            </p:cNvCxnSpPr>
            <p:nvPr>
              <p:custDataLst>
                <p:tags r:id="rId9"/>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B7EA01B-7F6A-FC5F-4F50-2A3820BBEF11}"/>
                </a:ext>
              </a:extLst>
            </p:cNvPr>
            <p:cNvSpPr txBox="1">
              <a:spLocks/>
            </p:cNvSpPr>
            <p:nvPr/>
          </p:nvSpPr>
          <p:spPr>
            <a:xfrm>
              <a:off x="1257300" y="1284810"/>
              <a:ext cx="7121705" cy="17805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12" name="TextBox 11">
            <a:extLst>
              <a:ext uri="{FF2B5EF4-FFF2-40B4-BE49-F238E27FC236}">
                <a16:creationId xmlns:a16="http://schemas.microsoft.com/office/drawing/2014/main" id="{1D041E1E-50DE-3A95-591E-EED15FD33ABA}"/>
              </a:ext>
            </a:extLst>
          </p:cNvPr>
          <p:cNvSpPr txBox="1">
            <a:spLocks/>
          </p:cNvSpPr>
          <p:nvPr/>
        </p:nvSpPr>
        <p:spPr>
          <a:xfrm>
            <a:off x="8851535" y="1745986"/>
            <a:ext cx="2807065" cy="381642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400" b="1"/>
              <a:t>ILLE selects the applicable Batch Zero eligibility pathway </a:t>
            </a:r>
            <a:r>
              <a:rPr lang="en-US" sz="1400"/>
              <a:t>in Section 2 of the LIF (e.g., Base Load Section 9.2.1.1(1)(g))</a:t>
            </a:r>
          </a:p>
          <a:p>
            <a:pPr marL="285750" indent="-285750">
              <a:buFont typeface="Arial" panose="020B0604020202020204" pitchFamily="34" charset="0"/>
              <a:buChar char="•"/>
            </a:pPr>
            <a:r>
              <a:rPr lang="en-US" sz="1400"/>
              <a:t>Based on the selected pathway, </a:t>
            </a:r>
            <a:r>
              <a:rPr lang="en-US" sz="1400" b="1"/>
              <a:t>the LIF automatically identifies which submission items are Required</a:t>
            </a:r>
            <a:r>
              <a:rPr lang="en-US" sz="1400"/>
              <a:t>, Conditional, or Not Required within Section 3</a:t>
            </a:r>
          </a:p>
          <a:p>
            <a:pPr marL="285750" indent="-285750">
              <a:buFont typeface="Arial" panose="020B0604020202020204" pitchFamily="34" charset="0"/>
              <a:buChar char="•"/>
            </a:pPr>
            <a:r>
              <a:rPr lang="en-US" sz="1400" b="1"/>
              <a:t>The LIF also identifies the expected submission format for each item </a:t>
            </a:r>
            <a:r>
              <a:rPr lang="en-US" sz="1400"/>
              <a:t>(e.g., notarized attestation, evidence, TSP confirmation, technical documentation, or form)</a:t>
            </a:r>
            <a:endParaRPr lang="en-US" sz="1400" b="1" i="1" noProof="1"/>
          </a:p>
        </p:txBody>
      </p:sp>
      <p:pic>
        <p:nvPicPr>
          <p:cNvPr id="18" name="Picture 17">
            <a:extLst>
              <a:ext uri="{FF2B5EF4-FFF2-40B4-BE49-F238E27FC236}">
                <a16:creationId xmlns:a16="http://schemas.microsoft.com/office/drawing/2014/main" id="{2D4752C1-3F3F-E095-C0F6-E00A7A763B0C}"/>
              </a:ext>
            </a:extLst>
          </p:cNvPr>
          <p:cNvPicPr>
            <a:picLocks noChangeAspect="1"/>
          </p:cNvPicPr>
          <p:nvPr/>
        </p:nvPicPr>
        <p:blipFill>
          <a:blip r:embed="rId14"/>
          <a:srcRect r="5530"/>
          <a:stretch>
            <a:fillRect/>
          </a:stretch>
        </p:blipFill>
        <p:spPr>
          <a:xfrm>
            <a:off x="1257301" y="1884209"/>
            <a:ext cx="7280804" cy="3902565"/>
          </a:xfrm>
          <a:prstGeom prst="rect">
            <a:avLst/>
          </a:prstGeom>
        </p:spPr>
      </p:pic>
      <p:sp>
        <p:nvSpPr>
          <p:cNvPr id="21" name="Rectangle 20">
            <a:extLst>
              <a:ext uri="{FF2B5EF4-FFF2-40B4-BE49-F238E27FC236}">
                <a16:creationId xmlns:a16="http://schemas.microsoft.com/office/drawing/2014/main" id="{BA172E28-AF60-1D41-51E8-AF85C6FF4C15}"/>
              </a:ext>
            </a:extLst>
          </p:cNvPr>
          <p:cNvSpPr/>
          <p:nvPr/>
        </p:nvSpPr>
        <p:spPr>
          <a:xfrm>
            <a:off x="1133156" y="2087822"/>
            <a:ext cx="5267644" cy="387976"/>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2" name="TrackerNumBlue 4">
            <a:extLst>
              <a:ext uri="{FF2B5EF4-FFF2-40B4-BE49-F238E27FC236}">
                <a16:creationId xmlns:a16="http://schemas.microsoft.com/office/drawing/2014/main" id="{667EE480-40C5-EF5F-8250-580AF414E319}"/>
              </a:ext>
            </a:extLst>
          </p:cNvPr>
          <p:cNvSpPr/>
          <p:nvPr>
            <p:custDataLst>
              <p:tags r:id="rId2"/>
            </p:custDataLst>
          </p:nvPr>
        </p:nvSpPr>
        <p:spPr>
          <a:xfrm>
            <a:off x="997036" y="2142140"/>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23" name="Rectangle 22">
            <a:extLst>
              <a:ext uri="{FF2B5EF4-FFF2-40B4-BE49-F238E27FC236}">
                <a16:creationId xmlns:a16="http://schemas.microsoft.com/office/drawing/2014/main" id="{D2C699EF-EAF9-5D15-D1E9-24BC9DD01451}"/>
              </a:ext>
            </a:extLst>
          </p:cNvPr>
          <p:cNvSpPr/>
          <p:nvPr/>
        </p:nvSpPr>
        <p:spPr>
          <a:xfrm>
            <a:off x="3703320" y="2678777"/>
            <a:ext cx="699752" cy="3107998"/>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4" name="Rectangle 23">
            <a:extLst>
              <a:ext uri="{FF2B5EF4-FFF2-40B4-BE49-F238E27FC236}">
                <a16:creationId xmlns:a16="http://schemas.microsoft.com/office/drawing/2014/main" id="{4B506E9A-4770-F1F3-538F-7A715A853359}"/>
              </a:ext>
            </a:extLst>
          </p:cNvPr>
          <p:cNvSpPr/>
          <p:nvPr/>
        </p:nvSpPr>
        <p:spPr>
          <a:xfrm>
            <a:off x="4403072" y="2678777"/>
            <a:ext cx="1331214" cy="3107998"/>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5" name="TrackerNumBlue 4">
            <a:extLst>
              <a:ext uri="{FF2B5EF4-FFF2-40B4-BE49-F238E27FC236}">
                <a16:creationId xmlns:a16="http://schemas.microsoft.com/office/drawing/2014/main" id="{2577CD28-7A33-299F-27EC-5E84CF0BB7D2}"/>
              </a:ext>
            </a:extLst>
          </p:cNvPr>
          <p:cNvSpPr/>
          <p:nvPr>
            <p:custDataLst>
              <p:tags r:id="rId3"/>
            </p:custDataLst>
          </p:nvPr>
        </p:nvSpPr>
        <p:spPr>
          <a:xfrm>
            <a:off x="3572232" y="2678777"/>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26" name="TrackerNumBlue 4">
            <a:extLst>
              <a:ext uri="{FF2B5EF4-FFF2-40B4-BE49-F238E27FC236}">
                <a16:creationId xmlns:a16="http://schemas.microsoft.com/office/drawing/2014/main" id="{C8601CF4-2B57-0648-BDCC-83487EB763B1}"/>
              </a:ext>
            </a:extLst>
          </p:cNvPr>
          <p:cNvSpPr/>
          <p:nvPr>
            <p:custDataLst>
              <p:tags r:id="rId4"/>
            </p:custDataLst>
          </p:nvPr>
        </p:nvSpPr>
        <p:spPr>
          <a:xfrm>
            <a:off x="5611661" y="2674724"/>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3</a:t>
            </a:r>
          </a:p>
        </p:txBody>
      </p:sp>
      <p:sp>
        <p:nvSpPr>
          <p:cNvPr id="27" name="TrackerNumBlue 4">
            <a:extLst>
              <a:ext uri="{FF2B5EF4-FFF2-40B4-BE49-F238E27FC236}">
                <a16:creationId xmlns:a16="http://schemas.microsoft.com/office/drawing/2014/main" id="{C9C5E70F-CE12-D6D2-6D59-1E576D327CE3}"/>
              </a:ext>
            </a:extLst>
          </p:cNvPr>
          <p:cNvSpPr/>
          <p:nvPr>
            <p:custDataLst>
              <p:tags r:id="rId5"/>
            </p:custDataLst>
          </p:nvPr>
        </p:nvSpPr>
        <p:spPr>
          <a:xfrm>
            <a:off x="8798370" y="1724720"/>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28" name="TrackerNumBlue 4">
            <a:extLst>
              <a:ext uri="{FF2B5EF4-FFF2-40B4-BE49-F238E27FC236}">
                <a16:creationId xmlns:a16="http://schemas.microsoft.com/office/drawing/2014/main" id="{A74938D3-C63E-9CF9-1882-DCAF14474DDB}"/>
              </a:ext>
            </a:extLst>
          </p:cNvPr>
          <p:cNvSpPr/>
          <p:nvPr>
            <p:custDataLst>
              <p:tags r:id="rId6"/>
            </p:custDataLst>
          </p:nvPr>
        </p:nvSpPr>
        <p:spPr>
          <a:xfrm>
            <a:off x="8798370" y="2884281"/>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29" name="TrackerNumBlue 4">
            <a:extLst>
              <a:ext uri="{FF2B5EF4-FFF2-40B4-BE49-F238E27FC236}">
                <a16:creationId xmlns:a16="http://schemas.microsoft.com/office/drawing/2014/main" id="{12DE84EF-D5DB-2C32-8EB4-714E2DCD9EF6}"/>
              </a:ext>
            </a:extLst>
          </p:cNvPr>
          <p:cNvSpPr/>
          <p:nvPr>
            <p:custDataLst>
              <p:tags r:id="rId7"/>
            </p:custDataLst>
          </p:nvPr>
        </p:nvSpPr>
        <p:spPr>
          <a:xfrm>
            <a:off x="8798370" y="4232776"/>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3</a:t>
            </a:r>
          </a:p>
        </p:txBody>
      </p:sp>
      <p:sp>
        <p:nvSpPr>
          <p:cNvPr id="4" name="5. Source">
            <a:extLst>
              <a:ext uri="{FF2B5EF4-FFF2-40B4-BE49-F238E27FC236}">
                <a16:creationId xmlns:a16="http://schemas.microsoft.com/office/drawing/2014/main" id="{563DC2FF-0955-233A-1893-61E57F99A2AC}"/>
              </a:ext>
            </a:extLst>
          </p:cNvPr>
          <p:cNvSpPr txBox="1"/>
          <p:nvPr>
            <p:custDataLst>
              <p:tags r:id="rId8"/>
            </p:custDataLst>
          </p:nvPr>
        </p:nvSpPr>
        <p:spPr>
          <a:xfrm>
            <a:off x="860649" y="6652475"/>
            <a:ext cx="10287000" cy="123111"/>
          </a:xfrm>
          <a:prstGeom prst="rect">
            <a:avLst/>
          </a:prstGeom>
          <a:noFill/>
        </p:spPr>
        <p:txBody>
          <a:bodyPr vert="horz" wrap="square" lIns="0" tIns="0" rIns="0" bIns="0" rtlCol="0" anchor="b" anchorCtr="0">
            <a:spAutoFit/>
          </a:bodyPr>
          <a:lstStyle/>
          <a:p>
            <a:r>
              <a:rPr lang="fr-FR" sz="800"/>
              <a:t>Source: ERCOT discussions</a:t>
            </a:r>
            <a:endParaRPr lang="en-US" sz="800"/>
          </a:p>
        </p:txBody>
      </p:sp>
      <p:sp>
        <p:nvSpPr>
          <p:cNvPr id="19" name="TextBox 1064">
            <a:extLst>
              <a:ext uri="{FF2B5EF4-FFF2-40B4-BE49-F238E27FC236}">
                <a16:creationId xmlns:a16="http://schemas.microsoft.com/office/drawing/2014/main" id="{162B128B-3635-C68E-A8D9-50553E4372FB}"/>
              </a:ext>
            </a:extLst>
          </p:cNvPr>
          <p:cNvSpPr txBox="1">
            <a:spLocks/>
          </p:cNvSpPr>
          <p:nvPr/>
        </p:nvSpPr>
        <p:spPr>
          <a:xfrm>
            <a:off x="10483596" y="50705"/>
            <a:ext cx="1639509"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a:solidFill>
                  <a:srgbClr val="FF0000"/>
                </a:solidFill>
              </a:rPr>
              <a:t>ILLUSTRATIVE</a:t>
            </a:r>
            <a:endParaRPr lang="en-US" sz="1100" u="sng">
              <a:solidFill>
                <a:srgbClr val="FF0000"/>
              </a:solidFill>
            </a:endParaRPr>
          </a:p>
        </p:txBody>
      </p:sp>
      <p:sp>
        <p:nvSpPr>
          <p:cNvPr id="30" name="TextBox 1064">
            <a:extLst>
              <a:ext uri="{FF2B5EF4-FFF2-40B4-BE49-F238E27FC236}">
                <a16:creationId xmlns:a16="http://schemas.microsoft.com/office/drawing/2014/main" id="{4F551CD2-8CAD-2122-E72F-81E466171A5E}"/>
              </a:ext>
            </a:extLst>
          </p:cNvPr>
          <p:cNvSpPr txBox="1">
            <a:spLocks/>
          </p:cNvSpPr>
          <p:nvPr/>
        </p:nvSpPr>
        <p:spPr>
          <a:xfrm>
            <a:off x="10483595" y="249954"/>
            <a:ext cx="1639509"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a:solidFill>
                  <a:srgbClr val="FF0000"/>
                </a:solidFill>
              </a:rPr>
              <a:t>HIGHLY PRELIMINARY</a:t>
            </a:r>
            <a:endParaRPr lang="en-US" sz="1100" u="sng">
              <a:solidFill>
                <a:srgbClr val="FF0000"/>
              </a:solidFill>
            </a:endParaRPr>
          </a:p>
        </p:txBody>
      </p:sp>
    </p:spTree>
    <p:extLst>
      <p:ext uri="{BB962C8B-B14F-4D97-AF65-F5344CB8AC3E}">
        <p14:creationId xmlns:p14="http://schemas.microsoft.com/office/powerpoint/2010/main" val="27069498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AF40E-023D-D423-B5B3-C0279FDB999F}"/>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687D0325-9A3D-01BB-1CB7-07F366221C7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04" imgH="405" progId="TCLayout.ActiveDocument.1">
                  <p:embed/>
                </p:oleObj>
              </mc:Choice>
              <mc:Fallback>
                <p:oleObj name="think-cell Slide" r:id="rId10" imgW="404" imgH="405" progId="TCLayout.ActiveDocument.1">
                  <p:embed/>
                  <p:pic>
                    <p:nvPicPr>
                      <p:cNvPr id="5" name="think-cell data - do not delete" hidden="1">
                        <a:extLst>
                          <a:ext uri="{FF2B5EF4-FFF2-40B4-BE49-F238E27FC236}">
                            <a16:creationId xmlns:a16="http://schemas.microsoft.com/office/drawing/2014/main" id="{687D0325-9A3D-01BB-1CB7-07F366221C71}"/>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545A0262-A033-321D-A77B-E4EADEC2B3FB}"/>
              </a:ext>
            </a:extLst>
          </p:cNvPr>
          <p:cNvSpPr>
            <a:spLocks noGrp="1"/>
          </p:cNvSpPr>
          <p:nvPr>
            <p:ph type="title"/>
          </p:nvPr>
        </p:nvSpPr>
        <p:spPr>
          <a:xfrm>
            <a:off x="1257300" y="457200"/>
            <a:ext cx="10401300" cy="664797"/>
          </a:xfrm>
        </p:spPr>
        <p:txBody>
          <a:bodyPr vert="horz" wrap="square">
            <a:spAutoFit/>
          </a:bodyPr>
          <a:lstStyle/>
          <a:p>
            <a:r>
              <a:rPr lang="en-US"/>
              <a:t>Case Study (2/8): ILLE prepares required submission package using standardized ERCOT templates</a:t>
            </a:r>
          </a:p>
        </p:txBody>
      </p:sp>
      <p:sp>
        <p:nvSpPr>
          <p:cNvPr id="3" name="Slide Number Placeholder 4">
            <a:extLst>
              <a:ext uri="{FF2B5EF4-FFF2-40B4-BE49-F238E27FC236}">
                <a16:creationId xmlns:a16="http://schemas.microsoft.com/office/drawing/2014/main" id="{F0D43701-B94C-1D34-8A59-4926A7E015C7}"/>
              </a:ext>
            </a:extLst>
          </p:cNvPr>
          <p:cNvSpPr>
            <a:spLocks noGrp="1"/>
          </p:cNvSpPr>
          <p:nvPr>
            <p:ph type="sldNum" sz="quarter" idx="12"/>
          </p:nvPr>
        </p:nvSpPr>
        <p:spPr/>
        <p:txBody>
          <a:bodyPr/>
          <a:lstStyle/>
          <a:p>
            <a:fld id="{BCDE79FB-97BA-492B-8D57-F1373F9ADA95}" type="slidenum">
              <a:rPr lang="en-US" smtClean="0"/>
              <a:t>27</a:t>
            </a:fld>
            <a:endParaRPr lang="en-US"/>
          </a:p>
        </p:txBody>
      </p:sp>
      <p:grpSp>
        <p:nvGrpSpPr>
          <p:cNvPr id="6" name="Group 5">
            <a:extLst>
              <a:ext uri="{FF2B5EF4-FFF2-40B4-BE49-F238E27FC236}">
                <a16:creationId xmlns:a16="http://schemas.microsoft.com/office/drawing/2014/main" id="{37DDADDC-A223-400C-ED5C-5024B540356F}"/>
              </a:ext>
            </a:extLst>
          </p:cNvPr>
          <p:cNvGrpSpPr/>
          <p:nvPr/>
        </p:nvGrpSpPr>
        <p:grpSpPr>
          <a:xfrm>
            <a:off x="1257300" y="1389218"/>
            <a:ext cx="7280804" cy="220337"/>
            <a:chOff x="1257300" y="1284810"/>
            <a:chExt cx="7121705" cy="220337"/>
          </a:xfrm>
        </p:grpSpPr>
        <p:cxnSp>
          <p:nvCxnSpPr>
            <p:cNvPr id="7" name="LineBasicDefault 292">
              <a:extLst>
                <a:ext uri="{FF2B5EF4-FFF2-40B4-BE49-F238E27FC236}">
                  <a16:creationId xmlns:a16="http://schemas.microsoft.com/office/drawing/2014/main" id="{D673788E-7FE6-4955-CFF0-EDD7457E9410}"/>
                </a:ext>
              </a:extLst>
            </p:cNvPr>
            <p:cNvCxnSpPr>
              <a:cxnSpLocks/>
            </p:cNvCxnSpPr>
            <p:nvPr>
              <p:custDataLst>
                <p:tags r:id="rId8"/>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D1310E3-73EF-4F3C-CC28-057345C5B382}"/>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9" name="Group 8">
            <a:extLst>
              <a:ext uri="{FF2B5EF4-FFF2-40B4-BE49-F238E27FC236}">
                <a16:creationId xmlns:a16="http://schemas.microsoft.com/office/drawing/2014/main" id="{0E519BB4-815D-34B3-B63B-F13DBF8FF90E}"/>
              </a:ext>
            </a:extLst>
          </p:cNvPr>
          <p:cNvGrpSpPr>
            <a:grpSpLocks/>
          </p:cNvGrpSpPr>
          <p:nvPr/>
        </p:nvGrpSpPr>
        <p:grpSpPr>
          <a:xfrm>
            <a:off x="8851535" y="1389218"/>
            <a:ext cx="2807065" cy="220337"/>
            <a:chOff x="1257300" y="1284810"/>
            <a:chExt cx="7121705" cy="220337"/>
          </a:xfrm>
        </p:grpSpPr>
        <p:cxnSp>
          <p:nvCxnSpPr>
            <p:cNvPr id="10" name="LineBasicDefault 292">
              <a:extLst>
                <a:ext uri="{FF2B5EF4-FFF2-40B4-BE49-F238E27FC236}">
                  <a16:creationId xmlns:a16="http://schemas.microsoft.com/office/drawing/2014/main" id="{099CE17A-0335-A113-0466-0264ED7D2DBD}"/>
                </a:ext>
              </a:extLst>
            </p:cNvPr>
            <p:cNvCxnSpPr>
              <a:cxnSpLocks/>
            </p:cNvCxnSpPr>
            <p:nvPr>
              <p:custDataLst>
                <p:tags r:id="rId7"/>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12AFFE3-8990-3D21-D352-A6CB809AB80E}"/>
                </a:ext>
              </a:extLst>
            </p:cNvPr>
            <p:cNvSpPr txBox="1">
              <a:spLocks/>
            </p:cNvSpPr>
            <p:nvPr/>
          </p:nvSpPr>
          <p:spPr>
            <a:xfrm>
              <a:off x="1257300" y="1284810"/>
              <a:ext cx="7121705" cy="17805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12" name="TextBox 11">
            <a:extLst>
              <a:ext uri="{FF2B5EF4-FFF2-40B4-BE49-F238E27FC236}">
                <a16:creationId xmlns:a16="http://schemas.microsoft.com/office/drawing/2014/main" id="{99F76736-BF4D-C99D-3D93-67351BCB6395}"/>
              </a:ext>
            </a:extLst>
          </p:cNvPr>
          <p:cNvSpPr txBox="1">
            <a:spLocks/>
          </p:cNvSpPr>
          <p:nvPr/>
        </p:nvSpPr>
        <p:spPr>
          <a:xfrm>
            <a:off x="8851535" y="1745986"/>
            <a:ext cx="2807065" cy="325473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400" b="1"/>
              <a:t>Based on the selected eligibility pathway, the ILLE prepares the applicable submission items </a:t>
            </a:r>
            <a:r>
              <a:rPr lang="en-US" sz="1400"/>
              <a:t>identified in Section 3 of the LIF</a:t>
            </a:r>
          </a:p>
          <a:p>
            <a:pPr marL="514350" lvl="1" indent="-285750">
              <a:buFont typeface="Arial" panose="020B0604020202020204" pitchFamily="34" charset="0"/>
              <a:buChar char="•"/>
            </a:pPr>
            <a:r>
              <a:rPr lang="en-US" sz="1400"/>
              <a:t>Required submission items may include notarized attestations, supporting evidence, and technical materials</a:t>
            </a:r>
          </a:p>
          <a:p>
            <a:pPr marL="285750" indent="-285750">
              <a:buFont typeface="Arial" panose="020B0604020202020204" pitchFamily="34" charset="0"/>
              <a:buChar char="•"/>
            </a:pPr>
            <a:r>
              <a:rPr lang="en-US" sz="1400" b="1"/>
              <a:t>ILLE uses standardized ERCOT attestation templates when available </a:t>
            </a:r>
            <a:r>
              <a:rPr lang="en-US" sz="1400"/>
              <a:t>for applicable notarized submission items</a:t>
            </a:r>
          </a:p>
        </p:txBody>
      </p:sp>
      <p:pic>
        <p:nvPicPr>
          <p:cNvPr id="14" name="Picture 13">
            <a:extLst>
              <a:ext uri="{FF2B5EF4-FFF2-40B4-BE49-F238E27FC236}">
                <a16:creationId xmlns:a16="http://schemas.microsoft.com/office/drawing/2014/main" id="{015D01B2-D809-FCF0-740D-DDDFC7E9F067}"/>
              </a:ext>
            </a:extLst>
          </p:cNvPr>
          <p:cNvPicPr>
            <a:picLocks noChangeAspect="1"/>
          </p:cNvPicPr>
          <p:nvPr/>
        </p:nvPicPr>
        <p:blipFill>
          <a:blip r:embed="rId12"/>
          <a:stretch>
            <a:fillRect/>
          </a:stretch>
        </p:blipFill>
        <p:spPr>
          <a:xfrm>
            <a:off x="4942769" y="1838050"/>
            <a:ext cx="3595335" cy="4076975"/>
          </a:xfrm>
          <a:prstGeom prst="rect">
            <a:avLst/>
          </a:prstGeom>
        </p:spPr>
      </p:pic>
      <p:sp>
        <p:nvSpPr>
          <p:cNvPr id="15" name="Rectangle 14">
            <a:extLst>
              <a:ext uri="{FF2B5EF4-FFF2-40B4-BE49-F238E27FC236}">
                <a16:creationId xmlns:a16="http://schemas.microsoft.com/office/drawing/2014/main" id="{068868DA-F1D9-4142-F797-5AE7431A2DF9}"/>
              </a:ext>
            </a:extLst>
          </p:cNvPr>
          <p:cNvSpPr/>
          <p:nvPr/>
        </p:nvSpPr>
        <p:spPr>
          <a:xfrm>
            <a:off x="5072049" y="1745986"/>
            <a:ext cx="3402065" cy="4169036"/>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9" name="TrackerNumBlue 4">
            <a:extLst>
              <a:ext uri="{FF2B5EF4-FFF2-40B4-BE49-F238E27FC236}">
                <a16:creationId xmlns:a16="http://schemas.microsoft.com/office/drawing/2014/main" id="{B3EB7036-81C6-015F-8E4D-461CCD8C1D00}"/>
              </a:ext>
            </a:extLst>
          </p:cNvPr>
          <p:cNvSpPr/>
          <p:nvPr>
            <p:custDataLst>
              <p:tags r:id="rId2"/>
            </p:custDataLst>
          </p:nvPr>
        </p:nvSpPr>
        <p:spPr>
          <a:xfrm>
            <a:off x="4943653" y="1714285"/>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30" name="TrackerNumBlue 4">
            <a:extLst>
              <a:ext uri="{FF2B5EF4-FFF2-40B4-BE49-F238E27FC236}">
                <a16:creationId xmlns:a16="http://schemas.microsoft.com/office/drawing/2014/main" id="{AF435612-33D6-06E7-C1EB-E90FABFDD7F5}"/>
              </a:ext>
            </a:extLst>
          </p:cNvPr>
          <p:cNvSpPr/>
          <p:nvPr>
            <p:custDataLst>
              <p:tags r:id="rId3"/>
            </p:custDataLst>
          </p:nvPr>
        </p:nvSpPr>
        <p:spPr>
          <a:xfrm>
            <a:off x="8832867" y="3964624"/>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31" name="TrackerNumBlue 4">
            <a:extLst>
              <a:ext uri="{FF2B5EF4-FFF2-40B4-BE49-F238E27FC236}">
                <a16:creationId xmlns:a16="http://schemas.microsoft.com/office/drawing/2014/main" id="{04126501-04EB-02A8-B44A-6DDD8F55194B}"/>
              </a:ext>
            </a:extLst>
          </p:cNvPr>
          <p:cNvSpPr/>
          <p:nvPr>
            <p:custDataLst>
              <p:tags r:id="rId4"/>
            </p:custDataLst>
          </p:nvPr>
        </p:nvSpPr>
        <p:spPr>
          <a:xfrm>
            <a:off x="8832867" y="1732566"/>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grpSp>
        <p:nvGrpSpPr>
          <p:cNvPr id="36" name="Group 35">
            <a:extLst>
              <a:ext uri="{FF2B5EF4-FFF2-40B4-BE49-F238E27FC236}">
                <a16:creationId xmlns:a16="http://schemas.microsoft.com/office/drawing/2014/main" id="{1E35ED46-1026-8214-A125-9316E49B492A}"/>
              </a:ext>
            </a:extLst>
          </p:cNvPr>
          <p:cNvGrpSpPr/>
          <p:nvPr/>
        </p:nvGrpSpPr>
        <p:grpSpPr>
          <a:xfrm>
            <a:off x="1257300" y="1758757"/>
            <a:ext cx="3675181" cy="4156263"/>
            <a:chOff x="954157" y="1758757"/>
            <a:chExt cx="3675181" cy="4156263"/>
          </a:xfrm>
        </p:grpSpPr>
        <p:pic>
          <p:nvPicPr>
            <p:cNvPr id="32" name="Picture 31">
              <a:extLst>
                <a:ext uri="{FF2B5EF4-FFF2-40B4-BE49-F238E27FC236}">
                  <a16:creationId xmlns:a16="http://schemas.microsoft.com/office/drawing/2014/main" id="{02F86223-7AE0-3F96-901D-5DC357606C52}"/>
                </a:ext>
              </a:extLst>
            </p:cNvPr>
            <p:cNvPicPr>
              <a:picLocks noChangeAspect="1"/>
            </p:cNvPicPr>
            <p:nvPr/>
          </p:nvPicPr>
          <p:blipFill>
            <a:blip r:embed="rId13"/>
            <a:srcRect r="58964"/>
            <a:stretch>
              <a:fillRect/>
            </a:stretch>
          </p:blipFill>
          <p:spPr>
            <a:xfrm>
              <a:off x="1257301" y="1758757"/>
              <a:ext cx="3162686" cy="3902565"/>
            </a:xfrm>
            <a:prstGeom prst="rect">
              <a:avLst/>
            </a:prstGeom>
          </p:spPr>
        </p:pic>
        <p:sp>
          <p:nvSpPr>
            <p:cNvPr id="17" name="Rectangle 16">
              <a:extLst>
                <a:ext uri="{FF2B5EF4-FFF2-40B4-BE49-F238E27FC236}">
                  <a16:creationId xmlns:a16="http://schemas.microsoft.com/office/drawing/2014/main" id="{9B0465BA-D054-3598-17CA-2EC0478F3AFF}"/>
                </a:ext>
              </a:extLst>
            </p:cNvPr>
            <p:cNvSpPr/>
            <p:nvPr/>
          </p:nvSpPr>
          <p:spPr>
            <a:xfrm>
              <a:off x="1076326" y="2562805"/>
              <a:ext cx="3553012" cy="3352215"/>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4" name="TrackerNumBlue 4">
              <a:extLst>
                <a:ext uri="{FF2B5EF4-FFF2-40B4-BE49-F238E27FC236}">
                  <a16:creationId xmlns:a16="http://schemas.microsoft.com/office/drawing/2014/main" id="{EB890184-9528-1EAE-F458-C25697B7D923}"/>
                </a:ext>
              </a:extLst>
            </p:cNvPr>
            <p:cNvSpPr/>
            <p:nvPr>
              <p:custDataLst>
                <p:tags r:id="rId6"/>
              </p:custDataLst>
            </p:nvPr>
          </p:nvSpPr>
          <p:spPr>
            <a:xfrm>
              <a:off x="954157" y="2496130"/>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grpSp>
      <p:sp>
        <p:nvSpPr>
          <p:cNvPr id="21" name="5. Source">
            <a:extLst>
              <a:ext uri="{FF2B5EF4-FFF2-40B4-BE49-F238E27FC236}">
                <a16:creationId xmlns:a16="http://schemas.microsoft.com/office/drawing/2014/main" id="{67A13104-0147-9DA5-5ABD-685394ABC58D}"/>
              </a:ext>
            </a:extLst>
          </p:cNvPr>
          <p:cNvSpPr txBox="1"/>
          <p:nvPr>
            <p:custDataLst>
              <p:tags r:id="rId5"/>
            </p:custDataLst>
          </p:nvPr>
        </p:nvSpPr>
        <p:spPr>
          <a:xfrm>
            <a:off x="860649" y="6652475"/>
            <a:ext cx="10287000" cy="123111"/>
          </a:xfrm>
          <a:prstGeom prst="rect">
            <a:avLst/>
          </a:prstGeom>
          <a:noFill/>
        </p:spPr>
        <p:txBody>
          <a:bodyPr vert="horz" wrap="square" lIns="0" tIns="0" rIns="0" bIns="0" rtlCol="0" anchor="b" anchorCtr="0">
            <a:spAutoFit/>
          </a:bodyPr>
          <a:lstStyle/>
          <a:p>
            <a:r>
              <a:rPr lang="fr-FR" sz="800"/>
              <a:t>Source: ERCOT discussions</a:t>
            </a:r>
            <a:endParaRPr lang="en-US" sz="800"/>
          </a:p>
        </p:txBody>
      </p:sp>
      <p:sp>
        <p:nvSpPr>
          <p:cNvPr id="22" name="TextBox 1064">
            <a:extLst>
              <a:ext uri="{FF2B5EF4-FFF2-40B4-BE49-F238E27FC236}">
                <a16:creationId xmlns:a16="http://schemas.microsoft.com/office/drawing/2014/main" id="{C6906ADF-FAB2-3E04-4435-9D41CE441E42}"/>
              </a:ext>
            </a:extLst>
          </p:cNvPr>
          <p:cNvSpPr txBox="1">
            <a:spLocks/>
          </p:cNvSpPr>
          <p:nvPr/>
        </p:nvSpPr>
        <p:spPr>
          <a:xfrm>
            <a:off x="10483596" y="50705"/>
            <a:ext cx="1639509"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a:solidFill>
                  <a:srgbClr val="FF0000"/>
                </a:solidFill>
              </a:rPr>
              <a:t>ILLUSTRATIVE</a:t>
            </a:r>
            <a:endParaRPr lang="en-US" sz="1100" u="sng">
              <a:solidFill>
                <a:srgbClr val="FF0000"/>
              </a:solidFill>
            </a:endParaRPr>
          </a:p>
        </p:txBody>
      </p:sp>
      <p:sp>
        <p:nvSpPr>
          <p:cNvPr id="24" name="TextBox 1064">
            <a:extLst>
              <a:ext uri="{FF2B5EF4-FFF2-40B4-BE49-F238E27FC236}">
                <a16:creationId xmlns:a16="http://schemas.microsoft.com/office/drawing/2014/main" id="{AC554B14-B670-8B76-6FFC-C66ACDE20EF8}"/>
              </a:ext>
            </a:extLst>
          </p:cNvPr>
          <p:cNvSpPr txBox="1">
            <a:spLocks/>
          </p:cNvSpPr>
          <p:nvPr/>
        </p:nvSpPr>
        <p:spPr>
          <a:xfrm>
            <a:off x="10483595" y="249954"/>
            <a:ext cx="1639509"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a:solidFill>
                  <a:srgbClr val="FF0000"/>
                </a:solidFill>
              </a:rPr>
              <a:t>HIGHLY PRELIMINARY</a:t>
            </a:r>
            <a:endParaRPr lang="en-US" sz="1100" u="sng">
              <a:solidFill>
                <a:srgbClr val="FF0000"/>
              </a:solidFill>
            </a:endParaRPr>
          </a:p>
        </p:txBody>
      </p:sp>
    </p:spTree>
    <p:extLst>
      <p:ext uri="{BB962C8B-B14F-4D97-AF65-F5344CB8AC3E}">
        <p14:creationId xmlns:p14="http://schemas.microsoft.com/office/powerpoint/2010/main" val="35359465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27EAF-6AA5-5ADC-6026-849FC2625EBE}"/>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EE1701F-5F5B-362E-CA93-58097D2521D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04" imgH="405" progId="TCLayout.ActiveDocument.1">
                  <p:embed/>
                </p:oleObj>
              </mc:Choice>
              <mc:Fallback>
                <p:oleObj name="think-cell Slide" r:id="rId10" imgW="404" imgH="405" progId="TCLayout.ActiveDocument.1">
                  <p:embed/>
                  <p:pic>
                    <p:nvPicPr>
                      <p:cNvPr id="5" name="think-cell data - do not delete" hidden="1">
                        <a:extLst>
                          <a:ext uri="{FF2B5EF4-FFF2-40B4-BE49-F238E27FC236}">
                            <a16:creationId xmlns:a16="http://schemas.microsoft.com/office/drawing/2014/main" id="{EEE1701F-5F5B-362E-CA93-58097D2521D5}"/>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pic>
        <p:nvPicPr>
          <p:cNvPr id="27" name="Picture 26">
            <a:extLst>
              <a:ext uri="{FF2B5EF4-FFF2-40B4-BE49-F238E27FC236}">
                <a16:creationId xmlns:a16="http://schemas.microsoft.com/office/drawing/2014/main" id="{A719F0BB-E9F4-97FD-C184-0A35013164A3}"/>
              </a:ext>
            </a:extLst>
          </p:cNvPr>
          <p:cNvPicPr>
            <a:picLocks noChangeAspect="1"/>
          </p:cNvPicPr>
          <p:nvPr/>
        </p:nvPicPr>
        <p:blipFill>
          <a:blip r:embed="rId12"/>
          <a:srcRect t="557"/>
          <a:stretch>
            <a:fillRect/>
          </a:stretch>
        </p:blipFill>
        <p:spPr>
          <a:xfrm>
            <a:off x="1248155" y="1828282"/>
            <a:ext cx="7315967" cy="3795276"/>
          </a:xfrm>
          <a:prstGeom prst="rect">
            <a:avLst/>
          </a:prstGeom>
        </p:spPr>
      </p:pic>
      <p:sp>
        <p:nvSpPr>
          <p:cNvPr id="2" name="Title Placeholder 1">
            <a:extLst>
              <a:ext uri="{FF2B5EF4-FFF2-40B4-BE49-F238E27FC236}">
                <a16:creationId xmlns:a16="http://schemas.microsoft.com/office/drawing/2014/main" id="{8FC7C55B-C59C-D162-E70C-A61D08AD705E}"/>
              </a:ext>
            </a:extLst>
          </p:cNvPr>
          <p:cNvSpPr>
            <a:spLocks noGrp="1"/>
          </p:cNvSpPr>
          <p:nvPr>
            <p:ph type="title"/>
          </p:nvPr>
        </p:nvSpPr>
        <p:spPr>
          <a:xfrm>
            <a:off x="1257300" y="457200"/>
            <a:ext cx="10401300" cy="664797"/>
          </a:xfrm>
        </p:spPr>
        <p:txBody>
          <a:bodyPr vert="horz" wrap="square">
            <a:spAutoFit/>
          </a:bodyPr>
          <a:lstStyle/>
          <a:p>
            <a:r>
              <a:rPr lang="en-US"/>
              <a:t>Case Study (3/8): TSP/DSP coordinate validation responsibilities for submission package</a:t>
            </a:r>
          </a:p>
        </p:txBody>
      </p:sp>
      <p:sp>
        <p:nvSpPr>
          <p:cNvPr id="3" name="Slide Number Placeholder 4">
            <a:extLst>
              <a:ext uri="{FF2B5EF4-FFF2-40B4-BE49-F238E27FC236}">
                <a16:creationId xmlns:a16="http://schemas.microsoft.com/office/drawing/2014/main" id="{3F918E1F-E6C2-8263-C7D4-F11BA0365216}"/>
              </a:ext>
            </a:extLst>
          </p:cNvPr>
          <p:cNvSpPr>
            <a:spLocks noGrp="1"/>
          </p:cNvSpPr>
          <p:nvPr>
            <p:ph type="sldNum" sz="quarter" idx="12"/>
          </p:nvPr>
        </p:nvSpPr>
        <p:spPr/>
        <p:txBody>
          <a:bodyPr/>
          <a:lstStyle/>
          <a:p>
            <a:fld id="{BCDE79FB-97BA-492B-8D57-F1373F9ADA95}" type="slidenum">
              <a:rPr lang="en-US" smtClean="0"/>
              <a:t>28</a:t>
            </a:fld>
            <a:endParaRPr lang="en-US"/>
          </a:p>
        </p:txBody>
      </p:sp>
      <p:grpSp>
        <p:nvGrpSpPr>
          <p:cNvPr id="6" name="Group 5">
            <a:extLst>
              <a:ext uri="{FF2B5EF4-FFF2-40B4-BE49-F238E27FC236}">
                <a16:creationId xmlns:a16="http://schemas.microsoft.com/office/drawing/2014/main" id="{E60253DB-6633-6F51-1724-3C98F960BBCB}"/>
              </a:ext>
            </a:extLst>
          </p:cNvPr>
          <p:cNvGrpSpPr/>
          <p:nvPr/>
        </p:nvGrpSpPr>
        <p:grpSpPr>
          <a:xfrm>
            <a:off x="1257300" y="1389218"/>
            <a:ext cx="7280804" cy="220337"/>
            <a:chOff x="1257300" y="1284810"/>
            <a:chExt cx="7121705" cy="220337"/>
          </a:xfrm>
        </p:grpSpPr>
        <p:cxnSp>
          <p:nvCxnSpPr>
            <p:cNvPr id="7" name="LineBasicDefault 292">
              <a:extLst>
                <a:ext uri="{FF2B5EF4-FFF2-40B4-BE49-F238E27FC236}">
                  <a16:creationId xmlns:a16="http://schemas.microsoft.com/office/drawing/2014/main" id="{2EAA698D-B0EF-2E12-FCF0-A108736BD0C3}"/>
                </a:ext>
              </a:extLst>
            </p:cNvPr>
            <p:cNvCxnSpPr>
              <a:cxnSpLocks/>
            </p:cNvCxnSpPr>
            <p:nvPr>
              <p:custDataLst>
                <p:tags r:id="rId8"/>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B2CBCA-7B08-997B-488A-395792F8A2ED}"/>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9" name="Group 8">
            <a:extLst>
              <a:ext uri="{FF2B5EF4-FFF2-40B4-BE49-F238E27FC236}">
                <a16:creationId xmlns:a16="http://schemas.microsoft.com/office/drawing/2014/main" id="{D4520D43-4E31-5874-94DB-F73CFB300D2D}"/>
              </a:ext>
            </a:extLst>
          </p:cNvPr>
          <p:cNvGrpSpPr>
            <a:grpSpLocks/>
          </p:cNvGrpSpPr>
          <p:nvPr/>
        </p:nvGrpSpPr>
        <p:grpSpPr>
          <a:xfrm>
            <a:off x="8851535" y="1389218"/>
            <a:ext cx="2807065" cy="220337"/>
            <a:chOff x="1257300" y="1284810"/>
            <a:chExt cx="7121705" cy="220337"/>
          </a:xfrm>
        </p:grpSpPr>
        <p:cxnSp>
          <p:nvCxnSpPr>
            <p:cNvPr id="10" name="LineBasicDefault 292">
              <a:extLst>
                <a:ext uri="{FF2B5EF4-FFF2-40B4-BE49-F238E27FC236}">
                  <a16:creationId xmlns:a16="http://schemas.microsoft.com/office/drawing/2014/main" id="{DD5D58AF-6887-33C1-D6B6-C715FB0667BD}"/>
                </a:ext>
              </a:extLst>
            </p:cNvPr>
            <p:cNvCxnSpPr>
              <a:cxnSpLocks/>
            </p:cNvCxnSpPr>
            <p:nvPr>
              <p:custDataLst>
                <p:tags r:id="rId7"/>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17B47DD-FC53-F498-2467-28975202CD4B}"/>
                </a:ext>
              </a:extLst>
            </p:cNvPr>
            <p:cNvSpPr txBox="1">
              <a:spLocks/>
            </p:cNvSpPr>
            <p:nvPr/>
          </p:nvSpPr>
          <p:spPr>
            <a:xfrm>
              <a:off x="1257300" y="1284810"/>
              <a:ext cx="7121705" cy="17805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12" name="TextBox 11">
            <a:extLst>
              <a:ext uri="{FF2B5EF4-FFF2-40B4-BE49-F238E27FC236}">
                <a16:creationId xmlns:a16="http://schemas.microsoft.com/office/drawing/2014/main" id="{36635E03-E92E-D938-0926-A94B645D15DD}"/>
              </a:ext>
            </a:extLst>
          </p:cNvPr>
          <p:cNvSpPr txBox="1">
            <a:spLocks/>
          </p:cNvSpPr>
          <p:nvPr/>
        </p:nvSpPr>
        <p:spPr>
          <a:xfrm>
            <a:off x="8851535" y="1745986"/>
            <a:ext cx="2807065" cy="453970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400" b="1"/>
              <a:t>The Interconnecting TSP and DSP, as applicable, coordinate review responsibility </a:t>
            </a:r>
            <a:r>
              <a:rPr lang="en-US" sz="1400"/>
              <a:t>for each applicable submission item identified in the LIF</a:t>
            </a:r>
          </a:p>
          <a:p>
            <a:pPr marL="285750" indent="-285750">
              <a:buFont typeface="Arial" panose="020B0604020202020204" pitchFamily="34" charset="0"/>
              <a:buChar char="•"/>
            </a:pPr>
            <a:r>
              <a:rPr lang="en-US" sz="1400" b="1"/>
              <a:t>Responsibility for review and coordination is assigned </a:t>
            </a:r>
            <a:r>
              <a:rPr lang="en-US" sz="1400"/>
              <a:t>in the “Responsibility” column of Section 3 of the LIF</a:t>
            </a:r>
          </a:p>
          <a:p>
            <a:pPr marL="285750" indent="-285750">
              <a:buFont typeface="Arial" panose="020B0604020202020204" pitchFamily="34" charset="0"/>
              <a:buChar char="•"/>
            </a:pPr>
            <a:r>
              <a:rPr lang="en-US" sz="1400" b="1"/>
              <a:t>The LIF becomes the central coordination and tracking tool </a:t>
            </a:r>
            <a:r>
              <a:rPr lang="en-US" sz="1400"/>
              <a:t>used throughout the review and validation process</a:t>
            </a:r>
          </a:p>
          <a:p>
            <a:pPr marL="285750" indent="-285750">
              <a:buFont typeface="Arial" panose="020B0604020202020204" pitchFamily="34" charset="0"/>
              <a:buChar char="•"/>
            </a:pPr>
            <a:r>
              <a:rPr lang="en-US" sz="1400" b="1"/>
              <a:t>The ILLE with TSP and DSP, as applicable, use the LIF to coordinate review activities and track submission completeness</a:t>
            </a:r>
            <a:r>
              <a:rPr lang="en-US" sz="1400"/>
              <a:t>, review status, and outstanding items</a:t>
            </a:r>
          </a:p>
        </p:txBody>
      </p:sp>
      <p:sp>
        <p:nvSpPr>
          <p:cNvPr id="15" name="Rectangle 14">
            <a:extLst>
              <a:ext uri="{FF2B5EF4-FFF2-40B4-BE49-F238E27FC236}">
                <a16:creationId xmlns:a16="http://schemas.microsoft.com/office/drawing/2014/main" id="{A6EFE8E3-8313-6C86-BDBF-63C3CE6FC533}"/>
              </a:ext>
            </a:extLst>
          </p:cNvPr>
          <p:cNvSpPr/>
          <p:nvPr/>
        </p:nvSpPr>
        <p:spPr>
          <a:xfrm>
            <a:off x="5687568" y="2569464"/>
            <a:ext cx="606038" cy="3044950"/>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9" name="Rectangle 18">
            <a:extLst>
              <a:ext uri="{FF2B5EF4-FFF2-40B4-BE49-F238E27FC236}">
                <a16:creationId xmlns:a16="http://schemas.microsoft.com/office/drawing/2014/main" id="{AFA7C678-031A-1867-33E6-EB27072D6B65}"/>
              </a:ext>
            </a:extLst>
          </p:cNvPr>
          <p:cNvSpPr/>
          <p:nvPr/>
        </p:nvSpPr>
        <p:spPr>
          <a:xfrm>
            <a:off x="6293606" y="2569464"/>
            <a:ext cx="710697" cy="3044950"/>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0" name="TrackerNumBlue 4">
            <a:extLst>
              <a:ext uri="{FF2B5EF4-FFF2-40B4-BE49-F238E27FC236}">
                <a16:creationId xmlns:a16="http://schemas.microsoft.com/office/drawing/2014/main" id="{FFBB6436-79D3-6557-7411-D50EAA2D772B}"/>
              </a:ext>
            </a:extLst>
          </p:cNvPr>
          <p:cNvSpPr/>
          <p:nvPr>
            <p:custDataLst>
              <p:tags r:id="rId2"/>
            </p:custDataLst>
          </p:nvPr>
        </p:nvSpPr>
        <p:spPr>
          <a:xfrm>
            <a:off x="5575305" y="2766760"/>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21" name="TrackerNumBlue 4">
            <a:extLst>
              <a:ext uri="{FF2B5EF4-FFF2-40B4-BE49-F238E27FC236}">
                <a16:creationId xmlns:a16="http://schemas.microsoft.com/office/drawing/2014/main" id="{EAAFFDA1-FA17-E1BB-C9F1-42523AE29068}"/>
              </a:ext>
            </a:extLst>
          </p:cNvPr>
          <p:cNvSpPr/>
          <p:nvPr>
            <p:custDataLst>
              <p:tags r:id="rId3"/>
            </p:custDataLst>
          </p:nvPr>
        </p:nvSpPr>
        <p:spPr>
          <a:xfrm>
            <a:off x="6887965" y="2766760"/>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22" name="TrackerNumBlue 4">
            <a:extLst>
              <a:ext uri="{FF2B5EF4-FFF2-40B4-BE49-F238E27FC236}">
                <a16:creationId xmlns:a16="http://schemas.microsoft.com/office/drawing/2014/main" id="{8607CD7C-216A-1F3F-F270-76341ED33241}"/>
              </a:ext>
            </a:extLst>
          </p:cNvPr>
          <p:cNvSpPr/>
          <p:nvPr>
            <p:custDataLst>
              <p:tags r:id="rId4"/>
            </p:custDataLst>
          </p:nvPr>
        </p:nvSpPr>
        <p:spPr>
          <a:xfrm>
            <a:off x="8814579" y="3088366"/>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25" name="TrackerNumBlue 4">
            <a:extLst>
              <a:ext uri="{FF2B5EF4-FFF2-40B4-BE49-F238E27FC236}">
                <a16:creationId xmlns:a16="http://schemas.microsoft.com/office/drawing/2014/main" id="{C766F0DA-811F-0BF4-3181-6CD2AAFA25F1}"/>
              </a:ext>
            </a:extLst>
          </p:cNvPr>
          <p:cNvSpPr/>
          <p:nvPr>
            <p:custDataLst>
              <p:tags r:id="rId5"/>
            </p:custDataLst>
          </p:nvPr>
        </p:nvSpPr>
        <p:spPr>
          <a:xfrm>
            <a:off x="8814579" y="4956699"/>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4" name="5. Source">
            <a:extLst>
              <a:ext uri="{FF2B5EF4-FFF2-40B4-BE49-F238E27FC236}">
                <a16:creationId xmlns:a16="http://schemas.microsoft.com/office/drawing/2014/main" id="{51D2F58B-8E74-A406-0400-C987AA7A2A1C}"/>
              </a:ext>
            </a:extLst>
          </p:cNvPr>
          <p:cNvSpPr txBox="1"/>
          <p:nvPr>
            <p:custDataLst>
              <p:tags r:id="rId6"/>
            </p:custDataLst>
          </p:nvPr>
        </p:nvSpPr>
        <p:spPr>
          <a:xfrm>
            <a:off x="860649" y="6652475"/>
            <a:ext cx="10287000" cy="123111"/>
          </a:xfrm>
          <a:prstGeom prst="rect">
            <a:avLst/>
          </a:prstGeom>
          <a:noFill/>
        </p:spPr>
        <p:txBody>
          <a:bodyPr vert="horz" wrap="square" lIns="0" tIns="0" rIns="0" bIns="0" rtlCol="0" anchor="b" anchorCtr="0">
            <a:spAutoFit/>
          </a:bodyPr>
          <a:lstStyle/>
          <a:p>
            <a:r>
              <a:rPr lang="fr-FR" sz="800"/>
              <a:t>Source: ERCOT discussions</a:t>
            </a:r>
            <a:endParaRPr lang="en-US" sz="800"/>
          </a:p>
        </p:txBody>
      </p:sp>
      <p:sp>
        <p:nvSpPr>
          <p:cNvPr id="23" name="TextBox 1064">
            <a:extLst>
              <a:ext uri="{FF2B5EF4-FFF2-40B4-BE49-F238E27FC236}">
                <a16:creationId xmlns:a16="http://schemas.microsoft.com/office/drawing/2014/main" id="{B7195B11-9F04-3EAC-A061-26A57EB71044}"/>
              </a:ext>
            </a:extLst>
          </p:cNvPr>
          <p:cNvSpPr txBox="1">
            <a:spLocks/>
          </p:cNvSpPr>
          <p:nvPr/>
        </p:nvSpPr>
        <p:spPr>
          <a:xfrm>
            <a:off x="10483596" y="50705"/>
            <a:ext cx="1639509"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a:solidFill>
                  <a:srgbClr val="FF0000"/>
                </a:solidFill>
              </a:rPr>
              <a:t>ILLUSTRATIVE</a:t>
            </a:r>
            <a:endParaRPr lang="en-US" sz="1100" u="sng">
              <a:solidFill>
                <a:srgbClr val="FF0000"/>
              </a:solidFill>
            </a:endParaRPr>
          </a:p>
        </p:txBody>
      </p:sp>
      <p:sp>
        <p:nvSpPr>
          <p:cNvPr id="26" name="TextBox 1064">
            <a:extLst>
              <a:ext uri="{FF2B5EF4-FFF2-40B4-BE49-F238E27FC236}">
                <a16:creationId xmlns:a16="http://schemas.microsoft.com/office/drawing/2014/main" id="{68796730-9B92-E863-DF5A-3DAE01BD75F4}"/>
              </a:ext>
            </a:extLst>
          </p:cNvPr>
          <p:cNvSpPr txBox="1">
            <a:spLocks/>
          </p:cNvSpPr>
          <p:nvPr/>
        </p:nvSpPr>
        <p:spPr>
          <a:xfrm>
            <a:off x="10483595" y="249954"/>
            <a:ext cx="1639509"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a:solidFill>
                  <a:srgbClr val="FF0000"/>
                </a:solidFill>
              </a:rPr>
              <a:t>HIGHLY PRELIMINARY</a:t>
            </a:r>
            <a:endParaRPr lang="en-US" sz="1100" u="sng">
              <a:solidFill>
                <a:srgbClr val="FF0000"/>
              </a:solidFill>
            </a:endParaRPr>
          </a:p>
        </p:txBody>
      </p:sp>
    </p:spTree>
    <p:extLst>
      <p:ext uri="{BB962C8B-B14F-4D97-AF65-F5344CB8AC3E}">
        <p14:creationId xmlns:p14="http://schemas.microsoft.com/office/powerpoint/2010/main" val="7727591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6EA1E-C480-06EB-0F1D-5FADA88E2549}"/>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8182B172-661E-8953-51F2-F876A8A58F6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04" imgH="405" progId="TCLayout.ActiveDocument.1">
                  <p:embed/>
                </p:oleObj>
              </mc:Choice>
              <mc:Fallback>
                <p:oleObj name="think-cell Slide" r:id="rId14" imgW="404" imgH="405" progId="TCLayout.ActiveDocument.1">
                  <p:embed/>
                  <p:pic>
                    <p:nvPicPr>
                      <p:cNvPr id="5" name="think-cell data - do not delete" hidden="1">
                        <a:extLst>
                          <a:ext uri="{FF2B5EF4-FFF2-40B4-BE49-F238E27FC236}">
                            <a16:creationId xmlns:a16="http://schemas.microsoft.com/office/drawing/2014/main" id="{8182B172-661E-8953-51F2-F876A8A58F6E}"/>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pic>
        <p:nvPicPr>
          <p:cNvPr id="33" name="Picture 32">
            <a:extLst>
              <a:ext uri="{FF2B5EF4-FFF2-40B4-BE49-F238E27FC236}">
                <a16:creationId xmlns:a16="http://schemas.microsoft.com/office/drawing/2014/main" id="{FE8B5ED1-C7E0-DB15-6B21-190D816970CC}"/>
              </a:ext>
            </a:extLst>
          </p:cNvPr>
          <p:cNvPicPr>
            <a:picLocks noChangeAspect="1"/>
          </p:cNvPicPr>
          <p:nvPr/>
        </p:nvPicPr>
        <p:blipFill>
          <a:blip r:embed="rId16"/>
          <a:stretch>
            <a:fillRect/>
          </a:stretch>
        </p:blipFill>
        <p:spPr>
          <a:xfrm>
            <a:off x="5330952" y="1722508"/>
            <a:ext cx="3211613" cy="4231067"/>
          </a:xfrm>
          <a:prstGeom prst="rect">
            <a:avLst/>
          </a:prstGeom>
        </p:spPr>
      </p:pic>
      <p:sp>
        <p:nvSpPr>
          <p:cNvPr id="2" name="Title Placeholder 1">
            <a:extLst>
              <a:ext uri="{FF2B5EF4-FFF2-40B4-BE49-F238E27FC236}">
                <a16:creationId xmlns:a16="http://schemas.microsoft.com/office/drawing/2014/main" id="{B3F3DFA8-F780-D66B-FD2D-C08DEA7F192B}"/>
              </a:ext>
            </a:extLst>
          </p:cNvPr>
          <p:cNvSpPr>
            <a:spLocks noGrp="1"/>
          </p:cNvSpPr>
          <p:nvPr>
            <p:ph type="title"/>
          </p:nvPr>
        </p:nvSpPr>
        <p:spPr>
          <a:xfrm>
            <a:off x="1257300" y="457200"/>
            <a:ext cx="10401300" cy="664797"/>
          </a:xfrm>
        </p:spPr>
        <p:txBody>
          <a:bodyPr vert="horz" wrap="square">
            <a:spAutoFit/>
          </a:bodyPr>
          <a:lstStyle/>
          <a:p>
            <a:r>
              <a:rPr lang="en-US"/>
              <a:t>Case Study (4/8): TSP/DSP review applicable submission materials using Validation Guidelines</a:t>
            </a:r>
          </a:p>
        </p:txBody>
      </p:sp>
      <p:sp>
        <p:nvSpPr>
          <p:cNvPr id="3" name="Slide Number Placeholder 4">
            <a:extLst>
              <a:ext uri="{FF2B5EF4-FFF2-40B4-BE49-F238E27FC236}">
                <a16:creationId xmlns:a16="http://schemas.microsoft.com/office/drawing/2014/main" id="{C33106FF-DB2A-59BC-44BE-FF8595B6ADA0}"/>
              </a:ext>
            </a:extLst>
          </p:cNvPr>
          <p:cNvSpPr>
            <a:spLocks noGrp="1"/>
          </p:cNvSpPr>
          <p:nvPr>
            <p:ph type="sldNum" sz="quarter" idx="12"/>
          </p:nvPr>
        </p:nvSpPr>
        <p:spPr/>
        <p:txBody>
          <a:bodyPr/>
          <a:lstStyle/>
          <a:p>
            <a:fld id="{BCDE79FB-97BA-492B-8D57-F1373F9ADA95}" type="slidenum">
              <a:rPr lang="en-US" smtClean="0"/>
              <a:t>29</a:t>
            </a:fld>
            <a:endParaRPr lang="en-US"/>
          </a:p>
        </p:txBody>
      </p:sp>
      <p:grpSp>
        <p:nvGrpSpPr>
          <p:cNvPr id="6" name="Group 5">
            <a:extLst>
              <a:ext uri="{FF2B5EF4-FFF2-40B4-BE49-F238E27FC236}">
                <a16:creationId xmlns:a16="http://schemas.microsoft.com/office/drawing/2014/main" id="{C9A86DB7-CDA5-983E-CBBF-4EB2E49E7D87}"/>
              </a:ext>
            </a:extLst>
          </p:cNvPr>
          <p:cNvGrpSpPr/>
          <p:nvPr/>
        </p:nvGrpSpPr>
        <p:grpSpPr>
          <a:xfrm>
            <a:off x="1257300" y="1389218"/>
            <a:ext cx="7280804" cy="220337"/>
            <a:chOff x="1257300" y="1284810"/>
            <a:chExt cx="7121705" cy="220337"/>
          </a:xfrm>
        </p:grpSpPr>
        <p:cxnSp>
          <p:nvCxnSpPr>
            <p:cNvPr id="7" name="LineBasicDefault 292">
              <a:extLst>
                <a:ext uri="{FF2B5EF4-FFF2-40B4-BE49-F238E27FC236}">
                  <a16:creationId xmlns:a16="http://schemas.microsoft.com/office/drawing/2014/main" id="{BA869866-6BD0-057E-C44D-4447A9D44BAA}"/>
                </a:ext>
              </a:extLst>
            </p:cNvPr>
            <p:cNvCxnSpPr>
              <a:cxnSpLocks/>
            </p:cNvCxnSpPr>
            <p:nvPr>
              <p:custDataLst>
                <p:tags r:id="rId12"/>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E06EA07-6CFE-0DEC-3364-F26A64B5A304}"/>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9" name="Group 8">
            <a:extLst>
              <a:ext uri="{FF2B5EF4-FFF2-40B4-BE49-F238E27FC236}">
                <a16:creationId xmlns:a16="http://schemas.microsoft.com/office/drawing/2014/main" id="{B0C861CD-52BB-C9DD-B04A-DB4617CD232F}"/>
              </a:ext>
            </a:extLst>
          </p:cNvPr>
          <p:cNvGrpSpPr>
            <a:grpSpLocks/>
          </p:cNvGrpSpPr>
          <p:nvPr/>
        </p:nvGrpSpPr>
        <p:grpSpPr>
          <a:xfrm>
            <a:off x="8851535" y="1389218"/>
            <a:ext cx="2807065" cy="220337"/>
            <a:chOff x="1257300" y="1284810"/>
            <a:chExt cx="7121705" cy="220337"/>
          </a:xfrm>
        </p:grpSpPr>
        <p:cxnSp>
          <p:nvCxnSpPr>
            <p:cNvPr id="10" name="LineBasicDefault 292">
              <a:extLst>
                <a:ext uri="{FF2B5EF4-FFF2-40B4-BE49-F238E27FC236}">
                  <a16:creationId xmlns:a16="http://schemas.microsoft.com/office/drawing/2014/main" id="{E2866511-1E0A-674D-FD50-F0F7D8E34D0C}"/>
                </a:ext>
              </a:extLst>
            </p:cNvPr>
            <p:cNvCxnSpPr>
              <a:cxnSpLocks/>
            </p:cNvCxnSpPr>
            <p:nvPr>
              <p:custDataLst>
                <p:tags r:id="rId11"/>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C7EC3CA-AB51-66AB-350F-B74ADA4AEE38}"/>
                </a:ext>
              </a:extLst>
            </p:cNvPr>
            <p:cNvSpPr txBox="1">
              <a:spLocks/>
            </p:cNvSpPr>
            <p:nvPr/>
          </p:nvSpPr>
          <p:spPr>
            <a:xfrm>
              <a:off x="1257300" y="1284810"/>
              <a:ext cx="7121705" cy="17805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12" name="TextBox 11">
            <a:extLst>
              <a:ext uri="{FF2B5EF4-FFF2-40B4-BE49-F238E27FC236}">
                <a16:creationId xmlns:a16="http://schemas.microsoft.com/office/drawing/2014/main" id="{56179B9A-0CB2-7837-9E03-A34D97E07A24}"/>
              </a:ext>
            </a:extLst>
          </p:cNvPr>
          <p:cNvSpPr txBox="1">
            <a:spLocks/>
          </p:cNvSpPr>
          <p:nvPr/>
        </p:nvSpPr>
        <p:spPr>
          <a:xfrm>
            <a:off x="8851535" y="1745986"/>
            <a:ext cx="2807065" cy="38933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400" b="1"/>
              <a:t>The responsible Interconnecting TSP/DSP, as applicable, reviews each required submission item </a:t>
            </a:r>
          </a:p>
          <a:p>
            <a:pPr marL="285750" indent="-285750">
              <a:buFont typeface="Arial" panose="020B0604020202020204" pitchFamily="34" charset="0"/>
              <a:buChar char="•"/>
            </a:pPr>
            <a:r>
              <a:rPr lang="en-US" sz="1400" b="1"/>
              <a:t>Submission items are reviewed for completeness, </a:t>
            </a:r>
            <a:r>
              <a:rPr lang="en-US" sz="1400"/>
              <a:t>internal consistency, and alignment with the applicable eligibility requirements</a:t>
            </a:r>
          </a:p>
          <a:p>
            <a:pPr marL="285750" indent="-285750">
              <a:buFont typeface="Arial" panose="020B0604020202020204" pitchFamily="34" charset="0"/>
              <a:buChar char="•"/>
            </a:pPr>
            <a:r>
              <a:rPr lang="en-US" sz="1400" b="1"/>
              <a:t>The Completion Status field within the LIF is updated </a:t>
            </a:r>
            <a:r>
              <a:rPr lang="en-US" sz="1400"/>
              <a:t>as each submission item is reviewed</a:t>
            </a:r>
          </a:p>
          <a:p>
            <a:pPr marL="285750" indent="-285750">
              <a:buFont typeface="Arial" panose="020B0604020202020204" pitchFamily="34" charset="0"/>
              <a:buChar char="•"/>
            </a:pPr>
            <a:r>
              <a:rPr lang="en-US" sz="1400" b="1"/>
              <a:t>Supporting file names and associated documentation references are recorded </a:t>
            </a:r>
            <a:r>
              <a:rPr lang="en-US" sz="1400"/>
              <a:t>directly within the LIF</a:t>
            </a:r>
          </a:p>
        </p:txBody>
      </p:sp>
      <p:pic>
        <p:nvPicPr>
          <p:cNvPr id="15" name="Picture 14">
            <a:extLst>
              <a:ext uri="{FF2B5EF4-FFF2-40B4-BE49-F238E27FC236}">
                <a16:creationId xmlns:a16="http://schemas.microsoft.com/office/drawing/2014/main" id="{CB7FC875-1459-B974-15B8-FBE0F862192F}"/>
              </a:ext>
            </a:extLst>
          </p:cNvPr>
          <p:cNvPicPr>
            <a:picLocks noChangeAspect="1"/>
          </p:cNvPicPr>
          <p:nvPr/>
        </p:nvPicPr>
        <p:blipFill>
          <a:blip r:embed="rId17"/>
          <a:stretch>
            <a:fillRect/>
          </a:stretch>
        </p:blipFill>
        <p:spPr>
          <a:xfrm>
            <a:off x="1445121" y="1745986"/>
            <a:ext cx="3424538" cy="3575822"/>
          </a:xfrm>
          <a:prstGeom prst="rect">
            <a:avLst/>
          </a:prstGeom>
        </p:spPr>
      </p:pic>
      <p:sp>
        <p:nvSpPr>
          <p:cNvPr id="16" name="Rectangle 15">
            <a:extLst>
              <a:ext uri="{FF2B5EF4-FFF2-40B4-BE49-F238E27FC236}">
                <a16:creationId xmlns:a16="http://schemas.microsoft.com/office/drawing/2014/main" id="{49D0486B-64A5-6D89-D23B-15907CE010C8}"/>
              </a:ext>
            </a:extLst>
          </p:cNvPr>
          <p:cNvSpPr/>
          <p:nvPr/>
        </p:nvSpPr>
        <p:spPr>
          <a:xfrm>
            <a:off x="1403604" y="1745986"/>
            <a:ext cx="3493088" cy="4169036"/>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7" name="TrackerNumBlue 4">
            <a:extLst>
              <a:ext uri="{FF2B5EF4-FFF2-40B4-BE49-F238E27FC236}">
                <a16:creationId xmlns:a16="http://schemas.microsoft.com/office/drawing/2014/main" id="{3F8E2E2B-5237-94EA-5010-7EE9B3445FE6}"/>
              </a:ext>
            </a:extLst>
          </p:cNvPr>
          <p:cNvSpPr/>
          <p:nvPr>
            <p:custDataLst>
              <p:tags r:id="rId2"/>
            </p:custDataLst>
          </p:nvPr>
        </p:nvSpPr>
        <p:spPr>
          <a:xfrm>
            <a:off x="8824264" y="1743443"/>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19" name="TrackerNumBlue 4">
            <a:extLst>
              <a:ext uri="{FF2B5EF4-FFF2-40B4-BE49-F238E27FC236}">
                <a16:creationId xmlns:a16="http://schemas.microsoft.com/office/drawing/2014/main" id="{13F99CA7-0E72-844D-DB0A-E9A5E2F06FB5}"/>
              </a:ext>
            </a:extLst>
          </p:cNvPr>
          <p:cNvSpPr/>
          <p:nvPr>
            <p:custDataLst>
              <p:tags r:id="rId3"/>
            </p:custDataLst>
          </p:nvPr>
        </p:nvSpPr>
        <p:spPr>
          <a:xfrm>
            <a:off x="8824264" y="2621681"/>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20" name="TrackerNumBlue 4">
            <a:extLst>
              <a:ext uri="{FF2B5EF4-FFF2-40B4-BE49-F238E27FC236}">
                <a16:creationId xmlns:a16="http://schemas.microsoft.com/office/drawing/2014/main" id="{2DEB6B08-1FF1-AFA0-579D-5DF1E64A8B07}"/>
              </a:ext>
            </a:extLst>
          </p:cNvPr>
          <p:cNvSpPr/>
          <p:nvPr>
            <p:custDataLst>
              <p:tags r:id="rId4"/>
            </p:custDataLst>
          </p:nvPr>
        </p:nvSpPr>
        <p:spPr>
          <a:xfrm>
            <a:off x="8824264" y="3786680"/>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3</a:t>
            </a:r>
          </a:p>
        </p:txBody>
      </p:sp>
      <p:sp>
        <p:nvSpPr>
          <p:cNvPr id="21" name="TrackerNumBlue 4">
            <a:extLst>
              <a:ext uri="{FF2B5EF4-FFF2-40B4-BE49-F238E27FC236}">
                <a16:creationId xmlns:a16="http://schemas.microsoft.com/office/drawing/2014/main" id="{390C0609-41D0-05E5-FDEB-A43BC92A7602}"/>
              </a:ext>
            </a:extLst>
          </p:cNvPr>
          <p:cNvSpPr/>
          <p:nvPr>
            <p:custDataLst>
              <p:tags r:id="rId5"/>
            </p:custDataLst>
          </p:nvPr>
        </p:nvSpPr>
        <p:spPr>
          <a:xfrm>
            <a:off x="8824264" y="4727294"/>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4</a:t>
            </a:r>
          </a:p>
        </p:txBody>
      </p:sp>
      <p:sp>
        <p:nvSpPr>
          <p:cNvPr id="22" name="TrackerNumBlue 4">
            <a:extLst>
              <a:ext uri="{FF2B5EF4-FFF2-40B4-BE49-F238E27FC236}">
                <a16:creationId xmlns:a16="http://schemas.microsoft.com/office/drawing/2014/main" id="{32643159-F71C-B6ED-0708-5F82B71EF285}"/>
              </a:ext>
            </a:extLst>
          </p:cNvPr>
          <p:cNvSpPr/>
          <p:nvPr>
            <p:custDataLst>
              <p:tags r:id="rId6"/>
            </p:custDataLst>
          </p:nvPr>
        </p:nvSpPr>
        <p:spPr>
          <a:xfrm>
            <a:off x="1262860" y="1722508"/>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23" name="Rectangle 22">
            <a:extLst>
              <a:ext uri="{FF2B5EF4-FFF2-40B4-BE49-F238E27FC236}">
                <a16:creationId xmlns:a16="http://schemas.microsoft.com/office/drawing/2014/main" id="{E1CA0704-B38C-CA16-803E-9CC6FF7E9F27}"/>
              </a:ext>
            </a:extLst>
          </p:cNvPr>
          <p:cNvSpPr/>
          <p:nvPr/>
        </p:nvSpPr>
        <p:spPr>
          <a:xfrm>
            <a:off x="6068568" y="2304288"/>
            <a:ext cx="734948" cy="3642007"/>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6" name="Rectangle 25">
            <a:extLst>
              <a:ext uri="{FF2B5EF4-FFF2-40B4-BE49-F238E27FC236}">
                <a16:creationId xmlns:a16="http://schemas.microsoft.com/office/drawing/2014/main" id="{EF57FA09-9A0A-D776-F114-C45332B2ECE2}"/>
              </a:ext>
            </a:extLst>
          </p:cNvPr>
          <p:cNvSpPr/>
          <p:nvPr/>
        </p:nvSpPr>
        <p:spPr>
          <a:xfrm>
            <a:off x="6803516" y="2304287"/>
            <a:ext cx="1723648" cy="3642007"/>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7" name="TrackerNumBlue 4">
            <a:extLst>
              <a:ext uri="{FF2B5EF4-FFF2-40B4-BE49-F238E27FC236}">
                <a16:creationId xmlns:a16="http://schemas.microsoft.com/office/drawing/2014/main" id="{3A24F100-2ABB-FB59-98D8-6C1DBE4AB093}"/>
              </a:ext>
            </a:extLst>
          </p:cNvPr>
          <p:cNvSpPr/>
          <p:nvPr>
            <p:custDataLst>
              <p:tags r:id="rId7"/>
            </p:custDataLst>
          </p:nvPr>
        </p:nvSpPr>
        <p:spPr>
          <a:xfrm>
            <a:off x="5952363" y="2572467"/>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3</a:t>
            </a:r>
          </a:p>
        </p:txBody>
      </p:sp>
      <p:sp>
        <p:nvSpPr>
          <p:cNvPr id="29" name="TrackerNumBlue 4">
            <a:extLst>
              <a:ext uri="{FF2B5EF4-FFF2-40B4-BE49-F238E27FC236}">
                <a16:creationId xmlns:a16="http://schemas.microsoft.com/office/drawing/2014/main" id="{160C5964-A952-296E-0421-9FE39DF15A25}"/>
              </a:ext>
            </a:extLst>
          </p:cNvPr>
          <p:cNvSpPr/>
          <p:nvPr>
            <p:custDataLst>
              <p:tags r:id="rId8"/>
            </p:custDataLst>
          </p:nvPr>
        </p:nvSpPr>
        <p:spPr>
          <a:xfrm>
            <a:off x="8398768" y="2572467"/>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4</a:t>
            </a:r>
          </a:p>
        </p:txBody>
      </p:sp>
      <p:sp>
        <p:nvSpPr>
          <p:cNvPr id="30" name="Rectangle 29">
            <a:extLst>
              <a:ext uri="{FF2B5EF4-FFF2-40B4-BE49-F238E27FC236}">
                <a16:creationId xmlns:a16="http://schemas.microsoft.com/office/drawing/2014/main" id="{DD975222-D759-7C00-79FF-106551DE7E12}"/>
              </a:ext>
            </a:extLst>
          </p:cNvPr>
          <p:cNvSpPr/>
          <p:nvPr/>
        </p:nvSpPr>
        <p:spPr>
          <a:xfrm>
            <a:off x="1472553" y="3144776"/>
            <a:ext cx="3364623" cy="2149600"/>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1" name="TrackerNumBlue 4">
            <a:extLst>
              <a:ext uri="{FF2B5EF4-FFF2-40B4-BE49-F238E27FC236}">
                <a16:creationId xmlns:a16="http://schemas.microsoft.com/office/drawing/2014/main" id="{51058BE9-2874-3F5B-32E5-6DB839982A7D}"/>
              </a:ext>
            </a:extLst>
          </p:cNvPr>
          <p:cNvSpPr/>
          <p:nvPr>
            <p:custDataLst>
              <p:tags r:id="rId9"/>
            </p:custDataLst>
          </p:nvPr>
        </p:nvSpPr>
        <p:spPr>
          <a:xfrm>
            <a:off x="1352553" y="3519680"/>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4" name="5. Source">
            <a:extLst>
              <a:ext uri="{FF2B5EF4-FFF2-40B4-BE49-F238E27FC236}">
                <a16:creationId xmlns:a16="http://schemas.microsoft.com/office/drawing/2014/main" id="{46C4D733-447C-2731-A1C2-C22AFE511720}"/>
              </a:ext>
            </a:extLst>
          </p:cNvPr>
          <p:cNvSpPr txBox="1"/>
          <p:nvPr>
            <p:custDataLst>
              <p:tags r:id="rId10"/>
            </p:custDataLst>
          </p:nvPr>
        </p:nvSpPr>
        <p:spPr>
          <a:xfrm>
            <a:off x="860649" y="6652475"/>
            <a:ext cx="10287000" cy="123111"/>
          </a:xfrm>
          <a:prstGeom prst="rect">
            <a:avLst/>
          </a:prstGeom>
          <a:noFill/>
        </p:spPr>
        <p:txBody>
          <a:bodyPr vert="horz" wrap="square" lIns="0" tIns="0" rIns="0" bIns="0" rtlCol="0" anchor="b" anchorCtr="0">
            <a:spAutoFit/>
          </a:bodyPr>
          <a:lstStyle/>
          <a:p>
            <a:r>
              <a:rPr lang="fr-FR" sz="800"/>
              <a:t>Source: ERCOT discussions</a:t>
            </a:r>
            <a:endParaRPr lang="en-US" sz="800"/>
          </a:p>
        </p:txBody>
      </p:sp>
      <p:sp>
        <p:nvSpPr>
          <p:cNvPr id="28" name="TextBox 1064">
            <a:extLst>
              <a:ext uri="{FF2B5EF4-FFF2-40B4-BE49-F238E27FC236}">
                <a16:creationId xmlns:a16="http://schemas.microsoft.com/office/drawing/2014/main" id="{7C42D12B-533F-0C8F-4A64-B0B3ACA80224}"/>
              </a:ext>
            </a:extLst>
          </p:cNvPr>
          <p:cNvSpPr txBox="1">
            <a:spLocks/>
          </p:cNvSpPr>
          <p:nvPr/>
        </p:nvSpPr>
        <p:spPr>
          <a:xfrm>
            <a:off x="10483596" y="50705"/>
            <a:ext cx="1639509"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a:solidFill>
                  <a:srgbClr val="FF0000"/>
                </a:solidFill>
              </a:rPr>
              <a:t>ILLUSTRATIVE</a:t>
            </a:r>
            <a:endParaRPr lang="en-US" sz="1100" u="sng">
              <a:solidFill>
                <a:srgbClr val="FF0000"/>
              </a:solidFill>
            </a:endParaRPr>
          </a:p>
        </p:txBody>
      </p:sp>
      <p:sp>
        <p:nvSpPr>
          <p:cNvPr id="34" name="TextBox 1064">
            <a:extLst>
              <a:ext uri="{FF2B5EF4-FFF2-40B4-BE49-F238E27FC236}">
                <a16:creationId xmlns:a16="http://schemas.microsoft.com/office/drawing/2014/main" id="{E5DB2114-AADC-B318-5D65-F38DA2F78C6A}"/>
              </a:ext>
            </a:extLst>
          </p:cNvPr>
          <p:cNvSpPr txBox="1">
            <a:spLocks/>
          </p:cNvSpPr>
          <p:nvPr/>
        </p:nvSpPr>
        <p:spPr>
          <a:xfrm>
            <a:off x="10483595" y="249954"/>
            <a:ext cx="1639509"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a:solidFill>
                  <a:srgbClr val="FF0000"/>
                </a:solidFill>
              </a:rPr>
              <a:t>HIGHLY PRELIMINARY</a:t>
            </a:r>
            <a:endParaRPr lang="en-US" sz="1100" u="sng">
              <a:solidFill>
                <a:srgbClr val="FF0000"/>
              </a:solidFill>
            </a:endParaRPr>
          </a:p>
        </p:txBody>
      </p:sp>
    </p:spTree>
    <p:extLst>
      <p:ext uri="{BB962C8B-B14F-4D97-AF65-F5344CB8AC3E}">
        <p14:creationId xmlns:p14="http://schemas.microsoft.com/office/powerpoint/2010/main" val="3372030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3858C-6086-DBBD-1532-33D725F4A0E9}"/>
              </a:ext>
            </a:extLst>
          </p:cNvPr>
          <p:cNvSpPr>
            <a:spLocks noGrp="1"/>
          </p:cNvSpPr>
          <p:nvPr>
            <p:ph type="title"/>
          </p:nvPr>
        </p:nvSpPr>
        <p:spPr/>
        <p:txBody>
          <a:bodyPr/>
          <a:lstStyle/>
          <a:p>
            <a:r>
              <a:rPr lang="en-US"/>
              <a:t>Batch Zero Readiness Discussions</a:t>
            </a:r>
          </a:p>
        </p:txBody>
      </p:sp>
      <p:sp>
        <p:nvSpPr>
          <p:cNvPr id="17" name="Text Placeholder 16">
            <a:extLst>
              <a:ext uri="{FF2B5EF4-FFF2-40B4-BE49-F238E27FC236}">
                <a16:creationId xmlns:a16="http://schemas.microsoft.com/office/drawing/2014/main" id="{3007A101-1BAE-4267-63C6-86F01AAB5FFF}"/>
              </a:ext>
            </a:extLst>
          </p:cNvPr>
          <p:cNvSpPr>
            <a:spLocks noGrp="1"/>
          </p:cNvSpPr>
          <p:nvPr>
            <p:ph type="body" sz="quarter" idx="16"/>
          </p:nvPr>
        </p:nvSpPr>
        <p:spPr>
          <a:xfrm>
            <a:off x="649536" y="1023937"/>
            <a:ext cx="6867525" cy="4495800"/>
          </a:xfrm>
        </p:spPr>
        <p:txBody>
          <a:bodyPr/>
          <a:lstStyle/>
          <a:p>
            <a:pPr marL="0" lvl="2" indent="0">
              <a:buNone/>
            </a:pPr>
            <a:r>
              <a:rPr lang="en-US" sz="1600" b="1" u="sng" strike="sngStrike"/>
              <a:t>Friday May 15 (2-3pm)</a:t>
            </a:r>
            <a:r>
              <a:rPr lang="en-US" sz="1600" strike="sngStrike"/>
              <a:t>:  </a:t>
            </a:r>
            <a:r>
              <a:rPr lang="en-US" sz="1600" u="sng" strike="sngStrike">
                <a:hlinkClick r:id="rId2"/>
              </a:rPr>
              <a:t>Batch Readiness Workshop #1 </a:t>
            </a:r>
            <a:r>
              <a:rPr lang="en-US" sz="1600" u="sng" strike="sngStrike" err="1">
                <a:hlinkClick r:id="rId2"/>
              </a:rPr>
              <a:t>WebEx</a:t>
            </a:r>
            <a:r>
              <a:rPr lang="en-US" sz="1600" u="sng" strike="sngStrike">
                <a:hlinkClick r:id="rId2"/>
              </a:rPr>
              <a:t> only</a:t>
            </a:r>
            <a:endParaRPr lang="en-US" sz="1600" strike="sngStrike"/>
          </a:p>
          <a:p>
            <a:r>
              <a:rPr lang="en-US" strike="sngStrike"/>
              <a:t>Draft topics (60 minutes): </a:t>
            </a:r>
          </a:p>
          <a:p>
            <a:pPr lvl="1"/>
            <a:r>
              <a:rPr lang="en-US" sz="1600" strike="sngStrike"/>
              <a:t>Key Submission Dates for Batch Zero </a:t>
            </a:r>
          </a:p>
          <a:p>
            <a:pPr lvl="1"/>
            <a:r>
              <a:rPr lang="en-US" sz="1600" strike="sngStrike"/>
              <a:t>Dynamic model information for Batch Zero</a:t>
            </a:r>
          </a:p>
          <a:p>
            <a:pPr lvl="1"/>
            <a:r>
              <a:rPr lang="en-US" sz="1600" strike="sngStrike"/>
              <a:t>Q&amp;A</a:t>
            </a:r>
          </a:p>
          <a:p>
            <a:r>
              <a:rPr lang="en-US"/>
              <a:t> </a:t>
            </a:r>
          </a:p>
          <a:p>
            <a:pPr marL="0" lvl="2" indent="0">
              <a:buNone/>
            </a:pPr>
            <a:r>
              <a:rPr lang="en-US" sz="1600" b="1" u="sng"/>
              <a:t>Thursday May 21 (approx. 10:30-11:30am)</a:t>
            </a:r>
            <a:r>
              <a:rPr lang="en-US" sz="1600"/>
              <a:t>  </a:t>
            </a:r>
            <a:r>
              <a:rPr lang="en-US" sz="1600" u="sng">
                <a:hlinkClick r:id="rId3"/>
              </a:rPr>
              <a:t>LLWG Meeting</a:t>
            </a:r>
            <a:endParaRPr lang="en-US" sz="1600"/>
          </a:p>
          <a:p>
            <a:r>
              <a:rPr lang="en-US"/>
              <a:t>Draft topics (90 minutes): </a:t>
            </a:r>
          </a:p>
          <a:p>
            <a:pPr lvl="3"/>
            <a:r>
              <a:rPr lang="en-US" sz="1600"/>
              <a:t>Key Submission Dates for Batch Zero</a:t>
            </a:r>
          </a:p>
          <a:p>
            <a:pPr lvl="3"/>
            <a:r>
              <a:rPr lang="en-US" sz="1600"/>
              <a:t>Initial discussion of Forms/Attestations for Batch Zero</a:t>
            </a:r>
          </a:p>
          <a:p>
            <a:pPr lvl="3"/>
            <a:r>
              <a:rPr lang="en-US" sz="1600"/>
              <a:t>Discussion of Batch 1+ Initial Concepts and Longer-term Planning</a:t>
            </a:r>
          </a:p>
          <a:p>
            <a:r>
              <a:rPr lang="en-US"/>
              <a:t> </a:t>
            </a:r>
          </a:p>
          <a:p>
            <a:pPr marL="0" lvl="2" indent="0">
              <a:buNone/>
            </a:pPr>
            <a:r>
              <a:rPr lang="en-US" sz="1600" b="1" u="sng"/>
              <a:t>Thursday May 28 (1-3pm)</a:t>
            </a:r>
            <a:r>
              <a:rPr lang="en-US" sz="1600"/>
              <a:t>: </a:t>
            </a:r>
            <a:r>
              <a:rPr lang="en-US" sz="1600" u="sng">
                <a:hlinkClick r:id="rId4"/>
              </a:rPr>
              <a:t>Batch Readiness Workshop #2 </a:t>
            </a:r>
            <a:r>
              <a:rPr lang="en-US" sz="1600" u="sng" err="1">
                <a:hlinkClick r:id="rId4"/>
              </a:rPr>
              <a:t>WebEx</a:t>
            </a:r>
            <a:r>
              <a:rPr lang="en-US" sz="1600" u="sng">
                <a:hlinkClick r:id="rId4"/>
              </a:rPr>
              <a:t> only</a:t>
            </a:r>
            <a:endParaRPr lang="en-US" sz="1600"/>
          </a:p>
          <a:p>
            <a:r>
              <a:rPr lang="en-US"/>
              <a:t>Draft topics for 2 hours: </a:t>
            </a:r>
          </a:p>
          <a:p>
            <a:pPr lvl="1"/>
            <a:r>
              <a:rPr lang="en-US" sz="1600"/>
              <a:t>Key Submission Dates for Batch Zero</a:t>
            </a:r>
          </a:p>
          <a:p>
            <a:pPr lvl="1"/>
            <a:r>
              <a:rPr lang="en-US" sz="1600"/>
              <a:t>Discussion of Forms/Attestations for Batch Zero</a:t>
            </a:r>
          </a:p>
          <a:p>
            <a:pPr lvl="1"/>
            <a:r>
              <a:rPr lang="en-US" sz="1600"/>
              <a:t>Q&amp;A</a:t>
            </a:r>
          </a:p>
        </p:txBody>
      </p:sp>
      <p:sp>
        <p:nvSpPr>
          <p:cNvPr id="3" name="Text Placeholder 2">
            <a:extLst>
              <a:ext uri="{FF2B5EF4-FFF2-40B4-BE49-F238E27FC236}">
                <a16:creationId xmlns:a16="http://schemas.microsoft.com/office/drawing/2014/main" id="{CE6DCF9D-BA47-321A-3BD8-81EA8DE48EA4}"/>
              </a:ext>
            </a:extLst>
          </p:cNvPr>
          <p:cNvSpPr>
            <a:spLocks noGrp="1"/>
          </p:cNvSpPr>
          <p:nvPr>
            <p:ph type="body" sz="quarter" idx="15"/>
          </p:nvPr>
        </p:nvSpPr>
        <p:spPr>
          <a:xfrm flipH="1">
            <a:off x="7598003" y="1676400"/>
            <a:ext cx="4060596" cy="3472543"/>
          </a:xfrm>
        </p:spPr>
        <p:txBody>
          <a:bodyPr/>
          <a:lstStyle/>
          <a:p>
            <a:r>
              <a:rPr lang="en-US" sz="1800"/>
              <a:t>Also:</a:t>
            </a:r>
          </a:p>
          <a:p>
            <a:pPr marL="285750" indent="-285750">
              <a:buFont typeface="Arial" panose="020B0604020202020204" pitchFamily="34" charset="0"/>
              <a:buChar char="•"/>
            </a:pPr>
            <a:r>
              <a:rPr lang="en-US" sz="1800" b="0"/>
              <a:t>ERCOT is currently sending weekly emails to TSPs by end of day Tuesday on current LLIS Batch Zero status </a:t>
            </a:r>
            <a:r>
              <a:rPr lang="en-US" sz="1800" b="0" i="1">
                <a:solidFill>
                  <a:srgbClr val="C00000"/>
                </a:solidFill>
              </a:rPr>
              <a:t>(final LLIS status is subject to PUCT approval of PGRR145 requirements)</a:t>
            </a:r>
          </a:p>
          <a:p>
            <a:pPr marL="285750" indent="-285750">
              <a:buFont typeface="Arial" panose="020B0604020202020204" pitchFamily="34" charset="0"/>
              <a:buChar char="•"/>
            </a:pPr>
            <a:r>
              <a:rPr lang="en-US" sz="1800" b="0"/>
              <a:t>ERCOT will be developing an FAQ to assist with implementation questions</a:t>
            </a:r>
          </a:p>
          <a:p>
            <a:endParaRPr lang="en-US" sz="1800" b="0"/>
          </a:p>
          <a:p>
            <a:pPr marL="285750" indent="-285750">
              <a:buFont typeface="Arial" panose="020B0604020202020204" pitchFamily="34" charset="0"/>
              <a:buChar char="•"/>
            </a:pPr>
            <a:endParaRPr lang="en-US"/>
          </a:p>
          <a:p>
            <a:endParaRPr lang="en-US"/>
          </a:p>
        </p:txBody>
      </p:sp>
      <p:sp>
        <p:nvSpPr>
          <p:cNvPr id="4" name="Slide Number Placeholder 3">
            <a:extLst>
              <a:ext uri="{FF2B5EF4-FFF2-40B4-BE49-F238E27FC236}">
                <a16:creationId xmlns:a16="http://schemas.microsoft.com/office/drawing/2014/main" id="{356022BF-DDB4-DB9A-BD39-C0F806D0A957}"/>
              </a:ext>
            </a:extLst>
          </p:cNvPr>
          <p:cNvSpPr>
            <a:spLocks noGrp="1"/>
          </p:cNvSpPr>
          <p:nvPr>
            <p:ph type="sldNum" sz="quarter" idx="12"/>
          </p:nvPr>
        </p:nvSpPr>
        <p:spPr/>
        <p:txBody>
          <a:bodyPr/>
          <a:lstStyle/>
          <a:p>
            <a:fld id="{BCDE79FB-97BA-492B-8D57-F1373F9ADA95}" type="slidenum">
              <a:rPr lang="en-US" smtClean="0"/>
              <a:t>3</a:t>
            </a:fld>
            <a:endParaRPr lang="en-US"/>
          </a:p>
        </p:txBody>
      </p:sp>
    </p:spTree>
    <p:extLst>
      <p:ext uri="{BB962C8B-B14F-4D97-AF65-F5344CB8AC3E}">
        <p14:creationId xmlns:p14="http://schemas.microsoft.com/office/powerpoint/2010/main" val="12968266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BE9D5-20BA-9578-B55D-B0993F05615B}"/>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9C6E9642-C407-7B91-5ECB-97235231354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04" imgH="405" progId="TCLayout.ActiveDocument.1">
                  <p:embed/>
                </p:oleObj>
              </mc:Choice>
              <mc:Fallback>
                <p:oleObj name="think-cell Slide" r:id="rId14" imgW="404" imgH="405" progId="TCLayout.ActiveDocument.1">
                  <p:embed/>
                  <p:pic>
                    <p:nvPicPr>
                      <p:cNvPr id="5" name="think-cell data - do not delete" hidden="1">
                        <a:extLst>
                          <a:ext uri="{FF2B5EF4-FFF2-40B4-BE49-F238E27FC236}">
                            <a16:creationId xmlns:a16="http://schemas.microsoft.com/office/drawing/2014/main" id="{9C6E9642-C407-7B91-5ECB-972352313541}"/>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cxnSp>
        <p:nvCxnSpPr>
          <p:cNvPr id="25" name="LineBasicDefault 292">
            <a:extLst>
              <a:ext uri="{FF2B5EF4-FFF2-40B4-BE49-F238E27FC236}">
                <a16:creationId xmlns:a16="http://schemas.microsoft.com/office/drawing/2014/main" id="{AFC46639-9817-123D-6BEF-F2CC7087F8FD}"/>
              </a:ext>
            </a:extLst>
          </p:cNvPr>
          <p:cNvCxnSpPr>
            <a:cxnSpLocks/>
          </p:cNvCxnSpPr>
          <p:nvPr>
            <p:custDataLst>
              <p:tags r:id="rId2"/>
            </p:custDataLst>
          </p:nvPr>
        </p:nvCxnSpPr>
        <p:spPr>
          <a:xfrm>
            <a:off x="4640258" y="1750792"/>
            <a:ext cx="0" cy="403736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50B7C61B-7319-FA16-67C4-3C9EE685A348}"/>
              </a:ext>
            </a:extLst>
          </p:cNvPr>
          <p:cNvSpPr>
            <a:spLocks noGrp="1"/>
          </p:cNvSpPr>
          <p:nvPr>
            <p:ph type="title"/>
          </p:nvPr>
        </p:nvSpPr>
        <p:spPr>
          <a:xfrm>
            <a:off x="1257300" y="457200"/>
            <a:ext cx="10401300" cy="664797"/>
          </a:xfrm>
        </p:spPr>
        <p:txBody>
          <a:bodyPr vert="horz" wrap="square">
            <a:spAutoFit/>
          </a:bodyPr>
          <a:lstStyle/>
          <a:p>
            <a:r>
              <a:rPr lang="en-US"/>
              <a:t>Case Study (5/8): Outstanding submission items tracked and resolved through the LIF</a:t>
            </a:r>
          </a:p>
        </p:txBody>
      </p:sp>
      <p:sp>
        <p:nvSpPr>
          <p:cNvPr id="3" name="Slide Number Placeholder 4">
            <a:extLst>
              <a:ext uri="{FF2B5EF4-FFF2-40B4-BE49-F238E27FC236}">
                <a16:creationId xmlns:a16="http://schemas.microsoft.com/office/drawing/2014/main" id="{81289E5C-0468-1356-F271-C43FC86925CF}"/>
              </a:ext>
            </a:extLst>
          </p:cNvPr>
          <p:cNvSpPr>
            <a:spLocks noGrp="1"/>
          </p:cNvSpPr>
          <p:nvPr>
            <p:ph type="sldNum" sz="quarter" idx="12"/>
          </p:nvPr>
        </p:nvSpPr>
        <p:spPr/>
        <p:txBody>
          <a:bodyPr/>
          <a:lstStyle/>
          <a:p>
            <a:fld id="{BCDE79FB-97BA-492B-8D57-F1373F9ADA95}" type="slidenum">
              <a:rPr lang="en-US" smtClean="0"/>
              <a:t>30</a:t>
            </a:fld>
            <a:endParaRPr lang="en-US"/>
          </a:p>
        </p:txBody>
      </p:sp>
      <p:grpSp>
        <p:nvGrpSpPr>
          <p:cNvPr id="6" name="Group 5">
            <a:extLst>
              <a:ext uri="{FF2B5EF4-FFF2-40B4-BE49-F238E27FC236}">
                <a16:creationId xmlns:a16="http://schemas.microsoft.com/office/drawing/2014/main" id="{F14D8A58-6FE8-D558-1DA1-6BA2EB6CB982}"/>
              </a:ext>
            </a:extLst>
          </p:cNvPr>
          <p:cNvGrpSpPr/>
          <p:nvPr/>
        </p:nvGrpSpPr>
        <p:grpSpPr>
          <a:xfrm>
            <a:off x="1257300" y="1389218"/>
            <a:ext cx="7280804" cy="220337"/>
            <a:chOff x="1257300" y="1284810"/>
            <a:chExt cx="7121705" cy="220337"/>
          </a:xfrm>
        </p:grpSpPr>
        <p:cxnSp>
          <p:nvCxnSpPr>
            <p:cNvPr id="7" name="LineBasicDefault 292">
              <a:extLst>
                <a:ext uri="{FF2B5EF4-FFF2-40B4-BE49-F238E27FC236}">
                  <a16:creationId xmlns:a16="http://schemas.microsoft.com/office/drawing/2014/main" id="{86162297-B21E-77BA-231B-38EA889B2977}"/>
                </a:ext>
              </a:extLst>
            </p:cNvPr>
            <p:cNvCxnSpPr>
              <a:cxnSpLocks/>
            </p:cNvCxnSpPr>
            <p:nvPr>
              <p:custDataLst>
                <p:tags r:id="rId12"/>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486BB7A-F8B5-CA66-2197-14C15EB1F102}"/>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9" name="Group 8">
            <a:extLst>
              <a:ext uri="{FF2B5EF4-FFF2-40B4-BE49-F238E27FC236}">
                <a16:creationId xmlns:a16="http://schemas.microsoft.com/office/drawing/2014/main" id="{A87125E9-9EE8-DBE9-2ABF-66DFF0A7A119}"/>
              </a:ext>
            </a:extLst>
          </p:cNvPr>
          <p:cNvGrpSpPr>
            <a:grpSpLocks/>
          </p:cNvGrpSpPr>
          <p:nvPr/>
        </p:nvGrpSpPr>
        <p:grpSpPr>
          <a:xfrm>
            <a:off x="8851535" y="1389218"/>
            <a:ext cx="2807065" cy="220337"/>
            <a:chOff x="1257300" y="1284810"/>
            <a:chExt cx="7121705" cy="220337"/>
          </a:xfrm>
        </p:grpSpPr>
        <p:cxnSp>
          <p:nvCxnSpPr>
            <p:cNvPr id="10" name="LineBasicDefault 292">
              <a:extLst>
                <a:ext uri="{FF2B5EF4-FFF2-40B4-BE49-F238E27FC236}">
                  <a16:creationId xmlns:a16="http://schemas.microsoft.com/office/drawing/2014/main" id="{82A72E4B-D4FF-E02A-3F9B-7DFD8EFB729F}"/>
                </a:ext>
              </a:extLst>
            </p:cNvPr>
            <p:cNvCxnSpPr>
              <a:cxnSpLocks/>
            </p:cNvCxnSpPr>
            <p:nvPr>
              <p:custDataLst>
                <p:tags r:id="rId11"/>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F443DF4-2FDE-5B2F-678C-5FD6FA85C7CB}"/>
                </a:ext>
              </a:extLst>
            </p:cNvPr>
            <p:cNvSpPr txBox="1">
              <a:spLocks/>
            </p:cNvSpPr>
            <p:nvPr/>
          </p:nvSpPr>
          <p:spPr>
            <a:xfrm>
              <a:off x="1257300" y="1284810"/>
              <a:ext cx="7121705" cy="17805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12" name="TextBox 11">
            <a:extLst>
              <a:ext uri="{FF2B5EF4-FFF2-40B4-BE49-F238E27FC236}">
                <a16:creationId xmlns:a16="http://schemas.microsoft.com/office/drawing/2014/main" id="{78DF78FF-F618-C72A-2177-9A7F02934AE7}"/>
              </a:ext>
            </a:extLst>
          </p:cNvPr>
          <p:cNvSpPr txBox="1">
            <a:spLocks/>
          </p:cNvSpPr>
          <p:nvPr/>
        </p:nvSpPr>
        <p:spPr>
          <a:xfrm>
            <a:off x="8851535" y="1745986"/>
            <a:ext cx="2807065" cy="453970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400"/>
              <a:t>If the applicable TSP/DSP identifies missing, incomplete, or inconsistent submission items, </a:t>
            </a:r>
            <a:r>
              <a:rPr lang="en-US" sz="1400" b="1"/>
              <a:t>the applicable item remains marked incomplete in the LIF</a:t>
            </a:r>
          </a:p>
          <a:p>
            <a:pPr marL="285750" indent="-285750">
              <a:buFont typeface="Arial" panose="020B0604020202020204" pitchFamily="34" charset="0"/>
              <a:buChar char="•"/>
            </a:pPr>
            <a:r>
              <a:rPr lang="en-US" sz="1400" b="1"/>
              <a:t>The ILLE provides revised or supplemental materials </a:t>
            </a:r>
            <a:r>
              <a:rPr lang="en-US" sz="1400"/>
              <a:t>to address identified deficiencies and follow-up requests</a:t>
            </a:r>
          </a:p>
          <a:p>
            <a:pPr marL="285750" indent="-285750">
              <a:buFont typeface="Arial" panose="020B0604020202020204" pitchFamily="34" charset="0"/>
              <a:buChar char="•"/>
            </a:pPr>
            <a:r>
              <a:rPr lang="en-US" sz="1400" b="1"/>
              <a:t>The responsible TSP/DSP re-reviews updated submission items </a:t>
            </a:r>
            <a:r>
              <a:rPr lang="en-US" sz="1400"/>
              <a:t>and updates the Completion Status field within the LIF</a:t>
            </a:r>
          </a:p>
          <a:p>
            <a:pPr marL="285750" indent="-285750">
              <a:buFont typeface="Arial" panose="020B0604020202020204" pitchFamily="34" charset="0"/>
              <a:buChar char="•"/>
            </a:pPr>
            <a:r>
              <a:rPr lang="en-US" sz="1400"/>
              <a:t>The submission package is not considered ready for ERCOT submission until </a:t>
            </a:r>
            <a:r>
              <a:rPr lang="en-US" sz="1400" b="1"/>
              <a:t>all required submission items are marked “Complete” in the LIF</a:t>
            </a:r>
          </a:p>
        </p:txBody>
      </p:sp>
      <p:sp>
        <p:nvSpPr>
          <p:cNvPr id="4" name="TrackerNumBlue 4">
            <a:extLst>
              <a:ext uri="{FF2B5EF4-FFF2-40B4-BE49-F238E27FC236}">
                <a16:creationId xmlns:a16="http://schemas.microsoft.com/office/drawing/2014/main" id="{03667741-E239-4E7D-A22F-7599B9925AA7}"/>
              </a:ext>
            </a:extLst>
          </p:cNvPr>
          <p:cNvSpPr/>
          <p:nvPr>
            <p:custDataLst>
              <p:tags r:id="rId3"/>
            </p:custDataLst>
          </p:nvPr>
        </p:nvSpPr>
        <p:spPr>
          <a:xfrm>
            <a:off x="8824264" y="1743443"/>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14" name="TrackerNumBlue 4">
            <a:extLst>
              <a:ext uri="{FF2B5EF4-FFF2-40B4-BE49-F238E27FC236}">
                <a16:creationId xmlns:a16="http://schemas.microsoft.com/office/drawing/2014/main" id="{7B8CD2A9-E7B1-89A1-A8B0-44A5714014CE}"/>
              </a:ext>
            </a:extLst>
          </p:cNvPr>
          <p:cNvSpPr/>
          <p:nvPr>
            <p:custDataLst>
              <p:tags r:id="rId4"/>
            </p:custDataLst>
          </p:nvPr>
        </p:nvSpPr>
        <p:spPr>
          <a:xfrm>
            <a:off x="8824264" y="4019523"/>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15" name="TrackerNumBlue 4">
            <a:extLst>
              <a:ext uri="{FF2B5EF4-FFF2-40B4-BE49-F238E27FC236}">
                <a16:creationId xmlns:a16="http://schemas.microsoft.com/office/drawing/2014/main" id="{CCC398B3-6813-A916-C70A-3B0F80466283}"/>
              </a:ext>
            </a:extLst>
          </p:cNvPr>
          <p:cNvSpPr/>
          <p:nvPr>
            <p:custDataLst>
              <p:tags r:id="rId5"/>
            </p:custDataLst>
          </p:nvPr>
        </p:nvSpPr>
        <p:spPr>
          <a:xfrm>
            <a:off x="8824264" y="5181734"/>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3</a:t>
            </a:r>
          </a:p>
        </p:txBody>
      </p:sp>
      <p:pic>
        <p:nvPicPr>
          <p:cNvPr id="19" name="Picture 18">
            <a:extLst>
              <a:ext uri="{FF2B5EF4-FFF2-40B4-BE49-F238E27FC236}">
                <a16:creationId xmlns:a16="http://schemas.microsoft.com/office/drawing/2014/main" id="{231D1696-2A57-2AD9-F662-365F741878CB}"/>
              </a:ext>
            </a:extLst>
          </p:cNvPr>
          <p:cNvPicPr>
            <a:picLocks/>
          </p:cNvPicPr>
          <p:nvPr/>
        </p:nvPicPr>
        <p:blipFill>
          <a:blip r:embed="rId16"/>
          <a:stretch>
            <a:fillRect/>
          </a:stretch>
        </p:blipFill>
        <p:spPr>
          <a:xfrm>
            <a:off x="4878508" y="1761066"/>
            <a:ext cx="3659596" cy="4037360"/>
          </a:xfrm>
          <a:prstGeom prst="rect">
            <a:avLst/>
          </a:prstGeom>
        </p:spPr>
      </p:pic>
      <p:pic>
        <p:nvPicPr>
          <p:cNvPr id="21" name="Picture 20">
            <a:extLst>
              <a:ext uri="{FF2B5EF4-FFF2-40B4-BE49-F238E27FC236}">
                <a16:creationId xmlns:a16="http://schemas.microsoft.com/office/drawing/2014/main" id="{923C11E7-42E6-AB52-4A74-6F355B64A2AD}"/>
              </a:ext>
            </a:extLst>
          </p:cNvPr>
          <p:cNvPicPr>
            <a:picLocks noChangeAspect="1"/>
          </p:cNvPicPr>
          <p:nvPr/>
        </p:nvPicPr>
        <p:blipFill>
          <a:blip r:embed="rId17"/>
          <a:stretch>
            <a:fillRect/>
          </a:stretch>
        </p:blipFill>
        <p:spPr>
          <a:xfrm>
            <a:off x="1257300" y="1768000"/>
            <a:ext cx="3153265" cy="4037359"/>
          </a:xfrm>
          <a:prstGeom prst="rect">
            <a:avLst/>
          </a:prstGeom>
        </p:spPr>
      </p:pic>
      <p:grpSp>
        <p:nvGrpSpPr>
          <p:cNvPr id="22" name="ChevronBlue 70">
            <a:extLst>
              <a:ext uri="{FF2B5EF4-FFF2-40B4-BE49-F238E27FC236}">
                <a16:creationId xmlns:a16="http://schemas.microsoft.com/office/drawing/2014/main" id="{EEF593E4-2473-3AD8-7039-C33D61E6B90E}"/>
              </a:ext>
            </a:extLst>
          </p:cNvPr>
          <p:cNvGrpSpPr>
            <a:grpSpLocks noChangeAspect="1"/>
          </p:cNvGrpSpPr>
          <p:nvPr>
            <p:custDataLst>
              <p:tags r:id="rId6"/>
            </p:custDataLst>
          </p:nvPr>
        </p:nvGrpSpPr>
        <p:grpSpPr>
          <a:xfrm>
            <a:off x="4446422" y="2082151"/>
            <a:ext cx="396228" cy="396228"/>
            <a:chOff x="1016000" y="1016000"/>
            <a:chExt cx="396228" cy="396228"/>
          </a:xfrm>
        </p:grpSpPr>
        <p:sp>
          <p:nvSpPr>
            <p:cNvPr id="23" name="Oval 22">
              <a:extLst>
                <a:ext uri="{FF2B5EF4-FFF2-40B4-BE49-F238E27FC236}">
                  <a16:creationId xmlns:a16="http://schemas.microsoft.com/office/drawing/2014/main" id="{2C2BE99F-4CC3-FE97-029A-397A154A4F09}"/>
                </a:ext>
              </a:extLst>
            </p:cNvPr>
            <p:cNvSpPr/>
            <p:nvPr/>
          </p:nvSpPr>
          <p:spPr>
            <a:xfrm>
              <a:off x="1016000" y="1016000"/>
              <a:ext cx="396228" cy="396228"/>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a:extLst>
                <a:ext uri="{FF2B5EF4-FFF2-40B4-BE49-F238E27FC236}">
                  <a16:creationId xmlns:a16="http://schemas.microsoft.com/office/drawing/2014/main" id="{4F4F04B8-0D05-3E55-7F75-B7D322A33B97}"/>
                </a:ext>
              </a:extLst>
            </p:cNvPr>
            <p:cNvPicPr>
              <a:picLocks noChangeAspect="1"/>
            </p:cNvPicPr>
            <p:nvPr/>
          </p:nvPicPr>
          <p:blipFill>
            <a:blip>
              <a:extLst>
                <a:ext uri="{96DAC541-7B7A-43D3-8B79-37D633B846F1}">
                  <asvg:svgBlip xmlns:asvg="http://schemas.microsoft.com/office/drawing/2016/SVG/main" r:embed="rId18"/>
                </a:ext>
              </a:extLst>
            </a:blip>
            <a:stretch>
              <a:fillRect/>
            </a:stretch>
          </p:blipFill>
          <p:spPr>
            <a:xfrm>
              <a:off x="1023614" y="1023614"/>
              <a:ext cx="381000" cy="381000"/>
            </a:xfrm>
            <a:prstGeom prst="rect">
              <a:avLst/>
            </a:prstGeom>
          </p:spPr>
        </p:pic>
      </p:grpSp>
      <p:sp>
        <p:nvSpPr>
          <p:cNvPr id="29" name="Rectangle 28">
            <a:extLst>
              <a:ext uri="{FF2B5EF4-FFF2-40B4-BE49-F238E27FC236}">
                <a16:creationId xmlns:a16="http://schemas.microsoft.com/office/drawing/2014/main" id="{8FE57600-0812-A860-DF88-ED6AAF88250D}"/>
              </a:ext>
            </a:extLst>
          </p:cNvPr>
          <p:cNvSpPr/>
          <p:nvPr/>
        </p:nvSpPr>
        <p:spPr>
          <a:xfrm>
            <a:off x="1188720" y="3219398"/>
            <a:ext cx="3321332" cy="100500"/>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0" name="TrackerNumBlue 4">
            <a:extLst>
              <a:ext uri="{FF2B5EF4-FFF2-40B4-BE49-F238E27FC236}">
                <a16:creationId xmlns:a16="http://schemas.microsoft.com/office/drawing/2014/main" id="{9FA84100-52D1-B77A-C30C-D2A28263D763}"/>
              </a:ext>
            </a:extLst>
          </p:cNvPr>
          <p:cNvSpPr/>
          <p:nvPr>
            <p:custDataLst>
              <p:tags r:id="rId7"/>
            </p:custDataLst>
          </p:nvPr>
        </p:nvSpPr>
        <p:spPr>
          <a:xfrm>
            <a:off x="1057113" y="3151660"/>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33" name="TrackerNumBlue 4">
            <a:extLst>
              <a:ext uri="{FF2B5EF4-FFF2-40B4-BE49-F238E27FC236}">
                <a16:creationId xmlns:a16="http://schemas.microsoft.com/office/drawing/2014/main" id="{3C9E5347-003F-591E-2313-33DEA2F469AA}"/>
              </a:ext>
            </a:extLst>
          </p:cNvPr>
          <p:cNvSpPr/>
          <p:nvPr>
            <p:custDataLst>
              <p:tags r:id="rId8"/>
            </p:custDataLst>
          </p:nvPr>
        </p:nvSpPr>
        <p:spPr>
          <a:xfrm>
            <a:off x="4674539" y="3141252"/>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36" name="Rectangle 35">
            <a:extLst>
              <a:ext uri="{FF2B5EF4-FFF2-40B4-BE49-F238E27FC236}">
                <a16:creationId xmlns:a16="http://schemas.microsoft.com/office/drawing/2014/main" id="{0DACD930-C1F7-8454-9535-8D0FB11A8D74}"/>
              </a:ext>
            </a:extLst>
          </p:cNvPr>
          <p:cNvSpPr/>
          <p:nvPr/>
        </p:nvSpPr>
        <p:spPr>
          <a:xfrm>
            <a:off x="5550951" y="2537482"/>
            <a:ext cx="638954" cy="3250670"/>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7" name="TrackerNumBlue 4">
            <a:extLst>
              <a:ext uri="{FF2B5EF4-FFF2-40B4-BE49-F238E27FC236}">
                <a16:creationId xmlns:a16="http://schemas.microsoft.com/office/drawing/2014/main" id="{4332A9D4-81D2-44B0-FEA6-350ADC780B5A}"/>
              </a:ext>
            </a:extLst>
          </p:cNvPr>
          <p:cNvSpPr/>
          <p:nvPr>
            <p:custDataLst>
              <p:tags r:id="rId9"/>
            </p:custDataLst>
          </p:nvPr>
        </p:nvSpPr>
        <p:spPr>
          <a:xfrm>
            <a:off x="5742032" y="2344085"/>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3</a:t>
            </a:r>
          </a:p>
        </p:txBody>
      </p:sp>
      <p:sp>
        <p:nvSpPr>
          <p:cNvPr id="16" name="5. Source">
            <a:extLst>
              <a:ext uri="{FF2B5EF4-FFF2-40B4-BE49-F238E27FC236}">
                <a16:creationId xmlns:a16="http://schemas.microsoft.com/office/drawing/2014/main" id="{60E3B84E-F20D-8545-17AA-3E5F02243438}"/>
              </a:ext>
            </a:extLst>
          </p:cNvPr>
          <p:cNvSpPr txBox="1"/>
          <p:nvPr>
            <p:custDataLst>
              <p:tags r:id="rId10"/>
            </p:custDataLst>
          </p:nvPr>
        </p:nvSpPr>
        <p:spPr>
          <a:xfrm>
            <a:off x="860649" y="6652475"/>
            <a:ext cx="10287000" cy="123111"/>
          </a:xfrm>
          <a:prstGeom prst="rect">
            <a:avLst/>
          </a:prstGeom>
          <a:noFill/>
        </p:spPr>
        <p:txBody>
          <a:bodyPr vert="horz" wrap="square" lIns="0" tIns="0" rIns="0" bIns="0" rtlCol="0" anchor="b" anchorCtr="0">
            <a:spAutoFit/>
          </a:bodyPr>
          <a:lstStyle/>
          <a:p>
            <a:r>
              <a:rPr lang="fr-FR" sz="800"/>
              <a:t>Source: ERCOT discussions</a:t>
            </a:r>
            <a:endParaRPr lang="en-US" sz="800"/>
          </a:p>
        </p:txBody>
      </p:sp>
      <p:sp>
        <p:nvSpPr>
          <p:cNvPr id="26" name="Rectangle 25">
            <a:extLst>
              <a:ext uri="{FF2B5EF4-FFF2-40B4-BE49-F238E27FC236}">
                <a16:creationId xmlns:a16="http://schemas.microsoft.com/office/drawing/2014/main" id="{07D04332-E6F3-F18C-D090-08C3DC889DFC}"/>
              </a:ext>
            </a:extLst>
          </p:cNvPr>
          <p:cNvSpPr/>
          <p:nvPr/>
        </p:nvSpPr>
        <p:spPr>
          <a:xfrm>
            <a:off x="4869952" y="3219398"/>
            <a:ext cx="3653465" cy="100500"/>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8" name="TextBox 1064">
            <a:extLst>
              <a:ext uri="{FF2B5EF4-FFF2-40B4-BE49-F238E27FC236}">
                <a16:creationId xmlns:a16="http://schemas.microsoft.com/office/drawing/2014/main" id="{98AC1CF5-4A44-265B-C98B-8B8EE37BEC3C}"/>
              </a:ext>
            </a:extLst>
          </p:cNvPr>
          <p:cNvSpPr txBox="1">
            <a:spLocks/>
          </p:cNvSpPr>
          <p:nvPr/>
        </p:nvSpPr>
        <p:spPr>
          <a:xfrm>
            <a:off x="10483596" y="50705"/>
            <a:ext cx="1639509"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a:solidFill>
                  <a:srgbClr val="FF0000"/>
                </a:solidFill>
              </a:rPr>
              <a:t>ILLUSTRATIVE</a:t>
            </a:r>
            <a:endParaRPr lang="en-US" sz="1100" u="sng">
              <a:solidFill>
                <a:srgbClr val="FF0000"/>
              </a:solidFill>
            </a:endParaRPr>
          </a:p>
        </p:txBody>
      </p:sp>
      <p:sp>
        <p:nvSpPr>
          <p:cNvPr id="32" name="TextBox 1064">
            <a:extLst>
              <a:ext uri="{FF2B5EF4-FFF2-40B4-BE49-F238E27FC236}">
                <a16:creationId xmlns:a16="http://schemas.microsoft.com/office/drawing/2014/main" id="{B4687D97-2BFD-C0FA-93C8-31E87B92E087}"/>
              </a:ext>
            </a:extLst>
          </p:cNvPr>
          <p:cNvSpPr txBox="1">
            <a:spLocks/>
          </p:cNvSpPr>
          <p:nvPr/>
        </p:nvSpPr>
        <p:spPr>
          <a:xfrm>
            <a:off x="10483595" y="249954"/>
            <a:ext cx="1639509"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a:solidFill>
                  <a:srgbClr val="FF0000"/>
                </a:solidFill>
              </a:rPr>
              <a:t>HIGHLY PRELIMINARY</a:t>
            </a:r>
            <a:endParaRPr lang="en-US" sz="1100" u="sng">
              <a:solidFill>
                <a:srgbClr val="FF0000"/>
              </a:solidFill>
            </a:endParaRPr>
          </a:p>
        </p:txBody>
      </p:sp>
    </p:spTree>
    <p:extLst>
      <p:ext uri="{BB962C8B-B14F-4D97-AF65-F5344CB8AC3E}">
        <p14:creationId xmlns:p14="http://schemas.microsoft.com/office/powerpoint/2010/main" val="19941455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A36E0-F25D-198A-77B9-C50549F1E943}"/>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110C8F79-7C12-561B-5C99-DCEA53354B2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04" imgH="405" progId="TCLayout.ActiveDocument.1">
                  <p:embed/>
                </p:oleObj>
              </mc:Choice>
              <mc:Fallback>
                <p:oleObj name="think-cell Slide" r:id="rId10" imgW="404" imgH="405" progId="TCLayout.ActiveDocument.1">
                  <p:embed/>
                  <p:pic>
                    <p:nvPicPr>
                      <p:cNvPr id="5" name="think-cell data - do not delete" hidden="1">
                        <a:extLst>
                          <a:ext uri="{FF2B5EF4-FFF2-40B4-BE49-F238E27FC236}">
                            <a16:creationId xmlns:a16="http://schemas.microsoft.com/office/drawing/2014/main" id="{110C8F79-7C12-561B-5C99-DCEA53354B2C}"/>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C45BE4CC-095C-81DA-C4AC-0CE505BF9C8E}"/>
              </a:ext>
            </a:extLst>
          </p:cNvPr>
          <p:cNvSpPr>
            <a:spLocks noGrp="1"/>
          </p:cNvSpPr>
          <p:nvPr>
            <p:ph type="title"/>
          </p:nvPr>
        </p:nvSpPr>
        <p:spPr>
          <a:xfrm>
            <a:off x="1257300" y="457200"/>
            <a:ext cx="10401300" cy="664797"/>
          </a:xfrm>
        </p:spPr>
        <p:txBody>
          <a:bodyPr vert="horz" wrap="square">
            <a:spAutoFit/>
          </a:bodyPr>
          <a:lstStyle/>
          <a:p>
            <a:r>
              <a:rPr lang="en-US"/>
              <a:t>Case Study (6/8): Submission package is confirmed ready for ERCOT submission</a:t>
            </a:r>
          </a:p>
        </p:txBody>
      </p:sp>
      <p:sp>
        <p:nvSpPr>
          <p:cNvPr id="3" name="Slide Number Placeholder 4">
            <a:extLst>
              <a:ext uri="{FF2B5EF4-FFF2-40B4-BE49-F238E27FC236}">
                <a16:creationId xmlns:a16="http://schemas.microsoft.com/office/drawing/2014/main" id="{53D7D125-7116-1213-0A16-76BA54A64598}"/>
              </a:ext>
            </a:extLst>
          </p:cNvPr>
          <p:cNvSpPr>
            <a:spLocks noGrp="1"/>
          </p:cNvSpPr>
          <p:nvPr>
            <p:ph type="sldNum" sz="quarter" idx="12"/>
          </p:nvPr>
        </p:nvSpPr>
        <p:spPr/>
        <p:txBody>
          <a:bodyPr/>
          <a:lstStyle/>
          <a:p>
            <a:fld id="{BCDE79FB-97BA-492B-8D57-F1373F9ADA95}" type="slidenum">
              <a:rPr lang="en-US" smtClean="0"/>
              <a:t>31</a:t>
            </a:fld>
            <a:endParaRPr lang="en-US"/>
          </a:p>
        </p:txBody>
      </p:sp>
      <p:grpSp>
        <p:nvGrpSpPr>
          <p:cNvPr id="6" name="Group 5">
            <a:extLst>
              <a:ext uri="{FF2B5EF4-FFF2-40B4-BE49-F238E27FC236}">
                <a16:creationId xmlns:a16="http://schemas.microsoft.com/office/drawing/2014/main" id="{1D9BFD42-EA41-929C-06F2-94C50CDFEBC0}"/>
              </a:ext>
            </a:extLst>
          </p:cNvPr>
          <p:cNvGrpSpPr/>
          <p:nvPr/>
        </p:nvGrpSpPr>
        <p:grpSpPr>
          <a:xfrm>
            <a:off x="1257300" y="1389218"/>
            <a:ext cx="7280804" cy="220337"/>
            <a:chOff x="1257300" y="1284810"/>
            <a:chExt cx="7121705" cy="220337"/>
          </a:xfrm>
        </p:grpSpPr>
        <p:cxnSp>
          <p:nvCxnSpPr>
            <p:cNvPr id="7" name="LineBasicDefault 292">
              <a:extLst>
                <a:ext uri="{FF2B5EF4-FFF2-40B4-BE49-F238E27FC236}">
                  <a16:creationId xmlns:a16="http://schemas.microsoft.com/office/drawing/2014/main" id="{BAB6F3E1-B02B-BFC3-5889-014AC18673C0}"/>
                </a:ext>
              </a:extLst>
            </p:cNvPr>
            <p:cNvCxnSpPr>
              <a:cxnSpLocks/>
            </p:cNvCxnSpPr>
            <p:nvPr>
              <p:custDataLst>
                <p:tags r:id="rId8"/>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95C1CF3-EC25-0DC4-DB32-C436C26B1EF7}"/>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9" name="Group 8">
            <a:extLst>
              <a:ext uri="{FF2B5EF4-FFF2-40B4-BE49-F238E27FC236}">
                <a16:creationId xmlns:a16="http://schemas.microsoft.com/office/drawing/2014/main" id="{13249F1C-F25E-A4E8-7EEE-6ADA4923E416}"/>
              </a:ext>
            </a:extLst>
          </p:cNvPr>
          <p:cNvGrpSpPr>
            <a:grpSpLocks/>
          </p:cNvGrpSpPr>
          <p:nvPr/>
        </p:nvGrpSpPr>
        <p:grpSpPr>
          <a:xfrm>
            <a:off x="8851535" y="1389218"/>
            <a:ext cx="2807065" cy="220337"/>
            <a:chOff x="1257300" y="1284810"/>
            <a:chExt cx="7121705" cy="220337"/>
          </a:xfrm>
        </p:grpSpPr>
        <p:cxnSp>
          <p:nvCxnSpPr>
            <p:cNvPr id="10" name="LineBasicDefault 292">
              <a:extLst>
                <a:ext uri="{FF2B5EF4-FFF2-40B4-BE49-F238E27FC236}">
                  <a16:creationId xmlns:a16="http://schemas.microsoft.com/office/drawing/2014/main" id="{690566C3-5629-2496-6DD0-34ED7C27A6D0}"/>
                </a:ext>
              </a:extLst>
            </p:cNvPr>
            <p:cNvCxnSpPr>
              <a:cxnSpLocks/>
            </p:cNvCxnSpPr>
            <p:nvPr>
              <p:custDataLst>
                <p:tags r:id="rId7"/>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3070329-A34A-D70E-E82E-8894DC49B4FF}"/>
                </a:ext>
              </a:extLst>
            </p:cNvPr>
            <p:cNvSpPr txBox="1">
              <a:spLocks/>
            </p:cNvSpPr>
            <p:nvPr/>
          </p:nvSpPr>
          <p:spPr>
            <a:xfrm>
              <a:off x="1257300" y="1284810"/>
              <a:ext cx="7121705" cy="17805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12" name="TextBox 11">
            <a:extLst>
              <a:ext uri="{FF2B5EF4-FFF2-40B4-BE49-F238E27FC236}">
                <a16:creationId xmlns:a16="http://schemas.microsoft.com/office/drawing/2014/main" id="{6A997BF6-3F53-36C1-2127-9291E48ADDF2}"/>
              </a:ext>
            </a:extLst>
          </p:cNvPr>
          <p:cNvSpPr txBox="1">
            <a:spLocks/>
          </p:cNvSpPr>
          <p:nvPr/>
        </p:nvSpPr>
        <p:spPr>
          <a:xfrm>
            <a:off x="8851535" y="1745986"/>
            <a:ext cx="2807065" cy="381642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400" b="1"/>
              <a:t>All required submission items associated with the selected eligibility pathway should show “Complete”</a:t>
            </a:r>
            <a:r>
              <a:rPr lang="en-US" sz="1400"/>
              <a:t> within the LIF</a:t>
            </a:r>
            <a:endParaRPr lang="en-US" sz="1400" b="1"/>
          </a:p>
          <a:p>
            <a:pPr marL="285750" indent="-285750">
              <a:buFont typeface="Arial" panose="020B0604020202020204" pitchFamily="34" charset="0"/>
              <a:buChar char="•"/>
            </a:pPr>
            <a:r>
              <a:rPr lang="en-US" sz="1400"/>
              <a:t>Once all required submission items have been received, reviewed, and validated, </a:t>
            </a:r>
            <a:r>
              <a:rPr lang="en-US" sz="1400" b="1"/>
              <a:t>the LIF indicates “LOAD APPLICATION READY TO BE SUBMITTED” for ERCOT submission</a:t>
            </a:r>
          </a:p>
          <a:p>
            <a:pPr marL="285750" indent="-285750">
              <a:buFont typeface="Arial" panose="020B0604020202020204" pitchFamily="34" charset="0"/>
              <a:buChar char="•"/>
            </a:pPr>
            <a:r>
              <a:rPr lang="en-US" sz="1400" b="1"/>
              <a:t>The Interconnecting TSP and DSP, as applicable, coordinate and align on the final submission package </a:t>
            </a:r>
            <a:r>
              <a:rPr lang="en-US" sz="1400"/>
              <a:t>prior to ERCOT submission</a:t>
            </a:r>
          </a:p>
        </p:txBody>
      </p:sp>
      <p:sp>
        <p:nvSpPr>
          <p:cNvPr id="13" name="TrackerNumBlue 4">
            <a:extLst>
              <a:ext uri="{FF2B5EF4-FFF2-40B4-BE49-F238E27FC236}">
                <a16:creationId xmlns:a16="http://schemas.microsoft.com/office/drawing/2014/main" id="{D6CA020F-C32B-13C0-A5B6-3519F69AE678}"/>
              </a:ext>
            </a:extLst>
          </p:cNvPr>
          <p:cNvSpPr/>
          <p:nvPr>
            <p:custDataLst>
              <p:tags r:id="rId2"/>
            </p:custDataLst>
          </p:nvPr>
        </p:nvSpPr>
        <p:spPr>
          <a:xfrm>
            <a:off x="8824264" y="1743443"/>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pic>
        <p:nvPicPr>
          <p:cNvPr id="18" name="Picture 17">
            <a:extLst>
              <a:ext uri="{FF2B5EF4-FFF2-40B4-BE49-F238E27FC236}">
                <a16:creationId xmlns:a16="http://schemas.microsoft.com/office/drawing/2014/main" id="{19468476-D465-278A-4AD4-76111F7EF138}"/>
              </a:ext>
            </a:extLst>
          </p:cNvPr>
          <p:cNvPicPr>
            <a:picLocks noChangeAspect="1"/>
          </p:cNvPicPr>
          <p:nvPr/>
        </p:nvPicPr>
        <p:blipFill>
          <a:blip r:embed="rId12"/>
          <a:srcRect r="6883"/>
          <a:stretch>
            <a:fillRect/>
          </a:stretch>
        </p:blipFill>
        <p:spPr>
          <a:xfrm>
            <a:off x="1257301" y="1819138"/>
            <a:ext cx="7355020" cy="3420367"/>
          </a:xfrm>
          <a:prstGeom prst="rect">
            <a:avLst/>
          </a:prstGeom>
        </p:spPr>
      </p:pic>
      <p:sp>
        <p:nvSpPr>
          <p:cNvPr id="19" name="Rectangle 18">
            <a:extLst>
              <a:ext uri="{FF2B5EF4-FFF2-40B4-BE49-F238E27FC236}">
                <a16:creationId xmlns:a16="http://schemas.microsoft.com/office/drawing/2014/main" id="{F836EB58-B6D9-82C3-7D79-941FB7C7C2E1}"/>
              </a:ext>
            </a:extLst>
          </p:cNvPr>
          <p:cNvSpPr/>
          <p:nvPr/>
        </p:nvSpPr>
        <p:spPr>
          <a:xfrm>
            <a:off x="5998463" y="2432304"/>
            <a:ext cx="585217" cy="2816141"/>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0" name="TrackerNumBlue 4">
            <a:extLst>
              <a:ext uri="{FF2B5EF4-FFF2-40B4-BE49-F238E27FC236}">
                <a16:creationId xmlns:a16="http://schemas.microsoft.com/office/drawing/2014/main" id="{182A269D-AC81-D189-F046-1A4334B97166}"/>
              </a:ext>
            </a:extLst>
          </p:cNvPr>
          <p:cNvSpPr/>
          <p:nvPr>
            <p:custDataLst>
              <p:tags r:id="rId3"/>
            </p:custDataLst>
          </p:nvPr>
        </p:nvSpPr>
        <p:spPr>
          <a:xfrm>
            <a:off x="6162675" y="2215258"/>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22" name="Rectangle 21">
            <a:extLst>
              <a:ext uri="{FF2B5EF4-FFF2-40B4-BE49-F238E27FC236}">
                <a16:creationId xmlns:a16="http://schemas.microsoft.com/office/drawing/2014/main" id="{F413548B-AFAC-AC2D-5596-BB4352029935}"/>
              </a:ext>
            </a:extLst>
          </p:cNvPr>
          <p:cNvSpPr/>
          <p:nvPr/>
        </p:nvSpPr>
        <p:spPr>
          <a:xfrm>
            <a:off x="6468501" y="1762679"/>
            <a:ext cx="2175338" cy="256761"/>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3" name="TrackerNumBlue 4">
            <a:extLst>
              <a:ext uri="{FF2B5EF4-FFF2-40B4-BE49-F238E27FC236}">
                <a16:creationId xmlns:a16="http://schemas.microsoft.com/office/drawing/2014/main" id="{D7541DE6-ACD1-9949-5479-82FAA24E8F23}"/>
              </a:ext>
            </a:extLst>
          </p:cNvPr>
          <p:cNvSpPr/>
          <p:nvPr>
            <p:custDataLst>
              <p:tags r:id="rId4"/>
            </p:custDataLst>
          </p:nvPr>
        </p:nvSpPr>
        <p:spPr>
          <a:xfrm>
            <a:off x="6291071" y="1777392"/>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4" name="5. Source">
            <a:extLst>
              <a:ext uri="{FF2B5EF4-FFF2-40B4-BE49-F238E27FC236}">
                <a16:creationId xmlns:a16="http://schemas.microsoft.com/office/drawing/2014/main" id="{8B81FA82-311B-0583-D244-4110038AF679}"/>
              </a:ext>
            </a:extLst>
          </p:cNvPr>
          <p:cNvSpPr txBox="1"/>
          <p:nvPr>
            <p:custDataLst>
              <p:tags r:id="rId5"/>
            </p:custDataLst>
          </p:nvPr>
        </p:nvSpPr>
        <p:spPr>
          <a:xfrm>
            <a:off x="860649" y="6652475"/>
            <a:ext cx="10287000" cy="123111"/>
          </a:xfrm>
          <a:prstGeom prst="rect">
            <a:avLst/>
          </a:prstGeom>
          <a:noFill/>
        </p:spPr>
        <p:txBody>
          <a:bodyPr vert="horz" wrap="square" lIns="0" tIns="0" rIns="0" bIns="0" rtlCol="0" anchor="b" anchorCtr="0">
            <a:spAutoFit/>
          </a:bodyPr>
          <a:lstStyle/>
          <a:p>
            <a:r>
              <a:rPr lang="fr-FR" sz="800"/>
              <a:t>Source: ERCOT discussions</a:t>
            </a:r>
            <a:endParaRPr lang="en-US" sz="800"/>
          </a:p>
        </p:txBody>
      </p:sp>
      <p:sp>
        <p:nvSpPr>
          <p:cNvPr id="27" name="TrackerNumBlue 4">
            <a:extLst>
              <a:ext uri="{FF2B5EF4-FFF2-40B4-BE49-F238E27FC236}">
                <a16:creationId xmlns:a16="http://schemas.microsoft.com/office/drawing/2014/main" id="{56D3E17D-EB7B-49BF-19AD-CEB0083BBB13}"/>
              </a:ext>
            </a:extLst>
          </p:cNvPr>
          <p:cNvSpPr/>
          <p:nvPr>
            <p:custDataLst>
              <p:tags r:id="rId6"/>
            </p:custDataLst>
          </p:nvPr>
        </p:nvSpPr>
        <p:spPr>
          <a:xfrm>
            <a:off x="8824264" y="2872774"/>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24" name="TextBox 1064">
            <a:extLst>
              <a:ext uri="{FF2B5EF4-FFF2-40B4-BE49-F238E27FC236}">
                <a16:creationId xmlns:a16="http://schemas.microsoft.com/office/drawing/2014/main" id="{A4C71A59-2154-0A25-2B02-C15E29AF35D3}"/>
              </a:ext>
            </a:extLst>
          </p:cNvPr>
          <p:cNvSpPr txBox="1">
            <a:spLocks/>
          </p:cNvSpPr>
          <p:nvPr/>
        </p:nvSpPr>
        <p:spPr>
          <a:xfrm>
            <a:off x="10483596" y="50705"/>
            <a:ext cx="1639509"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a:solidFill>
                  <a:srgbClr val="FF0000"/>
                </a:solidFill>
              </a:rPr>
              <a:t>ILLUSTRATIVE</a:t>
            </a:r>
            <a:endParaRPr lang="en-US" sz="1100" u="sng">
              <a:solidFill>
                <a:srgbClr val="FF0000"/>
              </a:solidFill>
            </a:endParaRPr>
          </a:p>
        </p:txBody>
      </p:sp>
      <p:sp>
        <p:nvSpPr>
          <p:cNvPr id="26" name="TextBox 1064">
            <a:extLst>
              <a:ext uri="{FF2B5EF4-FFF2-40B4-BE49-F238E27FC236}">
                <a16:creationId xmlns:a16="http://schemas.microsoft.com/office/drawing/2014/main" id="{975B5E83-A4D5-96A3-8761-92E4FD9422B7}"/>
              </a:ext>
            </a:extLst>
          </p:cNvPr>
          <p:cNvSpPr txBox="1">
            <a:spLocks/>
          </p:cNvSpPr>
          <p:nvPr/>
        </p:nvSpPr>
        <p:spPr>
          <a:xfrm>
            <a:off x="10483595" y="249954"/>
            <a:ext cx="1639509"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a:solidFill>
                  <a:srgbClr val="FF0000"/>
                </a:solidFill>
              </a:rPr>
              <a:t>HIGHLY PRELIMINARY</a:t>
            </a:r>
            <a:endParaRPr lang="en-US" sz="1100" u="sng">
              <a:solidFill>
                <a:srgbClr val="FF0000"/>
              </a:solidFill>
            </a:endParaRPr>
          </a:p>
        </p:txBody>
      </p:sp>
    </p:spTree>
    <p:extLst>
      <p:ext uri="{BB962C8B-B14F-4D97-AF65-F5344CB8AC3E}">
        <p14:creationId xmlns:p14="http://schemas.microsoft.com/office/powerpoint/2010/main" val="20201597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EDC47-AD0D-A645-C1B7-756466BF7443}"/>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635A49E-0BC4-9BDD-9D12-C432C32B731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04" imgH="405" progId="TCLayout.ActiveDocument.1">
                  <p:embed/>
                </p:oleObj>
              </mc:Choice>
              <mc:Fallback>
                <p:oleObj name="think-cell Slide" r:id="rId10" imgW="404" imgH="405" progId="TCLayout.ActiveDocument.1">
                  <p:embed/>
                  <p:pic>
                    <p:nvPicPr>
                      <p:cNvPr id="5" name="think-cell data - do not delete" hidden="1">
                        <a:extLst>
                          <a:ext uri="{FF2B5EF4-FFF2-40B4-BE49-F238E27FC236}">
                            <a16:creationId xmlns:a16="http://schemas.microsoft.com/office/drawing/2014/main" id="{C635A49E-0BC4-9BDD-9D12-C432C32B7315}"/>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9AD196B6-4A2D-3985-E4D1-8D8F573E7AAC}"/>
              </a:ext>
            </a:extLst>
          </p:cNvPr>
          <p:cNvSpPr>
            <a:spLocks noGrp="1"/>
          </p:cNvSpPr>
          <p:nvPr>
            <p:ph type="title"/>
          </p:nvPr>
        </p:nvSpPr>
        <p:spPr>
          <a:xfrm>
            <a:off x="1257300" y="457200"/>
            <a:ext cx="10401300" cy="332399"/>
          </a:xfrm>
        </p:spPr>
        <p:txBody>
          <a:bodyPr vert="horz" wrap="square">
            <a:spAutoFit/>
          </a:bodyPr>
          <a:lstStyle/>
          <a:p>
            <a:r>
              <a:rPr lang="en-US"/>
              <a:t>Case Study (7/8): Final submission package transmitted to ERCOT</a:t>
            </a:r>
          </a:p>
        </p:txBody>
      </p:sp>
      <p:sp>
        <p:nvSpPr>
          <p:cNvPr id="3" name="Slide Number Placeholder 4">
            <a:extLst>
              <a:ext uri="{FF2B5EF4-FFF2-40B4-BE49-F238E27FC236}">
                <a16:creationId xmlns:a16="http://schemas.microsoft.com/office/drawing/2014/main" id="{03F3731F-60AB-E249-6935-9C16DC02421B}"/>
              </a:ext>
            </a:extLst>
          </p:cNvPr>
          <p:cNvSpPr>
            <a:spLocks noGrp="1"/>
          </p:cNvSpPr>
          <p:nvPr>
            <p:ph type="sldNum" sz="quarter" idx="12"/>
          </p:nvPr>
        </p:nvSpPr>
        <p:spPr/>
        <p:txBody>
          <a:bodyPr/>
          <a:lstStyle/>
          <a:p>
            <a:fld id="{BCDE79FB-97BA-492B-8D57-F1373F9ADA95}" type="slidenum">
              <a:rPr lang="en-US" smtClean="0"/>
              <a:t>32</a:t>
            </a:fld>
            <a:endParaRPr lang="en-US"/>
          </a:p>
        </p:txBody>
      </p:sp>
      <p:grpSp>
        <p:nvGrpSpPr>
          <p:cNvPr id="6" name="Group 5">
            <a:extLst>
              <a:ext uri="{FF2B5EF4-FFF2-40B4-BE49-F238E27FC236}">
                <a16:creationId xmlns:a16="http://schemas.microsoft.com/office/drawing/2014/main" id="{4A3C6EA7-AFCD-F48D-DD92-95F4A6CD14B3}"/>
              </a:ext>
            </a:extLst>
          </p:cNvPr>
          <p:cNvGrpSpPr/>
          <p:nvPr/>
        </p:nvGrpSpPr>
        <p:grpSpPr>
          <a:xfrm>
            <a:off x="1257300" y="1389218"/>
            <a:ext cx="7280804" cy="220337"/>
            <a:chOff x="1257300" y="1284810"/>
            <a:chExt cx="7121705" cy="220337"/>
          </a:xfrm>
        </p:grpSpPr>
        <p:cxnSp>
          <p:nvCxnSpPr>
            <p:cNvPr id="7" name="LineBasicDefault 292">
              <a:extLst>
                <a:ext uri="{FF2B5EF4-FFF2-40B4-BE49-F238E27FC236}">
                  <a16:creationId xmlns:a16="http://schemas.microsoft.com/office/drawing/2014/main" id="{6AB4506D-99DB-96AC-4DE2-2F1CA712031D}"/>
                </a:ext>
              </a:extLst>
            </p:cNvPr>
            <p:cNvCxnSpPr>
              <a:cxnSpLocks/>
            </p:cNvCxnSpPr>
            <p:nvPr>
              <p:custDataLst>
                <p:tags r:id="rId8"/>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BFCB6B9-4951-EBFD-9318-5DE3FAD2795B}"/>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9" name="Group 8">
            <a:extLst>
              <a:ext uri="{FF2B5EF4-FFF2-40B4-BE49-F238E27FC236}">
                <a16:creationId xmlns:a16="http://schemas.microsoft.com/office/drawing/2014/main" id="{56F96C54-5F07-5370-E219-38F8279A02FC}"/>
              </a:ext>
            </a:extLst>
          </p:cNvPr>
          <p:cNvGrpSpPr>
            <a:grpSpLocks/>
          </p:cNvGrpSpPr>
          <p:nvPr/>
        </p:nvGrpSpPr>
        <p:grpSpPr>
          <a:xfrm>
            <a:off x="8851535" y="1389218"/>
            <a:ext cx="2807065" cy="220337"/>
            <a:chOff x="1257300" y="1284810"/>
            <a:chExt cx="7121705" cy="220337"/>
          </a:xfrm>
        </p:grpSpPr>
        <p:cxnSp>
          <p:nvCxnSpPr>
            <p:cNvPr id="10" name="LineBasicDefault 292">
              <a:extLst>
                <a:ext uri="{FF2B5EF4-FFF2-40B4-BE49-F238E27FC236}">
                  <a16:creationId xmlns:a16="http://schemas.microsoft.com/office/drawing/2014/main" id="{032E75DB-5415-F39D-F5A8-C4EAACEC9CCD}"/>
                </a:ext>
              </a:extLst>
            </p:cNvPr>
            <p:cNvCxnSpPr>
              <a:cxnSpLocks/>
            </p:cNvCxnSpPr>
            <p:nvPr>
              <p:custDataLst>
                <p:tags r:id="rId7"/>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C9FC85E-65AB-3AAF-BDCB-D09176C0B96D}"/>
                </a:ext>
              </a:extLst>
            </p:cNvPr>
            <p:cNvSpPr txBox="1">
              <a:spLocks/>
            </p:cNvSpPr>
            <p:nvPr/>
          </p:nvSpPr>
          <p:spPr>
            <a:xfrm>
              <a:off x="1257300" y="1284810"/>
              <a:ext cx="7121705" cy="17805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12" name="TextBox 11">
            <a:extLst>
              <a:ext uri="{FF2B5EF4-FFF2-40B4-BE49-F238E27FC236}">
                <a16:creationId xmlns:a16="http://schemas.microsoft.com/office/drawing/2014/main" id="{8167502C-5111-CC75-BB29-79E93A75E7AD}"/>
              </a:ext>
            </a:extLst>
          </p:cNvPr>
          <p:cNvSpPr txBox="1">
            <a:spLocks/>
          </p:cNvSpPr>
          <p:nvPr/>
        </p:nvSpPr>
        <p:spPr>
          <a:xfrm>
            <a:off x="8851535" y="1745986"/>
            <a:ext cx="2807065" cy="38933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400" b="1"/>
              <a:t>The submitting entity </a:t>
            </a:r>
            <a:r>
              <a:rPr lang="en-US" sz="1400"/>
              <a:t>(generally the Interconnecting TSP, with the Interconnecting DSP copied where applicable) </a:t>
            </a:r>
            <a:r>
              <a:rPr lang="en-US" sz="1400" b="1"/>
              <a:t>transmits the final coordinated submission package to ERCOT </a:t>
            </a:r>
            <a:r>
              <a:rPr lang="en-US" sz="1400"/>
              <a:t>using the standardized email template</a:t>
            </a:r>
          </a:p>
          <a:p>
            <a:pPr marL="285750" indent="-285750">
              <a:buFont typeface="Arial" panose="020B0604020202020204" pitchFamily="34" charset="0"/>
              <a:buChar char="•"/>
            </a:pPr>
            <a:r>
              <a:rPr lang="en-US" sz="1400" b="1"/>
              <a:t>The final package may include:</a:t>
            </a:r>
          </a:p>
          <a:p>
            <a:pPr marL="514350" lvl="1" indent="-285750">
              <a:buFont typeface="Arial" panose="020B0604020202020204" pitchFamily="34" charset="0"/>
              <a:buChar char="•"/>
            </a:pPr>
            <a:r>
              <a:rPr lang="en-US" sz="1400"/>
              <a:t>Completed LIF</a:t>
            </a:r>
          </a:p>
          <a:p>
            <a:pPr marL="514350" lvl="1" indent="-285750">
              <a:buFont typeface="Arial" panose="020B0604020202020204" pitchFamily="34" charset="0"/>
              <a:buChar char="•"/>
            </a:pPr>
            <a:r>
              <a:rPr lang="en-US" sz="1400"/>
              <a:t>Supporting evidence and disclosures</a:t>
            </a:r>
          </a:p>
          <a:p>
            <a:pPr marL="514350" lvl="1" indent="-285750">
              <a:buFont typeface="Arial" panose="020B0604020202020204" pitchFamily="34" charset="0"/>
              <a:buChar char="•"/>
            </a:pPr>
            <a:r>
              <a:rPr lang="en-US" sz="1400"/>
              <a:t>ILLE attestations/forms where applicable</a:t>
            </a:r>
          </a:p>
          <a:p>
            <a:pPr marL="514350" lvl="1" indent="-285750">
              <a:buFont typeface="Arial" panose="020B0604020202020204" pitchFamily="34" charset="0"/>
              <a:buChar char="•"/>
            </a:pPr>
            <a:r>
              <a:rPr lang="en-US" sz="1400"/>
              <a:t>Supporting technical materials</a:t>
            </a:r>
          </a:p>
        </p:txBody>
      </p:sp>
      <p:pic>
        <p:nvPicPr>
          <p:cNvPr id="15" name="Picture 14">
            <a:extLst>
              <a:ext uri="{FF2B5EF4-FFF2-40B4-BE49-F238E27FC236}">
                <a16:creationId xmlns:a16="http://schemas.microsoft.com/office/drawing/2014/main" id="{3F9387B6-8AD5-E785-44FE-E6979632780E}"/>
              </a:ext>
            </a:extLst>
          </p:cNvPr>
          <p:cNvPicPr>
            <a:picLocks noChangeAspect="1"/>
          </p:cNvPicPr>
          <p:nvPr/>
        </p:nvPicPr>
        <p:blipFill>
          <a:blip r:embed="rId12"/>
          <a:stretch>
            <a:fillRect/>
          </a:stretch>
        </p:blipFill>
        <p:spPr>
          <a:xfrm>
            <a:off x="1257300" y="1745986"/>
            <a:ext cx="3724795" cy="4534533"/>
          </a:xfrm>
          <a:prstGeom prst="rect">
            <a:avLst/>
          </a:prstGeom>
        </p:spPr>
      </p:pic>
      <p:pic>
        <p:nvPicPr>
          <p:cNvPr id="17" name="Picture 16">
            <a:extLst>
              <a:ext uri="{FF2B5EF4-FFF2-40B4-BE49-F238E27FC236}">
                <a16:creationId xmlns:a16="http://schemas.microsoft.com/office/drawing/2014/main" id="{8DA2016C-01BE-8280-95F0-C151515EBE2E}"/>
              </a:ext>
            </a:extLst>
          </p:cNvPr>
          <p:cNvPicPr>
            <a:picLocks noChangeAspect="1"/>
          </p:cNvPicPr>
          <p:nvPr/>
        </p:nvPicPr>
        <p:blipFill>
          <a:blip r:embed="rId13"/>
          <a:stretch>
            <a:fillRect/>
          </a:stretch>
        </p:blipFill>
        <p:spPr>
          <a:xfrm>
            <a:off x="5003836" y="1753916"/>
            <a:ext cx="3534268" cy="952633"/>
          </a:xfrm>
          <a:prstGeom prst="rect">
            <a:avLst/>
          </a:prstGeom>
        </p:spPr>
      </p:pic>
      <p:sp>
        <p:nvSpPr>
          <p:cNvPr id="18" name="Rectangle 17">
            <a:extLst>
              <a:ext uri="{FF2B5EF4-FFF2-40B4-BE49-F238E27FC236}">
                <a16:creationId xmlns:a16="http://schemas.microsoft.com/office/drawing/2014/main" id="{773D7FCD-8BF1-41FF-BDA3-5DF96E06A57D}"/>
              </a:ext>
            </a:extLst>
          </p:cNvPr>
          <p:cNvSpPr/>
          <p:nvPr/>
        </p:nvSpPr>
        <p:spPr>
          <a:xfrm>
            <a:off x="1403604" y="1745985"/>
            <a:ext cx="7036308" cy="4558011"/>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9" name="TrackerNumBlue 4">
            <a:extLst>
              <a:ext uri="{FF2B5EF4-FFF2-40B4-BE49-F238E27FC236}">
                <a16:creationId xmlns:a16="http://schemas.microsoft.com/office/drawing/2014/main" id="{59388FAD-6D3F-519D-AFBF-BD4F97D4E156}"/>
              </a:ext>
            </a:extLst>
          </p:cNvPr>
          <p:cNvSpPr/>
          <p:nvPr>
            <p:custDataLst>
              <p:tags r:id="rId2"/>
            </p:custDataLst>
          </p:nvPr>
        </p:nvSpPr>
        <p:spPr>
          <a:xfrm>
            <a:off x="1284875" y="1630043"/>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20" name="TrackerNumBlue 4">
            <a:extLst>
              <a:ext uri="{FF2B5EF4-FFF2-40B4-BE49-F238E27FC236}">
                <a16:creationId xmlns:a16="http://schemas.microsoft.com/office/drawing/2014/main" id="{AF749113-2283-F092-9FE4-2FFF0F16CE4A}"/>
              </a:ext>
            </a:extLst>
          </p:cNvPr>
          <p:cNvSpPr/>
          <p:nvPr>
            <p:custDataLst>
              <p:tags r:id="rId3"/>
            </p:custDataLst>
          </p:nvPr>
        </p:nvSpPr>
        <p:spPr>
          <a:xfrm>
            <a:off x="8808207" y="1722509"/>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21" name="Rectangle 20">
            <a:extLst>
              <a:ext uri="{FF2B5EF4-FFF2-40B4-BE49-F238E27FC236}">
                <a16:creationId xmlns:a16="http://schemas.microsoft.com/office/drawing/2014/main" id="{92088F42-6C5C-9F48-5C5E-289F0FB3CC26}"/>
              </a:ext>
            </a:extLst>
          </p:cNvPr>
          <p:cNvSpPr/>
          <p:nvPr/>
        </p:nvSpPr>
        <p:spPr>
          <a:xfrm>
            <a:off x="4846632" y="1969966"/>
            <a:ext cx="3534269" cy="361945"/>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2" name="TrackerNumBlue 4">
            <a:extLst>
              <a:ext uri="{FF2B5EF4-FFF2-40B4-BE49-F238E27FC236}">
                <a16:creationId xmlns:a16="http://schemas.microsoft.com/office/drawing/2014/main" id="{5BB29488-5FBF-4C87-8536-4FCD8642957F}"/>
              </a:ext>
            </a:extLst>
          </p:cNvPr>
          <p:cNvSpPr/>
          <p:nvPr>
            <p:custDataLst>
              <p:tags r:id="rId4"/>
            </p:custDataLst>
          </p:nvPr>
        </p:nvSpPr>
        <p:spPr>
          <a:xfrm>
            <a:off x="4736174" y="2022542"/>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23" name="TrackerNumBlue 4">
            <a:extLst>
              <a:ext uri="{FF2B5EF4-FFF2-40B4-BE49-F238E27FC236}">
                <a16:creationId xmlns:a16="http://schemas.microsoft.com/office/drawing/2014/main" id="{8C05FBA0-163F-09B7-0B7C-BEE6BC1FE92D}"/>
              </a:ext>
            </a:extLst>
          </p:cNvPr>
          <p:cNvSpPr/>
          <p:nvPr>
            <p:custDataLst>
              <p:tags r:id="rId5"/>
            </p:custDataLst>
          </p:nvPr>
        </p:nvSpPr>
        <p:spPr>
          <a:xfrm>
            <a:off x="8808207" y="3524132"/>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14" name="5. Source">
            <a:extLst>
              <a:ext uri="{FF2B5EF4-FFF2-40B4-BE49-F238E27FC236}">
                <a16:creationId xmlns:a16="http://schemas.microsoft.com/office/drawing/2014/main" id="{2FFDACBB-854C-8402-2FAC-7888484785E9}"/>
              </a:ext>
            </a:extLst>
          </p:cNvPr>
          <p:cNvSpPr txBox="1"/>
          <p:nvPr>
            <p:custDataLst>
              <p:tags r:id="rId6"/>
            </p:custDataLst>
          </p:nvPr>
        </p:nvSpPr>
        <p:spPr>
          <a:xfrm>
            <a:off x="860649" y="6652475"/>
            <a:ext cx="10287000" cy="123111"/>
          </a:xfrm>
          <a:prstGeom prst="rect">
            <a:avLst/>
          </a:prstGeom>
          <a:noFill/>
        </p:spPr>
        <p:txBody>
          <a:bodyPr vert="horz" wrap="square" lIns="0" tIns="0" rIns="0" bIns="0" rtlCol="0" anchor="b" anchorCtr="0">
            <a:spAutoFit/>
          </a:bodyPr>
          <a:lstStyle/>
          <a:p>
            <a:r>
              <a:rPr lang="fr-FR" sz="800"/>
              <a:t>Source: ERCOT discussions</a:t>
            </a:r>
            <a:endParaRPr lang="en-US" sz="800"/>
          </a:p>
        </p:txBody>
      </p:sp>
      <p:sp>
        <p:nvSpPr>
          <p:cNvPr id="26" name="TextBox 1064">
            <a:extLst>
              <a:ext uri="{FF2B5EF4-FFF2-40B4-BE49-F238E27FC236}">
                <a16:creationId xmlns:a16="http://schemas.microsoft.com/office/drawing/2014/main" id="{BF3EA97C-1180-EA0F-33F7-1CB031E85A9B}"/>
              </a:ext>
            </a:extLst>
          </p:cNvPr>
          <p:cNvSpPr txBox="1">
            <a:spLocks/>
          </p:cNvSpPr>
          <p:nvPr/>
        </p:nvSpPr>
        <p:spPr>
          <a:xfrm>
            <a:off x="10483596" y="50705"/>
            <a:ext cx="1639509"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a:solidFill>
                  <a:srgbClr val="FF0000"/>
                </a:solidFill>
              </a:rPr>
              <a:t>ILLUSTRATIVE</a:t>
            </a:r>
            <a:endParaRPr lang="en-US" sz="1100" u="sng">
              <a:solidFill>
                <a:srgbClr val="FF0000"/>
              </a:solidFill>
            </a:endParaRPr>
          </a:p>
        </p:txBody>
      </p:sp>
      <p:sp>
        <p:nvSpPr>
          <p:cNvPr id="28" name="TextBox 1064">
            <a:extLst>
              <a:ext uri="{FF2B5EF4-FFF2-40B4-BE49-F238E27FC236}">
                <a16:creationId xmlns:a16="http://schemas.microsoft.com/office/drawing/2014/main" id="{43128BBB-FAE9-BE79-66AD-848ACE5D73A4}"/>
              </a:ext>
            </a:extLst>
          </p:cNvPr>
          <p:cNvSpPr txBox="1">
            <a:spLocks/>
          </p:cNvSpPr>
          <p:nvPr/>
        </p:nvSpPr>
        <p:spPr>
          <a:xfrm>
            <a:off x="10483595" y="249954"/>
            <a:ext cx="1639509"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a:solidFill>
                  <a:srgbClr val="FF0000"/>
                </a:solidFill>
              </a:rPr>
              <a:t>HIGHLY PRELIMINARY</a:t>
            </a:r>
            <a:endParaRPr lang="en-US" sz="1100" u="sng">
              <a:solidFill>
                <a:srgbClr val="FF0000"/>
              </a:solidFill>
            </a:endParaRPr>
          </a:p>
        </p:txBody>
      </p:sp>
    </p:spTree>
    <p:extLst>
      <p:ext uri="{BB962C8B-B14F-4D97-AF65-F5344CB8AC3E}">
        <p14:creationId xmlns:p14="http://schemas.microsoft.com/office/powerpoint/2010/main" val="21380971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ACC6F-D421-BA5D-4BAE-A68B3DBCB55A}"/>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9D6B5469-8BBC-044A-23F4-5EC9F5E0CA9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04" imgH="405" progId="TCLayout.ActiveDocument.1">
                  <p:embed/>
                </p:oleObj>
              </mc:Choice>
              <mc:Fallback>
                <p:oleObj name="think-cell Slide" r:id="rId10" imgW="404" imgH="405" progId="TCLayout.ActiveDocument.1">
                  <p:embed/>
                  <p:pic>
                    <p:nvPicPr>
                      <p:cNvPr id="5" name="think-cell data - do not delete" hidden="1">
                        <a:extLst>
                          <a:ext uri="{FF2B5EF4-FFF2-40B4-BE49-F238E27FC236}">
                            <a16:creationId xmlns:a16="http://schemas.microsoft.com/office/drawing/2014/main" id="{9D6B5469-8BBC-044A-23F4-5EC9F5E0CA9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87A5B70B-C4E8-EE40-7DAF-7E9488EC4387}"/>
              </a:ext>
            </a:extLst>
          </p:cNvPr>
          <p:cNvSpPr>
            <a:spLocks noGrp="1"/>
          </p:cNvSpPr>
          <p:nvPr>
            <p:ph type="title"/>
          </p:nvPr>
        </p:nvSpPr>
        <p:spPr>
          <a:xfrm>
            <a:off x="1257300" y="457200"/>
            <a:ext cx="10401300" cy="664797"/>
          </a:xfrm>
        </p:spPr>
        <p:txBody>
          <a:bodyPr vert="horz" wrap="square">
            <a:spAutoFit/>
          </a:bodyPr>
          <a:lstStyle/>
          <a:p>
            <a:r>
              <a:rPr lang="en-US"/>
              <a:t>Case Study (8/8): ERCOT performs final review of submission materials and supporting documents</a:t>
            </a:r>
          </a:p>
        </p:txBody>
      </p:sp>
      <p:sp>
        <p:nvSpPr>
          <p:cNvPr id="3" name="Slide Number Placeholder 4">
            <a:extLst>
              <a:ext uri="{FF2B5EF4-FFF2-40B4-BE49-F238E27FC236}">
                <a16:creationId xmlns:a16="http://schemas.microsoft.com/office/drawing/2014/main" id="{915E06CB-D341-9DD2-6E69-5B1EE2EE3AF3}"/>
              </a:ext>
            </a:extLst>
          </p:cNvPr>
          <p:cNvSpPr>
            <a:spLocks noGrp="1"/>
          </p:cNvSpPr>
          <p:nvPr>
            <p:ph type="sldNum" sz="quarter" idx="12"/>
          </p:nvPr>
        </p:nvSpPr>
        <p:spPr/>
        <p:txBody>
          <a:bodyPr/>
          <a:lstStyle/>
          <a:p>
            <a:fld id="{BCDE79FB-97BA-492B-8D57-F1373F9ADA95}" type="slidenum">
              <a:rPr lang="en-US" smtClean="0"/>
              <a:t>33</a:t>
            </a:fld>
            <a:endParaRPr lang="en-US"/>
          </a:p>
        </p:txBody>
      </p:sp>
      <p:grpSp>
        <p:nvGrpSpPr>
          <p:cNvPr id="6" name="Group 5">
            <a:extLst>
              <a:ext uri="{FF2B5EF4-FFF2-40B4-BE49-F238E27FC236}">
                <a16:creationId xmlns:a16="http://schemas.microsoft.com/office/drawing/2014/main" id="{F83D2111-CF66-64DB-74FB-0E1829E46064}"/>
              </a:ext>
            </a:extLst>
          </p:cNvPr>
          <p:cNvGrpSpPr/>
          <p:nvPr/>
        </p:nvGrpSpPr>
        <p:grpSpPr>
          <a:xfrm>
            <a:off x="1257300" y="1389218"/>
            <a:ext cx="7280804" cy="220337"/>
            <a:chOff x="1257300" y="1284810"/>
            <a:chExt cx="7121705" cy="220337"/>
          </a:xfrm>
        </p:grpSpPr>
        <p:cxnSp>
          <p:nvCxnSpPr>
            <p:cNvPr id="7" name="LineBasicDefault 292">
              <a:extLst>
                <a:ext uri="{FF2B5EF4-FFF2-40B4-BE49-F238E27FC236}">
                  <a16:creationId xmlns:a16="http://schemas.microsoft.com/office/drawing/2014/main" id="{20982F2E-0330-2C21-0574-EED168DD4943}"/>
                </a:ext>
              </a:extLst>
            </p:cNvPr>
            <p:cNvCxnSpPr>
              <a:cxnSpLocks/>
            </p:cNvCxnSpPr>
            <p:nvPr>
              <p:custDataLst>
                <p:tags r:id="rId8"/>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BFC3DB3-8DA1-8B94-60DA-310A3722F6BE}"/>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9" name="Group 8">
            <a:extLst>
              <a:ext uri="{FF2B5EF4-FFF2-40B4-BE49-F238E27FC236}">
                <a16:creationId xmlns:a16="http://schemas.microsoft.com/office/drawing/2014/main" id="{781E1EAF-C515-5199-EFC2-1FC54D013DE0}"/>
              </a:ext>
            </a:extLst>
          </p:cNvPr>
          <p:cNvGrpSpPr>
            <a:grpSpLocks/>
          </p:cNvGrpSpPr>
          <p:nvPr/>
        </p:nvGrpSpPr>
        <p:grpSpPr>
          <a:xfrm>
            <a:off x="8851535" y="1389218"/>
            <a:ext cx="2807065" cy="220337"/>
            <a:chOff x="1257300" y="1284810"/>
            <a:chExt cx="7121705" cy="220337"/>
          </a:xfrm>
        </p:grpSpPr>
        <p:cxnSp>
          <p:nvCxnSpPr>
            <p:cNvPr id="10" name="LineBasicDefault 292">
              <a:extLst>
                <a:ext uri="{FF2B5EF4-FFF2-40B4-BE49-F238E27FC236}">
                  <a16:creationId xmlns:a16="http://schemas.microsoft.com/office/drawing/2014/main" id="{644F57E4-1940-9968-B29F-ABEB01BCFCE9}"/>
                </a:ext>
              </a:extLst>
            </p:cNvPr>
            <p:cNvCxnSpPr>
              <a:cxnSpLocks/>
            </p:cNvCxnSpPr>
            <p:nvPr>
              <p:custDataLst>
                <p:tags r:id="rId7"/>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CE7739C-AE60-769D-52B9-F8B0D04FD276}"/>
                </a:ext>
              </a:extLst>
            </p:cNvPr>
            <p:cNvSpPr txBox="1">
              <a:spLocks/>
            </p:cNvSpPr>
            <p:nvPr/>
          </p:nvSpPr>
          <p:spPr>
            <a:xfrm>
              <a:off x="1257300" y="1284810"/>
              <a:ext cx="7121705" cy="17805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12" name="TextBox 11">
            <a:extLst>
              <a:ext uri="{FF2B5EF4-FFF2-40B4-BE49-F238E27FC236}">
                <a16:creationId xmlns:a16="http://schemas.microsoft.com/office/drawing/2014/main" id="{CF949F37-A452-C936-C0CC-3601BB826921}"/>
              </a:ext>
            </a:extLst>
          </p:cNvPr>
          <p:cNvSpPr txBox="1">
            <a:spLocks/>
          </p:cNvSpPr>
          <p:nvPr/>
        </p:nvSpPr>
        <p:spPr>
          <a:xfrm>
            <a:off x="8851535" y="1745986"/>
            <a:ext cx="2807065" cy="360098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400" b="1"/>
              <a:t>Upon receipt of the submission package, ERCOT performs a final review </a:t>
            </a:r>
            <a:r>
              <a:rPr lang="en-US" sz="1400"/>
              <a:t>of the submitted materials and supporting documentation</a:t>
            </a:r>
          </a:p>
          <a:p>
            <a:pPr marL="285750" indent="-285750">
              <a:buFont typeface="Arial" panose="020B0604020202020204" pitchFamily="34" charset="0"/>
              <a:buChar char="•"/>
            </a:pPr>
            <a:r>
              <a:rPr lang="en-US" sz="1400" b="1"/>
              <a:t>If ERCOT identifies deficiencies, inconsistencies, or missing information, ERCOT may request clarification or supplemental materials </a:t>
            </a:r>
            <a:r>
              <a:rPr lang="en-US" sz="1400"/>
              <a:t>from the submitting TSP/DSP and/or ILLE</a:t>
            </a:r>
          </a:p>
          <a:p>
            <a:pPr marL="285750" indent="-285750">
              <a:buFont typeface="Arial" panose="020B0604020202020204" pitchFamily="34" charset="0"/>
              <a:buChar char="•"/>
            </a:pPr>
            <a:r>
              <a:rPr lang="en-US" sz="1400" b="1"/>
              <a:t>Final Batch Zero eligibility determinations remain subject to ERCOT review </a:t>
            </a:r>
            <a:r>
              <a:rPr lang="en-US" sz="1400"/>
              <a:t>and approval</a:t>
            </a:r>
          </a:p>
        </p:txBody>
      </p:sp>
      <p:sp>
        <p:nvSpPr>
          <p:cNvPr id="4" name="TrackerNumBlue 4">
            <a:extLst>
              <a:ext uri="{FF2B5EF4-FFF2-40B4-BE49-F238E27FC236}">
                <a16:creationId xmlns:a16="http://schemas.microsoft.com/office/drawing/2014/main" id="{F871A049-503B-D04F-2020-D11FB6810653}"/>
              </a:ext>
            </a:extLst>
          </p:cNvPr>
          <p:cNvSpPr/>
          <p:nvPr>
            <p:custDataLst>
              <p:tags r:id="rId2"/>
            </p:custDataLst>
          </p:nvPr>
        </p:nvSpPr>
        <p:spPr>
          <a:xfrm>
            <a:off x="8824264" y="1743443"/>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13" name="TrackerNumBlue 4">
            <a:extLst>
              <a:ext uri="{FF2B5EF4-FFF2-40B4-BE49-F238E27FC236}">
                <a16:creationId xmlns:a16="http://schemas.microsoft.com/office/drawing/2014/main" id="{FADB0485-BF32-543B-982A-9EFF3334DE85}"/>
              </a:ext>
            </a:extLst>
          </p:cNvPr>
          <p:cNvSpPr/>
          <p:nvPr>
            <p:custDataLst>
              <p:tags r:id="rId3"/>
            </p:custDataLst>
          </p:nvPr>
        </p:nvSpPr>
        <p:spPr>
          <a:xfrm>
            <a:off x="8824264" y="2877713"/>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pic>
        <p:nvPicPr>
          <p:cNvPr id="17" name="Picture 16">
            <a:extLst>
              <a:ext uri="{FF2B5EF4-FFF2-40B4-BE49-F238E27FC236}">
                <a16:creationId xmlns:a16="http://schemas.microsoft.com/office/drawing/2014/main" id="{D0491D30-17E9-A745-0AF6-DCE3A6AE41F8}"/>
              </a:ext>
            </a:extLst>
          </p:cNvPr>
          <p:cNvPicPr>
            <a:picLocks noChangeAspect="1"/>
          </p:cNvPicPr>
          <p:nvPr/>
        </p:nvPicPr>
        <p:blipFill>
          <a:blip r:embed="rId12"/>
          <a:stretch>
            <a:fillRect/>
          </a:stretch>
        </p:blipFill>
        <p:spPr>
          <a:xfrm>
            <a:off x="1280831" y="1999095"/>
            <a:ext cx="7257273" cy="3132433"/>
          </a:xfrm>
          <a:prstGeom prst="rect">
            <a:avLst/>
          </a:prstGeom>
        </p:spPr>
      </p:pic>
      <p:sp>
        <p:nvSpPr>
          <p:cNvPr id="18" name="Rectangle 17">
            <a:extLst>
              <a:ext uri="{FF2B5EF4-FFF2-40B4-BE49-F238E27FC236}">
                <a16:creationId xmlns:a16="http://schemas.microsoft.com/office/drawing/2014/main" id="{0B692794-E522-9D2C-3BBB-77F8BFF48347}"/>
              </a:ext>
            </a:extLst>
          </p:cNvPr>
          <p:cNvSpPr/>
          <p:nvPr/>
        </p:nvSpPr>
        <p:spPr>
          <a:xfrm>
            <a:off x="7983011" y="2563482"/>
            <a:ext cx="554632" cy="2568043"/>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9" name="TrackerNumBlue 4">
            <a:extLst>
              <a:ext uri="{FF2B5EF4-FFF2-40B4-BE49-F238E27FC236}">
                <a16:creationId xmlns:a16="http://schemas.microsoft.com/office/drawing/2014/main" id="{89227657-1117-7435-764E-4C0BAF3F8CAF}"/>
              </a:ext>
            </a:extLst>
          </p:cNvPr>
          <p:cNvSpPr/>
          <p:nvPr>
            <p:custDataLst>
              <p:tags r:id="rId4"/>
            </p:custDataLst>
          </p:nvPr>
        </p:nvSpPr>
        <p:spPr>
          <a:xfrm>
            <a:off x="7826884" y="2694453"/>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20" name="Rectangle 19">
            <a:extLst>
              <a:ext uri="{FF2B5EF4-FFF2-40B4-BE49-F238E27FC236}">
                <a16:creationId xmlns:a16="http://schemas.microsoft.com/office/drawing/2014/main" id="{9035CF09-5DB6-7360-BF3D-CF5CD5959AA1}"/>
              </a:ext>
            </a:extLst>
          </p:cNvPr>
          <p:cNvSpPr/>
          <p:nvPr/>
        </p:nvSpPr>
        <p:spPr>
          <a:xfrm>
            <a:off x="1143000" y="4032756"/>
            <a:ext cx="7534656" cy="119795"/>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1" name="TrackerNumBlue 4">
            <a:extLst>
              <a:ext uri="{FF2B5EF4-FFF2-40B4-BE49-F238E27FC236}">
                <a16:creationId xmlns:a16="http://schemas.microsoft.com/office/drawing/2014/main" id="{D372034C-B972-E91D-0AD4-5A011B590C0A}"/>
              </a:ext>
            </a:extLst>
          </p:cNvPr>
          <p:cNvSpPr/>
          <p:nvPr>
            <p:custDataLst>
              <p:tags r:id="rId5"/>
            </p:custDataLst>
          </p:nvPr>
        </p:nvSpPr>
        <p:spPr>
          <a:xfrm>
            <a:off x="972669" y="3964257"/>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15" name="5. Source">
            <a:extLst>
              <a:ext uri="{FF2B5EF4-FFF2-40B4-BE49-F238E27FC236}">
                <a16:creationId xmlns:a16="http://schemas.microsoft.com/office/drawing/2014/main" id="{F3F3E6A5-7BBC-B234-2FB0-6595BB17DDD9}"/>
              </a:ext>
            </a:extLst>
          </p:cNvPr>
          <p:cNvSpPr txBox="1"/>
          <p:nvPr>
            <p:custDataLst>
              <p:tags r:id="rId6"/>
            </p:custDataLst>
          </p:nvPr>
        </p:nvSpPr>
        <p:spPr>
          <a:xfrm>
            <a:off x="860649" y="6652475"/>
            <a:ext cx="10287000" cy="123111"/>
          </a:xfrm>
          <a:prstGeom prst="rect">
            <a:avLst/>
          </a:prstGeom>
          <a:noFill/>
        </p:spPr>
        <p:txBody>
          <a:bodyPr vert="horz" wrap="square" lIns="0" tIns="0" rIns="0" bIns="0" rtlCol="0" anchor="b" anchorCtr="0">
            <a:spAutoFit/>
          </a:bodyPr>
          <a:lstStyle/>
          <a:p>
            <a:r>
              <a:rPr lang="fr-FR" sz="800"/>
              <a:t>Source: ERCOT discussions</a:t>
            </a:r>
            <a:endParaRPr lang="en-US" sz="800"/>
          </a:p>
        </p:txBody>
      </p:sp>
      <p:sp>
        <p:nvSpPr>
          <p:cNvPr id="16" name="TextBox 1064">
            <a:extLst>
              <a:ext uri="{FF2B5EF4-FFF2-40B4-BE49-F238E27FC236}">
                <a16:creationId xmlns:a16="http://schemas.microsoft.com/office/drawing/2014/main" id="{D3521CE1-5EAC-D0A0-EAD0-056FC97889CB}"/>
              </a:ext>
            </a:extLst>
          </p:cNvPr>
          <p:cNvSpPr txBox="1">
            <a:spLocks/>
          </p:cNvSpPr>
          <p:nvPr/>
        </p:nvSpPr>
        <p:spPr>
          <a:xfrm>
            <a:off x="10483596" y="50705"/>
            <a:ext cx="1639509"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a:solidFill>
                  <a:srgbClr val="FF0000"/>
                </a:solidFill>
              </a:rPr>
              <a:t>ILLUSTRATIVE</a:t>
            </a:r>
            <a:endParaRPr lang="en-US" sz="1100" u="sng">
              <a:solidFill>
                <a:srgbClr val="FF0000"/>
              </a:solidFill>
            </a:endParaRPr>
          </a:p>
        </p:txBody>
      </p:sp>
      <p:sp>
        <p:nvSpPr>
          <p:cNvPr id="23" name="TextBox 1064">
            <a:extLst>
              <a:ext uri="{FF2B5EF4-FFF2-40B4-BE49-F238E27FC236}">
                <a16:creationId xmlns:a16="http://schemas.microsoft.com/office/drawing/2014/main" id="{0C86AA1B-10AC-DFD1-DB80-D524BF182558}"/>
              </a:ext>
            </a:extLst>
          </p:cNvPr>
          <p:cNvSpPr txBox="1">
            <a:spLocks/>
          </p:cNvSpPr>
          <p:nvPr/>
        </p:nvSpPr>
        <p:spPr>
          <a:xfrm>
            <a:off x="10483595" y="249954"/>
            <a:ext cx="1639509"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a:solidFill>
                  <a:srgbClr val="FF0000"/>
                </a:solidFill>
              </a:rPr>
              <a:t>HIGHLY PRELIMINARY</a:t>
            </a:r>
            <a:endParaRPr lang="en-US" sz="1100" u="sng">
              <a:solidFill>
                <a:srgbClr val="FF0000"/>
              </a:solidFill>
            </a:endParaRPr>
          </a:p>
        </p:txBody>
      </p:sp>
    </p:spTree>
    <p:extLst>
      <p:ext uri="{BB962C8B-B14F-4D97-AF65-F5344CB8AC3E}">
        <p14:creationId xmlns:p14="http://schemas.microsoft.com/office/powerpoint/2010/main" val="21353660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B750D-A421-95E3-815A-C7D2659CA7A2}"/>
              </a:ext>
            </a:extLst>
          </p:cNvPr>
          <p:cNvSpPr>
            <a:spLocks noGrp="1"/>
          </p:cNvSpPr>
          <p:nvPr>
            <p:ph type="title"/>
          </p:nvPr>
        </p:nvSpPr>
        <p:spPr>
          <a:xfrm>
            <a:off x="1257300" y="457200"/>
            <a:ext cx="10401300" cy="914400"/>
          </a:xfrm>
        </p:spPr>
        <p:txBody>
          <a:bodyPr/>
          <a:lstStyle/>
          <a:p>
            <a:r>
              <a:rPr lang="en-US"/>
              <a:t>Path to Batch Zero</a:t>
            </a:r>
          </a:p>
        </p:txBody>
      </p:sp>
      <p:sp>
        <p:nvSpPr>
          <p:cNvPr id="4" name="Slide Number Placeholder 3">
            <a:extLst>
              <a:ext uri="{FF2B5EF4-FFF2-40B4-BE49-F238E27FC236}">
                <a16:creationId xmlns:a16="http://schemas.microsoft.com/office/drawing/2014/main" id="{98BD2AD8-9A06-EF1B-82C9-224A89FE56E8}"/>
              </a:ext>
            </a:extLst>
          </p:cNvPr>
          <p:cNvSpPr>
            <a:spLocks noGrp="1"/>
          </p:cNvSpPr>
          <p:nvPr>
            <p:ph type="sldNum" sz="quarter" idx="12"/>
          </p:nvPr>
        </p:nvSpPr>
        <p:spPr/>
        <p:txBody>
          <a:bodyPr/>
          <a:lstStyle/>
          <a:p>
            <a:fld id="{BCDE79FB-97BA-492B-8D57-F1373F9ADA95}" type="slidenum">
              <a:rPr lang="en-US" smtClean="0"/>
              <a:t>34</a:t>
            </a:fld>
            <a:endParaRPr lang="en-US"/>
          </a:p>
        </p:txBody>
      </p:sp>
      <p:graphicFrame>
        <p:nvGraphicFramePr>
          <p:cNvPr id="6" name="Diagram 5">
            <a:extLst>
              <a:ext uri="{FF2B5EF4-FFF2-40B4-BE49-F238E27FC236}">
                <a16:creationId xmlns:a16="http://schemas.microsoft.com/office/drawing/2014/main" id="{AA8038E5-6A83-C7B2-47BF-7785404D7D56}"/>
              </a:ext>
            </a:extLst>
          </p:cNvPr>
          <p:cNvGraphicFramePr/>
          <p:nvPr/>
        </p:nvGraphicFramePr>
        <p:xfrm>
          <a:off x="329560" y="1221106"/>
          <a:ext cx="11532879" cy="334061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5. Source">
            <a:extLst>
              <a:ext uri="{FF2B5EF4-FFF2-40B4-BE49-F238E27FC236}">
                <a16:creationId xmlns:a16="http://schemas.microsoft.com/office/drawing/2014/main" id="{42E8ED4C-7270-BCC3-8BC8-F149DE742B76}"/>
              </a:ext>
            </a:extLst>
          </p:cNvPr>
          <p:cNvSpPr txBox="1"/>
          <p:nvPr>
            <p:custDataLst>
              <p:tags r:id="rId1"/>
            </p:custDataLst>
          </p:nvPr>
        </p:nvSpPr>
        <p:spPr>
          <a:xfrm>
            <a:off x="1257300" y="6559892"/>
            <a:ext cx="9351818" cy="161583"/>
          </a:xfrm>
          <a:prstGeom prst="rect">
            <a:avLst/>
          </a:prstGeom>
          <a:noFill/>
        </p:spPr>
        <p:txBody>
          <a:bodyPr vert="horz" wrap="square" lIns="0" tIns="0" rIns="0" bIns="0" rtlCol="0" anchor="b" anchorCtr="0">
            <a:spAutoFit/>
          </a:bodyPr>
          <a:lstStyle/>
          <a:p>
            <a:r>
              <a:rPr lang="fr-FR" sz="1050"/>
              <a:t>*ERCOT </a:t>
            </a:r>
            <a:r>
              <a:rPr lang="fr-FR" sz="1050" err="1"/>
              <a:t>will</a:t>
            </a:r>
            <a:r>
              <a:rPr lang="fr-FR" sz="1050"/>
              <a:t> release the LIF and attestation </a:t>
            </a:r>
            <a:r>
              <a:rPr lang="fr-FR" sz="1050" err="1"/>
              <a:t>templates</a:t>
            </a:r>
            <a:r>
              <a:rPr lang="fr-FR" sz="1050"/>
              <a:t> </a:t>
            </a:r>
            <a:r>
              <a:rPr lang="fr-FR" sz="1050" err="1"/>
              <a:t>only</a:t>
            </a:r>
            <a:r>
              <a:rPr lang="fr-FR" sz="1050"/>
              <a:t> if the ERCOT </a:t>
            </a:r>
            <a:r>
              <a:rPr lang="fr-FR" sz="1050" err="1"/>
              <a:t>Board</a:t>
            </a:r>
            <a:r>
              <a:rPr lang="fr-FR" sz="1050"/>
              <a:t> </a:t>
            </a:r>
            <a:r>
              <a:rPr lang="fr-FR" sz="1050" err="1"/>
              <a:t>approves</a:t>
            </a:r>
            <a:r>
              <a:rPr lang="fr-FR" sz="1050"/>
              <a:t> PGRR145</a:t>
            </a:r>
            <a:endParaRPr lang="en-US" sz="600"/>
          </a:p>
        </p:txBody>
      </p:sp>
      <p:sp>
        <p:nvSpPr>
          <p:cNvPr id="5" name="TextBox 4">
            <a:extLst>
              <a:ext uri="{FF2B5EF4-FFF2-40B4-BE49-F238E27FC236}">
                <a16:creationId xmlns:a16="http://schemas.microsoft.com/office/drawing/2014/main" id="{2E072270-869A-804C-A665-DBA58FCB70EF}"/>
              </a:ext>
            </a:extLst>
          </p:cNvPr>
          <p:cNvSpPr txBox="1"/>
          <p:nvPr/>
        </p:nvSpPr>
        <p:spPr>
          <a:xfrm>
            <a:off x="6907227" y="5267562"/>
            <a:ext cx="3695934" cy="954107"/>
          </a:xfrm>
          <a:prstGeom prst="rect">
            <a:avLst/>
          </a:prstGeom>
          <a:noFill/>
          <a:ln w="28575">
            <a:solidFill>
              <a:schemeClr val="accent1"/>
            </a:solidFill>
          </a:ln>
        </p:spPr>
        <p:txBody>
          <a:bodyPr wrap="square">
            <a:spAutoFit/>
          </a:bodyPr>
          <a:lstStyle/>
          <a:p>
            <a:pPr lvl="0"/>
            <a:r>
              <a:rPr lang="en-US" sz="1400"/>
              <a:t>ERCOT will start accepting submissions and provide preliminary feedback but will not provide final answer unless and until PUCT approves PGRR145 and NPRR1325</a:t>
            </a:r>
          </a:p>
        </p:txBody>
      </p:sp>
      <p:grpSp>
        <p:nvGrpSpPr>
          <p:cNvPr id="7" name="ExclamationMarkWhite 8">
            <a:extLst>
              <a:ext uri="{FF2B5EF4-FFF2-40B4-BE49-F238E27FC236}">
                <a16:creationId xmlns:a16="http://schemas.microsoft.com/office/drawing/2014/main" id="{6F5563AD-10B8-CFAA-9563-D5F52743AB28}"/>
              </a:ext>
            </a:extLst>
          </p:cNvPr>
          <p:cNvGrpSpPr>
            <a:grpSpLocks noChangeAspect="1"/>
          </p:cNvGrpSpPr>
          <p:nvPr>
            <p:custDataLst>
              <p:tags r:id="rId2"/>
            </p:custDataLst>
          </p:nvPr>
        </p:nvGrpSpPr>
        <p:grpSpPr>
          <a:xfrm>
            <a:off x="6350715" y="5267562"/>
            <a:ext cx="396228" cy="396228"/>
            <a:chOff x="1016000" y="1016000"/>
            <a:chExt cx="396228" cy="396228"/>
          </a:xfrm>
        </p:grpSpPr>
        <p:sp>
          <p:nvSpPr>
            <p:cNvPr id="9" name="Oval 8">
              <a:extLst>
                <a:ext uri="{FF2B5EF4-FFF2-40B4-BE49-F238E27FC236}">
                  <a16:creationId xmlns:a16="http://schemas.microsoft.com/office/drawing/2014/main" id="{7C0821D0-88F1-5200-C363-7F76ABF2B51E}"/>
                </a:ext>
              </a:extLst>
            </p:cNvPr>
            <p:cNvSpPr/>
            <p:nvPr/>
          </p:nvSpPr>
          <p:spPr>
            <a:xfrm>
              <a:off x="1016000" y="1016000"/>
              <a:ext cx="396228" cy="396228"/>
            </a:xfrm>
            <a:prstGeom prst="ellipse">
              <a:avLst/>
            </a:prstGeom>
            <a:solidFill>
              <a:schemeClr val="bg1"/>
            </a:solidFill>
            <a:ln w="190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10" name="Graphic 9">
              <a:extLst>
                <a:ext uri="{FF2B5EF4-FFF2-40B4-BE49-F238E27FC236}">
                  <a16:creationId xmlns:a16="http://schemas.microsoft.com/office/drawing/2014/main" id="{C5A6C4A9-0EDF-C7F5-E437-EE090956BC2A}"/>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1023614" y="1023614"/>
              <a:ext cx="381000" cy="381000"/>
            </a:xfrm>
            <a:prstGeom prst="rect">
              <a:avLst/>
            </a:prstGeom>
          </p:spPr>
        </p:pic>
      </p:grpSp>
      <p:sp>
        <p:nvSpPr>
          <p:cNvPr id="11" name="Arrow: Down 10">
            <a:extLst>
              <a:ext uri="{FF2B5EF4-FFF2-40B4-BE49-F238E27FC236}">
                <a16:creationId xmlns:a16="http://schemas.microsoft.com/office/drawing/2014/main" id="{675135DB-12BE-46D6-4E44-2D1427B22A42}"/>
              </a:ext>
            </a:extLst>
          </p:cNvPr>
          <p:cNvSpPr/>
          <p:nvPr/>
        </p:nvSpPr>
        <p:spPr>
          <a:xfrm>
            <a:off x="7664521" y="4709161"/>
            <a:ext cx="267128" cy="410966"/>
          </a:xfrm>
          <a:prstGeom prst="downArrow">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3887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F44567-AA50-5F83-B9E5-C03F839BBEEC}"/>
              </a:ext>
            </a:extLst>
          </p:cNvPr>
          <p:cNvSpPr>
            <a:spLocks noGrp="1"/>
          </p:cNvSpPr>
          <p:nvPr>
            <p:ph type="body" sz="quarter" idx="16"/>
          </p:nvPr>
        </p:nvSpPr>
        <p:spPr/>
        <p:txBody>
          <a:bodyPr/>
          <a:lstStyle/>
          <a:p>
            <a:pPr algn="ctr"/>
            <a:endParaRPr lang="en-US" sz="5400"/>
          </a:p>
          <a:p>
            <a:pPr algn="ctr"/>
            <a:r>
              <a:rPr lang="en-US" sz="4800"/>
              <a:t>Questions</a:t>
            </a:r>
            <a:r>
              <a:rPr lang="en-US" sz="5400"/>
              <a:t>?</a:t>
            </a:r>
          </a:p>
          <a:p>
            <a:pPr algn="ctr"/>
            <a:endParaRPr lang="en-US" sz="5400"/>
          </a:p>
          <a:p>
            <a:pPr algn="ctr"/>
            <a:r>
              <a:rPr lang="en-US" sz="2800"/>
              <a:t>LLWG_Feedback@ERCOT.com</a:t>
            </a:r>
          </a:p>
        </p:txBody>
      </p:sp>
      <p:sp>
        <p:nvSpPr>
          <p:cNvPr id="4" name="Slide Number Placeholder 3">
            <a:extLst>
              <a:ext uri="{FF2B5EF4-FFF2-40B4-BE49-F238E27FC236}">
                <a16:creationId xmlns:a16="http://schemas.microsoft.com/office/drawing/2014/main" id="{69838ADC-D791-CC61-3041-0DD01ADCD7EF}"/>
              </a:ext>
            </a:extLst>
          </p:cNvPr>
          <p:cNvSpPr>
            <a:spLocks noGrp="1"/>
          </p:cNvSpPr>
          <p:nvPr>
            <p:ph type="sldNum" sz="quarter" idx="12"/>
          </p:nvPr>
        </p:nvSpPr>
        <p:spPr/>
        <p:txBody>
          <a:bodyPr/>
          <a:lstStyle/>
          <a:p>
            <a:fld id="{BCDE79FB-97BA-492B-8D57-F1373F9ADA95}" type="slidenum">
              <a:rPr lang="en-US" smtClean="0"/>
              <a:t>35</a:t>
            </a:fld>
            <a:endParaRPr lang="en-US"/>
          </a:p>
        </p:txBody>
      </p:sp>
    </p:spTree>
    <p:extLst>
      <p:ext uri="{BB962C8B-B14F-4D97-AF65-F5344CB8AC3E}">
        <p14:creationId xmlns:p14="http://schemas.microsoft.com/office/powerpoint/2010/main" val="5145514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AA771-1076-2ABE-4D27-2B48E05D98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F2F111-4D4E-139A-096E-A70E28ABE298}"/>
              </a:ext>
            </a:extLst>
          </p:cNvPr>
          <p:cNvSpPr>
            <a:spLocks noGrp="1"/>
          </p:cNvSpPr>
          <p:nvPr>
            <p:ph type="title"/>
          </p:nvPr>
        </p:nvSpPr>
        <p:spPr/>
        <p:txBody>
          <a:bodyPr/>
          <a:lstStyle/>
          <a:p>
            <a:r>
              <a:rPr lang="en-US"/>
              <a:t>Batch Zero Readiness Next Meeting</a:t>
            </a:r>
          </a:p>
        </p:txBody>
      </p:sp>
      <p:sp>
        <p:nvSpPr>
          <p:cNvPr id="17" name="Text Placeholder 16">
            <a:extLst>
              <a:ext uri="{FF2B5EF4-FFF2-40B4-BE49-F238E27FC236}">
                <a16:creationId xmlns:a16="http://schemas.microsoft.com/office/drawing/2014/main" id="{13608A2B-9C1C-6FA7-F2BE-C0F568BDAFF5}"/>
              </a:ext>
            </a:extLst>
          </p:cNvPr>
          <p:cNvSpPr>
            <a:spLocks noGrp="1"/>
          </p:cNvSpPr>
          <p:nvPr>
            <p:ph type="body" sz="quarter" idx="16"/>
          </p:nvPr>
        </p:nvSpPr>
        <p:spPr>
          <a:xfrm>
            <a:off x="1257300" y="1079022"/>
            <a:ext cx="7910570" cy="4495800"/>
          </a:xfrm>
        </p:spPr>
        <p:txBody>
          <a:bodyPr/>
          <a:lstStyle/>
          <a:p>
            <a:endParaRPr lang="en-US"/>
          </a:p>
          <a:p>
            <a:pPr marL="0" lvl="2" indent="0">
              <a:buNone/>
            </a:pPr>
            <a:r>
              <a:rPr lang="en-US" sz="1800" b="1" u="sng"/>
              <a:t>Thursday May 28 (1-3pm)</a:t>
            </a:r>
            <a:r>
              <a:rPr lang="en-US" sz="1800"/>
              <a:t>: </a:t>
            </a:r>
            <a:r>
              <a:rPr lang="en-US" sz="1800" u="sng">
                <a:hlinkClick r:id="rId2"/>
              </a:rPr>
              <a:t>Batch Readiness Meeting #2 </a:t>
            </a:r>
            <a:r>
              <a:rPr lang="en-US" sz="1800" u="sng" err="1">
                <a:hlinkClick r:id="rId2"/>
              </a:rPr>
              <a:t>WebEx</a:t>
            </a:r>
            <a:r>
              <a:rPr lang="en-US" sz="1800" u="sng">
                <a:hlinkClick r:id="rId2"/>
              </a:rPr>
              <a:t> only</a:t>
            </a:r>
            <a:endParaRPr lang="en-US" sz="1800"/>
          </a:p>
          <a:p>
            <a:r>
              <a:rPr lang="en-US" sz="1800"/>
              <a:t>Draft topics for 2 hours: </a:t>
            </a:r>
          </a:p>
          <a:p>
            <a:pPr lvl="1"/>
            <a:r>
              <a:rPr lang="en-US" sz="1800"/>
              <a:t>Key Submission Dates for Batch Zero</a:t>
            </a:r>
          </a:p>
          <a:p>
            <a:pPr lvl="1"/>
            <a:r>
              <a:rPr lang="en-US" sz="1800"/>
              <a:t>Discussion of Forms/Attestations for Batch Zero</a:t>
            </a:r>
          </a:p>
          <a:p>
            <a:pPr lvl="1"/>
            <a:r>
              <a:rPr lang="en-US" sz="1800"/>
              <a:t>Q&amp;A</a:t>
            </a:r>
          </a:p>
        </p:txBody>
      </p:sp>
      <p:sp>
        <p:nvSpPr>
          <p:cNvPr id="4" name="Slide Number Placeholder 3">
            <a:extLst>
              <a:ext uri="{FF2B5EF4-FFF2-40B4-BE49-F238E27FC236}">
                <a16:creationId xmlns:a16="http://schemas.microsoft.com/office/drawing/2014/main" id="{66F03A0E-0FD1-132B-7605-5BF9F769BD66}"/>
              </a:ext>
            </a:extLst>
          </p:cNvPr>
          <p:cNvSpPr>
            <a:spLocks noGrp="1"/>
          </p:cNvSpPr>
          <p:nvPr>
            <p:ph type="sldNum" sz="quarter" idx="12"/>
          </p:nvPr>
        </p:nvSpPr>
        <p:spPr/>
        <p:txBody>
          <a:bodyPr/>
          <a:lstStyle/>
          <a:p>
            <a:fld id="{BCDE79FB-97BA-492B-8D57-F1373F9ADA95}" type="slidenum">
              <a:rPr lang="en-US" smtClean="0"/>
              <a:t>36</a:t>
            </a:fld>
            <a:endParaRPr lang="en-US"/>
          </a:p>
        </p:txBody>
      </p:sp>
    </p:spTree>
    <p:extLst>
      <p:ext uri="{BB962C8B-B14F-4D97-AF65-F5344CB8AC3E}">
        <p14:creationId xmlns:p14="http://schemas.microsoft.com/office/powerpoint/2010/main" val="1993494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90254-9E98-C604-5479-1796487B28C7}"/>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349425FE-3C67-7744-CF98-BEC387D0385E}"/>
              </a:ext>
            </a:extLst>
          </p:cNvPr>
          <p:cNvGraphicFramePr>
            <a:graphicFrameLocks noChangeAspect="1"/>
          </p:cNvGraphicFramePr>
          <p:nvPr>
            <p:custDataLst>
              <p:tags r:id="rId1"/>
            </p:custDataLst>
            <p:extLst>
              <p:ext uri="{D42A27DB-BD31-4B8C-83A1-F6EECF244321}">
                <p14:modId xmlns:p14="http://schemas.microsoft.com/office/powerpoint/2010/main" val="27270087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04" imgH="405" progId="TCLayout.ActiveDocument.1">
                  <p:embed/>
                </p:oleObj>
              </mc:Choice>
              <mc:Fallback>
                <p:oleObj name="think-cell Slide" r:id="rId7" imgW="404" imgH="405" progId="TCLayout.ActiveDocument.1">
                  <p:embed/>
                  <p:pic>
                    <p:nvPicPr>
                      <p:cNvPr id="7" name="think-cell data - do not delete" hidden="1">
                        <a:extLst>
                          <a:ext uri="{FF2B5EF4-FFF2-40B4-BE49-F238E27FC236}">
                            <a16:creationId xmlns:a16="http://schemas.microsoft.com/office/drawing/2014/main" id="{349425FE-3C67-7744-CF98-BEC387D0385E}"/>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E4831729-F801-3255-ED9B-8CB3A231C1B5}"/>
              </a:ext>
            </a:extLst>
          </p:cNvPr>
          <p:cNvSpPr>
            <a:spLocks noGrp="1"/>
          </p:cNvSpPr>
          <p:nvPr>
            <p:ph type="title"/>
          </p:nvPr>
        </p:nvSpPr>
        <p:spPr/>
        <p:txBody>
          <a:bodyPr vert="horz"/>
          <a:lstStyle/>
          <a:p>
            <a:r>
              <a:rPr lang="en-US" altLang="en-US">
                <a:effectLst/>
                <a:latin typeface="+mn-lt"/>
              </a:rPr>
              <a:t>Agenda</a:t>
            </a:r>
            <a:endParaRPr lang="en-US">
              <a:latin typeface="+mn-lt"/>
            </a:endParaRPr>
          </a:p>
        </p:txBody>
      </p:sp>
      <p:sp>
        <p:nvSpPr>
          <p:cNvPr id="4" name="Slide Number Placeholder 4">
            <a:extLst>
              <a:ext uri="{FF2B5EF4-FFF2-40B4-BE49-F238E27FC236}">
                <a16:creationId xmlns:a16="http://schemas.microsoft.com/office/drawing/2014/main" id="{253FDD14-1F52-B09D-0A09-F2272AB0511F}"/>
              </a:ext>
            </a:extLst>
          </p:cNvPr>
          <p:cNvSpPr>
            <a:spLocks noGrp="1"/>
          </p:cNvSpPr>
          <p:nvPr>
            <p:ph type="sldNum" sz="quarter" idx="12"/>
          </p:nvPr>
        </p:nvSpPr>
        <p:spPr/>
        <p:txBody>
          <a:bodyPr/>
          <a:lstStyle/>
          <a:p>
            <a:fld id="{BCDE79FB-97BA-492B-8D57-F1373F9ADA95}" type="slidenum">
              <a:rPr lang="en-US" smtClean="0"/>
              <a:pPr/>
              <a:t>4</a:t>
            </a:fld>
            <a:endParaRPr lang="en-US"/>
          </a:p>
        </p:txBody>
      </p:sp>
      <p:sp>
        <p:nvSpPr>
          <p:cNvPr id="3" name="Text Placeholder 2">
            <a:hlinkClick r:id="rId9" action="ppaction://hlinksldjump"/>
            <a:extLst>
              <a:ext uri="{FF2B5EF4-FFF2-40B4-BE49-F238E27FC236}">
                <a16:creationId xmlns:a16="http://schemas.microsoft.com/office/drawing/2014/main" id="{F02D84DA-8A91-3AB1-46BB-C57419B7F03D}"/>
              </a:ext>
            </a:extLst>
          </p:cNvPr>
          <p:cNvSpPr>
            <a:spLocks noGrp="1"/>
          </p:cNvSpPr>
          <p:nvPr>
            <p:custDataLst>
              <p:tags r:id="rId2"/>
            </p:custDataLst>
          </p:nvPr>
        </p:nvSpPr>
        <p:spPr bwMode="auto">
          <a:xfrm>
            <a:off x="3459163" y="2384426"/>
            <a:ext cx="4657725" cy="4095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82550" rIns="0" bIns="8255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ltLang="en-US">
                <a:effectLst/>
              </a:rPr>
              <a:t>Batch Zero Readiness Discussion Schedule</a:t>
            </a:r>
            <a:endParaRPr lang="en-US"/>
          </a:p>
        </p:txBody>
      </p:sp>
      <p:sp>
        <p:nvSpPr>
          <p:cNvPr id="5" name="Text Placeholder 2">
            <a:extLst>
              <a:ext uri="{FF2B5EF4-FFF2-40B4-BE49-F238E27FC236}">
                <a16:creationId xmlns:a16="http://schemas.microsoft.com/office/drawing/2014/main" id="{E6750979-46E8-E13F-CDE7-1BC96D1F7EF2}"/>
              </a:ext>
            </a:extLst>
          </p:cNvPr>
          <p:cNvSpPr>
            <a:spLocks noGrp="1"/>
          </p:cNvSpPr>
          <p:nvPr>
            <p:custDataLst>
              <p:tags r:id="rId3"/>
            </p:custDataLst>
          </p:nvPr>
        </p:nvSpPr>
        <p:spPr bwMode="auto">
          <a:xfrm>
            <a:off x="3459163" y="2794001"/>
            <a:ext cx="4657725" cy="411163"/>
          </a:xfrm>
          <a:prstGeom prst="rect">
            <a:avLst/>
          </a:prstGeom>
          <a:solidFill>
            <a:schemeClr val="accent1"/>
          </a:solidFill>
          <a:ln>
            <a:noFill/>
          </a:ln>
          <a:effectLst/>
        </p:spPr>
        <p:txBody>
          <a:bodyPr vert="horz" wrap="none" lIns="80963" tIns="84138" rIns="0" bIns="8255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b="1">
                <a:solidFill>
                  <a:schemeClr val="bg1"/>
                </a:solidFill>
              </a:rPr>
              <a:t>Key Dates and Details </a:t>
            </a:r>
          </a:p>
        </p:txBody>
      </p:sp>
      <p:sp>
        <p:nvSpPr>
          <p:cNvPr id="14" name="Text Placeholder 2">
            <a:hlinkClick r:id="rId10" action="ppaction://hlinksldjump"/>
            <a:extLst>
              <a:ext uri="{FF2B5EF4-FFF2-40B4-BE49-F238E27FC236}">
                <a16:creationId xmlns:a16="http://schemas.microsoft.com/office/drawing/2014/main" id="{4185840D-543C-EDAF-0A68-F62175BDB049}"/>
              </a:ext>
            </a:extLst>
          </p:cNvPr>
          <p:cNvSpPr>
            <a:spLocks noGrp="1"/>
          </p:cNvSpPr>
          <p:nvPr>
            <p:custDataLst>
              <p:tags r:id="rId4"/>
            </p:custDataLst>
          </p:nvPr>
        </p:nvSpPr>
        <p:spPr bwMode="auto">
          <a:xfrm>
            <a:off x="3459163" y="3205164"/>
            <a:ext cx="4657725" cy="4095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82550" rIns="0" bIns="8255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t>Dynamic Models for Batch Zero</a:t>
            </a:r>
          </a:p>
        </p:txBody>
      </p:sp>
      <p:sp>
        <p:nvSpPr>
          <p:cNvPr id="22" name="Text Placeholder 2">
            <a:hlinkClick r:id="rId11" action="ppaction://hlinksldjump"/>
            <a:extLst>
              <a:ext uri="{FF2B5EF4-FFF2-40B4-BE49-F238E27FC236}">
                <a16:creationId xmlns:a16="http://schemas.microsoft.com/office/drawing/2014/main" id="{A444920C-92A5-81A5-A569-3B3784F02DB3}"/>
              </a:ext>
            </a:extLst>
          </p:cNvPr>
          <p:cNvSpPr>
            <a:spLocks noGrp="1"/>
          </p:cNvSpPr>
          <p:nvPr>
            <p:custDataLst>
              <p:tags r:id="rId5"/>
            </p:custDataLst>
          </p:nvPr>
        </p:nvSpPr>
        <p:spPr bwMode="auto">
          <a:xfrm>
            <a:off x="3459164" y="3614738"/>
            <a:ext cx="4657725" cy="6556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80963" tIns="84138" rIns="66675" bIns="8255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t>Batch Zero Eligibility, Attestations &amp; Process Flow </a:t>
            </a:r>
          </a:p>
        </p:txBody>
      </p:sp>
    </p:spTree>
    <p:extLst>
      <p:ext uri="{BB962C8B-B14F-4D97-AF65-F5344CB8AC3E}">
        <p14:creationId xmlns:p14="http://schemas.microsoft.com/office/powerpoint/2010/main" val="4122446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E86F1-5E34-7590-583F-AE8873C51218}"/>
              </a:ext>
            </a:extLst>
          </p:cNvPr>
          <p:cNvSpPr>
            <a:spLocks noGrp="1"/>
          </p:cNvSpPr>
          <p:nvPr>
            <p:ph type="title"/>
          </p:nvPr>
        </p:nvSpPr>
        <p:spPr/>
        <p:txBody>
          <a:bodyPr/>
          <a:lstStyle/>
          <a:p>
            <a:r>
              <a:rPr lang="en-US"/>
              <a:t>Key Deadlines for Batch Zero</a:t>
            </a:r>
          </a:p>
        </p:txBody>
      </p:sp>
      <p:sp>
        <p:nvSpPr>
          <p:cNvPr id="3" name="Text Placeholder 2">
            <a:extLst>
              <a:ext uri="{FF2B5EF4-FFF2-40B4-BE49-F238E27FC236}">
                <a16:creationId xmlns:a16="http://schemas.microsoft.com/office/drawing/2014/main" id="{F02EAA3D-F60F-4753-6084-C42D34B5A1D9}"/>
              </a:ext>
            </a:extLst>
          </p:cNvPr>
          <p:cNvSpPr>
            <a:spLocks noGrp="1"/>
          </p:cNvSpPr>
          <p:nvPr>
            <p:ph type="body" sz="quarter" idx="17"/>
          </p:nvPr>
        </p:nvSpPr>
        <p:spPr>
          <a:xfrm>
            <a:off x="495299" y="1371600"/>
            <a:ext cx="6791325" cy="5029200"/>
          </a:xfrm>
        </p:spPr>
        <p:txBody>
          <a:bodyPr>
            <a:normAutofit fontScale="92500" lnSpcReduction="10000"/>
          </a:bodyPr>
          <a:lstStyle/>
          <a:p>
            <a:pPr marL="285750" indent="-285750">
              <a:buFont typeface="Arial" panose="020B0604020202020204" pitchFamily="34" charset="0"/>
              <a:buChar char="•"/>
            </a:pPr>
            <a:r>
              <a:rPr lang="en-US" sz="2400"/>
              <a:t>As drafted in PGRR145, the current Large Load Interconnection Study (LLIS) process will cease operation after July 10, 2026</a:t>
            </a:r>
          </a:p>
          <a:p>
            <a:pPr marL="285750" indent="-285750">
              <a:buFont typeface="Arial" panose="020B0604020202020204" pitchFamily="34" charset="0"/>
              <a:buChar char="•"/>
            </a:pPr>
            <a:endParaRPr lang="en-US" sz="2400"/>
          </a:p>
          <a:p>
            <a:pPr marL="285750" indent="-285750">
              <a:buFont typeface="Arial" panose="020B0604020202020204" pitchFamily="34" charset="0"/>
              <a:buChar char="•"/>
            </a:pPr>
            <a:r>
              <a:rPr lang="en-US" sz="2400"/>
              <a:t>This means </a:t>
            </a:r>
            <a:r>
              <a:rPr lang="en-US" sz="2400" b="1"/>
              <a:t>July 10 is the last day ERCOT is able to review and approve LLIS studies</a:t>
            </a:r>
          </a:p>
          <a:p>
            <a:pPr marL="285750" indent="-285750">
              <a:buFont typeface="Arial" panose="020B0604020202020204" pitchFamily="34" charset="0"/>
              <a:buChar char="•"/>
            </a:pPr>
            <a:endParaRPr lang="en-US" sz="2400"/>
          </a:p>
          <a:p>
            <a:pPr marL="285750" indent="-285750">
              <a:buFont typeface="Arial" panose="020B0604020202020204" pitchFamily="34" charset="0"/>
              <a:buChar char="•"/>
            </a:pPr>
            <a:r>
              <a:rPr lang="en-US" sz="2400"/>
              <a:t>Starting on July 11, the Batch Zero Interconnection Study will be the </a:t>
            </a:r>
            <a:r>
              <a:rPr lang="en-US" sz="2400" u="sng"/>
              <a:t>only</a:t>
            </a:r>
            <a:r>
              <a:rPr lang="en-US" sz="2400"/>
              <a:t> path to connect a Large Load to the ERCOT system</a:t>
            </a:r>
          </a:p>
          <a:p>
            <a:pPr marL="285750" indent="-285750">
              <a:buFont typeface="Arial" panose="020B0604020202020204" pitchFamily="34" charset="0"/>
              <a:buChar char="•"/>
            </a:pPr>
            <a:endParaRPr lang="en-US" sz="2400"/>
          </a:p>
          <a:p>
            <a:pPr marL="285750" indent="-285750">
              <a:buFont typeface="Arial" panose="020B0604020202020204" pitchFamily="34" charset="0"/>
              <a:buChar char="•"/>
            </a:pPr>
            <a:r>
              <a:rPr lang="en-US" sz="2400"/>
              <a:t>The inclusion and treatment of Large Loads in Batch Zero </a:t>
            </a:r>
            <a:r>
              <a:rPr lang="en-US" sz="2400" b="1"/>
              <a:t>will be determined by the status of qualifying studies as they stand at the end of the day on July 10, 2026</a:t>
            </a:r>
          </a:p>
        </p:txBody>
      </p:sp>
      <p:sp>
        <p:nvSpPr>
          <p:cNvPr id="6" name="Slide Number Placeholder 5">
            <a:extLst>
              <a:ext uri="{FF2B5EF4-FFF2-40B4-BE49-F238E27FC236}">
                <a16:creationId xmlns:a16="http://schemas.microsoft.com/office/drawing/2014/main" id="{464C3A19-B09F-9DA6-4135-232AC6F741DD}"/>
              </a:ext>
            </a:extLst>
          </p:cNvPr>
          <p:cNvSpPr>
            <a:spLocks noGrp="1"/>
          </p:cNvSpPr>
          <p:nvPr>
            <p:ph type="sldNum" sz="quarter" idx="12"/>
          </p:nvPr>
        </p:nvSpPr>
        <p:spPr/>
        <p:txBody>
          <a:bodyPr/>
          <a:lstStyle/>
          <a:p>
            <a:fld id="{BCDE79FB-97BA-492B-8D57-F1373F9ADA95}" type="slidenum">
              <a:rPr lang="en-US" smtClean="0"/>
              <a:t>5</a:t>
            </a:fld>
            <a:endParaRPr lang="en-US"/>
          </a:p>
        </p:txBody>
      </p:sp>
      <p:graphicFrame>
        <p:nvGraphicFramePr>
          <p:cNvPr id="16" name="Content Placeholder 15">
            <a:extLst>
              <a:ext uri="{FF2B5EF4-FFF2-40B4-BE49-F238E27FC236}">
                <a16:creationId xmlns:a16="http://schemas.microsoft.com/office/drawing/2014/main" id="{4CD68BDA-5AAE-3532-850E-04009B15DDCB}"/>
              </a:ext>
            </a:extLst>
          </p:cNvPr>
          <p:cNvGraphicFramePr>
            <a:graphicFrameLocks noGrp="1"/>
          </p:cNvGraphicFramePr>
          <p:nvPr>
            <p:ph idx="16"/>
          </p:nvPr>
        </p:nvGraphicFramePr>
        <p:xfrm>
          <a:off x="7863551" y="914400"/>
          <a:ext cx="415097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6460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4CFDC-C5B6-E699-956C-11995B279413}"/>
              </a:ext>
            </a:extLst>
          </p:cNvPr>
          <p:cNvSpPr>
            <a:spLocks noGrp="1"/>
          </p:cNvSpPr>
          <p:nvPr>
            <p:ph type="title"/>
          </p:nvPr>
        </p:nvSpPr>
        <p:spPr/>
        <p:txBody>
          <a:bodyPr/>
          <a:lstStyle/>
          <a:p>
            <a:r>
              <a:rPr lang="en-US"/>
              <a:t>Review of PGRR115 Process Timelines – Kick-off and Study Scoping</a:t>
            </a:r>
          </a:p>
        </p:txBody>
      </p:sp>
      <p:sp>
        <p:nvSpPr>
          <p:cNvPr id="3" name="Text Placeholder 2">
            <a:extLst>
              <a:ext uri="{FF2B5EF4-FFF2-40B4-BE49-F238E27FC236}">
                <a16:creationId xmlns:a16="http://schemas.microsoft.com/office/drawing/2014/main" id="{945093F0-1289-D366-36C9-AA1048E3F72E}"/>
              </a:ext>
            </a:extLst>
          </p:cNvPr>
          <p:cNvSpPr>
            <a:spLocks noGrp="1"/>
          </p:cNvSpPr>
          <p:nvPr>
            <p:ph type="body" sz="quarter" idx="16"/>
          </p:nvPr>
        </p:nvSpPr>
        <p:spPr>
          <a:xfrm>
            <a:off x="495301" y="1676400"/>
            <a:ext cx="6518958" cy="4921170"/>
          </a:xfrm>
        </p:spPr>
        <p:txBody>
          <a:bodyPr/>
          <a:lstStyle/>
          <a:p>
            <a:pPr marL="285750" indent="-285750">
              <a:buFont typeface="Arial" panose="020B0604020202020204" pitchFamily="34" charset="0"/>
              <a:buChar char="•"/>
            </a:pPr>
            <a:r>
              <a:rPr lang="en-US" sz="1800"/>
              <a:t>Per Section 9.3.2 of the </a:t>
            </a:r>
            <a:r>
              <a:rPr lang="en-US" sz="1800" u="sng"/>
              <a:t>current</a:t>
            </a:r>
            <a:r>
              <a:rPr lang="en-US" sz="1800"/>
              <a:t> Planning Guide, all LLIS studies must be preceded by a kick-off meeting and defined study scope agreed on by ERCOT, the lead TSP, and any affected </a:t>
            </a:r>
            <a:r>
              <a:rPr lang="en-US" sz="1800" err="1"/>
              <a:t>TSPs.</a:t>
            </a:r>
            <a:r>
              <a:rPr lang="en-US" sz="1800"/>
              <a:t> This meeting is required under the Planning Guide and cannot be waived.</a:t>
            </a:r>
          </a:p>
          <a:p>
            <a:pPr marL="285750" indent="-285750">
              <a:buFont typeface="Arial" panose="020B0604020202020204" pitchFamily="34" charset="0"/>
              <a:buChar char="•"/>
            </a:pPr>
            <a:endParaRPr lang="en-US" sz="1800"/>
          </a:p>
          <a:p>
            <a:pPr marL="285750" indent="-285750">
              <a:buFont typeface="Arial" panose="020B0604020202020204" pitchFamily="34" charset="0"/>
              <a:buChar char="•"/>
            </a:pPr>
            <a:r>
              <a:rPr lang="en-US" sz="1800"/>
              <a:t>The lead TSP is responsible for scheduling the kick-off meeting. ERCOT does not control when a meeting is scheduled.</a:t>
            </a:r>
          </a:p>
          <a:p>
            <a:pPr marL="285750" indent="-285750">
              <a:buFont typeface="Arial" panose="020B0604020202020204" pitchFamily="34" charset="0"/>
              <a:buChar char="•"/>
            </a:pPr>
            <a:endParaRPr lang="en-US" sz="1800"/>
          </a:p>
          <a:p>
            <a:pPr marL="285750" indent="-285750">
              <a:buFont typeface="Arial" panose="020B0604020202020204" pitchFamily="34" charset="0"/>
              <a:buChar char="•"/>
            </a:pPr>
            <a:r>
              <a:rPr lang="en-US" sz="1800"/>
              <a:t>ERCOT will continue to attend kick-off meetings and to support the study scoping process through July 10.</a:t>
            </a:r>
          </a:p>
          <a:p>
            <a:pPr marL="285750" indent="-285750">
              <a:buFont typeface="Arial" panose="020B0604020202020204" pitchFamily="34" charset="0"/>
              <a:buChar char="•"/>
            </a:pPr>
            <a:endParaRPr lang="en-US" sz="1800"/>
          </a:p>
          <a:p>
            <a:pPr marL="285750" indent="-285750">
              <a:buFont typeface="Arial" panose="020B0604020202020204" pitchFamily="34" charset="0"/>
              <a:buChar char="•"/>
            </a:pPr>
            <a:r>
              <a:rPr lang="en-US" sz="1800"/>
              <a:t>As described in the Planning Guide, it can take </a:t>
            </a:r>
            <a:r>
              <a:rPr lang="en-US" sz="1800" b="1"/>
              <a:t>up to 35 Business Days </a:t>
            </a:r>
            <a:r>
              <a:rPr lang="en-US" sz="1800"/>
              <a:t>to finalize a study scope after a kick-off meeting is held. </a:t>
            </a:r>
          </a:p>
          <a:p>
            <a:endParaRPr lang="en-US" sz="1800"/>
          </a:p>
        </p:txBody>
      </p:sp>
      <p:sp>
        <p:nvSpPr>
          <p:cNvPr id="4" name="Text Placeholder 3">
            <a:extLst>
              <a:ext uri="{FF2B5EF4-FFF2-40B4-BE49-F238E27FC236}">
                <a16:creationId xmlns:a16="http://schemas.microsoft.com/office/drawing/2014/main" id="{30A6B100-34F9-2B02-C8FA-FD402F982D89}"/>
              </a:ext>
            </a:extLst>
          </p:cNvPr>
          <p:cNvSpPr>
            <a:spLocks noGrp="1"/>
          </p:cNvSpPr>
          <p:nvPr>
            <p:ph type="body" sz="quarter" idx="15"/>
          </p:nvPr>
        </p:nvSpPr>
        <p:spPr>
          <a:xfrm flipH="1">
            <a:off x="7598003" y="1676400"/>
            <a:ext cx="4060596" cy="3532208"/>
          </a:xfrm>
        </p:spPr>
        <p:txBody>
          <a:bodyPr/>
          <a:lstStyle/>
          <a:p>
            <a:r>
              <a:rPr lang="en-US" sz="2000"/>
              <a:t>Key Takeaways</a:t>
            </a:r>
          </a:p>
          <a:p>
            <a:pPr marL="285750" indent="-285750">
              <a:buFont typeface="Arial" panose="020B0604020202020204" pitchFamily="34" charset="0"/>
              <a:buChar char="•"/>
            </a:pPr>
            <a:r>
              <a:rPr lang="en-US" sz="1800" b="0"/>
              <a:t>The existing kick-off and scoping process remains in effect.</a:t>
            </a:r>
          </a:p>
          <a:p>
            <a:pPr marL="285750" indent="-285750">
              <a:buFont typeface="Arial" panose="020B0604020202020204" pitchFamily="34" charset="0"/>
              <a:buChar char="•"/>
            </a:pPr>
            <a:r>
              <a:rPr lang="en-US" sz="1800" b="0"/>
              <a:t>ERCOT continues to attend kick-off meetings and review study scopes.</a:t>
            </a:r>
          </a:p>
          <a:p>
            <a:pPr marL="285750" indent="-285750">
              <a:buFont typeface="Arial" panose="020B0604020202020204" pitchFamily="34" charset="0"/>
              <a:buChar char="•"/>
            </a:pPr>
            <a:r>
              <a:rPr lang="en-US" sz="1800"/>
              <a:t>However, it may not be possible to scope a LLIS study with a kick-off meeting held after May 21, 2026. </a:t>
            </a:r>
          </a:p>
        </p:txBody>
      </p:sp>
      <p:sp>
        <p:nvSpPr>
          <p:cNvPr id="5" name="Slide Number Placeholder 4">
            <a:extLst>
              <a:ext uri="{FF2B5EF4-FFF2-40B4-BE49-F238E27FC236}">
                <a16:creationId xmlns:a16="http://schemas.microsoft.com/office/drawing/2014/main" id="{7714DE62-1251-B817-B52F-5DDDDDB239E8}"/>
              </a:ext>
            </a:extLst>
          </p:cNvPr>
          <p:cNvSpPr>
            <a:spLocks noGrp="1"/>
          </p:cNvSpPr>
          <p:nvPr>
            <p:ph type="sldNum" sz="quarter" idx="12"/>
          </p:nvPr>
        </p:nvSpPr>
        <p:spPr/>
        <p:txBody>
          <a:bodyPr/>
          <a:lstStyle/>
          <a:p>
            <a:fld id="{BCDE79FB-97BA-492B-8D57-F1373F9ADA95}" type="slidenum">
              <a:rPr lang="en-US" smtClean="0"/>
              <a:t>6</a:t>
            </a:fld>
            <a:endParaRPr lang="en-US"/>
          </a:p>
        </p:txBody>
      </p:sp>
    </p:spTree>
    <p:extLst>
      <p:ext uri="{BB962C8B-B14F-4D97-AF65-F5344CB8AC3E}">
        <p14:creationId xmlns:p14="http://schemas.microsoft.com/office/powerpoint/2010/main" val="2178559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8C8B5-09D7-079A-ECD4-77A949B534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C3E282-DA1B-8DD5-4D12-129535E0B798}"/>
              </a:ext>
            </a:extLst>
          </p:cNvPr>
          <p:cNvSpPr>
            <a:spLocks noGrp="1"/>
          </p:cNvSpPr>
          <p:nvPr>
            <p:ph type="title"/>
          </p:nvPr>
        </p:nvSpPr>
        <p:spPr/>
        <p:txBody>
          <a:bodyPr/>
          <a:lstStyle/>
          <a:p>
            <a:r>
              <a:rPr lang="en-US"/>
              <a:t>Review of PGRR115 Process Timelines – Study Reviews and Approvals</a:t>
            </a:r>
          </a:p>
        </p:txBody>
      </p:sp>
      <p:sp>
        <p:nvSpPr>
          <p:cNvPr id="3" name="Text Placeholder 2">
            <a:extLst>
              <a:ext uri="{FF2B5EF4-FFF2-40B4-BE49-F238E27FC236}">
                <a16:creationId xmlns:a16="http://schemas.microsoft.com/office/drawing/2014/main" id="{5543D539-F6AB-9965-EA44-76811C20A23E}"/>
              </a:ext>
            </a:extLst>
          </p:cNvPr>
          <p:cNvSpPr>
            <a:spLocks noGrp="1"/>
          </p:cNvSpPr>
          <p:nvPr>
            <p:ph type="body" sz="quarter" idx="16"/>
          </p:nvPr>
        </p:nvSpPr>
        <p:spPr>
          <a:xfrm>
            <a:off x="495301" y="1063706"/>
            <a:ext cx="6542108" cy="5422738"/>
          </a:xfrm>
        </p:spPr>
        <p:txBody>
          <a:bodyPr/>
          <a:lstStyle/>
          <a:p>
            <a:pPr marL="285750" indent="-285750">
              <a:buFont typeface="Arial" panose="020B0604020202020204" pitchFamily="34" charset="0"/>
              <a:buChar char="•"/>
            </a:pPr>
            <a:r>
              <a:rPr lang="en-US" sz="1800"/>
              <a:t>Per Section 9.4 of the </a:t>
            </a:r>
            <a:r>
              <a:rPr lang="en-US" sz="1800" u="sng"/>
              <a:t>current</a:t>
            </a:r>
            <a:r>
              <a:rPr lang="en-US" sz="1800"/>
              <a:t> Planning Guide, all LLIS studies must be submitted to ERCOT for review and approval.</a:t>
            </a:r>
          </a:p>
          <a:p>
            <a:pPr marL="285750" indent="-285750">
              <a:buFont typeface="Arial" panose="020B0604020202020204" pitchFamily="34" charset="0"/>
              <a:buChar char="•"/>
            </a:pPr>
            <a:endParaRPr lang="en-US" sz="1800"/>
          </a:p>
          <a:p>
            <a:pPr marL="285750" indent="-285750">
              <a:buFont typeface="Arial" panose="020B0604020202020204" pitchFamily="34" charset="0"/>
              <a:buChar char="•"/>
            </a:pPr>
            <a:r>
              <a:rPr lang="en-US" sz="1800"/>
              <a:t>ERCOT will continue to review studies under this process through July 10.</a:t>
            </a:r>
          </a:p>
          <a:p>
            <a:pPr marL="285750" indent="-285750">
              <a:buFont typeface="Arial" panose="020B0604020202020204" pitchFamily="34" charset="0"/>
              <a:buChar char="•"/>
            </a:pPr>
            <a:endParaRPr lang="en-US" sz="1800"/>
          </a:p>
          <a:p>
            <a:pPr marL="285750" indent="-285750">
              <a:buFont typeface="Arial" panose="020B0604020202020204" pitchFamily="34" charset="0"/>
              <a:buChar char="•"/>
            </a:pPr>
            <a:r>
              <a:rPr lang="en-US" sz="1800"/>
              <a:t>As described in the Planning Guide, it can take </a:t>
            </a:r>
            <a:r>
              <a:rPr lang="en-US" sz="1800" b="1"/>
              <a:t>up to 30 Business Days </a:t>
            </a:r>
            <a:r>
              <a:rPr lang="en-US" sz="1800"/>
              <a:t>for ERCOT to review a submitted study. </a:t>
            </a:r>
          </a:p>
          <a:p>
            <a:pPr marL="285750" indent="-285750">
              <a:buFont typeface="Arial" panose="020B0604020202020204" pitchFamily="34" charset="0"/>
              <a:buChar char="•"/>
            </a:pPr>
            <a:endParaRPr lang="en-US" sz="1800"/>
          </a:p>
          <a:p>
            <a:pPr marL="285750" indent="-285750">
              <a:buFont typeface="Arial" panose="020B0604020202020204" pitchFamily="34" charset="0"/>
              <a:buChar char="•"/>
            </a:pPr>
            <a:r>
              <a:rPr lang="en-US" sz="1800"/>
              <a:t>ERCOT review is </a:t>
            </a:r>
            <a:r>
              <a:rPr lang="en-US" sz="1800" u="sng"/>
              <a:t>not</a:t>
            </a:r>
            <a:r>
              <a:rPr lang="en-US" sz="1800"/>
              <a:t> guaranteed to result in an approval. Any required updates to a submitted study are treated as a new submission, which restarts the timeline for review.</a:t>
            </a:r>
          </a:p>
          <a:p>
            <a:pPr marL="285750" indent="-285750">
              <a:buFont typeface="Arial" panose="020B0604020202020204" pitchFamily="34" charset="0"/>
              <a:buChar char="•"/>
            </a:pPr>
            <a:endParaRPr lang="en-US" sz="1800"/>
          </a:p>
          <a:p>
            <a:pPr marL="285750" indent="-285750">
              <a:buFont typeface="Arial" panose="020B0604020202020204" pitchFamily="34" charset="0"/>
              <a:buChar char="•"/>
            </a:pPr>
            <a:r>
              <a:rPr lang="en-US" sz="1800"/>
              <a:t>ERCOT does not have visibility into the amount of time needed by TSPs to perform a LLIS study. Please reach out to your lead TSP with questions about the status of a study that has not yet been submitted to ERCOT for review.</a:t>
            </a:r>
          </a:p>
          <a:p>
            <a:pPr marL="285750" indent="-285750">
              <a:buFont typeface="Arial" panose="020B0604020202020204" pitchFamily="34" charset="0"/>
              <a:buChar char="•"/>
            </a:pPr>
            <a:endParaRPr lang="en-US" sz="1800"/>
          </a:p>
          <a:p>
            <a:endParaRPr lang="en-US" sz="1800"/>
          </a:p>
        </p:txBody>
      </p:sp>
      <p:sp>
        <p:nvSpPr>
          <p:cNvPr id="4" name="Text Placeholder 3">
            <a:extLst>
              <a:ext uri="{FF2B5EF4-FFF2-40B4-BE49-F238E27FC236}">
                <a16:creationId xmlns:a16="http://schemas.microsoft.com/office/drawing/2014/main" id="{0605437F-7DA1-F283-BAA9-23559C94B3AA}"/>
              </a:ext>
            </a:extLst>
          </p:cNvPr>
          <p:cNvSpPr>
            <a:spLocks noGrp="1"/>
          </p:cNvSpPr>
          <p:nvPr>
            <p:ph type="body" sz="quarter" idx="15"/>
          </p:nvPr>
        </p:nvSpPr>
        <p:spPr>
          <a:xfrm flipH="1">
            <a:off x="7598003" y="1676399"/>
            <a:ext cx="4060596" cy="3775277"/>
          </a:xfrm>
        </p:spPr>
        <p:txBody>
          <a:bodyPr/>
          <a:lstStyle/>
          <a:p>
            <a:r>
              <a:rPr lang="en-US" sz="2000"/>
              <a:t>Key Takeaways</a:t>
            </a:r>
          </a:p>
          <a:p>
            <a:pPr marL="285750" indent="-285750">
              <a:buFont typeface="Arial" panose="020B0604020202020204" pitchFamily="34" charset="0"/>
              <a:buChar char="•"/>
            </a:pPr>
            <a:r>
              <a:rPr lang="en-US" sz="1800" b="0"/>
              <a:t>The existing study review process remains in effect through July 10.</a:t>
            </a:r>
          </a:p>
          <a:p>
            <a:pPr marL="285750" indent="-285750">
              <a:buFont typeface="Arial" panose="020B0604020202020204" pitchFamily="34" charset="0"/>
              <a:buChar char="•"/>
            </a:pPr>
            <a:r>
              <a:rPr lang="en-US" sz="1800" b="0"/>
              <a:t>ERCOT continues to review submitted study reports as quickly as possible once submitted.</a:t>
            </a:r>
          </a:p>
          <a:p>
            <a:pPr marL="285750" indent="-285750">
              <a:buFont typeface="Arial" panose="020B0604020202020204" pitchFamily="34" charset="0"/>
              <a:buChar char="•"/>
            </a:pPr>
            <a:r>
              <a:rPr lang="en-US" sz="1800"/>
              <a:t>ERCOT cannot guarantee a new or updated study report submitted after May 28, 2026 will be reviewed by July 10. </a:t>
            </a:r>
          </a:p>
        </p:txBody>
      </p:sp>
      <p:sp>
        <p:nvSpPr>
          <p:cNvPr id="5" name="Slide Number Placeholder 4">
            <a:extLst>
              <a:ext uri="{FF2B5EF4-FFF2-40B4-BE49-F238E27FC236}">
                <a16:creationId xmlns:a16="http://schemas.microsoft.com/office/drawing/2014/main" id="{FE2042A1-B04F-EC64-07D1-970B69469A92}"/>
              </a:ext>
            </a:extLst>
          </p:cNvPr>
          <p:cNvSpPr>
            <a:spLocks noGrp="1"/>
          </p:cNvSpPr>
          <p:nvPr>
            <p:ph type="sldNum" sz="quarter" idx="12"/>
          </p:nvPr>
        </p:nvSpPr>
        <p:spPr/>
        <p:txBody>
          <a:bodyPr/>
          <a:lstStyle/>
          <a:p>
            <a:fld id="{BCDE79FB-97BA-492B-8D57-F1373F9ADA95}" type="slidenum">
              <a:rPr lang="en-US" smtClean="0"/>
              <a:t>7</a:t>
            </a:fld>
            <a:endParaRPr lang="en-US"/>
          </a:p>
        </p:txBody>
      </p:sp>
    </p:spTree>
    <p:extLst>
      <p:ext uri="{BB962C8B-B14F-4D97-AF65-F5344CB8AC3E}">
        <p14:creationId xmlns:p14="http://schemas.microsoft.com/office/powerpoint/2010/main" val="1081265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CD56B-68AA-5036-039B-9D3BAE54D818}"/>
              </a:ext>
            </a:extLst>
          </p:cNvPr>
          <p:cNvSpPr>
            <a:spLocks noGrp="1"/>
          </p:cNvSpPr>
          <p:nvPr>
            <p:ph type="title"/>
          </p:nvPr>
        </p:nvSpPr>
        <p:spPr/>
        <p:txBody>
          <a:bodyPr/>
          <a:lstStyle/>
          <a:p>
            <a:r>
              <a:rPr lang="en-US"/>
              <a:t>Summary of Key Dates</a:t>
            </a:r>
          </a:p>
        </p:txBody>
      </p:sp>
      <p:sp>
        <p:nvSpPr>
          <p:cNvPr id="4" name="Slide Number Placeholder 3">
            <a:extLst>
              <a:ext uri="{FF2B5EF4-FFF2-40B4-BE49-F238E27FC236}">
                <a16:creationId xmlns:a16="http://schemas.microsoft.com/office/drawing/2014/main" id="{5EDA055E-60EE-C352-6F34-977BCA249CC7}"/>
              </a:ext>
            </a:extLst>
          </p:cNvPr>
          <p:cNvSpPr>
            <a:spLocks noGrp="1"/>
          </p:cNvSpPr>
          <p:nvPr>
            <p:ph type="sldNum" sz="quarter" idx="12"/>
          </p:nvPr>
        </p:nvSpPr>
        <p:spPr/>
        <p:txBody>
          <a:bodyPr/>
          <a:lstStyle/>
          <a:p>
            <a:fld id="{BCDE79FB-97BA-492B-8D57-F1373F9ADA95}" type="slidenum">
              <a:rPr lang="en-US" smtClean="0"/>
              <a:t>8</a:t>
            </a:fld>
            <a:endParaRPr lang="en-US"/>
          </a:p>
        </p:txBody>
      </p:sp>
      <p:sp>
        <p:nvSpPr>
          <p:cNvPr id="6" name="Rectangle 5">
            <a:extLst>
              <a:ext uri="{FF2B5EF4-FFF2-40B4-BE49-F238E27FC236}">
                <a16:creationId xmlns:a16="http://schemas.microsoft.com/office/drawing/2014/main" id="{6F25A42F-1A52-E3EC-0301-38A91687BA9F}"/>
              </a:ext>
            </a:extLst>
          </p:cNvPr>
          <p:cNvSpPr/>
          <p:nvPr/>
        </p:nvSpPr>
        <p:spPr>
          <a:xfrm>
            <a:off x="296601" y="3317886"/>
            <a:ext cx="1921397" cy="743673"/>
          </a:xfrm>
          <a:prstGeom prst="rect">
            <a:avLst/>
          </a:prstGeom>
          <a:solidFill>
            <a:srgbClr val="00AE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C6EAEB2-C3EA-F805-67C4-CF0F507AE9FF}"/>
              </a:ext>
            </a:extLst>
          </p:cNvPr>
          <p:cNvSpPr/>
          <p:nvPr/>
        </p:nvSpPr>
        <p:spPr>
          <a:xfrm>
            <a:off x="2217998" y="3317886"/>
            <a:ext cx="1921397" cy="743673"/>
          </a:xfrm>
          <a:prstGeom prst="rect">
            <a:avLst/>
          </a:prstGeom>
          <a:solidFill>
            <a:srgbClr val="00AE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0030536-2579-177E-25C4-B7B7BEF20F9C}"/>
              </a:ext>
            </a:extLst>
          </p:cNvPr>
          <p:cNvSpPr/>
          <p:nvPr/>
        </p:nvSpPr>
        <p:spPr>
          <a:xfrm>
            <a:off x="4139395" y="3317885"/>
            <a:ext cx="1921397" cy="743673"/>
          </a:xfrm>
          <a:prstGeom prst="rect">
            <a:avLst/>
          </a:prstGeom>
          <a:solidFill>
            <a:srgbClr val="00AE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3E96CFE-45B1-6364-D4D5-D339BF7F9B0F}"/>
              </a:ext>
            </a:extLst>
          </p:cNvPr>
          <p:cNvSpPr/>
          <p:nvPr/>
        </p:nvSpPr>
        <p:spPr>
          <a:xfrm>
            <a:off x="6060792" y="3317884"/>
            <a:ext cx="1921397" cy="743673"/>
          </a:xfrm>
          <a:prstGeom prst="rect">
            <a:avLst/>
          </a:prstGeom>
          <a:solidFill>
            <a:srgbClr val="00AE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C817E6A-3048-F9BC-9EC4-DDCA96C2C545}"/>
              </a:ext>
            </a:extLst>
          </p:cNvPr>
          <p:cNvSpPr/>
          <p:nvPr/>
        </p:nvSpPr>
        <p:spPr>
          <a:xfrm>
            <a:off x="7982189" y="3317883"/>
            <a:ext cx="1921397" cy="743673"/>
          </a:xfrm>
          <a:prstGeom prst="rect">
            <a:avLst/>
          </a:prstGeom>
          <a:solidFill>
            <a:srgbClr val="00AE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8A37506-EA6D-B655-4447-5316B6740742}"/>
              </a:ext>
            </a:extLst>
          </p:cNvPr>
          <p:cNvSpPr/>
          <p:nvPr/>
        </p:nvSpPr>
        <p:spPr>
          <a:xfrm>
            <a:off x="9903586" y="3317882"/>
            <a:ext cx="1921397" cy="743673"/>
          </a:xfrm>
          <a:prstGeom prst="rect">
            <a:avLst/>
          </a:prstGeom>
          <a:solidFill>
            <a:srgbClr val="00AE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8D8441E2-7CA8-655A-F922-8EB80D8F8877}"/>
              </a:ext>
            </a:extLst>
          </p:cNvPr>
          <p:cNvCxnSpPr>
            <a:cxnSpLocks/>
          </p:cNvCxnSpPr>
          <p:nvPr/>
        </p:nvCxnSpPr>
        <p:spPr>
          <a:xfrm>
            <a:off x="2217998" y="2737705"/>
            <a:ext cx="0" cy="1909823"/>
          </a:xfrm>
          <a:prstGeom prst="line">
            <a:avLst/>
          </a:prstGeom>
          <a:ln>
            <a:solidFill>
              <a:srgbClr val="00829B"/>
            </a:solidFill>
            <a:prstDash val="sysDash"/>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59D92C9-A6E7-9606-39CF-E3CE02F70765}"/>
              </a:ext>
            </a:extLst>
          </p:cNvPr>
          <p:cNvCxnSpPr>
            <a:cxnSpLocks/>
          </p:cNvCxnSpPr>
          <p:nvPr/>
        </p:nvCxnSpPr>
        <p:spPr>
          <a:xfrm>
            <a:off x="6060792" y="2734811"/>
            <a:ext cx="0" cy="1909823"/>
          </a:xfrm>
          <a:prstGeom prst="line">
            <a:avLst/>
          </a:prstGeom>
          <a:ln>
            <a:solidFill>
              <a:srgbClr val="00829B"/>
            </a:solidFill>
            <a:prstDash val="sysDash"/>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8F5FE731-74F6-972B-97BC-7083F1539ADB}"/>
              </a:ext>
            </a:extLst>
          </p:cNvPr>
          <p:cNvCxnSpPr>
            <a:cxnSpLocks/>
          </p:cNvCxnSpPr>
          <p:nvPr/>
        </p:nvCxnSpPr>
        <p:spPr>
          <a:xfrm>
            <a:off x="9903586" y="2734811"/>
            <a:ext cx="0" cy="1909823"/>
          </a:xfrm>
          <a:prstGeom prst="line">
            <a:avLst/>
          </a:prstGeom>
          <a:ln>
            <a:solidFill>
              <a:srgbClr val="00829B"/>
            </a:solidFill>
            <a:prstDash val="sysDash"/>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335DB41B-B127-EC47-4F6A-32A7E57EC498}"/>
              </a:ext>
            </a:extLst>
          </p:cNvPr>
          <p:cNvSpPr txBox="1"/>
          <p:nvPr/>
        </p:nvSpPr>
        <p:spPr>
          <a:xfrm>
            <a:off x="389198" y="3502548"/>
            <a:ext cx="1736202" cy="369332"/>
          </a:xfrm>
          <a:prstGeom prst="rect">
            <a:avLst/>
          </a:prstGeom>
          <a:noFill/>
        </p:spPr>
        <p:txBody>
          <a:bodyPr wrap="square" rtlCol="0">
            <a:spAutoFit/>
          </a:bodyPr>
          <a:lstStyle/>
          <a:p>
            <a:pPr algn="ctr"/>
            <a:r>
              <a:rPr lang="en-US" b="1">
                <a:solidFill>
                  <a:srgbClr val="B1E5ED"/>
                </a:solidFill>
              </a:rPr>
              <a:t>May</a:t>
            </a:r>
          </a:p>
        </p:txBody>
      </p:sp>
      <p:sp>
        <p:nvSpPr>
          <p:cNvPr id="19" name="TextBox 18">
            <a:extLst>
              <a:ext uri="{FF2B5EF4-FFF2-40B4-BE49-F238E27FC236}">
                <a16:creationId xmlns:a16="http://schemas.microsoft.com/office/drawing/2014/main" id="{7337DC35-DB69-8685-A35A-3E4E595E3958}"/>
              </a:ext>
            </a:extLst>
          </p:cNvPr>
          <p:cNvSpPr txBox="1"/>
          <p:nvPr/>
        </p:nvSpPr>
        <p:spPr>
          <a:xfrm>
            <a:off x="3271293" y="3502548"/>
            <a:ext cx="1736202" cy="369332"/>
          </a:xfrm>
          <a:prstGeom prst="rect">
            <a:avLst/>
          </a:prstGeom>
          <a:noFill/>
        </p:spPr>
        <p:txBody>
          <a:bodyPr wrap="square" rtlCol="0">
            <a:spAutoFit/>
          </a:bodyPr>
          <a:lstStyle/>
          <a:p>
            <a:pPr algn="ctr"/>
            <a:r>
              <a:rPr lang="en-US" b="1">
                <a:solidFill>
                  <a:srgbClr val="B1E5ED"/>
                </a:solidFill>
              </a:rPr>
              <a:t>June</a:t>
            </a:r>
          </a:p>
        </p:txBody>
      </p:sp>
      <p:sp>
        <p:nvSpPr>
          <p:cNvPr id="20" name="TextBox 19">
            <a:extLst>
              <a:ext uri="{FF2B5EF4-FFF2-40B4-BE49-F238E27FC236}">
                <a16:creationId xmlns:a16="http://schemas.microsoft.com/office/drawing/2014/main" id="{48DFCBA1-A34B-05B0-C408-FA01335DA14E}"/>
              </a:ext>
            </a:extLst>
          </p:cNvPr>
          <p:cNvSpPr txBox="1"/>
          <p:nvPr/>
        </p:nvSpPr>
        <p:spPr>
          <a:xfrm>
            <a:off x="7114086" y="3502548"/>
            <a:ext cx="1736202" cy="369332"/>
          </a:xfrm>
          <a:prstGeom prst="rect">
            <a:avLst/>
          </a:prstGeom>
          <a:noFill/>
        </p:spPr>
        <p:txBody>
          <a:bodyPr wrap="square" rtlCol="0">
            <a:spAutoFit/>
          </a:bodyPr>
          <a:lstStyle/>
          <a:p>
            <a:pPr algn="ctr"/>
            <a:r>
              <a:rPr lang="en-US" b="1">
                <a:solidFill>
                  <a:srgbClr val="B1E5ED"/>
                </a:solidFill>
              </a:rPr>
              <a:t>July</a:t>
            </a:r>
          </a:p>
        </p:txBody>
      </p:sp>
      <p:sp>
        <p:nvSpPr>
          <p:cNvPr id="21" name="TextBox 20">
            <a:extLst>
              <a:ext uri="{FF2B5EF4-FFF2-40B4-BE49-F238E27FC236}">
                <a16:creationId xmlns:a16="http://schemas.microsoft.com/office/drawing/2014/main" id="{4ECD9631-F612-58EF-B1A4-55C747BA58F6}"/>
              </a:ext>
            </a:extLst>
          </p:cNvPr>
          <p:cNvSpPr txBox="1"/>
          <p:nvPr/>
        </p:nvSpPr>
        <p:spPr>
          <a:xfrm>
            <a:off x="9996183" y="3502548"/>
            <a:ext cx="1736202" cy="369332"/>
          </a:xfrm>
          <a:prstGeom prst="rect">
            <a:avLst/>
          </a:prstGeom>
          <a:noFill/>
        </p:spPr>
        <p:txBody>
          <a:bodyPr wrap="square" rtlCol="0">
            <a:spAutoFit/>
          </a:bodyPr>
          <a:lstStyle/>
          <a:p>
            <a:pPr algn="ctr"/>
            <a:r>
              <a:rPr lang="en-US" b="1">
                <a:solidFill>
                  <a:srgbClr val="B1E5ED"/>
                </a:solidFill>
              </a:rPr>
              <a:t>August</a:t>
            </a:r>
          </a:p>
        </p:txBody>
      </p:sp>
      <p:sp>
        <p:nvSpPr>
          <p:cNvPr id="22" name="TextBox 21">
            <a:extLst>
              <a:ext uri="{FF2B5EF4-FFF2-40B4-BE49-F238E27FC236}">
                <a16:creationId xmlns:a16="http://schemas.microsoft.com/office/drawing/2014/main" id="{9980ACDC-D243-D034-D50C-70257BEACFB7}"/>
              </a:ext>
            </a:extLst>
          </p:cNvPr>
          <p:cNvSpPr txBox="1"/>
          <p:nvPr/>
        </p:nvSpPr>
        <p:spPr>
          <a:xfrm>
            <a:off x="127322" y="1840556"/>
            <a:ext cx="992532" cy="646331"/>
          </a:xfrm>
          <a:prstGeom prst="rect">
            <a:avLst/>
          </a:prstGeom>
          <a:noFill/>
          <a:ln>
            <a:noFill/>
          </a:ln>
        </p:spPr>
        <p:txBody>
          <a:bodyPr wrap="square" rtlCol="0">
            <a:spAutoFit/>
          </a:bodyPr>
          <a:lstStyle/>
          <a:p>
            <a:r>
              <a:rPr lang="en-US" b="1"/>
              <a:t>May 21</a:t>
            </a:r>
          </a:p>
          <a:p>
            <a:r>
              <a:rPr lang="en-US"/>
              <a:t>(today)</a:t>
            </a:r>
          </a:p>
        </p:txBody>
      </p:sp>
      <p:cxnSp>
        <p:nvCxnSpPr>
          <p:cNvPr id="24" name="Straight Arrow Connector 23">
            <a:extLst>
              <a:ext uri="{FF2B5EF4-FFF2-40B4-BE49-F238E27FC236}">
                <a16:creationId xmlns:a16="http://schemas.microsoft.com/office/drawing/2014/main" id="{96CE03FC-7937-365E-840C-1AC6F6385403}"/>
              </a:ext>
            </a:extLst>
          </p:cNvPr>
          <p:cNvCxnSpPr>
            <a:cxnSpLocks/>
          </p:cNvCxnSpPr>
          <p:nvPr/>
        </p:nvCxnSpPr>
        <p:spPr>
          <a:xfrm flipV="1">
            <a:off x="1905481" y="4061555"/>
            <a:ext cx="0" cy="817467"/>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9B375476-9A3C-94F7-38FA-C2097D2BA06F}"/>
              </a:ext>
            </a:extLst>
          </p:cNvPr>
          <p:cNvSpPr txBox="1"/>
          <p:nvPr/>
        </p:nvSpPr>
        <p:spPr>
          <a:xfrm>
            <a:off x="1794075" y="4879022"/>
            <a:ext cx="2406090" cy="1477328"/>
          </a:xfrm>
          <a:prstGeom prst="rect">
            <a:avLst/>
          </a:prstGeom>
          <a:noFill/>
          <a:ln>
            <a:noFill/>
          </a:ln>
        </p:spPr>
        <p:txBody>
          <a:bodyPr wrap="square" rtlCol="0">
            <a:spAutoFit/>
          </a:bodyPr>
          <a:lstStyle/>
          <a:p>
            <a:r>
              <a:rPr lang="en-US" b="1"/>
              <a:t>May 28</a:t>
            </a:r>
          </a:p>
          <a:p>
            <a:r>
              <a:rPr lang="en-US"/>
              <a:t>Last day a study submitted to ERCOT is guaranteed a review by July 10</a:t>
            </a:r>
          </a:p>
        </p:txBody>
      </p:sp>
      <p:cxnSp>
        <p:nvCxnSpPr>
          <p:cNvPr id="28" name="Straight Arrow Connector 27">
            <a:extLst>
              <a:ext uri="{FF2B5EF4-FFF2-40B4-BE49-F238E27FC236}">
                <a16:creationId xmlns:a16="http://schemas.microsoft.com/office/drawing/2014/main" id="{878C51A4-58FA-C574-D6C2-4EBE724CAB8E}"/>
              </a:ext>
            </a:extLst>
          </p:cNvPr>
          <p:cNvCxnSpPr>
            <a:cxnSpLocks/>
          </p:cNvCxnSpPr>
          <p:nvPr/>
        </p:nvCxnSpPr>
        <p:spPr>
          <a:xfrm>
            <a:off x="296601" y="2486887"/>
            <a:ext cx="0" cy="830995"/>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6023E3F4-8991-06D6-1393-63D2EE305261}"/>
              </a:ext>
            </a:extLst>
          </p:cNvPr>
          <p:cNvCxnSpPr>
            <a:cxnSpLocks/>
          </p:cNvCxnSpPr>
          <p:nvPr/>
        </p:nvCxnSpPr>
        <p:spPr>
          <a:xfrm>
            <a:off x="7114086" y="2486887"/>
            <a:ext cx="0" cy="826129"/>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572F50BD-0AA2-3AD5-C2D6-40EA83A5774A}"/>
              </a:ext>
            </a:extLst>
          </p:cNvPr>
          <p:cNvSpPr txBox="1"/>
          <p:nvPr/>
        </p:nvSpPr>
        <p:spPr>
          <a:xfrm>
            <a:off x="7021490" y="1009559"/>
            <a:ext cx="2340983" cy="1477328"/>
          </a:xfrm>
          <a:prstGeom prst="rect">
            <a:avLst/>
          </a:prstGeom>
          <a:noFill/>
          <a:ln>
            <a:noFill/>
          </a:ln>
        </p:spPr>
        <p:txBody>
          <a:bodyPr wrap="square" rtlCol="0">
            <a:spAutoFit/>
          </a:bodyPr>
          <a:lstStyle/>
          <a:p>
            <a:r>
              <a:rPr lang="en-US" b="1"/>
              <a:t>July 10</a:t>
            </a:r>
          </a:p>
          <a:p>
            <a:r>
              <a:rPr lang="en-US"/>
              <a:t>Last day for ERCOT to review submitted studies under the current LLIS Process</a:t>
            </a:r>
          </a:p>
        </p:txBody>
      </p:sp>
      <p:cxnSp>
        <p:nvCxnSpPr>
          <p:cNvPr id="35" name="Straight Arrow Connector 34">
            <a:extLst>
              <a:ext uri="{FF2B5EF4-FFF2-40B4-BE49-F238E27FC236}">
                <a16:creationId xmlns:a16="http://schemas.microsoft.com/office/drawing/2014/main" id="{77E0D497-3BC4-316A-10E7-846E8DD4B1BB}"/>
              </a:ext>
            </a:extLst>
          </p:cNvPr>
          <p:cNvCxnSpPr>
            <a:cxnSpLocks/>
          </p:cNvCxnSpPr>
          <p:nvPr/>
        </p:nvCxnSpPr>
        <p:spPr>
          <a:xfrm flipV="1">
            <a:off x="8961694" y="4061555"/>
            <a:ext cx="0" cy="817467"/>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B9CC97BB-2BC7-780D-7BD1-4C64E8D35359}"/>
              </a:ext>
            </a:extLst>
          </p:cNvPr>
          <p:cNvSpPr txBox="1"/>
          <p:nvPr/>
        </p:nvSpPr>
        <p:spPr>
          <a:xfrm>
            <a:off x="8850288" y="4879022"/>
            <a:ext cx="1821569" cy="1477328"/>
          </a:xfrm>
          <a:prstGeom prst="rect">
            <a:avLst/>
          </a:prstGeom>
          <a:noFill/>
          <a:ln>
            <a:noFill/>
          </a:ln>
        </p:spPr>
        <p:txBody>
          <a:bodyPr wrap="square" rtlCol="0">
            <a:spAutoFit/>
          </a:bodyPr>
          <a:lstStyle/>
          <a:p>
            <a:r>
              <a:rPr lang="en-US" b="1"/>
              <a:t>July 24</a:t>
            </a:r>
          </a:p>
          <a:p>
            <a:r>
              <a:rPr lang="en-US"/>
              <a:t>Batch Zero information for qualifying loads due to ERCOT</a:t>
            </a:r>
          </a:p>
        </p:txBody>
      </p:sp>
      <p:cxnSp>
        <p:nvCxnSpPr>
          <p:cNvPr id="41" name="Straight Arrow Connector 40">
            <a:extLst>
              <a:ext uri="{FF2B5EF4-FFF2-40B4-BE49-F238E27FC236}">
                <a16:creationId xmlns:a16="http://schemas.microsoft.com/office/drawing/2014/main" id="{BCA03BE8-A81B-2EC0-6DDA-42B5C6DE1842}"/>
              </a:ext>
            </a:extLst>
          </p:cNvPr>
          <p:cNvCxnSpPr>
            <a:cxnSpLocks/>
          </p:cNvCxnSpPr>
          <p:nvPr/>
        </p:nvCxnSpPr>
        <p:spPr>
          <a:xfrm>
            <a:off x="10463506" y="2486887"/>
            <a:ext cx="0" cy="826129"/>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149FE463-A2B4-B4F2-B103-150C4C4DCC56}"/>
              </a:ext>
            </a:extLst>
          </p:cNvPr>
          <p:cNvSpPr txBox="1"/>
          <p:nvPr/>
        </p:nvSpPr>
        <p:spPr>
          <a:xfrm>
            <a:off x="10370911" y="1009559"/>
            <a:ext cx="1821090" cy="1477328"/>
          </a:xfrm>
          <a:prstGeom prst="rect">
            <a:avLst/>
          </a:prstGeom>
          <a:noFill/>
          <a:ln>
            <a:noFill/>
          </a:ln>
        </p:spPr>
        <p:txBody>
          <a:bodyPr wrap="square" rtlCol="0">
            <a:spAutoFit/>
          </a:bodyPr>
          <a:lstStyle/>
          <a:p>
            <a:r>
              <a:rPr lang="en-US" b="1"/>
              <a:t>August 7</a:t>
            </a:r>
          </a:p>
          <a:p>
            <a:r>
              <a:rPr lang="en-US"/>
              <a:t>ERCOT notifies TSPs/DSPs of Batch Zero classifications</a:t>
            </a:r>
          </a:p>
        </p:txBody>
      </p:sp>
      <p:sp>
        <p:nvSpPr>
          <p:cNvPr id="43" name="Right Brace 42">
            <a:extLst>
              <a:ext uri="{FF2B5EF4-FFF2-40B4-BE49-F238E27FC236}">
                <a16:creationId xmlns:a16="http://schemas.microsoft.com/office/drawing/2014/main" id="{DF9C553B-F39A-04BD-1D22-171BD13D06A6}"/>
              </a:ext>
            </a:extLst>
          </p:cNvPr>
          <p:cNvSpPr/>
          <p:nvPr/>
        </p:nvSpPr>
        <p:spPr>
          <a:xfrm rot="16200000">
            <a:off x="3281901" y="-426578"/>
            <a:ext cx="846892" cy="6632295"/>
          </a:xfrm>
          <a:prstGeom prst="rightBrace">
            <a:avLst>
              <a:gd name="adj1" fmla="val 75259"/>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TextBox 43">
            <a:extLst>
              <a:ext uri="{FF2B5EF4-FFF2-40B4-BE49-F238E27FC236}">
                <a16:creationId xmlns:a16="http://schemas.microsoft.com/office/drawing/2014/main" id="{30C7F737-6F4B-9827-7DF4-88E94F735575}"/>
              </a:ext>
            </a:extLst>
          </p:cNvPr>
          <p:cNvSpPr txBox="1"/>
          <p:nvPr/>
        </p:nvSpPr>
        <p:spPr>
          <a:xfrm>
            <a:off x="2502302" y="1814922"/>
            <a:ext cx="2406090" cy="646331"/>
          </a:xfrm>
          <a:prstGeom prst="rect">
            <a:avLst/>
          </a:prstGeom>
          <a:noFill/>
          <a:ln>
            <a:noFill/>
          </a:ln>
        </p:spPr>
        <p:txBody>
          <a:bodyPr wrap="square" rtlCol="0">
            <a:spAutoFit/>
          </a:bodyPr>
          <a:lstStyle/>
          <a:p>
            <a:pPr algn="ctr"/>
            <a:r>
              <a:rPr lang="en-US"/>
              <a:t>LLIS study reviews continue</a:t>
            </a:r>
          </a:p>
        </p:txBody>
      </p:sp>
    </p:spTree>
    <p:extLst>
      <p:ext uri="{BB962C8B-B14F-4D97-AF65-F5344CB8AC3E}">
        <p14:creationId xmlns:p14="http://schemas.microsoft.com/office/powerpoint/2010/main" val="417690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EC35B-5A7C-A4DC-5B9B-09CF5CFDB762}"/>
              </a:ext>
            </a:extLst>
          </p:cNvPr>
          <p:cNvSpPr>
            <a:spLocks noGrp="1"/>
          </p:cNvSpPr>
          <p:nvPr>
            <p:ph type="title"/>
          </p:nvPr>
        </p:nvSpPr>
        <p:spPr/>
        <p:txBody>
          <a:bodyPr/>
          <a:lstStyle/>
          <a:p>
            <a:r>
              <a:rPr lang="en-US"/>
              <a:t>Additional notes on base loads in Batch Zero</a:t>
            </a:r>
          </a:p>
        </p:txBody>
      </p:sp>
      <p:sp>
        <p:nvSpPr>
          <p:cNvPr id="3" name="Text Placeholder 2">
            <a:extLst>
              <a:ext uri="{FF2B5EF4-FFF2-40B4-BE49-F238E27FC236}">
                <a16:creationId xmlns:a16="http://schemas.microsoft.com/office/drawing/2014/main" id="{31F10D51-5118-4267-25F5-B16E19F208E0}"/>
              </a:ext>
            </a:extLst>
          </p:cNvPr>
          <p:cNvSpPr>
            <a:spLocks noGrp="1"/>
          </p:cNvSpPr>
          <p:nvPr>
            <p:ph type="body" sz="quarter" idx="16"/>
          </p:nvPr>
        </p:nvSpPr>
        <p:spPr/>
        <p:txBody>
          <a:bodyPr/>
          <a:lstStyle/>
          <a:p>
            <a:pPr marL="285750" indent="-285750">
              <a:buFont typeface="Arial" panose="020B0604020202020204" pitchFamily="34" charset="0"/>
              <a:buChar char="•"/>
            </a:pPr>
            <a:r>
              <a:rPr lang="en-US" sz="1800"/>
              <a:t>The design of PGRR145 is intended to allow for loads that qualify as base load in Batch Zero to continue moving toward energization prior to Batch Zero or while Batch Zero is in progress.</a:t>
            </a:r>
          </a:p>
          <a:p>
            <a:pPr marL="285750" indent="-285750">
              <a:buFont typeface="Arial" panose="020B0604020202020204" pitchFamily="34" charset="0"/>
              <a:buChar char="•"/>
            </a:pPr>
            <a:endParaRPr lang="en-US" sz="1800"/>
          </a:p>
          <a:p>
            <a:pPr marL="285750" indent="-285750">
              <a:buFont typeface="Arial" panose="020B0604020202020204" pitchFamily="34" charset="0"/>
              <a:buChar char="•"/>
            </a:pPr>
            <a:r>
              <a:rPr lang="en-US" sz="1800"/>
              <a:t>For example, base loads are still able to qualify for the quarterly stability assessment (QSA) appropriate for their planned Initial Energization date while Batch Zero is in progress. They are also eligible to be added to the ERCOT Network Operations Model during that time.</a:t>
            </a:r>
          </a:p>
        </p:txBody>
      </p:sp>
      <p:sp>
        <p:nvSpPr>
          <p:cNvPr id="4" name="Slide Number Placeholder 3">
            <a:extLst>
              <a:ext uri="{FF2B5EF4-FFF2-40B4-BE49-F238E27FC236}">
                <a16:creationId xmlns:a16="http://schemas.microsoft.com/office/drawing/2014/main" id="{B9F060B5-A9FA-892D-CFAF-070D02339FE8}"/>
              </a:ext>
            </a:extLst>
          </p:cNvPr>
          <p:cNvSpPr>
            <a:spLocks noGrp="1"/>
          </p:cNvSpPr>
          <p:nvPr>
            <p:ph type="sldNum" sz="quarter" idx="12"/>
          </p:nvPr>
        </p:nvSpPr>
        <p:spPr/>
        <p:txBody>
          <a:bodyPr/>
          <a:lstStyle/>
          <a:p>
            <a:fld id="{BCDE79FB-97BA-492B-8D57-F1373F9ADA95}" type="slidenum">
              <a:rPr lang="en-US" smtClean="0"/>
              <a:t>9</a:t>
            </a:fld>
            <a:endParaRPr lang="en-US"/>
          </a:p>
        </p:txBody>
      </p:sp>
    </p:spTree>
    <p:extLst>
      <p:ext uri="{BB962C8B-B14F-4D97-AF65-F5344CB8AC3E}">
        <p14:creationId xmlns:p14="http://schemas.microsoft.com/office/powerpoint/2010/main" val="22300070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c90ee1e1-c015-415f-8aa1-dd21303cc84c"/>
  <p:tag name="NEWVI" val="true"/>
  <p:tag name="TEMPLATELASTEDITTED" val="2019-02-25 12:05 PM"/>
  <p:tag name="TEMPLATECREATED" val="2019-02-27 01:18 PM"/>
  <p:tag name="TEMPLATEVERSION" val="3"/>
  <p:tag name="BLUEONEFOURTHTITLEFONTCOLORFIXED" val="true"/>
  <p:tag name="DARKLAYOUTNAMESCHANGEDTOCONTRAST" val="true"/>
  <p:tag name="CTFIXED" val="Yes"/>
  <p:tag name="THINKCELLUNDODONOTDELETE" val="0"/>
  <p:tag name="TEMPLATELASTEDITED" val="2021-09-23 06:12 PM"/>
  <p:tag name="LINKEDPICTURESLINKREMOVED" val="True"/>
  <p:tag name="TCCONTRASTACCENTS" val="4|5|6|7|8|9"/>
  <p:tag name="TCLIGHTACCENTS" val="4|5|6|7|8|9"/>
  <p:tag name="ICONLINEFILL" val="Color [A=255, R=255, G=255, B=255]"/>
  <p:tag name="ICONLINEFILLTHEME" val="Text 2"/>
  <p:tag name="THINKCELLPRESENTATIONDONOTDELETE" val="&lt;?xml version=&quot;1.0&quot; encoding=&quot;UTF-16&quot; standalone=&quot;yes&quot;?&gt;&lt;root reqver=&quot;28224&quot;&gt;&lt;version val=&quot;3584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1-%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7&quot;&gt;&lt;elem m_fUsage=&quot;2.92994881114815974854E+00&quot;&gt;&lt;m_msothmcolidx val=&quot;0&quot;/&gt;&lt;m_rgb r=&quot;06&quot; g=&quot;1F&quot; b=&quot;79&quot;/&gt;&lt;/elem&gt;&lt;elem m_fUsage=&quot;1.70999999999999996447E+00&quot;&gt;&lt;m_msothmcolidx val=&quot;0&quot;/&gt;&lt;m_rgb r=&quot;75&quot; g=&quot;9C&quot; b=&quot;EA&quot;/&gt;&lt;/elem&gt;&lt;elem m_fUsage=&quot;1.00817383588184972254E+00&quot;&gt;&lt;m_msothmcolidx val=&quot;0&quot;/&gt;&lt;m_rgb r=&quot;01&quot; g=&quot;59&quot; b=&quot;A2&quot;/&gt;&lt;/elem&gt;&lt;elem m_fUsage=&quot;1.00000000000000000000E+00&quot;&gt;&lt;m_msothmcolidx val=&quot;0&quot;/&gt;&lt;m_rgb r=&quot;C1&quot; g=&quot;D2&quot; b=&quot;F5&quot;/&gt;&lt;/elem&gt;&lt;elem m_fUsage=&quot;7.29000000000000092371E-01&quot;&gt;&lt;m_msothmcolidx val=&quot;0&quot;/&gt;&lt;m_rgb r=&quot;47&quot; g=&quot;73&quot; b=&quot;D2&quot;/&gt;&lt;/elem&gt;&lt;elem m_fUsage=&quot;5.90490000000000181402E-01&quot;&gt;&lt;m_msothmcolidx val=&quot;0&quot;/&gt;&lt;m_rgb r=&quot;22&quot; g=&quot;3C&quot; b=&quot;83&quot;/&gt;&lt;/elem&gt;&lt;elem m_fUsage=&quot;5.31441000000000163261E-01&quot;&gt;&lt;m_msothmcolidx val=&quot;0&quot;/&gt;&lt;m_rgb r=&quot;AF&quot; g=&quot;F5&quot; b=&quot;FF&quot;/&gt;&lt;/elem&gt;&lt;/m_vecMRU&gt;&lt;/m_mruColor&gt;&lt;m_eweekdayFirstOfWeek val=&quot;2&quot;/&gt;&lt;m_eweekdayFirstOfWorkweek val=&quot;2&quot;/&gt;&lt;m_eweekdayFirstOfWeekend val=&quot;7&quot;/&gt;&lt;/CPresentation&gt;&lt;/root&gt;"/>
  <p:tag name="LILLI_DECK_ID" val="439ac0ef-c625-4080-92c7-eb2b30490373"/>
  <p:tag name="ICONENCLOSURE" val="Tru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rxiQh31sAV98X_iSBUjPOw"/>
</p:tagLst>
</file>

<file path=ppt/tags/tag100.xml><?xml version="1.0" encoding="utf-8"?>
<p:tagLst xmlns:a="http://schemas.openxmlformats.org/drawingml/2006/main" xmlns:r="http://schemas.openxmlformats.org/officeDocument/2006/relationships" xmlns:p="http://schemas.openxmlformats.org/presentationml/2006/main">
  <p:tag name="NAME" val="TrackerNumBlue"/>
</p:tagLst>
</file>

<file path=ppt/tags/tag101.xml><?xml version="1.0" encoding="utf-8"?>
<p:tagLst xmlns:a="http://schemas.openxmlformats.org/drawingml/2006/main" xmlns:r="http://schemas.openxmlformats.org/officeDocument/2006/relationships" xmlns:p="http://schemas.openxmlformats.org/presentationml/2006/main">
  <p:tag name="NAME" val="TrackerNumBlue"/>
</p:tagLst>
</file>

<file path=ppt/tags/tag102.xml><?xml version="1.0" encoding="utf-8"?>
<p:tagLst xmlns:a="http://schemas.openxmlformats.org/drawingml/2006/main" xmlns:r="http://schemas.openxmlformats.org/officeDocument/2006/relationships" xmlns:p="http://schemas.openxmlformats.org/presentationml/2006/main">
  <p:tag name="NAME" val="5. Source"/>
</p:tagLst>
</file>

<file path=ppt/tags/tag10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0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NAME" val="TrackerNumBlue"/>
</p:tagLst>
</file>

<file path=ppt/tags/tag107.xml><?xml version="1.0" encoding="utf-8"?>
<p:tagLst xmlns:a="http://schemas.openxmlformats.org/drawingml/2006/main" xmlns:r="http://schemas.openxmlformats.org/officeDocument/2006/relationships" xmlns:p="http://schemas.openxmlformats.org/presentationml/2006/main">
  <p:tag name="NAME" val="TrackerNumBlue"/>
</p:tagLst>
</file>

<file path=ppt/tags/tag108.xml><?xml version="1.0" encoding="utf-8"?>
<p:tagLst xmlns:a="http://schemas.openxmlformats.org/drawingml/2006/main" xmlns:r="http://schemas.openxmlformats.org/officeDocument/2006/relationships" xmlns:p="http://schemas.openxmlformats.org/presentationml/2006/main">
  <p:tag name="NAME" val="TrackerNumBlue"/>
</p:tagLst>
</file>

<file path=ppt/tags/tag109.xml><?xml version="1.0" encoding="utf-8"?>
<p:tagLst xmlns:a="http://schemas.openxmlformats.org/drawingml/2006/main" xmlns:r="http://schemas.openxmlformats.org/officeDocument/2006/relationships" xmlns:p="http://schemas.openxmlformats.org/presentationml/2006/main">
  <p:tag name="NAME" val="5. Sourc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pxm_xy_ZfBRC1BLH34NFVw"/>
</p:tagLst>
</file>

<file path=ppt/tags/tag110.xml><?xml version="1.0" encoding="utf-8"?>
<p:tagLst xmlns:a="http://schemas.openxmlformats.org/drawingml/2006/main" xmlns:r="http://schemas.openxmlformats.org/officeDocument/2006/relationships" xmlns:p="http://schemas.openxmlformats.org/presentationml/2006/main">
  <p:tag name="NAME" val="TrackerNumBlue"/>
</p:tagLst>
</file>

<file path=ppt/tags/tag11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1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NAME" val="TrackerNumBlue"/>
</p:tagLst>
</file>

<file path=ppt/tags/tag115.xml><?xml version="1.0" encoding="utf-8"?>
<p:tagLst xmlns:a="http://schemas.openxmlformats.org/drawingml/2006/main" xmlns:r="http://schemas.openxmlformats.org/officeDocument/2006/relationships" xmlns:p="http://schemas.openxmlformats.org/presentationml/2006/main">
  <p:tag name="NAME" val="TrackerNumBlue"/>
</p:tagLst>
</file>

<file path=ppt/tags/tag116.xml><?xml version="1.0" encoding="utf-8"?>
<p:tagLst xmlns:a="http://schemas.openxmlformats.org/drawingml/2006/main" xmlns:r="http://schemas.openxmlformats.org/officeDocument/2006/relationships" xmlns:p="http://schemas.openxmlformats.org/presentationml/2006/main">
  <p:tag name="NAME" val="TrackerNumBlue"/>
</p:tagLst>
</file>

<file path=ppt/tags/tag117.xml><?xml version="1.0" encoding="utf-8"?>
<p:tagLst xmlns:a="http://schemas.openxmlformats.org/drawingml/2006/main" xmlns:r="http://schemas.openxmlformats.org/officeDocument/2006/relationships" xmlns:p="http://schemas.openxmlformats.org/presentationml/2006/main">
  <p:tag name="NAME" val="TrackerNumBlue"/>
</p:tagLst>
</file>

<file path=ppt/tags/tag118.xml><?xml version="1.0" encoding="utf-8"?>
<p:tagLst xmlns:a="http://schemas.openxmlformats.org/drawingml/2006/main" xmlns:r="http://schemas.openxmlformats.org/officeDocument/2006/relationships" xmlns:p="http://schemas.openxmlformats.org/presentationml/2006/main">
  <p:tag name="NAME" val="5. Source"/>
</p:tagLst>
</file>

<file path=ppt/tags/tag11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aFKvMhEq3U28eeoOURt3aA"/>
</p:tagLst>
</file>

<file path=ppt/tags/tag12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NAME" val="TrackerNumBlue"/>
</p:tagLst>
</file>

<file path=ppt/tags/tag123.xml><?xml version="1.0" encoding="utf-8"?>
<p:tagLst xmlns:a="http://schemas.openxmlformats.org/drawingml/2006/main" xmlns:r="http://schemas.openxmlformats.org/officeDocument/2006/relationships" xmlns:p="http://schemas.openxmlformats.org/presentationml/2006/main">
  <p:tag name="NAME" val="TrackerNumBlue"/>
</p:tagLst>
</file>

<file path=ppt/tags/tag124.xml><?xml version="1.0" encoding="utf-8"?>
<p:tagLst xmlns:a="http://schemas.openxmlformats.org/drawingml/2006/main" xmlns:r="http://schemas.openxmlformats.org/officeDocument/2006/relationships" xmlns:p="http://schemas.openxmlformats.org/presentationml/2006/main">
  <p:tag name="NAME" val="TrackerNumBlue"/>
</p:tagLst>
</file>

<file path=ppt/tags/tag125.xml><?xml version="1.0" encoding="utf-8"?>
<p:tagLst xmlns:a="http://schemas.openxmlformats.org/drawingml/2006/main" xmlns:r="http://schemas.openxmlformats.org/officeDocument/2006/relationships" xmlns:p="http://schemas.openxmlformats.org/presentationml/2006/main">
  <p:tag name="NAME" val="TrackerNumBlue"/>
</p:tagLst>
</file>

<file path=ppt/tags/tag126.xml><?xml version="1.0" encoding="utf-8"?>
<p:tagLst xmlns:a="http://schemas.openxmlformats.org/drawingml/2006/main" xmlns:r="http://schemas.openxmlformats.org/officeDocument/2006/relationships" xmlns:p="http://schemas.openxmlformats.org/presentationml/2006/main">
  <p:tag name="NAME" val="TrackerNumBlue"/>
</p:tagLst>
</file>

<file path=ppt/tags/tag127.xml><?xml version="1.0" encoding="utf-8"?>
<p:tagLst xmlns:a="http://schemas.openxmlformats.org/drawingml/2006/main" xmlns:r="http://schemas.openxmlformats.org/officeDocument/2006/relationships" xmlns:p="http://schemas.openxmlformats.org/presentationml/2006/main">
  <p:tag name="NAME" val="TrackerNumBlue"/>
</p:tagLst>
</file>

<file path=ppt/tags/tag128.xml><?xml version="1.0" encoding="utf-8"?>
<p:tagLst xmlns:a="http://schemas.openxmlformats.org/drawingml/2006/main" xmlns:r="http://schemas.openxmlformats.org/officeDocument/2006/relationships" xmlns:p="http://schemas.openxmlformats.org/presentationml/2006/main">
  <p:tag name="NAME" val="TrackerNumBlue"/>
</p:tagLst>
</file>

<file path=ppt/tags/tag129.xml><?xml version="1.0" encoding="utf-8"?>
<p:tagLst xmlns:a="http://schemas.openxmlformats.org/drawingml/2006/main" xmlns:r="http://schemas.openxmlformats.org/officeDocument/2006/relationships" xmlns:p="http://schemas.openxmlformats.org/presentationml/2006/main">
  <p:tag name="NAME" val="TrackerNumBlu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yfWx65Y9VW.pf9c8.V3uSw"/>
</p:tagLst>
</file>

<file path=ppt/tags/tag130.xml><?xml version="1.0" encoding="utf-8"?>
<p:tagLst xmlns:a="http://schemas.openxmlformats.org/drawingml/2006/main" xmlns:r="http://schemas.openxmlformats.org/officeDocument/2006/relationships" xmlns:p="http://schemas.openxmlformats.org/presentationml/2006/main">
  <p:tag name="NAME" val="5. Source"/>
</p:tagLst>
</file>

<file path=ppt/tags/tag13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3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35.xml><?xml version="1.0" encoding="utf-8"?>
<p:tagLst xmlns:a="http://schemas.openxmlformats.org/drawingml/2006/main" xmlns:r="http://schemas.openxmlformats.org/officeDocument/2006/relationships" xmlns:p="http://schemas.openxmlformats.org/presentationml/2006/main">
  <p:tag name="NAME" val="TrackerNumBlue"/>
</p:tagLst>
</file>

<file path=ppt/tags/tag136.xml><?xml version="1.0" encoding="utf-8"?>
<p:tagLst xmlns:a="http://schemas.openxmlformats.org/drawingml/2006/main" xmlns:r="http://schemas.openxmlformats.org/officeDocument/2006/relationships" xmlns:p="http://schemas.openxmlformats.org/presentationml/2006/main">
  <p:tag name="NAME" val="TrackerNumBlue"/>
</p:tagLst>
</file>

<file path=ppt/tags/tag137.xml><?xml version="1.0" encoding="utf-8"?>
<p:tagLst xmlns:a="http://schemas.openxmlformats.org/drawingml/2006/main" xmlns:r="http://schemas.openxmlformats.org/officeDocument/2006/relationships" xmlns:p="http://schemas.openxmlformats.org/presentationml/2006/main">
  <p:tag name="NAME" val="TrackerNumBlue"/>
</p:tagLst>
</file>

<file path=ppt/tags/tag138.xml><?xml version="1.0" encoding="utf-8"?>
<p:tagLst xmlns:a="http://schemas.openxmlformats.org/drawingml/2006/main" xmlns:r="http://schemas.openxmlformats.org/officeDocument/2006/relationships" xmlns:p="http://schemas.openxmlformats.org/presentationml/2006/main">
  <p:tag name="CIRCLESTATUS" val="Blue"/>
  <p:tag name="NAME" val="ChevronBlue"/>
  <p:tag name="SYMBOLNAME" val="Chevron"/>
</p:tagLst>
</file>

<file path=ppt/tags/tag139.xml><?xml version="1.0" encoding="utf-8"?>
<p:tagLst xmlns:a="http://schemas.openxmlformats.org/drawingml/2006/main" xmlns:r="http://schemas.openxmlformats.org/officeDocument/2006/relationships" xmlns:p="http://schemas.openxmlformats.org/presentationml/2006/main">
  <p:tag name="NAME" val="TrackerNumBlu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NAME" val="TrackerNumBlue"/>
</p:tagLst>
</file>

<file path=ppt/tags/tag141.xml><?xml version="1.0" encoding="utf-8"?>
<p:tagLst xmlns:a="http://schemas.openxmlformats.org/drawingml/2006/main" xmlns:r="http://schemas.openxmlformats.org/officeDocument/2006/relationships" xmlns:p="http://schemas.openxmlformats.org/presentationml/2006/main">
  <p:tag name="NAME" val="TrackerNumBlue"/>
</p:tagLst>
</file>

<file path=ppt/tags/tag142.xml><?xml version="1.0" encoding="utf-8"?>
<p:tagLst xmlns:a="http://schemas.openxmlformats.org/drawingml/2006/main" xmlns:r="http://schemas.openxmlformats.org/officeDocument/2006/relationships" xmlns:p="http://schemas.openxmlformats.org/presentationml/2006/main">
  <p:tag name="NAME" val="5. Source"/>
</p:tagLst>
</file>

<file path=ppt/tags/tag14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4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NAME" val="TrackerNumBlue"/>
</p:tagLst>
</file>

<file path=ppt/tags/tag147.xml><?xml version="1.0" encoding="utf-8"?>
<p:tagLst xmlns:a="http://schemas.openxmlformats.org/drawingml/2006/main" xmlns:r="http://schemas.openxmlformats.org/officeDocument/2006/relationships" xmlns:p="http://schemas.openxmlformats.org/presentationml/2006/main">
  <p:tag name="NAME" val="TrackerNumBlue"/>
</p:tagLst>
</file>

<file path=ppt/tags/tag148.xml><?xml version="1.0" encoding="utf-8"?>
<p:tagLst xmlns:a="http://schemas.openxmlformats.org/drawingml/2006/main" xmlns:r="http://schemas.openxmlformats.org/officeDocument/2006/relationships" xmlns:p="http://schemas.openxmlformats.org/presentationml/2006/main">
  <p:tag name="NAME" val="TrackerNumBlue"/>
</p:tagLst>
</file>

<file path=ppt/tags/tag149.xml><?xml version="1.0" encoding="utf-8"?>
<p:tagLst xmlns:a="http://schemas.openxmlformats.org/drawingml/2006/main" xmlns:r="http://schemas.openxmlformats.org/officeDocument/2006/relationships" xmlns:p="http://schemas.openxmlformats.org/presentationml/2006/main">
  <p:tag name="NAME" val="5. Sourc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OIl0tVjMLDdN3Rx0OGRtFw"/>
</p:tagLst>
</file>

<file path=ppt/tags/tag150.xml><?xml version="1.0" encoding="utf-8"?>
<p:tagLst xmlns:a="http://schemas.openxmlformats.org/drawingml/2006/main" xmlns:r="http://schemas.openxmlformats.org/officeDocument/2006/relationships" xmlns:p="http://schemas.openxmlformats.org/presentationml/2006/main">
  <p:tag name="NAME" val="TrackerNumBlue"/>
</p:tagLst>
</file>

<file path=ppt/tags/tag15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5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NAME" val="TrackerNumBlue"/>
</p:tagLst>
</file>

<file path=ppt/tags/tag155.xml><?xml version="1.0" encoding="utf-8"?>
<p:tagLst xmlns:a="http://schemas.openxmlformats.org/drawingml/2006/main" xmlns:r="http://schemas.openxmlformats.org/officeDocument/2006/relationships" xmlns:p="http://schemas.openxmlformats.org/presentationml/2006/main">
  <p:tag name="NAME" val="TrackerNumBlue"/>
</p:tagLst>
</file>

<file path=ppt/tags/tag156.xml><?xml version="1.0" encoding="utf-8"?>
<p:tagLst xmlns:a="http://schemas.openxmlformats.org/drawingml/2006/main" xmlns:r="http://schemas.openxmlformats.org/officeDocument/2006/relationships" xmlns:p="http://schemas.openxmlformats.org/presentationml/2006/main">
  <p:tag name="NAME" val="TrackerNumBlue"/>
</p:tagLst>
</file>

<file path=ppt/tags/tag157.xml><?xml version="1.0" encoding="utf-8"?>
<p:tagLst xmlns:a="http://schemas.openxmlformats.org/drawingml/2006/main" xmlns:r="http://schemas.openxmlformats.org/officeDocument/2006/relationships" xmlns:p="http://schemas.openxmlformats.org/presentationml/2006/main">
  <p:tag name="NAME" val="TrackerNumBlue"/>
</p:tagLst>
</file>

<file path=ppt/tags/tag158.xml><?xml version="1.0" encoding="utf-8"?>
<p:tagLst xmlns:a="http://schemas.openxmlformats.org/drawingml/2006/main" xmlns:r="http://schemas.openxmlformats.org/officeDocument/2006/relationships" xmlns:p="http://schemas.openxmlformats.org/presentationml/2006/main">
  <p:tag name="NAME" val="5. Source"/>
</p:tagLst>
</file>

<file path=ppt/tags/tag15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MUifhx6l73mTOeMPgmWIfg"/>
</p:tagLst>
</file>

<file path=ppt/tags/tag16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NAME" val="TrackerNumBlue"/>
</p:tagLst>
</file>

<file path=ppt/tags/tag163.xml><?xml version="1.0" encoding="utf-8"?>
<p:tagLst xmlns:a="http://schemas.openxmlformats.org/drawingml/2006/main" xmlns:r="http://schemas.openxmlformats.org/officeDocument/2006/relationships" xmlns:p="http://schemas.openxmlformats.org/presentationml/2006/main">
  <p:tag name="NAME" val="TrackerNumBlue"/>
</p:tagLst>
</file>

<file path=ppt/tags/tag164.xml><?xml version="1.0" encoding="utf-8"?>
<p:tagLst xmlns:a="http://schemas.openxmlformats.org/drawingml/2006/main" xmlns:r="http://schemas.openxmlformats.org/officeDocument/2006/relationships" xmlns:p="http://schemas.openxmlformats.org/presentationml/2006/main">
  <p:tag name="NAME" val="TrackerNumBlue"/>
</p:tagLst>
</file>

<file path=ppt/tags/tag165.xml><?xml version="1.0" encoding="utf-8"?>
<p:tagLst xmlns:a="http://schemas.openxmlformats.org/drawingml/2006/main" xmlns:r="http://schemas.openxmlformats.org/officeDocument/2006/relationships" xmlns:p="http://schemas.openxmlformats.org/presentationml/2006/main">
  <p:tag name="NAME" val="TrackerNumBlue"/>
</p:tagLst>
</file>

<file path=ppt/tags/tag166.xml><?xml version="1.0" encoding="utf-8"?>
<p:tagLst xmlns:a="http://schemas.openxmlformats.org/drawingml/2006/main" xmlns:r="http://schemas.openxmlformats.org/officeDocument/2006/relationships" xmlns:p="http://schemas.openxmlformats.org/presentationml/2006/main">
  <p:tag name="NAME" val="5. Source"/>
</p:tagLst>
</file>

<file path=ppt/tags/tag16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6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69.xml><?xml version="1.0" encoding="utf-8"?>
<p:tagLst xmlns:a="http://schemas.openxmlformats.org/drawingml/2006/main" xmlns:r="http://schemas.openxmlformats.org/officeDocument/2006/relationships" xmlns:p="http://schemas.openxmlformats.org/presentationml/2006/main">
  <p:tag name="NAME" val="5. Sourc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pxm_xy_ZfBRC1BLH34NFVw"/>
</p:tagLst>
</file>

<file path=ppt/tags/tag170.xml><?xml version="1.0" encoding="utf-8"?>
<p:tagLst xmlns:a="http://schemas.openxmlformats.org/drawingml/2006/main" xmlns:r="http://schemas.openxmlformats.org/officeDocument/2006/relationships" xmlns:p="http://schemas.openxmlformats.org/presentationml/2006/main">
  <p:tag name="SYMBOLNAME" val="ExclamationMark"/>
  <p:tag name="CIRCLESTATUS" val="White"/>
  <p:tag name="NAME" val="ExclamationMarkWhi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rd.A.kvKH4WiwOGrwgTPf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EFr37_08bSRzGqgjAp3Vx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0n9X4fcoR9cdwhAss.6EV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wPsvbAuvd8fjy6IlClKW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pxm_xy_ZfBRC1BLH34NFV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NAME" val="CustomIcon"/>
</p:tagLst>
</file>

<file path=ppt/tags/tag26.xml><?xml version="1.0" encoding="utf-8"?>
<p:tagLst xmlns:a="http://schemas.openxmlformats.org/drawingml/2006/main" xmlns:r="http://schemas.openxmlformats.org/officeDocument/2006/relationships" xmlns:p="http://schemas.openxmlformats.org/presentationml/2006/main">
  <p:tag name="NAME" val="CustomIcon"/>
</p:tagLst>
</file>

<file path=ppt/tags/tag27.xml><?xml version="1.0" encoding="utf-8"?>
<p:tagLst xmlns:a="http://schemas.openxmlformats.org/drawingml/2006/main" xmlns:r="http://schemas.openxmlformats.org/officeDocument/2006/relationships" xmlns:p="http://schemas.openxmlformats.org/presentationml/2006/main">
  <p:tag name="NAME" val="CustomIcon"/>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NAME" val="5. Sourc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pxm_xy_ZfBRC1BLH34NFVw"/>
</p:tagLst>
</file>

<file path=ppt/tags/tag5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5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5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5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NAME" val="TrackerNumBlue"/>
</p:tagLst>
</file>

<file path=ppt/tags/tag56.xml><?xml version="1.0" encoding="utf-8"?>
<p:tagLst xmlns:a="http://schemas.openxmlformats.org/drawingml/2006/main" xmlns:r="http://schemas.openxmlformats.org/officeDocument/2006/relationships" xmlns:p="http://schemas.openxmlformats.org/presentationml/2006/main">
  <p:tag name="NAME" val="TrackerNumBlue"/>
</p:tagLst>
</file>

<file path=ppt/tags/tag57.xml><?xml version="1.0" encoding="utf-8"?>
<p:tagLst xmlns:a="http://schemas.openxmlformats.org/drawingml/2006/main" xmlns:r="http://schemas.openxmlformats.org/officeDocument/2006/relationships" xmlns:p="http://schemas.openxmlformats.org/presentationml/2006/main">
  <p:tag name="NAME" val="TrackerNumBlue"/>
</p:tagLst>
</file>

<file path=ppt/tags/tag58.xml><?xml version="1.0" encoding="utf-8"?>
<p:tagLst xmlns:a="http://schemas.openxmlformats.org/drawingml/2006/main" xmlns:r="http://schemas.openxmlformats.org/officeDocument/2006/relationships" xmlns:p="http://schemas.openxmlformats.org/presentationml/2006/main">
  <p:tag name="CIRCLESTATUS" val="Blue"/>
  <p:tag name="NAME" val="ChevronBlue"/>
  <p:tag name="SYMBOLNAME" val="Chevron"/>
</p:tagLst>
</file>

<file path=ppt/tags/tag5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ZHfNEMfjLwhpAz3CxQJKOA"/>
</p:tagLst>
</file>

<file path=ppt/tags/tag60.xml><?xml version="1.0" encoding="utf-8"?>
<p:tagLst xmlns:a="http://schemas.openxmlformats.org/drawingml/2006/main" xmlns:r="http://schemas.openxmlformats.org/officeDocument/2006/relationships" xmlns:p="http://schemas.openxmlformats.org/presentationml/2006/main">
  <p:tag name="NAME" val="TrackerNumBlue"/>
</p:tagLst>
</file>

<file path=ppt/tags/tag61.xml><?xml version="1.0" encoding="utf-8"?>
<p:tagLst xmlns:a="http://schemas.openxmlformats.org/drawingml/2006/main" xmlns:r="http://schemas.openxmlformats.org/officeDocument/2006/relationships" xmlns:p="http://schemas.openxmlformats.org/presentationml/2006/main">
  <p:tag name="NAME" val="TrackerNumBlue"/>
</p:tagLst>
</file>

<file path=ppt/tags/tag62.xml><?xml version="1.0" encoding="utf-8"?>
<p:tagLst xmlns:a="http://schemas.openxmlformats.org/drawingml/2006/main" xmlns:r="http://schemas.openxmlformats.org/officeDocument/2006/relationships" xmlns:p="http://schemas.openxmlformats.org/presentationml/2006/main">
  <p:tag name="NAME" val="TrackerNumBlue"/>
</p:tagLst>
</file>

<file path=ppt/tags/tag6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CIRCLESTATUS" val="Blue"/>
  <p:tag name="NAME" val="ChevronBlue"/>
  <p:tag name="SYMBOLNAME" val="Chevron"/>
</p:tagLst>
</file>

<file path=ppt/tags/tag66.xml><?xml version="1.0" encoding="utf-8"?>
<p:tagLst xmlns:a="http://schemas.openxmlformats.org/drawingml/2006/main" xmlns:r="http://schemas.openxmlformats.org/officeDocument/2006/relationships" xmlns:p="http://schemas.openxmlformats.org/presentationml/2006/main">
  <p:tag name="NAME" val="TrackerNumBlue"/>
</p:tagLst>
</file>

<file path=ppt/tags/tag67.xml><?xml version="1.0" encoding="utf-8"?>
<p:tagLst xmlns:a="http://schemas.openxmlformats.org/drawingml/2006/main" xmlns:r="http://schemas.openxmlformats.org/officeDocument/2006/relationships" xmlns:p="http://schemas.openxmlformats.org/presentationml/2006/main">
  <p:tag name="NAME" val="TrackerNumBlue"/>
</p:tagLst>
</file>

<file path=ppt/tags/tag68.xml><?xml version="1.0" encoding="utf-8"?>
<p:tagLst xmlns:a="http://schemas.openxmlformats.org/drawingml/2006/main" xmlns:r="http://schemas.openxmlformats.org/officeDocument/2006/relationships" xmlns:p="http://schemas.openxmlformats.org/presentationml/2006/main">
  <p:tag name="NAME" val="TrackerNumBlue"/>
</p:tagLst>
</file>

<file path=ppt/tags/tag69.xml><?xml version="1.0" encoding="utf-8"?>
<p:tagLst xmlns:a="http://schemas.openxmlformats.org/drawingml/2006/main" xmlns:r="http://schemas.openxmlformats.org/officeDocument/2006/relationships" xmlns:p="http://schemas.openxmlformats.org/presentationml/2006/main">
  <p:tag name="NAME" val="TrackerNumBlu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JUP8ES7nCA3GvIRSylcwSA"/>
</p:tagLst>
</file>

<file path=ppt/tags/tag70.xml><?xml version="1.0" encoding="utf-8"?>
<p:tagLst xmlns:a="http://schemas.openxmlformats.org/drawingml/2006/main" xmlns:r="http://schemas.openxmlformats.org/officeDocument/2006/relationships" xmlns:p="http://schemas.openxmlformats.org/presentationml/2006/main">
  <p:tag name="NAME" val="TrackerNumBlue"/>
</p:tagLst>
</file>

<file path=ppt/tags/tag71.xml><?xml version="1.0" encoding="utf-8"?>
<p:tagLst xmlns:a="http://schemas.openxmlformats.org/drawingml/2006/main" xmlns:r="http://schemas.openxmlformats.org/officeDocument/2006/relationships" xmlns:p="http://schemas.openxmlformats.org/presentationml/2006/main">
  <p:tag name="NAME" val="TrackerNumBlue"/>
</p:tagLst>
</file>

<file path=ppt/tags/tag7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7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NAME" val="TrackerNumWhite"/>
</p:tagLst>
</file>

<file path=ppt/tags/tag76.xml><?xml version="1.0" encoding="utf-8"?>
<p:tagLst xmlns:a="http://schemas.openxmlformats.org/drawingml/2006/main" xmlns:r="http://schemas.openxmlformats.org/officeDocument/2006/relationships" xmlns:p="http://schemas.openxmlformats.org/presentationml/2006/main">
  <p:tag name="NAME" val="TrackerNumWhite"/>
</p:tagLst>
</file>

<file path=ppt/tags/tag77.xml><?xml version="1.0" encoding="utf-8"?>
<p:tagLst xmlns:a="http://schemas.openxmlformats.org/drawingml/2006/main" xmlns:r="http://schemas.openxmlformats.org/officeDocument/2006/relationships" xmlns:p="http://schemas.openxmlformats.org/presentationml/2006/main">
  <p:tag name="NAME" val="TrackerNumWhite"/>
</p:tagLst>
</file>

<file path=ppt/tags/tag78.xml><?xml version="1.0" encoding="utf-8"?>
<p:tagLst xmlns:a="http://schemas.openxmlformats.org/drawingml/2006/main" xmlns:r="http://schemas.openxmlformats.org/officeDocument/2006/relationships" xmlns:p="http://schemas.openxmlformats.org/presentationml/2006/main">
  <p:tag name="NAME" val="TrackerNumWhite"/>
</p:tagLst>
</file>

<file path=ppt/tags/tag79.xml><?xml version="1.0" encoding="utf-8"?>
<p:tagLst xmlns:a="http://schemas.openxmlformats.org/drawingml/2006/main" xmlns:r="http://schemas.openxmlformats.org/officeDocument/2006/relationships" xmlns:p="http://schemas.openxmlformats.org/presentationml/2006/main">
  <p:tag name="NAME" val="TrackerNumWhi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yfCdpy0GoBhTdjErwZC_Zw"/>
</p:tagLst>
</file>

<file path=ppt/tags/tag80.xml><?xml version="1.0" encoding="utf-8"?>
<p:tagLst xmlns:a="http://schemas.openxmlformats.org/drawingml/2006/main" xmlns:r="http://schemas.openxmlformats.org/officeDocument/2006/relationships" xmlns:p="http://schemas.openxmlformats.org/presentationml/2006/main">
  <p:tag name="NAME" val="TrackerNumWhite"/>
</p:tagLst>
</file>

<file path=ppt/tags/tag81.xml><?xml version="1.0" encoding="utf-8"?>
<p:tagLst xmlns:a="http://schemas.openxmlformats.org/drawingml/2006/main" xmlns:r="http://schemas.openxmlformats.org/officeDocument/2006/relationships" xmlns:p="http://schemas.openxmlformats.org/presentationml/2006/main">
  <p:tag name="NAME" val="TrackerNumWhite"/>
</p:tagLst>
</file>

<file path=ppt/tags/tag82.xml><?xml version="1.0" encoding="utf-8"?>
<p:tagLst xmlns:a="http://schemas.openxmlformats.org/drawingml/2006/main" xmlns:r="http://schemas.openxmlformats.org/officeDocument/2006/relationships" xmlns:p="http://schemas.openxmlformats.org/presentationml/2006/main">
  <p:tag name="NAME" val="TrackerNumWhite"/>
</p:tagLst>
</file>

<file path=ppt/tags/tag83.xml><?xml version="1.0" encoding="utf-8"?>
<p:tagLst xmlns:a="http://schemas.openxmlformats.org/drawingml/2006/main" xmlns:r="http://schemas.openxmlformats.org/officeDocument/2006/relationships" xmlns:p="http://schemas.openxmlformats.org/presentationml/2006/main">
  <p:tag name="NAME" val="TrackerNumWhite"/>
</p:tagLst>
</file>

<file path=ppt/tags/tag84.xml><?xml version="1.0" encoding="utf-8"?>
<p:tagLst xmlns:a="http://schemas.openxmlformats.org/drawingml/2006/main" xmlns:r="http://schemas.openxmlformats.org/officeDocument/2006/relationships" xmlns:p="http://schemas.openxmlformats.org/presentationml/2006/main">
  <p:tag name="NAME" val="TrackerNumWhite"/>
</p:tagLst>
</file>

<file path=ppt/tags/tag85.xml><?xml version="1.0" encoding="utf-8"?>
<p:tagLst xmlns:a="http://schemas.openxmlformats.org/drawingml/2006/main" xmlns:r="http://schemas.openxmlformats.org/officeDocument/2006/relationships" xmlns:p="http://schemas.openxmlformats.org/presentationml/2006/main">
  <p:tag name="NAME" val="5. Sourc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NAME" val="TrackerNumBlue"/>
</p:tagLst>
</file>

<file path=ppt/tags/tag97.xml><?xml version="1.0" encoding="utf-8"?>
<p:tagLst xmlns:a="http://schemas.openxmlformats.org/drawingml/2006/main" xmlns:r="http://schemas.openxmlformats.org/officeDocument/2006/relationships" xmlns:p="http://schemas.openxmlformats.org/presentationml/2006/main">
  <p:tag name="NAME" val="TrackerNumBlue"/>
</p:tagLst>
</file>

<file path=ppt/tags/tag98.xml><?xml version="1.0" encoding="utf-8"?>
<p:tagLst xmlns:a="http://schemas.openxmlformats.org/drawingml/2006/main" xmlns:r="http://schemas.openxmlformats.org/officeDocument/2006/relationships" xmlns:p="http://schemas.openxmlformats.org/presentationml/2006/main">
  <p:tag name="NAME" val="TrackerNumBlue"/>
</p:tagLst>
</file>

<file path=ppt/tags/tag99.xml><?xml version="1.0" encoding="utf-8"?>
<p:tagLst xmlns:a="http://schemas.openxmlformats.org/drawingml/2006/main" xmlns:r="http://schemas.openxmlformats.org/officeDocument/2006/relationships" xmlns:p="http://schemas.openxmlformats.org/presentationml/2006/main">
  <p:tag name="NAME" val="TrackerNumBlue"/>
</p:tagLst>
</file>

<file path=ppt/theme/theme1.xml><?xml version="1.0" encoding="utf-8"?>
<a:theme xmlns:a="http://schemas.openxmlformats.org/drawingml/2006/main" name="Cover">
  <a:themeElements>
    <a:clrScheme name="ERCOT">
      <a:dk1>
        <a:srgbClr val="000000"/>
      </a:dk1>
      <a:lt1>
        <a:srgbClr val="FFFFFF"/>
      </a:lt1>
      <a:dk2>
        <a:srgbClr val="2D3338"/>
      </a:dk2>
      <a:lt2>
        <a:srgbClr val="FFFFFF"/>
      </a:lt2>
      <a:accent1>
        <a:srgbClr val="003865"/>
      </a:accent1>
      <a:accent2>
        <a:srgbClr val="5B6770"/>
      </a:accent2>
      <a:accent3>
        <a:srgbClr val="26D07C"/>
      </a:accent3>
      <a:accent4>
        <a:srgbClr val="00829B"/>
      </a:accent4>
      <a:accent5>
        <a:srgbClr val="685BC7"/>
      </a:accent5>
      <a:accent6>
        <a:srgbClr val="890C58"/>
      </a:accent6>
      <a:hlink>
        <a:srgbClr val="3996DF"/>
      </a:hlink>
      <a:folHlink>
        <a:srgbClr val="867ED0"/>
      </a:folHlink>
    </a:clrScheme>
    <a:fontScheme name="ERCO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RCOT Official PowerPoint Template - Public" id="{FB506FE2-73A5-49D8-88D7-3B8BB673CC8D}" vid="{942DDDCD-BEC6-4902-AAD2-EB3CD2B6933E}"/>
    </a:ext>
  </a:extLst>
</a:theme>
</file>

<file path=ppt/theme/theme2.xml><?xml version="1.0" encoding="utf-8"?>
<a:theme xmlns:a="http://schemas.openxmlformats.org/drawingml/2006/main" name="Page Design">
  <a:themeElements>
    <a:clrScheme name="ERCOT colors">
      <a:dk1>
        <a:srgbClr val="171A1C"/>
      </a:dk1>
      <a:lt1>
        <a:srgbClr val="FFFFFF"/>
      </a:lt1>
      <a:dk2>
        <a:srgbClr val="4A525A"/>
      </a:dk2>
      <a:lt2>
        <a:srgbClr val="E6EBEF"/>
      </a:lt2>
      <a:accent1>
        <a:srgbClr val="005763"/>
      </a:accent1>
      <a:accent2>
        <a:srgbClr val="3DBED1"/>
      </a:accent2>
      <a:accent3>
        <a:srgbClr val="003865"/>
      </a:accent3>
      <a:accent4>
        <a:srgbClr val="0063B4"/>
      </a:accent4>
      <a:accent5>
        <a:srgbClr val="26D07C"/>
      </a:accent5>
      <a:accent6>
        <a:srgbClr val="867ED0"/>
      </a:accent6>
      <a:hlink>
        <a:srgbClr val="00AEC7"/>
      </a:hlink>
      <a:folHlink>
        <a:srgbClr val="685BC7"/>
      </a:folHlink>
    </a:clrScheme>
    <a:fontScheme name="ERCO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RCOT Official PowerPoint Template - Public" id="{FB506FE2-73A5-49D8-88D7-3B8BB673CC8D}" vid="{E771427F-03EA-4C50-B0D4-53899F39E546}"/>
    </a:ext>
  </a:extLst>
</a:theme>
</file>

<file path=ppt/theme/theme3.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2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5">
    <wetp:webextensionref xmlns:r="http://schemas.openxmlformats.org/officeDocument/2006/relationships" r:id="rId1"/>
  </wetp:taskpane>
  <wetp:taskpane dockstate="right" visibility="0" width="525" row="1">
    <wetp:webextensionref xmlns:r="http://schemas.openxmlformats.org/officeDocument/2006/relationships" r:id="rId2"/>
  </wetp:taskpane>
  <wetp:taskpane dockstate="right" visibility="0" width="525" row="0">
    <wetp:webextensionref xmlns:r="http://schemas.openxmlformats.org/officeDocument/2006/relationships" r:id="rId3"/>
  </wetp:taskpane>
</wetp:taskpanes>
</file>

<file path=ppt/webextensions/webextension1.xml><?xml version="1.0" encoding="utf-8"?>
<we:webextension xmlns:we="http://schemas.microsoft.com/office/webextensions/webextension/2010/11" id="{1A36CB36-0D55-4E5B-8E3F-06E34B1102E2}">
  <we:reference id="e74ca2a7-5e50-4ebf-bfa5-bb75c7950374" version="4.0.0.0" store="EXCatalog" storeType="EXCatalog"/>
  <we:alternateReferences/>
  <we:properties>
    <we:property name="srChargeCodeData" value="{&quot;selectedSupportOption&quot;:&quot;CLIENT&quot;,&quot;language&quot;:&quot;English&quot;,&quot;chargeCode&quot;:{&quot;activityCode&quot;:&quot;CE&quot;,&quot;anchorTag&quot;:&quot;&quot;,&quot;announcements&quot;:{&quot;createdAt&quot;:null,&quot;id&quot;:2,&quot;link&quot;:&quot;https://mckinsey.service-now.com/ghd/en/sliderequest-add-in-not-showing-in-powerpoint?id=mck_ghd_kb_article&amp;utm_medium=web&amp;utm_source=ghd_website&amp;utm_content=ai_search_result&amp;sysparm_article=KO106994&amp;sys_kb_id=7e689c03d1083210cacde81885285f84&amp;table=kb_knowledge&amp;searchTerm=sliderequest&quot;,&quot;linkText&quot;:&quot;Learn more.&quot;,&quot;longDescription&quot;:&quot;Start times are delayed due to a technical issue that is now resolved. While we work to restore normal services levels, please contact the Service Desk if you have a client-critical request.&quot;,&quot;shortDescription&quot;:&quot;A recent Microsoft Office update may cause SlideRequest to disappear from your toolbar. Restore from File&gt;Account&gt;Get Add-ins. &quot;,&quot;showOnAddin&quot;:1,&quot;source&quot;:&quot;web-addin&quot;,&quot;updatedAt&quot;:{},&quot;webAddinAnnouncementText&quot;:{&quot;body&quot;:&quot;A recent Microsoft Office update may cause SlideRequest to disappear from your toolbar. Restore from File&gt;Account&gt;Get Add-ins. &quot;,&quot;heading&quot;:&quot;Alert!&quot;,&quot;primaryAction&quot;:{&quot;label&quot;:&quot;Learn more.&quot;,&quot;url&quot;:&quot;https://mckinsey.service-now.com/ghd/en/sliderequest-add-in-not-showing-in-powerpoint?id=mck_ghd_kb_article&amp;utm_medium=web&amp;utm_source=ghd_website&amp;utm_content=ai_search_result&amp;sysparm_article=KO106994&amp;sys_kb_id=7e689c03d1083210cacde81885285f84&amp;table=kb_knowledge&amp;searchTerm=sliderequest&quot;},&quot;secondaryAction&quot;:{&quot;label&quot;:&quot;&quot;,&quot;url&quot;:&quot;&quot;},&quot;style&quot;:&quot;warning&quot;}},&quot;chargeCodeRegistered&quot;:false,&quot;coreServicesLimit&quot;:15,&quot;critical&quot;:0,&quot;description&quot;:&quot;&quot;,&quot;eligibleForPlus&quot;:true,&quot;enableFPS&quot;:&quot;true&quot;,&quot;featureFlag&quot;:{&quot;overnightDeliveryEnabled&quot;:false},&quot;formType&quot;:&quot;&quot;,&quot;inScope&quot;:true,&quot;isBoxDisabled&quot;:false,&quot;isCTEEnabled&quot;:false,&quot;lane&quot;:&quot;NA&quot;,&quot;maxStartTime&quot;:480,&quot;message&quot;:&quot;&quot;,&quot;outSourced&quot;:true,&quot;platform&quot;:&quot;GW&quot;,&quot;showInternal&quot;:false,&quot;userRegistered&quot;:false,&quot;chargeCode&quot;:&quot;valid&quot;,&quot;projectType&quot;:&quot;Client&quot;,&quot;subLane&quot;:&quot;&quot;,&quot;code&quot;:&quot;1490ML01&quot;,&quot;updatedAt&quot;:&quot;2026-03-04T02:28:54.228Z&quot;}}"/>
  </we:properties>
  <we:bindings/>
  <we:snapshot xmlns:r="http://schemas.openxmlformats.org/officeDocument/2006/relationships"/>
</we:webextension>
</file>

<file path=ppt/webextensions/webextension2.xml><?xml version="1.0" encoding="utf-8"?>
<we:webextension xmlns:we="http://schemas.microsoft.com/office/webextensions/webextension/2010/11" id="{B0BBBD9C-7E92-43DB-94A8-2B1A716663AF}">
  <we:reference id="5332053f-08b1-4ad5-b936-144d44d33f40" version="2.1.0.2" store="EXCatalog" storeType="EXCatalog"/>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75A51601-F242-4854-BF47-81947947F4BA}">
  <we:reference id="7888317b-a425-4590-9747-4c188fd7be2e" version="2.40.2.0"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37ac4fa-902d-4f29-bbdc-3877ea87d1ce" xsi:nil="true"/>
    <lcf76f155ced4ddcb4097134ff3c332f xmlns="f419a087-1e80-495d-85c4-486fa6b09ca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CD0E9D229717A45A0F014C745A02018" ma:contentTypeVersion="10" ma:contentTypeDescription="Create a new document." ma:contentTypeScope="" ma:versionID="f3d69bc3bfd0aac6724cf821c4b9b5ef">
  <xsd:schema xmlns:xsd="http://www.w3.org/2001/XMLSchema" xmlns:xs="http://www.w3.org/2001/XMLSchema" xmlns:p="http://schemas.microsoft.com/office/2006/metadata/properties" xmlns:ns2="f419a087-1e80-495d-85c4-486fa6b09cae" xmlns:ns3="c37ac4fa-902d-4f29-bbdc-3877ea87d1ce" targetNamespace="http://schemas.microsoft.com/office/2006/metadata/properties" ma:root="true" ma:fieldsID="971f991f8e9e1bdcc84bdb1939d05c3d" ns2:_="" ns3:_="">
    <xsd:import namespace="f419a087-1e80-495d-85c4-486fa6b09cae"/>
    <xsd:import namespace="c37ac4fa-902d-4f29-bbdc-3877ea87d1c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19a087-1e80-495d-85c4-486fa6b09c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102f585-f336-4ab5-8023-668eed9f00b2"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7ac4fa-902d-4f29-bbdc-3877ea87d1c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2af1a2d-7cff-4f55-99dc-3de56818a427}" ma:internalName="TaxCatchAll" ma:showField="CatchAllData" ma:web="c37ac4fa-902d-4f29-bbdc-3877ea87d1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131D89-EB5F-45FE-8031-A736CA7001EF}">
  <ds:schemaRefs>
    <ds:schemaRef ds:uri="http://schemas.microsoft.com/sharepoint/v3/contenttype/forms"/>
  </ds:schemaRefs>
</ds:datastoreItem>
</file>

<file path=customXml/itemProps2.xml><?xml version="1.0" encoding="utf-8"?>
<ds:datastoreItem xmlns:ds="http://schemas.openxmlformats.org/officeDocument/2006/customXml" ds:itemID="{4088E84E-FE87-43F7-BCE6-5A46C17D6D9B}">
  <ds:schemaRefs>
    <ds:schemaRef ds:uri="http://www.w3.org/XML/1998/namespace"/>
    <ds:schemaRef ds:uri="http://schemas.microsoft.com/office/2006/metadata/properties"/>
    <ds:schemaRef ds:uri="http://schemas.microsoft.com/office/2006/documentManagement/types"/>
    <ds:schemaRef ds:uri="c37ac4fa-902d-4f29-bbdc-3877ea87d1ce"/>
    <ds:schemaRef ds:uri="http://purl.org/dc/elements/1.1/"/>
    <ds:schemaRef ds:uri="http://purl.org/dc/terms/"/>
    <ds:schemaRef ds:uri="http://schemas.microsoft.com/office/infopath/2007/PartnerControls"/>
    <ds:schemaRef ds:uri="http://schemas.openxmlformats.org/package/2006/metadata/core-properties"/>
    <ds:schemaRef ds:uri="f419a087-1e80-495d-85c4-486fa6b09cae"/>
    <ds:schemaRef ds:uri="http://purl.org/dc/dcmitype/"/>
  </ds:schemaRefs>
</ds:datastoreItem>
</file>

<file path=customXml/itemProps3.xml><?xml version="1.0" encoding="utf-8"?>
<ds:datastoreItem xmlns:ds="http://schemas.openxmlformats.org/officeDocument/2006/customXml" ds:itemID="{6B60A22B-D18E-467F-A8D0-9ECB86F40480}">
  <ds:schemaRefs>
    <ds:schemaRef ds:uri="c37ac4fa-902d-4f29-bbdc-3877ea87d1ce"/>
    <ds:schemaRef ds:uri="f419a087-1e80-495d-85c4-486fa6b09ca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8595HP01_CF_16x9_ENG_V1</Template>
  <TotalTime>0</TotalTime>
  <Words>4651</Words>
  <Application>Microsoft Office PowerPoint</Application>
  <PresentationFormat>Widescreen</PresentationFormat>
  <Paragraphs>609</Paragraphs>
  <Slides>36</Slides>
  <Notes>4</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36</vt:i4>
      </vt:variant>
    </vt:vector>
  </HeadingPairs>
  <TitlesOfParts>
    <vt:vector size="44" baseType="lpstr">
      <vt:lpstr>Calibri</vt:lpstr>
      <vt:lpstr>Aptos</vt:lpstr>
      <vt:lpstr>Symbol</vt:lpstr>
      <vt:lpstr>Arial</vt:lpstr>
      <vt:lpstr>Wingdings</vt:lpstr>
      <vt:lpstr>Cover</vt:lpstr>
      <vt:lpstr>Page Design</vt:lpstr>
      <vt:lpstr>think-cell Slide</vt:lpstr>
      <vt:lpstr>Batch Zero Readiness Meeting @ LLWG    May 21, 2026</vt:lpstr>
      <vt:lpstr>Agenda</vt:lpstr>
      <vt:lpstr>Batch Zero Readiness Discussions</vt:lpstr>
      <vt:lpstr>Agenda</vt:lpstr>
      <vt:lpstr>Key Deadlines for Batch Zero</vt:lpstr>
      <vt:lpstr>Review of PGRR115 Process Timelines – Kick-off and Study Scoping</vt:lpstr>
      <vt:lpstr>Review of PGRR115 Process Timelines – Study Reviews and Approvals</vt:lpstr>
      <vt:lpstr>Summary of Key Dates</vt:lpstr>
      <vt:lpstr>Additional notes on base loads in Batch Zero</vt:lpstr>
      <vt:lpstr>Agenda</vt:lpstr>
      <vt:lpstr>Dynamic Models for the Batch Zero – Key Deadlines</vt:lpstr>
      <vt:lpstr>Dynamic Models for the Batch Zero – Key Deadlines</vt:lpstr>
      <vt:lpstr>Large Load Dynamic Model Submission Elements </vt:lpstr>
      <vt:lpstr>Applicability for Batch-0 Dynamic Model Submission</vt:lpstr>
      <vt:lpstr>Model Review</vt:lpstr>
      <vt:lpstr>Agenda</vt:lpstr>
      <vt:lpstr>Objectives for today</vt:lpstr>
      <vt:lpstr>Eligibility and Submission Requirements by Batch Zero Pathway (1/4)</vt:lpstr>
      <vt:lpstr>Eligibility Requirements by Batch Zero Pathway (2/4)</vt:lpstr>
      <vt:lpstr>Eligibility Requirements by Batch Zero Pathway (3/4)</vt:lpstr>
      <vt:lpstr>Eligibility Requirements by Batch Zero Pathway (4/4)</vt:lpstr>
      <vt:lpstr>Batch Zero submission and validation toolkit</vt:lpstr>
      <vt:lpstr>Deep-dive: Sample Batch Zero ILLE attestation</vt:lpstr>
      <vt:lpstr>Deep-dive: TSP/DSP Email confirmation template by eligibility path</vt:lpstr>
      <vt:lpstr>Batch Zero eligibility submission and validation process</vt:lpstr>
      <vt:lpstr>Case Study (1/8): ILLE selects eligibility pathway and identifies applicable submission requirements</vt:lpstr>
      <vt:lpstr>Case Study (2/8): ILLE prepares required submission package using standardized ERCOT templates</vt:lpstr>
      <vt:lpstr>Case Study (3/8): TSP/DSP coordinate validation responsibilities for submission package</vt:lpstr>
      <vt:lpstr>Case Study (4/8): TSP/DSP review applicable submission materials using Validation Guidelines</vt:lpstr>
      <vt:lpstr>Case Study (5/8): Outstanding submission items tracked and resolved through the LIF</vt:lpstr>
      <vt:lpstr>Case Study (6/8): Submission package is confirmed ready for ERCOT submission</vt:lpstr>
      <vt:lpstr>Case Study (7/8): Final submission package transmitted to ERCOT</vt:lpstr>
      <vt:lpstr>Case Study (8/8): ERCOT performs final review of submission materials and supporting documents</vt:lpstr>
      <vt:lpstr>Path to Batch Zero</vt:lpstr>
      <vt:lpstr>PowerPoint Presentation</vt:lpstr>
      <vt:lpstr>Batch Zero Readiness Next Meeting</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Shaaz Lalani</dc:creator>
  <cp:keywords/>
  <dc:description/>
  <cp:lastModifiedBy>Mereness, Matt</cp:lastModifiedBy>
  <cp:revision>3</cp:revision>
  <dcterms:created xsi:type="dcterms:W3CDTF">2026-03-23T21:54:52Z</dcterms:created>
  <dcterms:modified xsi:type="dcterms:W3CDTF">2026-05-21T20:47:00Z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303d7c-e5a3-4cc8-90eb-69bfd7570ac4_Enabled">
    <vt:lpwstr>true</vt:lpwstr>
  </property>
  <property fmtid="{D5CDD505-2E9C-101B-9397-08002B2CF9AE}" pid="3" name="MSIP_Label_83303d7c-e5a3-4cc8-90eb-69bfd7570ac4_SetDate">
    <vt:lpwstr>2026-03-23T21:55:01Z</vt:lpwstr>
  </property>
  <property fmtid="{D5CDD505-2E9C-101B-9397-08002B2CF9AE}" pid="4" name="MSIP_Label_83303d7c-e5a3-4cc8-90eb-69bfd7570ac4_Method">
    <vt:lpwstr>Standard</vt:lpwstr>
  </property>
  <property fmtid="{D5CDD505-2E9C-101B-9397-08002B2CF9AE}" pid="5" name="MSIP_Label_83303d7c-e5a3-4cc8-90eb-69bfd7570ac4_Name">
    <vt:lpwstr>Client Confidential Information-SLV1</vt:lpwstr>
  </property>
  <property fmtid="{D5CDD505-2E9C-101B-9397-08002B2CF9AE}" pid="6" name="MSIP_Label_83303d7c-e5a3-4cc8-90eb-69bfd7570ac4_SiteId">
    <vt:lpwstr>cc8936bc-9382-4fff-87cb-6f55999549e7</vt:lpwstr>
  </property>
  <property fmtid="{D5CDD505-2E9C-101B-9397-08002B2CF9AE}" pid="7" name="MSIP_Label_83303d7c-e5a3-4cc8-90eb-69bfd7570ac4_ActionId">
    <vt:lpwstr>9a8f361d-ae61-4c85-8566-2a8546d9598b</vt:lpwstr>
  </property>
  <property fmtid="{D5CDD505-2E9C-101B-9397-08002B2CF9AE}" pid="8" name="MSIP_Label_83303d7c-e5a3-4cc8-90eb-69bfd7570ac4_ContentBits">
    <vt:lpwstr>0</vt:lpwstr>
  </property>
  <property fmtid="{D5CDD505-2E9C-101B-9397-08002B2CF9AE}" pid="9" name="MSIP_Label_83303d7c-e5a3-4cc8-90eb-69bfd7570ac4_Tag">
    <vt:lpwstr>10, 3, 0, 1</vt:lpwstr>
  </property>
  <property fmtid="{D5CDD505-2E9C-101B-9397-08002B2CF9AE}" pid="10" name="MediaServiceImageTags">
    <vt:lpwstr/>
  </property>
  <property fmtid="{D5CDD505-2E9C-101B-9397-08002B2CF9AE}" pid="11" name="ContentTypeId">
    <vt:lpwstr>0x0101003CD0E9D229717A45A0F014C745A02018</vt:lpwstr>
  </property>
  <property fmtid="{D5CDD505-2E9C-101B-9397-08002B2CF9AE}" pid="12" name="_dlc_DocIdItemGuid">
    <vt:lpwstr>25d3b085-75dd-4573-80e0-241e21e733f7</vt:lpwstr>
  </property>
  <property fmtid="{D5CDD505-2E9C-101B-9397-08002B2CF9AE}" pid="13" name="MSIP_Label_c144db1d-993e-40da-980d-6eea152adc50_Enabled">
    <vt:lpwstr>true</vt:lpwstr>
  </property>
  <property fmtid="{D5CDD505-2E9C-101B-9397-08002B2CF9AE}" pid="14" name="MSIP_Label_c144db1d-993e-40da-980d-6eea152adc50_SetDate">
    <vt:lpwstr>2026-05-14T17:07:49Z</vt:lpwstr>
  </property>
  <property fmtid="{D5CDD505-2E9C-101B-9397-08002B2CF9AE}" pid="15" name="MSIP_Label_c144db1d-993e-40da-980d-6eea152adc50_Method">
    <vt:lpwstr>Privileged</vt:lpwstr>
  </property>
  <property fmtid="{D5CDD505-2E9C-101B-9397-08002B2CF9AE}" pid="16" name="MSIP_Label_c144db1d-993e-40da-980d-6eea152adc50_Name">
    <vt:lpwstr>Public</vt:lpwstr>
  </property>
  <property fmtid="{D5CDD505-2E9C-101B-9397-08002B2CF9AE}" pid="17" name="MSIP_Label_c144db1d-993e-40da-980d-6eea152adc50_SiteId">
    <vt:lpwstr>0afb747d-bff7-4596-a9fc-950ef9e0ec45</vt:lpwstr>
  </property>
  <property fmtid="{D5CDD505-2E9C-101B-9397-08002B2CF9AE}" pid="18" name="MSIP_Label_c144db1d-993e-40da-980d-6eea152adc50_ActionId">
    <vt:lpwstr>a6600a56-f26b-4e34-a3e4-b21e06a0b803</vt:lpwstr>
  </property>
  <property fmtid="{D5CDD505-2E9C-101B-9397-08002B2CF9AE}" pid="19" name="MSIP_Label_c144db1d-993e-40da-980d-6eea152adc50_ContentBits">
    <vt:lpwstr>0</vt:lpwstr>
  </property>
  <property fmtid="{D5CDD505-2E9C-101B-9397-08002B2CF9AE}" pid="20" name="MSIP_Label_c144db1d-993e-40da-980d-6eea152adc50_Tag">
    <vt:lpwstr>10, 0, 1, 1</vt:lpwstr>
  </property>
</Properties>
</file>