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5"/>
  </p:notesMasterIdLst>
  <p:handoutMasterIdLst>
    <p:handoutMasterId r:id="rId16"/>
  </p:handoutMasterIdLst>
  <p:sldIdLst>
    <p:sldId id="272" r:id="rId6"/>
    <p:sldId id="2147478762" r:id="rId7"/>
    <p:sldId id="2147478763" r:id="rId8"/>
    <p:sldId id="270" r:id="rId9"/>
    <p:sldId id="273" r:id="rId10"/>
    <p:sldId id="261" r:id="rId11"/>
    <p:sldId id="260" r:id="rId12"/>
    <p:sldId id="271" r:id="rId13"/>
    <p:sldId id="21474787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5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custSel modSld">
      <pc:chgData name="Anderson, Troy" userId="04de3903-03dd-44db-8353-3f14e4dd6886" providerId="ADAL" clId="{AC545628-8E29-428F-8CB0-70B66CC2DA85}" dt="2026-05-06T15:38:31.515" v="13" actId="400"/>
      <pc:docMkLst>
        <pc:docMk/>
      </pc:docMkLst>
      <pc:sldChg chg="modSp mod">
        <pc:chgData name="Anderson, Troy" userId="04de3903-03dd-44db-8353-3f14e4dd6886" providerId="ADAL" clId="{AC545628-8E29-428F-8CB0-70B66CC2DA85}" dt="2026-05-06T15:38:31.515" v="13" actId="400"/>
        <pc:sldMkLst>
          <pc:docMk/>
          <pc:sldMk cId="0" sldId="261"/>
        </pc:sldMkLst>
        <pc:graphicFrameChg chg="modGraphic">
          <ac:chgData name="Anderson, Troy" userId="04de3903-03dd-44db-8353-3f14e4dd6886" providerId="ADAL" clId="{AC545628-8E29-428F-8CB0-70B66CC2DA85}" dt="2026-05-06T15:38:31.515" v="13" actId="400"/>
          <ac:graphicFrameMkLst>
            <pc:docMk/>
            <pc:sldMk cId="0" sldId="261"/>
            <ac:graphicFrameMk id="3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May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May 6,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6,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Project Update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Troy Anderson</a:t>
            </a:r>
            <a:br>
              <a:rPr lang="en-US" sz="1800" b="0" dirty="0"/>
            </a:br>
            <a:r>
              <a:rPr lang="en-US" sz="1800" b="0" dirty="0"/>
              <a:t>ERCOT Portfolio Management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May 6,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308763"/>
            <a:ext cx="5201214" cy="2160403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Monthly project status update for ERCOT Portfolio Management presented to PRS on May 6, 2026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Covers 2026 release highlights, project updates, priority/rank recommendations, TWG update, and project planning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Priority / Rank Recommendations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2026 Project Planning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Update Agenda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1162050" y="1438275"/>
            <a:ext cx="802005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Recent / Upcoming Project Highlights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2026 Release Targets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Other Project Updates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Priority/Rank Recommendations for Revision Requests with Impacts</a:t>
            </a:r>
          </a:p>
          <a:p>
            <a:pPr marL="868680" lvl="2" indent="-342900">
              <a:buFont typeface="Arial" panose="020B0604020202020204" pitchFamily="34" charset="0"/>
              <a:buChar char="•"/>
            </a:pPr>
            <a:r>
              <a:rPr lang="en-US" b="0" dirty="0"/>
              <a:t>NPRR1264 - Creation of a New Energy Attribute Certificate Program</a:t>
            </a:r>
          </a:p>
          <a:p>
            <a:pPr marL="868680" lvl="2" indent="-342900">
              <a:buFont typeface="Arial" panose="020B0604020202020204" pitchFamily="34" charset="0"/>
              <a:buChar char="•"/>
            </a:pPr>
            <a:r>
              <a:rPr lang="en-US" b="0" dirty="0"/>
              <a:t>NPRR1307 - Revised Definition of Mitigation Plan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Technology Working Group (TWG)</a:t>
            </a:r>
          </a:p>
          <a:p>
            <a:pPr marL="891540" lvl="1" indent="-342900"/>
            <a:r>
              <a:rPr lang="en-US" dirty="0"/>
              <a:t>Next meeting is 5/21/2026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0" dirty="0"/>
              <a:t>Prioritization Update</a:t>
            </a:r>
          </a:p>
          <a:p>
            <a:pPr marL="891540" lvl="1" indent="-342900"/>
            <a:r>
              <a:rPr lang="en-US" b="0" dirty="0"/>
              <a:t>2026 Project Planning</a:t>
            </a:r>
          </a:p>
          <a:p>
            <a:endParaRPr lang="en-US" dirty="0"/>
          </a:p>
          <a:p>
            <a:r>
              <a:rPr lang="en-US" sz="1000" b="0" i="1" dirty="0"/>
              <a:t> Location of Revision Request Project Information: http://www.ercot.com/services/projects</a:t>
            </a:r>
          </a:p>
          <a:p>
            <a:endParaRPr lang="en-US" dirty="0"/>
          </a:p>
          <a:p>
            <a:r>
              <a:rPr lang="en-US" sz="1100" b="1" dirty="0"/>
              <a:t>Reports at Upcoming PRS Meetings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1100" b="0" dirty="0"/>
              <a:t>June: Aging Revision Request Prioritization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526" y="1104899"/>
            <a:ext cx="8750898" cy="4648201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April Release – </a:t>
            </a:r>
            <a:r>
              <a:rPr lang="en-US" dirty="0">
                <a:solidFill>
                  <a:srgbClr val="00B050"/>
                </a:solidFill>
              </a:rPr>
              <a:t>4/29/2026-4/30/2026</a:t>
            </a:r>
            <a:r>
              <a:rPr lang="en-US" sz="1800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8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4/3/2026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May Release – </a:t>
            </a:r>
            <a:r>
              <a:rPr lang="en-US" dirty="0">
                <a:solidFill>
                  <a:srgbClr val="00B050"/>
                </a:solidFill>
              </a:rPr>
              <a:t>5/27/2026-5/28/2026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7 data products added to ERCOT Data Portal for public API access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See 4/29/2026 market notice for details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200" dirty="0">
                <a:solidFill>
                  <a:srgbClr val="212529"/>
                </a:solidFill>
              </a:rPr>
              <a:t>Additional market-facing changes will be delivered over the remaining releases in 2026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Off-Cycle Release – </a:t>
            </a:r>
            <a:r>
              <a:rPr lang="en-US" dirty="0">
                <a:solidFill>
                  <a:srgbClr val="00B050"/>
                </a:solidFill>
              </a:rPr>
              <a:t>6/1/2026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NPRR1265 – Unregistered Distributed Generator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6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dirty="0">
                <a:solidFill>
                  <a:srgbClr val="212529"/>
                </a:solidFill>
              </a:rPr>
              <a:t>2026 June Release – </a:t>
            </a:r>
            <a:r>
              <a:rPr lang="en-US" dirty="0">
                <a:solidFill>
                  <a:srgbClr val="00B050"/>
                </a:solidFill>
              </a:rPr>
              <a:t>6/24/2026-6/25/2026</a:t>
            </a:r>
            <a:r>
              <a:rPr lang="en-US" b="1" dirty="0">
                <a:solidFill>
                  <a:srgbClr val="00B050"/>
                </a:solidFill>
              </a:rPr>
              <a:t>	</a:t>
            </a:r>
            <a:r>
              <a:rPr lang="en-US" i="1" dirty="0">
                <a:solidFill>
                  <a:srgbClr val="00B050"/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solidFill>
                  <a:srgbClr val="212529"/>
                </a:solidFill>
              </a:rPr>
              <a:t>SCR820 – Operator Real-Time Messaging During Emergency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6013001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9153525" cy="385583"/>
          </a:xfrm>
        </p:spPr>
        <p:txBody>
          <a:bodyPr/>
          <a:lstStyle/>
          <a:p>
            <a:r>
              <a:rPr lang="en-US" dirty="0"/>
              <a:t>2026 Release Targets - Approved NPRRs / SCRs / xGRRs</a:t>
            </a:r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13" y="5757762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6254403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1733" y="5762601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0159805"/>
              </p:ext>
            </p:extLst>
          </p:nvPr>
        </p:nvGraphicFramePr>
        <p:xfrm>
          <a:off x="967413" y="879815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NPRR1287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Add’l</a:t>
                      </a:r>
                      <a:r>
                        <a:rPr kumimoji="0" 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Public Data Products in ERCOT Data Portal</a:t>
                      </a: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CRR Historical Data Removal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796" y="5763254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968000" y="87916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2407333" y="887403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5379133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828540" y="8788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8282179" y="88342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265287"/>
              </p:ext>
            </p:extLst>
          </p:nvPr>
        </p:nvGraphicFramePr>
        <p:xfrm>
          <a:off x="967413" y="3889504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DPC Automation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NPRR1303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+mn-ea"/>
                          <a:cs typeface="Courier New" panose="02070309020205020404" pitchFamily="49" charset="0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779488" y="375726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2218821" y="37655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5190621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8094171" y="3764323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931333" y="87752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742821" y="375563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9406646" y="1391427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703" y="3398891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08" y="5767244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1968712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2021421" y="1417612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7407" y="252933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0340" y="2636891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(see TWG meetings)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6445685" y="4347322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20" y="2531571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9613766-F216-EB35-7D2D-779378881A4B}"/>
              </a:ext>
            </a:extLst>
          </p:cNvPr>
          <p:cNvSpPr txBox="1"/>
          <p:nvPr/>
        </p:nvSpPr>
        <p:spPr>
          <a:xfrm>
            <a:off x="5048672" y="4356197"/>
            <a:ext cx="37054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8F7597B-F484-6FD8-EF3D-84E5C924CF54}"/>
              </a:ext>
            </a:extLst>
          </p:cNvPr>
          <p:cNvSpPr txBox="1"/>
          <p:nvPr/>
        </p:nvSpPr>
        <p:spPr>
          <a:xfrm>
            <a:off x="3519740" y="1968712"/>
            <a:ext cx="370549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000" b="1" dirty="0">
              <a:latin typeface="Wingdings" panose="05000000000000000000" pitchFamily="2" charset="2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16888B2-7486-1B6E-8661-AEE7DF9F6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0765" y="1969365"/>
            <a:ext cx="1517904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F6B080-7BD1-493A-8812-A43FA663962D}"/>
              </a:ext>
            </a:extLst>
          </p:cNvPr>
          <p:cNvSpPr txBox="1"/>
          <p:nvPr/>
        </p:nvSpPr>
        <p:spPr>
          <a:xfrm>
            <a:off x="5109736" y="1413887"/>
            <a:ext cx="3705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6C300D-78A6-0FD6-8D2F-7862E0685EC9}"/>
              </a:ext>
            </a:extLst>
          </p:cNvPr>
          <p:cNvSpPr txBox="1"/>
          <p:nvPr/>
        </p:nvSpPr>
        <p:spPr>
          <a:xfrm>
            <a:off x="2124262" y="4364814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4" name="TextBox 15">
            <a:extLst>
              <a:ext uri="{FF2B5EF4-FFF2-40B4-BE49-F238E27FC236}">
                <a16:creationId xmlns:a16="http://schemas.microsoft.com/office/drawing/2014/main" id="{74AEFB90-1306-0F72-E6DC-BEA0090D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964" y="3058145"/>
            <a:ext cx="3276380" cy="2462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Cipher Security Upgrades  </a:t>
            </a:r>
            <a:r>
              <a: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(see TWG meetings)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E2126565-F507-9A53-7523-F0BF06169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9869" y="1778044"/>
            <a:ext cx="144152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4/24</a:t>
            </a:r>
          </a:p>
        </p:txBody>
      </p:sp>
      <p:sp>
        <p:nvSpPr>
          <p:cNvPr id="25" name="TextBox 12">
            <a:extLst>
              <a:ext uri="{FF2B5EF4-FFF2-40B4-BE49-F238E27FC236}">
                <a16:creationId xmlns:a16="http://schemas.microsoft.com/office/drawing/2014/main" id="{E71C4563-0787-8BF3-02A0-559A0127F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9591" y="2119140"/>
            <a:ext cx="1441527" cy="271541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6/1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4185021-0DBE-01AE-3BAB-C630FE580A95}"/>
              </a:ext>
            </a:extLst>
          </p:cNvPr>
          <p:cNvSpPr txBox="1"/>
          <p:nvPr/>
        </p:nvSpPr>
        <p:spPr>
          <a:xfrm>
            <a:off x="7895795" y="2402646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D172187-4D34-E7E1-41D3-2B3833020C2F}"/>
              </a:ext>
            </a:extLst>
          </p:cNvPr>
          <p:cNvSpPr txBox="1"/>
          <p:nvPr/>
        </p:nvSpPr>
        <p:spPr>
          <a:xfrm>
            <a:off x="6397186" y="2188182"/>
            <a:ext cx="370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b="1" dirty="0">
                <a:latin typeface="Wingdings" panose="05000000000000000000" pitchFamily="2" charset="2"/>
              </a:rPr>
              <a:t>ü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Project Updates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47700" y="1181100"/>
            <a:ext cx="10401300" cy="4495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NPRR1188 </a:t>
            </a:r>
            <a:r>
              <a:rPr lang="en-US" dirty="0"/>
              <a:t>-</a:t>
            </a:r>
            <a:r>
              <a:rPr lang="en-US" b="1" dirty="0"/>
              <a:t> </a:t>
            </a:r>
            <a:r>
              <a:rPr lang="en-US" dirty="0"/>
              <a:t>Implement Nodal Dispatch and Energy Settlement for Controllable Load Resources </a:t>
            </a:r>
            <a:r>
              <a:rPr lang="en-US" i="1" dirty="0"/>
              <a:t>– and – </a:t>
            </a:r>
            <a:r>
              <a:rPr lang="en-US" b="1" dirty="0"/>
              <a:t>NPRR1244</a:t>
            </a:r>
            <a:r>
              <a:rPr lang="en-US" dirty="0"/>
              <a:t> – Clarification of Controllable Load Resource Primary Frequency Response Responsibilities</a:t>
            </a:r>
            <a:endParaRPr lang="en-US" b="1" dirty="0"/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Go-live target = 2027 R1 (January)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NPRR1290 Phase 2 - Gap Resolutions and Clarifications for RTC+B - EDIT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Stand-alone project - Adding NPRR1323 to scope (pending PUCT approval)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Still working on a target go-live date in mid-2026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NPRR1201 - Limitations on Resettlement Timeline &amp; Default Uplift Exposure Adjustments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July 2026 start with go-live in late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NPRR1238 - Voluntary Registration of Loads with Curtailable Load Capabilities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Part of Large Load Curtailment Manager project (Initiated February 2026)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partial implementation by summer 2026, full scope by end of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NPRR1238 portion expected to go-live late in 2026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b="1" dirty="0"/>
              <a:t>NPRR936 / NPRR1288 - CRR Enhancements Project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Gate to Execution late May / early June 2026</a:t>
            </a:r>
          </a:p>
          <a:p>
            <a:pPr marL="685800" lvl="1" indent="-342900">
              <a:buFont typeface="Arial" pitchFamily="34" charset="0"/>
              <a:buChar char="–"/>
            </a:pPr>
            <a:r>
              <a:rPr lang="en-US" b="0" dirty="0"/>
              <a:t>Targeting go-live in Q4 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Priority / Rank Recommendations for Revision Requests with Impacts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027588"/>
              </p:ext>
            </p:extLst>
          </p:nvPr>
        </p:nvGraphicFramePr>
        <p:xfrm>
          <a:off x="694014" y="1152525"/>
          <a:ext cx="10031137" cy="4011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5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64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34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8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57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Creation of a New Energy Attribute Certificate 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4910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Phase 1: No project required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Phase 2: $150k-$200k, 4-6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85800" algn="l"/>
                        </a:tabLst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	Impacted System: Reporting</a:t>
                      </a: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65904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Granular Product Type for CRR TOU</a:t>
                      </a:r>
                      <a:endParaRPr lang="en-U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more month needed to complete 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Revised Definition of Mitigation Plan</a:t>
                      </a:r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sngStrike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sngStrike" dirty="0"/>
                        <a:t>4830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4920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$200k-$300k, 7-10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EMS, MMS,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Discuss project timing (2026 or 2027)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9817467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NPRR1316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 an Annual ERCOT RFI Process to Gather Information Related to Retirement and Mothballing Plans of Select Resources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&lt;$10k O&amp;M – no project needed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015928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53576"/>
              </p:ext>
            </p:extLst>
          </p:nvPr>
        </p:nvGraphicFramePr>
        <p:xfrm>
          <a:off x="4185481" y="934959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43150" y="5447005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4830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450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2028 Rank in Business Strategy 	= 5110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Technology Working Group (TWG) - 4/23/2026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83B753A-F46B-A9A3-8F76-0FB34CFA3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300" y="987741"/>
            <a:ext cx="5191125" cy="5466818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38FEADF-E2B2-0667-AA08-D33F5CA52B2B}"/>
              </a:ext>
            </a:extLst>
          </p:cNvPr>
          <p:cNvSpPr txBox="1">
            <a:spLocks/>
          </p:cNvSpPr>
          <p:nvPr/>
        </p:nvSpPr>
        <p:spPr>
          <a:xfrm>
            <a:off x="7416592" y="2900204"/>
            <a:ext cx="1871472" cy="990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91440" tIns="45720" rIns="91440" bIns="45720"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tabLst>
                <a:tab pos="788670" algn="l"/>
                <a:tab pos="2743200" algn="ctr"/>
                <a:tab pos="4105275" algn="l"/>
              </a:tabLst>
            </a:pPr>
            <a:r>
              <a:rPr lang="en-US" sz="1200" dirty="0"/>
              <a:t>Next TWG scheduled for 5/21/2026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2026 Project Planning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119" y="914400"/>
            <a:ext cx="8693209" cy="527685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Approved Revision Request Project Starts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NPRR936 	– CRR Account Holder Limits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NPRR1188 	– Implement Nodal Dispatch and Energy Settlement for Controllable Load Resources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NPRR1198 	– Congestion Mitigation Using Topology Reconfigurations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NPRR1201 	– Limitations on Resettlement Timeline &amp; Default Uplift Exposure Adj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NPRR1238 	– Voluntary Registration of Loads with Curtailable Load Capabilities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NPRR1244 	– Clarification of CLR Primary Frequency Response Responsibilities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NPRR1277 	– Revisions to EAL Formula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>
                <a:solidFill>
                  <a:srgbClr val="00B050"/>
                </a:solidFill>
              </a:rPr>
              <a:t>NPRR1281 	– Improvements to Alternate FFSS Resource Designation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NPRR1288 	– Remove Multiple Month Transactions in CRR Auctions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NPRR1290 Phase 2 – Gap Resolutions and Clarifications for RTC+B + NPRR1323</a:t>
            </a:r>
          </a:p>
          <a:p>
            <a:pPr lvl="1">
              <a:tabLst>
                <a:tab pos="787400" algn="l"/>
                <a:tab pos="1714500" algn="l"/>
                <a:tab pos="2743200" algn="ctr"/>
              </a:tabLst>
            </a:pPr>
            <a:r>
              <a:rPr lang="en-US" sz="1200" dirty="0"/>
              <a:t>SCR829 	– API for the NDCRC Application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Revision Request Projects with Starts Delayed to Early 2027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SCR831 – Short Circuit Model Integration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200" dirty="0"/>
              <a:t>DRRS (NPRR1309), Residential Demand (NPRR1296), Firming (NPRR1328)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476500" y="6217850"/>
            <a:ext cx="475309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Green Text: Deemed “High Priority” at 2025 Prioritization Workshop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Troy.Anderson@ercot.com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1570</TotalTime>
  <Words>1109</Words>
  <Application>Microsoft Office PowerPoint</Application>
  <PresentationFormat>Widescreen</PresentationFormat>
  <Paragraphs>282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Courier New</vt:lpstr>
      <vt:lpstr>Wingdings</vt:lpstr>
      <vt:lpstr>Cover</vt:lpstr>
      <vt:lpstr>Page Design</vt:lpstr>
      <vt:lpstr>Project Update   Troy Anderson ERCOT Portfolio Management  May 6, 2026</vt:lpstr>
      <vt:lpstr>Project Update Agenda</vt:lpstr>
      <vt:lpstr>Recent / Upcoming Project Highlights</vt:lpstr>
      <vt:lpstr>2026 Release Targets - Approved NPRRs / SCRs / xGRRs</vt:lpstr>
      <vt:lpstr>Other Project Updates</vt:lpstr>
      <vt:lpstr>Priority / Rank Recommendations for Revision Requests with Impacts</vt:lpstr>
      <vt:lpstr>Technology Working Group (TWG) - 4/23/2026 Meeting</vt:lpstr>
      <vt:lpstr>2026 Project Planning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Anderson, Troy</cp:lastModifiedBy>
  <cp:revision>7</cp:revision>
  <dcterms:created xsi:type="dcterms:W3CDTF">2026-04-24T12:02:03Z</dcterms:created>
  <dcterms:modified xsi:type="dcterms:W3CDTF">2026-05-06T15:38:40Z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