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4"/>
    <p:sldMasterId id="2147483676" r:id="rId5"/>
  </p:sldMasterIdLst>
  <p:notesMasterIdLst>
    <p:notesMasterId r:id="rId27"/>
  </p:notesMasterIdLst>
  <p:handoutMasterIdLst>
    <p:handoutMasterId r:id="rId28"/>
  </p:handoutMasterIdLst>
  <p:sldIdLst>
    <p:sldId id="256" r:id="rId6"/>
    <p:sldId id="282" r:id="rId7"/>
    <p:sldId id="262" r:id="rId8"/>
    <p:sldId id="275" r:id="rId9"/>
    <p:sldId id="274" r:id="rId10"/>
    <p:sldId id="283" r:id="rId11"/>
    <p:sldId id="271" r:id="rId12"/>
    <p:sldId id="266" r:id="rId13"/>
    <p:sldId id="284" r:id="rId14"/>
    <p:sldId id="272" r:id="rId15"/>
    <p:sldId id="263" r:id="rId16"/>
    <p:sldId id="264" r:id="rId17"/>
    <p:sldId id="277" r:id="rId18"/>
    <p:sldId id="276" r:id="rId19"/>
    <p:sldId id="280" r:id="rId20"/>
    <p:sldId id="279" r:id="rId21"/>
    <p:sldId id="281" r:id="rId22"/>
    <p:sldId id="259" r:id="rId23"/>
    <p:sldId id="285" r:id="rId24"/>
    <p:sldId id="265" r:id="rId25"/>
    <p:sldId id="26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68670F-4982-5F88-9F6F-96E5DC2E7263}" name="Masanna Gari, Abhi" initials="AM" userId="S::Abhilash.MasannaGari@ercot.com::574f73dd-89c7-4e5e-92e9-5cd2150b236a" providerId="AD"/>
  <p188:author id="{F62F266F-B3CA-15D3-7379-FC07C6F3447D}" name="Masanna Gari, Abhi" initials="MA" userId="S::abhilash.masannagari@ercot.com::574f73dd-89c7-4e5e-92e9-5cd2150b236a" providerId="AD"/>
  <p188:author id="{3CF8B2DB-4422-FE44-E6A0-E9F6A7BD7D19}" name="Hinojosa, Luis" initials="JH" userId="S::JoseLuis.Hinojosa@ercot.com::0abb1bae-9833-48f0-96c3-80292fd0fd86" providerId="AD"/>
  <p188:author id="{8E87FCF5-D2B7-91CE-B3CF-573CD3869C3C}" name="Lara, Marissa" initials="ML" userId="S::Marissa.Lara@ercot.com::de1d2f61-24e7-4346-bb72-c661e73c6db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3DBED1"/>
    <a:srgbClr val="4A525A"/>
    <a:srgbClr val="171A1C"/>
    <a:srgbClr val="71777E"/>
    <a:srgbClr val="00829B"/>
    <a:srgbClr val="FEFE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88" autoAdjust="0"/>
    <p:restoredTop sz="94660"/>
  </p:normalViewPr>
  <p:slideViewPr>
    <p:cSldViewPr snapToGrid="0">
      <p:cViewPr varScale="1">
        <p:scale>
          <a:sx n="97" d="100"/>
          <a:sy n="97" d="100"/>
        </p:scale>
        <p:origin x="1086" y="30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a, Marissa" userId="de1d2f61-24e7-4346-bb72-c661e73c6dbe" providerId="ADAL" clId="{BB885B9C-9688-4118-B9A0-7F6CE3A57257}"/>
    <pc:docChg chg="modSld">
      <pc:chgData name="Lara, Marissa" userId="de1d2f61-24e7-4346-bb72-c661e73c6dbe" providerId="ADAL" clId="{BB885B9C-9688-4118-B9A0-7F6CE3A57257}" dt="2026-05-20T13:58:11.161" v="2" actId="20577"/>
      <pc:docMkLst>
        <pc:docMk/>
      </pc:docMkLst>
      <pc:sldChg chg="modNotesTx">
        <pc:chgData name="Lara, Marissa" userId="de1d2f61-24e7-4346-bb72-c661e73c6dbe" providerId="ADAL" clId="{BB885B9C-9688-4118-B9A0-7F6CE3A57257}" dt="2026-05-20T13:55:03.835" v="0" actId="20577"/>
        <pc:sldMkLst>
          <pc:docMk/>
          <pc:sldMk cId="2305055804" sldId="266"/>
        </pc:sldMkLst>
      </pc:sldChg>
      <pc:sldChg chg="modNotesTx">
        <pc:chgData name="Lara, Marissa" userId="de1d2f61-24e7-4346-bb72-c661e73c6dbe" providerId="ADAL" clId="{BB885B9C-9688-4118-B9A0-7F6CE3A57257}" dt="2026-05-20T13:58:11.161" v="2" actId="20577"/>
        <pc:sldMkLst>
          <pc:docMk/>
          <pc:sldMk cId="3605991845" sldId="271"/>
        </pc:sldMkLst>
      </pc:sldChg>
      <pc:sldChg chg="modNotesTx">
        <pc:chgData name="Lara, Marissa" userId="de1d2f61-24e7-4346-bb72-c661e73c6dbe" providerId="ADAL" clId="{BB885B9C-9688-4118-B9A0-7F6CE3A57257}" dt="2026-05-20T13:57:47.617" v="1" actId="20577"/>
        <pc:sldMkLst>
          <pc:docMk/>
          <pc:sldMk cId="4172263447" sldId="272"/>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5/20/2026</a:t>
            </a:fld>
            <a:endParaRPr lang="en-US"/>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D48DB5-4D6B-42E9-97EC-51469C77D800}" type="datetimeFigureOut">
              <a:rPr lang="en-US" smtClean="0"/>
              <a:t>5/20/2026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76AE21-0E0F-40D3-8575-1ED01CB6C11C}" type="slidenum">
              <a:rPr lang="en-US" smtClean="0"/>
              <a:t>‹#›</a:t>
            </a:fld>
            <a:endParaRPr lang="en-US"/>
          </a:p>
        </p:txBody>
      </p:sp>
    </p:spTree>
    <p:extLst>
      <p:ext uri="{BB962C8B-B14F-4D97-AF65-F5344CB8AC3E}">
        <p14:creationId xmlns:p14="http://schemas.microsoft.com/office/powerpoint/2010/main" val="250176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76AE21-0E0F-40D3-8575-1ED01CB6C11C}" type="slidenum">
              <a:rPr lang="en-US" smtClean="0"/>
              <a:t>3</a:t>
            </a:fld>
            <a:endParaRPr lang="en-US"/>
          </a:p>
        </p:txBody>
      </p:sp>
    </p:spTree>
    <p:extLst>
      <p:ext uri="{BB962C8B-B14F-4D97-AF65-F5344CB8AC3E}">
        <p14:creationId xmlns:p14="http://schemas.microsoft.com/office/powerpoint/2010/main" val="643335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15DCE-344E-6A5F-DD00-B92D994074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7616E5-A9AC-23D1-4EB6-9BE2A036FAA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6639A38-01AD-960F-DB2D-DC2741BE6A8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C205A20-0DDB-774B-AD3B-25DAF9C9AF43}"/>
              </a:ext>
            </a:extLst>
          </p:cNvPr>
          <p:cNvSpPr>
            <a:spLocks noGrp="1"/>
          </p:cNvSpPr>
          <p:nvPr>
            <p:ph type="sldNum" sz="quarter" idx="5"/>
          </p:nvPr>
        </p:nvSpPr>
        <p:spPr/>
        <p:txBody>
          <a:bodyPr/>
          <a:lstStyle/>
          <a:p>
            <a:fld id="{BF76AE21-0E0F-40D3-8575-1ED01CB6C11C}" type="slidenum">
              <a:rPr lang="en-US" smtClean="0"/>
              <a:t>4</a:t>
            </a:fld>
            <a:endParaRPr lang="en-US"/>
          </a:p>
        </p:txBody>
      </p:sp>
    </p:spTree>
    <p:extLst>
      <p:ext uri="{BB962C8B-B14F-4D97-AF65-F5344CB8AC3E}">
        <p14:creationId xmlns:p14="http://schemas.microsoft.com/office/powerpoint/2010/main" val="2206455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6AE21-0E0F-40D3-8575-1ED01CB6C11C}" type="slidenum">
              <a:rPr lang="en-US" smtClean="0"/>
              <a:t>7</a:t>
            </a:fld>
            <a:endParaRPr lang="en-US"/>
          </a:p>
        </p:txBody>
      </p:sp>
    </p:spTree>
    <p:extLst>
      <p:ext uri="{BB962C8B-B14F-4D97-AF65-F5344CB8AC3E}">
        <p14:creationId xmlns:p14="http://schemas.microsoft.com/office/powerpoint/2010/main" val="3536961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6AE21-0E0F-40D3-8575-1ED01CB6C11C}" type="slidenum">
              <a:rPr lang="en-US" smtClean="0"/>
              <a:t>8</a:t>
            </a:fld>
            <a:endParaRPr lang="en-US"/>
          </a:p>
        </p:txBody>
      </p:sp>
    </p:spTree>
    <p:extLst>
      <p:ext uri="{BB962C8B-B14F-4D97-AF65-F5344CB8AC3E}">
        <p14:creationId xmlns:p14="http://schemas.microsoft.com/office/powerpoint/2010/main" val="2609710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ED3FD-3831-3739-65B0-E8645E9C03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2F5C79-370D-9288-5EFD-F56D8BC90EC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3660BA9-B2CE-52AC-5B48-9A478122981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68DA35B-0413-EF6D-1F75-B04B43B7E03B}"/>
              </a:ext>
            </a:extLst>
          </p:cNvPr>
          <p:cNvSpPr>
            <a:spLocks noGrp="1"/>
          </p:cNvSpPr>
          <p:nvPr>
            <p:ph type="sldNum" sz="quarter" idx="5"/>
          </p:nvPr>
        </p:nvSpPr>
        <p:spPr/>
        <p:txBody>
          <a:bodyPr/>
          <a:lstStyle/>
          <a:p>
            <a:fld id="{BF76AE21-0E0F-40D3-8575-1ED01CB6C11C}" type="slidenum">
              <a:rPr lang="en-US" smtClean="0"/>
              <a:t>9</a:t>
            </a:fld>
            <a:endParaRPr lang="en-US"/>
          </a:p>
        </p:txBody>
      </p:sp>
    </p:spTree>
    <p:extLst>
      <p:ext uri="{BB962C8B-B14F-4D97-AF65-F5344CB8AC3E}">
        <p14:creationId xmlns:p14="http://schemas.microsoft.com/office/powerpoint/2010/main" val="4139750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6AE21-0E0F-40D3-8575-1ED01CB6C11C}" type="slidenum">
              <a:rPr lang="en-US" smtClean="0"/>
              <a:t>10</a:t>
            </a:fld>
            <a:endParaRPr lang="en-US"/>
          </a:p>
        </p:txBody>
      </p:sp>
    </p:spTree>
    <p:extLst>
      <p:ext uri="{BB962C8B-B14F-4D97-AF65-F5344CB8AC3E}">
        <p14:creationId xmlns:p14="http://schemas.microsoft.com/office/powerpoint/2010/main" val="136849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76AE21-0E0F-40D3-8575-1ED01CB6C11C}" type="slidenum">
              <a:rPr lang="en-US" smtClean="0"/>
              <a:t>12</a:t>
            </a:fld>
            <a:endParaRPr lang="en-US"/>
          </a:p>
        </p:txBody>
      </p:sp>
    </p:spTree>
    <p:extLst>
      <p:ext uri="{BB962C8B-B14F-4D97-AF65-F5344CB8AC3E}">
        <p14:creationId xmlns:p14="http://schemas.microsoft.com/office/powerpoint/2010/main" val="2199100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slideMaster" Target="../slideMasters/slideMaster2.xml"/><Relationship Id="rId6" Type="http://schemas.openxmlformats.org/officeDocument/2006/relationships/image" Target="../media/image9.svg"/><Relationship Id="rId5" Type="http://schemas.openxmlformats.org/officeDocument/2006/relationships/image" Target="../media/image8.svg"/><Relationship Id="rId4" Type="http://schemas.openxmlformats.org/officeDocument/2006/relationships/image" Target="../media/image7.sv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and 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6AB88-A927-0E58-978B-BD672CA0E1AA}"/>
              </a:ext>
            </a:extLst>
          </p:cNvPr>
          <p:cNvSpPr>
            <a:spLocks noGrp="1"/>
          </p:cNvSpPr>
          <p:nvPr>
            <p:ph type="ctrTitle" hasCustomPrompt="1"/>
          </p:nvPr>
        </p:nvSpPr>
        <p:spPr>
          <a:xfrm>
            <a:off x="591127" y="2512291"/>
            <a:ext cx="4405746"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9" name="Content Placeholder 8">
            <a:extLst>
              <a:ext uri="{FF2B5EF4-FFF2-40B4-BE49-F238E27FC236}">
                <a16:creationId xmlns:a16="http://schemas.microsoft.com/office/drawing/2014/main" id="{91023D64-FDEA-C94D-7B7A-7700863E6A3B}"/>
              </a:ext>
            </a:extLst>
          </p:cNvPr>
          <p:cNvSpPr>
            <a:spLocks noGrp="1"/>
          </p:cNvSpPr>
          <p:nvPr>
            <p:ph sz="quarter" idx="16"/>
          </p:nvPr>
        </p:nvSpPr>
        <p:spPr>
          <a:xfrm>
            <a:off x="6357663" y="465827"/>
            <a:ext cx="5270915" cy="3177957"/>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11">
            <a:extLst>
              <a:ext uri="{FF2B5EF4-FFF2-40B4-BE49-F238E27FC236}">
                <a16:creationId xmlns:a16="http://schemas.microsoft.com/office/drawing/2014/main" id="{681CFB4C-0082-7591-D601-508B2E0753B6}"/>
              </a:ext>
            </a:extLst>
          </p:cNvPr>
          <p:cNvSpPr>
            <a:spLocks noGrp="1"/>
          </p:cNvSpPr>
          <p:nvPr>
            <p:ph type="body" sz="quarter" idx="15"/>
          </p:nvPr>
        </p:nvSpPr>
        <p:spPr>
          <a:xfrm flipH="1">
            <a:off x="6095997" y="4177792"/>
            <a:ext cx="5532581" cy="2333845"/>
          </a:xfrm>
          <a:prstGeom prst="foldedCorner">
            <a:avLst>
              <a:gd name="adj" fmla="val 21194"/>
            </a:avLst>
          </a:prstGeom>
          <a:gradFill>
            <a:gsLst>
              <a:gs pos="100000">
                <a:schemeClr val="bg2">
                  <a:alpha val="76000"/>
                </a:schemeClr>
              </a:gs>
              <a:gs pos="0">
                <a:schemeClr val="bg2"/>
              </a:gs>
            </a:gsLst>
            <a:lin ang="0" scaled="0"/>
          </a:gradFill>
          <a:ln w="25400" cap="rnd">
            <a:noFill/>
          </a:ln>
          <a:effectLst>
            <a:outerShdw blurRad="50800" dist="38100" dir="10800000" sx="1000" sy="1000" algn="r" rotWithShape="0">
              <a:prstClr val="black">
                <a:alpha val="46000"/>
              </a:prstClr>
            </a:outerShdw>
          </a:effectLst>
        </p:spPr>
        <p:txBody>
          <a:bodyPr vert="horz" wrap="square" lIns="274320" tIns="182880" rIns="91440" bIns="9144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588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lide with Social">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321754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Closing Slide with Social Icon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EC2F0B-AA35-78CE-95EE-010789FFC164}"/>
              </a:ext>
              <a:ext uri="{C183D7F6-B498-43B3-948B-1728B52AA6E4}">
                <adec:decorative xmlns:adec="http://schemas.microsoft.com/office/drawing/2017/decorative" val="1"/>
              </a:ext>
            </a:extLst>
          </p:cNvPr>
          <p:cNvSpPr/>
          <p:nvPr userDrawn="1"/>
        </p:nvSpPr>
        <p:spPr>
          <a:xfrm>
            <a:off x="1143000" y="-1"/>
            <a:ext cx="10515600" cy="58864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C606C8A0-707B-EA05-8721-6AB65F7FFC3C}"/>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609600" y="1122363"/>
            <a:ext cx="5486400" cy="2387600"/>
          </a:xfrm>
        </p:spPr>
        <p:txBody>
          <a:bodyPr anchor="ctr">
            <a:normAutofit/>
          </a:bodyPr>
          <a:lstStyle>
            <a:lvl1pPr algn="l">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609600" y="3602038"/>
            <a:ext cx="5486400" cy="1655762"/>
          </a:xfrm>
        </p:spPr>
        <p:txBody>
          <a:bodyPr/>
          <a:lstStyle>
            <a:lvl1pPr marL="0" indent="0" algn="l">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3" name="TextBox 22">
            <a:extLst>
              <a:ext uri="{FF2B5EF4-FFF2-40B4-BE49-F238E27FC236}">
                <a16:creationId xmlns:a16="http://schemas.microsoft.com/office/drawing/2014/main" id="{F1C7A2C0-5595-134D-48E1-6FB56E97C543}"/>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24" name="TextBox 23">
            <a:extLst>
              <a:ext uri="{FF2B5EF4-FFF2-40B4-BE49-F238E27FC236}">
                <a16:creationId xmlns:a16="http://schemas.microsoft.com/office/drawing/2014/main" id="{CE6068C8-6094-4312-CC5E-3C2204EF4FCA}"/>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25" name="TextBox 24">
            <a:extLst>
              <a:ext uri="{FF2B5EF4-FFF2-40B4-BE49-F238E27FC236}">
                <a16:creationId xmlns:a16="http://schemas.microsoft.com/office/drawing/2014/main" id="{F423784E-7856-0C97-A430-21C095D74723}"/>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26" name="Graphic 25" descr="Google play logo on the left and App Store logo on the right">
            <a:extLst>
              <a:ext uri="{FF2B5EF4-FFF2-40B4-BE49-F238E27FC236}">
                <a16:creationId xmlns:a16="http://schemas.microsoft.com/office/drawing/2014/main" id="{A0C150D5-4154-4FD1-E593-4A43494F7195}"/>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27" name="TextBox 26">
            <a:extLst>
              <a:ext uri="{FF2B5EF4-FFF2-40B4-BE49-F238E27FC236}">
                <a16:creationId xmlns:a16="http://schemas.microsoft.com/office/drawing/2014/main" id="{7E719E70-E0CB-D7A4-F4EB-AB9CBE7C4558}"/>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28" name="Graphic 27" descr="Instagram icon">
            <a:extLst>
              <a:ext uri="{FF2B5EF4-FFF2-40B4-BE49-F238E27FC236}">
                <a16:creationId xmlns:a16="http://schemas.microsoft.com/office/drawing/2014/main" id="{979AB60E-9770-13B5-9343-6BD72E2CF894}"/>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29" name="TextBox 28">
            <a:extLst>
              <a:ext uri="{FF2B5EF4-FFF2-40B4-BE49-F238E27FC236}">
                <a16:creationId xmlns:a16="http://schemas.microsoft.com/office/drawing/2014/main" id="{A8F1C02E-B451-8399-EA20-4549B65AD7DE}"/>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30" name="Graphic 29" descr="Twitter or X  icon">
            <a:extLst>
              <a:ext uri="{FF2B5EF4-FFF2-40B4-BE49-F238E27FC236}">
                <a16:creationId xmlns:a16="http://schemas.microsoft.com/office/drawing/2014/main" id="{2ECCCDE0-AFCD-7893-0AFD-50DF7E31FF67}"/>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31" name="TextBox 30">
            <a:extLst>
              <a:ext uri="{FF2B5EF4-FFF2-40B4-BE49-F238E27FC236}">
                <a16:creationId xmlns:a16="http://schemas.microsoft.com/office/drawing/2014/main" id="{D1583059-78CF-FEAD-60A0-1C0F38F4AAC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32" name="Graphic 31" descr="LinkedIn icon">
            <a:extLst>
              <a:ext uri="{FF2B5EF4-FFF2-40B4-BE49-F238E27FC236}">
                <a16:creationId xmlns:a16="http://schemas.microsoft.com/office/drawing/2014/main" id="{1903480E-F3B1-1C62-9EDC-F53FB9BC74BE}"/>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33" name="TextBox 32">
            <a:extLst>
              <a:ext uri="{FF2B5EF4-FFF2-40B4-BE49-F238E27FC236}">
                <a16:creationId xmlns:a16="http://schemas.microsoft.com/office/drawing/2014/main" id="{CBAD8042-AFA6-EFE2-77AF-5DCC566A4431}"/>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34" name="Graphic 33" descr="Instagram icon">
            <a:extLst>
              <a:ext uri="{FF2B5EF4-FFF2-40B4-BE49-F238E27FC236}">
                <a16:creationId xmlns:a16="http://schemas.microsoft.com/office/drawing/2014/main" id="{EDBCA817-DEC9-119D-CE2F-884915CACBFB}"/>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35" name="TextBox 34">
            <a:extLst>
              <a:ext uri="{FF2B5EF4-FFF2-40B4-BE49-F238E27FC236}">
                <a16:creationId xmlns:a16="http://schemas.microsoft.com/office/drawing/2014/main" id="{B020B383-6412-86E2-A484-51635C64859B}"/>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May 20,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772118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91688" y="457199"/>
            <a:ext cx="1162970"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729673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Side Keyn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3D3AE-2541-364A-0DC2-19A646A7D8DD}"/>
              </a:ext>
            </a:extLst>
          </p:cNvPr>
          <p:cNvSpPr>
            <a:spLocks noGrp="1"/>
          </p:cNvSpPr>
          <p:nvPr>
            <p:ph idx="1"/>
          </p:nvPr>
        </p:nvSpPr>
        <p:spPr>
          <a:xfrm>
            <a:off x="609600" y="1466850"/>
            <a:ext cx="6392090" cy="4705350"/>
          </a:xfrm>
        </p:spPr>
        <p:txBody>
          <a:bodyPr>
            <a:noAutofit/>
          </a:bodyPr>
          <a:lstStyle>
            <a:lvl1pPr marL="0" indent="0">
              <a:lnSpc>
                <a:spcPct val="100000"/>
              </a:lnSpc>
              <a:buNone/>
              <a:defRPr lang="en-US" dirty="0"/>
            </a:lvl1pPr>
            <a:lvl2pPr>
              <a:lnSpc>
                <a:spcPct val="100000"/>
              </a:lnSpc>
              <a:defRPr lang="en-US" dirty="0"/>
            </a:lvl2pPr>
            <a:lvl3pPr>
              <a:lnSpc>
                <a:spcPct val="100000"/>
              </a:lnSpc>
              <a:defRPr lang="en-US" dirty="0"/>
            </a:lvl3pPr>
            <a:lvl4pPr>
              <a:lnSpc>
                <a:spcPct val="100000"/>
              </a:lnSpc>
              <a:defRPr lang="en-US" dirty="0"/>
            </a:lvl4pPr>
            <a:lvl5pPr>
              <a:lnSpc>
                <a:spcPct val="100000"/>
              </a:lnSpc>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484181" y="1466850"/>
            <a:ext cx="4174415" cy="2944894"/>
          </a:xfrm>
          <a:prstGeom prst="foldedCorner">
            <a:avLst>
              <a:gd name="adj" fmla="val 10320"/>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609600" y="6356350"/>
            <a:ext cx="7934326" cy="365125"/>
          </a:xfrm>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443217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3D3AE-2541-364A-0DC2-19A646A7D8DD}"/>
              </a:ext>
            </a:extLst>
          </p:cNvPr>
          <p:cNvSpPr>
            <a:spLocks noGrp="1"/>
          </p:cNvSpPr>
          <p:nvPr>
            <p:ph idx="1"/>
          </p:nvPr>
        </p:nvSpPr>
        <p:spPr>
          <a:xfrm>
            <a:off x="609600" y="1466849"/>
            <a:ext cx="11048999" cy="2806677"/>
          </a:xfrm>
        </p:spPr>
        <p:txBody>
          <a:bodyPr>
            <a:noAutofit/>
          </a:bodyPr>
          <a:lstStyle>
            <a:lvl1pPr marL="0" indent="0">
              <a:lnSpc>
                <a:spcPct val="100000"/>
              </a:lnSpc>
              <a:buNone/>
              <a:defRPr lang="en-US" dirty="0"/>
            </a:lvl1pPr>
            <a:lvl2pPr>
              <a:lnSpc>
                <a:spcPct val="100000"/>
              </a:lnSpc>
              <a:defRPr lang="en-US" dirty="0"/>
            </a:lvl2pPr>
            <a:lvl3pPr>
              <a:lnSpc>
                <a:spcPct val="100000"/>
              </a:lnSpc>
              <a:defRPr lang="en-US" dirty="0"/>
            </a:lvl3pPr>
            <a:lvl4pPr>
              <a:lnSpc>
                <a:spcPct val="100000"/>
              </a:lnSpc>
              <a:defRPr lang="en-US" dirty="0"/>
            </a:lvl4pPr>
            <a:lvl5pPr>
              <a:lnSpc>
                <a:spcPct val="100000"/>
              </a:lnSpc>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09599" y="4463716"/>
            <a:ext cx="11067965"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420139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May 20,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33583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May 20,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916760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May 20, 2026</a:t>
            </a:fld>
            <a:endParaRPr lang="en-US"/>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850952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May 20, 2026</a:t>
            </a:fld>
            <a:endParaRPr lang="en-US"/>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4291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May 20, 2026</a:t>
            </a:fld>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98590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May 20,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40714145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4.sv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F4E8A821-1BD9-4724-ABD6-A004261DBA5A}"/>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69294" r="17425" b="64931"/>
          <a:stretch>
            <a:fillRect/>
          </a:stretch>
        </p:blipFill>
        <p:spPr>
          <a:xfrm>
            <a:off x="-12037" y="1898900"/>
            <a:ext cx="5178058" cy="4959099"/>
          </a:xfrm>
          <a:prstGeom prst="rect">
            <a:avLst/>
          </a:prstGeom>
        </p:spPr>
      </p:pic>
      <p:sp>
        <p:nvSpPr>
          <p:cNvPr id="4" name="Rectangle 3">
            <a:extLst>
              <a:ext uri="{FF2B5EF4-FFF2-40B4-BE49-F238E27FC236}">
                <a16:creationId xmlns:a16="http://schemas.microsoft.com/office/drawing/2014/main" id="{269B874E-0B1C-F0E0-1F78-1DB99791C606}"/>
              </a:ext>
              <a:ext uri="{C183D7F6-B498-43B3-948B-1728B52AA6E4}">
                <adec:decorative xmlns:adec="http://schemas.microsoft.com/office/drawing/2017/decorative" val="1"/>
              </a:ext>
            </a:extLst>
          </p:cNvPr>
          <p:cNvSpPr>
            <a:spLocks/>
          </p:cNvSpPr>
          <p:nvPr userDrawn="1"/>
        </p:nvSpPr>
        <p:spPr>
          <a:xfrm>
            <a:off x="-1" y="0"/>
            <a:ext cx="5178057" cy="6858000"/>
          </a:xfrm>
          <a:prstGeom prst="rect">
            <a:avLst/>
          </a:prstGeom>
          <a:gradFill flip="none" rotWithShape="1">
            <a:gsLst>
              <a:gs pos="0">
                <a:schemeClr val="bg1">
                  <a:alpha val="0"/>
                </a:schemeClr>
              </a:gs>
              <a:gs pos="51000">
                <a:schemeClr val="accent2">
                  <a:lumMod val="40000"/>
                  <a:lumOff val="60000"/>
                  <a:alpha val="7000"/>
                </a:schemeClr>
              </a:gs>
              <a:gs pos="71000">
                <a:schemeClr val="accent2">
                  <a:lumMod val="75000"/>
                  <a:alpha val="84000"/>
                </a:schemeClr>
              </a:gs>
              <a:gs pos="98000">
                <a:schemeClr val="accent1">
                  <a:lumMod val="60000"/>
                </a:scheme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a:extLst>
              <a:ext uri="{FF2B5EF4-FFF2-40B4-BE49-F238E27FC236}">
                <a16:creationId xmlns:a16="http://schemas.microsoft.com/office/drawing/2014/main" id="{A295165F-8CE0-DDCA-5237-2B932188DD79}"/>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678991" y="1008990"/>
            <a:ext cx="2103141" cy="771516"/>
          </a:xfrm>
          <a:prstGeom prst="rect">
            <a:avLst/>
          </a:prstGeom>
          <a:effectLst>
            <a:outerShdw blurRad="50800" dist="12700" dir="10800000" algn="r" rotWithShape="0">
              <a:schemeClr val="tx2">
                <a:alpha val="40000"/>
              </a:schemeClr>
            </a:outerShdw>
          </a:effectLst>
        </p:spPr>
      </p:pic>
      <p:grpSp>
        <p:nvGrpSpPr>
          <p:cNvPr id="30" name="Group 29">
            <a:extLst>
              <a:ext uri="{FF2B5EF4-FFF2-40B4-BE49-F238E27FC236}">
                <a16:creationId xmlns:a16="http://schemas.microsoft.com/office/drawing/2014/main" id="{DD94268F-72AD-EE70-3337-945488081EE5}"/>
              </a:ext>
              <a:ext uri="{C183D7F6-B498-43B3-948B-1728B52AA6E4}">
                <adec:decorative xmlns:adec="http://schemas.microsoft.com/office/drawing/2017/decorative" val="1"/>
              </a:ext>
            </a:extLst>
          </p:cNvPr>
          <p:cNvGrpSpPr/>
          <p:nvPr userDrawn="1"/>
        </p:nvGrpSpPr>
        <p:grpSpPr>
          <a:xfrm>
            <a:off x="-12036" y="-453125"/>
            <a:ext cx="6215742" cy="2536941"/>
            <a:chOff x="296901" y="-453125"/>
            <a:chExt cx="6215742" cy="2536941"/>
          </a:xfrm>
        </p:grpSpPr>
        <p:pic>
          <p:nvPicPr>
            <p:cNvPr id="31" name="Graphic 30">
              <a:extLst>
                <a:ext uri="{FF2B5EF4-FFF2-40B4-BE49-F238E27FC236}">
                  <a16:creationId xmlns:a16="http://schemas.microsoft.com/office/drawing/2014/main" id="{620D9D1C-0D11-F9BF-6CB8-0072234DE737}"/>
                </a:ext>
              </a:extLst>
            </p:cNvPr>
            <p:cNvPicPr>
              <a:picLocks noChangeAspect="1"/>
            </p:cNvPicPr>
            <p:nvPr userDrawn="1"/>
          </p:nvPicPr>
          <p:blipFill>
            <a:blip>
              <a:alphaModFix/>
              <a:extLst>
                <a:ext uri="{96DAC541-7B7A-43D3-8B79-37D633B846F1}">
                  <asvg:svgBlip xmlns:asvg="http://schemas.microsoft.com/office/drawing/2016/SVG/main" r:embed="rId5"/>
                </a:ext>
              </a:extLst>
            </a:blip>
            <a:srcRect l="14378" r="42058"/>
            <a:stretch>
              <a:fillRect/>
            </a:stretch>
          </p:blipFill>
          <p:spPr>
            <a:xfrm>
              <a:off x="296901" y="-453125"/>
              <a:ext cx="5799099" cy="2536941"/>
            </a:xfrm>
            <a:prstGeom prst="rect">
              <a:avLst/>
            </a:prstGeom>
            <a:effectLst>
              <a:outerShdw blurRad="50800" dist="12700" dir="18900000" algn="bl" rotWithShape="0">
                <a:schemeClr val="accent2">
                  <a:alpha val="77000"/>
                </a:schemeClr>
              </a:outerShdw>
            </a:effectLst>
          </p:spPr>
        </p:pic>
        <p:sp>
          <p:nvSpPr>
            <p:cNvPr id="32" name="Rectangle 31">
              <a:extLst>
                <a:ext uri="{FF2B5EF4-FFF2-40B4-BE49-F238E27FC236}">
                  <a16:creationId xmlns:a16="http://schemas.microsoft.com/office/drawing/2014/main" id="{BE807B22-4246-6A28-9709-E96598351F1A}"/>
                </a:ext>
              </a:extLst>
            </p:cNvPr>
            <p:cNvSpPr/>
            <p:nvPr userDrawn="1"/>
          </p:nvSpPr>
          <p:spPr>
            <a:xfrm>
              <a:off x="5559728" y="465826"/>
              <a:ext cx="952915" cy="322763"/>
            </a:xfrm>
            <a:prstGeom prst="rect">
              <a:avLst/>
            </a:prstGeom>
            <a:gradFill>
              <a:gsLst>
                <a:gs pos="81000">
                  <a:schemeClr val="bg1">
                    <a:alpha val="32000"/>
                  </a:schemeClr>
                </a:gs>
                <a:gs pos="46000">
                  <a:schemeClr val="bg1"/>
                </a:gs>
                <a:gs pos="100000">
                  <a:schemeClr val="bg1">
                    <a:alpha val="0"/>
                  </a:schemeClr>
                </a:gs>
              </a:gsLst>
              <a:lin ang="108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 name="Group 1" descr="Confidential document label">
            <a:extLst>
              <a:ext uri="{FF2B5EF4-FFF2-40B4-BE49-F238E27FC236}">
                <a16:creationId xmlns:a16="http://schemas.microsoft.com/office/drawing/2014/main" id="{33B31530-9659-8513-E19D-8F34ED57D0FF}"/>
              </a:ext>
            </a:extLst>
          </p:cNvPr>
          <p:cNvGrpSpPr/>
          <p:nvPr userDrawn="1"/>
        </p:nvGrpSpPr>
        <p:grpSpPr>
          <a:xfrm>
            <a:off x="-91688" y="457199"/>
            <a:ext cx="1162970" cy="358775"/>
            <a:chOff x="-91688" y="6362698"/>
            <a:chExt cx="1162970" cy="358775"/>
          </a:xfrm>
        </p:grpSpPr>
        <p:sp>
          <p:nvSpPr>
            <p:cNvPr id="3" name="Rectangle 2">
              <a:extLst>
                <a:ext uri="{FF2B5EF4-FFF2-40B4-BE49-F238E27FC236}">
                  <a16:creationId xmlns:a16="http://schemas.microsoft.com/office/drawing/2014/main" id="{48E04321-1D5D-8912-E36E-E1086CA6F30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561D07FC-2B1F-AD1B-1D64-A6EC42DD709E}"/>
                </a:ext>
              </a:extLst>
            </p:cNvPr>
            <p:cNvSpPr txBox="1"/>
            <p:nvPr/>
          </p:nvSpPr>
          <p:spPr>
            <a:xfrm>
              <a:off x="-91688" y="6427015"/>
              <a:ext cx="1162970" cy="230832"/>
            </a:xfrm>
            <a:prstGeom prst="rect">
              <a:avLst/>
            </a:prstGeom>
            <a:noFill/>
          </p:spPr>
          <p:txBody>
            <a:bodyPr wrap="square" rtlCol="0">
              <a:spAutoFit/>
            </a:bodyPr>
            <a:lstStyle/>
            <a:p>
              <a:pPr algn="ctr"/>
              <a:r>
                <a:rPr lang="en-US" sz="900" b="1" spc="60" baseline="0">
                  <a:solidFill>
                    <a:schemeClr val="bg1"/>
                  </a:solidFill>
                </a:rPr>
                <a:t>PUBLIC</a:t>
              </a:r>
            </a:p>
          </p:txBody>
        </p:sp>
      </p:grpSp>
    </p:spTree>
    <p:extLst>
      <p:ext uri="{BB962C8B-B14F-4D97-AF65-F5344CB8AC3E}">
        <p14:creationId xmlns:p14="http://schemas.microsoft.com/office/powerpoint/2010/main" val="367247190"/>
      </p:ext>
    </p:extLst>
  </p:cSld>
  <p:clrMap bg1="lt1" tx1="dk1" bg2="lt2" tx2="dk2" accent1="accent1" accent2="accent2" accent3="accent3" accent4="accent4" accent5="accent5" accent6="accent6" hlink="hlink" folHlink="folHlink"/>
  <p:sldLayoutIdLst>
    <p:sldLayoutId id="214748365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May 20, 2026</a:t>
            </a:fld>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3"/>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60" baseline="0">
                  <a:solidFill>
                    <a:schemeClr val="bg1"/>
                  </a:solidFill>
                </a:rPr>
                <a:t>PUBLIC</a:t>
              </a:r>
            </a:p>
          </p:txBody>
        </p:sp>
      </p:grpSp>
    </p:spTree>
    <p:extLst>
      <p:ext uri="{BB962C8B-B14F-4D97-AF65-F5344CB8AC3E}">
        <p14:creationId xmlns:p14="http://schemas.microsoft.com/office/powerpoint/2010/main" val="171025612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77" r:id="rId3"/>
    <p:sldLayoutId id="2147483680" r:id="rId4"/>
    <p:sldLayoutId id="2147483681" r:id="rId5"/>
    <p:sldLayoutId id="2147483682" r:id="rId6"/>
    <p:sldLayoutId id="2147483683" r:id="rId7"/>
    <p:sldLayoutId id="2147483684" r:id="rId8"/>
    <p:sldLayoutId id="2147483686" r:id="rId9"/>
    <p:sldLayoutId id="2147483691" r:id="rId10"/>
    <p:sldLayoutId id="2147483687" r:id="rId11"/>
  </p:sldLayoutIdLst>
  <p:hf hdr="0" ftr="0" dt="0"/>
  <p:txStyles>
    <p:titleStyle>
      <a:lvl1pPr algn="l" defTabSz="914400" rtl="0" eaLnBrk="1" latinLnBrk="0" hangingPunct="1">
        <a:lnSpc>
          <a:spcPct val="90000"/>
        </a:lnSpc>
        <a:spcBef>
          <a:spcPct val="0"/>
        </a:spcBef>
        <a:buNone/>
        <a:defRPr lang="en-US" sz="2400" b="1" kern="1200" dirty="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sv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0.sv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sv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sv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314137E2-0588-78EE-FA55-9DA4115BA5BE}"/>
              </a:ext>
            </a:extLst>
          </p:cNvPr>
          <p:cNvSpPr txBox="1">
            <a:spLocks/>
          </p:cNvSpPr>
          <p:nvPr/>
        </p:nvSpPr>
        <p:spPr>
          <a:xfrm>
            <a:off x="541910" y="2342056"/>
            <a:ext cx="3661926" cy="3999346"/>
          </a:xfrm>
          <a:prstGeom prst="rect">
            <a:avLst/>
          </a:prstGeom>
        </p:spPr>
        <p:txBody>
          <a:bodyPr anchor="t">
            <a:normAutofit/>
          </a:bodyPr>
          <a:lstStyle>
            <a:lvl1pPr algn="l" defTabSz="914400" rtl="0" eaLnBrk="1" latinLnBrk="0" hangingPunct="1">
              <a:lnSpc>
                <a:spcPct val="90000"/>
              </a:lnSpc>
              <a:spcBef>
                <a:spcPct val="0"/>
              </a:spcBef>
              <a:buNone/>
              <a:defRPr lang="en-US" sz="2000" b="1" kern="1200" dirty="0">
                <a:solidFill>
                  <a:schemeClr val="tx1"/>
                </a:solidFill>
                <a:latin typeface="+mj-lt"/>
                <a:ea typeface="+mj-ea"/>
                <a:cs typeface="+mj-cs"/>
              </a:defRPr>
            </a:lvl1pPr>
          </a:lstStyle>
          <a:p>
            <a:pPr>
              <a:lnSpc>
                <a:spcPct val="100000"/>
              </a:lnSpc>
              <a:spcBef>
                <a:spcPts val="225"/>
              </a:spcBef>
              <a:spcAft>
                <a:spcPts val="225"/>
              </a:spcAft>
              <a:defRPr/>
            </a:pPr>
            <a:r>
              <a:rPr lang="en-US" sz="2100"/>
              <a:t>Frequency Measurable Events(FME) selection Criteria</a:t>
            </a:r>
            <a:br>
              <a:rPr lang="en-US" sz="2100"/>
            </a:br>
            <a:br>
              <a:rPr lang="en-US" sz="2100"/>
            </a:br>
            <a:r>
              <a:rPr lang="en-US" sz="1050" b="0"/>
              <a:t>PDCWG | May 20, 2026</a:t>
            </a:r>
            <a:br>
              <a:rPr lang="en-US" sz="1050" b="0"/>
            </a:br>
            <a:br>
              <a:rPr lang="en-US" sz="1050" b="0"/>
            </a:br>
            <a:br>
              <a:rPr lang="en-US" sz="1050" b="0"/>
            </a:br>
            <a:r>
              <a:rPr lang="en-US" sz="1350" b="0" i="1"/>
              <a:t>ERCOT</a:t>
            </a:r>
            <a:br>
              <a:rPr lang="en-US" sz="1350" b="0" i="1"/>
            </a:br>
            <a:r>
              <a:rPr lang="en-US" sz="1350" b="0"/>
              <a:t>Operations Planning</a:t>
            </a:r>
            <a:br>
              <a:rPr lang="en-US" sz="1350" b="0"/>
            </a:br>
            <a:br>
              <a:rPr lang="en-US" sz="1350" b="0"/>
            </a:br>
            <a:br>
              <a:rPr lang="en-US" sz="1050" b="0"/>
            </a:br>
            <a:br>
              <a:rPr lang="en-US" sz="900" b="0"/>
            </a:br>
            <a:endParaRPr lang="en-US"/>
          </a:p>
        </p:txBody>
      </p:sp>
    </p:spTree>
    <p:extLst>
      <p:ext uri="{BB962C8B-B14F-4D97-AF65-F5344CB8AC3E}">
        <p14:creationId xmlns:p14="http://schemas.microsoft.com/office/powerpoint/2010/main" val="1400177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1A5AF-AC7B-A866-DD7B-99093AB7BF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B4CA90-8B56-B3AF-14D1-3887EE7A310C}"/>
              </a:ext>
            </a:extLst>
          </p:cNvPr>
          <p:cNvSpPr>
            <a:spLocks noGrp="1"/>
          </p:cNvSpPr>
          <p:nvPr>
            <p:ph type="title"/>
          </p:nvPr>
        </p:nvSpPr>
        <p:spPr/>
        <p:txBody>
          <a:bodyPr/>
          <a:lstStyle/>
          <a:p>
            <a:r>
              <a:rPr lang="en-US">
                <a:solidFill>
                  <a:schemeClr val="accent2"/>
                </a:solidFill>
              </a:rPr>
              <a:t>Number of FMEs with different A-B thresholds</a:t>
            </a:r>
            <a:endParaRPr lang="en-US" strike="sngStrike"/>
          </a:p>
        </p:txBody>
      </p:sp>
      <p:pic>
        <p:nvPicPr>
          <p:cNvPr id="6" name="Content Placeholder 5">
            <a:extLst>
              <a:ext uri="{FF2B5EF4-FFF2-40B4-BE49-F238E27FC236}">
                <a16:creationId xmlns:a16="http://schemas.microsoft.com/office/drawing/2014/main" id="{7C401088-6EDE-AF55-E341-3A8C90D677BE}"/>
              </a:ext>
            </a:extLst>
          </p:cNvPr>
          <p:cNvPicPr>
            <a:picLocks noGrp="1" noChangeAspect="1"/>
          </p:cNvPicPr>
          <p:nvPr>
            <p:ph idx="1"/>
          </p:nvPr>
        </p:nvPicPr>
        <p:blipFill>
          <a:blip>
            <a:extLst>
              <a:ext uri="{96DAC541-7B7A-43D3-8B79-37D633B846F1}">
                <asvg:svgBlip xmlns:asvg="http://schemas.microsoft.com/office/drawing/2016/SVG/main" r:embed="rId3"/>
              </a:ext>
            </a:extLst>
          </a:blip>
          <a:srcRect/>
          <a:stretch/>
        </p:blipFill>
        <p:spPr>
          <a:xfrm>
            <a:off x="609600" y="1934652"/>
            <a:ext cx="6392863" cy="3769746"/>
          </a:xfrm>
          <a:prstGeom prst="rect">
            <a:avLst/>
          </a:prstGeom>
        </p:spPr>
      </p:pic>
      <p:sp>
        <p:nvSpPr>
          <p:cNvPr id="4" name="Text Placeholder 3">
            <a:extLst>
              <a:ext uri="{FF2B5EF4-FFF2-40B4-BE49-F238E27FC236}">
                <a16:creationId xmlns:a16="http://schemas.microsoft.com/office/drawing/2014/main" id="{018A3FC6-16B1-9BD2-4AA9-F350E728A0C1}"/>
              </a:ext>
            </a:extLst>
          </p:cNvPr>
          <p:cNvSpPr>
            <a:spLocks noGrp="1"/>
          </p:cNvSpPr>
          <p:nvPr>
            <p:ph type="body" sz="quarter" idx="15"/>
          </p:nvPr>
        </p:nvSpPr>
        <p:spPr/>
        <p:txBody>
          <a:bodyPr vert="horz" wrap="square" lIns="365760" tIns="91440" rIns="91440" bIns="91440" rtlCol="0" anchor="t">
            <a:noAutofit/>
          </a:bodyPr>
          <a:lstStyle/>
          <a:p>
            <a:r>
              <a:rPr lang="en-US" sz="1600" b="1">
                <a:solidFill>
                  <a:srgbClr val="171A1C"/>
                </a:solidFill>
                <a:effectLst/>
                <a:latin typeface="Arial"/>
                <a:cs typeface="Arial"/>
              </a:rPr>
              <a:t>Key Takeaway</a:t>
            </a:r>
            <a:r>
              <a:rPr lang="en-US" sz="1600" b="0">
                <a:solidFill>
                  <a:srgbClr val="FF0000"/>
                </a:solidFill>
                <a:effectLst/>
                <a:latin typeface="Arial"/>
                <a:cs typeface="Arial"/>
              </a:rPr>
              <a:t>: </a:t>
            </a:r>
            <a:r>
              <a:rPr lang="en-US" b="0">
                <a:solidFill>
                  <a:srgbClr val="171A1C"/>
                </a:solidFill>
                <a:latin typeface="Arial"/>
                <a:cs typeface="Arial"/>
              </a:rPr>
              <a:t>Lowering the A-B threshold increases the number of additional FME’s we would have selected from the current Non-FME pool. Increase in events range from 1 to 14.</a:t>
            </a:r>
            <a:endParaRPr lang="en-US" strike="sngStrike">
              <a:solidFill>
                <a:srgbClr val="171A1C"/>
              </a:solidFill>
            </a:endParaRPr>
          </a:p>
        </p:txBody>
      </p:sp>
      <p:sp>
        <p:nvSpPr>
          <p:cNvPr id="5" name="Slide Number Placeholder 4">
            <a:extLst>
              <a:ext uri="{FF2B5EF4-FFF2-40B4-BE49-F238E27FC236}">
                <a16:creationId xmlns:a16="http://schemas.microsoft.com/office/drawing/2014/main" id="{C5C4B1E5-9129-FAF7-895A-CBED54B6A88D}"/>
              </a:ext>
            </a:extLst>
          </p:cNvPr>
          <p:cNvSpPr>
            <a:spLocks noGrp="1"/>
          </p:cNvSpPr>
          <p:nvPr>
            <p:ph type="sldNum" sz="quarter" idx="12"/>
          </p:nvPr>
        </p:nvSpPr>
        <p:spPr/>
        <p:txBody>
          <a:bodyPr/>
          <a:lstStyle/>
          <a:p>
            <a:fld id="{BCDE79FB-97BA-492B-8D57-F1373F9ADA95}" type="slidenum">
              <a:rPr lang="en-US" smtClean="0"/>
              <a:t>10</a:t>
            </a:fld>
            <a:endParaRPr lang="en-US"/>
          </a:p>
        </p:txBody>
      </p:sp>
    </p:spTree>
    <p:extLst>
      <p:ext uri="{BB962C8B-B14F-4D97-AF65-F5344CB8AC3E}">
        <p14:creationId xmlns:p14="http://schemas.microsoft.com/office/powerpoint/2010/main" val="4172263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472EB-254E-876C-C98D-B1381E9D4B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808966-1B29-8E83-389E-E0D71C1D8907}"/>
              </a:ext>
            </a:extLst>
          </p:cNvPr>
          <p:cNvSpPr>
            <a:spLocks noGrp="1"/>
          </p:cNvSpPr>
          <p:nvPr>
            <p:ph type="title"/>
          </p:nvPr>
        </p:nvSpPr>
        <p:spPr/>
        <p:txBody>
          <a:bodyPr/>
          <a:lstStyle/>
          <a:p>
            <a:r>
              <a:rPr lang="en-US">
                <a:solidFill>
                  <a:schemeClr val="accent2"/>
                </a:solidFill>
              </a:rPr>
              <a:t>Number of FMEs with </a:t>
            </a:r>
            <a:r>
              <a:rPr lang="en-US">
                <a:solidFill>
                  <a:srgbClr val="3DBED1"/>
                </a:solidFill>
              </a:rPr>
              <a:t>different A-B thresholds </a:t>
            </a:r>
            <a:r>
              <a:rPr lang="en-US">
                <a:solidFill>
                  <a:schemeClr val="accent2"/>
                </a:solidFill>
              </a:rPr>
              <a:t>(Including Current FMEs</a:t>
            </a:r>
            <a:r>
              <a:rPr lang="en-US">
                <a:solidFill>
                  <a:srgbClr val="3DBED1"/>
                </a:solidFill>
              </a:rPr>
              <a:t>)</a:t>
            </a:r>
          </a:p>
        </p:txBody>
      </p:sp>
      <p:pic>
        <p:nvPicPr>
          <p:cNvPr id="6" name="Content Placeholder 5">
            <a:extLst>
              <a:ext uri="{FF2B5EF4-FFF2-40B4-BE49-F238E27FC236}">
                <a16:creationId xmlns:a16="http://schemas.microsoft.com/office/drawing/2014/main" id="{38C3E9A5-BA51-6E74-9C3A-C30BE2A3AB8B}"/>
              </a:ext>
            </a:extLst>
          </p:cNvPr>
          <p:cNvPicPr>
            <a:picLocks noGrp="1" noChangeAspect="1"/>
          </p:cNvPicPr>
          <p:nvPr>
            <p:ph idx="1"/>
          </p:nvPr>
        </p:nvPicPr>
        <p:blipFill>
          <a:blip>
            <a:extLst>
              <a:ext uri="{96DAC541-7B7A-43D3-8B79-37D633B846F1}">
                <asvg:svgBlip xmlns:asvg="http://schemas.microsoft.com/office/drawing/2016/SVG/main" r:embed="rId2"/>
              </a:ext>
            </a:extLst>
          </a:blip>
          <a:srcRect/>
          <a:stretch/>
        </p:blipFill>
        <p:spPr>
          <a:xfrm>
            <a:off x="609600" y="1934652"/>
            <a:ext cx="6392863" cy="3769746"/>
          </a:xfrm>
          <a:prstGeom prst="rect">
            <a:avLst/>
          </a:prstGeom>
        </p:spPr>
      </p:pic>
      <p:sp>
        <p:nvSpPr>
          <p:cNvPr id="4" name="Text Placeholder 3">
            <a:extLst>
              <a:ext uri="{FF2B5EF4-FFF2-40B4-BE49-F238E27FC236}">
                <a16:creationId xmlns:a16="http://schemas.microsoft.com/office/drawing/2014/main" id="{E92FD033-66F6-D380-F826-E9A68CA7B336}"/>
              </a:ext>
            </a:extLst>
          </p:cNvPr>
          <p:cNvSpPr>
            <a:spLocks noGrp="1"/>
          </p:cNvSpPr>
          <p:nvPr>
            <p:ph type="body" sz="quarter" idx="15"/>
          </p:nvPr>
        </p:nvSpPr>
        <p:spPr/>
        <p:txBody>
          <a:bodyPr/>
          <a:lstStyle/>
          <a:p>
            <a:r>
              <a:rPr lang="en-US"/>
              <a:t>Key Takeaway:  </a:t>
            </a:r>
            <a:r>
              <a:rPr lang="en-US" b="0">
                <a:solidFill>
                  <a:srgbClr val="4A525A"/>
                </a:solidFill>
              </a:rPr>
              <a:t>The total number of FMEs we would have selected for different A-B thresholds over last 3 years</a:t>
            </a:r>
            <a:endParaRPr lang="en-US">
              <a:solidFill>
                <a:srgbClr val="4A525A"/>
              </a:solidFill>
            </a:endParaRPr>
          </a:p>
        </p:txBody>
      </p:sp>
      <p:sp>
        <p:nvSpPr>
          <p:cNvPr id="5" name="Slide Number Placeholder 4">
            <a:extLst>
              <a:ext uri="{FF2B5EF4-FFF2-40B4-BE49-F238E27FC236}">
                <a16:creationId xmlns:a16="http://schemas.microsoft.com/office/drawing/2014/main" id="{93C258DB-3B50-6F0A-7C7F-D57F40BF80C7}"/>
              </a:ext>
            </a:extLst>
          </p:cNvPr>
          <p:cNvSpPr>
            <a:spLocks noGrp="1"/>
          </p:cNvSpPr>
          <p:nvPr>
            <p:ph type="sldNum" sz="quarter" idx="12"/>
          </p:nvPr>
        </p:nvSpPr>
        <p:spPr/>
        <p:txBody>
          <a:bodyPr/>
          <a:lstStyle/>
          <a:p>
            <a:fld id="{BCDE79FB-97BA-492B-8D57-F1373F9ADA95}" type="slidenum">
              <a:rPr lang="en-US" smtClean="0"/>
              <a:t>11</a:t>
            </a:fld>
            <a:endParaRPr lang="en-US"/>
          </a:p>
        </p:txBody>
      </p:sp>
    </p:spTree>
    <p:extLst>
      <p:ext uri="{BB962C8B-B14F-4D97-AF65-F5344CB8AC3E}">
        <p14:creationId xmlns:p14="http://schemas.microsoft.com/office/powerpoint/2010/main" val="2787683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60DAB-C0BC-7175-76CF-3ED86E8EE69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EFF307B-4C21-975A-5FE1-6DD5BEEA1D49}"/>
              </a:ext>
            </a:extLst>
          </p:cNvPr>
          <p:cNvSpPr>
            <a:spLocks noGrp="1"/>
          </p:cNvSpPr>
          <p:nvPr>
            <p:ph type="title"/>
          </p:nvPr>
        </p:nvSpPr>
        <p:spPr/>
        <p:txBody>
          <a:bodyPr/>
          <a:lstStyle/>
          <a:p>
            <a:r>
              <a:rPr lang="en-US">
                <a:solidFill>
                  <a:srgbClr val="3DBED1"/>
                </a:solidFill>
              </a:rPr>
              <a:t>Revised FME Criteria</a:t>
            </a:r>
          </a:p>
        </p:txBody>
      </p:sp>
      <p:sp>
        <p:nvSpPr>
          <p:cNvPr id="7" name="Content Placeholder 6">
            <a:extLst>
              <a:ext uri="{FF2B5EF4-FFF2-40B4-BE49-F238E27FC236}">
                <a16:creationId xmlns:a16="http://schemas.microsoft.com/office/drawing/2014/main" id="{6BF7453E-745A-7C08-5922-10082A817B21}"/>
              </a:ext>
            </a:extLst>
          </p:cNvPr>
          <p:cNvSpPr>
            <a:spLocks noGrp="1"/>
          </p:cNvSpPr>
          <p:nvPr>
            <p:ph idx="1"/>
          </p:nvPr>
        </p:nvSpPr>
        <p:spPr>
          <a:xfrm>
            <a:off x="609600" y="987552"/>
            <a:ext cx="11048999" cy="3285975"/>
          </a:xfrm>
        </p:spPr>
        <p:txBody>
          <a:bodyPr/>
          <a:lstStyle/>
          <a:p>
            <a:pPr marL="342900" indent="-342900" algn="just" fontAlgn="base">
              <a:lnSpc>
                <a:spcPts val="1376"/>
              </a:lnSpc>
              <a:buFont typeface="+mj-lt"/>
              <a:buAutoNum type="arabicPeriod"/>
            </a:pPr>
            <a:endParaRPr lang="en-US" dirty="0">
              <a:solidFill>
                <a:srgbClr val="000000"/>
              </a:solidFill>
              <a:latin typeface="Arial" panose="020B0604020202020204" pitchFamily="34" charset="0"/>
            </a:endParaRPr>
          </a:p>
          <a:p>
            <a:pPr marL="342900" indent="-342900" algn="just" fontAlgn="base">
              <a:buFont typeface="+mj-lt"/>
              <a:buAutoNum type="arabicPeriod"/>
            </a:pPr>
            <a:r>
              <a:rPr lang="en-US" dirty="0">
                <a:solidFill>
                  <a:schemeClr val="tx2"/>
                </a:solidFill>
                <a:latin typeface="Arial" panose="020B0604020202020204" pitchFamily="34" charset="0"/>
              </a:rPr>
              <a:t>Frequency Deviation (A-B Frequency) that has a pre-perturbation [the 14-second period of time ending 2 seconds before t(0)] average frequency to post-perturbation [the 32-second period of time starting 20 seconds after t(0)] average frequency absolute deviation greater than </a:t>
            </a:r>
            <a:r>
              <a:rPr lang="en-US" b="1" dirty="0">
                <a:solidFill>
                  <a:schemeClr val="tx2"/>
                </a:solidFill>
                <a:latin typeface="Arial" panose="020B0604020202020204" pitchFamily="34" charset="0"/>
              </a:rPr>
              <a:t>40 </a:t>
            </a:r>
            <a:r>
              <a:rPr lang="en-US" b="1" dirty="0" err="1">
                <a:solidFill>
                  <a:schemeClr val="tx2"/>
                </a:solidFill>
                <a:latin typeface="Arial" panose="020B0604020202020204" pitchFamily="34" charset="0"/>
              </a:rPr>
              <a:t>mHz.</a:t>
            </a:r>
            <a:r>
              <a:rPr lang="en-US" b="1" dirty="0">
                <a:solidFill>
                  <a:schemeClr val="tx2"/>
                </a:solidFill>
                <a:latin typeface="Arial" panose="020B0604020202020204" pitchFamily="34" charset="0"/>
              </a:rPr>
              <a:t> </a:t>
            </a:r>
          </a:p>
          <a:p>
            <a:pPr marL="342900" indent="-342900" algn="just" fontAlgn="base">
              <a:buFont typeface="+mj-lt"/>
              <a:buAutoNum type="arabicPeriod"/>
            </a:pPr>
            <a:r>
              <a:rPr lang="en-US" dirty="0">
                <a:solidFill>
                  <a:schemeClr val="tx2"/>
                </a:solidFill>
                <a:latin typeface="Arial" panose="020B0604020202020204" pitchFamily="34" charset="0"/>
              </a:rPr>
              <a:t>A cumulative change in generating unit/generating facility, DC tie and/or firm load pre-perturbation megawatt value to post-perturbation megawatt value absolute deviation greater than 550 MW. </a:t>
            </a:r>
          </a:p>
          <a:p>
            <a:pPr marL="342900" indent="-342900" algn="just" fontAlgn="base">
              <a:buFont typeface="+mj-lt"/>
              <a:buAutoNum type="arabicPeriod"/>
            </a:pPr>
            <a:r>
              <a:rPr lang="en-US" dirty="0">
                <a:solidFill>
                  <a:schemeClr val="tx2"/>
                </a:solidFill>
                <a:latin typeface="Arial" panose="020B0604020202020204" pitchFamily="34" charset="0"/>
              </a:rPr>
              <a:t>The time from the start of the rapid change in frequency until the point at which Frequency has stabilized within a narrow range should be less than 18 seconds. </a:t>
            </a:r>
          </a:p>
          <a:p>
            <a:pPr marL="342900" indent="-342900" algn="just" fontAlgn="base">
              <a:buFont typeface="+mj-lt"/>
              <a:buAutoNum type="arabicPeriod"/>
            </a:pPr>
            <a:r>
              <a:rPr lang="en-US" dirty="0">
                <a:solidFill>
                  <a:schemeClr val="tx2"/>
                </a:solidFill>
                <a:latin typeface="Arial" panose="020B0604020202020204" pitchFamily="34" charset="0"/>
              </a:rPr>
              <a:t>Pre-perturbation frequency [computed as an average over the 14-second period of time ending 2 seconds before t(0)] should be relatively steady and near 60.000 Hz at t(0). For example, given the choice of the two events below, the one on the right is preferred as the pre-disturbance frequency is stable and also closer to 60 Hz.  </a:t>
            </a:r>
          </a:p>
          <a:p>
            <a:endParaRPr lang="en-US" dirty="0"/>
          </a:p>
        </p:txBody>
      </p:sp>
      <p:sp>
        <p:nvSpPr>
          <p:cNvPr id="8" name="Text Placeholder 7">
            <a:extLst>
              <a:ext uri="{FF2B5EF4-FFF2-40B4-BE49-F238E27FC236}">
                <a16:creationId xmlns:a16="http://schemas.microsoft.com/office/drawing/2014/main" id="{0100B02F-2BC6-B7AC-2B25-6C2D2AA805CF}"/>
              </a:ext>
            </a:extLst>
          </p:cNvPr>
          <p:cNvSpPr>
            <a:spLocks noGrp="1"/>
          </p:cNvSpPr>
          <p:nvPr>
            <p:ph type="body" sz="quarter" idx="15"/>
          </p:nvPr>
        </p:nvSpPr>
        <p:spPr/>
        <p:txBody>
          <a:bodyPr vert="horz" wrap="square" lIns="365760" tIns="91440" rIns="91440" bIns="91440" rtlCol="0" anchor="t">
            <a:noAutofit/>
          </a:bodyPr>
          <a:lstStyle/>
          <a:p>
            <a:r>
              <a:rPr lang="en-US" dirty="0"/>
              <a:t>Key Takeaway: </a:t>
            </a:r>
            <a:r>
              <a:rPr lang="en-US" b="0" dirty="0">
                <a:solidFill>
                  <a:srgbClr val="4A525A"/>
                </a:solidFill>
              </a:rPr>
              <a:t>To increase the number of FMEs, ERCOT is proposing revised criteria by changing the A-B threshold to 40 </a:t>
            </a:r>
            <a:r>
              <a:rPr lang="en-US" b="0" dirty="0" err="1">
                <a:solidFill>
                  <a:srgbClr val="4A525A"/>
                </a:solidFill>
              </a:rPr>
              <a:t>mHz.</a:t>
            </a:r>
            <a:r>
              <a:rPr lang="en-US" b="0" dirty="0">
                <a:solidFill>
                  <a:srgbClr val="4A525A"/>
                </a:solidFill>
              </a:rPr>
              <a:t> ERCOT will continue to use the additional quality checks described in slide 3. </a:t>
            </a:r>
          </a:p>
          <a:p>
            <a:r>
              <a:rPr lang="en-US" b="0" dirty="0">
                <a:solidFill>
                  <a:srgbClr val="4A525A"/>
                </a:solidFill>
              </a:rPr>
              <a:t>ERCOT has discretion when selecting FME’s and PDCWG feedback will be considered</a:t>
            </a:r>
            <a:endParaRPr lang="en-US" b="0" dirty="0">
              <a:solidFill>
                <a:srgbClr val="4A525A"/>
              </a:solidFill>
              <a:cs typeface="Arial"/>
            </a:endParaRPr>
          </a:p>
        </p:txBody>
      </p:sp>
      <p:sp>
        <p:nvSpPr>
          <p:cNvPr id="5" name="Slide Number Placeholder 4">
            <a:extLst>
              <a:ext uri="{FF2B5EF4-FFF2-40B4-BE49-F238E27FC236}">
                <a16:creationId xmlns:a16="http://schemas.microsoft.com/office/drawing/2014/main" id="{9D0AD205-BF83-31D4-8E98-9D2E16B013C3}"/>
              </a:ext>
            </a:extLst>
          </p:cNvPr>
          <p:cNvSpPr>
            <a:spLocks noGrp="1"/>
          </p:cNvSpPr>
          <p:nvPr>
            <p:ph type="sldNum" sz="quarter" idx="12"/>
          </p:nvPr>
        </p:nvSpPr>
        <p:spPr/>
        <p:txBody>
          <a:bodyPr/>
          <a:lstStyle/>
          <a:p>
            <a:fld id="{BCDE79FB-97BA-492B-8D57-F1373F9ADA95}" type="slidenum">
              <a:rPr lang="en-US" smtClean="0"/>
              <a:t>12</a:t>
            </a:fld>
            <a:endParaRPr lang="en-US"/>
          </a:p>
        </p:txBody>
      </p:sp>
    </p:spTree>
    <p:extLst>
      <p:ext uri="{BB962C8B-B14F-4D97-AF65-F5344CB8AC3E}">
        <p14:creationId xmlns:p14="http://schemas.microsoft.com/office/powerpoint/2010/main" val="3739233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EB0FE-ED10-3A07-DE9C-948614D718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4A0602-A2F8-42EC-E2C1-65036973D9CA}"/>
              </a:ext>
            </a:extLst>
          </p:cNvPr>
          <p:cNvSpPr>
            <a:spLocks noGrp="1"/>
          </p:cNvSpPr>
          <p:nvPr>
            <p:ph type="title"/>
          </p:nvPr>
        </p:nvSpPr>
        <p:spPr>
          <a:xfrm>
            <a:off x="1120140" y="402336"/>
            <a:ext cx="10401300" cy="914400"/>
          </a:xfrm>
        </p:spPr>
        <p:txBody>
          <a:bodyPr/>
          <a:lstStyle/>
          <a:p>
            <a:r>
              <a:rPr lang="en-US">
                <a:solidFill>
                  <a:schemeClr val="accent2"/>
                </a:solidFill>
              </a:rPr>
              <a:t>Example of a FME using revised criteria</a:t>
            </a:r>
            <a:endParaRPr lang="en-US" strike="sngStrike"/>
          </a:p>
        </p:txBody>
      </p:sp>
      <p:pic>
        <p:nvPicPr>
          <p:cNvPr id="6" name="Content Placeholder 5">
            <a:extLst>
              <a:ext uri="{FF2B5EF4-FFF2-40B4-BE49-F238E27FC236}">
                <a16:creationId xmlns:a16="http://schemas.microsoft.com/office/drawing/2014/main" id="{8BACD3BB-F8FD-6D86-DC11-3C198A94BBD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609600" y="1934652"/>
            <a:ext cx="6392863" cy="3769746"/>
          </a:xfrm>
          <a:prstGeom prst="rect">
            <a:avLst/>
          </a:prstGeom>
        </p:spPr>
      </p:pic>
      <p:sp>
        <p:nvSpPr>
          <p:cNvPr id="4" name="Text Placeholder 3">
            <a:extLst>
              <a:ext uri="{FF2B5EF4-FFF2-40B4-BE49-F238E27FC236}">
                <a16:creationId xmlns:a16="http://schemas.microsoft.com/office/drawing/2014/main" id="{6B658948-586E-A87B-2C7B-C5B476D7F3F7}"/>
              </a:ext>
            </a:extLst>
          </p:cNvPr>
          <p:cNvSpPr>
            <a:spLocks noGrp="1"/>
          </p:cNvSpPr>
          <p:nvPr>
            <p:ph type="body" sz="quarter" idx="15"/>
          </p:nvPr>
        </p:nvSpPr>
        <p:spPr>
          <a:xfrm flipH="1">
            <a:off x="7484185" y="1466850"/>
            <a:ext cx="4174415" cy="2944894"/>
          </a:xfrm>
        </p:spPr>
        <p:txBody>
          <a:bodyPr/>
          <a:lstStyle/>
          <a:p>
            <a:r>
              <a:rPr lang="en-US"/>
              <a:t>This is an example of an event that would count under the new FME standard</a:t>
            </a:r>
          </a:p>
          <a:p>
            <a:pPr marL="285750" indent="-285750">
              <a:buFont typeface="Arial" panose="020B0604020202020204" pitchFamily="34" charset="0"/>
              <a:buChar char="•"/>
            </a:pPr>
            <a:r>
              <a:rPr lang="en-US" b="0"/>
              <a:t>A Point: 60.0060 Hz</a:t>
            </a:r>
          </a:p>
          <a:p>
            <a:pPr marL="285750" indent="-285750">
              <a:buFont typeface="Arial" panose="020B0604020202020204" pitchFamily="34" charset="0"/>
              <a:buChar char="•"/>
            </a:pPr>
            <a:r>
              <a:rPr lang="en-US" b="0"/>
              <a:t>B Point: 59.9600 Hz</a:t>
            </a:r>
          </a:p>
          <a:p>
            <a:pPr marL="285750" indent="-285750">
              <a:buFont typeface="Arial" panose="020B0604020202020204" pitchFamily="34" charset="0"/>
              <a:buChar char="•"/>
            </a:pPr>
            <a:r>
              <a:rPr lang="en-US" b="0"/>
              <a:t>C Point: 59.9310 Hz</a:t>
            </a:r>
          </a:p>
          <a:p>
            <a:pPr marL="285750" indent="-285750">
              <a:buFont typeface="Arial" panose="020B0604020202020204" pitchFamily="34" charset="0"/>
              <a:buChar char="•"/>
            </a:pPr>
            <a:r>
              <a:rPr lang="en-US" b="0"/>
              <a:t>A-B: 0.0460 Hz</a:t>
            </a:r>
          </a:p>
          <a:p>
            <a:pPr marL="285750" indent="-285750">
              <a:buFont typeface="Arial" panose="020B0604020202020204" pitchFamily="34" charset="0"/>
              <a:buChar char="•"/>
            </a:pPr>
            <a:r>
              <a:rPr lang="en-US" b="0"/>
              <a:t>A-C: 0.0750 Hz</a:t>
            </a:r>
          </a:p>
          <a:p>
            <a:pPr marL="285750" indent="-285750">
              <a:buFont typeface="Arial" panose="020B0604020202020204" pitchFamily="34" charset="0"/>
              <a:buChar char="•"/>
            </a:pPr>
            <a:r>
              <a:rPr lang="en-US" b="0"/>
              <a:t>MW Loss: 560 MW</a:t>
            </a:r>
          </a:p>
          <a:p>
            <a:endParaRPr lang="en-US"/>
          </a:p>
        </p:txBody>
      </p:sp>
      <p:sp>
        <p:nvSpPr>
          <p:cNvPr id="5" name="Slide Number Placeholder 4">
            <a:extLst>
              <a:ext uri="{FF2B5EF4-FFF2-40B4-BE49-F238E27FC236}">
                <a16:creationId xmlns:a16="http://schemas.microsoft.com/office/drawing/2014/main" id="{36B1B9D7-942F-267D-EEA8-F0F3A0BCFC5B}"/>
              </a:ext>
            </a:extLst>
          </p:cNvPr>
          <p:cNvSpPr>
            <a:spLocks noGrp="1"/>
          </p:cNvSpPr>
          <p:nvPr>
            <p:ph type="sldNum" sz="quarter" idx="12"/>
          </p:nvPr>
        </p:nvSpPr>
        <p:spPr/>
        <p:txBody>
          <a:bodyPr/>
          <a:lstStyle/>
          <a:p>
            <a:fld id="{BCDE79FB-97BA-492B-8D57-F1373F9ADA95}" type="slidenum">
              <a:rPr lang="en-US" smtClean="0"/>
              <a:t>13</a:t>
            </a:fld>
            <a:endParaRPr lang="en-US"/>
          </a:p>
        </p:txBody>
      </p:sp>
      <p:sp>
        <p:nvSpPr>
          <p:cNvPr id="7" name="TextBox 6">
            <a:extLst>
              <a:ext uri="{FF2B5EF4-FFF2-40B4-BE49-F238E27FC236}">
                <a16:creationId xmlns:a16="http://schemas.microsoft.com/office/drawing/2014/main" id="{CDE8F69D-139A-CCBD-D4AC-856490E3943C}"/>
              </a:ext>
            </a:extLst>
          </p:cNvPr>
          <p:cNvSpPr txBox="1"/>
          <p:nvPr/>
        </p:nvSpPr>
        <p:spPr>
          <a:xfrm>
            <a:off x="609600" y="1466850"/>
            <a:ext cx="6140196" cy="369332"/>
          </a:xfrm>
          <a:prstGeom prst="rect">
            <a:avLst/>
          </a:prstGeom>
          <a:noFill/>
        </p:spPr>
        <p:txBody>
          <a:bodyPr wrap="square">
            <a:spAutoFit/>
          </a:bodyPr>
          <a:lstStyle/>
          <a:p>
            <a:r>
              <a:rPr lang="en-US" b="1" u="sng"/>
              <a:t>3/1/2025 16:24:56 Event</a:t>
            </a:r>
          </a:p>
        </p:txBody>
      </p:sp>
    </p:spTree>
    <p:extLst>
      <p:ext uri="{BB962C8B-B14F-4D97-AF65-F5344CB8AC3E}">
        <p14:creationId xmlns:p14="http://schemas.microsoft.com/office/powerpoint/2010/main" val="900317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E1F4B-65D3-61E8-40A9-294F6503DC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A0377F-A463-9903-C977-EF1E9115B6F2}"/>
              </a:ext>
            </a:extLst>
          </p:cNvPr>
          <p:cNvSpPr>
            <a:spLocks noGrp="1"/>
          </p:cNvSpPr>
          <p:nvPr>
            <p:ph type="title"/>
          </p:nvPr>
        </p:nvSpPr>
        <p:spPr/>
        <p:txBody>
          <a:bodyPr/>
          <a:lstStyle/>
          <a:p>
            <a:r>
              <a:rPr lang="en-US">
                <a:solidFill>
                  <a:schemeClr val="accent2"/>
                </a:solidFill>
              </a:rPr>
              <a:t>Example of a FME using revised criteria</a:t>
            </a:r>
            <a:endParaRPr lang="en-US" strike="sngStrike"/>
          </a:p>
        </p:txBody>
      </p:sp>
      <p:pic>
        <p:nvPicPr>
          <p:cNvPr id="6" name="Content Placeholder 5">
            <a:extLst>
              <a:ext uri="{FF2B5EF4-FFF2-40B4-BE49-F238E27FC236}">
                <a16:creationId xmlns:a16="http://schemas.microsoft.com/office/drawing/2014/main" id="{630D74C0-41FF-ACB4-9FBD-F8D4954D410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609600" y="1934652"/>
            <a:ext cx="6392863" cy="3769746"/>
          </a:xfrm>
          <a:prstGeom prst="rect">
            <a:avLst/>
          </a:prstGeom>
        </p:spPr>
      </p:pic>
      <p:sp>
        <p:nvSpPr>
          <p:cNvPr id="4" name="Text Placeholder 3">
            <a:extLst>
              <a:ext uri="{FF2B5EF4-FFF2-40B4-BE49-F238E27FC236}">
                <a16:creationId xmlns:a16="http://schemas.microsoft.com/office/drawing/2014/main" id="{559B9977-1D1F-BD41-E472-7C823C011297}"/>
              </a:ext>
            </a:extLst>
          </p:cNvPr>
          <p:cNvSpPr>
            <a:spLocks noGrp="1"/>
          </p:cNvSpPr>
          <p:nvPr>
            <p:ph type="body" sz="quarter" idx="15"/>
          </p:nvPr>
        </p:nvSpPr>
        <p:spPr/>
        <p:txBody>
          <a:bodyPr/>
          <a:lstStyle/>
          <a:p>
            <a:r>
              <a:rPr lang="en-US"/>
              <a:t>This is another example of an event that would count under the new FME standard</a:t>
            </a:r>
          </a:p>
          <a:p>
            <a:pPr marL="285750" indent="-285750">
              <a:buFont typeface="Arial" panose="020B0604020202020204" pitchFamily="34" charset="0"/>
              <a:buChar char="•"/>
            </a:pPr>
            <a:r>
              <a:rPr lang="en-US" b="0"/>
              <a:t>A Point: 60.0130 Hz</a:t>
            </a:r>
          </a:p>
          <a:p>
            <a:pPr marL="285750" indent="-285750">
              <a:buFont typeface="Arial" panose="020B0604020202020204" pitchFamily="34" charset="0"/>
              <a:buChar char="•"/>
            </a:pPr>
            <a:r>
              <a:rPr lang="en-US" b="0"/>
              <a:t>B Point: 59.9640 Hz</a:t>
            </a:r>
          </a:p>
          <a:p>
            <a:pPr marL="285750" indent="-285750">
              <a:buFont typeface="Arial" panose="020B0604020202020204" pitchFamily="34" charset="0"/>
              <a:buChar char="•"/>
            </a:pPr>
            <a:r>
              <a:rPr lang="en-US" b="0"/>
              <a:t>C Point: 59.9350 Hz</a:t>
            </a:r>
          </a:p>
          <a:p>
            <a:pPr marL="285750" indent="-285750">
              <a:buFont typeface="Arial" panose="020B0604020202020204" pitchFamily="34" charset="0"/>
              <a:buChar char="•"/>
            </a:pPr>
            <a:r>
              <a:rPr lang="en-US" b="0"/>
              <a:t>A-B: 0.0490 Hz</a:t>
            </a:r>
          </a:p>
          <a:p>
            <a:pPr marL="285750" indent="-285750">
              <a:buFont typeface="Arial" panose="020B0604020202020204" pitchFamily="34" charset="0"/>
              <a:buChar char="•"/>
            </a:pPr>
            <a:r>
              <a:rPr lang="en-US" b="0"/>
              <a:t>A-C: 0.0780 Hz</a:t>
            </a:r>
          </a:p>
          <a:p>
            <a:pPr marL="285750" indent="-285750">
              <a:buFont typeface="Arial" panose="020B0604020202020204" pitchFamily="34" charset="0"/>
              <a:buChar char="•"/>
            </a:pPr>
            <a:r>
              <a:rPr lang="en-US" b="0"/>
              <a:t>MW Loss: 643 MW</a:t>
            </a:r>
          </a:p>
          <a:p>
            <a:pPr marL="285750" indent="-285750">
              <a:buFont typeface="Arial" panose="020B0604020202020204" pitchFamily="34" charset="0"/>
              <a:buChar char="•"/>
            </a:pPr>
            <a:endParaRPr lang="en-US" b="0"/>
          </a:p>
          <a:p>
            <a:pPr marL="285750" indent="-285750">
              <a:buFont typeface="Arial" panose="020B0604020202020204" pitchFamily="34" charset="0"/>
              <a:buChar char="•"/>
            </a:pPr>
            <a:endParaRPr lang="en-US" b="0"/>
          </a:p>
          <a:p>
            <a:pPr marL="285750" indent="-285750">
              <a:buFont typeface="Arial" panose="020B0604020202020204" pitchFamily="34" charset="0"/>
              <a:buChar char="•"/>
            </a:pPr>
            <a:endParaRPr lang="en-US"/>
          </a:p>
          <a:p>
            <a:pPr marL="171450" indent="-171450">
              <a:buFont typeface="Arial" panose="020B0604020202020204" pitchFamily="34" charset="0"/>
              <a:buChar char="•"/>
            </a:pPr>
            <a:endParaRPr lang="en-US" sz="1200"/>
          </a:p>
        </p:txBody>
      </p:sp>
      <p:sp>
        <p:nvSpPr>
          <p:cNvPr id="5" name="Slide Number Placeholder 4">
            <a:extLst>
              <a:ext uri="{FF2B5EF4-FFF2-40B4-BE49-F238E27FC236}">
                <a16:creationId xmlns:a16="http://schemas.microsoft.com/office/drawing/2014/main" id="{97646E23-835D-F45E-5271-20A1FC51BBB2}"/>
              </a:ext>
            </a:extLst>
          </p:cNvPr>
          <p:cNvSpPr>
            <a:spLocks noGrp="1"/>
          </p:cNvSpPr>
          <p:nvPr>
            <p:ph type="sldNum" sz="quarter" idx="12"/>
          </p:nvPr>
        </p:nvSpPr>
        <p:spPr/>
        <p:txBody>
          <a:bodyPr/>
          <a:lstStyle/>
          <a:p>
            <a:fld id="{BCDE79FB-97BA-492B-8D57-F1373F9ADA95}" type="slidenum">
              <a:rPr lang="en-US" smtClean="0"/>
              <a:t>14</a:t>
            </a:fld>
            <a:endParaRPr lang="en-US"/>
          </a:p>
        </p:txBody>
      </p:sp>
      <p:sp>
        <p:nvSpPr>
          <p:cNvPr id="7" name="TextBox 6">
            <a:extLst>
              <a:ext uri="{FF2B5EF4-FFF2-40B4-BE49-F238E27FC236}">
                <a16:creationId xmlns:a16="http://schemas.microsoft.com/office/drawing/2014/main" id="{A0B67F91-ABFE-CB8C-6D36-A7FECB847EF4}"/>
              </a:ext>
            </a:extLst>
          </p:cNvPr>
          <p:cNvSpPr txBox="1"/>
          <p:nvPr/>
        </p:nvSpPr>
        <p:spPr>
          <a:xfrm>
            <a:off x="735933" y="1371600"/>
            <a:ext cx="6140196" cy="369332"/>
          </a:xfrm>
          <a:prstGeom prst="rect">
            <a:avLst/>
          </a:prstGeom>
          <a:noFill/>
        </p:spPr>
        <p:txBody>
          <a:bodyPr wrap="square">
            <a:spAutoFit/>
          </a:bodyPr>
          <a:lstStyle/>
          <a:p>
            <a:r>
              <a:rPr lang="en-US" b="1" u="sng"/>
              <a:t>6/2/2025 2:49:34 Event </a:t>
            </a:r>
          </a:p>
        </p:txBody>
      </p:sp>
    </p:spTree>
    <p:extLst>
      <p:ext uri="{BB962C8B-B14F-4D97-AF65-F5344CB8AC3E}">
        <p14:creationId xmlns:p14="http://schemas.microsoft.com/office/powerpoint/2010/main" val="359675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BB918-3DF9-2C36-66A8-16F48C56ED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58B171-1A64-BA98-8678-364C0B76A5AE}"/>
              </a:ext>
            </a:extLst>
          </p:cNvPr>
          <p:cNvSpPr>
            <a:spLocks noGrp="1"/>
          </p:cNvSpPr>
          <p:nvPr>
            <p:ph type="title"/>
          </p:nvPr>
        </p:nvSpPr>
        <p:spPr/>
        <p:txBody>
          <a:bodyPr/>
          <a:lstStyle/>
          <a:p>
            <a:r>
              <a:rPr lang="en-US">
                <a:solidFill>
                  <a:schemeClr val="accent2"/>
                </a:solidFill>
              </a:rPr>
              <a:t>Example of a Non-FME using revised criteria</a:t>
            </a:r>
            <a:endParaRPr lang="en-US" strike="sngStrike"/>
          </a:p>
        </p:txBody>
      </p:sp>
      <p:pic>
        <p:nvPicPr>
          <p:cNvPr id="6" name="Content Placeholder 5">
            <a:extLst>
              <a:ext uri="{FF2B5EF4-FFF2-40B4-BE49-F238E27FC236}">
                <a16:creationId xmlns:a16="http://schemas.microsoft.com/office/drawing/2014/main" id="{567F711F-D726-0904-B49F-0F6230FC2D2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609600" y="1806070"/>
            <a:ext cx="6392863" cy="3769746"/>
          </a:xfrm>
          <a:prstGeom prst="rect">
            <a:avLst/>
          </a:prstGeom>
        </p:spPr>
      </p:pic>
      <p:sp>
        <p:nvSpPr>
          <p:cNvPr id="4" name="Text Placeholder 3">
            <a:extLst>
              <a:ext uri="{FF2B5EF4-FFF2-40B4-BE49-F238E27FC236}">
                <a16:creationId xmlns:a16="http://schemas.microsoft.com/office/drawing/2014/main" id="{8978E03B-C264-CF9A-AFFA-DAB63760C4E3}"/>
              </a:ext>
            </a:extLst>
          </p:cNvPr>
          <p:cNvSpPr>
            <a:spLocks noGrp="1"/>
          </p:cNvSpPr>
          <p:nvPr>
            <p:ph type="body" sz="quarter" idx="15"/>
          </p:nvPr>
        </p:nvSpPr>
        <p:spPr>
          <a:xfrm flipH="1">
            <a:off x="7484182" y="1466849"/>
            <a:ext cx="4174415" cy="4293203"/>
          </a:xfrm>
        </p:spPr>
        <p:txBody>
          <a:bodyPr vert="horz" wrap="square" lIns="365760" tIns="91440" rIns="91440" bIns="91440" rtlCol="0" anchor="t">
            <a:noAutofit/>
          </a:bodyPr>
          <a:lstStyle/>
          <a:p>
            <a:r>
              <a:rPr lang="en-US"/>
              <a:t>This is an example of an event that would NOT count under the new FME standard</a:t>
            </a:r>
          </a:p>
          <a:p>
            <a:pPr marL="285750" indent="-285750">
              <a:buFont typeface="Arial" panose="020B0604020202020204" pitchFamily="34" charset="0"/>
              <a:buChar char="•"/>
            </a:pPr>
            <a:r>
              <a:rPr lang="en-US" b="0"/>
              <a:t>A Point: 60.0180 Hz</a:t>
            </a:r>
          </a:p>
          <a:p>
            <a:pPr marL="285750" indent="-285750">
              <a:buFont typeface="Arial" panose="020B0604020202020204" pitchFamily="34" charset="0"/>
              <a:buChar char="•"/>
            </a:pPr>
            <a:r>
              <a:rPr lang="en-US" b="0"/>
              <a:t>B Point: 59.9770 Hz</a:t>
            </a:r>
          </a:p>
          <a:p>
            <a:pPr marL="285750" indent="-285750">
              <a:buFont typeface="Arial" panose="020B0604020202020204" pitchFamily="34" charset="0"/>
              <a:buChar char="•"/>
            </a:pPr>
            <a:r>
              <a:rPr lang="en-US" b="0"/>
              <a:t>C Point: 59.9400 Hz</a:t>
            </a:r>
          </a:p>
          <a:p>
            <a:pPr marL="285750" indent="-285750">
              <a:buFont typeface="Arial" panose="020B0604020202020204" pitchFamily="34" charset="0"/>
              <a:buChar char="•"/>
            </a:pPr>
            <a:r>
              <a:rPr lang="en-US" b="0"/>
              <a:t>A-B: 0.0410 Hz</a:t>
            </a:r>
          </a:p>
          <a:p>
            <a:pPr marL="285750" indent="-285750">
              <a:buFont typeface="Arial" panose="020B0604020202020204" pitchFamily="34" charset="0"/>
              <a:buChar char="•"/>
            </a:pPr>
            <a:r>
              <a:rPr lang="en-US" b="0"/>
              <a:t>A-C: 0.0780 Hz</a:t>
            </a:r>
          </a:p>
          <a:p>
            <a:pPr marL="285750" indent="-285750">
              <a:buFont typeface="Arial" panose="020B0604020202020204" pitchFamily="34" charset="0"/>
              <a:buChar char="•"/>
            </a:pPr>
            <a:r>
              <a:rPr lang="en-US" b="0"/>
              <a:t>MW Loss: 472 MW</a:t>
            </a:r>
          </a:p>
          <a:p>
            <a:r>
              <a:rPr lang="en-US"/>
              <a:t>Reason for no FME Selection:</a:t>
            </a:r>
          </a:p>
          <a:p>
            <a:r>
              <a:rPr lang="en-US" b="0"/>
              <a:t> A point is above the deadband, and frequency recovered above low deadband. </a:t>
            </a:r>
          </a:p>
        </p:txBody>
      </p:sp>
      <p:sp>
        <p:nvSpPr>
          <p:cNvPr id="5" name="Slide Number Placeholder 4">
            <a:extLst>
              <a:ext uri="{FF2B5EF4-FFF2-40B4-BE49-F238E27FC236}">
                <a16:creationId xmlns:a16="http://schemas.microsoft.com/office/drawing/2014/main" id="{6737EF9A-68F7-76FD-A7C9-ED075A42F126}"/>
              </a:ext>
            </a:extLst>
          </p:cNvPr>
          <p:cNvSpPr>
            <a:spLocks noGrp="1"/>
          </p:cNvSpPr>
          <p:nvPr>
            <p:ph type="sldNum" sz="quarter" idx="12"/>
          </p:nvPr>
        </p:nvSpPr>
        <p:spPr/>
        <p:txBody>
          <a:bodyPr/>
          <a:lstStyle/>
          <a:p>
            <a:fld id="{BCDE79FB-97BA-492B-8D57-F1373F9ADA95}" type="slidenum">
              <a:rPr lang="en-US" smtClean="0"/>
              <a:t>15</a:t>
            </a:fld>
            <a:endParaRPr lang="en-US"/>
          </a:p>
        </p:txBody>
      </p:sp>
      <p:sp>
        <p:nvSpPr>
          <p:cNvPr id="7" name="TextBox 6">
            <a:extLst>
              <a:ext uri="{FF2B5EF4-FFF2-40B4-BE49-F238E27FC236}">
                <a16:creationId xmlns:a16="http://schemas.microsoft.com/office/drawing/2014/main" id="{23B05231-9971-9CB8-56AA-3B362D87D504}"/>
              </a:ext>
            </a:extLst>
          </p:cNvPr>
          <p:cNvSpPr txBox="1"/>
          <p:nvPr/>
        </p:nvSpPr>
        <p:spPr>
          <a:xfrm>
            <a:off x="862267" y="1282184"/>
            <a:ext cx="6140196" cy="369332"/>
          </a:xfrm>
          <a:prstGeom prst="rect">
            <a:avLst/>
          </a:prstGeom>
          <a:noFill/>
        </p:spPr>
        <p:txBody>
          <a:bodyPr wrap="square">
            <a:spAutoFit/>
          </a:bodyPr>
          <a:lstStyle/>
          <a:p>
            <a:r>
              <a:rPr lang="en-US" b="1" u="sng"/>
              <a:t>4/8/2024 22:29:11 Event</a:t>
            </a:r>
          </a:p>
        </p:txBody>
      </p:sp>
    </p:spTree>
    <p:extLst>
      <p:ext uri="{BB962C8B-B14F-4D97-AF65-F5344CB8AC3E}">
        <p14:creationId xmlns:p14="http://schemas.microsoft.com/office/powerpoint/2010/main" val="2382696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1693B4-3F7E-72F8-2880-3D2C752AC7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75DCFA-EA2A-31E2-3011-09189AC10C75}"/>
              </a:ext>
            </a:extLst>
          </p:cNvPr>
          <p:cNvSpPr>
            <a:spLocks noGrp="1"/>
          </p:cNvSpPr>
          <p:nvPr>
            <p:ph type="title"/>
          </p:nvPr>
        </p:nvSpPr>
        <p:spPr/>
        <p:txBody>
          <a:bodyPr/>
          <a:lstStyle/>
          <a:p>
            <a:r>
              <a:rPr lang="en-US">
                <a:solidFill>
                  <a:schemeClr val="accent2"/>
                </a:solidFill>
              </a:rPr>
              <a:t>Example of a Non-FME using revised criteria</a:t>
            </a:r>
            <a:endParaRPr lang="en-US" strike="sngStrike"/>
          </a:p>
        </p:txBody>
      </p:sp>
      <p:pic>
        <p:nvPicPr>
          <p:cNvPr id="6" name="Content Placeholder 5">
            <a:extLst>
              <a:ext uri="{FF2B5EF4-FFF2-40B4-BE49-F238E27FC236}">
                <a16:creationId xmlns:a16="http://schemas.microsoft.com/office/drawing/2014/main" id="{B9391CB3-98CF-D8C0-B76F-A9D54CC3447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p:blipFill>
        <p:spPr>
          <a:xfrm>
            <a:off x="609600" y="1934652"/>
            <a:ext cx="6392863" cy="3769746"/>
          </a:xfrm>
          <a:prstGeom prst="rect">
            <a:avLst/>
          </a:prstGeom>
        </p:spPr>
      </p:pic>
      <p:sp>
        <p:nvSpPr>
          <p:cNvPr id="4" name="Text Placeholder 3">
            <a:extLst>
              <a:ext uri="{FF2B5EF4-FFF2-40B4-BE49-F238E27FC236}">
                <a16:creationId xmlns:a16="http://schemas.microsoft.com/office/drawing/2014/main" id="{0AE99408-6430-825A-473B-3180EDB38CBD}"/>
              </a:ext>
            </a:extLst>
          </p:cNvPr>
          <p:cNvSpPr>
            <a:spLocks noGrp="1"/>
          </p:cNvSpPr>
          <p:nvPr>
            <p:ph type="body" sz="quarter" idx="15"/>
          </p:nvPr>
        </p:nvSpPr>
        <p:spPr>
          <a:xfrm flipH="1">
            <a:off x="7484184" y="1466850"/>
            <a:ext cx="4174415" cy="4109002"/>
          </a:xfrm>
        </p:spPr>
        <p:txBody>
          <a:bodyPr/>
          <a:lstStyle/>
          <a:p>
            <a:r>
              <a:rPr lang="en-US"/>
              <a:t>This is another example of an event that would NOT count under the new FME standard</a:t>
            </a:r>
          </a:p>
          <a:p>
            <a:pPr marL="285750" indent="-285750">
              <a:buFont typeface="Arial" panose="020B0604020202020204" pitchFamily="34" charset="0"/>
              <a:buChar char="•"/>
            </a:pPr>
            <a:r>
              <a:rPr lang="en-US" b="0"/>
              <a:t>A Point: 60.0140 Hz</a:t>
            </a:r>
          </a:p>
          <a:p>
            <a:pPr marL="285750" indent="-285750">
              <a:buFont typeface="Arial" panose="020B0604020202020204" pitchFamily="34" charset="0"/>
              <a:buChar char="•"/>
            </a:pPr>
            <a:r>
              <a:rPr lang="en-US" b="0"/>
              <a:t>B Point: 59.9780 Hz</a:t>
            </a:r>
          </a:p>
          <a:p>
            <a:pPr marL="285750" indent="-285750">
              <a:buFont typeface="Arial" panose="020B0604020202020204" pitchFamily="34" charset="0"/>
              <a:buChar char="•"/>
            </a:pPr>
            <a:r>
              <a:rPr lang="en-US" b="0"/>
              <a:t>C Point: 59.9740 Hz</a:t>
            </a:r>
          </a:p>
          <a:p>
            <a:pPr marL="285750" indent="-285750">
              <a:buFont typeface="Arial" panose="020B0604020202020204" pitchFamily="34" charset="0"/>
              <a:buChar char="•"/>
            </a:pPr>
            <a:r>
              <a:rPr lang="en-US" b="0"/>
              <a:t>A-B: 0.0360 Hz</a:t>
            </a:r>
          </a:p>
          <a:p>
            <a:pPr marL="285750" indent="-285750">
              <a:buFont typeface="Arial" panose="020B0604020202020204" pitchFamily="34" charset="0"/>
              <a:buChar char="•"/>
            </a:pPr>
            <a:r>
              <a:rPr lang="en-US" b="0"/>
              <a:t>A-C: 0.0400 Hz</a:t>
            </a:r>
          </a:p>
          <a:p>
            <a:pPr marL="285750" indent="-285750">
              <a:buFont typeface="Arial" panose="020B0604020202020204" pitchFamily="34" charset="0"/>
              <a:buChar char="•"/>
            </a:pPr>
            <a:r>
              <a:rPr lang="en-US" b="0"/>
              <a:t>MW Loss: 759 MW</a:t>
            </a:r>
          </a:p>
          <a:p>
            <a:r>
              <a:rPr lang="en-US"/>
              <a:t>Reason for no FME Selection:</a:t>
            </a:r>
          </a:p>
          <a:p>
            <a:r>
              <a:rPr lang="en-US" b="0"/>
              <a:t>Unit tripped in steps and A point is above the deadband</a:t>
            </a:r>
            <a:endParaRPr lang="en-US"/>
          </a:p>
        </p:txBody>
      </p:sp>
      <p:sp>
        <p:nvSpPr>
          <p:cNvPr id="5" name="Slide Number Placeholder 4">
            <a:extLst>
              <a:ext uri="{FF2B5EF4-FFF2-40B4-BE49-F238E27FC236}">
                <a16:creationId xmlns:a16="http://schemas.microsoft.com/office/drawing/2014/main" id="{C4689CB0-271A-155E-41DF-1E887C407D7A}"/>
              </a:ext>
            </a:extLst>
          </p:cNvPr>
          <p:cNvSpPr>
            <a:spLocks noGrp="1"/>
          </p:cNvSpPr>
          <p:nvPr>
            <p:ph type="sldNum" sz="quarter" idx="12"/>
          </p:nvPr>
        </p:nvSpPr>
        <p:spPr/>
        <p:txBody>
          <a:bodyPr/>
          <a:lstStyle/>
          <a:p>
            <a:fld id="{BCDE79FB-97BA-492B-8D57-F1373F9ADA95}" type="slidenum">
              <a:rPr lang="en-US" smtClean="0"/>
              <a:t>16</a:t>
            </a:fld>
            <a:endParaRPr lang="en-US"/>
          </a:p>
        </p:txBody>
      </p:sp>
      <p:sp>
        <p:nvSpPr>
          <p:cNvPr id="7" name="TextBox 6">
            <a:extLst>
              <a:ext uri="{FF2B5EF4-FFF2-40B4-BE49-F238E27FC236}">
                <a16:creationId xmlns:a16="http://schemas.microsoft.com/office/drawing/2014/main" id="{2FE617E8-8AFE-BBAB-0249-1579C3D6707F}"/>
              </a:ext>
            </a:extLst>
          </p:cNvPr>
          <p:cNvSpPr txBox="1"/>
          <p:nvPr/>
        </p:nvSpPr>
        <p:spPr>
          <a:xfrm>
            <a:off x="862267" y="1371600"/>
            <a:ext cx="6140196" cy="369332"/>
          </a:xfrm>
          <a:prstGeom prst="rect">
            <a:avLst/>
          </a:prstGeom>
          <a:noFill/>
        </p:spPr>
        <p:txBody>
          <a:bodyPr wrap="square">
            <a:spAutoFit/>
          </a:bodyPr>
          <a:lstStyle/>
          <a:p>
            <a:r>
              <a:rPr lang="en-US" b="1" u="sng"/>
              <a:t>8/1/2025 12:03:03 Event</a:t>
            </a:r>
          </a:p>
        </p:txBody>
      </p:sp>
    </p:spTree>
    <p:extLst>
      <p:ext uri="{BB962C8B-B14F-4D97-AF65-F5344CB8AC3E}">
        <p14:creationId xmlns:p14="http://schemas.microsoft.com/office/powerpoint/2010/main" val="991243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C4761-C36A-4826-0535-F31ECE4F5CEA}"/>
              </a:ext>
            </a:extLst>
          </p:cNvPr>
          <p:cNvSpPr>
            <a:spLocks noGrp="1"/>
          </p:cNvSpPr>
          <p:nvPr>
            <p:ph type="title"/>
          </p:nvPr>
        </p:nvSpPr>
        <p:spPr/>
        <p:txBody>
          <a:bodyPr/>
          <a:lstStyle/>
          <a:p>
            <a:r>
              <a:rPr lang="en-US">
                <a:solidFill>
                  <a:schemeClr val="accent2"/>
                </a:solidFill>
              </a:rPr>
              <a:t>Next Steps</a:t>
            </a:r>
          </a:p>
        </p:txBody>
      </p:sp>
      <p:sp>
        <p:nvSpPr>
          <p:cNvPr id="3" name="Content Placeholder 2">
            <a:extLst>
              <a:ext uri="{FF2B5EF4-FFF2-40B4-BE49-F238E27FC236}">
                <a16:creationId xmlns:a16="http://schemas.microsoft.com/office/drawing/2014/main" id="{E01DD461-991A-2505-3306-3A6C7337CCBD}"/>
              </a:ext>
            </a:extLst>
          </p:cNvPr>
          <p:cNvSpPr>
            <a:spLocks noGrp="1"/>
          </p:cNvSpPr>
          <p:nvPr>
            <p:ph idx="1"/>
          </p:nvPr>
        </p:nvSpPr>
        <p:spPr/>
        <p:txBody>
          <a:bodyPr vert="horz" wrap="square" lIns="0" tIns="0" rIns="0" bIns="0" rtlCol="0" anchor="t">
            <a:noAutofit/>
          </a:bodyPr>
          <a:lstStyle/>
          <a:p>
            <a:pPr marL="285750" indent="-285750">
              <a:buFont typeface="Arial" panose="020B0604020202020204" pitchFamily="34" charset="0"/>
              <a:buChar char="•"/>
            </a:pPr>
            <a:r>
              <a:rPr lang="en-US" sz="2100" dirty="0">
                <a:solidFill>
                  <a:schemeClr val="tx2"/>
                </a:solidFill>
                <a:cs typeface="Arial"/>
              </a:rPr>
              <a:t>ERCOT has provided the analysis for FME selection criteria change for PDCWG review.</a:t>
            </a:r>
          </a:p>
          <a:p>
            <a:endParaRPr lang="en-US" sz="2000" dirty="0">
              <a:solidFill>
                <a:schemeClr val="tx2"/>
              </a:solidFill>
            </a:endParaRPr>
          </a:p>
          <a:p>
            <a:pPr marL="342900" indent="-342900">
              <a:buFont typeface="Arial" panose="020B0604020202020204" pitchFamily="34" charset="0"/>
              <a:buChar char="•"/>
            </a:pPr>
            <a:r>
              <a:rPr lang="en-US" sz="2000" dirty="0">
                <a:solidFill>
                  <a:schemeClr val="tx2"/>
                </a:solidFill>
              </a:rPr>
              <a:t>If there are no objections, ERCOT will update internal process to reflect the new FME selection criteria and b</a:t>
            </a:r>
            <a:r>
              <a:rPr lang="en-US" sz="2100" dirty="0">
                <a:solidFill>
                  <a:schemeClr val="tx2"/>
                </a:solidFill>
              </a:rPr>
              <a:t>egin using the revised criteria going forward immediately when selecting the FME’s. </a:t>
            </a:r>
          </a:p>
          <a:p>
            <a:pPr marL="285750" indent="-285750">
              <a:lnSpc>
                <a:spcPct val="200000"/>
              </a:lnSpc>
              <a:buFont typeface="Arial" panose="020B0604020202020204" pitchFamily="34" charset="0"/>
              <a:buChar char="•"/>
            </a:pPr>
            <a:endParaRPr lang="en-US" sz="2000" dirty="0">
              <a:solidFill>
                <a:schemeClr val="tx2"/>
              </a:solidFill>
              <a:cs typeface="Arial"/>
            </a:endParaRPr>
          </a:p>
          <a:p>
            <a:pPr marL="285750" indent="-285750">
              <a:lnSpc>
                <a:spcPct val="200000"/>
              </a:lnSpc>
              <a:buFont typeface="Arial" panose="020B0604020202020204" pitchFamily="34" charset="0"/>
              <a:buChar char="•"/>
            </a:pPr>
            <a:endParaRPr lang="en-US" sz="2000" dirty="0">
              <a:solidFill>
                <a:schemeClr val="tx2"/>
              </a:solidFill>
              <a:cs typeface="Arial"/>
            </a:endParaRPr>
          </a:p>
          <a:p>
            <a:pPr>
              <a:lnSpc>
                <a:spcPct val="200000"/>
              </a:lnSpc>
            </a:pPr>
            <a:endParaRPr lang="en-US" sz="2000" dirty="0">
              <a:solidFill>
                <a:schemeClr val="tx2"/>
              </a:solidFill>
              <a:cs typeface="Arial"/>
            </a:endParaRPr>
          </a:p>
          <a:p>
            <a:pPr marL="285750" indent="-285750">
              <a:lnSpc>
                <a:spcPct val="200000"/>
              </a:lnSpc>
              <a:buFont typeface="Arial" panose="020B0604020202020204" pitchFamily="34" charset="0"/>
              <a:buChar char="•"/>
            </a:pPr>
            <a:endParaRPr lang="en-US" sz="2000" dirty="0">
              <a:solidFill>
                <a:srgbClr val="4A525A"/>
              </a:solidFill>
              <a:cs typeface="Arial"/>
            </a:endParaRPr>
          </a:p>
          <a:p>
            <a:pPr marL="285750" indent="-285750">
              <a:buFont typeface="Arial" panose="020B0604020202020204" pitchFamily="34" charset="0"/>
              <a:buChar char="•"/>
            </a:pPr>
            <a:endParaRPr lang="en-US" sz="2000" dirty="0">
              <a:solidFill>
                <a:srgbClr val="4A525A"/>
              </a:solidFill>
              <a:cs typeface="Arial"/>
            </a:endParaRPr>
          </a:p>
          <a:p>
            <a:pPr marL="285750" indent="-285750">
              <a:buFont typeface="Arial" panose="020B0604020202020204" pitchFamily="34" charset="0"/>
              <a:buChar char="•"/>
            </a:pPr>
            <a:endParaRPr lang="en-US" dirty="0">
              <a:cs typeface="Arial"/>
            </a:endParaRPr>
          </a:p>
        </p:txBody>
      </p:sp>
      <p:sp>
        <p:nvSpPr>
          <p:cNvPr id="5" name="Slide Number Placeholder 4">
            <a:extLst>
              <a:ext uri="{FF2B5EF4-FFF2-40B4-BE49-F238E27FC236}">
                <a16:creationId xmlns:a16="http://schemas.microsoft.com/office/drawing/2014/main" id="{3B9C1500-56DC-C72A-97E1-036CA4D84389}"/>
              </a:ext>
            </a:extLst>
          </p:cNvPr>
          <p:cNvSpPr>
            <a:spLocks noGrp="1"/>
          </p:cNvSpPr>
          <p:nvPr>
            <p:ph type="sldNum" sz="quarter" idx="12"/>
          </p:nvPr>
        </p:nvSpPr>
        <p:spPr/>
        <p:txBody>
          <a:bodyPr/>
          <a:lstStyle/>
          <a:p>
            <a:fld id="{BCDE79FB-97BA-492B-8D57-F1373F9ADA95}" type="slidenum">
              <a:rPr lang="en-US" smtClean="0"/>
              <a:t>17</a:t>
            </a:fld>
            <a:endParaRPr lang="en-US"/>
          </a:p>
        </p:txBody>
      </p:sp>
    </p:spTree>
    <p:extLst>
      <p:ext uri="{BB962C8B-B14F-4D97-AF65-F5344CB8AC3E}">
        <p14:creationId xmlns:p14="http://schemas.microsoft.com/office/powerpoint/2010/main" val="2266179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F1261-2330-B3D3-B96C-777317FAB775}"/>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1489DEC7-531B-C5E2-9F42-3CE6987AFBA7}"/>
              </a:ext>
            </a:extLst>
          </p:cNvPr>
          <p:cNvSpPr>
            <a:spLocks noGrp="1"/>
          </p:cNvSpPr>
          <p:nvPr>
            <p:ph type="ctrTitle"/>
          </p:nvPr>
        </p:nvSpPr>
        <p:spPr>
          <a:xfrm>
            <a:off x="609599" y="1122363"/>
            <a:ext cx="5965861" cy="2387600"/>
          </a:xfrm>
        </p:spPr>
        <p:txBody>
          <a:bodyPr>
            <a:normAutofit/>
          </a:bodyPr>
          <a:lstStyle/>
          <a:p>
            <a:r>
              <a:rPr lang="en-US"/>
              <a:t>Questions/Comments?</a:t>
            </a:r>
          </a:p>
        </p:txBody>
      </p:sp>
      <p:sp>
        <p:nvSpPr>
          <p:cNvPr id="8" name="Subtitle 7">
            <a:extLst>
              <a:ext uri="{FF2B5EF4-FFF2-40B4-BE49-F238E27FC236}">
                <a16:creationId xmlns:a16="http://schemas.microsoft.com/office/drawing/2014/main" id="{842C30F2-996D-B999-3CD8-AA6569EF3186}"/>
              </a:ext>
            </a:extLst>
          </p:cNvPr>
          <p:cNvSpPr>
            <a:spLocks noGrp="1"/>
          </p:cNvSpPr>
          <p:nvPr>
            <p:ph type="subTitle" idx="1"/>
          </p:nvPr>
        </p:nvSpPr>
        <p:spPr/>
        <p:txBody>
          <a:bodyPr/>
          <a:lstStyle/>
          <a:p>
            <a:endParaRPr lang="en-US"/>
          </a:p>
        </p:txBody>
      </p:sp>
      <p:sp>
        <p:nvSpPr>
          <p:cNvPr id="5" name="Slide Number Placeholder 4">
            <a:extLst>
              <a:ext uri="{FF2B5EF4-FFF2-40B4-BE49-F238E27FC236}">
                <a16:creationId xmlns:a16="http://schemas.microsoft.com/office/drawing/2014/main" id="{33EF80E6-6E8E-8A2A-DFE7-C8F819E38007}"/>
              </a:ext>
            </a:extLst>
          </p:cNvPr>
          <p:cNvSpPr>
            <a:spLocks noGrp="1"/>
          </p:cNvSpPr>
          <p:nvPr>
            <p:ph type="sldNum" sz="quarter" idx="12"/>
          </p:nvPr>
        </p:nvSpPr>
        <p:spPr/>
        <p:txBody>
          <a:bodyPr/>
          <a:lstStyle/>
          <a:p>
            <a:fld id="{BCDE79FB-97BA-492B-8D57-F1373F9ADA95}" type="slidenum">
              <a:rPr lang="en-US" smtClean="0"/>
              <a:t>18</a:t>
            </a:fld>
            <a:endParaRPr lang="en-US"/>
          </a:p>
        </p:txBody>
      </p:sp>
    </p:spTree>
    <p:extLst>
      <p:ext uri="{BB962C8B-B14F-4D97-AF65-F5344CB8AC3E}">
        <p14:creationId xmlns:p14="http://schemas.microsoft.com/office/powerpoint/2010/main" val="509559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8E377-192B-BD48-116D-D6D8DED90A1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54FD504-E7F6-B4AB-9324-7008C3F43441}"/>
              </a:ext>
            </a:extLst>
          </p:cNvPr>
          <p:cNvSpPr>
            <a:spLocks noGrp="1"/>
          </p:cNvSpPr>
          <p:nvPr>
            <p:ph type="title"/>
          </p:nvPr>
        </p:nvSpPr>
        <p:spPr/>
        <p:txBody>
          <a:bodyPr>
            <a:normAutofit/>
          </a:bodyPr>
          <a:lstStyle/>
          <a:p>
            <a:r>
              <a:rPr lang="en-US" dirty="0"/>
              <a:t>Appendix</a:t>
            </a:r>
          </a:p>
        </p:txBody>
      </p:sp>
      <p:sp>
        <p:nvSpPr>
          <p:cNvPr id="2" name="Text Placeholder 1">
            <a:extLst>
              <a:ext uri="{FF2B5EF4-FFF2-40B4-BE49-F238E27FC236}">
                <a16:creationId xmlns:a16="http://schemas.microsoft.com/office/drawing/2014/main" id="{0B94BE1A-ED53-6DB4-3EE0-E8607D9A04AE}"/>
              </a:ext>
            </a:extLst>
          </p:cNvPr>
          <p:cNvSpPr>
            <a:spLocks noGrp="1"/>
          </p:cNvSpPr>
          <p:nvPr>
            <p:ph type="body" sz="quarter" idx="13"/>
          </p:nvPr>
        </p:nvSpPr>
        <p:spPr/>
        <p:txBody>
          <a:bodyPr/>
          <a:lstStyle/>
          <a:p>
            <a:endParaRPr lang="en-US" dirty="0"/>
          </a:p>
        </p:txBody>
      </p:sp>
      <p:sp>
        <p:nvSpPr>
          <p:cNvPr id="5" name="Slide Number Placeholder 4">
            <a:extLst>
              <a:ext uri="{FF2B5EF4-FFF2-40B4-BE49-F238E27FC236}">
                <a16:creationId xmlns:a16="http://schemas.microsoft.com/office/drawing/2014/main" id="{49F1AF18-A29E-3B64-943A-E378E4ACA3B8}"/>
              </a:ext>
            </a:extLst>
          </p:cNvPr>
          <p:cNvSpPr>
            <a:spLocks noGrp="1"/>
          </p:cNvSpPr>
          <p:nvPr>
            <p:ph type="sldNum" sz="quarter" idx="12"/>
          </p:nvPr>
        </p:nvSpPr>
        <p:spPr/>
        <p:txBody>
          <a:bodyPr/>
          <a:lstStyle/>
          <a:p>
            <a:fld id="{BCDE79FB-97BA-492B-8D57-F1373F9ADA95}" type="slidenum">
              <a:rPr lang="en-US" smtClean="0"/>
              <a:t>19</a:t>
            </a:fld>
            <a:endParaRPr lang="en-US"/>
          </a:p>
        </p:txBody>
      </p:sp>
    </p:spTree>
    <p:extLst>
      <p:ext uri="{BB962C8B-B14F-4D97-AF65-F5344CB8AC3E}">
        <p14:creationId xmlns:p14="http://schemas.microsoft.com/office/powerpoint/2010/main" val="747158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3FDBA-6C89-8CF2-4EEB-1998548A446E}"/>
              </a:ext>
            </a:extLst>
          </p:cNvPr>
          <p:cNvSpPr>
            <a:spLocks noGrp="1"/>
          </p:cNvSpPr>
          <p:nvPr>
            <p:ph type="title"/>
          </p:nvPr>
        </p:nvSpPr>
        <p:spPr/>
        <p:txBody>
          <a:bodyPr/>
          <a:lstStyle/>
          <a:p>
            <a:r>
              <a:rPr lang="en-US">
                <a:solidFill>
                  <a:srgbClr val="3DBED1"/>
                </a:solidFill>
              </a:rPr>
              <a:t>Introduction</a:t>
            </a:r>
          </a:p>
        </p:txBody>
      </p:sp>
      <p:sp>
        <p:nvSpPr>
          <p:cNvPr id="3" name="Content Placeholder 2">
            <a:extLst>
              <a:ext uri="{FF2B5EF4-FFF2-40B4-BE49-F238E27FC236}">
                <a16:creationId xmlns:a16="http://schemas.microsoft.com/office/drawing/2014/main" id="{D6A36989-70CB-8D88-736D-6348E79435E5}"/>
              </a:ext>
            </a:extLst>
          </p:cNvPr>
          <p:cNvSpPr>
            <a:spLocks noGrp="1"/>
          </p:cNvSpPr>
          <p:nvPr>
            <p:ph idx="1"/>
          </p:nvPr>
        </p:nvSpPr>
        <p:spPr>
          <a:xfrm>
            <a:off x="609600" y="1062037"/>
            <a:ext cx="11056936" cy="4170734"/>
          </a:xfrm>
        </p:spPr>
        <p:txBody>
          <a:bodyPr vert="horz" wrap="square" lIns="0" tIns="0" rIns="0" bIns="0" rtlCol="0" anchor="t">
            <a:noAutofit/>
          </a:bodyPr>
          <a:lstStyle/>
          <a:p>
            <a:pPr marL="285750" indent="-285750">
              <a:buFont typeface="Arial" panose="020B0604020202020204" pitchFamily="34" charset="0"/>
              <a:buChar char="•"/>
            </a:pPr>
            <a:r>
              <a:rPr lang="en-US" sz="2000">
                <a:solidFill>
                  <a:srgbClr val="4A525A"/>
                </a:solidFill>
                <a:latin typeface="Arial"/>
                <a:ea typeface="Calibri"/>
                <a:cs typeface="Arial"/>
              </a:rPr>
              <a:t>In recent years, ERCOT has observed significant grid performance improvements, resulting in fewer qualifying FMEs under the current selection criteria.</a:t>
            </a:r>
            <a:endParaRPr lang="en-US" sz="2000">
              <a:latin typeface="Arial"/>
              <a:ea typeface="Calibri"/>
              <a:cs typeface="Arial"/>
            </a:endParaRPr>
          </a:p>
          <a:p>
            <a:pPr marL="285750" indent="-285750">
              <a:buFont typeface="Arial" panose="020B0604020202020204" pitchFamily="34" charset="0"/>
              <a:buChar char="•"/>
            </a:pPr>
            <a:r>
              <a:rPr lang="en-US" sz="2000">
                <a:solidFill>
                  <a:schemeClr val="tx2"/>
                </a:solidFill>
                <a:latin typeface="Arial"/>
                <a:ea typeface="Calibri"/>
                <a:cs typeface="Arial"/>
              </a:rPr>
              <a:t>This decline has pushed annual FME counts well below the target range of 20–35 events, which has limited the data available to meaningfully assess performance.</a:t>
            </a:r>
          </a:p>
          <a:p>
            <a:pPr marL="285750" indent="-285750">
              <a:buFont typeface="Arial" panose="020B0604020202020204" pitchFamily="34" charset="0"/>
              <a:buChar char="•"/>
            </a:pPr>
            <a:r>
              <a:rPr lang="en-US" sz="2000">
                <a:solidFill>
                  <a:schemeClr val="tx2"/>
                </a:solidFill>
                <a:latin typeface="Arial"/>
                <a:ea typeface="Calibri"/>
                <a:cs typeface="Arial"/>
              </a:rPr>
              <a:t>With too few events to evaluate, Primary Frequency Response (PFR) performance monitoring per BAL‑001‑TRE standard and oversight of Responsive Reserve Service (RRS) providers has nearly stalled.</a:t>
            </a:r>
          </a:p>
          <a:p>
            <a:pPr marL="285750" indent="-285750">
              <a:buFont typeface="Arial" panose="020B0604020202020204" pitchFamily="34" charset="0"/>
              <a:buChar char="•"/>
            </a:pPr>
            <a:r>
              <a:rPr lang="en-US" sz="2000">
                <a:solidFill>
                  <a:schemeClr val="tx2"/>
                </a:solidFill>
                <a:latin typeface="Arial"/>
                <a:ea typeface="Calibri"/>
                <a:cs typeface="Arial"/>
              </a:rPr>
              <a:t>ERCOT continues to experience Non-FMEs that are good clean events to evaluate performance, but many of them do not meet our current criteria. </a:t>
            </a:r>
          </a:p>
          <a:p>
            <a:pPr marL="285750" indent="-285750">
              <a:buFont typeface="Arial" panose="020B0604020202020204" pitchFamily="34" charset="0"/>
              <a:buChar char="•"/>
            </a:pPr>
            <a:r>
              <a:rPr lang="en-US" sz="2000">
                <a:solidFill>
                  <a:schemeClr val="tx2"/>
                </a:solidFill>
                <a:latin typeface="Arial"/>
                <a:ea typeface="Calibri"/>
                <a:cs typeface="Arial"/>
              </a:rPr>
              <a:t>ERCOT is proposing updates to the FME selection criteria to select clean events that are falling off from the current selection criteria. This will strengthen compliance monitoring per BAL‑001‑TRE and improve the performance monitoring of the RRS providers.</a:t>
            </a:r>
          </a:p>
          <a:p>
            <a:pPr marL="285750" indent="-285750">
              <a:buFont typeface="Arial" panose="020B0604020202020204" pitchFamily="34" charset="0"/>
              <a:buChar char="•"/>
            </a:pPr>
            <a:r>
              <a:rPr lang="en-US" sz="2000">
                <a:solidFill>
                  <a:schemeClr val="tx2"/>
                </a:solidFill>
                <a:latin typeface="Arial"/>
                <a:ea typeface="Calibri"/>
                <a:cs typeface="Arial"/>
              </a:rPr>
              <a:t>Following slide will work through the current criteria and an analysis of Non-FMEs from 2022-2025 to suggest FME criteria changes moving forward. </a:t>
            </a:r>
          </a:p>
          <a:p>
            <a:pPr marL="285750" indent="-285750">
              <a:buFont typeface="Arial" panose="020B0604020202020204" pitchFamily="34" charset="0"/>
              <a:buChar char="•"/>
            </a:pPr>
            <a:endParaRPr lang="en-US" sz="2000">
              <a:solidFill>
                <a:schemeClr val="tx2"/>
              </a:solidFill>
              <a:latin typeface="Arial"/>
              <a:ea typeface="Calibri"/>
              <a:cs typeface="Arial"/>
            </a:endParaRPr>
          </a:p>
          <a:p>
            <a:pPr marL="285750" indent="-285750">
              <a:buChar char="•"/>
            </a:pPr>
            <a:endParaRPr lang="en-US" sz="1800">
              <a:solidFill>
                <a:srgbClr val="4A525A"/>
              </a:solidFill>
              <a:latin typeface="Arial"/>
              <a:cs typeface="Arial"/>
            </a:endParaRPr>
          </a:p>
          <a:p>
            <a:endParaRPr lang="en-US" sz="1800">
              <a:solidFill>
                <a:srgbClr val="4A525A"/>
              </a:solidFill>
              <a:latin typeface="Arial"/>
              <a:cs typeface="Arial"/>
            </a:endParaRPr>
          </a:p>
        </p:txBody>
      </p:sp>
      <p:sp>
        <p:nvSpPr>
          <p:cNvPr id="5" name="Slide Number Placeholder 4">
            <a:extLst>
              <a:ext uri="{FF2B5EF4-FFF2-40B4-BE49-F238E27FC236}">
                <a16:creationId xmlns:a16="http://schemas.microsoft.com/office/drawing/2014/main" id="{84F548EC-07F2-B920-A8A6-321532053EF8}"/>
              </a:ext>
            </a:extLst>
          </p:cNvPr>
          <p:cNvSpPr>
            <a:spLocks noGrp="1"/>
          </p:cNvSpPr>
          <p:nvPr>
            <p:ph type="sldNum" sz="quarter" idx="12"/>
          </p:nvPr>
        </p:nvSpPr>
        <p:spPr/>
        <p:txBody>
          <a:bodyPr/>
          <a:lstStyle/>
          <a:p>
            <a:fld id="{BCDE79FB-97BA-492B-8D57-F1373F9ADA95}" type="slidenum">
              <a:rPr lang="en-US" smtClean="0"/>
              <a:t>2</a:t>
            </a:fld>
            <a:endParaRPr lang="en-US"/>
          </a:p>
        </p:txBody>
      </p:sp>
    </p:spTree>
    <p:extLst>
      <p:ext uri="{BB962C8B-B14F-4D97-AF65-F5344CB8AC3E}">
        <p14:creationId xmlns:p14="http://schemas.microsoft.com/office/powerpoint/2010/main" val="31102464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4F6A7-93DE-87F4-7CCA-1E1174D51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629E3A-905F-A585-2686-F64218FA58CE}"/>
              </a:ext>
            </a:extLst>
          </p:cNvPr>
          <p:cNvSpPr>
            <a:spLocks noGrp="1"/>
          </p:cNvSpPr>
          <p:nvPr>
            <p:ph type="title"/>
          </p:nvPr>
        </p:nvSpPr>
        <p:spPr>
          <a:xfrm>
            <a:off x="1257300" y="505149"/>
            <a:ext cx="10401300" cy="914400"/>
          </a:xfrm>
        </p:spPr>
        <p:txBody>
          <a:bodyPr/>
          <a:lstStyle/>
          <a:p>
            <a:r>
              <a:rPr lang="en-US">
                <a:solidFill>
                  <a:srgbClr val="3DBED1"/>
                </a:solidFill>
              </a:rPr>
              <a:t>A-C vs Average MW Loss 2022 - 2025</a:t>
            </a:r>
          </a:p>
        </p:txBody>
      </p:sp>
      <p:pic>
        <p:nvPicPr>
          <p:cNvPr id="6" name="Content Placeholder 5">
            <a:extLst>
              <a:ext uri="{FF2B5EF4-FFF2-40B4-BE49-F238E27FC236}">
                <a16:creationId xmlns:a16="http://schemas.microsoft.com/office/drawing/2014/main" id="{029D0A99-43A1-5984-AABC-5A79FD4BB49F}"/>
              </a:ext>
            </a:extLst>
          </p:cNvPr>
          <p:cNvPicPr>
            <a:picLocks noGrp="1" noChangeAspect="1"/>
          </p:cNvPicPr>
          <p:nvPr>
            <p:ph idx="1"/>
          </p:nvPr>
        </p:nvPicPr>
        <p:blipFill>
          <a:blip>
            <a:extLst>
              <a:ext uri="{96DAC541-7B7A-43D3-8B79-37D633B846F1}">
                <asvg:svgBlip xmlns:asvg="http://schemas.microsoft.com/office/drawing/2016/SVG/main" r:embed="rId2"/>
              </a:ext>
            </a:extLst>
          </a:blip>
          <a:srcRect/>
          <a:stretch/>
        </p:blipFill>
        <p:spPr>
          <a:xfrm>
            <a:off x="609600" y="1934652"/>
            <a:ext cx="6392863" cy="3769746"/>
          </a:xfrm>
          <a:prstGeom prst="rect">
            <a:avLst/>
          </a:prstGeom>
        </p:spPr>
      </p:pic>
      <p:sp>
        <p:nvSpPr>
          <p:cNvPr id="4" name="Text Placeholder 3">
            <a:extLst>
              <a:ext uri="{FF2B5EF4-FFF2-40B4-BE49-F238E27FC236}">
                <a16:creationId xmlns:a16="http://schemas.microsoft.com/office/drawing/2014/main" id="{4329C782-403F-52F2-8FC8-A445B7AF8323}"/>
              </a:ext>
            </a:extLst>
          </p:cNvPr>
          <p:cNvSpPr>
            <a:spLocks noGrp="1"/>
          </p:cNvSpPr>
          <p:nvPr>
            <p:ph type="body" sz="quarter" idx="15"/>
          </p:nvPr>
        </p:nvSpPr>
        <p:spPr>
          <a:xfrm flipH="1">
            <a:off x="7484185" y="1466850"/>
            <a:ext cx="4174415" cy="2944894"/>
          </a:xfrm>
        </p:spPr>
        <p:txBody>
          <a:bodyPr/>
          <a:lstStyle/>
          <a:p>
            <a:r>
              <a:rPr lang="en-US"/>
              <a:t>Key Takeaway: </a:t>
            </a:r>
            <a:r>
              <a:rPr lang="en-US" b="0"/>
              <a:t>The charts includes A-C frequency vs average MW Loss over the course of 4 years and shows an A-C decrease over each year </a:t>
            </a:r>
            <a:r>
              <a:rPr lang="en-US" b="0">
                <a:solidFill>
                  <a:srgbClr val="171A1C"/>
                </a:solidFill>
              </a:rPr>
              <a:t>for similar MW loss.</a:t>
            </a:r>
            <a:endParaRPr lang="en-US">
              <a:solidFill>
                <a:srgbClr val="171A1C"/>
              </a:solidFill>
            </a:endParaRPr>
          </a:p>
        </p:txBody>
      </p:sp>
      <p:sp>
        <p:nvSpPr>
          <p:cNvPr id="5" name="Slide Number Placeholder 4">
            <a:extLst>
              <a:ext uri="{FF2B5EF4-FFF2-40B4-BE49-F238E27FC236}">
                <a16:creationId xmlns:a16="http://schemas.microsoft.com/office/drawing/2014/main" id="{5469792D-6B56-09E7-AA1F-982FE762F5C5}"/>
              </a:ext>
            </a:extLst>
          </p:cNvPr>
          <p:cNvSpPr>
            <a:spLocks noGrp="1"/>
          </p:cNvSpPr>
          <p:nvPr>
            <p:ph type="sldNum" sz="quarter" idx="12"/>
          </p:nvPr>
        </p:nvSpPr>
        <p:spPr/>
        <p:txBody>
          <a:bodyPr/>
          <a:lstStyle/>
          <a:p>
            <a:fld id="{BCDE79FB-97BA-492B-8D57-F1373F9ADA95}" type="slidenum">
              <a:rPr lang="en-US" smtClean="0"/>
              <a:t>20</a:t>
            </a:fld>
            <a:endParaRPr lang="en-US"/>
          </a:p>
        </p:txBody>
      </p:sp>
    </p:spTree>
    <p:extLst>
      <p:ext uri="{BB962C8B-B14F-4D97-AF65-F5344CB8AC3E}">
        <p14:creationId xmlns:p14="http://schemas.microsoft.com/office/powerpoint/2010/main" val="101034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B88D5-9A65-01F2-700E-6455CB8FEF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14F0A2-1C9A-0780-871C-3D09F6525799}"/>
              </a:ext>
            </a:extLst>
          </p:cNvPr>
          <p:cNvSpPr>
            <a:spLocks noGrp="1"/>
          </p:cNvSpPr>
          <p:nvPr>
            <p:ph type="title"/>
          </p:nvPr>
        </p:nvSpPr>
        <p:spPr/>
        <p:txBody>
          <a:bodyPr/>
          <a:lstStyle/>
          <a:p>
            <a:r>
              <a:rPr lang="en-US">
                <a:solidFill>
                  <a:srgbClr val="3DBED1"/>
                </a:solidFill>
              </a:rPr>
              <a:t>C Point vs Average MW Loss 2022 - 2025</a:t>
            </a:r>
          </a:p>
        </p:txBody>
      </p:sp>
      <p:pic>
        <p:nvPicPr>
          <p:cNvPr id="6" name="Content Placeholder 5">
            <a:extLst>
              <a:ext uri="{FF2B5EF4-FFF2-40B4-BE49-F238E27FC236}">
                <a16:creationId xmlns:a16="http://schemas.microsoft.com/office/drawing/2014/main" id="{2D8D3459-80EE-498B-A776-CD183F1A8B7D}"/>
              </a:ext>
            </a:extLst>
          </p:cNvPr>
          <p:cNvPicPr>
            <a:picLocks noGrp="1" noChangeAspect="1"/>
          </p:cNvPicPr>
          <p:nvPr>
            <p:ph idx="1"/>
          </p:nvPr>
        </p:nvPicPr>
        <p:blipFill>
          <a:blip>
            <a:extLst>
              <a:ext uri="{96DAC541-7B7A-43D3-8B79-37D633B846F1}">
                <asvg:svgBlip xmlns:asvg="http://schemas.microsoft.com/office/drawing/2016/SVG/main" r:embed="rId2"/>
              </a:ext>
            </a:extLst>
          </a:blip>
          <a:srcRect/>
          <a:stretch/>
        </p:blipFill>
        <p:spPr>
          <a:xfrm>
            <a:off x="609600" y="1934652"/>
            <a:ext cx="6392863" cy="3769746"/>
          </a:xfrm>
          <a:prstGeom prst="rect">
            <a:avLst/>
          </a:prstGeom>
        </p:spPr>
      </p:pic>
      <p:sp>
        <p:nvSpPr>
          <p:cNvPr id="4" name="Text Placeholder 3">
            <a:extLst>
              <a:ext uri="{FF2B5EF4-FFF2-40B4-BE49-F238E27FC236}">
                <a16:creationId xmlns:a16="http://schemas.microsoft.com/office/drawing/2014/main" id="{F446A77F-7430-A926-5696-79CC0C657064}"/>
              </a:ext>
            </a:extLst>
          </p:cNvPr>
          <p:cNvSpPr>
            <a:spLocks noGrp="1"/>
          </p:cNvSpPr>
          <p:nvPr>
            <p:ph type="body" sz="quarter" idx="15"/>
          </p:nvPr>
        </p:nvSpPr>
        <p:spPr/>
        <p:txBody>
          <a:bodyPr/>
          <a:lstStyle/>
          <a:p>
            <a:r>
              <a:rPr lang="en-US"/>
              <a:t>Key Takeaway: </a:t>
            </a:r>
            <a:r>
              <a:rPr lang="en-US" b="0"/>
              <a:t>C point has decreased on average over the years, which causes more units to be excluded from the FME selection. </a:t>
            </a:r>
          </a:p>
          <a:p>
            <a:endParaRPr lang="en-US"/>
          </a:p>
        </p:txBody>
      </p:sp>
      <p:sp>
        <p:nvSpPr>
          <p:cNvPr id="5" name="Slide Number Placeholder 4">
            <a:extLst>
              <a:ext uri="{FF2B5EF4-FFF2-40B4-BE49-F238E27FC236}">
                <a16:creationId xmlns:a16="http://schemas.microsoft.com/office/drawing/2014/main" id="{F3788F6E-9BA4-9E2E-AE42-56CCB606EA4F}"/>
              </a:ext>
            </a:extLst>
          </p:cNvPr>
          <p:cNvSpPr>
            <a:spLocks noGrp="1"/>
          </p:cNvSpPr>
          <p:nvPr>
            <p:ph type="sldNum" sz="quarter" idx="12"/>
          </p:nvPr>
        </p:nvSpPr>
        <p:spPr/>
        <p:txBody>
          <a:bodyPr/>
          <a:lstStyle/>
          <a:p>
            <a:fld id="{BCDE79FB-97BA-492B-8D57-F1373F9ADA95}" type="slidenum">
              <a:rPr lang="en-US" smtClean="0"/>
              <a:t>21</a:t>
            </a:fld>
            <a:endParaRPr lang="en-US"/>
          </a:p>
        </p:txBody>
      </p:sp>
    </p:spTree>
    <p:extLst>
      <p:ext uri="{BB962C8B-B14F-4D97-AF65-F5344CB8AC3E}">
        <p14:creationId xmlns:p14="http://schemas.microsoft.com/office/powerpoint/2010/main" val="3016692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3B4C604-72A7-B49F-13E4-87613ECDD1DE}"/>
              </a:ext>
            </a:extLst>
          </p:cNvPr>
          <p:cNvSpPr>
            <a:spLocks noGrp="1"/>
          </p:cNvSpPr>
          <p:nvPr>
            <p:ph type="title"/>
          </p:nvPr>
        </p:nvSpPr>
        <p:spPr/>
        <p:txBody>
          <a:bodyPr/>
          <a:lstStyle/>
          <a:p>
            <a:r>
              <a:rPr lang="en-US">
                <a:solidFill>
                  <a:srgbClr val="3DBED1"/>
                </a:solidFill>
              </a:rPr>
              <a:t>Overview of Current FME Selection Criteria</a:t>
            </a:r>
            <a:br>
              <a:rPr lang="en-US">
                <a:solidFill>
                  <a:srgbClr val="00829B"/>
                </a:solidFill>
              </a:rPr>
            </a:br>
            <a:endParaRPr lang="en-US">
              <a:solidFill>
                <a:srgbClr val="00829B"/>
              </a:solidFill>
            </a:endParaRPr>
          </a:p>
        </p:txBody>
      </p:sp>
      <p:sp>
        <p:nvSpPr>
          <p:cNvPr id="7" name="Content Placeholder 6">
            <a:extLst>
              <a:ext uri="{FF2B5EF4-FFF2-40B4-BE49-F238E27FC236}">
                <a16:creationId xmlns:a16="http://schemas.microsoft.com/office/drawing/2014/main" id="{9572308D-7A26-C791-19E6-F304731856C6}"/>
              </a:ext>
            </a:extLst>
          </p:cNvPr>
          <p:cNvSpPr>
            <a:spLocks noGrp="1"/>
          </p:cNvSpPr>
          <p:nvPr>
            <p:ph idx="1"/>
          </p:nvPr>
        </p:nvSpPr>
        <p:spPr>
          <a:xfrm>
            <a:off x="391885" y="989192"/>
            <a:ext cx="11048999" cy="3326469"/>
          </a:xfrm>
        </p:spPr>
        <p:txBody>
          <a:bodyPr/>
          <a:lstStyle/>
          <a:p>
            <a:pPr marL="285750" indent="-285750" algn="just" fontAlgn="base">
              <a:buFont typeface="Arial" panose="020B0604020202020204" pitchFamily="34" charset="0"/>
              <a:buChar char="•"/>
            </a:pPr>
            <a:r>
              <a:rPr lang="en-US" sz="1800">
                <a:solidFill>
                  <a:schemeClr val="tx2"/>
                </a:solidFill>
                <a:latin typeface="Arial" panose="020B0604020202020204" pitchFamily="34" charset="0"/>
              </a:rPr>
              <a:t>Frequency Deviation (A-B Frequency) that has a pre-perturbation(A) [the 14-second period of time ending 2 seconds before t(0)] average frequency to post-perturbation(B) [the 32-second period of time starting 20 seconds after t(0)] average frequency absolute deviation greater than 60 </a:t>
            </a:r>
            <a:r>
              <a:rPr lang="en-US" sz="1800" err="1">
                <a:solidFill>
                  <a:schemeClr val="tx2"/>
                </a:solidFill>
                <a:latin typeface="Arial" panose="020B0604020202020204" pitchFamily="34" charset="0"/>
              </a:rPr>
              <a:t>mHz.</a:t>
            </a:r>
            <a:r>
              <a:rPr lang="en-US" sz="1800">
                <a:solidFill>
                  <a:schemeClr val="tx2"/>
                </a:solidFill>
                <a:latin typeface="Arial" panose="020B0604020202020204" pitchFamily="34" charset="0"/>
              </a:rPr>
              <a:t> </a:t>
            </a:r>
          </a:p>
          <a:p>
            <a:pPr marL="285750" indent="-285750" algn="just" fontAlgn="base">
              <a:buFont typeface="Arial" panose="020B0604020202020204" pitchFamily="34" charset="0"/>
              <a:buChar char="•"/>
            </a:pPr>
            <a:endParaRPr lang="en-US" sz="1800">
              <a:solidFill>
                <a:schemeClr val="tx2"/>
              </a:solidFill>
              <a:latin typeface="Arial" panose="020B0604020202020204" pitchFamily="34" charset="0"/>
            </a:endParaRPr>
          </a:p>
          <a:p>
            <a:pPr marL="285750" indent="-285750" algn="just" fontAlgn="base">
              <a:buFont typeface="Arial" panose="020B0604020202020204" pitchFamily="34" charset="0"/>
              <a:buChar char="•"/>
            </a:pPr>
            <a:r>
              <a:rPr lang="en-US" sz="1800">
                <a:solidFill>
                  <a:schemeClr val="tx2"/>
                </a:solidFill>
                <a:latin typeface="Arial" panose="020B0604020202020204" pitchFamily="34" charset="0"/>
              </a:rPr>
              <a:t>A cumulative change in generating unit/generating facility, DC tie and/or firm load pre-perturbation megawatt value to post-perturbation megawatt value absolute deviation greater than 550 MW. </a:t>
            </a:r>
          </a:p>
          <a:p>
            <a:pPr marL="285750" indent="-285750" algn="just" fontAlgn="base">
              <a:buFont typeface="Arial" panose="020B0604020202020204" pitchFamily="34" charset="0"/>
              <a:buChar char="•"/>
            </a:pPr>
            <a:endParaRPr lang="en-US" sz="1800">
              <a:solidFill>
                <a:schemeClr val="tx2"/>
              </a:solidFill>
              <a:latin typeface="Arial" panose="020B0604020202020204" pitchFamily="34" charset="0"/>
            </a:endParaRPr>
          </a:p>
          <a:p>
            <a:pPr marL="285750" indent="-285750" algn="just" fontAlgn="base">
              <a:buFont typeface="Arial" panose="020B0604020202020204" pitchFamily="34" charset="0"/>
              <a:buChar char="•"/>
            </a:pPr>
            <a:r>
              <a:rPr lang="en-US" sz="1800">
                <a:solidFill>
                  <a:schemeClr val="tx2"/>
                </a:solidFill>
                <a:latin typeface="Arial" panose="020B0604020202020204" pitchFamily="34" charset="0"/>
              </a:rPr>
              <a:t>The time from the start of the rapid change in frequency until the point at which Frequency has stabilized within a narrow range should be less than 18 seconds. </a:t>
            </a:r>
          </a:p>
          <a:p>
            <a:pPr marL="285750" indent="-285750" algn="just" fontAlgn="base">
              <a:buFont typeface="Arial" panose="020B0604020202020204" pitchFamily="34" charset="0"/>
              <a:buChar char="•"/>
            </a:pPr>
            <a:endParaRPr lang="en-US" sz="1800">
              <a:solidFill>
                <a:schemeClr val="tx2"/>
              </a:solidFill>
              <a:latin typeface="Arial" panose="020B0604020202020204" pitchFamily="34" charset="0"/>
            </a:endParaRPr>
          </a:p>
          <a:p>
            <a:pPr marL="285750" indent="-285750" algn="just" fontAlgn="base">
              <a:buFont typeface="Arial" panose="020B0604020202020204" pitchFamily="34" charset="0"/>
              <a:buChar char="•"/>
            </a:pPr>
            <a:r>
              <a:rPr lang="en-US" sz="1800">
                <a:solidFill>
                  <a:schemeClr val="tx2"/>
                </a:solidFill>
                <a:latin typeface="Arial" panose="020B0604020202020204" pitchFamily="34" charset="0"/>
              </a:rPr>
              <a:t>Pre-perturbation frequency [computed as an average over the 14-second period of time ending 2 seconds before t(0)] should be relatively steady and near 60.000 Hz at t(0). </a:t>
            </a:r>
            <a:endParaRPr lang="en-US">
              <a:solidFill>
                <a:schemeClr val="tx2"/>
              </a:solidFill>
            </a:endParaRPr>
          </a:p>
        </p:txBody>
      </p:sp>
      <p:sp>
        <p:nvSpPr>
          <p:cNvPr id="8" name="Text Placeholder 7">
            <a:extLst>
              <a:ext uri="{FF2B5EF4-FFF2-40B4-BE49-F238E27FC236}">
                <a16:creationId xmlns:a16="http://schemas.microsoft.com/office/drawing/2014/main" id="{2AC3D42C-395A-E902-1B30-DD0C8FC2B838}"/>
              </a:ext>
            </a:extLst>
          </p:cNvPr>
          <p:cNvSpPr>
            <a:spLocks noGrp="1"/>
          </p:cNvSpPr>
          <p:nvPr>
            <p:ph type="body" sz="quarter" idx="15"/>
          </p:nvPr>
        </p:nvSpPr>
        <p:spPr>
          <a:xfrm flipH="1">
            <a:off x="410850" y="5163736"/>
            <a:ext cx="11067965" cy="1079747"/>
          </a:xfrm>
        </p:spPr>
        <p:txBody>
          <a:bodyPr/>
          <a:lstStyle/>
          <a:p>
            <a:r>
              <a:rPr lang="en-US">
                <a:solidFill>
                  <a:schemeClr val="tx2"/>
                </a:solidFill>
              </a:rPr>
              <a:t>Key Takeaway: </a:t>
            </a:r>
            <a:r>
              <a:rPr lang="en-US" b="0">
                <a:solidFill>
                  <a:srgbClr val="4A525A"/>
                </a:solidFill>
              </a:rPr>
              <a:t>Due to the evolving grid, ERCOT has observed the current criteria used is resulting in fewer FMEs than the desired 20 to 35 events per year. ERCOT is proposing minor modifications to this criteria based on the frequency analysis in the following slides.</a:t>
            </a:r>
            <a:endParaRPr lang="en-US" b="0" strike="sngStrike">
              <a:solidFill>
                <a:srgbClr val="4A525A"/>
              </a:solidFill>
            </a:endParaRPr>
          </a:p>
          <a:p>
            <a:endParaRPr lang="en-US"/>
          </a:p>
        </p:txBody>
      </p:sp>
      <p:sp>
        <p:nvSpPr>
          <p:cNvPr id="5" name="Slide Number Placeholder 4">
            <a:extLst>
              <a:ext uri="{FF2B5EF4-FFF2-40B4-BE49-F238E27FC236}">
                <a16:creationId xmlns:a16="http://schemas.microsoft.com/office/drawing/2014/main" id="{06C77244-FE58-6C91-8E28-51A8359949E9}"/>
              </a:ext>
            </a:extLst>
          </p:cNvPr>
          <p:cNvSpPr>
            <a:spLocks noGrp="1"/>
          </p:cNvSpPr>
          <p:nvPr>
            <p:ph type="sldNum" sz="quarter" idx="12"/>
          </p:nvPr>
        </p:nvSpPr>
        <p:spPr/>
        <p:txBody>
          <a:bodyPr/>
          <a:lstStyle/>
          <a:p>
            <a:fld id="{BCDE79FB-97BA-492B-8D57-F1373F9ADA95}" type="slidenum">
              <a:rPr lang="en-US" smtClean="0"/>
              <a:t>3</a:t>
            </a:fld>
            <a:endParaRPr lang="en-US"/>
          </a:p>
        </p:txBody>
      </p:sp>
    </p:spTree>
    <p:extLst>
      <p:ext uri="{BB962C8B-B14F-4D97-AF65-F5344CB8AC3E}">
        <p14:creationId xmlns:p14="http://schemas.microsoft.com/office/powerpoint/2010/main" val="2163056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08A90-231F-6130-121E-483F152DF2B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A765557-9235-8C10-1436-B0178EFC8651}"/>
              </a:ext>
            </a:extLst>
          </p:cNvPr>
          <p:cNvSpPr>
            <a:spLocks noGrp="1"/>
          </p:cNvSpPr>
          <p:nvPr>
            <p:ph type="title"/>
          </p:nvPr>
        </p:nvSpPr>
        <p:spPr>
          <a:xfrm>
            <a:off x="1112021" y="431562"/>
            <a:ext cx="10401300" cy="914400"/>
          </a:xfrm>
        </p:spPr>
        <p:txBody>
          <a:bodyPr/>
          <a:lstStyle/>
          <a:p>
            <a:r>
              <a:rPr lang="en-US">
                <a:solidFill>
                  <a:schemeClr val="accent2"/>
                </a:solidFill>
              </a:rPr>
              <a:t>Other Quality Checks </a:t>
            </a:r>
          </a:p>
        </p:txBody>
      </p:sp>
      <p:sp>
        <p:nvSpPr>
          <p:cNvPr id="7" name="Content Placeholder 6">
            <a:extLst>
              <a:ext uri="{FF2B5EF4-FFF2-40B4-BE49-F238E27FC236}">
                <a16:creationId xmlns:a16="http://schemas.microsoft.com/office/drawing/2014/main" id="{9F7D7BCC-86B4-53E8-F592-B1C074CE1F4E}"/>
              </a:ext>
            </a:extLst>
          </p:cNvPr>
          <p:cNvSpPr>
            <a:spLocks noGrp="1"/>
          </p:cNvSpPr>
          <p:nvPr>
            <p:ph idx="1"/>
          </p:nvPr>
        </p:nvSpPr>
        <p:spPr>
          <a:xfrm>
            <a:off x="609600" y="999857"/>
            <a:ext cx="11048999" cy="5007836"/>
          </a:xfrm>
        </p:spPr>
        <p:txBody>
          <a:bodyPr vert="horz" wrap="square" lIns="0" tIns="0" rIns="0" bIns="0" rtlCol="0" anchor="t">
            <a:noAutofit/>
          </a:bodyPr>
          <a:lstStyle/>
          <a:p>
            <a:pPr algn="just" fontAlgn="base">
              <a:lnSpc>
                <a:spcPts val="1376"/>
              </a:lnSpc>
            </a:pPr>
            <a:endParaRPr lang="en-US" sz="1800">
              <a:solidFill>
                <a:srgbClr val="4A525A"/>
              </a:solidFill>
              <a:latin typeface="Arial" panose="020B0604020202020204" pitchFamily="34" charset="0"/>
            </a:endParaRPr>
          </a:p>
          <a:p>
            <a:pPr algn="just" fontAlgn="base">
              <a:lnSpc>
                <a:spcPts val="1376"/>
              </a:lnSpc>
            </a:pPr>
            <a:r>
              <a:rPr lang="en-US" sz="1800">
                <a:solidFill>
                  <a:srgbClr val="4A525A"/>
                </a:solidFill>
                <a:latin typeface="Arial" panose="020B0604020202020204" pitchFamily="34" charset="0"/>
              </a:rPr>
              <a:t>In addition, ERCOT uses following quality checks when selecting an FME  </a:t>
            </a:r>
            <a:endParaRPr lang="en-US">
              <a:solidFill>
                <a:srgbClr val="4A525A"/>
              </a:solidFill>
              <a:latin typeface="Arial" panose="020B0604020202020204" pitchFamily="34" charset="0"/>
            </a:endParaRPr>
          </a:p>
          <a:p>
            <a:pPr marL="285750" indent="-285750" algn="just" fontAlgn="base">
              <a:lnSpc>
                <a:spcPct val="150000"/>
              </a:lnSpc>
              <a:buFont typeface="Arial" panose="020B0604020202020204" pitchFamily="34" charset="0"/>
              <a:buChar char="•"/>
            </a:pPr>
            <a:r>
              <a:rPr lang="en-US">
                <a:solidFill>
                  <a:srgbClr val="4A525A"/>
                </a:solidFill>
                <a:latin typeface="Arial"/>
                <a:cs typeface="Arial"/>
              </a:rPr>
              <a:t>MW loss from Generating unit/DC-Import or Load Resources/</a:t>
            </a:r>
            <a:r>
              <a:rPr lang="en-US" err="1">
                <a:solidFill>
                  <a:srgbClr val="4A525A"/>
                </a:solidFill>
                <a:latin typeface="Arial"/>
                <a:cs typeface="Arial"/>
              </a:rPr>
              <a:t>DC_Export</a:t>
            </a:r>
            <a:r>
              <a:rPr lang="en-US">
                <a:solidFill>
                  <a:srgbClr val="4A525A"/>
                </a:solidFill>
                <a:latin typeface="Arial"/>
                <a:cs typeface="Arial"/>
              </a:rPr>
              <a:t> should be instantaneous in nature. </a:t>
            </a:r>
          </a:p>
          <a:p>
            <a:pPr marL="834390" lvl="1" indent="-285750" algn="just" fontAlgn="base">
              <a:lnSpc>
                <a:spcPct val="150000"/>
              </a:lnSpc>
            </a:pPr>
            <a:r>
              <a:rPr lang="en-US">
                <a:solidFill>
                  <a:srgbClr val="4A525A"/>
                </a:solidFill>
                <a:latin typeface="Arial" panose="020B0604020202020204" pitchFamily="34" charset="0"/>
              </a:rPr>
              <a:t>Significant unit runback prior to the unit trip, that impacts the pre-perturbation frequency will be ignored.</a:t>
            </a:r>
          </a:p>
          <a:p>
            <a:pPr marL="834390" lvl="1" indent="-285750" algn="just" fontAlgn="base">
              <a:lnSpc>
                <a:spcPct val="150000"/>
              </a:lnSpc>
            </a:pPr>
            <a:r>
              <a:rPr lang="en-US">
                <a:solidFill>
                  <a:srgbClr val="4A525A"/>
                </a:solidFill>
                <a:latin typeface="Arial" panose="020B0604020202020204" pitchFamily="34" charset="0"/>
              </a:rPr>
              <a:t>Events resulting from partial unit trips or runback following a partial trip will be ignored.</a:t>
            </a:r>
          </a:p>
          <a:p>
            <a:pPr marL="285750" indent="-285750" algn="just" fontAlgn="base">
              <a:lnSpc>
                <a:spcPct val="150000"/>
              </a:lnSpc>
              <a:buFont typeface="Arial" panose="020B0604020202020204" pitchFamily="34" charset="0"/>
              <a:buChar char="•"/>
            </a:pPr>
            <a:r>
              <a:rPr lang="en-US">
                <a:solidFill>
                  <a:srgbClr val="4A525A"/>
                </a:solidFill>
                <a:latin typeface="Arial" panose="020B0604020202020204" pitchFamily="34" charset="0"/>
              </a:rPr>
              <a:t>The post-perturbation frequency should be outside the deadbands.</a:t>
            </a:r>
          </a:p>
          <a:p>
            <a:pPr marL="834390" lvl="1" indent="-285750" algn="just" fontAlgn="base">
              <a:lnSpc>
                <a:spcPct val="150000"/>
              </a:lnSpc>
            </a:pPr>
            <a:r>
              <a:rPr lang="en-US">
                <a:solidFill>
                  <a:srgbClr val="4A525A"/>
                </a:solidFill>
                <a:latin typeface="Arial" panose="020B0604020202020204" pitchFamily="34" charset="0"/>
              </a:rPr>
              <a:t>For a low frequency event, the post-perturbation frequency should be less than 59.983 Hz</a:t>
            </a:r>
          </a:p>
          <a:p>
            <a:pPr marL="834390" lvl="1" indent="-285750" algn="just" fontAlgn="base">
              <a:lnSpc>
                <a:spcPct val="150000"/>
              </a:lnSpc>
            </a:pPr>
            <a:r>
              <a:rPr lang="en-US">
                <a:solidFill>
                  <a:srgbClr val="4A525A"/>
                </a:solidFill>
                <a:latin typeface="Arial" panose="020B0604020202020204" pitchFamily="34" charset="0"/>
              </a:rPr>
              <a:t>For a high frequency event, the post-perturbation frequency should be greater than 60.017 Hz</a:t>
            </a:r>
          </a:p>
          <a:p>
            <a:pPr marL="285750" indent="-285750" algn="just">
              <a:lnSpc>
                <a:spcPct val="150000"/>
              </a:lnSpc>
              <a:buFont typeface="Arial" panose="020B0604020202020204" pitchFamily="34" charset="0"/>
              <a:buChar char="•"/>
            </a:pPr>
            <a:r>
              <a:rPr lang="en-US">
                <a:solidFill>
                  <a:srgbClr val="4A525A"/>
                </a:solidFill>
                <a:latin typeface="Arial"/>
                <a:cs typeface="Arial"/>
              </a:rPr>
              <a:t>ERCOT retains discretion when selecting FMEs. While the criteria provides a consistent framework, ERCOT may designate an event as an FME even if it does not meet every element of the criteria, when overall characteristics indicate it is a strong candidate for performance monitoring under BAL‑001‑TRE.</a:t>
            </a:r>
          </a:p>
          <a:p>
            <a:pPr marL="285750" indent="-285750" algn="just">
              <a:lnSpc>
                <a:spcPct val="150000"/>
              </a:lnSpc>
              <a:buFont typeface="Arial" panose="020B0604020202020204" pitchFamily="34" charset="0"/>
              <a:buChar char="•"/>
            </a:pPr>
            <a:endParaRPr lang="en-US">
              <a:solidFill>
                <a:srgbClr val="4A525A"/>
              </a:solidFill>
              <a:latin typeface="Arial"/>
              <a:cs typeface="Arial"/>
            </a:endParaRPr>
          </a:p>
        </p:txBody>
      </p:sp>
      <p:sp>
        <p:nvSpPr>
          <p:cNvPr id="5" name="Slide Number Placeholder 4">
            <a:extLst>
              <a:ext uri="{FF2B5EF4-FFF2-40B4-BE49-F238E27FC236}">
                <a16:creationId xmlns:a16="http://schemas.microsoft.com/office/drawing/2014/main" id="{8634146D-0EBB-2870-DF0C-5867AD81F609}"/>
              </a:ext>
            </a:extLst>
          </p:cNvPr>
          <p:cNvSpPr>
            <a:spLocks noGrp="1"/>
          </p:cNvSpPr>
          <p:nvPr>
            <p:ph type="sldNum" sz="quarter" idx="12"/>
          </p:nvPr>
        </p:nvSpPr>
        <p:spPr/>
        <p:txBody>
          <a:bodyPr/>
          <a:lstStyle/>
          <a:p>
            <a:fld id="{BCDE79FB-97BA-492B-8D57-F1373F9ADA95}" type="slidenum">
              <a:rPr lang="en-US" smtClean="0"/>
              <a:t>4</a:t>
            </a:fld>
            <a:endParaRPr lang="en-US"/>
          </a:p>
        </p:txBody>
      </p:sp>
    </p:spTree>
    <p:extLst>
      <p:ext uri="{BB962C8B-B14F-4D97-AF65-F5344CB8AC3E}">
        <p14:creationId xmlns:p14="http://schemas.microsoft.com/office/powerpoint/2010/main" val="4181972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04032-FF01-D8E2-3A0F-E44C86FAD38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EFE1402-F90C-AC88-5421-34A3819AFAFD}"/>
              </a:ext>
            </a:extLst>
          </p:cNvPr>
          <p:cNvSpPr>
            <a:spLocks noGrp="1"/>
          </p:cNvSpPr>
          <p:nvPr>
            <p:ph type="title"/>
          </p:nvPr>
        </p:nvSpPr>
        <p:spPr/>
        <p:txBody>
          <a:bodyPr/>
          <a:lstStyle/>
          <a:p>
            <a:r>
              <a:rPr lang="en-US">
                <a:solidFill>
                  <a:schemeClr val="accent2"/>
                </a:solidFill>
              </a:rPr>
              <a:t>Analysis – Events selected</a:t>
            </a:r>
            <a:br>
              <a:rPr lang="en-US">
                <a:solidFill>
                  <a:srgbClr val="00829B"/>
                </a:solidFill>
              </a:rPr>
            </a:br>
            <a:endParaRPr lang="en-US">
              <a:solidFill>
                <a:srgbClr val="00829B"/>
              </a:solidFill>
            </a:endParaRPr>
          </a:p>
        </p:txBody>
      </p:sp>
      <p:sp>
        <p:nvSpPr>
          <p:cNvPr id="7" name="Content Placeholder 6">
            <a:extLst>
              <a:ext uri="{FF2B5EF4-FFF2-40B4-BE49-F238E27FC236}">
                <a16:creationId xmlns:a16="http://schemas.microsoft.com/office/drawing/2014/main" id="{7646E786-F648-920D-4CFC-3E4BB540521D}"/>
              </a:ext>
            </a:extLst>
          </p:cNvPr>
          <p:cNvSpPr>
            <a:spLocks noGrp="1"/>
          </p:cNvSpPr>
          <p:nvPr>
            <p:ph idx="1"/>
          </p:nvPr>
        </p:nvSpPr>
        <p:spPr>
          <a:xfrm>
            <a:off x="391885" y="1137247"/>
            <a:ext cx="11048999" cy="3326469"/>
          </a:xfrm>
        </p:spPr>
        <p:txBody>
          <a:bodyPr/>
          <a:lstStyle/>
          <a:p>
            <a:pPr lvl="1" indent="0" algn="just" fontAlgn="base">
              <a:lnSpc>
                <a:spcPts val="1376"/>
              </a:lnSpc>
              <a:buNone/>
            </a:pPr>
            <a:endParaRPr lang="en-US" sz="1800" dirty="0">
              <a:solidFill>
                <a:schemeClr val="tx2"/>
              </a:solidFill>
            </a:endParaRPr>
          </a:p>
          <a:p>
            <a:pPr lvl="1" indent="0" algn="just" fontAlgn="base">
              <a:buNone/>
            </a:pPr>
            <a:r>
              <a:rPr lang="en-US" sz="1800" dirty="0">
                <a:solidFill>
                  <a:schemeClr val="tx2"/>
                </a:solidFill>
              </a:rPr>
              <a:t>ERCOT has compiled 44 Non-FME events to conduct analysis to identify changes in event selection criteria </a:t>
            </a:r>
            <a:r>
              <a:rPr lang="en-US" sz="1800" dirty="0">
                <a:solidFill>
                  <a:srgbClr val="4A525A"/>
                </a:solidFill>
              </a:rPr>
              <a:t>from 2022 to 2025 based on the following criteria:</a:t>
            </a:r>
          </a:p>
          <a:p>
            <a:pPr algn="just" fontAlgn="base">
              <a:lnSpc>
                <a:spcPts val="1376"/>
              </a:lnSpc>
            </a:pPr>
            <a:endParaRPr lang="en-US" sz="1800" dirty="0">
              <a:solidFill>
                <a:srgbClr val="4A525A"/>
              </a:solidFill>
              <a:latin typeface="Arial" panose="020B0604020202020204" pitchFamily="34" charset="0"/>
            </a:endParaRPr>
          </a:p>
          <a:p>
            <a:pPr marL="834390" lvl="1" indent="-285750" algn="just" fontAlgn="base">
              <a:lnSpc>
                <a:spcPts val="1376"/>
              </a:lnSpc>
            </a:pPr>
            <a:r>
              <a:rPr lang="en-US" sz="1800" dirty="0">
                <a:solidFill>
                  <a:schemeClr val="tx2"/>
                </a:solidFill>
                <a:latin typeface="Arial" panose="020B0604020202020204" pitchFamily="34" charset="0"/>
              </a:rPr>
              <a:t>Events are </a:t>
            </a:r>
            <a:r>
              <a:rPr lang="en-US" sz="1800" dirty="0">
                <a:solidFill>
                  <a:srgbClr val="4A525A"/>
                </a:solidFill>
                <a:latin typeface="Arial" panose="020B0604020202020204" pitchFamily="34" charset="0"/>
              </a:rPr>
              <a:t>selected from </a:t>
            </a:r>
            <a:r>
              <a:rPr lang="en-US" sz="1800" dirty="0">
                <a:solidFill>
                  <a:schemeClr val="tx2"/>
                </a:solidFill>
                <a:latin typeface="Arial" panose="020B0604020202020204" pitchFamily="34" charset="0"/>
              </a:rPr>
              <a:t>the existing pool of non FMEs</a:t>
            </a:r>
          </a:p>
          <a:p>
            <a:pPr marL="834390" lvl="1" indent="-285750" algn="just" fontAlgn="base">
              <a:lnSpc>
                <a:spcPts val="1376"/>
              </a:lnSpc>
            </a:pPr>
            <a:endParaRPr lang="en-US" sz="1800" dirty="0">
              <a:solidFill>
                <a:schemeClr val="tx2"/>
              </a:solidFill>
              <a:latin typeface="Arial" panose="020B0604020202020204" pitchFamily="34" charset="0"/>
            </a:endParaRPr>
          </a:p>
          <a:p>
            <a:pPr marL="834390" lvl="1" indent="-285750" algn="just" fontAlgn="base">
              <a:lnSpc>
                <a:spcPts val="1376"/>
              </a:lnSpc>
            </a:pPr>
            <a:r>
              <a:rPr lang="en-US" sz="1800" dirty="0">
                <a:solidFill>
                  <a:schemeClr val="tx2"/>
                </a:solidFill>
                <a:latin typeface="Arial" panose="020B0604020202020204" pitchFamily="34" charset="0"/>
              </a:rPr>
              <a:t>MW Loss is greater or equal to approximately 550 MW </a:t>
            </a:r>
          </a:p>
          <a:p>
            <a:pPr marL="834390" lvl="1" indent="-285750" algn="just" fontAlgn="base">
              <a:lnSpc>
                <a:spcPts val="1376"/>
              </a:lnSpc>
            </a:pPr>
            <a:endParaRPr lang="en-US" sz="1800" dirty="0">
              <a:solidFill>
                <a:schemeClr val="tx2"/>
              </a:solidFill>
              <a:latin typeface="Arial" panose="020B0604020202020204" pitchFamily="34" charset="0"/>
            </a:endParaRPr>
          </a:p>
          <a:p>
            <a:pPr marL="834390" lvl="1" indent="-285750" algn="just" fontAlgn="base">
              <a:lnSpc>
                <a:spcPts val="1376"/>
              </a:lnSpc>
            </a:pPr>
            <a:r>
              <a:rPr lang="en-US" sz="1800" dirty="0">
                <a:solidFill>
                  <a:schemeClr val="tx2"/>
                </a:solidFill>
                <a:latin typeface="Arial" panose="020B0604020202020204" pitchFamily="34" charset="0"/>
              </a:rPr>
              <a:t>Event is a clean trip</a:t>
            </a:r>
          </a:p>
          <a:p>
            <a:pPr lvl="1" indent="0" algn="just" fontAlgn="base">
              <a:lnSpc>
                <a:spcPts val="1376"/>
              </a:lnSpc>
              <a:buNone/>
            </a:pPr>
            <a:endParaRPr lang="en-US" sz="1800" dirty="0">
              <a:solidFill>
                <a:schemeClr val="tx2"/>
              </a:solidFill>
              <a:latin typeface="Arial" panose="020B0604020202020204" pitchFamily="34" charset="0"/>
            </a:endParaRPr>
          </a:p>
          <a:p>
            <a:pPr marL="834390" lvl="1" indent="-285750" algn="just" fontAlgn="base">
              <a:lnSpc>
                <a:spcPts val="1376"/>
              </a:lnSpc>
            </a:pPr>
            <a:r>
              <a:rPr lang="en-US" sz="1800" dirty="0">
                <a:solidFill>
                  <a:srgbClr val="4A525A"/>
                </a:solidFill>
                <a:latin typeface="Arial" panose="020B0604020202020204" pitchFamily="34" charset="0"/>
              </a:rPr>
              <a:t>Pre-</a:t>
            </a:r>
            <a:r>
              <a:rPr lang="en-US" sz="1800" dirty="0" err="1">
                <a:solidFill>
                  <a:srgbClr val="4A525A"/>
                </a:solidFill>
                <a:latin typeface="Arial" panose="020B0604020202020204" pitchFamily="34" charset="0"/>
              </a:rPr>
              <a:t>peturbation</a:t>
            </a:r>
            <a:r>
              <a:rPr lang="en-US" sz="1800" dirty="0">
                <a:solidFill>
                  <a:srgbClr val="4A525A"/>
                </a:solidFill>
                <a:latin typeface="Arial" panose="020B0604020202020204" pitchFamily="34" charset="0"/>
              </a:rPr>
              <a:t> frequency is within the deadbands</a:t>
            </a:r>
            <a:endParaRPr lang="en-US" sz="2000" strike="sngStrike" dirty="0">
              <a:solidFill>
                <a:schemeClr val="tx2"/>
              </a:solidFill>
              <a:latin typeface="Arial" panose="020B0604020202020204" pitchFamily="34" charset="0"/>
            </a:endParaRPr>
          </a:p>
          <a:p>
            <a:pPr marL="834390" lvl="1" indent="-285750" fontAlgn="base">
              <a:lnSpc>
                <a:spcPts val="1376"/>
              </a:lnSpc>
            </a:pPr>
            <a:endParaRPr lang="en-US" sz="1800" dirty="0">
              <a:solidFill>
                <a:srgbClr val="000000"/>
              </a:solidFill>
              <a:latin typeface="Arial" panose="020B0604020202020204" pitchFamily="34" charset="0"/>
            </a:endParaRPr>
          </a:p>
          <a:p>
            <a:pPr marL="834390" lvl="1" indent="-285750" fontAlgn="base">
              <a:lnSpc>
                <a:spcPts val="1376"/>
              </a:lnSpc>
            </a:pPr>
            <a:endParaRPr lang="en-US" sz="1800" dirty="0">
              <a:solidFill>
                <a:srgbClr val="000000"/>
              </a:solidFill>
              <a:latin typeface="Arial" panose="020B0604020202020204" pitchFamily="34" charset="0"/>
            </a:endParaRPr>
          </a:p>
        </p:txBody>
      </p:sp>
      <p:sp>
        <p:nvSpPr>
          <p:cNvPr id="5" name="Slide Number Placeholder 4">
            <a:extLst>
              <a:ext uri="{FF2B5EF4-FFF2-40B4-BE49-F238E27FC236}">
                <a16:creationId xmlns:a16="http://schemas.microsoft.com/office/drawing/2014/main" id="{789DB81F-857E-74D7-6CE8-D35B60FCA0C5}"/>
              </a:ext>
            </a:extLst>
          </p:cNvPr>
          <p:cNvSpPr>
            <a:spLocks noGrp="1"/>
          </p:cNvSpPr>
          <p:nvPr>
            <p:ph type="sldNum" sz="quarter" idx="12"/>
          </p:nvPr>
        </p:nvSpPr>
        <p:spPr/>
        <p:txBody>
          <a:bodyPr/>
          <a:lstStyle/>
          <a:p>
            <a:fld id="{BCDE79FB-97BA-492B-8D57-F1373F9ADA95}" type="slidenum">
              <a:rPr lang="en-US" smtClean="0"/>
              <a:t>5</a:t>
            </a:fld>
            <a:endParaRPr lang="en-US"/>
          </a:p>
        </p:txBody>
      </p:sp>
      <p:sp>
        <p:nvSpPr>
          <p:cNvPr id="4" name="Text Placeholder 7">
            <a:extLst>
              <a:ext uri="{FF2B5EF4-FFF2-40B4-BE49-F238E27FC236}">
                <a16:creationId xmlns:a16="http://schemas.microsoft.com/office/drawing/2014/main" id="{8A3B58C4-69C9-EE86-5D21-0ADCC87363FA}"/>
              </a:ext>
            </a:extLst>
          </p:cNvPr>
          <p:cNvSpPr>
            <a:spLocks noGrp="1"/>
          </p:cNvSpPr>
          <p:nvPr>
            <p:ph type="body" sz="quarter" idx="15"/>
          </p:nvPr>
        </p:nvSpPr>
        <p:spPr>
          <a:xfrm flipH="1">
            <a:off x="543049" y="5143763"/>
            <a:ext cx="11067965" cy="914401"/>
          </a:xfrm>
        </p:spPr>
        <p:txBody>
          <a:bodyPr/>
          <a:lstStyle/>
          <a:p>
            <a:r>
              <a:rPr lang="en-US"/>
              <a:t>Key Takeaway: </a:t>
            </a:r>
            <a:r>
              <a:rPr lang="en-US" b="0"/>
              <a:t>Based on this criteria, there are 44 events to evaluate from 2022 – 2025. </a:t>
            </a:r>
          </a:p>
          <a:p>
            <a:endParaRPr lang="en-US"/>
          </a:p>
        </p:txBody>
      </p:sp>
    </p:spTree>
    <p:extLst>
      <p:ext uri="{BB962C8B-B14F-4D97-AF65-F5344CB8AC3E}">
        <p14:creationId xmlns:p14="http://schemas.microsoft.com/office/powerpoint/2010/main" val="627988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C1D5E-FE4D-AE64-CC15-DAFED08196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174675-C8B8-B84D-64EE-AE873524C70F}"/>
              </a:ext>
            </a:extLst>
          </p:cNvPr>
          <p:cNvSpPr>
            <a:spLocks noGrp="1"/>
          </p:cNvSpPr>
          <p:nvPr>
            <p:ph type="title"/>
          </p:nvPr>
        </p:nvSpPr>
        <p:spPr/>
        <p:txBody>
          <a:bodyPr/>
          <a:lstStyle/>
          <a:p>
            <a:r>
              <a:rPr lang="en-US">
                <a:solidFill>
                  <a:schemeClr val="accent2"/>
                </a:solidFill>
              </a:rPr>
              <a:t>FME Events from 2021-2026 </a:t>
            </a:r>
          </a:p>
        </p:txBody>
      </p:sp>
      <p:sp>
        <p:nvSpPr>
          <p:cNvPr id="3" name="Text Placeholder 2">
            <a:extLst>
              <a:ext uri="{FF2B5EF4-FFF2-40B4-BE49-F238E27FC236}">
                <a16:creationId xmlns:a16="http://schemas.microsoft.com/office/drawing/2014/main" id="{D15E752B-5662-523C-1A94-DD66439706BA}"/>
              </a:ext>
            </a:extLst>
          </p:cNvPr>
          <p:cNvSpPr>
            <a:spLocks noGrp="1"/>
          </p:cNvSpPr>
          <p:nvPr>
            <p:ph type="body" sz="quarter" idx="16"/>
          </p:nvPr>
        </p:nvSpPr>
        <p:spPr>
          <a:xfrm>
            <a:off x="495300" y="1371600"/>
            <a:ext cx="11163300" cy="2619375"/>
          </a:xfrm>
        </p:spPr>
        <p:txBody>
          <a:bodyPr/>
          <a:lstStyle/>
          <a:p>
            <a:r>
              <a:rPr lang="en-US" sz="1800" dirty="0">
                <a:solidFill>
                  <a:srgbClr val="4A525A"/>
                </a:solidFill>
              </a:rPr>
              <a:t>Year over year, ERCOT is seeing improvement in the grid’s ability to arrest and recover frequency for similar MW loss and similar inertia levels. As a result, number of FME events are declining.</a:t>
            </a:r>
            <a:endParaRPr lang="en-US" sz="1800" dirty="0"/>
          </a:p>
        </p:txBody>
      </p:sp>
      <p:sp>
        <p:nvSpPr>
          <p:cNvPr id="5" name="Slide Number Placeholder 4">
            <a:extLst>
              <a:ext uri="{FF2B5EF4-FFF2-40B4-BE49-F238E27FC236}">
                <a16:creationId xmlns:a16="http://schemas.microsoft.com/office/drawing/2014/main" id="{AC9CF6B2-D607-72FF-2F28-EF9B7C6F319C}"/>
              </a:ext>
            </a:extLst>
          </p:cNvPr>
          <p:cNvSpPr>
            <a:spLocks noGrp="1"/>
          </p:cNvSpPr>
          <p:nvPr>
            <p:ph type="sldNum" sz="quarter" idx="12"/>
          </p:nvPr>
        </p:nvSpPr>
        <p:spPr/>
        <p:txBody>
          <a:bodyPr/>
          <a:lstStyle/>
          <a:p>
            <a:fld id="{BCDE79FB-97BA-492B-8D57-F1373F9ADA95}" type="slidenum">
              <a:rPr lang="en-US" smtClean="0"/>
              <a:t>6</a:t>
            </a:fld>
            <a:endParaRPr lang="en-US"/>
          </a:p>
        </p:txBody>
      </p:sp>
      <p:pic>
        <p:nvPicPr>
          <p:cNvPr id="6" name="Content Placeholder 5">
            <a:extLst>
              <a:ext uri="{FF2B5EF4-FFF2-40B4-BE49-F238E27FC236}">
                <a16:creationId xmlns:a16="http://schemas.microsoft.com/office/drawing/2014/main" id="{42394C25-DADA-BF9B-5B5A-14376D918C4D}"/>
              </a:ext>
            </a:extLst>
          </p:cNvPr>
          <p:cNvPicPr>
            <a:picLocks noGrp="1" noChangeAspect="1"/>
          </p:cNvPicPr>
          <p:nvPr>
            <p:ph idx="4294967295"/>
          </p:nvPr>
        </p:nvPicPr>
        <p:blipFill>
          <a:blip>
            <a:extLst>
              <a:ext uri="{96DAC541-7B7A-43D3-8B79-37D633B846F1}">
                <asvg:svgBlip xmlns:asvg="http://schemas.microsoft.com/office/drawing/2016/SVG/main" r:embed="rId2"/>
              </a:ext>
            </a:extLst>
          </a:blip>
          <a:srcRect/>
          <a:stretch/>
        </p:blipFill>
        <p:spPr>
          <a:xfrm>
            <a:off x="1938462" y="2016366"/>
            <a:ext cx="7821763" cy="4613034"/>
          </a:xfrm>
          <a:prstGeom prst="rect">
            <a:avLst/>
          </a:prstGeom>
        </p:spPr>
      </p:pic>
    </p:spTree>
    <p:extLst>
      <p:ext uri="{BB962C8B-B14F-4D97-AF65-F5344CB8AC3E}">
        <p14:creationId xmlns:p14="http://schemas.microsoft.com/office/powerpoint/2010/main" val="4038621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F013B-6C50-5FA4-F230-74341CDA79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C1F936-68F6-3701-ABEB-B90ECAA4D689}"/>
              </a:ext>
            </a:extLst>
          </p:cNvPr>
          <p:cNvSpPr>
            <a:spLocks noGrp="1"/>
          </p:cNvSpPr>
          <p:nvPr>
            <p:ph type="title"/>
          </p:nvPr>
        </p:nvSpPr>
        <p:spPr/>
        <p:txBody>
          <a:bodyPr/>
          <a:lstStyle/>
          <a:p>
            <a:r>
              <a:rPr lang="en-US">
                <a:solidFill>
                  <a:schemeClr val="accent2"/>
                </a:solidFill>
              </a:rPr>
              <a:t>A-B Frequency for Non-FME events from 2022 - 2025</a:t>
            </a:r>
          </a:p>
        </p:txBody>
      </p:sp>
      <p:pic>
        <p:nvPicPr>
          <p:cNvPr id="6" name="Content Placeholder 5">
            <a:extLst>
              <a:ext uri="{FF2B5EF4-FFF2-40B4-BE49-F238E27FC236}">
                <a16:creationId xmlns:a16="http://schemas.microsoft.com/office/drawing/2014/main" id="{26376D1E-7DEA-85A4-8C85-DDCD50F7C93B}"/>
              </a:ext>
            </a:extLst>
          </p:cNvPr>
          <p:cNvPicPr>
            <a:picLocks noGrp="1" noChangeAspect="1"/>
          </p:cNvPicPr>
          <p:nvPr>
            <p:ph idx="1"/>
          </p:nvPr>
        </p:nvPicPr>
        <p:blipFill>
          <a:blip>
            <a:extLst>
              <a:ext uri="{96DAC541-7B7A-43D3-8B79-37D633B846F1}">
                <asvg:svgBlip xmlns:asvg="http://schemas.microsoft.com/office/drawing/2016/SVG/main" r:embed="rId3"/>
              </a:ext>
            </a:extLst>
          </a:blip>
          <a:stretch/>
        </p:blipFill>
        <p:spPr>
          <a:xfrm>
            <a:off x="918808" y="1336745"/>
            <a:ext cx="5564795" cy="3368166"/>
          </a:xfrm>
          <a:prstGeom prst="rect">
            <a:avLst/>
          </a:prstGeom>
        </p:spPr>
      </p:pic>
      <p:sp>
        <p:nvSpPr>
          <p:cNvPr id="4" name="Text Placeholder 3">
            <a:extLst>
              <a:ext uri="{FF2B5EF4-FFF2-40B4-BE49-F238E27FC236}">
                <a16:creationId xmlns:a16="http://schemas.microsoft.com/office/drawing/2014/main" id="{AD9FCCF4-1EBF-AB75-86E7-B8DFEB9079E5}"/>
              </a:ext>
            </a:extLst>
          </p:cNvPr>
          <p:cNvSpPr>
            <a:spLocks noGrp="1"/>
          </p:cNvSpPr>
          <p:nvPr>
            <p:ph type="body" sz="quarter" idx="15"/>
          </p:nvPr>
        </p:nvSpPr>
        <p:spPr>
          <a:xfrm flipH="1">
            <a:off x="562016" y="5521255"/>
            <a:ext cx="11067965" cy="1017657"/>
          </a:xfrm>
        </p:spPr>
        <p:txBody>
          <a:bodyPr vert="horz" wrap="square" lIns="365760" tIns="91440" rIns="91440" bIns="91440" rtlCol="0" anchor="t">
            <a:noAutofit/>
          </a:bodyPr>
          <a:lstStyle/>
          <a:p>
            <a:r>
              <a:rPr lang="en-US"/>
              <a:t>Key Takeaway: </a:t>
            </a:r>
            <a:r>
              <a:rPr lang="en-US" b="0"/>
              <a:t>This trend suggests that current A-B threshold may be too restrictive, as the A-B several clean events fall below existing threshold. </a:t>
            </a:r>
            <a:endParaRPr lang="en-US" b="0">
              <a:cs typeface="Arial"/>
            </a:endParaRPr>
          </a:p>
          <a:p>
            <a:endParaRPr lang="en-US"/>
          </a:p>
        </p:txBody>
      </p:sp>
      <p:sp>
        <p:nvSpPr>
          <p:cNvPr id="5" name="Slide Number Placeholder 4">
            <a:extLst>
              <a:ext uri="{FF2B5EF4-FFF2-40B4-BE49-F238E27FC236}">
                <a16:creationId xmlns:a16="http://schemas.microsoft.com/office/drawing/2014/main" id="{498AFF97-E949-C078-BFFB-4D717F6AF0CF}"/>
              </a:ext>
            </a:extLst>
          </p:cNvPr>
          <p:cNvSpPr>
            <a:spLocks noGrp="1"/>
          </p:cNvSpPr>
          <p:nvPr>
            <p:ph type="sldNum" sz="quarter" idx="12"/>
          </p:nvPr>
        </p:nvSpPr>
        <p:spPr/>
        <p:txBody>
          <a:bodyPr/>
          <a:lstStyle/>
          <a:p>
            <a:fld id="{BCDE79FB-97BA-492B-8D57-F1373F9ADA95}" type="slidenum">
              <a:rPr lang="en-US" smtClean="0"/>
              <a:t>7</a:t>
            </a:fld>
            <a:endParaRPr lang="en-US"/>
          </a:p>
        </p:txBody>
      </p:sp>
      <p:sp>
        <p:nvSpPr>
          <p:cNvPr id="7" name="Text Placeholder 6">
            <a:extLst>
              <a:ext uri="{FF2B5EF4-FFF2-40B4-BE49-F238E27FC236}">
                <a16:creationId xmlns:a16="http://schemas.microsoft.com/office/drawing/2014/main" id="{7C673ADA-14A9-C78D-3F6D-8A6079EE9490}"/>
              </a:ext>
            </a:extLst>
          </p:cNvPr>
          <p:cNvSpPr>
            <a:spLocks noGrp="1"/>
          </p:cNvSpPr>
          <p:nvPr>
            <p:ph type="body" sz="quarter" idx="4294967295"/>
          </p:nvPr>
        </p:nvSpPr>
        <p:spPr>
          <a:xfrm>
            <a:off x="6877050" y="1336745"/>
            <a:ext cx="5314950" cy="3368166"/>
          </a:xfrm>
        </p:spPr>
        <p:txBody>
          <a:bodyPr/>
          <a:lstStyle/>
          <a:p>
            <a:pPr marL="285750" indent="-285750">
              <a:buFont typeface="Arial" panose="020B0604020202020204" pitchFamily="34" charset="0"/>
              <a:buChar char="•"/>
            </a:pPr>
            <a:r>
              <a:rPr lang="en-US" sz="1400" dirty="0"/>
              <a:t>“A Point” is the last stable frequency value before a frequency disturbance. </a:t>
            </a:r>
          </a:p>
          <a:p>
            <a:pPr marL="285750" indent="-285750">
              <a:buFont typeface="Arial" panose="020B0604020202020204" pitchFamily="34" charset="0"/>
              <a:buChar char="•"/>
            </a:pPr>
            <a:r>
              <a:rPr lang="en-US" sz="1400" dirty="0"/>
              <a:t>“B Point” is the “recovery” frequency value after the C Point. </a:t>
            </a:r>
          </a:p>
          <a:p>
            <a:pPr marL="285750" indent="-285750">
              <a:buFont typeface="Arial" panose="020B0604020202020204" pitchFamily="34" charset="0"/>
              <a:buChar char="•"/>
            </a:pPr>
            <a:r>
              <a:rPr lang="en-US" sz="1400" dirty="0"/>
              <a:t>“C Point” is the lowest frequency value during the first five seconds of the event</a:t>
            </a:r>
          </a:p>
          <a:p>
            <a:pPr marL="285750" indent="-285750">
              <a:buFont typeface="Arial" panose="020B0604020202020204" pitchFamily="34" charset="0"/>
              <a:buChar char="•"/>
            </a:pPr>
            <a:r>
              <a:rPr lang="en-US" sz="1400" dirty="0"/>
              <a:t>The charts includes all variations of A-B frequency over the course of 4 years and shows an average decrease over each year.</a:t>
            </a:r>
          </a:p>
          <a:p>
            <a:pPr marL="285750" indent="-285750">
              <a:buFont typeface="Arial" panose="020B0604020202020204" pitchFamily="34" charset="0"/>
              <a:buChar char="•"/>
            </a:pPr>
            <a:r>
              <a:rPr lang="en-US" sz="1400" dirty="0"/>
              <a:t>The A-B range for each year are as followed:</a:t>
            </a:r>
          </a:p>
          <a:p>
            <a:pPr marL="834390" lvl="1" indent="-285750"/>
            <a:r>
              <a:rPr lang="en-US" sz="1200" b="1" dirty="0"/>
              <a:t>2022:</a:t>
            </a:r>
            <a:r>
              <a:rPr lang="en-US" sz="1200" dirty="0"/>
              <a:t> 0.0600 – 0.0720 </a:t>
            </a:r>
            <a:r>
              <a:rPr lang="en-US" sz="1200" dirty="0" err="1"/>
              <a:t>mHz</a:t>
            </a:r>
            <a:endParaRPr lang="en-US" sz="1200" dirty="0"/>
          </a:p>
          <a:p>
            <a:pPr marL="834390" lvl="1" indent="-285750"/>
            <a:r>
              <a:rPr lang="en-US" sz="1200" b="1" dirty="0"/>
              <a:t>2023:</a:t>
            </a:r>
            <a:r>
              <a:rPr lang="en-US" sz="1200" dirty="0"/>
              <a:t> 0.0290 – 0.0630 </a:t>
            </a:r>
            <a:r>
              <a:rPr lang="en-US" sz="1200" dirty="0" err="1"/>
              <a:t>mHz</a:t>
            </a:r>
            <a:endParaRPr lang="en-US" sz="1200" dirty="0"/>
          </a:p>
          <a:p>
            <a:pPr marL="834390" lvl="1" indent="-285750"/>
            <a:r>
              <a:rPr lang="en-US" sz="1200" b="1" dirty="0"/>
              <a:t>2024:</a:t>
            </a:r>
            <a:r>
              <a:rPr lang="en-US" sz="1200" dirty="0"/>
              <a:t> 0.0310 – 0.0560 </a:t>
            </a:r>
            <a:r>
              <a:rPr lang="en-US" sz="1200" dirty="0" err="1"/>
              <a:t>mHz</a:t>
            </a:r>
            <a:endParaRPr lang="en-US" sz="1200" dirty="0"/>
          </a:p>
          <a:p>
            <a:pPr marL="834390" lvl="1" indent="-285750"/>
            <a:r>
              <a:rPr lang="en-US" sz="1200" b="1" dirty="0"/>
              <a:t>2025:</a:t>
            </a:r>
            <a:r>
              <a:rPr lang="en-US" sz="1200" dirty="0"/>
              <a:t> 0.0160 – 0.0520 </a:t>
            </a:r>
            <a:r>
              <a:rPr lang="en-US" sz="1200" dirty="0" err="1"/>
              <a:t>mHz</a:t>
            </a:r>
            <a:endParaRPr lang="en-US" sz="1200" dirty="0"/>
          </a:p>
          <a:p>
            <a:pPr marL="834390" lvl="1" indent="-285750"/>
            <a:endParaRPr lang="en-US" sz="1050" dirty="0"/>
          </a:p>
          <a:p>
            <a:pPr lvl="1" indent="0">
              <a:buNone/>
            </a:pPr>
            <a:endParaRPr lang="en-US" sz="1050" dirty="0"/>
          </a:p>
          <a:p>
            <a:endParaRPr lang="en-US" dirty="0"/>
          </a:p>
        </p:txBody>
      </p:sp>
    </p:spTree>
    <p:extLst>
      <p:ext uri="{BB962C8B-B14F-4D97-AF65-F5344CB8AC3E}">
        <p14:creationId xmlns:p14="http://schemas.microsoft.com/office/powerpoint/2010/main" val="3605991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77FF5-FA02-FF52-404E-C3B9FDC21F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5592BE-E790-F3A1-387E-44574D8BD354}"/>
              </a:ext>
            </a:extLst>
          </p:cNvPr>
          <p:cNvSpPr>
            <a:spLocks noGrp="1"/>
          </p:cNvSpPr>
          <p:nvPr>
            <p:ph type="title"/>
          </p:nvPr>
        </p:nvSpPr>
        <p:spPr/>
        <p:txBody>
          <a:bodyPr/>
          <a:lstStyle/>
          <a:p>
            <a:r>
              <a:rPr lang="en-US">
                <a:solidFill>
                  <a:schemeClr val="accent2"/>
                </a:solidFill>
              </a:rPr>
              <a:t>A-B vs Average MW Loss 2022 - 2025</a:t>
            </a:r>
          </a:p>
        </p:txBody>
      </p:sp>
      <p:pic>
        <p:nvPicPr>
          <p:cNvPr id="6" name="Content Placeholder 5">
            <a:extLst>
              <a:ext uri="{FF2B5EF4-FFF2-40B4-BE49-F238E27FC236}">
                <a16:creationId xmlns:a16="http://schemas.microsoft.com/office/drawing/2014/main" id="{E9E81AB1-B324-F6DA-3E71-D29FAA5787F9}"/>
              </a:ext>
            </a:extLst>
          </p:cNvPr>
          <p:cNvPicPr>
            <a:picLocks noGrp="1" noChangeAspect="1"/>
          </p:cNvPicPr>
          <p:nvPr>
            <p:ph idx="1"/>
          </p:nvPr>
        </p:nvPicPr>
        <p:blipFill>
          <a:blip>
            <a:extLst>
              <a:ext uri="{96DAC541-7B7A-43D3-8B79-37D633B846F1}">
                <asvg:svgBlip xmlns:asvg="http://schemas.microsoft.com/office/drawing/2016/SVG/main" r:embed="rId3"/>
              </a:ext>
            </a:extLst>
          </a:blip>
          <a:srcRect/>
          <a:stretch/>
        </p:blipFill>
        <p:spPr>
          <a:xfrm>
            <a:off x="531446" y="2354729"/>
            <a:ext cx="7467477" cy="4177960"/>
          </a:xfrm>
          <a:prstGeom prst="rect">
            <a:avLst/>
          </a:prstGeom>
        </p:spPr>
      </p:pic>
      <p:sp>
        <p:nvSpPr>
          <p:cNvPr id="5" name="Slide Number Placeholder 4">
            <a:extLst>
              <a:ext uri="{FF2B5EF4-FFF2-40B4-BE49-F238E27FC236}">
                <a16:creationId xmlns:a16="http://schemas.microsoft.com/office/drawing/2014/main" id="{BECA53B7-1FA1-4353-172D-AE824642660D}"/>
              </a:ext>
            </a:extLst>
          </p:cNvPr>
          <p:cNvSpPr>
            <a:spLocks noGrp="1"/>
          </p:cNvSpPr>
          <p:nvPr>
            <p:ph type="sldNum" sz="quarter" idx="12"/>
          </p:nvPr>
        </p:nvSpPr>
        <p:spPr/>
        <p:txBody>
          <a:bodyPr/>
          <a:lstStyle/>
          <a:p>
            <a:fld id="{BCDE79FB-97BA-492B-8D57-F1373F9ADA95}" type="slidenum">
              <a:rPr lang="en-US" smtClean="0"/>
              <a:t>8</a:t>
            </a:fld>
            <a:endParaRPr lang="en-US"/>
          </a:p>
        </p:txBody>
      </p:sp>
      <p:sp>
        <p:nvSpPr>
          <p:cNvPr id="3" name="TextBox 2">
            <a:extLst>
              <a:ext uri="{FF2B5EF4-FFF2-40B4-BE49-F238E27FC236}">
                <a16:creationId xmlns:a16="http://schemas.microsoft.com/office/drawing/2014/main" id="{EFB5C4B3-6584-783D-E50F-E141550E035F}"/>
              </a:ext>
            </a:extLst>
          </p:cNvPr>
          <p:cNvSpPr txBox="1"/>
          <p:nvPr/>
        </p:nvSpPr>
        <p:spPr>
          <a:xfrm>
            <a:off x="607785" y="1070428"/>
            <a:ext cx="10834913"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chemeClr val="tx2"/>
                </a:solidFill>
                <a:cs typeface="Arial"/>
              </a:rPr>
              <a:t>This chart shows the relationship between A-B frequency deviation and average MW loss from 2022-2025, for approximately similar MW loss events the A-B distribution is widespread, and the results shows that many clean, valid events are excluded under current threshold, indicating that A-B is still a valid criteria and may be restrictive.</a:t>
            </a:r>
          </a:p>
        </p:txBody>
      </p:sp>
    </p:spTree>
    <p:extLst>
      <p:ext uri="{BB962C8B-B14F-4D97-AF65-F5344CB8AC3E}">
        <p14:creationId xmlns:p14="http://schemas.microsoft.com/office/powerpoint/2010/main" val="2305055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DED67-C7B8-193B-E96A-DF963FA4BA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5DCA25-F917-6510-1341-B522F2C1AEDA}"/>
              </a:ext>
            </a:extLst>
          </p:cNvPr>
          <p:cNvSpPr>
            <a:spLocks noGrp="1"/>
          </p:cNvSpPr>
          <p:nvPr>
            <p:ph type="title"/>
          </p:nvPr>
        </p:nvSpPr>
        <p:spPr/>
        <p:txBody>
          <a:bodyPr/>
          <a:lstStyle/>
          <a:p>
            <a:r>
              <a:rPr lang="en-US">
                <a:solidFill>
                  <a:schemeClr val="accent2"/>
                </a:solidFill>
              </a:rPr>
              <a:t>A-C Frequency for Non-FME events from 2022 - 2025</a:t>
            </a:r>
          </a:p>
        </p:txBody>
      </p:sp>
      <p:pic>
        <p:nvPicPr>
          <p:cNvPr id="6" name="Content Placeholder 5">
            <a:extLst>
              <a:ext uri="{FF2B5EF4-FFF2-40B4-BE49-F238E27FC236}">
                <a16:creationId xmlns:a16="http://schemas.microsoft.com/office/drawing/2014/main" id="{1BA6EE25-0DEB-6326-D698-4A620EE9D46B}"/>
              </a:ext>
            </a:extLst>
          </p:cNvPr>
          <p:cNvPicPr>
            <a:picLocks noGrp="1" noChangeAspect="1"/>
          </p:cNvPicPr>
          <p:nvPr>
            <p:ph idx="1"/>
          </p:nvPr>
        </p:nvPicPr>
        <p:blipFill>
          <a:blip>
            <a:extLst>
              <a:ext uri="{96DAC541-7B7A-43D3-8B79-37D633B846F1}">
                <asvg:svgBlip xmlns:asvg="http://schemas.microsoft.com/office/drawing/2016/SVG/main" r:embed="rId3"/>
              </a:ext>
            </a:extLst>
          </a:blip>
          <a:srcRect/>
          <a:stretch/>
        </p:blipFill>
        <p:spPr>
          <a:xfrm>
            <a:off x="918808" y="1336744"/>
            <a:ext cx="5649140" cy="3419217"/>
          </a:xfrm>
          <a:prstGeom prst="rect">
            <a:avLst/>
          </a:prstGeom>
        </p:spPr>
      </p:pic>
      <p:sp>
        <p:nvSpPr>
          <p:cNvPr id="4" name="Text Placeholder 3">
            <a:extLst>
              <a:ext uri="{FF2B5EF4-FFF2-40B4-BE49-F238E27FC236}">
                <a16:creationId xmlns:a16="http://schemas.microsoft.com/office/drawing/2014/main" id="{1FD3B324-E32F-D846-DA54-BEC1B9BA3589}"/>
              </a:ext>
            </a:extLst>
          </p:cNvPr>
          <p:cNvSpPr>
            <a:spLocks noGrp="1"/>
          </p:cNvSpPr>
          <p:nvPr>
            <p:ph type="body" sz="quarter" idx="15"/>
          </p:nvPr>
        </p:nvSpPr>
        <p:spPr>
          <a:xfrm flipH="1">
            <a:off x="562016" y="5521255"/>
            <a:ext cx="11067965" cy="1017657"/>
          </a:xfrm>
        </p:spPr>
        <p:txBody>
          <a:bodyPr vert="horz" wrap="square" lIns="365760" tIns="91440" rIns="91440" bIns="91440" rtlCol="0" anchor="t">
            <a:noAutofit/>
          </a:bodyPr>
          <a:lstStyle/>
          <a:p>
            <a:r>
              <a:rPr lang="en-US" dirty="0"/>
              <a:t>Key Takeaway: </a:t>
            </a:r>
            <a:r>
              <a:rPr lang="en-US" b="0" dirty="0"/>
              <a:t>From this observation, the A-C frequency is consistently decreasing year by year. Indicating that A-C frequency is not a good indicator for FME selection.</a:t>
            </a:r>
          </a:p>
          <a:p>
            <a:endParaRPr lang="en-US" dirty="0"/>
          </a:p>
        </p:txBody>
      </p:sp>
      <p:sp>
        <p:nvSpPr>
          <p:cNvPr id="5" name="Slide Number Placeholder 4">
            <a:extLst>
              <a:ext uri="{FF2B5EF4-FFF2-40B4-BE49-F238E27FC236}">
                <a16:creationId xmlns:a16="http://schemas.microsoft.com/office/drawing/2014/main" id="{06AF5099-5EA7-D112-6923-2A1CD65C153F}"/>
              </a:ext>
            </a:extLst>
          </p:cNvPr>
          <p:cNvSpPr>
            <a:spLocks noGrp="1"/>
          </p:cNvSpPr>
          <p:nvPr>
            <p:ph type="sldNum" sz="quarter" idx="12"/>
          </p:nvPr>
        </p:nvSpPr>
        <p:spPr/>
        <p:txBody>
          <a:bodyPr/>
          <a:lstStyle/>
          <a:p>
            <a:fld id="{BCDE79FB-97BA-492B-8D57-F1373F9ADA95}" type="slidenum">
              <a:rPr lang="en-US" smtClean="0"/>
              <a:t>9</a:t>
            </a:fld>
            <a:endParaRPr lang="en-US"/>
          </a:p>
        </p:txBody>
      </p:sp>
      <p:sp>
        <p:nvSpPr>
          <p:cNvPr id="7" name="Text Placeholder 6">
            <a:extLst>
              <a:ext uri="{FF2B5EF4-FFF2-40B4-BE49-F238E27FC236}">
                <a16:creationId xmlns:a16="http://schemas.microsoft.com/office/drawing/2014/main" id="{EEB8E8FB-1313-0F3C-C1FC-2DAFC5E9C474}"/>
              </a:ext>
            </a:extLst>
          </p:cNvPr>
          <p:cNvSpPr>
            <a:spLocks noGrp="1"/>
          </p:cNvSpPr>
          <p:nvPr>
            <p:ph type="body" sz="quarter" idx="4294967295"/>
          </p:nvPr>
        </p:nvSpPr>
        <p:spPr>
          <a:xfrm>
            <a:off x="6877050" y="1336745"/>
            <a:ext cx="5314950" cy="3368166"/>
          </a:xfrm>
        </p:spPr>
        <p:txBody>
          <a:bodyPr/>
          <a:lstStyle/>
          <a:p>
            <a:pPr marL="285750" indent="-285750">
              <a:buFont typeface="Arial" panose="020B0604020202020204" pitchFamily="34" charset="0"/>
              <a:buChar char="•"/>
            </a:pPr>
            <a:r>
              <a:rPr lang="en-US" sz="1400" dirty="0"/>
              <a:t>“A Point” is the last stable frequency value before a frequency disturbance. </a:t>
            </a:r>
          </a:p>
          <a:p>
            <a:pPr marL="285750" indent="-285750">
              <a:buFont typeface="Arial" panose="020B0604020202020204" pitchFamily="34" charset="0"/>
              <a:buChar char="•"/>
            </a:pPr>
            <a:r>
              <a:rPr lang="en-US" sz="1400" dirty="0"/>
              <a:t>“B Point” is the “recovery” frequency value after the C Point. </a:t>
            </a:r>
          </a:p>
          <a:p>
            <a:pPr marL="285750" indent="-285750">
              <a:buFont typeface="Arial" panose="020B0604020202020204" pitchFamily="34" charset="0"/>
              <a:buChar char="•"/>
            </a:pPr>
            <a:r>
              <a:rPr lang="en-US" sz="1400" dirty="0"/>
              <a:t>“C Point” is the lowest frequency value during the first five seconds of the event. </a:t>
            </a:r>
          </a:p>
          <a:p>
            <a:pPr marL="285750" indent="-285750">
              <a:buFont typeface="Arial" panose="020B0604020202020204" pitchFamily="34" charset="0"/>
              <a:buChar char="•"/>
            </a:pPr>
            <a:r>
              <a:rPr lang="en-US" sz="1400" dirty="0"/>
              <a:t>The charts includes all variations of A-C frequency over the course of 4 years and shows an average decrease over each year.</a:t>
            </a:r>
          </a:p>
          <a:p>
            <a:pPr marL="285750" indent="-285750">
              <a:buFont typeface="Arial" panose="020B0604020202020204" pitchFamily="34" charset="0"/>
              <a:buChar char="•"/>
            </a:pPr>
            <a:r>
              <a:rPr lang="en-US" sz="1400" dirty="0"/>
              <a:t>The A-C range for each year are as followed:</a:t>
            </a:r>
          </a:p>
          <a:p>
            <a:pPr marL="834390" lvl="1" indent="-285750"/>
            <a:r>
              <a:rPr lang="en-US" sz="1200" b="1" dirty="0"/>
              <a:t>2022:</a:t>
            </a:r>
            <a:r>
              <a:rPr lang="en-US" sz="1200" dirty="0"/>
              <a:t> 0.0660 – 0.1300 </a:t>
            </a:r>
            <a:r>
              <a:rPr lang="en-US" sz="1200" dirty="0" err="1"/>
              <a:t>mHz</a:t>
            </a:r>
            <a:endParaRPr lang="en-US" sz="1200" dirty="0"/>
          </a:p>
          <a:p>
            <a:pPr marL="834390" lvl="1" indent="-285750"/>
            <a:r>
              <a:rPr lang="en-US" sz="1200" b="1" dirty="0"/>
              <a:t>2023:</a:t>
            </a:r>
            <a:r>
              <a:rPr lang="en-US" sz="1200" dirty="0"/>
              <a:t> 0.0570 – 0.1070 </a:t>
            </a:r>
            <a:r>
              <a:rPr lang="en-US" sz="1200" dirty="0" err="1"/>
              <a:t>mHz</a:t>
            </a:r>
            <a:endParaRPr lang="en-US" sz="1200" dirty="0"/>
          </a:p>
          <a:p>
            <a:pPr marL="834390" lvl="1" indent="-285750"/>
            <a:r>
              <a:rPr lang="en-US" sz="1200" b="1" dirty="0"/>
              <a:t>2024:</a:t>
            </a:r>
            <a:r>
              <a:rPr lang="en-US" sz="1200" dirty="0"/>
              <a:t> 0.0580 – 0.0890 </a:t>
            </a:r>
            <a:r>
              <a:rPr lang="en-US" sz="1200" dirty="0" err="1"/>
              <a:t>mHz</a:t>
            </a:r>
            <a:endParaRPr lang="en-US" sz="1200" dirty="0"/>
          </a:p>
          <a:p>
            <a:pPr marL="834390" lvl="1" indent="-285750"/>
            <a:r>
              <a:rPr lang="en-US" sz="1200" b="1" dirty="0"/>
              <a:t>2025:</a:t>
            </a:r>
            <a:r>
              <a:rPr lang="en-US" sz="1200" dirty="0"/>
              <a:t> 0.0370 – 0.0850 </a:t>
            </a:r>
            <a:r>
              <a:rPr lang="en-US" sz="1200" dirty="0" err="1"/>
              <a:t>mHz</a:t>
            </a:r>
            <a:endParaRPr lang="en-US" sz="1200" dirty="0"/>
          </a:p>
          <a:p>
            <a:pPr marL="834390" lvl="1" indent="-285750"/>
            <a:endParaRPr lang="en-US" sz="1050" dirty="0"/>
          </a:p>
          <a:p>
            <a:pPr lvl="1" indent="0">
              <a:buNone/>
            </a:pPr>
            <a:endParaRPr lang="en-US" sz="1050" dirty="0"/>
          </a:p>
          <a:p>
            <a:endParaRPr lang="en-US" dirty="0"/>
          </a:p>
        </p:txBody>
      </p:sp>
    </p:spTree>
    <p:extLst>
      <p:ext uri="{BB962C8B-B14F-4D97-AF65-F5344CB8AC3E}">
        <p14:creationId xmlns:p14="http://schemas.microsoft.com/office/powerpoint/2010/main" val="1978669058"/>
      </p:ext>
    </p:extLst>
  </p:cSld>
  <p:clrMapOvr>
    <a:masterClrMapping/>
  </p:clrMapOvr>
</p:sld>
</file>

<file path=ppt/theme/theme1.xml><?xml version="1.0" encoding="utf-8"?>
<a:theme xmlns:a="http://schemas.openxmlformats.org/drawingml/2006/main" name="Cover">
  <a:themeElements>
    <a:clrScheme name="ERCOT colors">
      <a:dk1>
        <a:srgbClr val="171A1C"/>
      </a:dk1>
      <a:lt1>
        <a:srgbClr val="FFFFFF"/>
      </a:lt1>
      <a:dk2>
        <a:srgbClr val="5B6770"/>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534C9C"/>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oard PowerPoint Template - Public - Final" id="{833816AB-537E-43BB-B85F-956BD495362E}" vid="{CE0FD4D7-447C-427D-A166-4FEE9AEE5CA9}"/>
    </a:ext>
  </a:extLst>
</a:theme>
</file>

<file path=ppt/theme/theme2.xml><?xml version="1.0" encoding="utf-8"?>
<a:theme xmlns:a="http://schemas.openxmlformats.org/drawingml/2006/main" name="1_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oard PowerPoint Template - Public - Final" id="{833816AB-537E-43BB-B85F-956BD495362E}" vid="{A4BA8A48-D60B-4AAE-9BED-80622747CCB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udience xmlns="3c917f14-8d40-4289-92aa-fd10f73581c9">Board of Directors</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5F0D9A-76C6-47AB-8EA6-CBA1772D64F7}">
  <ds:schemaRefs>
    <ds:schemaRef ds:uri="http://schemas.microsoft.com/sharepoint/v3/contenttype/forms"/>
  </ds:schemaRefs>
</ds:datastoreItem>
</file>

<file path=customXml/itemProps2.xml><?xml version="1.0" encoding="utf-8"?>
<ds:datastoreItem xmlns:ds="http://schemas.openxmlformats.org/officeDocument/2006/customXml" ds:itemID="{B970867C-C13B-4DA0-8481-5C4EBFD44B0B}">
  <ds:schemaRefs>
    <ds:schemaRef ds:uri="http://schemas.openxmlformats.org/package/2006/metadata/core-properties"/>
    <ds:schemaRef ds:uri="http://purl.org/dc/dcmitype/"/>
    <ds:schemaRef ds:uri="http://purl.org/dc/elements/1.1/"/>
    <ds:schemaRef ds:uri="http://schemas.microsoft.com/office/infopath/2007/PartnerControls"/>
    <ds:schemaRef ds:uri="http://schemas.microsoft.com/office/2006/documentManagement/types"/>
    <ds:schemaRef ds:uri="http://schemas.microsoft.com/office/2006/metadata/properties"/>
    <ds:schemaRef ds:uri="3c917f14-8d40-4289-92aa-fd10f73581c9"/>
    <ds:schemaRef ds:uri="http://www.w3.org/XML/1998/namespace"/>
    <ds:schemaRef ds:uri="http://purl.org/dc/terms/"/>
  </ds:schemaRefs>
</ds:datastoreItem>
</file>

<file path=customXml/itemProps3.xml><?xml version="1.0" encoding="utf-8"?>
<ds:datastoreItem xmlns:ds="http://schemas.openxmlformats.org/officeDocument/2006/customXml" ds:itemID="{5C33C1F4-4C27-48B1-AEAB-BBD6F8A2A087}">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Board PowerPoint Template - Public</Template>
  <TotalTime>8</TotalTime>
  <Words>1755</Words>
  <Application>Microsoft Office PowerPoint</Application>
  <PresentationFormat>Widescreen</PresentationFormat>
  <Paragraphs>163</Paragraphs>
  <Slides>21</Slides>
  <Notes>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21</vt:i4>
      </vt:variant>
    </vt:vector>
  </HeadingPairs>
  <TitlesOfParts>
    <vt:vector size="26" baseType="lpstr">
      <vt:lpstr>Aptos</vt:lpstr>
      <vt:lpstr>Arial</vt:lpstr>
      <vt:lpstr>Wingdings</vt:lpstr>
      <vt:lpstr>Cover</vt:lpstr>
      <vt:lpstr>1_Page Design</vt:lpstr>
      <vt:lpstr>PowerPoint Presentation</vt:lpstr>
      <vt:lpstr>Introduction</vt:lpstr>
      <vt:lpstr>Overview of Current FME Selection Criteria </vt:lpstr>
      <vt:lpstr>Other Quality Checks </vt:lpstr>
      <vt:lpstr>Analysis – Events selected </vt:lpstr>
      <vt:lpstr>FME Events from 2021-2026 </vt:lpstr>
      <vt:lpstr>A-B Frequency for Non-FME events from 2022 - 2025</vt:lpstr>
      <vt:lpstr>A-B vs Average MW Loss 2022 - 2025</vt:lpstr>
      <vt:lpstr>A-C Frequency for Non-FME events from 2022 - 2025</vt:lpstr>
      <vt:lpstr>Number of FMEs with different A-B thresholds</vt:lpstr>
      <vt:lpstr>Number of FMEs with different A-B thresholds (Including Current FMEs)</vt:lpstr>
      <vt:lpstr>Revised FME Criteria</vt:lpstr>
      <vt:lpstr>Example of a FME using revised criteria</vt:lpstr>
      <vt:lpstr>Example of a FME using revised criteria</vt:lpstr>
      <vt:lpstr>Example of a Non-FME using revised criteria</vt:lpstr>
      <vt:lpstr>Example of a Non-FME using revised criteria</vt:lpstr>
      <vt:lpstr>Next Steps</vt:lpstr>
      <vt:lpstr>Questions/Comments?</vt:lpstr>
      <vt:lpstr>Appendix</vt:lpstr>
      <vt:lpstr>A-C vs Average MW Loss 2022 - 2025</vt:lpstr>
      <vt:lpstr>C Point vs Average MW Loss 2022 - 2025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ERCOT Template</dc:subject>
  <dc:creator>Lara, Marissa</dc:creator>
  <cp:lastModifiedBy>Lara, Marissa</cp:lastModifiedBy>
  <cp:revision>1</cp:revision>
  <dcterms:created xsi:type="dcterms:W3CDTF">2026-04-03T15:37:21Z</dcterms:created>
  <dcterms:modified xsi:type="dcterms:W3CDTF">2026-05-20T13:58:15Z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0x01010056779995893D9842BA3FA5B9B5E7FD29</vt:lpwstr>
  </property>
  <property fmtid="{D5CDD505-2E9C-101B-9397-08002B2CF9AE}" pid="4" name="MSIP_Label_c144db1d-993e-40da-980d-6eea152adc50_Enabled">
    <vt:lpwstr>true</vt:lpwstr>
  </property>
  <property fmtid="{D5CDD505-2E9C-101B-9397-08002B2CF9AE}" pid="5" name="MSIP_Label_c144db1d-993e-40da-980d-6eea152adc50_SetDate">
    <vt:lpwstr>2026-02-18T19:02:17Z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9efb9446-8cdd-4ab5-b140-9b00d95b6836</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