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2" r:id="rId4"/>
    <p:sldMasterId id="2147483665" r:id="rId5"/>
  </p:sldMasterIdLst>
  <p:notesMasterIdLst>
    <p:notesMasterId r:id="rId19"/>
  </p:notesMasterIdLst>
  <p:handoutMasterIdLst>
    <p:handoutMasterId r:id="rId20"/>
  </p:handoutMasterIdLst>
  <p:sldIdLst>
    <p:sldId id="260" r:id="rId6"/>
    <p:sldId id="2072" r:id="rId7"/>
    <p:sldId id="2073" r:id="rId8"/>
    <p:sldId id="268" r:id="rId9"/>
    <p:sldId id="267" r:id="rId10"/>
    <p:sldId id="551" r:id="rId11"/>
    <p:sldId id="273" r:id="rId12"/>
    <p:sldId id="553" r:id="rId13"/>
    <p:sldId id="2068" r:id="rId14"/>
    <p:sldId id="270" r:id="rId15"/>
    <p:sldId id="2070" r:id="rId16"/>
    <p:sldId id="2071" r:id="rId17"/>
    <p:sldId id="2069" r:id="rId1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006" autoAdjust="0"/>
  </p:normalViewPr>
  <p:slideViewPr>
    <p:cSldViewPr showGuides="1">
      <p:cViewPr varScale="1">
        <p:scale>
          <a:sx n="141" d="100"/>
          <a:sy n="141" d="100"/>
        </p:scale>
        <p:origin x="180" y="52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999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when the meeting content is posted, the pre-populated template may not yet be in the Requested Information location.  The information will available prior to the UDG workshop.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359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79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415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8.sv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0856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19,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712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19,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889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19,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7464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19,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60387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06400" y="762000"/>
            <a:ext cx="5613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EF78B07-4E0F-444F-3584-E6AC1A3DD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F102CE92-D29A-FB05-C2BE-5719859D9A95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6172200" y="762000"/>
            <a:ext cx="5613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4387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79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4400" y="2590800"/>
            <a:ext cx="7061200" cy="3452022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602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May 19,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239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May 19,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46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May 19,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38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May 19,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532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May 19,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637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May 19,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513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May 19,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640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image" Target="../media/image3.svg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0D658830-5F75-7C80-D453-74FE6241B2C0}"/>
              </a:ext>
            </a:extLst>
          </p:cNvPr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811396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77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May 19,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05946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8" r:id="rId12"/>
    <p:sldLayoutId id="2147483679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>
          <p15:clr>
            <a:srgbClr val="F26B43"/>
          </p15:clr>
        </p15:guide>
        <p15:guide id="5" pos="3840">
          <p15:clr>
            <a:srgbClr val="F26B43"/>
          </p15:clr>
        </p15:guide>
        <p15:guide id="6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committees/ros/ndswg" TargetMode="External"/><Relationship Id="rId2" Type="http://schemas.openxmlformats.org/officeDocument/2006/relationships/hyperlink" Target="https://mis.ercot.com/secure/data-products/data-product-details?id=np12-230" TargetMode="Externa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14.png"/><Relationship Id="rId4" Type="http://schemas.openxmlformats.org/officeDocument/2006/relationships/image" Target="../media/image1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6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is.ercot.com/secure/data-products/data-product-details?id=np12-23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953000" y="2105561"/>
            <a:ext cx="7086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</a:rPr>
              <a:t>Unregistered Distribution Generation Data Collection and Maintenance</a:t>
            </a: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Joel Koepke</a:t>
            </a:r>
          </a:p>
          <a:p>
            <a:r>
              <a:rPr lang="en-US" dirty="0">
                <a:solidFill>
                  <a:schemeClr val="tx2"/>
                </a:solidFill>
              </a:rPr>
              <a:t>April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442952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Draft Pre-Populated UDG Worksheet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4294967295"/>
          </p:nvPr>
        </p:nvSpPr>
        <p:spPr>
          <a:xfrm>
            <a:off x="406400" y="906928"/>
            <a:ext cx="11379200" cy="762000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en-US" sz="2400" dirty="0"/>
              <a:t>ERCOT has posted a pre-populated template worksheet containing all loads associated to TDSPs. 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61EACDE-DF1E-23C7-C1E0-92EB9562BE31}"/>
              </a:ext>
            </a:extLst>
          </p:cNvPr>
          <p:cNvSpPr txBox="1"/>
          <p:nvPr/>
        </p:nvSpPr>
        <p:spPr>
          <a:xfrm>
            <a:off x="381000" y="1704200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The initial columns of the worksheet are populated by ERCOT, and the contents should not be modified.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040B6C7-CCE3-28B8-A451-C1D20C1152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326" y="2165865"/>
            <a:ext cx="10238874" cy="201403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CAF4A5E-6104-8DC6-4C9F-5F9DE0C2D6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0200" y="4366577"/>
            <a:ext cx="10211378" cy="206202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3" name="Arrow: Bent 12">
            <a:extLst>
              <a:ext uri="{FF2B5EF4-FFF2-40B4-BE49-F238E27FC236}">
                <a16:creationId xmlns:a16="http://schemas.microsoft.com/office/drawing/2014/main" id="{C5ECB2FB-53AD-01ED-71FA-3759D140DE9C}"/>
              </a:ext>
            </a:extLst>
          </p:cNvPr>
          <p:cNvSpPr/>
          <p:nvPr/>
        </p:nvSpPr>
        <p:spPr>
          <a:xfrm rot="5400000">
            <a:off x="10791115" y="3333686"/>
            <a:ext cx="972971" cy="914400"/>
          </a:xfrm>
          <a:prstGeom prst="bentArrow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ECF4883-F051-07B5-3DFC-7063B16120BC}"/>
              </a:ext>
            </a:extLst>
          </p:cNvPr>
          <p:cNvSpPr txBox="1"/>
          <p:nvPr/>
        </p:nvSpPr>
        <p:spPr>
          <a:xfrm>
            <a:off x="1447800" y="6428601"/>
            <a:ext cx="7848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Subsequent columns are to be updated, if necessary, by TSPs/DSPs with the required UDG information</a:t>
            </a:r>
          </a:p>
        </p:txBody>
      </p:sp>
    </p:spTree>
    <p:extLst>
      <p:ext uri="{BB962C8B-B14F-4D97-AF65-F5344CB8AC3E}">
        <p14:creationId xmlns:p14="http://schemas.microsoft.com/office/powerpoint/2010/main" val="2648951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0C1ED-8FFE-9D70-FFE0-184713110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Different UDG Characteristics at One CIM Load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78684F-4A76-7A74-818E-1F79ED5BA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11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257CCE-6FDF-BFEF-47F2-982AE5038E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667000"/>
            <a:ext cx="11592852" cy="289270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A4D6ACD6-5BD7-6A09-379D-72E658CEE325}"/>
              </a:ext>
            </a:extLst>
          </p:cNvPr>
          <p:cNvSpPr/>
          <p:nvPr/>
        </p:nvSpPr>
        <p:spPr>
          <a:xfrm>
            <a:off x="381000" y="3962400"/>
            <a:ext cx="1981200" cy="10668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0EDF2C6-EE1E-0930-CDBB-FB6AD72CEFEE}"/>
              </a:ext>
            </a:extLst>
          </p:cNvPr>
          <p:cNvCxnSpPr>
            <a:cxnSpLocks/>
            <a:stCxn id="8" idx="0"/>
          </p:cNvCxnSpPr>
          <p:nvPr/>
        </p:nvCxnSpPr>
        <p:spPr>
          <a:xfrm flipH="1" flipV="1">
            <a:off x="990600" y="2209800"/>
            <a:ext cx="381000" cy="175260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ED9ADA3-634D-F7C4-0BCA-2679C63CB199}"/>
              </a:ext>
            </a:extLst>
          </p:cNvPr>
          <p:cNvSpPr txBox="1"/>
          <p:nvPr/>
        </p:nvSpPr>
        <p:spPr>
          <a:xfrm>
            <a:off x="152400" y="1098243"/>
            <a:ext cx="259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To accommodate UDG that cannot be aggregated together, additional rows have been added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9D500F3-A785-C264-D5F0-FD2DC6B903FE}"/>
              </a:ext>
            </a:extLst>
          </p:cNvPr>
          <p:cNvSpPr/>
          <p:nvPr/>
        </p:nvSpPr>
        <p:spPr>
          <a:xfrm>
            <a:off x="8686800" y="3962400"/>
            <a:ext cx="1676400" cy="5334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96BC474-1F02-8C3B-1ACC-5F0A7A66E332}"/>
              </a:ext>
            </a:extLst>
          </p:cNvPr>
          <p:cNvSpPr/>
          <p:nvPr/>
        </p:nvSpPr>
        <p:spPr>
          <a:xfrm>
            <a:off x="2362200" y="3951316"/>
            <a:ext cx="1066800" cy="5334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BD89B28-1384-CD7B-CB4C-719F21C2A091}"/>
              </a:ext>
            </a:extLst>
          </p:cNvPr>
          <p:cNvSpPr txBox="1"/>
          <p:nvPr/>
        </p:nvSpPr>
        <p:spPr>
          <a:xfrm>
            <a:off x="2971800" y="1339254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Common types cannot be combined if they have a different 1547 vintage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F31FF8B-93AC-D8A3-2122-460ED7F2FE6B}"/>
              </a:ext>
            </a:extLst>
          </p:cNvPr>
          <p:cNvCxnSpPr>
            <a:cxnSpLocks/>
          </p:cNvCxnSpPr>
          <p:nvPr/>
        </p:nvCxnSpPr>
        <p:spPr>
          <a:xfrm flipV="1">
            <a:off x="2895600" y="2128058"/>
            <a:ext cx="534093" cy="1834342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9DDD359-7DC1-7403-DB73-C97C1F249553}"/>
              </a:ext>
            </a:extLst>
          </p:cNvPr>
          <p:cNvCxnSpPr>
            <a:cxnSpLocks/>
            <a:stCxn id="14" idx="1"/>
            <a:endCxn id="17" idx="2"/>
          </p:cNvCxnSpPr>
          <p:nvPr/>
        </p:nvCxnSpPr>
        <p:spPr>
          <a:xfrm flipH="1" flipV="1">
            <a:off x="4267200" y="2170251"/>
            <a:ext cx="4419600" cy="2058849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8A889DD4-D0E1-75E0-4B7D-0837C2C9FE07}"/>
              </a:ext>
            </a:extLst>
          </p:cNvPr>
          <p:cNvSpPr/>
          <p:nvPr/>
        </p:nvSpPr>
        <p:spPr>
          <a:xfrm>
            <a:off x="2362200" y="4242954"/>
            <a:ext cx="1066800" cy="780703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0A088E7-0FD8-92FF-F7BC-5B55A76B88C6}"/>
              </a:ext>
            </a:extLst>
          </p:cNvPr>
          <p:cNvSpPr txBox="1"/>
          <p:nvPr/>
        </p:nvSpPr>
        <p:spPr>
          <a:xfrm>
            <a:off x="4648200" y="5683146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Different UDG types cannot be aggregated into a single row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A31F573-2ADE-3FF0-F437-0015877A1D3E}"/>
              </a:ext>
            </a:extLst>
          </p:cNvPr>
          <p:cNvCxnSpPr>
            <a:cxnSpLocks/>
            <a:stCxn id="24" idx="1"/>
            <a:endCxn id="23" idx="3"/>
          </p:cNvCxnSpPr>
          <p:nvPr/>
        </p:nvCxnSpPr>
        <p:spPr>
          <a:xfrm flipH="1" flipV="1">
            <a:off x="3429000" y="4633306"/>
            <a:ext cx="1219200" cy="1465339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9949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/>
      <p:bldP spid="11" grpId="1"/>
      <p:bldP spid="14" grpId="0" animBg="1"/>
      <p:bldP spid="14" grpId="1" animBg="1"/>
      <p:bldP spid="16" grpId="0" animBg="1"/>
      <p:bldP spid="16" grpId="1" animBg="1"/>
      <p:bldP spid="17" grpId="0"/>
      <p:bldP spid="17" grpId="1"/>
      <p:bldP spid="23" grpId="0" animBg="1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7F854-89ED-FEFB-7A27-4C96203ED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Draft UDG Types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D7C1FCB-549E-C280-404B-23DFCA1A8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12</a:t>
            </a:fld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CA79E4B5-101C-6988-811E-90DDD94CD0E5}"/>
              </a:ext>
            </a:extLst>
          </p:cNvPr>
          <p:cNvSpPr txBox="1">
            <a:spLocks/>
          </p:cNvSpPr>
          <p:nvPr/>
        </p:nvSpPr>
        <p:spPr>
          <a:xfrm>
            <a:off x="495300" y="1371600"/>
            <a:ext cx="11163300" cy="48006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Draft form allows the following UDG types (captured from the protocols):</a:t>
            </a:r>
          </a:p>
          <a:p>
            <a:pPr marL="834390" lvl="1" indent="-285750"/>
            <a:r>
              <a:rPr lang="en-US" sz="2200" dirty="0">
                <a:solidFill>
                  <a:schemeClr val="tx2"/>
                </a:solidFill>
              </a:rPr>
              <a:t>Solar</a:t>
            </a:r>
          </a:p>
          <a:p>
            <a:pPr marL="834390" lvl="1" indent="-285750"/>
            <a:r>
              <a:rPr lang="en-US" sz="2200" dirty="0">
                <a:solidFill>
                  <a:schemeClr val="tx2"/>
                </a:solidFill>
              </a:rPr>
              <a:t>Wind</a:t>
            </a:r>
          </a:p>
          <a:p>
            <a:pPr marL="834390" lvl="1" indent="-285750"/>
            <a:r>
              <a:rPr lang="en-US" sz="2200" dirty="0">
                <a:solidFill>
                  <a:schemeClr val="tx2"/>
                </a:solidFill>
              </a:rPr>
              <a:t>Natural Gas</a:t>
            </a:r>
          </a:p>
          <a:p>
            <a:pPr marL="834390" lvl="1" indent="-285750"/>
            <a:r>
              <a:rPr lang="en-US" sz="2200" dirty="0">
                <a:solidFill>
                  <a:schemeClr val="tx2"/>
                </a:solidFill>
              </a:rPr>
              <a:t>Diesel</a:t>
            </a:r>
          </a:p>
          <a:p>
            <a:pPr marL="834390" lvl="1" indent="-285750"/>
            <a:r>
              <a:rPr lang="en-US" sz="2200" dirty="0">
                <a:solidFill>
                  <a:schemeClr val="tx2"/>
                </a:solidFill>
              </a:rPr>
              <a:t>Energy Storage, and</a:t>
            </a:r>
          </a:p>
          <a:p>
            <a:pPr marL="834390" lvl="1" indent="-285750"/>
            <a:r>
              <a:rPr lang="en-US" sz="2200" dirty="0">
                <a:solidFill>
                  <a:schemeClr val="tx2"/>
                </a:solidFill>
              </a:rPr>
              <a:t>Other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ERCOT is open to additional DG types if need is present</a:t>
            </a:r>
          </a:p>
        </p:txBody>
      </p:sp>
    </p:spTree>
    <p:extLst>
      <p:ext uri="{BB962C8B-B14F-4D97-AF65-F5344CB8AC3E}">
        <p14:creationId xmlns:p14="http://schemas.microsoft.com/office/powerpoint/2010/main" val="19765419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7170BE2-1026-EF87-44CC-5622503DFC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Download the draft pre-populated template from the ERCOT MIS</a:t>
            </a:r>
          </a:p>
          <a:p>
            <a:pPr marL="1062990" lvl="1" indent="-514350"/>
            <a:r>
              <a:rPr lang="en-US" dirty="0">
                <a:hlinkClick r:id="rId2"/>
              </a:rPr>
              <a:t>Requested Information Link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template and provide feedback at upcoming NDSWG meetings</a:t>
            </a:r>
          </a:p>
          <a:p>
            <a:pPr marL="1062990" lvl="1" indent="-514350"/>
            <a:r>
              <a:rPr lang="en-US" dirty="0">
                <a:hlinkClick r:id="rId3"/>
              </a:rPr>
              <a:t>NDSWG Schedule Link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Discuss implementation in Planning cases at SSWG meetings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Monitor Market Notices for Updated Templates and Potential Additional Meetings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2F0435F-71C0-6495-04A9-CB5AD13F5B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>
            <a:normAutofit fontScale="85000" lnSpcReduction="20000"/>
          </a:bodyPr>
          <a:lstStyle/>
          <a:p>
            <a:fld id="{BCDE79FB-97BA-492B-8D57-F1373F9ADA95}" type="slidenum">
              <a:rPr lang="en-US" smtClean="0"/>
              <a:t>13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F80700-EC96-356B-2421-723C13883A2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66800" y="472285"/>
            <a:ext cx="10401300" cy="342893"/>
          </a:xfrm>
        </p:spPr>
        <p:txBody>
          <a:bodyPr/>
          <a:lstStyle/>
          <a:p>
            <a:r>
              <a:rPr lang="en-US" dirty="0"/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3894875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D2A265E-800C-1597-023F-21248117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NPRR1265 Language to be Unboxed on June 1 – Section 2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E951CF6-FC7C-591A-9E56-06F33D5D7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FE485DA-4DD0-46E0-5DD0-F7CAF87B82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1295400"/>
            <a:ext cx="8038447" cy="4994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284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86A34-F8A6-942C-C4DF-677D150E3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NPRR1265 Language to be Unboxed on June 1 – Section 3.2.5.1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32FB142-2A1E-8554-C8AA-9E7975FE4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B41DB8-D43D-CA34-5125-462338CB46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005836"/>
            <a:ext cx="5791200" cy="571563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E4477B1-381A-25CE-CFE0-488BE68A0D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5495" y="2751196"/>
            <a:ext cx="5791201" cy="348659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4AB11E6-A089-8334-F6A4-79326E1971EB}"/>
              </a:ext>
            </a:extLst>
          </p:cNvPr>
          <p:cNvSpPr txBox="1"/>
          <p:nvPr/>
        </p:nvSpPr>
        <p:spPr>
          <a:xfrm>
            <a:off x="6885096" y="1336040"/>
            <a:ext cx="45719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3.2.5.1 describes the process to collect UDG information from DSPs, pass to TSPs, and provide to ERCOT</a:t>
            </a:r>
          </a:p>
        </p:txBody>
      </p:sp>
    </p:spTree>
    <p:extLst>
      <p:ext uri="{BB962C8B-B14F-4D97-AF65-F5344CB8AC3E}">
        <p14:creationId xmlns:p14="http://schemas.microsoft.com/office/powerpoint/2010/main" val="313577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Additional UDG Attributes for CIM Loads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4294967295"/>
          </p:nvPr>
        </p:nvSpPr>
        <p:spPr>
          <a:xfrm>
            <a:off x="914400" y="914400"/>
            <a:ext cx="11277600" cy="968375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en-US" sz="2400" dirty="0">
                <a:solidFill>
                  <a:schemeClr val="tx2"/>
                </a:solidFill>
              </a:rPr>
              <a:t>Transformers between the transmission system and distribution system are modeled as individual load points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60C7CE5-8BE2-3EBA-CD85-C156E38A68A2}"/>
              </a:ext>
            </a:extLst>
          </p:cNvPr>
          <p:cNvSpPr txBox="1">
            <a:spLocks/>
          </p:cNvSpPr>
          <p:nvPr/>
        </p:nvSpPr>
        <p:spPr>
          <a:xfrm>
            <a:off x="508000" y="5440241"/>
            <a:ext cx="11379200" cy="101159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/>
              <a:t>These “CIM loads” will be given new attributes quantifying the UDG characteristics of the connected distribution system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9A694DB-FED9-E70B-A423-496A6EF385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6643" y="2066867"/>
            <a:ext cx="1504950" cy="302895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F40F59D-ABE6-29E7-2139-8B4198AC3C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1836" y="2074984"/>
            <a:ext cx="1485900" cy="260985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2A4C33-47FC-F66B-C91D-354E28B5DA20}"/>
              </a:ext>
            </a:extLst>
          </p:cNvPr>
          <p:cNvCxnSpPr>
            <a:cxnSpLocks/>
          </p:cNvCxnSpPr>
          <p:nvPr/>
        </p:nvCxnSpPr>
        <p:spPr>
          <a:xfrm flipV="1">
            <a:off x="6197600" y="2551171"/>
            <a:ext cx="1879600" cy="1921402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0A5377E-4803-2492-9D7F-D03F52E7A89B}"/>
              </a:ext>
            </a:extLst>
          </p:cNvPr>
          <p:cNvCxnSpPr>
            <a:cxnSpLocks/>
          </p:cNvCxnSpPr>
          <p:nvPr/>
        </p:nvCxnSpPr>
        <p:spPr>
          <a:xfrm flipV="1">
            <a:off x="3160700" y="4327356"/>
            <a:ext cx="1884382" cy="24928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08AFB63-1539-265F-C190-AB68688F60AE}"/>
              </a:ext>
            </a:extLst>
          </p:cNvPr>
          <p:cNvCxnSpPr>
            <a:cxnSpLocks/>
          </p:cNvCxnSpPr>
          <p:nvPr/>
        </p:nvCxnSpPr>
        <p:spPr>
          <a:xfrm>
            <a:off x="1086583" y="4200467"/>
            <a:ext cx="2370260" cy="0"/>
          </a:xfrm>
          <a:prstGeom prst="line">
            <a:avLst/>
          </a:prstGeom>
          <a:ln w="19050">
            <a:solidFill>
              <a:schemeClr val="bg2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723F4AF9-3075-BF3C-20D6-AF102F33CD42}"/>
              </a:ext>
            </a:extLst>
          </p:cNvPr>
          <p:cNvSpPr txBox="1"/>
          <p:nvPr/>
        </p:nvSpPr>
        <p:spPr>
          <a:xfrm>
            <a:off x="990600" y="3900092"/>
            <a:ext cx="10910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Transmission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624217A-73C9-2594-F82F-041E0F10BB88}"/>
              </a:ext>
            </a:extLst>
          </p:cNvPr>
          <p:cNvSpPr txBox="1"/>
          <p:nvPr/>
        </p:nvSpPr>
        <p:spPr>
          <a:xfrm>
            <a:off x="990600" y="4200467"/>
            <a:ext cx="950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Distribution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1BD4B10-BC2D-E5D3-43EC-CEBE09F681B4}"/>
              </a:ext>
            </a:extLst>
          </p:cNvPr>
          <p:cNvSpPr txBox="1"/>
          <p:nvPr/>
        </p:nvSpPr>
        <p:spPr>
          <a:xfrm>
            <a:off x="8069634" y="1836383"/>
            <a:ext cx="3429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/>
              <a:t>Example UDG attributes for loads in the model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A42D20A-9BBB-01B1-05D0-6B76130F73B2}"/>
              </a:ext>
            </a:extLst>
          </p:cNvPr>
          <p:cNvSpPr txBox="1"/>
          <p:nvPr/>
        </p:nvSpPr>
        <p:spPr>
          <a:xfrm>
            <a:off x="4648200" y="4567593"/>
            <a:ext cx="1940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/>
              <a:t>Transformers represented as load points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1B4DA82-91CB-7700-F185-112DF9A173D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150425" y="2113382"/>
            <a:ext cx="3188518" cy="286490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B3C9817-BB19-23ED-D792-25AF1E20FF3F}"/>
              </a:ext>
            </a:extLst>
          </p:cNvPr>
          <p:cNvSpPr txBox="1"/>
          <p:nvPr/>
        </p:nvSpPr>
        <p:spPr>
          <a:xfrm>
            <a:off x="1638790" y="1823275"/>
            <a:ext cx="19406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In the field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75635B-F021-8564-08A1-ED49A7EF8459}"/>
              </a:ext>
            </a:extLst>
          </p:cNvPr>
          <p:cNvSpPr txBox="1"/>
          <p:nvPr/>
        </p:nvSpPr>
        <p:spPr>
          <a:xfrm>
            <a:off x="4584458" y="1818173"/>
            <a:ext cx="19406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In the model</a:t>
            </a:r>
          </a:p>
        </p:txBody>
      </p:sp>
    </p:spTree>
    <p:extLst>
      <p:ext uri="{BB962C8B-B14F-4D97-AF65-F5344CB8AC3E}">
        <p14:creationId xmlns:p14="http://schemas.microsoft.com/office/powerpoint/2010/main" val="1370667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9ED4BA0E-8F02-CA46-7F0C-60A937C581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3557" y="3332156"/>
            <a:ext cx="6056935" cy="1128357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UDG Data for Operations and Planning Use Cases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4294967295"/>
          </p:nvPr>
        </p:nvSpPr>
        <p:spPr>
          <a:xfrm>
            <a:off x="0" y="990600"/>
            <a:ext cx="11379200" cy="1143000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en-US" sz="2400" dirty="0">
                <a:solidFill>
                  <a:schemeClr val="tx2"/>
                </a:solidFill>
              </a:rPr>
              <a:t>The ERCOT Network Operations Model (NOM) will be extended to hold Unregistered Distribution Generation (UDG) data</a:t>
            </a:r>
          </a:p>
          <a:p>
            <a:pPr marL="0" indent="0" algn="ctr"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60C7CE5-8BE2-3EBA-CD85-C156E38A68A2}"/>
              </a:ext>
            </a:extLst>
          </p:cNvPr>
          <p:cNvSpPr txBox="1">
            <a:spLocks/>
          </p:cNvSpPr>
          <p:nvPr/>
        </p:nvSpPr>
        <p:spPr>
          <a:xfrm>
            <a:off x="508000" y="5360133"/>
            <a:ext cx="11074400" cy="95481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/>
              <a:t>The NOM, containing the new UDG data, will be used in operations and as the starting point for each planning build cycle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6B0A13D-A7D3-7BD3-DA5A-90931683E557}"/>
              </a:ext>
            </a:extLst>
          </p:cNvPr>
          <p:cNvCxnSpPr>
            <a:cxnSpLocks/>
          </p:cNvCxnSpPr>
          <p:nvPr/>
        </p:nvCxnSpPr>
        <p:spPr>
          <a:xfrm flipV="1">
            <a:off x="5224463" y="3124200"/>
            <a:ext cx="0" cy="25853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D79F426-7C0A-C162-3A53-4D2380AF5570}"/>
              </a:ext>
            </a:extLst>
          </p:cNvPr>
          <p:cNvSpPr txBox="1"/>
          <p:nvPr/>
        </p:nvSpPr>
        <p:spPr>
          <a:xfrm>
            <a:off x="3929063" y="2514600"/>
            <a:ext cx="2590800" cy="710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Energy Management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Market Management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Forecasting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A3E411-C381-54FD-EAFB-E78809377619}"/>
              </a:ext>
            </a:extLst>
          </p:cNvPr>
          <p:cNvSpPr txBox="1"/>
          <p:nvPr/>
        </p:nvSpPr>
        <p:spPr>
          <a:xfrm>
            <a:off x="8137938" y="2615513"/>
            <a:ext cx="2590800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SSWG Case Building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RPG and LTSA Activities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9DE2A76-D1A4-4504-151E-CA5A8F6531BD}"/>
              </a:ext>
            </a:extLst>
          </p:cNvPr>
          <p:cNvCxnSpPr>
            <a:cxnSpLocks/>
          </p:cNvCxnSpPr>
          <p:nvPr/>
        </p:nvCxnSpPr>
        <p:spPr>
          <a:xfrm flipV="1">
            <a:off x="9015857" y="3089157"/>
            <a:ext cx="0" cy="29357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F28BAE55-3A99-EC76-9EB7-477285E9C2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5493" y="2666026"/>
            <a:ext cx="886268" cy="1704362"/>
          </a:xfrm>
          <a:prstGeom prst="rect">
            <a:avLst/>
          </a:prstGeom>
        </p:spPr>
      </p:pic>
      <p:sp>
        <p:nvSpPr>
          <p:cNvPr id="12" name="Arrow: Right 11">
            <a:extLst>
              <a:ext uri="{FF2B5EF4-FFF2-40B4-BE49-F238E27FC236}">
                <a16:creationId xmlns:a16="http://schemas.microsoft.com/office/drawing/2014/main" id="{74D4F9A5-2B07-1C3E-620F-37B083E894C2}"/>
              </a:ext>
            </a:extLst>
          </p:cNvPr>
          <p:cNvSpPr/>
          <p:nvPr/>
        </p:nvSpPr>
        <p:spPr>
          <a:xfrm>
            <a:off x="2936080" y="3632436"/>
            <a:ext cx="1219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DECEC0E-3476-C225-7284-E2CA0F8C6022}"/>
              </a:ext>
            </a:extLst>
          </p:cNvPr>
          <p:cNvSpPr txBox="1"/>
          <p:nvPr/>
        </p:nvSpPr>
        <p:spPr>
          <a:xfrm>
            <a:off x="2859880" y="3930651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UDG Data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370CDA8-4241-88A7-3F15-A5EA18882E8C}"/>
              </a:ext>
            </a:extLst>
          </p:cNvPr>
          <p:cNvSpPr txBox="1"/>
          <p:nvPr/>
        </p:nvSpPr>
        <p:spPr>
          <a:xfrm>
            <a:off x="5562600" y="3971453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solidFill>
                  <a:srgbClr val="00B050"/>
                </a:solidFill>
              </a:rPr>
              <a:t>UDG Data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0CD5353-D790-EE66-F565-2DD4725E0A0B}"/>
              </a:ext>
            </a:extLst>
          </p:cNvPr>
          <p:cNvSpPr txBox="1"/>
          <p:nvPr/>
        </p:nvSpPr>
        <p:spPr>
          <a:xfrm>
            <a:off x="9601200" y="3937276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solidFill>
                  <a:srgbClr val="00B050"/>
                </a:solidFill>
              </a:rPr>
              <a:t>UDG Data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61EACDE-DF1E-23C7-C1E0-92EB9562BE31}"/>
              </a:ext>
            </a:extLst>
          </p:cNvPr>
          <p:cNvSpPr txBox="1"/>
          <p:nvPr/>
        </p:nvSpPr>
        <p:spPr>
          <a:xfrm>
            <a:off x="8023638" y="440234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/>
              <a:t>UDG Data submitted within the NOM can be incorporated into the planning case builds where needed</a:t>
            </a:r>
          </a:p>
        </p:txBody>
      </p:sp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2">
            <a:extLst>
              <a:ext uri="{FF2B5EF4-FFF2-40B4-BE49-F238E27FC236}">
                <a16:creationId xmlns:a16="http://schemas.microsoft.com/office/drawing/2014/main" id="{49382DD6-6C8B-ECD7-8268-AD9FD9EE5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UDG in Planning Models and Studies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92F3E-EE97-539F-AFE8-D0335716A1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9100" y="1893306"/>
            <a:ext cx="6819900" cy="3612777"/>
          </a:xfrm>
        </p:spPr>
        <p:txBody>
          <a:bodyPr>
            <a:normAutofit/>
          </a:bodyPr>
          <a:lstStyle/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2"/>
                </a:solidFill>
              </a:rPr>
              <a:t>UDG will be included in the Planning cases as discrete generators and not embedded in the load forecast.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A script will synchronize the UDG information in NMMS with MOD like we do for SODG.</a:t>
            </a:r>
            <a:endParaRPr lang="en-US" sz="2000" b="0" dirty="0">
              <a:solidFill>
                <a:schemeClr val="tx2"/>
              </a:solidFill>
            </a:endParaRP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They will be aggregated by fuel type on a bus.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The bus will be in the 800,000 range.</a:t>
            </a:r>
            <a:endParaRPr lang="en-US" sz="2000" b="0" dirty="0">
              <a:solidFill>
                <a:schemeClr val="tx2"/>
              </a:solidFill>
            </a:endParaRP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2"/>
                </a:solidFill>
              </a:rPr>
              <a:t>Dispatching</a:t>
            </a:r>
          </a:p>
          <a:p>
            <a:pPr marL="891540" lvl="1" indent="-342900">
              <a:lnSpc>
                <a:spcPct val="90000"/>
              </a:lnSpc>
            </a:pPr>
            <a:r>
              <a:rPr lang="en-US" sz="2000" b="0" dirty="0">
                <a:solidFill>
                  <a:schemeClr val="tx2"/>
                </a:solidFill>
              </a:rPr>
              <a:t>Wind and Solar UDG will be dispatched at the same value of transmission wind and solar</a:t>
            </a:r>
          </a:p>
          <a:p>
            <a:pPr marL="891540" lvl="1" indent="-342900">
              <a:lnSpc>
                <a:spcPct val="90000"/>
              </a:lnSpc>
            </a:pPr>
            <a:r>
              <a:rPr lang="en-US" sz="2000" b="0" dirty="0">
                <a:solidFill>
                  <a:schemeClr val="tx2"/>
                </a:solidFill>
              </a:rPr>
              <a:t>All other UDG will be offline</a:t>
            </a:r>
            <a:endParaRPr lang="en-US" sz="2200" b="0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UDGs will be modeled at unity PF.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4D5D0B-A51E-78F2-69E1-80FDC06EF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D93BD3E-1E9A-4970-A6F7-E7AC52762E0C}" type="slidenum">
              <a:rPr lang="en-US" sz="900" smtClean="0"/>
              <a:pPr>
                <a:lnSpc>
                  <a:spcPct val="90000"/>
                </a:lnSpc>
                <a:spcAft>
                  <a:spcPts val="600"/>
                </a:spcAft>
              </a:pPr>
              <a:t>6</a:t>
            </a:fld>
            <a:endParaRPr lang="en-US" sz="9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3C45112-4A16-6D61-D160-D07DE982DD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7600" y="1029967"/>
            <a:ext cx="4495800" cy="533945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09919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5387A-C58D-4F58-5B2C-6D8D24408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81000"/>
          </a:xfrm>
        </p:spPr>
        <p:txBody>
          <a:bodyPr/>
          <a:lstStyle/>
          <a:p>
            <a:r>
              <a:rPr lang="en-US" dirty="0"/>
              <a:t>Timeline: NPRR1265 Unboxing and Data Collection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A833E1-2860-1486-33E6-E5A23CB5991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371600"/>
            <a:ext cx="11163300" cy="480060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u="sng" dirty="0">
                <a:solidFill>
                  <a:schemeClr val="tx2"/>
                </a:solidFill>
              </a:rPr>
              <a:t>Complete</a:t>
            </a:r>
            <a:r>
              <a:rPr lang="en-US" sz="2400" dirty="0">
                <a:solidFill>
                  <a:schemeClr val="tx2"/>
                </a:solidFill>
              </a:rPr>
              <a:t> – ERCOT posts draft pre-populated UDG template to MIS</a:t>
            </a:r>
            <a:endParaRPr lang="en-US" sz="2400" u="sng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u="sng" dirty="0">
                <a:solidFill>
                  <a:schemeClr val="tx2"/>
                </a:solidFill>
              </a:rPr>
              <a:t>Complete</a:t>
            </a:r>
            <a:r>
              <a:rPr lang="en-US" sz="2400" dirty="0">
                <a:solidFill>
                  <a:schemeClr val="tx2"/>
                </a:solidFill>
              </a:rPr>
              <a:t> – UDG Workshop #3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u="sng" dirty="0">
                <a:solidFill>
                  <a:schemeClr val="tx2"/>
                </a:solidFill>
              </a:rPr>
              <a:t>June 1</a:t>
            </a:r>
            <a:r>
              <a:rPr lang="en-US" sz="2400" dirty="0">
                <a:solidFill>
                  <a:schemeClr val="tx2"/>
                </a:solidFill>
              </a:rPr>
              <a:t> – Unbox NPRR1265 items</a:t>
            </a:r>
          </a:p>
          <a:p>
            <a:pPr marL="834390" lvl="1" indent="-285750"/>
            <a:r>
              <a:rPr lang="en-US" sz="2200" dirty="0">
                <a:solidFill>
                  <a:schemeClr val="tx2"/>
                </a:solidFill>
              </a:rPr>
              <a:t>Includes 3.2.5.1 </a:t>
            </a:r>
            <a:r>
              <a:rPr lang="en-US" sz="2200" i="1" dirty="0">
                <a:solidFill>
                  <a:schemeClr val="tx2"/>
                </a:solidFill>
              </a:rPr>
              <a:t>Unregistered Distributed Generator Reporting Requirements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Protocol-Driven Dates</a:t>
            </a:r>
          </a:p>
          <a:p>
            <a:pPr marL="834390" lvl="1" indent="-285750"/>
            <a:r>
              <a:rPr lang="en-US" sz="2000" dirty="0">
                <a:solidFill>
                  <a:schemeClr val="tx2"/>
                </a:solidFill>
              </a:rPr>
              <a:t>By </a:t>
            </a:r>
            <a:r>
              <a:rPr lang="en-US" sz="2000" u="sng" dirty="0">
                <a:solidFill>
                  <a:schemeClr val="tx2"/>
                </a:solidFill>
              </a:rPr>
              <a:t>Jan. 15, 2027</a:t>
            </a:r>
            <a:r>
              <a:rPr lang="en-US" sz="2000" dirty="0">
                <a:solidFill>
                  <a:schemeClr val="tx2"/>
                </a:solidFill>
              </a:rPr>
              <a:t> – ERCOT posts pre-populated UDG template to ERCOT MIS</a:t>
            </a:r>
          </a:p>
          <a:p>
            <a:pPr marL="834390" lvl="1" indent="-285750"/>
            <a:r>
              <a:rPr lang="en-US" sz="2000" dirty="0">
                <a:solidFill>
                  <a:schemeClr val="tx2"/>
                </a:solidFill>
              </a:rPr>
              <a:t>By </a:t>
            </a:r>
            <a:r>
              <a:rPr lang="en-US" sz="2000" u="sng" dirty="0">
                <a:solidFill>
                  <a:schemeClr val="tx2"/>
                </a:solidFill>
              </a:rPr>
              <a:t>Feb 1, 2027</a:t>
            </a:r>
            <a:r>
              <a:rPr lang="en-US" sz="2000" dirty="0">
                <a:solidFill>
                  <a:schemeClr val="tx2"/>
                </a:solidFill>
              </a:rPr>
              <a:t> – DSP provides aggregated UDG information to TSP</a:t>
            </a:r>
          </a:p>
          <a:p>
            <a:pPr marL="834390" lvl="1" indent="-285750"/>
            <a:r>
              <a:rPr lang="en-US" sz="2000" dirty="0">
                <a:solidFill>
                  <a:schemeClr val="tx2"/>
                </a:solidFill>
              </a:rPr>
              <a:t>By </a:t>
            </a:r>
            <a:r>
              <a:rPr lang="en-US" sz="2000" u="sng" dirty="0">
                <a:solidFill>
                  <a:schemeClr val="tx2"/>
                </a:solidFill>
              </a:rPr>
              <a:t>March 30, 2027</a:t>
            </a:r>
            <a:r>
              <a:rPr lang="en-US" sz="2000" dirty="0">
                <a:solidFill>
                  <a:schemeClr val="tx2"/>
                </a:solidFill>
              </a:rPr>
              <a:t> – TSP submits updated UDG information to ERCOT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u="sng" dirty="0">
                <a:solidFill>
                  <a:schemeClr val="tx2"/>
                </a:solidFill>
              </a:rPr>
              <a:t>May 1, 2027</a:t>
            </a:r>
            <a:r>
              <a:rPr lang="en-US" sz="2400" dirty="0">
                <a:solidFill>
                  <a:schemeClr val="tx2"/>
                </a:solidFill>
              </a:rPr>
              <a:t> – ERCOT posts UDG report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u="sng" dirty="0">
                <a:solidFill>
                  <a:schemeClr val="tx2"/>
                </a:solidFill>
              </a:rPr>
              <a:t>October 2027</a:t>
            </a:r>
            <a:r>
              <a:rPr lang="en-US" sz="2400" dirty="0">
                <a:solidFill>
                  <a:schemeClr val="tx2"/>
                </a:solidFill>
              </a:rPr>
              <a:t> – UDG Information in ERCOT Planning Cases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By </a:t>
            </a:r>
            <a:r>
              <a:rPr lang="en-US" sz="2400" u="sng" dirty="0">
                <a:solidFill>
                  <a:schemeClr val="tx2"/>
                </a:solidFill>
              </a:rPr>
              <a:t>Jan.15, 2028</a:t>
            </a:r>
            <a:r>
              <a:rPr lang="en-US" sz="2400" dirty="0">
                <a:solidFill>
                  <a:schemeClr val="tx2"/>
                </a:solidFill>
              </a:rPr>
              <a:t> – ERCOT posts pre-populated UDG template containing previous year’s response to ERCOT MIS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A52BF5-2F31-01DD-1781-63A74B76E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994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14836-6557-E5CE-0F81-30ADF774B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Draft Pre-Populated Template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15B3A8-8FB4-D88C-8974-D9BEB5E22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7914920-231F-5770-7488-4AC596E73E2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143000"/>
            <a:ext cx="11163300" cy="236220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ERCOT has posted a draft pre-populated UDG template to the MIS website</a:t>
            </a:r>
          </a:p>
          <a:p>
            <a:pPr marL="834390" lvl="1" indent="-285750"/>
            <a:r>
              <a:rPr lang="en-US" sz="2200" dirty="0">
                <a:solidFill>
                  <a:schemeClr val="tx2"/>
                </a:solidFill>
              </a:rPr>
              <a:t>Prior to unboxing, the template will reside in the Requested Information location</a:t>
            </a:r>
          </a:p>
          <a:p>
            <a:pPr marL="1017270" lvl="2" indent="-285750"/>
            <a:r>
              <a:rPr lang="en-US" sz="2200" dirty="0">
                <a:solidFill>
                  <a:schemeClr val="tx2"/>
                </a:solidFill>
                <a:hlinkClick r:id="rId3"/>
              </a:rPr>
              <a:t>https://mis.ercot.com/secure/data-products/data-product-details?id=np12-230</a:t>
            </a:r>
            <a:endParaRPr lang="en-US" sz="2200" dirty="0">
              <a:solidFill>
                <a:schemeClr val="tx2"/>
              </a:solidFill>
            </a:endParaRPr>
          </a:p>
          <a:p>
            <a:pPr marL="834390" lvl="1" indent="-285750"/>
            <a:r>
              <a:rPr lang="en-US" sz="2200" dirty="0">
                <a:solidFill>
                  <a:schemeClr val="tx2"/>
                </a:solidFill>
              </a:rPr>
              <a:t>Post unboxing, a new MIS location will be created</a:t>
            </a:r>
          </a:p>
          <a:p>
            <a:pPr marL="1017270" lvl="2" indent="-285750"/>
            <a:r>
              <a:rPr lang="en-US" sz="2200" dirty="0">
                <a:solidFill>
                  <a:schemeClr val="tx2"/>
                </a:solidFill>
              </a:rPr>
              <a:t>EMIL-ID and URL will be announced via Market Notice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2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8346ED-2FF9-CB10-3509-9955BF7CFA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0" y="3717925"/>
            <a:ext cx="6184933" cy="254635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280266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1143000" y="445240"/>
            <a:ext cx="10820400" cy="518318"/>
          </a:xfrm>
        </p:spPr>
        <p:txBody>
          <a:bodyPr/>
          <a:lstStyle/>
          <a:p>
            <a:r>
              <a:rPr lang="en-US" sz="2400" dirty="0"/>
              <a:t>UDG Data Update Process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06400" y="854738"/>
            <a:ext cx="11379200" cy="5052221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dirty="0"/>
              <a:t>ERCOT will facilitate a yearly process to request, collect, and incorporate updates to UDG information into the model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>
            <a:normAutofit fontScale="85000" lnSpcReduction="20000"/>
          </a:bodyPr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6F5F8B-B86D-0E41-FA19-C819F5802B2D}"/>
              </a:ext>
            </a:extLst>
          </p:cNvPr>
          <p:cNvSpPr txBox="1"/>
          <p:nvPr/>
        </p:nvSpPr>
        <p:spPr>
          <a:xfrm>
            <a:off x="169985" y="3548325"/>
            <a:ext cx="3004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2"/>
                </a:solidFill>
              </a:rPr>
              <a:t>Pre-populated files will be generated containing all associated loads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8FC141-4DE2-E043-4782-4EC0349665C2}"/>
              </a:ext>
            </a:extLst>
          </p:cNvPr>
          <p:cNvSpPr txBox="1"/>
          <p:nvPr/>
        </p:nvSpPr>
        <p:spPr>
          <a:xfrm>
            <a:off x="381000" y="5264324"/>
            <a:ext cx="2679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2"/>
                </a:solidFill>
              </a:rPr>
              <a:t>A single file will be provided to each TSP via the MIS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F2C746-1969-6CE3-698F-54669620921D}"/>
              </a:ext>
            </a:extLst>
          </p:cNvPr>
          <p:cNvSpPr txBox="1"/>
          <p:nvPr/>
        </p:nvSpPr>
        <p:spPr>
          <a:xfrm>
            <a:off x="9475175" y="2420595"/>
            <a:ext cx="27051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2"/>
                </a:solidFill>
              </a:rPr>
              <a:t>An updated worksheet will be submitted to ERCOT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12C4F3F-E627-485C-382F-A2E4DD7FCCC2}"/>
              </a:ext>
            </a:extLst>
          </p:cNvPr>
          <p:cNvSpPr txBox="1"/>
          <p:nvPr/>
        </p:nvSpPr>
        <p:spPr>
          <a:xfrm>
            <a:off x="9448800" y="5141212"/>
            <a:ext cx="274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2"/>
                </a:solidFill>
              </a:rPr>
              <a:t>Via internal processes the TSP will update the UDG data within the spreadsheet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377B21B-8C39-4317-19BF-0439CAE9D7C0}"/>
              </a:ext>
            </a:extLst>
          </p:cNvPr>
          <p:cNvSpPr txBox="1"/>
          <p:nvPr/>
        </p:nvSpPr>
        <p:spPr>
          <a:xfrm>
            <a:off x="-76200" y="36576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1.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B1FF64B-F253-C8D3-150E-EB56B2CEBAF2}"/>
              </a:ext>
            </a:extLst>
          </p:cNvPr>
          <p:cNvSpPr txBox="1"/>
          <p:nvPr/>
        </p:nvSpPr>
        <p:spPr>
          <a:xfrm>
            <a:off x="-12700" y="5325877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2.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040F2EB-1A80-8E0D-7427-88B856E0CBF7}"/>
              </a:ext>
            </a:extLst>
          </p:cNvPr>
          <p:cNvSpPr txBox="1"/>
          <p:nvPr/>
        </p:nvSpPr>
        <p:spPr>
          <a:xfrm>
            <a:off x="9194800" y="5325876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3.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96714F4-A338-023B-BFAF-651D39FCFD8B}"/>
              </a:ext>
            </a:extLst>
          </p:cNvPr>
          <p:cNvSpPr txBox="1"/>
          <p:nvPr/>
        </p:nvSpPr>
        <p:spPr>
          <a:xfrm>
            <a:off x="9173307" y="2498266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4.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2B34F478-F834-E40A-E432-B831289FDB6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997200" y="1582738"/>
            <a:ext cx="6248400" cy="4852987"/>
            <a:chOff x="1888" y="997"/>
            <a:chExt cx="3936" cy="3057"/>
          </a:xfrm>
        </p:grpSpPr>
        <p:sp>
          <p:nvSpPr>
            <p:cNvPr id="15" name="AutoShape 3">
              <a:extLst>
                <a:ext uri="{FF2B5EF4-FFF2-40B4-BE49-F238E27FC236}">
                  <a16:creationId xmlns:a16="http://schemas.microsoft.com/office/drawing/2014/main" id="{9B8EB9B6-E4F2-20F1-5E85-1C627D20F47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88" y="997"/>
              <a:ext cx="3936" cy="30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8F6ED49A-0F48-AFC5-BB12-197812489E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4" y="1029"/>
              <a:ext cx="1874" cy="3014"/>
            </a:xfrm>
            <a:prstGeom prst="rect">
              <a:avLst/>
            </a:prstGeom>
            <a:solidFill>
              <a:srgbClr val="DBEE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Rectangle 6">
              <a:extLst>
                <a:ext uri="{FF2B5EF4-FFF2-40B4-BE49-F238E27FC236}">
                  <a16:creationId xmlns:a16="http://schemas.microsoft.com/office/drawing/2014/main" id="{7BB78B90-52ED-FEBF-B688-07E66F9465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4" y="1029"/>
              <a:ext cx="1874" cy="3014"/>
            </a:xfrm>
            <a:prstGeom prst="rect">
              <a:avLst/>
            </a:prstGeom>
            <a:noFill/>
            <a:ln w="15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7">
              <a:extLst>
                <a:ext uri="{FF2B5EF4-FFF2-40B4-BE49-F238E27FC236}">
                  <a16:creationId xmlns:a16="http://schemas.microsoft.com/office/drawing/2014/main" id="{374AD380-2FBA-E790-D181-2EC91B21E7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0" y="1038"/>
              <a:ext cx="99" cy="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8">
              <a:extLst>
                <a:ext uri="{FF2B5EF4-FFF2-40B4-BE49-F238E27FC236}">
                  <a16:creationId xmlns:a16="http://schemas.microsoft.com/office/drawing/2014/main" id="{8DE32D9F-B3D1-D43B-8AF4-614F0749E4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9" y="1038"/>
              <a:ext cx="418" cy="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ERCOT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9">
              <a:extLst>
                <a:ext uri="{FF2B5EF4-FFF2-40B4-BE49-F238E27FC236}">
                  <a16:creationId xmlns:a16="http://schemas.microsoft.com/office/drawing/2014/main" id="{9041C197-20CA-2F57-052F-CD86E9AA9C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9" y="1032"/>
              <a:ext cx="1831" cy="3015"/>
            </a:xfrm>
            <a:prstGeom prst="rect">
              <a:avLst/>
            </a:prstGeom>
            <a:solidFill>
              <a:srgbClr val="FCEB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10">
              <a:extLst>
                <a:ext uri="{FF2B5EF4-FFF2-40B4-BE49-F238E27FC236}">
                  <a16:creationId xmlns:a16="http://schemas.microsoft.com/office/drawing/2014/main" id="{83BBBAE0-A525-054C-13C0-3602BA3B14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9" y="1032"/>
              <a:ext cx="1831" cy="3015"/>
            </a:xfrm>
            <a:prstGeom prst="rect">
              <a:avLst/>
            </a:prstGeom>
            <a:noFill/>
            <a:ln w="15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11">
              <a:extLst>
                <a:ext uri="{FF2B5EF4-FFF2-40B4-BE49-F238E27FC236}">
                  <a16:creationId xmlns:a16="http://schemas.microsoft.com/office/drawing/2014/main" id="{5F8F336D-EE00-F5B1-F8F1-FEFC056D2E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5" y="1041"/>
              <a:ext cx="9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2">
              <a:extLst>
                <a:ext uri="{FF2B5EF4-FFF2-40B4-BE49-F238E27FC236}">
                  <a16:creationId xmlns:a16="http://schemas.microsoft.com/office/drawing/2014/main" id="{A1E262D5-3562-7700-0499-B6A574BB07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3" y="1041"/>
              <a:ext cx="155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Transmission Service Provider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Freeform 13">
              <a:extLst>
                <a:ext uri="{FF2B5EF4-FFF2-40B4-BE49-F238E27FC236}">
                  <a16:creationId xmlns:a16="http://schemas.microsoft.com/office/drawing/2014/main" id="{3C0F6F0D-6B5B-2CD3-E9C3-0E0F79F352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338" y="1393"/>
              <a:ext cx="316" cy="644"/>
            </a:xfrm>
            <a:custGeom>
              <a:avLst/>
              <a:gdLst>
                <a:gd name="T0" fmla="*/ 739 w 977"/>
                <a:gd name="T1" fmla="*/ 247 h 1991"/>
                <a:gd name="T2" fmla="*/ 491 w 977"/>
                <a:gd name="T3" fmla="*/ 0 h 1991"/>
                <a:gd name="T4" fmla="*/ 244 w 977"/>
                <a:gd name="T5" fmla="*/ 247 h 1991"/>
                <a:gd name="T6" fmla="*/ 491 w 977"/>
                <a:gd name="T7" fmla="*/ 495 h 1991"/>
                <a:gd name="T8" fmla="*/ 739 w 977"/>
                <a:gd name="T9" fmla="*/ 247 h 1991"/>
                <a:gd name="T10" fmla="*/ 775 w 977"/>
                <a:gd name="T11" fmla="*/ 562 h 1991"/>
                <a:gd name="T12" fmla="*/ 202 w 977"/>
                <a:gd name="T13" fmla="*/ 562 h 1991"/>
                <a:gd name="T14" fmla="*/ 0 w 977"/>
                <a:gd name="T15" fmla="*/ 763 h 1991"/>
                <a:gd name="T16" fmla="*/ 0 w 977"/>
                <a:gd name="T17" fmla="*/ 1465 h 1991"/>
                <a:gd name="T18" fmla="*/ 157 w 977"/>
                <a:gd name="T19" fmla="*/ 1465 h 1991"/>
                <a:gd name="T20" fmla="*/ 157 w 977"/>
                <a:gd name="T21" fmla="*/ 1057 h 1991"/>
                <a:gd name="T22" fmla="*/ 210 w 977"/>
                <a:gd name="T23" fmla="*/ 1057 h 1991"/>
                <a:gd name="T24" fmla="*/ 210 w 977"/>
                <a:gd name="T25" fmla="*/ 1991 h 1991"/>
                <a:gd name="T26" fmla="*/ 465 w 977"/>
                <a:gd name="T27" fmla="*/ 1991 h 1991"/>
                <a:gd name="T28" fmla="*/ 465 w 977"/>
                <a:gd name="T29" fmla="*/ 1573 h 1991"/>
                <a:gd name="T30" fmla="*/ 491 w 977"/>
                <a:gd name="T31" fmla="*/ 1547 h 1991"/>
                <a:gd name="T32" fmla="*/ 518 w 977"/>
                <a:gd name="T33" fmla="*/ 1573 h 1991"/>
                <a:gd name="T34" fmla="*/ 518 w 977"/>
                <a:gd name="T35" fmla="*/ 1991 h 1991"/>
                <a:gd name="T36" fmla="*/ 788 w 977"/>
                <a:gd name="T37" fmla="*/ 1991 h 1991"/>
                <a:gd name="T38" fmla="*/ 788 w 977"/>
                <a:gd name="T39" fmla="*/ 1055 h 1991"/>
                <a:gd name="T40" fmla="*/ 840 w 977"/>
                <a:gd name="T41" fmla="*/ 1055 h 1991"/>
                <a:gd name="T42" fmla="*/ 840 w 977"/>
                <a:gd name="T43" fmla="*/ 1465 h 1991"/>
                <a:gd name="T44" fmla="*/ 977 w 977"/>
                <a:gd name="T45" fmla="*/ 1465 h 1991"/>
                <a:gd name="T46" fmla="*/ 977 w 977"/>
                <a:gd name="T47" fmla="*/ 763 h 1991"/>
                <a:gd name="T48" fmla="*/ 775 w 977"/>
                <a:gd name="T49" fmla="*/ 562 h 19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77" h="1991">
                  <a:moveTo>
                    <a:pt x="739" y="247"/>
                  </a:moveTo>
                  <a:cubicBezTo>
                    <a:pt x="739" y="111"/>
                    <a:pt x="628" y="0"/>
                    <a:pt x="491" y="0"/>
                  </a:cubicBezTo>
                  <a:cubicBezTo>
                    <a:pt x="355" y="0"/>
                    <a:pt x="244" y="111"/>
                    <a:pt x="244" y="247"/>
                  </a:cubicBezTo>
                  <a:cubicBezTo>
                    <a:pt x="244" y="384"/>
                    <a:pt x="355" y="495"/>
                    <a:pt x="491" y="495"/>
                  </a:cubicBezTo>
                  <a:cubicBezTo>
                    <a:pt x="628" y="495"/>
                    <a:pt x="739" y="384"/>
                    <a:pt x="739" y="247"/>
                  </a:cubicBezTo>
                  <a:close/>
                  <a:moveTo>
                    <a:pt x="775" y="562"/>
                  </a:moveTo>
                  <a:lnTo>
                    <a:pt x="202" y="562"/>
                  </a:lnTo>
                  <a:cubicBezTo>
                    <a:pt x="91" y="562"/>
                    <a:pt x="0" y="652"/>
                    <a:pt x="0" y="763"/>
                  </a:cubicBezTo>
                  <a:lnTo>
                    <a:pt x="0" y="1465"/>
                  </a:lnTo>
                  <a:lnTo>
                    <a:pt x="157" y="1465"/>
                  </a:lnTo>
                  <a:lnTo>
                    <a:pt x="157" y="1057"/>
                  </a:lnTo>
                  <a:lnTo>
                    <a:pt x="210" y="1057"/>
                  </a:lnTo>
                  <a:lnTo>
                    <a:pt x="210" y="1991"/>
                  </a:lnTo>
                  <a:lnTo>
                    <a:pt x="465" y="1991"/>
                  </a:lnTo>
                  <a:lnTo>
                    <a:pt x="465" y="1573"/>
                  </a:lnTo>
                  <a:cubicBezTo>
                    <a:pt x="465" y="1559"/>
                    <a:pt x="477" y="1547"/>
                    <a:pt x="491" y="1547"/>
                  </a:cubicBezTo>
                  <a:cubicBezTo>
                    <a:pt x="506" y="1547"/>
                    <a:pt x="518" y="1559"/>
                    <a:pt x="518" y="1573"/>
                  </a:cubicBezTo>
                  <a:lnTo>
                    <a:pt x="518" y="1991"/>
                  </a:lnTo>
                  <a:lnTo>
                    <a:pt x="788" y="1991"/>
                  </a:lnTo>
                  <a:lnTo>
                    <a:pt x="788" y="1055"/>
                  </a:lnTo>
                  <a:lnTo>
                    <a:pt x="840" y="1055"/>
                  </a:lnTo>
                  <a:lnTo>
                    <a:pt x="840" y="1465"/>
                  </a:lnTo>
                  <a:lnTo>
                    <a:pt x="977" y="1465"/>
                  </a:lnTo>
                  <a:lnTo>
                    <a:pt x="977" y="763"/>
                  </a:lnTo>
                  <a:cubicBezTo>
                    <a:pt x="977" y="652"/>
                    <a:pt x="886" y="562"/>
                    <a:pt x="775" y="562"/>
                  </a:cubicBezTo>
                  <a:close/>
                </a:path>
              </a:pathLst>
            </a:custGeom>
            <a:solidFill>
              <a:srgbClr val="00AEC7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4">
              <a:extLst>
                <a:ext uri="{FF2B5EF4-FFF2-40B4-BE49-F238E27FC236}">
                  <a16:creationId xmlns:a16="http://schemas.microsoft.com/office/drawing/2014/main" id="{6A717D98-9258-11DF-0C9D-2CE4A435CDE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338" y="1393"/>
              <a:ext cx="316" cy="644"/>
            </a:xfrm>
            <a:custGeom>
              <a:avLst/>
              <a:gdLst>
                <a:gd name="T0" fmla="*/ 739 w 977"/>
                <a:gd name="T1" fmla="*/ 247 h 1991"/>
                <a:gd name="T2" fmla="*/ 491 w 977"/>
                <a:gd name="T3" fmla="*/ 0 h 1991"/>
                <a:gd name="T4" fmla="*/ 244 w 977"/>
                <a:gd name="T5" fmla="*/ 247 h 1991"/>
                <a:gd name="T6" fmla="*/ 491 w 977"/>
                <a:gd name="T7" fmla="*/ 495 h 1991"/>
                <a:gd name="T8" fmla="*/ 739 w 977"/>
                <a:gd name="T9" fmla="*/ 247 h 1991"/>
                <a:gd name="T10" fmla="*/ 775 w 977"/>
                <a:gd name="T11" fmla="*/ 562 h 1991"/>
                <a:gd name="T12" fmla="*/ 202 w 977"/>
                <a:gd name="T13" fmla="*/ 562 h 1991"/>
                <a:gd name="T14" fmla="*/ 0 w 977"/>
                <a:gd name="T15" fmla="*/ 763 h 1991"/>
                <a:gd name="T16" fmla="*/ 0 w 977"/>
                <a:gd name="T17" fmla="*/ 1465 h 1991"/>
                <a:gd name="T18" fmla="*/ 157 w 977"/>
                <a:gd name="T19" fmla="*/ 1465 h 1991"/>
                <a:gd name="T20" fmla="*/ 157 w 977"/>
                <a:gd name="T21" fmla="*/ 1057 h 1991"/>
                <a:gd name="T22" fmla="*/ 210 w 977"/>
                <a:gd name="T23" fmla="*/ 1057 h 1991"/>
                <a:gd name="T24" fmla="*/ 210 w 977"/>
                <a:gd name="T25" fmla="*/ 1991 h 1991"/>
                <a:gd name="T26" fmla="*/ 465 w 977"/>
                <a:gd name="T27" fmla="*/ 1991 h 1991"/>
                <a:gd name="T28" fmla="*/ 465 w 977"/>
                <a:gd name="T29" fmla="*/ 1573 h 1991"/>
                <a:gd name="T30" fmla="*/ 491 w 977"/>
                <a:gd name="T31" fmla="*/ 1547 h 1991"/>
                <a:gd name="T32" fmla="*/ 518 w 977"/>
                <a:gd name="T33" fmla="*/ 1573 h 1991"/>
                <a:gd name="T34" fmla="*/ 518 w 977"/>
                <a:gd name="T35" fmla="*/ 1991 h 1991"/>
                <a:gd name="T36" fmla="*/ 788 w 977"/>
                <a:gd name="T37" fmla="*/ 1991 h 1991"/>
                <a:gd name="T38" fmla="*/ 788 w 977"/>
                <a:gd name="T39" fmla="*/ 1055 h 1991"/>
                <a:gd name="T40" fmla="*/ 840 w 977"/>
                <a:gd name="T41" fmla="*/ 1055 h 1991"/>
                <a:gd name="T42" fmla="*/ 840 w 977"/>
                <a:gd name="T43" fmla="*/ 1465 h 1991"/>
                <a:gd name="T44" fmla="*/ 977 w 977"/>
                <a:gd name="T45" fmla="*/ 1465 h 1991"/>
                <a:gd name="T46" fmla="*/ 977 w 977"/>
                <a:gd name="T47" fmla="*/ 763 h 1991"/>
                <a:gd name="T48" fmla="*/ 775 w 977"/>
                <a:gd name="T49" fmla="*/ 562 h 19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77" h="1991">
                  <a:moveTo>
                    <a:pt x="739" y="247"/>
                  </a:moveTo>
                  <a:cubicBezTo>
                    <a:pt x="739" y="111"/>
                    <a:pt x="628" y="0"/>
                    <a:pt x="491" y="0"/>
                  </a:cubicBezTo>
                  <a:cubicBezTo>
                    <a:pt x="355" y="0"/>
                    <a:pt x="244" y="111"/>
                    <a:pt x="244" y="247"/>
                  </a:cubicBezTo>
                  <a:cubicBezTo>
                    <a:pt x="244" y="384"/>
                    <a:pt x="355" y="495"/>
                    <a:pt x="491" y="495"/>
                  </a:cubicBezTo>
                  <a:cubicBezTo>
                    <a:pt x="628" y="495"/>
                    <a:pt x="739" y="384"/>
                    <a:pt x="739" y="247"/>
                  </a:cubicBezTo>
                  <a:close/>
                  <a:moveTo>
                    <a:pt x="775" y="562"/>
                  </a:moveTo>
                  <a:lnTo>
                    <a:pt x="202" y="562"/>
                  </a:lnTo>
                  <a:cubicBezTo>
                    <a:pt x="91" y="562"/>
                    <a:pt x="0" y="652"/>
                    <a:pt x="0" y="763"/>
                  </a:cubicBezTo>
                  <a:lnTo>
                    <a:pt x="0" y="1465"/>
                  </a:lnTo>
                  <a:lnTo>
                    <a:pt x="157" y="1465"/>
                  </a:lnTo>
                  <a:lnTo>
                    <a:pt x="157" y="1057"/>
                  </a:lnTo>
                  <a:lnTo>
                    <a:pt x="210" y="1057"/>
                  </a:lnTo>
                  <a:lnTo>
                    <a:pt x="210" y="1991"/>
                  </a:lnTo>
                  <a:lnTo>
                    <a:pt x="465" y="1991"/>
                  </a:lnTo>
                  <a:lnTo>
                    <a:pt x="465" y="1573"/>
                  </a:lnTo>
                  <a:cubicBezTo>
                    <a:pt x="465" y="1559"/>
                    <a:pt x="477" y="1547"/>
                    <a:pt x="491" y="1547"/>
                  </a:cubicBezTo>
                  <a:cubicBezTo>
                    <a:pt x="506" y="1547"/>
                    <a:pt x="518" y="1559"/>
                    <a:pt x="518" y="1573"/>
                  </a:cubicBezTo>
                  <a:lnTo>
                    <a:pt x="518" y="1991"/>
                  </a:lnTo>
                  <a:lnTo>
                    <a:pt x="788" y="1991"/>
                  </a:lnTo>
                  <a:lnTo>
                    <a:pt x="788" y="1055"/>
                  </a:lnTo>
                  <a:lnTo>
                    <a:pt x="840" y="1055"/>
                  </a:lnTo>
                  <a:lnTo>
                    <a:pt x="840" y="1465"/>
                  </a:lnTo>
                  <a:lnTo>
                    <a:pt x="977" y="1465"/>
                  </a:lnTo>
                  <a:lnTo>
                    <a:pt x="977" y="763"/>
                  </a:lnTo>
                  <a:cubicBezTo>
                    <a:pt x="977" y="652"/>
                    <a:pt x="886" y="562"/>
                    <a:pt x="775" y="562"/>
                  </a:cubicBez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id="{7D7A0ED3-7B6F-1EE9-26D5-D7F552EA74A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84" y="3201"/>
              <a:ext cx="315" cy="644"/>
            </a:xfrm>
            <a:custGeom>
              <a:avLst/>
              <a:gdLst>
                <a:gd name="T0" fmla="*/ 739 w 976"/>
                <a:gd name="T1" fmla="*/ 247 h 1991"/>
                <a:gd name="T2" fmla="*/ 491 w 976"/>
                <a:gd name="T3" fmla="*/ 0 h 1991"/>
                <a:gd name="T4" fmla="*/ 244 w 976"/>
                <a:gd name="T5" fmla="*/ 247 h 1991"/>
                <a:gd name="T6" fmla="*/ 491 w 976"/>
                <a:gd name="T7" fmla="*/ 495 h 1991"/>
                <a:gd name="T8" fmla="*/ 739 w 976"/>
                <a:gd name="T9" fmla="*/ 247 h 1991"/>
                <a:gd name="T10" fmla="*/ 775 w 976"/>
                <a:gd name="T11" fmla="*/ 562 h 1991"/>
                <a:gd name="T12" fmla="*/ 201 w 976"/>
                <a:gd name="T13" fmla="*/ 562 h 1991"/>
                <a:gd name="T14" fmla="*/ 0 w 976"/>
                <a:gd name="T15" fmla="*/ 763 h 1991"/>
                <a:gd name="T16" fmla="*/ 0 w 976"/>
                <a:gd name="T17" fmla="*/ 1466 h 1991"/>
                <a:gd name="T18" fmla="*/ 157 w 976"/>
                <a:gd name="T19" fmla="*/ 1466 h 1991"/>
                <a:gd name="T20" fmla="*/ 157 w 976"/>
                <a:gd name="T21" fmla="*/ 1057 h 1991"/>
                <a:gd name="T22" fmla="*/ 209 w 976"/>
                <a:gd name="T23" fmla="*/ 1057 h 1991"/>
                <a:gd name="T24" fmla="*/ 209 w 976"/>
                <a:gd name="T25" fmla="*/ 1991 h 1991"/>
                <a:gd name="T26" fmla="*/ 465 w 976"/>
                <a:gd name="T27" fmla="*/ 1991 h 1991"/>
                <a:gd name="T28" fmla="*/ 465 w 976"/>
                <a:gd name="T29" fmla="*/ 1573 h 1991"/>
                <a:gd name="T30" fmla="*/ 491 w 976"/>
                <a:gd name="T31" fmla="*/ 1547 h 1991"/>
                <a:gd name="T32" fmla="*/ 517 w 976"/>
                <a:gd name="T33" fmla="*/ 1573 h 1991"/>
                <a:gd name="T34" fmla="*/ 517 w 976"/>
                <a:gd name="T35" fmla="*/ 1991 h 1991"/>
                <a:gd name="T36" fmla="*/ 788 w 976"/>
                <a:gd name="T37" fmla="*/ 1991 h 1991"/>
                <a:gd name="T38" fmla="*/ 788 w 976"/>
                <a:gd name="T39" fmla="*/ 1055 h 1991"/>
                <a:gd name="T40" fmla="*/ 840 w 976"/>
                <a:gd name="T41" fmla="*/ 1055 h 1991"/>
                <a:gd name="T42" fmla="*/ 840 w 976"/>
                <a:gd name="T43" fmla="*/ 1466 h 1991"/>
                <a:gd name="T44" fmla="*/ 976 w 976"/>
                <a:gd name="T45" fmla="*/ 1466 h 1991"/>
                <a:gd name="T46" fmla="*/ 976 w 976"/>
                <a:gd name="T47" fmla="*/ 763 h 1991"/>
                <a:gd name="T48" fmla="*/ 775 w 976"/>
                <a:gd name="T49" fmla="*/ 562 h 19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76" h="1991">
                  <a:moveTo>
                    <a:pt x="739" y="247"/>
                  </a:moveTo>
                  <a:cubicBezTo>
                    <a:pt x="739" y="111"/>
                    <a:pt x="628" y="0"/>
                    <a:pt x="491" y="0"/>
                  </a:cubicBezTo>
                  <a:cubicBezTo>
                    <a:pt x="354" y="0"/>
                    <a:pt x="244" y="111"/>
                    <a:pt x="244" y="247"/>
                  </a:cubicBezTo>
                  <a:cubicBezTo>
                    <a:pt x="244" y="384"/>
                    <a:pt x="354" y="495"/>
                    <a:pt x="491" y="495"/>
                  </a:cubicBezTo>
                  <a:cubicBezTo>
                    <a:pt x="628" y="495"/>
                    <a:pt x="739" y="384"/>
                    <a:pt x="739" y="247"/>
                  </a:cubicBezTo>
                  <a:close/>
                  <a:moveTo>
                    <a:pt x="775" y="562"/>
                  </a:moveTo>
                  <a:lnTo>
                    <a:pt x="201" y="562"/>
                  </a:lnTo>
                  <a:cubicBezTo>
                    <a:pt x="90" y="562"/>
                    <a:pt x="0" y="652"/>
                    <a:pt x="0" y="763"/>
                  </a:cubicBezTo>
                  <a:lnTo>
                    <a:pt x="0" y="1466"/>
                  </a:lnTo>
                  <a:lnTo>
                    <a:pt x="157" y="1466"/>
                  </a:lnTo>
                  <a:lnTo>
                    <a:pt x="157" y="1057"/>
                  </a:lnTo>
                  <a:lnTo>
                    <a:pt x="209" y="1057"/>
                  </a:lnTo>
                  <a:lnTo>
                    <a:pt x="209" y="1991"/>
                  </a:lnTo>
                  <a:lnTo>
                    <a:pt x="465" y="1991"/>
                  </a:lnTo>
                  <a:lnTo>
                    <a:pt x="465" y="1573"/>
                  </a:lnTo>
                  <a:cubicBezTo>
                    <a:pt x="465" y="1559"/>
                    <a:pt x="477" y="1547"/>
                    <a:pt x="491" y="1547"/>
                  </a:cubicBezTo>
                  <a:cubicBezTo>
                    <a:pt x="506" y="1547"/>
                    <a:pt x="517" y="1559"/>
                    <a:pt x="517" y="1573"/>
                  </a:cubicBezTo>
                  <a:lnTo>
                    <a:pt x="517" y="1991"/>
                  </a:lnTo>
                  <a:lnTo>
                    <a:pt x="788" y="1991"/>
                  </a:lnTo>
                  <a:lnTo>
                    <a:pt x="788" y="1055"/>
                  </a:lnTo>
                  <a:lnTo>
                    <a:pt x="840" y="1055"/>
                  </a:lnTo>
                  <a:lnTo>
                    <a:pt x="840" y="1466"/>
                  </a:lnTo>
                  <a:lnTo>
                    <a:pt x="976" y="1466"/>
                  </a:lnTo>
                  <a:lnTo>
                    <a:pt x="976" y="763"/>
                  </a:lnTo>
                  <a:cubicBezTo>
                    <a:pt x="976" y="652"/>
                    <a:pt x="886" y="562"/>
                    <a:pt x="775" y="562"/>
                  </a:cubicBezTo>
                  <a:close/>
                </a:path>
              </a:pathLst>
            </a:custGeom>
            <a:solidFill>
              <a:srgbClr val="E5B9B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6">
              <a:extLst>
                <a:ext uri="{FF2B5EF4-FFF2-40B4-BE49-F238E27FC236}">
                  <a16:creationId xmlns:a16="http://schemas.microsoft.com/office/drawing/2014/main" id="{0A66172F-4F9E-4575-03EE-71DC792C49F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84" y="3201"/>
              <a:ext cx="315" cy="644"/>
            </a:xfrm>
            <a:custGeom>
              <a:avLst/>
              <a:gdLst>
                <a:gd name="T0" fmla="*/ 739 w 976"/>
                <a:gd name="T1" fmla="*/ 247 h 1991"/>
                <a:gd name="T2" fmla="*/ 491 w 976"/>
                <a:gd name="T3" fmla="*/ 0 h 1991"/>
                <a:gd name="T4" fmla="*/ 244 w 976"/>
                <a:gd name="T5" fmla="*/ 247 h 1991"/>
                <a:gd name="T6" fmla="*/ 491 w 976"/>
                <a:gd name="T7" fmla="*/ 495 h 1991"/>
                <a:gd name="T8" fmla="*/ 739 w 976"/>
                <a:gd name="T9" fmla="*/ 247 h 1991"/>
                <a:gd name="T10" fmla="*/ 775 w 976"/>
                <a:gd name="T11" fmla="*/ 562 h 1991"/>
                <a:gd name="T12" fmla="*/ 201 w 976"/>
                <a:gd name="T13" fmla="*/ 562 h 1991"/>
                <a:gd name="T14" fmla="*/ 0 w 976"/>
                <a:gd name="T15" fmla="*/ 763 h 1991"/>
                <a:gd name="T16" fmla="*/ 0 w 976"/>
                <a:gd name="T17" fmla="*/ 1466 h 1991"/>
                <a:gd name="T18" fmla="*/ 157 w 976"/>
                <a:gd name="T19" fmla="*/ 1466 h 1991"/>
                <a:gd name="T20" fmla="*/ 157 w 976"/>
                <a:gd name="T21" fmla="*/ 1057 h 1991"/>
                <a:gd name="T22" fmla="*/ 209 w 976"/>
                <a:gd name="T23" fmla="*/ 1057 h 1991"/>
                <a:gd name="T24" fmla="*/ 209 w 976"/>
                <a:gd name="T25" fmla="*/ 1991 h 1991"/>
                <a:gd name="T26" fmla="*/ 465 w 976"/>
                <a:gd name="T27" fmla="*/ 1991 h 1991"/>
                <a:gd name="T28" fmla="*/ 465 w 976"/>
                <a:gd name="T29" fmla="*/ 1573 h 1991"/>
                <a:gd name="T30" fmla="*/ 491 w 976"/>
                <a:gd name="T31" fmla="*/ 1547 h 1991"/>
                <a:gd name="T32" fmla="*/ 517 w 976"/>
                <a:gd name="T33" fmla="*/ 1573 h 1991"/>
                <a:gd name="T34" fmla="*/ 517 w 976"/>
                <a:gd name="T35" fmla="*/ 1991 h 1991"/>
                <a:gd name="T36" fmla="*/ 788 w 976"/>
                <a:gd name="T37" fmla="*/ 1991 h 1991"/>
                <a:gd name="T38" fmla="*/ 788 w 976"/>
                <a:gd name="T39" fmla="*/ 1055 h 1991"/>
                <a:gd name="T40" fmla="*/ 840 w 976"/>
                <a:gd name="T41" fmla="*/ 1055 h 1991"/>
                <a:gd name="T42" fmla="*/ 840 w 976"/>
                <a:gd name="T43" fmla="*/ 1466 h 1991"/>
                <a:gd name="T44" fmla="*/ 976 w 976"/>
                <a:gd name="T45" fmla="*/ 1466 h 1991"/>
                <a:gd name="T46" fmla="*/ 976 w 976"/>
                <a:gd name="T47" fmla="*/ 763 h 1991"/>
                <a:gd name="T48" fmla="*/ 775 w 976"/>
                <a:gd name="T49" fmla="*/ 562 h 19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76" h="1991">
                  <a:moveTo>
                    <a:pt x="739" y="247"/>
                  </a:moveTo>
                  <a:cubicBezTo>
                    <a:pt x="739" y="111"/>
                    <a:pt x="628" y="0"/>
                    <a:pt x="491" y="0"/>
                  </a:cubicBezTo>
                  <a:cubicBezTo>
                    <a:pt x="354" y="0"/>
                    <a:pt x="244" y="111"/>
                    <a:pt x="244" y="247"/>
                  </a:cubicBezTo>
                  <a:cubicBezTo>
                    <a:pt x="244" y="384"/>
                    <a:pt x="354" y="495"/>
                    <a:pt x="491" y="495"/>
                  </a:cubicBezTo>
                  <a:cubicBezTo>
                    <a:pt x="628" y="495"/>
                    <a:pt x="739" y="384"/>
                    <a:pt x="739" y="247"/>
                  </a:cubicBezTo>
                  <a:close/>
                  <a:moveTo>
                    <a:pt x="775" y="562"/>
                  </a:moveTo>
                  <a:lnTo>
                    <a:pt x="201" y="562"/>
                  </a:lnTo>
                  <a:cubicBezTo>
                    <a:pt x="90" y="562"/>
                    <a:pt x="0" y="652"/>
                    <a:pt x="0" y="763"/>
                  </a:cubicBezTo>
                  <a:lnTo>
                    <a:pt x="0" y="1466"/>
                  </a:lnTo>
                  <a:lnTo>
                    <a:pt x="157" y="1466"/>
                  </a:lnTo>
                  <a:lnTo>
                    <a:pt x="157" y="1057"/>
                  </a:lnTo>
                  <a:lnTo>
                    <a:pt x="209" y="1057"/>
                  </a:lnTo>
                  <a:lnTo>
                    <a:pt x="209" y="1991"/>
                  </a:lnTo>
                  <a:lnTo>
                    <a:pt x="465" y="1991"/>
                  </a:lnTo>
                  <a:lnTo>
                    <a:pt x="465" y="1573"/>
                  </a:lnTo>
                  <a:cubicBezTo>
                    <a:pt x="465" y="1559"/>
                    <a:pt x="477" y="1547"/>
                    <a:pt x="491" y="1547"/>
                  </a:cubicBezTo>
                  <a:cubicBezTo>
                    <a:pt x="506" y="1547"/>
                    <a:pt x="517" y="1559"/>
                    <a:pt x="517" y="1573"/>
                  </a:cubicBezTo>
                  <a:lnTo>
                    <a:pt x="517" y="1991"/>
                  </a:lnTo>
                  <a:lnTo>
                    <a:pt x="788" y="1991"/>
                  </a:lnTo>
                  <a:lnTo>
                    <a:pt x="788" y="1055"/>
                  </a:lnTo>
                  <a:lnTo>
                    <a:pt x="840" y="1055"/>
                  </a:lnTo>
                  <a:lnTo>
                    <a:pt x="840" y="1466"/>
                  </a:lnTo>
                  <a:lnTo>
                    <a:pt x="976" y="1466"/>
                  </a:lnTo>
                  <a:lnTo>
                    <a:pt x="976" y="763"/>
                  </a:lnTo>
                  <a:cubicBezTo>
                    <a:pt x="976" y="652"/>
                    <a:pt x="886" y="562"/>
                    <a:pt x="775" y="562"/>
                  </a:cubicBez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7">
              <a:extLst>
                <a:ext uri="{FF2B5EF4-FFF2-40B4-BE49-F238E27FC236}">
                  <a16:creationId xmlns:a16="http://schemas.microsoft.com/office/drawing/2014/main" id="{FA1E9750-958E-3B6F-5962-265336A7796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23" y="1393"/>
              <a:ext cx="315" cy="644"/>
            </a:xfrm>
            <a:custGeom>
              <a:avLst/>
              <a:gdLst>
                <a:gd name="T0" fmla="*/ 739 w 977"/>
                <a:gd name="T1" fmla="*/ 247 h 1991"/>
                <a:gd name="T2" fmla="*/ 491 w 977"/>
                <a:gd name="T3" fmla="*/ 0 h 1991"/>
                <a:gd name="T4" fmla="*/ 244 w 977"/>
                <a:gd name="T5" fmla="*/ 247 h 1991"/>
                <a:gd name="T6" fmla="*/ 491 w 977"/>
                <a:gd name="T7" fmla="*/ 495 h 1991"/>
                <a:gd name="T8" fmla="*/ 739 w 977"/>
                <a:gd name="T9" fmla="*/ 247 h 1991"/>
                <a:gd name="T10" fmla="*/ 775 w 977"/>
                <a:gd name="T11" fmla="*/ 562 h 1991"/>
                <a:gd name="T12" fmla="*/ 202 w 977"/>
                <a:gd name="T13" fmla="*/ 562 h 1991"/>
                <a:gd name="T14" fmla="*/ 0 w 977"/>
                <a:gd name="T15" fmla="*/ 763 h 1991"/>
                <a:gd name="T16" fmla="*/ 0 w 977"/>
                <a:gd name="T17" fmla="*/ 1465 h 1991"/>
                <a:gd name="T18" fmla="*/ 157 w 977"/>
                <a:gd name="T19" fmla="*/ 1465 h 1991"/>
                <a:gd name="T20" fmla="*/ 157 w 977"/>
                <a:gd name="T21" fmla="*/ 1057 h 1991"/>
                <a:gd name="T22" fmla="*/ 210 w 977"/>
                <a:gd name="T23" fmla="*/ 1057 h 1991"/>
                <a:gd name="T24" fmla="*/ 210 w 977"/>
                <a:gd name="T25" fmla="*/ 1991 h 1991"/>
                <a:gd name="T26" fmla="*/ 465 w 977"/>
                <a:gd name="T27" fmla="*/ 1991 h 1991"/>
                <a:gd name="T28" fmla="*/ 465 w 977"/>
                <a:gd name="T29" fmla="*/ 1573 h 1991"/>
                <a:gd name="T30" fmla="*/ 491 w 977"/>
                <a:gd name="T31" fmla="*/ 1547 h 1991"/>
                <a:gd name="T32" fmla="*/ 518 w 977"/>
                <a:gd name="T33" fmla="*/ 1573 h 1991"/>
                <a:gd name="T34" fmla="*/ 518 w 977"/>
                <a:gd name="T35" fmla="*/ 1991 h 1991"/>
                <a:gd name="T36" fmla="*/ 788 w 977"/>
                <a:gd name="T37" fmla="*/ 1991 h 1991"/>
                <a:gd name="T38" fmla="*/ 788 w 977"/>
                <a:gd name="T39" fmla="*/ 1055 h 1991"/>
                <a:gd name="T40" fmla="*/ 840 w 977"/>
                <a:gd name="T41" fmla="*/ 1055 h 1991"/>
                <a:gd name="T42" fmla="*/ 840 w 977"/>
                <a:gd name="T43" fmla="*/ 1465 h 1991"/>
                <a:gd name="T44" fmla="*/ 977 w 977"/>
                <a:gd name="T45" fmla="*/ 1465 h 1991"/>
                <a:gd name="T46" fmla="*/ 977 w 977"/>
                <a:gd name="T47" fmla="*/ 763 h 1991"/>
                <a:gd name="T48" fmla="*/ 775 w 977"/>
                <a:gd name="T49" fmla="*/ 562 h 19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77" h="1991">
                  <a:moveTo>
                    <a:pt x="739" y="247"/>
                  </a:moveTo>
                  <a:cubicBezTo>
                    <a:pt x="739" y="111"/>
                    <a:pt x="628" y="0"/>
                    <a:pt x="491" y="0"/>
                  </a:cubicBezTo>
                  <a:cubicBezTo>
                    <a:pt x="355" y="0"/>
                    <a:pt x="244" y="111"/>
                    <a:pt x="244" y="247"/>
                  </a:cubicBezTo>
                  <a:cubicBezTo>
                    <a:pt x="244" y="384"/>
                    <a:pt x="355" y="495"/>
                    <a:pt x="491" y="495"/>
                  </a:cubicBezTo>
                  <a:cubicBezTo>
                    <a:pt x="628" y="495"/>
                    <a:pt x="739" y="384"/>
                    <a:pt x="739" y="247"/>
                  </a:cubicBezTo>
                  <a:close/>
                  <a:moveTo>
                    <a:pt x="775" y="562"/>
                  </a:moveTo>
                  <a:lnTo>
                    <a:pt x="202" y="562"/>
                  </a:lnTo>
                  <a:cubicBezTo>
                    <a:pt x="91" y="562"/>
                    <a:pt x="0" y="652"/>
                    <a:pt x="0" y="763"/>
                  </a:cubicBezTo>
                  <a:lnTo>
                    <a:pt x="0" y="1465"/>
                  </a:lnTo>
                  <a:lnTo>
                    <a:pt x="157" y="1465"/>
                  </a:lnTo>
                  <a:lnTo>
                    <a:pt x="157" y="1057"/>
                  </a:lnTo>
                  <a:lnTo>
                    <a:pt x="210" y="1057"/>
                  </a:lnTo>
                  <a:lnTo>
                    <a:pt x="210" y="1991"/>
                  </a:lnTo>
                  <a:lnTo>
                    <a:pt x="465" y="1991"/>
                  </a:lnTo>
                  <a:lnTo>
                    <a:pt x="465" y="1573"/>
                  </a:lnTo>
                  <a:cubicBezTo>
                    <a:pt x="465" y="1559"/>
                    <a:pt x="477" y="1547"/>
                    <a:pt x="491" y="1547"/>
                  </a:cubicBezTo>
                  <a:cubicBezTo>
                    <a:pt x="506" y="1547"/>
                    <a:pt x="518" y="1559"/>
                    <a:pt x="518" y="1573"/>
                  </a:cubicBezTo>
                  <a:lnTo>
                    <a:pt x="518" y="1991"/>
                  </a:lnTo>
                  <a:lnTo>
                    <a:pt x="788" y="1991"/>
                  </a:lnTo>
                  <a:lnTo>
                    <a:pt x="788" y="1055"/>
                  </a:lnTo>
                  <a:lnTo>
                    <a:pt x="840" y="1055"/>
                  </a:lnTo>
                  <a:lnTo>
                    <a:pt x="840" y="1465"/>
                  </a:lnTo>
                  <a:lnTo>
                    <a:pt x="977" y="1465"/>
                  </a:lnTo>
                  <a:lnTo>
                    <a:pt x="977" y="763"/>
                  </a:lnTo>
                  <a:cubicBezTo>
                    <a:pt x="977" y="652"/>
                    <a:pt x="886" y="562"/>
                    <a:pt x="775" y="562"/>
                  </a:cubicBezTo>
                  <a:close/>
                </a:path>
              </a:pathLst>
            </a:custGeom>
            <a:solidFill>
              <a:srgbClr val="E5B9B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8">
              <a:extLst>
                <a:ext uri="{FF2B5EF4-FFF2-40B4-BE49-F238E27FC236}">
                  <a16:creationId xmlns:a16="http://schemas.microsoft.com/office/drawing/2014/main" id="{10A8659D-2350-FA21-9788-4BF611E7FF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23" y="1393"/>
              <a:ext cx="315" cy="644"/>
            </a:xfrm>
            <a:custGeom>
              <a:avLst/>
              <a:gdLst>
                <a:gd name="T0" fmla="*/ 739 w 977"/>
                <a:gd name="T1" fmla="*/ 247 h 1991"/>
                <a:gd name="T2" fmla="*/ 491 w 977"/>
                <a:gd name="T3" fmla="*/ 0 h 1991"/>
                <a:gd name="T4" fmla="*/ 244 w 977"/>
                <a:gd name="T5" fmla="*/ 247 h 1991"/>
                <a:gd name="T6" fmla="*/ 491 w 977"/>
                <a:gd name="T7" fmla="*/ 495 h 1991"/>
                <a:gd name="T8" fmla="*/ 739 w 977"/>
                <a:gd name="T9" fmla="*/ 247 h 1991"/>
                <a:gd name="T10" fmla="*/ 775 w 977"/>
                <a:gd name="T11" fmla="*/ 562 h 1991"/>
                <a:gd name="T12" fmla="*/ 202 w 977"/>
                <a:gd name="T13" fmla="*/ 562 h 1991"/>
                <a:gd name="T14" fmla="*/ 0 w 977"/>
                <a:gd name="T15" fmla="*/ 763 h 1991"/>
                <a:gd name="T16" fmla="*/ 0 w 977"/>
                <a:gd name="T17" fmla="*/ 1465 h 1991"/>
                <a:gd name="T18" fmla="*/ 157 w 977"/>
                <a:gd name="T19" fmla="*/ 1465 h 1991"/>
                <a:gd name="T20" fmla="*/ 157 w 977"/>
                <a:gd name="T21" fmla="*/ 1057 h 1991"/>
                <a:gd name="T22" fmla="*/ 210 w 977"/>
                <a:gd name="T23" fmla="*/ 1057 h 1991"/>
                <a:gd name="T24" fmla="*/ 210 w 977"/>
                <a:gd name="T25" fmla="*/ 1991 h 1991"/>
                <a:gd name="T26" fmla="*/ 465 w 977"/>
                <a:gd name="T27" fmla="*/ 1991 h 1991"/>
                <a:gd name="T28" fmla="*/ 465 w 977"/>
                <a:gd name="T29" fmla="*/ 1573 h 1991"/>
                <a:gd name="T30" fmla="*/ 491 w 977"/>
                <a:gd name="T31" fmla="*/ 1547 h 1991"/>
                <a:gd name="T32" fmla="*/ 518 w 977"/>
                <a:gd name="T33" fmla="*/ 1573 h 1991"/>
                <a:gd name="T34" fmla="*/ 518 w 977"/>
                <a:gd name="T35" fmla="*/ 1991 h 1991"/>
                <a:gd name="T36" fmla="*/ 788 w 977"/>
                <a:gd name="T37" fmla="*/ 1991 h 1991"/>
                <a:gd name="T38" fmla="*/ 788 w 977"/>
                <a:gd name="T39" fmla="*/ 1055 h 1991"/>
                <a:gd name="T40" fmla="*/ 840 w 977"/>
                <a:gd name="T41" fmla="*/ 1055 h 1991"/>
                <a:gd name="T42" fmla="*/ 840 w 977"/>
                <a:gd name="T43" fmla="*/ 1465 h 1991"/>
                <a:gd name="T44" fmla="*/ 977 w 977"/>
                <a:gd name="T45" fmla="*/ 1465 h 1991"/>
                <a:gd name="T46" fmla="*/ 977 w 977"/>
                <a:gd name="T47" fmla="*/ 763 h 1991"/>
                <a:gd name="T48" fmla="*/ 775 w 977"/>
                <a:gd name="T49" fmla="*/ 562 h 19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77" h="1991">
                  <a:moveTo>
                    <a:pt x="739" y="247"/>
                  </a:moveTo>
                  <a:cubicBezTo>
                    <a:pt x="739" y="111"/>
                    <a:pt x="628" y="0"/>
                    <a:pt x="491" y="0"/>
                  </a:cubicBezTo>
                  <a:cubicBezTo>
                    <a:pt x="355" y="0"/>
                    <a:pt x="244" y="111"/>
                    <a:pt x="244" y="247"/>
                  </a:cubicBezTo>
                  <a:cubicBezTo>
                    <a:pt x="244" y="384"/>
                    <a:pt x="355" y="495"/>
                    <a:pt x="491" y="495"/>
                  </a:cubicBezTo>
                  <a:cubicBezTo>
                    <a:pt x="628" y="495"/>
                    <a:pt x="739" y="384"/>
                    <a:pt x="739" y="247"/>
                  </a:cubicBezTo>
                  <a:close/>
                  <a:moveTo>
                    <a:pt x="775" y="562"/>
                  </a:moveTo>
                  <a:lnTo>
                    <a:pt x="202" y="562"/>
                  </a:lnTo>
                  <a:cubicBezTo>
                    <a:pt x="91" y="562"/>
                    <a:pt x="0" y="652"/>
                    <a:pt x="0" y="763"/>
                  </a:cubicBezTo>
                  <a:lnTo>
                    <a:pt x="0" y="1465"/>
                  </a:lnTo>
                  <a:lnTo>
                    <a:pt x="157" y="1465"/>
                  </a:lnTo>
                  <a:lnTo>
                    <a:pt x="157" y="1057"/>
                  </a:lnTo>
                  <a:lnTo>
                    <a:pt x="210" y="1057"/>
                  </a:lnTo>
                  <a:lnTo>
                    <a:pt x="210" y="1991"/>
                  </a:lnTo>
                  <a:lnTo>
                    <a:pt x="465" y="1991"/>
                  </a:lnTo>
                  <a:lnTo>
                    <a:pt x="465" y="1573"/>
                  </a:lnTo>
                  <a:cubicBezTo>
                    <a:pt x="465" y="1559"/>
                    <a:pt x="477" y="1547"/>
                    <a:pt x="491" y="1547"/>
                  </a:cubicBezTo>
                  <a:cubicBezTo>
                    <a:pt x="506" y="1547"/>
                    <a:pt x="518" y="1559"/>
                    <a:pt x="518" y="1573"/>
                  </a:cubicBezTo>
                  <a:lnTo>
                    <a:pt x="518" y="1991"/>
                  </a:lnTo>
                  <a:lnTo>
                    <a:pt x="788" y="1991"/>
                  </a:lnTo>
                  <a:lnTo>
                    <a:pt x="788" y="1055"/>
                  </a:lnTo>
                  <a:lnTo>
                    <a:pt x="840" y="1055"/>
                  </a:lnTo>
                  <a:lnTo>
                    <a:pt x="840" y="1465"/>
                  </a:lnTo>
                  <a:lnTo>
                    <a:pt x="977" y="1465"/>
                  </a:lnTo>
                  <a:lnTo>
                    <a:pt x="977" y="763"/>
                  </a:lnTo>
                  <a:cubicBezTo>
                    <a:pt x="977" y="652"/>
                    <a:pt x="886" y="562"/>
                    <a:pt x="775" y="562"/>
                  </a:cubicBez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19">
              <a:extLst>
                <a:ext uri="{FF2B5EF4-FFF2-40B4-BE49-F238E27FC236}">
                  <a16:creationId xmlns:a16="http://schemas.microsoft.com/office/drawing/2014/main" id="{63942804-82AC-E8E8-D5C0-4F181F769D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0" y="3504"/>
              <a:ext cx="1372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0">
              <a:extLst>
                <a:ext uri="{FF2B5EF4-FFF2-40B4-BE49-F238E27FC236}">
                  <a16:creationId xmlns:a16="http://schemas.microsoft.com/office/drawing/2014/main" id="{32902AC3-1F30-706F-143E-F4ACBEAF08D3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5" y="3480"/>
              <a:ext cx="49" cy="49"/>
            </a:xfrm>
            <a:custGeom>
              <a:avLst/>
              <a:gdLst>
                <a:gd name="T0" fmla="*/ 0 w 49"/>
                <a:gd name="T1" fmla="*/ 0 h 49"/>
                <a:gd name="T2" fmla="*/ 49 w 49"/>
                <a:gd name="T3" fmla="*/ 24 h 49"/>
                <a:gd name="T4" fmla="*/ 0 w 49"/>
                <a:gd name="T5" fmla="*/ 49 h 49"/>
                <a:gd name="T6" fmla="*/ 0 w 49"/>
                <a:gd name="T7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9">
                  <a:moveTo>
                    <a:pt x="0" y="0"/>
                  </a:moveTo>
                  <a:lnTo>
                    <a:pt x="49" y="24"/>
                  </a:lnTo>
                  <a:lnTo>
                    <a:pt x="0" y="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1">
              <a:extLst>
                <a:ext uri="{FF2B5EF4-FFF2-40B4-BE49-F238E27FC236}">
                  <a16:creationId xmlns:a16="http://schemas.microsoft.com/office/drawing/2014/main" id="{1FACD1ED-7FD3-A5BD-FCB7-93CF315807BE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3" y="3180"/>
              <a:ext cx="899" cy="682"/>
            </a:xfrm>
            <a:custGeom>
              <a:avLst/>
              <a:gdLst>
                <a:gd name="T0" fmla="*/ 138 w 2779"/>
                <a:gd name="T1" fmla="*/ 979 h 2111"/>
                <a:gd name="T2" fmla="*/ 129 w 2779"/>
                <a:gd name="T3" fmla="*/ 1419 h 2111"/>
                <a:gd name="T4" fmla="*/ 301 w 2779"/>
                <a:gd name="T5" fmla="*/ 1507 h 2111"/>
                <a:gd name="T6" fmla="*/ 704 w 2779"/>
                <a:gd name="T7" fmla="*/ 1896 h 2111"/>
                <a:gd name="T8" fmla="*/ 935 w 2779"/>
                <a:gd name="T9" fmla="*/ 1837 h 2111"/>
                <a:gd name="T10" fmla="*/ 1491 w 2779"/>
                <a:gd name="T11" fmla="*/ 2020 h 2111"/>
                <a:gd name="T12" fmla="*/ 1671 w 2779"/>
                <a:gd name="T13" fmla="*/ 1869 h 2111"/>
                <a:gd name="T14" fmla="*/ 2360 w 2779"/>
                <a:gd name="T15" fmla="*/ 1742 h 2111"/>
                <a:gd name="T16" fmla="*/ 2443 w 2779"/>
                <a:gd name="T17" fmla="*/ 1487 h 2111"/>
                <a:gd name="T18" fmla="*/ 2732 w 2779"/>
                <a:gd name="T19" fmla="*/ 1065 h 2111"/>
                <a:gd name="T20" fmla="*/ 2621 w 2779"/>
                <a:gd name="T21" fmla="*/ 886 h 2111"/>
                <a:gd name="T22" fmla="*/ 2550 w 2779"/>
                <a:gd name="T23" fmla="*/ 500 h 2111"/>
                <a:gd name="T24" fmla="*/ 2384 w 2779"/>
                <a:gd name="T25" fmla="*/ 449 h 2111"/>
                <a:gd name="T26" fmla="*/ 1743 w 2779"/>
                <a:gd name="T27" fmla="*/ 133 h 2111"/>
                <a:gd name="T28" fmla="*/ 1493 w 2779"/>
                <a:gd name="T29" fmla="*/ 285 h 2111"/>
                <a:gd name="T30" fmla="*/ 797 w 2779"/>
                <a:gd name="T31" fmla="*/ 136 h 2111"/>
                <a:gd name="T32" fmla="*/ 603 w 2779"/>
                <a:gd name="T33" fmla="*/ 340 h 2111"/>
                <a:gd name="T34" fmla="*/ 84 w 2779"/>
                <a:gd name="T35" fmla="*/ 730 h 2111"/>
                <a:gd name="T36" fmla="*/ 138 w 2779"/>
                <a:gd name="T37" fmla="*/ 979 h 2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779" h="2111">
                  <a:moveTo>
                    <a:pt x="138" y="979"/>
                  </a:moveTo>
                  <a:cubicBezTo>
                    <a:pt x="4" y="1098"/>
                    <a:pt x="0" y="1295"/>
                    <a:pt x="129" y="1419"/>
                  </a:cubicBezTo>
                  <a:cubicBezTo>
                    <a:pt x="176" y="1463"/>
                    <a:pt x="236" y="1494"/>
                    <a:pt x="301" y="1507"/>
                  </a:cubicBezTo>
                  <a:cubicBezTo>
                    <a:pt x="295" y="1717"/>
                    <a:pt x="476" y="1891"/>
                    <a:pt x="704" y="1896"/>
                  </a:cubicBezTo>
                  <a:cubicBezTo>
                    <a:pt x="785" y="1898"/>
                    <a:pt x="866" y="1877"/>
                    <a:pt x="935" y="1837"/>
                  </a:cubicBezTo>
                  <a:cubicBezTo>
                    <a:pt x="1034" y="2029"/>
                    <a:pt x="1283" y="2111"/>
                    <a:pt x="1491" y="2020"/>
                  </a:cubicBezTo>
                  <a:cubicBezTo>
                    <a:pt x="1566" y="1987"/>
                    <a:pt x="1629" y="1935"/>
                    <a:pt x="1671" y="1869"/>
                  </a:cubicBezTo>
                  <a:cubicBezTo>
                    <a:pt x="1900" y="2009"/>
                    <a:pt x="2208" y="1952"/>
                    <a:pt x="2360" y="1742"/>
                  </a:cubicBezTo>
                  <a:cubicBezTo>
                    <a:pt x="2415" y="1666"/>
                    <a:pt x="2443" y="1578"/>
                    <a:pt x="2443" y="1487"/>
                  </a:cubicBezTo>
                  <a:cubicBezTo>
                    <a:pt x="2650" y="1444"/>
                    <a:pt x="2779" y="1255"/>
                    <a:pt x="2732" y="1065"/>
                  </a:cubicBezTo>
                  <a:cubicBezTo>
                    <a:pt x="2715" y="996"/>
                    <a:pt x="2676" y="934"/>
                    <a:pt x="2621" y="886"/>
                  </a:cubicBezTo>
                  <a:cubicBezTo>
                    <a:pt x="2717" y="762"/>
                    <a:pt x="2685" y="589"/>
                    <a:pt x="2550" y="500"/>
                  </a:cubicBezTo>
                  <a:cubicBezTo>
                    <a:pt x="2501" y="469"/>
                    <a:pt x="2443" y="451"/>
                    <a:pt x="2384" y="449"/>
                  </a:cubicBezTo>
                  <a:cubicBezTo>
                    <a:pt x="2302" y="199"/>
                    <a:pt x="2015" y="57"/>
                    <a:pt x="1743" y="133"/>
                  </a:cubicBezTo>
                  <a:cubicBezTo>
                    <a:pt x="1645" y="160"/>
                    <a:pt x="1558" y="213"/>
                    <a:pt x="1493" y="285"/>
                  </a:cubicBezTo>
                  <a:cubicBezTo>
                    <a:pt x="1346" y="67"/>
                    <a:pt x="1034" y="0"/>
                    <a:pt x="797" y="136"/>
                  </a:cubicBezTo>
                  <a:cubicBezTo>
                    <a:pt x="712" y="185"/>
                    <a:pt x="644" y="256"/>
                    <a:pt x="603" y="340"/>
                  </a:cubicBezTo>
                  <a:cubicBezTo>
                    <a:pt x="343" y="316"/>
                    <a:pt x="110" y="491"/>
                    <a:pt x="84" y="730"/>
                  </a:cubicBezTo>
                  <a:cubicBezTo>
                    <a:pt x="75" y="816"/>
                    <a:pt x="94" y="903"/>
                    <a:pt x="138" y="979"/>
                  </a:cubicBezTo>
                </a:path>
              </a:pathLst>
            </a:custGeom>
            <a:solidFill>
              <a:srgbClr val="F2F2F2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2">
              <a:extLst>
                <a:ext uri="{FF2B5EF4-FFF2-40B4-BE49-F238E27FC236}">
                  <a16:creationId xmlns:a16="http://schemas.microsoft.com/office/drawing/2014/main" id="{4A191EDE-A53B-02A9-5550-567574A8F397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3" y="3180"/>
              <a:ext cx="899" cy="682"/>
            </a:xfrm>
            <a:custGeom>
              <a:avLst/>
              <a:gdLst>
                <a:gd name="T0" fmla="*/ 45 w 899"/>
                <a:gd name="T1" fmla="*/ 316 h 682"/>
                <a:gd name="T2" fmla="*/ 42 w 899"/>
                <a:gd name="T3" fmla="*/ 459 h 682"/>
                <a:gd name="T4" fmla="*/ 98 w 899"/>
                <a:gd name="T5" fmla="*/ 487 h 682"/>
                <a:gd name="T6" fmla="*/ 228 w 899"/>
                <a:gd name="T7" fmla="*/ 613 h 682"/>
                <a:gd name="T8" fmla="*/ 303 w 899"/>
                <a:gd name="T9" fmla="*/ 594 h 682"/>
                <a:gd name="T10" fmla="*/ 482 w 899"/>
                <a:gd name="T11" fmla="*/ 653 h 682"/>
                <a:gd name="T12" fmla="*/ 540 w 899"/>
                <a:gd name="T13" fmla="*/ 604 h 682"/>
                <a:gd name="T14" fmla="*/ 763 w 899"/>
                <a:gd name="T15" fmla="*/ 563 h 682"/>
                <a:gd name="T16" fmla="*/ 790 w 899"/>
                <a:gd name="T17" fmla="*/ 481 h 682"/>
                <a:gd name="T18" fmla="*/ 883 w 899"/>
                <a:gd name="T19" fmla="*/ 344 h 682"/>
                <a:gd name="T20" fmla="*/ 848 w 899"/>
                <a:gd name="T21" fmla="*/ 286 h 682"/>
                <a:gd name="T22" fmla="*/ 825 w 899"/>
                <a:gd name="T23" fmla="*/ 162 h 682"/>
                <a:gd name="T24" fmla="*/ 771 w 899"/>
                <a:gd name="T25" fmla="*/ 145 h 682"/>
                <a:gd name="T26" fmla="*/ 564 w 899"/>
                <a:gd name="T27" fmla="*/ 43 h 682"/>
                <a:gd name="T28" fmla="*/ 483 w 899"/>
                <a:gd name="T29" fmla="*/ 92 h 682"/>
                <a:gd name="T30" fmla="*/ 258 w 899"/>
                <a:gd name="T31" fmla="*/ 44 h 682"/>
                <a:gd name="T32" fmla="*/ 195 w 899"/>
                <a:gd name="T33" fmla="*/ 110 h 682"/>
                <a:gd name="T34" fmla="*/ 27 w 899"/>
                <a:gd name="T35" fmla="*/ 236 h 682"/>
                <a:gd name="T36" fmla="*/ 45 w 899"/>
                <a:gd name="T37" fmla="*/ 316 h 6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99" h="682">
                  <a:moveTo>
                    <a:pt x="45" y="316"/>
                  </a:moveTo>
                  <a:cubicBezTo>
                    <a:pt x="2" y="355"/>
                    <a:pt x="0" y="419"/>
                    <a:pt x="42" y="459"/>
                  </a:cubicBezTo>
                  <a:cubicBezTo>
                    <a:pt x="57" y="473"/>
                    <a:pt x="77" y="483"/>
                    <a:pt x="98" y="487"/>
                  </a:cubicBezTo>
                  <a:cubicBezTo>
                    <a:pt x="96" y="555"/>
                    <a:pt x="154" y="611"/>
                    <a:pt x="228" y="613"/>
                  </a:cubicBezTo>
                  <a:cubicBezTo>
                    <a:pt x="254" y="613"/>
                    <a:pt x="280" y="607"/>
                    <a:pt x="303" y="594"/>
                  </a:cubicBezTo>
                  <a:cubicBezTo>
                    <a:pt x="335" y="656"/>
                    <a:pt x="415" y="682"/>
                    <a:pt x="482" y="653"/>
                  </a:cubicBezTo>
                  <a:cubicBezTo>
                    <a:pt x="507" y="642"/>
                    <a:pt x="527" y="625"/>
                    <a:pt x="540" y="604"/>
                  </a:cubicBezTo>
                  <a:cubicBezTo>
                    <a:pt x="614" y="649"/>
                    <a:pt x="714" y="631"/>
                    <a:pt x="763" y="563"/>
                  </a:cubicBezTo>
                  <a:cubicBezTo>
                    <a:pt x="781" y="538"/>
                    <a:pt x="790" y="510"/>
                    <a:pt x="790" y="481"/>
                  </a:cubicBezTo>
                  <a:cubicBezTo>
                    <a:pt x="857" y="467"/>
                    <a:pt x="899" y="406"/>
                    <a:pt x="883" y="344"/>
                  </a:cubicBezTo>
                  <a:cubicBezTo>
                    <a:pt x="878" y="322"/>
                    <a:pt x="865" y="302"/>
                    <a:pt x="848" y="286"/>
                  </a:cubicBezTo>
                  <a:cubicBezTo>
                    <a:pt x="879" y="246"/>
                    <a:pt x="868" y="190"/>
                    <a:pt x="825" y="162"/>
                  </a:cubicBezTo>
                  <a:cubicBezTo>
                    <a:pt x="809" y="151"/>
                    <a:pt x="790" y="146"/>
                    <a:pt x="771" y="145"/>
                  </a:cubicBezTo>
                  <a:cubicBezTo>
                    <a:pt x="744" y="64"/>
                    <a:pt x="652" y="18"/>
                    <a:pt x="564" y="43"/>
                  </a:cubicBezTo>
                  <a:cubicBezTo>
                    <a:pt x="532" y="52"/>
                    <a:pt x="504" y="69"/>
                    <a:pt x="483" y="92"/>
                  </a:cubicBezTo>
                  <a:cubicBezTo>
                    <a:pt x="435" y="22"/>
                    <a:pt x="335" y="0"/>
                    <a:pt x="258" y="44"/>
                  </a:cubicBezTo>
                  <a:cubicBezTo>
                    <a:pt x="230" y="60"/>
                    <a:pt x="208" y="83"/>
                    <a:pt x="195" y="110"/>
                  </a:cubicBezTo>
                  <a:cubicBezTo>
                    <a:pt x="111" y="102"/>
                    <a:pt x="36" y="159"/>
                    <a:pt x="27" y="236"/>
                  </a:cubicBezTo>
                  <a:cubicBezTo>
                    <a:pt x="25" y="264"/>
                    <a:pt x="31" y="292"/>
                    <a:pt x="45" y="316"/>
                  </a:cubicBezTo>
                </a:path>
              </a:pathLst>
            </a:custGeom>
            <a:noFill/>
            <a:ln w="7938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23">
              <a:extLst>
                <a:ext uri="{FF2B5EF4-FFF2-40B4-BE49-F238E27FC236}">
                  <a16:creationId xmlns:a16="http://schemas.microsoft.com/office/drawing/2014/main" id="{C458C369-36A1-2AE7-BB3F-5BF14EAA9E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4" y="3449"/>
              <a:ext cx="812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Internal Processes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Line 24">
              <a:extLst>
                <a:ext uri="{FF2B5EF4-FFF2-40B4-BE49-F238E27FC236}">
                  <a16:creationId xmlns:a16="http://schemas.microsoft.com/office/drawing/2014/main" id="{FE6BF76E-12F4-1618-0FE6-CB121C715D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99" y="3523"/>
              <a:ext cx="125" cy="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25">
              <a:extLst>
                <a:ext uri="{FF2B5EF4-FFF2-40B4-BE49-F238E27FC236}">
                  <a16:creationId xmlns:a16="http://schemas.microsoft.com/office/drawing/2014/main" id="{32D33F93-1347-77C1-3529-AD5ED05F06D7}"/>
                </a:ext>
              </a:extLst>
            </p:cNvPr>
            <p:cNvSpPr>
              <a:spLocks/>
            </p:cNvSpPr>
            <p:nvPr/>
          </p:nvSpPr>
          <p:spPr bwMode="auto">
            <a:xfrm>
              <a:off x="4818" y="3499"/>
              <a:ext cx="49" cy="48"/>
            </a:xfrm>
            <a:custGeom>
              <a:avLst/>
              <a:gdLst>
                <a:gd name="T0" fmla="*/ 0 w 49"/>
                <a:gd name="T1" fmla="*/ 0 h 48"/>
                <a:gd name="T2" fmla="*/ 49 w 49"/>
                <a:gd name="T3" fmla="*/ 24 h 48"/>
                <a:gd name="T4" fmla="*/ 0 w 49"/>
                <a:gd name="T5" fmla="*/ 48 h 48"/>
                <a:gd name="T6" fmla="*/ 0 w 49"/>
                <a:gd name="T7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8">
                  <a:moveTo>
                    <a:pt x="0" y="0"/>
                  </a:moveTo>
                  <a:lnTo>
                    <a:pt x="49" y="24"/>
                  </a:lnTo>
                  <a:lnTo>
                    <a:pt x="0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26">
              <a:extLst>
                <a:ext uri="{FF2B5EF4-FFF2-40B4-BE49-F238E27FC236}">
                  <a16:creationId xmlns:a16="http://schemas.microsoft.com/office/drawing/2014/main" id="{CCFD59CF-FE39-655D-7A82-AD35FC0792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5" y="3371"/>
              <a:ext cx="409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Download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27">
              <a:extLst>
                <a:ext uri="{FF2B5EF4-FFF2-40B4-BE49-F238E27FC236}">
                  <a16:creationId xmlns:a16="http://schemas.microsoft.com/office/drawing/2014/main" id="{DF9C6277-680D-6BF8-15EA-6FE8B6A6E2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5" y="2942"/>
              <a:ext cx="875" cy="865"/>
            </a:xfrm>
            <a:prstGeom prst="rect">
              <a:avLst/>
            </a:prstGeom>
            <a:solidFill>
              <a:srgbClr val="92CD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Rectangle 28">
              <a:extLst>
                <a:ext uri="{FF2B5EF4-FFF2-40B4-BE49-F238E27FC236}">
                  <a16:creationId xmlns:a16="http://schemas.microsoft.com/office/drawing/2014/main" id="{DB71689B-F7BE-9361-4B29-27C836EC89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5" y="2942"/>
              <a:ext cx="875" cy="865"/>
            </a:xfrm>
            <a:prstGeom prst="rect">
              <a:avLst/>
            </a:pr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Rectangle 29">
              <a:extLst>
                <a:ext uri="{FF2B5EF4-FFF2-40B4-BE49-F238E27FC236}">
                  <a16:creationId xmlns:a16="http://schemas.microsoft.com/office/drawing/2014/main" id="{1CD0DE27-5F4A-167B-5DF6-996619E970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5" y="2964"/>
              <a:ext cx="64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ERCOT MIS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Freeform 30">
              <a:extLst>
                <a:ext uri="{FF2B5EF4-FFF2-40B4-BE49-F238E27FC236}">
                  <a16:creationId xmlns:a16="http://schemas.microsoft.com/office/drawing/2014/main" id="{EDCCCE3D-869C-E989-E05C-8ABC7CCC61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6" y="3342"/>
              <a:ext cx="568" cy="426"/>
            </a:xfrm>
            <a:custGeom>
              <a:avLst/>
              <a:gdLst>
                <a:gd name="T0" fmla="*/ 0 w 1755"/>
                <a:gd name="T1" fmla="*/ 1123 h 1318"/>
                <a:gd name="T2" fmla="*/ 0 w 1755"/>
                <a:gd name="T3" fmla="*/ 0 h 1318"/>
                <a:gd name="T4" fmla="*/ 1755 w 1755"/>
                <a:gd name="T5" fmla="*/ 0 h 1318"/>
                <a:gd name="T6" fmla="*/ 1755 w 1755"/>
                <a:gd name="T7" fmla="*/ 1123 h 1318"/>
                <a:gd name="T8" fmla="*/ 878 w 1755"/>
                <a:gd name="T9" fmla="*/ 1123 h 1318"/>
                <a:gd name="T10" fmla="*/ 0 w 1755"/>
                <a:gd name="T11" fmla="*/ 1123 h 1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55" h="1318">
                  <a:moveTo>
                    <a:pt x="0" y="1123"/>
                  </a:moveTo>
                  <a:lnTo>
                    <a:pt x="0" y="0"/>
                  </a:lnTo>
                  <a:lnTo>
                    <a:pt x="1755" y="0"/>
                  </a:lnTo>
                  <a:lnTo>
                    <a:pt x="1755" y="1123"/>
                  </a:lnTo>
                  <a:cubicBezTo>
                    <a:pt x="1495" y="928"/>
                    <a:pt x="1138" y="928"/>
                    <a:pt x="878" y="1123"/>
                  </a:cubicBezTo>
                  <a:cubicBezTo>
                    <a:pt x="618" y="1318"/>
                    <a:pt x="260" y="1318"/>
                    <a:pt x="0" y="1123"/>
                  </a:cubicBezTo>
                  <a:close/>
                </a:path>
              </a:pathLst>
            </a:custGeom>
            <a:solidFill>
              <a:srgbClr val="F2F2F2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31">
              <a:extLst>
                <a:ext uri="{FF2B5EF4-FFF2-40B4-BE49-F238E27FC236}">
                  <a16:creationId xmlns:a16="http://schemas.microsoft.com/office/drawing/2014/main" id="{3D4AB5D9-2314-AB83-127B-8A3C2A1580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6" y="3342"/>
              <a:ext cx="568" cy="426"/>
            </a:xfrm>
            <a:custGeom>
              <a:avLst/>
              <a:gdLst>
                <a:gd name="T0" fmla="*/ 0 w 1755"/>
                <a:gd name="T1" fmla="*/ 1123 h 1318"/>
                <a:gd name="T2" fmla="*/ 0 w 1755"/>
                <a:gd name="T3" fmla="*/ 0 h 1318"/>
                <a:gd name="T4" fmla="*/ 1755 w 1755"/>
                <a:gd name="T5" fmla="*/ 0 h 1318"/>
                <a:gd name="T6" fmla="*/ 1755 w 1755"/>
                <a:gd name="T7" fmla="*/ 1123 h 1318"/>
                <a:gd name="T8" fmla="*/ 878 w 1755"/>
                <a:gd name="T9" fmla="*/ 1123 h 1318"/>
                <a:gd name="T10" fmla="*/ 0 w 1755"/>
                <a:gd name="T11" fmla="*/ 1123 h 1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55" h="1318">
                  <a:moveTo>
                    <a:pt x="0" y="1123"/>
                  </a:moveTo>
                  <a:lnTo>
                    <a:pt x="0" y="0"/>
                  </a:lnTo>
                  <a:lnTo>
                    <a:pt x="1755" y="0"/>
                  </a:lnTo>
                  <a:lnTo>
                    <a:pt x="1755" y="1123"/>
                  </a:lnTo>
                  <a:cubicBezTo>
                    <a:pt x="1495" y="928"/>
                    <a:pt x="1138" y="928"/>
                    <a:pt x="878" y="1123"/>
                  </a:cubicBezTo>
                  <a:cubicBezTo>
                    <a:pt x="618" y="1318"/>
                    <a:pt x="260" y="1318"/>
                    <a:pt x="0" y="1123"/>
                  </a:cubicBezTo>
                  <a:close/>
                </a:path>
              </a:pathLst>
            </a:cu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Rectangle 32">
              <a:extLst>
                <a:ext uri="{FF2B5EF4-FFF2-40B4-BE49-F238E27FC236}">
                  <a16:creationId xmlns:a16="http://schemas.microsoft.com/office/drawing/2014/main" id="{0180A3D8-3B21-CF14-28D9-639075EFE1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1" y="3351"/>
              <a:ext cx="166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Pre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33">
              <a:extLst>
                <a:ext uri="{FF2B5EF4-FFF2-40B4-BE49-F238E27FC236}">
                  <a16:creationId xmlns:a16="http://schemas.microsoft.com/office/drawing/2014/main" id="{60972611-05D6-40EB-987B-ED1ED9E06B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4" y="3351"/>
              <a:ext cx="72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34">
              <a:extLst>
                <a:ext uri="{FF2B5EF4-FFF2-40B4-BE49-F238E27FC236}">
                  <a16:creationId xmlns:a16="http://schemas.microsoft.com/office/drawing/2014/main" id="{B4F34A01-95BC-0936-F24B-EF5FB2CB46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9" y="3351"/>
              <a:ext cx="430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Populated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35">
              <a:extLst>
                <a:ext uri="{FF2B5EF4-FFF2-40B4-BE49-F238E27FC236}">
                  <a16:creationId xmlns:a16="http://schemas.microsoft.com/office/drawing/2014/main" id="{6834ACC6-9302-D79D-8CF7-97CE8F7F37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4" y="3450"/>
              <a:ext cx="23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UDG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36">
              <a:extLst>
                <a:ext uri="{FF2B5EF4-FFF2-40B4-BE49-F238E27FC236}">
                  <a16:creationId xmlns:a16="http://schemas.microsoft.com/office/drawing/2014/main" id="{62B8C7D4-6E9B-072E-32AA-F9C6DE73ED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3548"/>
              <a:ext cx="439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Worksheet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38">
              <a:extLst>
                <a:ext uri="{FF2B5EF4-FFF2-40B4-BE49-F238E27FC236}">
                  <a16:creationId xmlns:a16="http://schemas.microsoft.com/office/drawing/2014/main" id="{77BF5567-80DA-FA9F-228F-0F857181C6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5" y="3108"/>
              <a:ext cx="365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1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Final URL TBD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39">
              <a:extLst>
                <a:ext uri="{FF2B5EF4-FFF2-40B4-BE49-F238E27FC236}">
                  <a16:creationId xmlns:a16="http://schemas.microsoft.com/office/drawing/2014/main" id="{687E9C4B-8243-D413-BFE2-CACA577696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5" y="3108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40">
              <a:extLst>
                <a:ext uri="{FF2B5EF4-FFF2-40B4-BE49-F238E27FC236}">
                  <a16:creationId xmlns:a16="http://schemas.microsoft.com/office/drawing/2014/main" id="{4B8C927C-1B0D-BCC6-6CE8-6EA77FCC42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3" y="3205"/>
              <a:ext cx="113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1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(TSP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41">
              <a:extLst>
                <a:ext uri="{FF2B5EF4-FFF2-40B4-BE49-F238E27FC236}">
                  <a16:creationId xmlns:a16="http://schemas.microsoft.com/office/drawing/2014/main" id="{B280A2D9-E958-FE20-0BD4-BA98871FC6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2" y="3205"/>
              <a:ext cx="57" cy="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1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42">
              <a:extLst>
                <a:ext uri="{FF2B5EF4-FFF2-40B4-BE49-F238E27FC236}">
                  <a16:creationId xmlns:a16="http://schemas.microsoft.com/office/drawing/2014/main" id="{DA33C819-B333-1BDA-1882-9E259CE049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4" y="3205"/>
              <a:ext cx="543" cy="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1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Specific Location)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43">
              <a:extLst>
                <a:ext uri="{FF2B5EF4-FFF2-40B4-BE49-F238E27FC236}">
                  <a16:creationId xmlns:a16="http://schemas.microsoft.com/office/drawing/2014/main" id="{30D065CC-7C6A-DDFE-57EA-60BA4F000C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5" y="1498"/>
              <a:ext cx="916" cy="481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Rectangle 44">
              <a:extLst>
                <a:ext uri="{FF2B5EF4-FFF2-40B4-BE49-F238E27FC236}">
                  <a16:creationId xmlns:a16="http://schemas.microsoft.com/office/drawing/2014/main" id="{E13ACE39-5927-15B6-B01E-C299A775FF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5" y="1498"/>
              <a:ext cx="916" cy="481"/>
            </a:xfrm>
            <a:prstGeom prst="rect">
              <a:avLst/>
            </a:pr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Rectangle 45">
              <a:extLst>
                <a:ext uri="{FF2B5EF4-FFF2-40B4-BE49-F238E27FC236}">
                  <a16:creationId xmlns:a16="http://schemas.microsoft.com/office/drawing/2014/main" id="{FB2351D0-6AB9-C745-5C5E-9989714783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0" y="1561"/>
              <a:ext cx="962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Operations Modeling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46">
              <a:extLst>
                <a:ext uri="{FF2B5EF4-FFF2-40B4-BE49-F238E27FC236}">
                  <a16:creationId xmlns:a16="http://schemas.microsoft.com/office/drawing/2014/main" id="{76405B34-5338-28B5-41E1-F5E593051F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3" y="1677"/>
              <a:ext cx="548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Application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47">
              <a:extLst>
                <a:ext uri="{FF2B5EF4-FFF2-40B4-BE49-F238E27FC236}">
                  <a16:creationId xmlns:a16="http://schemas.microsoft.com/office/drawing/2014/main" id="{22142AEE-EF25-8832-D97F-87F9D8A8C2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0" y="1793"/>
              <a:ext cx="404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(NMMS)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Freeform 48">
              <a:extLst>
                <a:ext uri="{FF2B5EF4-FFF2-40B4-BE49-F238E27FC236}">
                  <a16:creationId xmlns:a16="http://schemas.microsoft.com/office/drawing/2014/main" id="{47323F62-24E5-97FA-557B-1EE26143A0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6" y="2260"/>
              <a:ext cx="462" cy="347"/>
            </a:xfrm>
            <a:custGeom>
              <a:avLst/>
              <a:gdLst>
                <a:gd name="T0" fmla="*/ 0 w 1429"/>
                <a:gd name="T1" fmla="*/ 915 h 1073"/>
                <a:gd name="T2" fmla="*/ 0 w 1429"/>
                <a:gd name="T3" fmla="*/ 0 h 1073"/>
                <a:gd name="T4" fmla="*/ 1429 w 1429"/>
                <a:gd name="T5" fmla="*/ 0 h 1073"/>
                <a:gd name="T6" fmla="*/ 1429 w 1429"/>
                <a:gd name="T7" fmla="*/ 915 h 1073"/>
                <a:gd name="T8" fmla="*/ 714 w 1429"/>
                <a:gd name="T9" fmla="*/ 915 h 1073"/>
                <a:gd name="T10" fmla="*/ 0 w 1429"/>
                <a:gd name="T11" fmla="*/ 915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9" h="1073">
                  <a:moveTo>
                    <a:pt x="0" y="915"/>
                  </a:moveTo>
                  <a:lnTo>
                    <a:pt x="0" y="0"/>
                  </a:lnTo>
                  <a:lnTo>
                    <a:pt x="1429" y="0"/>
                  </a:lnTo>
                  <a:lnTo>
                    <a:pt x="1429" y="915"/>
                  </a:lnTo>
                  <a:cubicBezTo>
                    <a:pt x="1217" y="756"/>
                    <a:pt x="926" y="756"/>
                    <a:pt x="714" y="915"/>
                  </a:cubicBezTo>
                  <a:cubicBezTo>
                    <a:pt x="503" y="1073"/>
                    <a:pt x="212" y="1073"/>
                    <a:pt x="0" y="915"/>
                  </a:cubicBezTo>
                  <a:close/>
                </a:path>
              </a:pathLst>
            </a:custGeom>
            <a:solidFill>
              <a:srgbClr val="F2F2F2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49">
              <a:extLst>
                <a:ext uri="{FF2B5EF4-FFF2-40B4-BE49-F238E27FC236}">
                  <a16:creationId xmlns:a16="http://schemas.microsoft.com/office/drawing/2014/main" id="{9EE63ABB-F0B7-2B28-0ABA-592103E15C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6" y="2260"/>
              <a:ext cx="462" cy="347"/>
            </a:xfrm>
            <a:custGeom>
              <a:avLst/>
              <a:gdLst>
                <a:gd name="T0" fmla="*/ 0 w 1429"/>
                <a:gd name="T1" fmla="*/ 915 h 1073"/>
                <a:gd name="T2" fmla="*/ 0 w 1429"/>
                <a:gd name="T3" fmla="*/ 0 h 1073"/>
                <a:gd name="T4" fmla="*/ 1429 w 1429"/>
                <a:gd name="T5" fmla="*/ 0 h 1073"/>
                <a:gd name="T6" fmla="*/ 1429 w 1429"/>
                <a:gd name="T7" fmla="*/ 915 h 1073"/>
                <a:gd name="T8" fmla="*/ 714 w 1429"/>
                <a:gd name="T9" fmla="*/ 915 h 1073"/>
                <a:gd name="T10" fmla="*/ 0 w 1429"/>
                <a:gd name="T11" fmla="*/ 915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9" h="1073">
                  <a:moveTo>
                    <a:pt x="0" y="915"/>
                  </a:moveTo>
                  <a:lnTo>
                    <a:pt x="0" y="0"/>
                  </a:lnTo>
                  <a:lnTo>
                    <a:pt x="1429" y="0"/>
                  </a:lnTo>
                  <a:lnTo>
                    <a:pt x="1429" y="915"/>
                  </a:lnTo>
                  <a:cubicBezTo>
                    <a:pt x="1217" y="756"/>
                    <a:pt x="926" y="756"/>
                    <a:pt x="714" y="915"/>
                  </a:cubicBezTo>
                  <a:cubicBezTo>
                    <a:pt x="503" y="1073"/>
                    <a:pt x="212" y="1073"/>
                    <a:pt x="0" y="915"/>
                  </a:cubicBezTo>
                  <a:close/>
                </a:path>
              </a:pathLst>
            </a:cu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Rectangle 50">
              <a:extLst>
                <a:ext uri="{FF2B5EF4-FFF2-40B4-BE49-F238E27FC236}">
                  <a16:creationId xmlns:a16="http://schemas.microsoft.com/office/drawing/2014/main" id="{F16D345B-8CF9-4312-FE39-F3B0B46E4D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8" y="2267"/>
              <a:ext cx="135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Pre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Rectangle 51">
              <a:extLst>
                <a:ext uri="{FF2B5EF4-FFF2-40B4-BE49-F238E27FC236}">
                  <a16:creationId xmlns:a16="http://schemas.microsoft.com/office/drawing/2014/main" id="{7FE3C91D-D8E6-976C-2485-8FC3CE4E4D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2" y="2267"/>
              <a:ext cx="57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Rectangle 52">
              <a:extLst>
                <a:ext uri="{FF2B5EF4-FFF2-40B4-BE49-F238E27FC236}">
                  <a16:creationId xmlns:a16="http://schemas.microsoft.com/office/drawing/2014/main" id="{138A26DC-5E92-1D24-D751-724A019CCF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3" y="2267"/>
              <a:ext cx="352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Populated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4" name="Rectangle 53">
              <a:extLst>
                <a:ext uri="{FF2B5EF4-FFF2-40B4-BE49-F238E27FC236}">
                  <a16:creationId xmlns:a16="http://schemas.microsoft.com/office/drawing/2014/main" id="{817B1DD9-3DB1-FAFF-1DB7-B7C4393DE7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4" y="2350"/>
              <a:ext cx="186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UDG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5" name="Rectangle 54">
              <a:extLst>
                <a:ext uri="{FF2B5EF4-FFF2-40B4-BE49-F238E27FC236}">
                  <a16:creationId xmlns:a16="http://schemas.microsoft.com/office/drawing/2014/main" id="{EEB06113-603A-0F13-F577-003BF6E1DC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5" y="2432"/>
              <a:ext cx="357" cy="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Worksheet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6" name="Freeform 55">
              <a:extLst>
                <a:ext uri="{FF2B5EF4-FFF2-40B4-BE49-F238E27FC236}">
                  <a16:creationId xmlns:a16="http://schemas.microsoft.com/office/drawing/2014/main" id="{622D5884-A1A3-8CE4-F08C-34F11AF81C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2" y="2336"/>
              <a:ext cx="462" cy="347"/>
            </a:xfrm>
            <a:custGeom>
              <a:avLst/>
              <a:gdLst>
                <a:gd name="T0" fmla="*/ 0 w 1428"/>
                <a:gd name="T1" fmla="*/ 915 h 1073"/>
                <a:gd name="T2" fmla="*/ 0 w 1428"/>
                <a:gd name="T3" fmla="*/ 0 h 1073"/>
                <a:gd name="T4" fmla="*/ 1428 w 1428"/>
                <a:gd name="T5" fmla="*/ 0 h 1073"/>
                <a:gd name="T6" fmla="*/ 1428 w 1428"/>
                <a:gd name="T7" fmla="*/ 915 h 1073"/>
                <a:gd name="T8" fmla="*/ 714 w 1428"/>
                <a:gd name="T9" fmla="*/ 915 h 1073"/>
                <a:gd name="T10" fmla="*/ 0 w 1428"/>
                <a:gd name="T11" fmla="*/ 915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073">
                  <a:moveTo>
                    <a:pt x="0" y="915"/>
                  </a:moveTo>
                  <a:lnTo>
                    <a:pt x="0" y="0"/>
                  </a:lnTo>
                  <a:lnTo>
                    <a:pt x="1428" y="0"/>
                  </a:lnTo>
                  <a:lnTo>
                    <a:pt x="1428" y="915"/>
                  </a:lnTo>
                  <a:cubicBezTo>
                    <a:pt x="1217" y="756"/>
                    <a:pt x="926" y="756"/>
                    <a:pt x="714" y="915"/>
                  </a:cubicBezTo>
                  <a:cubicBezTo>
                    <a:pt x="503" y="1073"/>
                    <a:pt x="212" y="1073"/>
                    <a:pt x="0" y="915"/>
                  </a:cubicBezTo>
                  <a:close/>
                </a:path>
              </a:pathLst>
            </a:custGeom>
            <a:solidFill>
              <a:srgbClr val="F2F2F2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56">
              <a:extLst>
                <a:ext uri="{FF2B5EF4-FFF2-40B4-BE49-F238E27FC236}">
                  <a16:creationId xmlns:a16="http://schemas.microsoft.com/office/drawing/2014/main" id="{6517405B-7110-7F26-2994-DF24B6BC6E6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2" y="2336"/>
              <a:ext cx="462" cy="347"/>
            </a:xfrm>
            <a:custGeom>
              <a:avLst/>
              <a:gdLst>
                <a:gd name="T0" fmla="*/ 0 w 1428"/>
                <a:gd name="T1" fmla="*/ 915 h 1073"/>
                <a:gd name="T2" fmla="*/ 0 w 1428"/>
                <a:gd name="T3" fmla="*/ 0 h 1073"/>
                <a:gd name="T4" fmla="*/ 1428 w 1428"/>
                <a:gd name="T5" fmla="*/ 0 h 1073"/>
                <a:gd name="T6" fmla="*/ 1428 w 1428"/>
                <a:gd name="T7" fmla="*/ 915 h 1073"/>
                <a:gd name="T8" fmla="*/ 714 w 1428"/>
                <a:gd name="T9" fmla="*/ 915 h 1073"/>
                <a:gd name="T10" fmla="*/ 0 w 1428"/>
                <a:gd name="T11" fmla="*/ 915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073">
                  <a:moveTo>
                    <a:pt x="0" y="915"/>
                  </a:moveTo>
                  <a:lnTo>
                    <a:pt x="0" y="0"/>
                  </a:lnTo>
                  <a:lnTo>
                    <a:pt x="1428" y="0"/>
                  </a:lnTo>
                  <a:lnTo>
                    <a:pt x="1428" y="915"/>
                  </a:lnTo>
                  <a:cubicBezTo>
                    <a:pt x="1217" y="756"/>
                    <a:pt x="926" y="756"/>
                    <a:pt x="714" y="915"/>
                  </a:cubicBezTo>
                  <a:cubicBezTo>
                    <a:pt x="503" y="1073"/>
                    <a:pt x="212" y="1073"/>
                    <a:pt x="0" y="915"/>
                  </a:cubicBezTo>
                  <a:close/>
                </a:path>
              </a:pathLst>
            </a:cu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Rectangle 57">
              <a:extLst>
                <a:ext uri="{FF2B5EF4-FFF2-40B4-BE49-F238E27FC236}">
                  <a16:creationId xmlns:a16="http://schemas.microsoft.com/office/drawing/2014/main" id="{B90EF511-9366-4ACA-DBE7-CD5814BFB5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4" y="2342"/>
              <a:ext cx="135" cy="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Pre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9" name="Rectangle 58">
              <a:extLst>
                <a:ext uri="{FF2B5EF4-FFF2-40B4-BE49-F238E27FC236}">
                  <a16:creationId xmlns:a16="http://schemas.microsoft.com/office/drawing/2014/main" id="{9A907FBE-D1C9-6FE9-E282-15BB79B2BE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8" y="2342"/>
              <a:ext cx="57" cy="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0" name="Rectangle 59">
              <a:extLst>
                <a:ext uri="{FF2B5EF4-FFF2-40B4-BE49-F238E27FC236}">
                  <a16:creationId xmlns:a16="http://schemas.microsoft.com/office/drawing/2014/main" id="{D565CB91-48E2-3168-C329-5A74137179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9" y="2342"/>
              <a:ext cx="352" cy="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Populated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1" name="Rectangle 60">
              <a:extLst>
                <a:ext uri="{FF2B5EF4-FFF2-40B4-BE49-F238E27FC236}">
                  <a16:creationId xmlns:a16="http://schemas.microsoft.com/office/drawing/2014/main" id="{31B06BAE-1E66-A9A2-FF0C-47D3550108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0" y="2426"/>
              <a:ext cx="186" cy="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UDG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2" name="Rectangle 61">
              <a:extLst>
                <a:ext uri="{FF2B5EF4-FFF2-40B4-BE49-F238E27FC236}">
                  <a16:creationId xmlns:a16="http://schemas.microsoft.com/office/drawing/2014/main" id="{A171F218-9932-5DEA-9702-702BFDDA59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1" y="2509"/>
              <a:ext cx="357" cy="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Worksheet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3" name="Freeform 62">
              <a:extLst>
                <a:ext uri="{FF2B5EF4-FFF2-40B4-BE49-F238E27FC236}">
                  <a16:creationId xmlns:a16="http://schemas.microsoft.com/office/drawing/2014/main" id="{B419DCB9-F210-36CB-0BB2-1DA032594E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8" y="2412"/>
              <a:ext cx="462" cy="347"/>
            </a:xfrm>
            <a:custGeom>
              <a:avLst/>
              <a:gdLst>
                <a:gd name="T0" fmla="*/ 0 w 1428"/>
                <a:gd name="T1" fmla="*/ 914 h 1073"/>
                <a:gd name="T2" fmla="*/ 0 w 1428"/>
                <a:gd name="T3" fmla="*/ 0 h 1073"/>
                <a:gd name="T4" fmla="*/ 1428 w 1428"/>
                <a:gd name="T5" fmla="*/ 0 h 1073"/>
                <a:gd name="T6" fmla="*/ 1428 w 1428"/>
                <a:gd name="T7" fmla="*/ 914 h 1073"/>
                <a:gd name="T8" fmla="*/ 714 w 1428"/>
                <a:gd name="T9" fmla="*/ 914 h 1073"/>
                <a:gd name="T10" fmla="*/ 0 w 1428"/>
                <a:gd name="T11" fmla="*/ 914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073">
                  <a:moveTo>
                    <a:pt x="0" y="914"/>
                  </a:moveTo>
                  <a:lnTo>
                    <a:pt x="0" y="0"/>
                  </a:lnTo>
                  <a:lnTo>
                    <a:pt x="1428" y="0"/>
                  </a:lnTo>
                  <a:lnTo>
                    <a:pt x="1428" y="914"/>
                  </a:lnTo>
                  <a:cubicBezTo>
                    <a:pt x="1217" y="755"/>
                    <a:pt x="926" y="755"/>
                    <a:pt x="714" y="914"/>
                  </a:cubicBezTo>
                  <a:cubicBezTo>
                    <a:pt x="502" y="1073"/>
                    <a:pt x="211" y="1073"/>
                    <a:pt x="0" y="914"/>
                  </a:cubicBezTo>
                  <a:close/>
                </a:path>
              </a:pathLst>
            </a:custGeom>
            <a:solidFill>
              <a:srgbClr val="F2F2F2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63">
              <a:extLst>
                <a:ext uri="{FF2B5EF4-FFF2-40B4-BE49-F238E27FC236}">
                  <a16:creationId xmlns:a16="http://schemas.microsoft.com/office/drawing/2014/main" id="{4ED4F738-566D-F2EA-ED17-D5DF948E0C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8" y="2412"/>
              <a:ext cx="462" cy="347"/>
            </a:xfrm>
            <a:custGeom>
              <a:avLst/>
              <a:gdLst>
                <a:gd name="T0" fmla="*/ 0 w 1428"/>
                <a:gd name="T1" fmla="*/ 914 h 1073"/>
                <a:gd name="T2" fmla="*/ 0 w 1428"/>
                <a:gd name="T3" fmla="*/ 0 h 1073"/>
                <a:gd name="T4" fmla="*/ 1428 w 1428"/>
                <a:gd name="T5" fmla="*/ 0 h 1073"/>
                <a:gd name="T6" fmla="*/ 1428 w 1428"/>
                <a:gd name="T7" fmla="*/ 914 h 1073"/>
                <a:gd name="T8" fmla="*/ 714 w 1428"/>
                <a:gd name="T9" fmla="*/ 914 h 1073"/>
                <a:gd name="T10" fmla="*/ 0 w 1428"/>
                <a:gd name="T11" fmla="*/ 914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073">
                  <a:moveTo>
                    <a:pt x="0" y="914"/>
                  </a:moveTo>
                  <a:lnTo>
                    <a:pt x="0" y="0"/>
                  </a:lnTo>
                  <a:lnTo>
                    <a:pt x="1428" y="0"/>
                  </a:lnTo>
                  <a:lnTo>
                    <a:pt x="1428" y="914"/>
                  </a:lnTo>
                  <a:cubicBezTo>
                    <a:pt x="1217" y="755"/>
                    <a:pt x="926" y="755"/>
                    <a:pt x="714" y="914"/>
                  </a:cubicBezTo>
                  <a:cubicBezTo>
                    <a:pt x="502" y="1073"/>
                    <a:pt x="211" y="1073"/>
                    <a:pt x="0" y="914"/>
                  </a:cubicBezTo>
                  <a:close/>
                </a:path>
              </a:pathLst>
            </a:cu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Rectangle 64">
              <a:extLst>
                <a:ext uri="{FF2B5EF4-FFF2-40B4-BE49-F238E27FC236}">
                  <a16:creationId xmlns:a16="http://schemas.microsoft.com/office/drawing/2014/main" id="{C7D6B1FC-4203-9BA5-80BC-45E2E76A6C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1" y="2419"/>
              <a:ext cx="134" cy="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Pre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6" name="Rectangle 65">
              <a:extLst>
                <a:ext uri="{FF2B5EF4-FFF2-40B4-BE49-F238E27FC236}">
                  <a16:creationId xmlns:a16="http://schemas.microsoft.com/office/drawing/2014/main" id="{7860F2B8-A79B-D60B-C84E-1B4E552580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5" y="2419"/>
              <a:ext cx="56" cy="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7" name="Rectangle 66">
              <a:extLst>
                <a:ext uri="{FF2B5EF4-FFF2-40B4-BE49-F238E27FC236}">
                  <a16:creationId xmlns:a16="http://schemas.microsoft.com/office/drawing/2014/main" id="{D9A0DBE1-EDBC-8A8C-DE0C-E08AF16A2B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2419"/>
              <a:ext cx="351" cy="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Populated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8" name="Rectangle 67">
              <a:extLst>
                <a:ext uri="{FF2B5EF4-FFF2-40B4-BE49-F238E27FC236}">
                  <a16:creationId xmlns:a16="http://schemas.microsoft.com/office/drawing/2014/main" id="{FC9B3DFA-5693-6DB7-6D2D-F3A9549922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7" y="2502"/>
              <a:ext cx="186" cy="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UDG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9" name="Rectangle 68">
              <a:extLst>
                <a:ext uri="{FF2B5EF4-FFF2-40B4-BE49-F238E27FC236}">
                  <a16:creationId xmlns:a16="http://schemas.microsoft.com/office/drawing/2014/main" id="{8983E6FD-C9E3-0A0C-8B66-1771AD11BA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8" y="2585"/>
              <a:ext cx="356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Worksheet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0" name="Line 69">
              <a:extLst>
                <a:ext uri="{FF2B5EF4-FFF2-40B4-BE49-F238E27FC236}">
                  <a16:creationId xmlns:a16="http://schemas.microsoft.com/office/drawing/2014/main" id="{79EA9E23-E30F-6319-3E8D-281F0D312D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9" y="1979"/>
              <a:ext cx="0" cy="219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70">
              <a:extLst>
                <a:ext uri="{FF2B5EF4-FFF2-40B4-BE49-F238E27FC236}">
                  <a16:creationId xmlns:a16="http://schemas.microsoft.com/office/drawing/2014/main" id="{92495DDC-6FDE-995C-7570-8CDF0C5C92B9}"/>
                </a:ext>
              </a:extLst>
            </p:cNvPr>
            <p:cNvSpPr>
              <a:spLocks/>
            </p:cNvSpPr>
            <p:nvPr/>
          </p:nvSpPr>
          <p:spPr bwMode="auto">
            <a:xfrm>
              <a:off x="2446" y="2192"/>
              <a:ext cx="45" cy="68"/>
            </a:xfrm>
            <a:custGeom>
              <a:avLst/>
              <a:gdLst>
                <a:gd name="T0" fmla="*/ 45 w 45"/>
                <a:gd name="T1" fmla="*/ 0 h 68"/>
                <a:gd name="T2" fmla="*/ 23 w 45"/>
                <a:gd name="T3" fmla="*/ 68 h 68"/>
                <a:gd name="T4" fmla="*/ 0 w 45"/>
                <a:gd name="T5" fmla="*/ 0 h 68"/>
                <a:gd name="T6" fmla="*/ 45 w 45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68">
                  <a:moveTo>
                    <a:pt x="45" y="0"/>
                  </a:moveTo>
                  <a:lnTo>
                    <a:pt x="23" y="68"/>
                  </a:lnTo>
                  <a:lnTo>
                    <a:pt x="0" y="0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Line 71">
              <a:extLst>
                <a:ext uri="{FF2B5EF4-FFF2-40B4-BE49-F238E27FC236}">
                  <a16:creationId xmlns:a16="http://schemas.microsoft.com/office/drawing/2014/main" id="{6FFEF350-FC36-4190-C838-E5C53216EE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5" y="2746"/>
              <a:ext cx="0" cy="134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72">
              <a:extLst>
                <a:ext uri="{FF2B5EF4-FFF2-40B4-BE49-F238E27FC236}">
                  <a16:creationId xmlns:a16="http://schemas.microsoft.com/office/drawing/2014/main" id="{56188D9B-8D10-BDE5-EBE2-6CF1FB690C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2" y="2874"/>
              <a:ext cx="45" cy="68"/>
            </a:xfrm>
            <a:custGeom>
              <a:avLst/>
              <a:gdLst>
                <a:gd name="T0" fmla="*/ 45 w 45"/>
                <a:gd name="T1" fmla="*/ 0 h 68"/>
                <a:gd name="T2" fmla="*/ 23 w 45"/>
                <a:gd name="T3" fmla="*/ 68 h 68"/>
                <a:gd name="T4" fmla="*/ 0 w 45"/>
                <a:gd name="T5" fmla="*/ 0 h 68"/>
                <a:gd name="T6" fmla="*/ 45 w 45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68">
                  <a:moveTo>
                    <a:pt x="45" y="0"/>
                  </a:moveTo>
                  <a:lnTo>
                    <a:pt x="23" y="68"/>
                  </a:lnTo>
                  <a:lnTo>
                    <a:pt x="0" y="0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73">
              <a:extLst>
                <a:ext uri="{FF2B5EF4-FFF2-40B4-BE49-F238E27FC236}">
                  <a16:creationId xmlns:a16="http://schemas.microsoft.com/office/drawing/2014/main" id="{5E832BC7-81B9-5F81-785F-C5088F0B4D6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8" y="2472"/>
              <a:ext cx="567" cy="426"/>
            </a:xfrm>
            <a:custGeom>
              <a:avLst/>
              <a:gdLst>
                <a:gd name="T0" fmla="*/ 0 w 1755"/>
                <a:gd name="T1" fmla="*/ 1124 h 1319"/>
                <a:gd name="T2" fmla="*/ 0 w 1755"/>
                <a:gd name="T3" fmla="*/ 0 h 1319"/>
                <a:gd name="T4" fmla="*/ 1755 w 1755"/>
                <a:gd name="T5" fmla="*/ 0 h 1319"/>
                <a:gd name="T6" fmla="*/ 1755 w 1755"/>
                <a:gd name="T7" fmla="*/ 1124 h 1319"/>
                <a:gd name="T8" fmla="*/ 878 w 1755"/>
                <a:gd name="T9" fmla="*/ 1124 h 1319"/>
                <a:gd name="T10" fmla="*/ 0 w 1755"/>
                <a:gd name="T11" fmla="*/ 1124 h 1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55" h="1319">
                  <a:moveTo>
                    <a:pt x="0" y="1124"/>
                  </a:moveTo>
                  <a:lnTo>
                    <a:pt x="0" y="0"/>
                  </a:lnTo>
                  <a:lnTo>
                    <a:pt x="1755" y="0"/>
                  </a:lnTo>
                  <a:lnTo>
                    <a:pt x="1755" y="1124"/>
                  </a:lnTo>
                  <a:cubicBezTo>
                    <a:pt x="1495" y="929"/>
                    <a:pt x="1138" y="929"/>
                    <a:pt x="878" y="1124"/>
                  </a:cubicBezTo>
                  <a:cubicBezTo>
                    <a:pt x="618" y="1319"/>
                    <a:pt x="260" y="1319"/>
                    <a:pt x="0" y="1124"/>
                  </a:cubicBezTo>
                  <a:close/>
                </a:path>
              </a:pathLst>
            </a:custGeom>
            <a:solidFill>
              <a:srgbClr val="CCC2D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74">
              <a:extLst>
                <a:ext uri="{FF2B5EF4-FFF2-40B4-BE49-F238E27FC236}">
                  <a16:creationId xmlns:a16="http://schemas.microsoft.com/office/drawing/2014/main" id="{0C07487E-FB45-48DB-6832-014036A33BE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8" y="2472"/>
              <a:ext cx="567" cy="426"/>
            </a:xfrm>
            <a:custGeom>
              <a:avLst/>
              <a:gdLst>
                <a:gd name="T0" fmla="*/ 0 w 1755"/>
                <a:gd name="T1" fmla="*/ 1124 h 1319"/>
                <a:gd name="T2" fmla="*/ 0 w 1755"/>
                <a:gd name="T3" fmla="*/ 0 h 1319"/>
                <a:gd name="T4" fmla="*/ 1755 w 1755"/>
                <a:gd name="T5" fmla="*/ 0 h 1319"/>
                <a:gd name="T6" fmla="*/ 1755 w 1755"/>
                <a:gd name="T7" fmla="*/ 1124 h 1319"/>
                <a:gd name="T8" fmla="*/ 878 w 1755"/>
                <a:gd name="T9" fmla="*/ 1124 h 1319"/>
                <a:gd name="T10" fmla="*/ 0 w 1755"/>
                <a:gd name="T11" fmla="*/ 1124 h 1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55" h="1319">
                  <a:moveTo>
                    <a:pt x="0" y="1124"/>
                  </a:moveTo>
                  <a:lnTo>
                    <a:pt x="0" y="0"/>
                  </a:lnTo>
                  <a:lnTo>
                    <a:pt x="1755" y="0"/>
                  </a:lnTo>
                  <a:lnTo>
                    <a:pt x="1755" y="1124"/>
                  </a:lnTo>
                  <a:cubicBezTo>
                    <a:pt x="1495" y="929"/>
                    <a:pt x="1138" y="929"/>
                    <a:pt x="878" y="1124"/>
                  </a:cubicBezTo>
                  <a:cubicBezTo>
                    <a:pt x="618" y="1319"/>
                    <a:pt x="260" y="1319"/>
                    <a:pt x="0" y="1124"/>
                  </a:cubicBezTo>
                  <a:close/>
                </a:path>
              </a:pathLst>
            </a:cu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Rectangle 75">
              <a:extLst>
                <a:ext uri="{FF2B5EF4-FFF2-40B4-BE49-F238E27FC236}">
                  <a16:creationId xmlns:a16="http://schemas.microsoft.com/office/drawing/2014/main" id="{EE9664A9-15B0-F076-2CC2-679B038ADC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1" y="2531"/>
              <a:ext cx="56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Updated UDG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7" name="Rectangle 76">
              <a:extLst>
                <a:ext uri="{FF2B5EF4-FFF2-40B4-BE49-F238E27FC236}">
                  <a16:creationId xmlns:a16="http://schemas.microsoft.com/office/drawing/2014/main" id="{FA3DC06C-0010-1413-07D9-A792F2A384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0" y="2630"/>
              <a:ext cx="439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Worksheet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" name="Line 77">
              <a:extLst>
                <a:ext uri="{FF2B5EF4-FFF2-40B4-BE49-F238E27FC236}">
                  <a16:creationId xmlns:a16="http://schemas.microsoft.com/office/drawing/2014/main" id="{A2DD0856-7818-D4F7-86DC-8C8526B4BF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92" y="2869"/>
              <a:ext cx="0" cy="367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78">
              <a:extLst>
                <a:ext uri="{FF2B5EF4-FFF2-40B4-BE49-F238E27FC236}">
                  <a16:creationId xmlns:a16="http://schemas.microsoft.com/office/drawing/2014/main" id="{85ADB248-91AB-EDEF-F666-25D171613C7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9" y="2835"/>
              <a:ext cx="46" cy="45"/>
            </a:xfrm>
            <a:custGeom>
              <a:avLst/>
              <a:gdLst>
                <a:gd name="T0" fmla="*/ 70 w 140"/>
                <a:gd name="T1" fmla="*/ 0 h 139"/>
                <a:gd name="T2" fmla="*/ 140 w 140"/>
                <a:gd name="T3" fmla="*/ 139 h 139"/>
                <a:gd name="T4" fmla="*/ 0 w 140"/>
                <a:gd name="T5" fmla="*/ 139 h 139"/>
                <a:gd name="T6" fmla="*/ 70 w 140"/>
                <a:gd name="T7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0" h="139">
                  <a:moveTo>
                    <a:pt x="70" y="0"/>
                  </a:moveTo>
                  <a:lnTo>
                    <a:pt x="140" y="139"/>
                  </a:lnTo>
                  <a:cubicBezTo>
                    <a:pt x="96" y="117"/>
                    <a:pt x="44" y="117"/>
                    <a:pt x="0" y="139"/>
                  </a:cubicBezTo>
                  <a:lnTo>
                    <a:pt x="7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79">
              <a:extLst>
                <a:ext uri="{FF2B5EF4-FFF2-40B4-BE49-F238E27FC236}">
                  <a16:creationId xmlns:a16="http://schemas.microsoft.com/office/drawing/2014/main" id="{FC6787A1-BCA5-691C-95EF-2F29B7E17C5E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6" y="1533"/>
              <a:ext cx="567" cy="426"/>
            </a:xfrm>
            <a:custGeom>
              <a:avLst/>
              <a:gdLst>
                <a:gd name="T0" fmla="*/ 0 w 1755"/>
                <a:gd name="T1" fmla="*/ 1124 h 1319"/>
                <a:gd name="T2" fmla="*/ 0 w 1755"/>
                <a:gd name="T3" fmla="*/ 0 h 1319"/>
                <a:gd name="T4" fmla="*/ 1755 w 1755"/>
                <a:gd name="T5" fmla="*/ 0 h 1319"/>
                <a:gd name="T6" fmla="*/ 1755 w 1755"/>
                <a:gd name="T7" fmla="*/ 1124 h 1319"/>
                <a:gd name="T8" fmla="*/ 878 w 1755"/>
                <a:gd name="T9" fmla="*/ 1124 h 1319"/>
                <a:gd name="T10" fmla="*/ 0 w 1755"/>
                <a:gd name="T11" fmla="*/ 1124 h 1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55" h="1319">
                  <a:moveTo>
                    <a:pt x="0" y="1124"/>
                  </a:moveTo>
                  <a:lnTo>
                    <a:pt x="0" y="0"/>
                  </a:lnTo>
                  <a:lnTo>
                    <a:pt x="1755" y="0"/>
                  </a:lnTo>
                  <a:lnTo>
                    <a:pt x="1755" y="1124"/>
                  </a:lnTo>
                  <a:cubicBezTo>
                    <a:pt x="1495" y="929"/>
                    <a:pt x="1138" y="929"/>
                    <a:pt x="878" y="1124"/>
                  </a:cubicBezTo>
                  <a:cubicBezTo>
                    <a:pt x="618" y="1319"/>
                    <a:pt x="260" y="1319"/>
                    <a:pt x="0" y="1124"/>
                  </a:cubicBezTo>
                  <a:close/>
                </a:path>
              </a:pathLst>
            </a:custGeom>
            <a:solidFill>
              <a:srgbClr val="CCC2D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80">
              <a:extLst>
                <a:ext uri="{FF2B5EF4-FFF2-40B4-BE49-F238E27FC236}">
                  <a16:creationId xmlns:a16="http://schemas.microsoft.com/office/drawing/2014/main" id="{5F102D1D-070F-5CDB-1566-53847E8488B5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6" y="1533"/>
              <a:ext cx="567" cy="426"/>
            </a:xfrm>
            <a:custGeom>
              <a:avLst/>
              <a:gdLst>
                <a:gd name="T0" fmla="*/ 0 w 1755"/>
                <a:gd name="T1" fmla="*/ 1124 h 1319"/>
                <a:gd name="T2" fmla="*/ 0 w 1755"/>
                <a:gd name="T3" fmla="*/ 0 h 1319"/>
                <a:gd name="T4" fmla="*/ 1755 w 1755"/>
                <a:gd name="T5" fmla="*/ 0 h 1319"/>
                <a:gd name="T6" fmla="*/ 1755 w 1755"/>
                <a:gd name="T7" fmla="*/ 1124 h 1319"/>
                <a:gd name="T8" fmla="*/ 878 w 1755"/>
                <a:gd name="T9" fmla="*/ 1124 h 1319"/>
                <a:gd name="T10" fmla="*/ 0 w 1755"/>
                <a:gd name="T11" fmla="*/ 1124 h 1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55" h="1319">
                  <a:moveTo>
                    <a:pt x="0" y="1124"/>
                  </a:moveTo>
                  <a:lnTo>
                    <a:pt x="0" y="0"/>
                  </a:lnTo>
                  <a:lnTo>
                    <a:pt x="1755" y="0"/>
                  </a:lnTo>
                  <a:lnTo>
                    <a:pt x="1755" y="1124"/>
                  </a:lnTo>
                  <a:cubicBezTo>
                    <a:pt x="1495" y="929"/>
                    <a:pt x="1138" y="929"/>
                    <a:pt x="878" y="1124"/>
                  </a:cubicBezTo>
                  <a:cubicBezTo>
                    <a:pt x="618" y="1319"/>
                    <a:pt x="260" y="1319"/>
                    <a:pt x="0" y="1124"/>
                  </a:cubicBezTo>
                  <a:close/>
                </a:path>
              </a:pathLst>
            </a:cu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Rectangle 81">
              <a:extLst>
                <a:ext uri="{FF2B5EF4-FFF2-40B4-BE49-F238E27FC236}">
                  <a16:creationId xmlns:a16="http://schemas.microsoft.com/office/drawing/2014/main" id="{E82DA0F7-25ED-305E-A443-076BF9B60D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8" y="1592"/>
              <a:ext cx="56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Updated UDG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" name="Rectangle 82">
              <a:extLst>
                <a:ext uri="{FF2B5EF4-FFF2-40B4-BE49-F238E27FC236}">
                  <a16:creationId xmlns:a16="http://schemas.microsoft.com/office/drawing/2014/main" id="{C3B863E4-542C-3996-DBE2-34F90FC437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7" y="1690"/>
              <a:ext cx="440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Worksheet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4" name="Line 83">
              <a:extLst>
                <a:ext uri="{FF2B5EF4-FFF2-40B4-BE49-F238E27FC236}">
                  <a16:creationId xmlns:a16="http://schemas.microsoft.com/office/drawing/2014/main" id="{F31BDA98-7548-0E3A-CF45-F71B40FB89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92" y="2099"/>
              <a:ext cx="0" cy="373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84">
              <a:extLst>
                <a:ext uri="{FF2B5EF4-FFF2-40B4-BE49-F238E27FC236}">
                  <a16:creationId xmlns:a16="http://schemas.microsoft.com/office/drawing/2014/main" id="{88D05278-4079-3AE5-C395-8DAB4F73EC6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9" y="2037"/>
              <a:ext cx="46" cy="68"/>
            </a:xfrm>
            <a:custGeom>
              <a:avLst/>
              <a:gdLst>
                <a:gd name="T0" fmla="*/ 0 w 46"/>
                <a:gd name="T1" fmla="*/ 68 h 68"/>
                <a:gd name="T2" fmla="*/ 23 w 46"/>
                <a:gd name="T3" fmla="*/ 0 h 68"/>
                <a:gd name="T4" fmla="*/ 46 w 46"/>
                <a:gd name="T5" fmla="*/ 68 h 68"/>
                <a:gd name="T6" fmla="*/ 0 w 46"/>
                <a:gd name="T7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6" h="68">
                  <a:moveTo>
                    <a:pt x="0" y="68"/>
                  </a:moveTo>
                  <a:lnTo>
                    <a:pt x="23" y="0"/>
                  </a:lnTo>
                  <a:lnTo>
                    <a:pt x="46" y="68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Line 85">
              <a:extLst>
                <a:ext uri="{FF2B5EF4-FFF2-40B4-BE49-F238E27FC236}">
                  <a16:creationId xmlns:a16="http://schemas.microsoft.com/office/drawing/2014/main" id="{8A0F1B08-BE25-6D51-C44E-FA9D94DFB7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15" y="1738"/>
              <a:ext cx="308" cy="0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86">
              <a:extLst>
                <a:ext uri="{FF2B5EF4-FFF2-40B4-BE49-F238E27FC236}">
                  <a16:creationId xmlns:a16="http://schemas.microsoft.com/office/drawing/2014/main" id="{04528F24-7C5A-49FB-01DC-6F9921401B1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53" y="1716"/>
              <a:ext cx="68" cy="45"/>
            </a:xfrm>
            <a:custGeom>
              <a:avLst/>
              <a:gdLst>
                <a:gd name="T0" fmla="*/ 68 w 68"/>
                <a:gd name="T1" fmla="*/ 45 h 45"/>
                <a:gd name="T2" fmla="*/ 0 w 68"/>
                <a:gd name="T3" fmla="*/ 22 h 45"/>
                <a:gd name="T4" fmla="*/ 68 w 68"/>
                <a:gd name="T5" fmla="*/ 0 h 45"/>
                <a:gd name="T6" fmla="*/ 68 w 68"/>
                <a:gd name="T7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" h="45">
                  <a:moveTo>
                    <a:pt x="68" y="45"/>
                  </a:moveTo>
                  <a:lnTo>
                    <a:pt x="0" y="22"/>
                  </a:lnTo>
                  <a:lnTo>
                    <a:pt x="68" y="0"/>
                  </a:lnTo>
                  <a:lnTo>
                    <a:pt x="68" y="4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Line 87">
              <a:extLst>
                <a:ext uri="{FF2B5EF4-FFF2-40B4-BE49-F238E27FC236}">
                  <a16:creationId xmlns:a16="http://schemas.microsoft.com/office/drawing/2014/main" id="{2FBABD70-E493-911B-8926-EEDE2DF1B8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16" y="1738"/>
              <a:ext cx="470" cy="0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88">
              <a:extLst>
                <a:ext uri="{FF2B5EF4-FFF2-40B4-BE49-F238E27FC236}">
                  <a16:creationId xmlns:a16="http://schemas.microsoft.com/office/drawing/2014/main" id="{B030079F-9FC4-0F52-C3CC-DEF914B130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4" y="1716"/>
              <a:ext cx="68" cy="45"/>
            </a:xfrm>
            <a:custGeom>
              <a:avLst/>
              <a:gdLst>
                <a:gd name="T0" fmla="*/ 68 w 68"/>
                <a:gd name="T1" fmla="*/ 45 h 45"/>
                <a:gd name="T2" fmla="*/ 0 w 68"/>
                <a:gd name="T3" fmla="*/ 22 h 45"/>
                <a:gd name="T4" fmla="*/ 68 w 68"/>
                <a:gd name="T5" fmla="*/ 0 h 45"/>
                <a:gd name="T6" fmla="*/ 68 w 68"/>
                <a:gd name="T7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" h="45">
                  <a:moveTo>
                    <a:pt x="68" y="45"/>
                  </a:moveTo>
                  <a:lnTo>
                    <a:pt x="0" y="22"/>
                  </a:lnTo>
                  <a:lnTo>
                    <a:pt x="68" y="0"/>
                  </a:lnTo>
                  <a:lnTo>
                    <a:pt x="68" y="4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Line 89">
              <a:extLst>
                <a:ext uri="{FF2B5EF4-FFF2-40B4-BE49-F238E27FC236}">
                  <a16:creationId xmlns:a16="http://schemas.microsoft.com/office/drawing/2014/main" id="{BE02827E-BF7B-83EA-0F60-8DA92C9ABA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93" y="1738"/>
              <a:ext cx="345" cy="0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90">
              <a:extLst>
                <a:ext uri="{FF2B5EF4-FFF2-40B4-BE49-F238E27FC236}">
                  <a16:creationId xmlns:a16="http://schemas.microsoft.com/office/drawing/2014/main" id="{EA279BD8-AAA9-B162-4F3A-EF613E6EE9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1" y="1716"/>
              <a:ext cx="67" cy="45"/>
            </a:xfrm>
            <a:custGeom>
              <a:avLst/>
              <a:gdLst>
                <a:gd name="T0" fmla="*/ 67 w 67"/>
                <a:gd name="T1" fmla="*/ 45 h 45"/>
                <a:gd name="T2" fmla="*/ 0 w 67"/>
                <a:gd name="T3" fmla="*/ 22 h 45"/>
                <a:gd name="T4" fmla="*/ 67 w 67"/>
                <a:gd name="T5" fmla="*/ 0 h 45"/>
                <a:gd name="T6" fmla="*/ 67 w 67"/>
                <a:gd name="T7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5">
                  <a:moveTo>
                    <a:pt x="67" y="45"/>
                  </a:moveTo>
                  <a:lnTo>
                    <a:pt x="0" y="22"/>
                  </a:lnTo>
                  <a:lnTo>
                    <a:pt x="67" y="0"/>
                  </a:lnTo>
                  <a:lnTo>
                    <a:pt x="67" y="4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Rectangle 91">
              <a:extLst>
                <a:ext uri="{FF2B5EF4-FFF2-40B4-BE49-F238E27FC236}">
                  <a16:creationId xmlns:a16="http://schemas.microsoft.com/office/drawing/2014/main" id="{DBD82663-3CCE-AD3E-681C-E3FF989AEC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7" y="2437"/>
              <a:ext cx="605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Files generated 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" name="Rectangle 92">
              <a:extLst>
                <a:ext uri="{FF2B5EF4-FFF2-40B4-BE49-F238E27FC236}">
                  <a16:creationId xmlns:a16="http://schemas.microsoft.com/office/drawing/2014/main" id="{098A6E73-3079-02A4-7783-85F430B5F2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7" y="2538"/>
              <a:ext cx="40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for each TSP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7" name="Rectangle 96">
              <a:extLst>
                <a:ext uri="{FF2B5EF4-FFF2-40B4-BE49-F238E27FC236}">
                  <a16:creationId xmlns:a16="http://schemas.microsoft.com/office/drawing/2014/main" id="{DEC1FB41-3DA0-7B2A-7905-06DAD4FBED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0" y="3043"/>
              <a:ext cx="64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Worksheets posted 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8" name="Rectangle 97">
              <a:extLst>
                <a:ext uri="{FF2B5EF4-FFF2-40B4-BE49-F238E27FC236}">
                  <a16:creationId xmlns:a16="http://schemas.microsoft.com/office/drawing/2014/main" id="{CA78433F-1924-B1A3-D680-9F2A820800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0" y="3141"/>
              <a:ext cx="279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to MIS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9" name="Rectangle 98">
              <a:extLst>
                <a:ext uri="{FF2B5EF4-FFF2-40B4-BE49-F238E27FC236}">
                  <a16:creationId xmlns:a16="http://schemas.microsoft.com/office/drawing/2014/main" id="{B40A9A8C-6C88-0BFB-BC7A-50D7684B1B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5" y="1956"/>
              <a:ext cx="926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Worksheet submitted to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0" name="Rectangle 99">
              <a:extLst>
                <a:ext uri="{FF2B5EF4-FFF2-40B4-BE49-F238E27FC236}">
                  <a16:creationId xmlns:a16="http://schemas.microsoft.com/office/drawing/2014/main" id="{98A4F921-83A8-EEE1-2396-6AAAFB249F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5" y="2055"/>
              <a:ext cx="21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ERCOT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1" name="Rectangle 100">
              <a:extLst>
                <a:ext uri="{FF2B5EF4-FFF2-40B4-BE49-F238E27FC236}">
                  <a16:creationId xmlns:a16="http://schemas.microsoft.com/office/drawing/2014/main" id="{584EDD9A-7F9D-0BA6-3894-14E778BFFA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4" y="1754"/>
              <a:ext cx="367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Changes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2" name="Rectangle 101">
              <a:extLst>
                <a:ext uri="{FF2B5EF4-FFF2-40B4-BE49-F238E27FC236}">
                  <a16:creationId xmlns:a16="http://schemas.microsoft.com/office/drawing/2014/main" id="{EA562B6E-BBEB-7D38-F68E-E62E14AA12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3" y="1855"/>
              <a:ext cx="372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imported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3" name="Freeform 102">
              <a:extLst>
                <a:ext uri="{FF2B5EF4-FFF2-40B4-BE49-F238E27FC236}">
                  <a16:creationId xmlns:a16="http://schemas.microsoft.com/office/drawing/2014/main" id="{E7E4E951-E14D-E3CE-8FAD-7AEFF62A886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2" y="1265"/>
              <a:ext cx="1784" cy="124"/>
            </a:xfrm>
            <a:custGeom>
              <a:avLst/>
              <a:gdLst>
                <a:gd name="T0" fmla="*/ 0 w 1784"/>
                <a:gd name="T1" fmla="*/ 124 h 124"/>
                <a:gd name="T2" fmla="*/ 0 w 1784"/>
                <a:gd name="T3" fmla="*/ 0 h 124"/>
                <a:gd name="T4" fmla="*/ 1784 w 1784"/>
                <a:gd name="T5" fmla="*/ 0 h 124"/>
                <a:gd name="T6" fmla="*/ 1784 w 1784"/>
                <a:gd name="T7" fmla="*/ 6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4" h="124">
                  <a:moveTo>
                    <a:pt x="0" y="124"/>
                  </a:moveTo>
                  <a:lnTo>
                    <a:pt x="0" y="0"/>
                  </a:lnTo>
                  <a:lnTo>
                    <a:pt x="1784" y="0"/>
                  </a:lnTo>
                  <a:lnTo>
                    <a:pt x="1784" y="62"/>
                  </a:lnTo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103">
              <a:extLst>
                <a:ext uri="{FF2B5EF4-FFF2-40B4-BE49-F238E27FC236}">
                  <a16:creationId xmlns:a16="http://schemas.microsoft.com/office/drawing/2014/main" id="{8FE1C837-3D64-0D49-76E8-607AC7FF54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4" y="1322"/>
              <a:ext cx="45" cy="67"/>
            </a:xfrm>
            <a:custGeom>
              <a:avLst/>
              <a:gdLst>
                <a:gd name="T0" fmla="*/ 45 w 45"/>
                <a:gd name="T1" fmla="*/ 0 h 67"/>
                <a:gd name="T2" fmla="*/ 22 w 45"/>
                <a:gd name="T3" fmla="*/ 67 h 67"/>
                <a:gd name="T4" fmla="*/ 0 w 45"/>
                <a:gd name="T5" fmla="*/ 0 h 67"/>
                <a:gd name="T6" fmla="*/ 45 w 45"/>
                <a:gd name="T7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67">
                  <a:moveTo>
                    <a:pt x="45" y="0"/>
                  </a:moveTo>
                  <a:lnTo>
                    <a:pt x="22" y="67"/>
                  </a:lnTo>
                  <a:lnTo>
                    <a:pt x="0" y="0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Rectangle 104">
              <a:extLst>
                <a:ext uri="{FF2B5EF4-FFF2-40B4-BE49-F238E27FC236}">
                  <a16:creationId xmlns:a16="http://schemas.microsoft.com/office/drawing/2014/main" id="{47F5A166-EBD5-EC97-3D48-4B39538730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9" y="1213"/>
              <a:ext cx="470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Corrections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6" name="Rectangle 105">
              <a:extLst>
                <a:ext uri="{FF2B5EF4-FFF2-40B4-BE49-F238E27FC236}">
                  <a16:creationId xmlns:a16="http://schemas.microsoft.com/office/drawing/2014/main" id="{69A7096B-6EC1-6F17-606A-B6128801D0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5" y="1312"/>
              <a:ext cx="398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requested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17" name="Freeform 17">
            <a:extLst>
              <a:ext uri="{FF2B5EF4-FFF2-40B4-BE49-F238E27FC236}">
                <a16:creationId xmlns:a16="http://schemas.microsoft.com/office/drawing/2014/main" id="{66B2DE0A-7806-2AFE-FBA1-839B66BDDEEF}"/>
              </a:ext>
            </a:extLst>
          </p:cNvPr>
          <p:cNvSpPr>
            <a:spLocks noEditPoints="1"/>
          </p:cNvSpPr>
          <p:nvPr/>
        </p:nvSpPr>
        <p:spPr bwMode="auto">
          <a:xfrm>
            <a:off x="10668793" y="3466306"/>
            <a:ext cx="500063" cy="1022350"/>
          </a:xfrm>
          <a:custGeom>
            <a:avLst/>
            <a:gdLst>
              <a:gd name="T0" fmla="*/ 739 w 977"/>
              <a:gd name="T1" fmla="*/ 247 h 1991"/>
              <a:gd name="T2" fmla="*/ 491 w 977"/>
              <a:gd name="T3" fmla="*/ 0 h 1991"/>
              <a:gd name="T4" fmla="*/ 244 w 977"/>
              <a:gd name="T5" fmla="*/ 247 h 1991"/>
              <a:gd name="T6" fmla="*/ 491 w 977"/>
              <a:gd name="T7" fmla="*/ 495 h 1991"/>
              <a:gd name="T8" fmla="*/ 739 w 977"/>
              <a:gd name="T9" fmla="*/ 247 h 1991"/>
              <a:gd name="T10" fmla="*/ 775 w 977"/>
              <a:gd name="T11" fmla="*/ 562 h 1991"/>
              <a:gd name="T12" fmla="*/ 202 w 977"/>
              <a:gd name="T13" fmla="*/ 562 h 1991"/>
              <a:gd name="T14" fmla="*/ 0 w 977"/>
              <a:gd name="T15" fmla="*/ 763 h 1991"/>
              <a:gd name="T16" fmla="*/ 0 w 977"/>
              <a:gd name="T17" fmla="*/ 1465 h 1991"/>
              <a:gd name="T18" fmla="*/ 157 w 977"/>
              <a:gd name="T19" fmla="*/ 1465 h 1991"/>
              <a:gd name="T20" fmla="*/ 157 w 977"/>
              <a:gd name="T21" fmla="*/ 1057 h 1991"/>
              <a:gd name="T22" fmla="*/ 210 w 977"/>
              <a:gd name="T23" fmla="*/ 1057 h 1991"/>
              <a:gd name="T24" fmla="*/ 210 w 977"/>
              <a:gd name="T25" fmla="*/ 1991 h 1991"/>
              <a:gd name="T26" fmla="*/ 465 w 977"/>
              <a:gd name="T27" fmla="*/ 1991 h 1991"/>
              <a:gd name="T28" fmla="*/ 465 w 977"/>
              <a:gd name="T29" fmla="*/ 1573 h 1991"/>
              <a:gd name="T30" fmla="*/ 491 w 977"/>
              <a:gd name="T31" fmla="*/ 1547 h 1991"/>
              <a:gd name="T32" fmla="*/ 518 w 977"/>
              <a:gd name="T33" fmla="*/ 1573 h 1991"/>
              <a:gd name="T34" fmla="*/ 518 w 977"/>
              <a:gd name="T35" fmla="*/ 1991 h 1991"/>
              <a:gd name="T36" fmla="*/ 788 w 977"/>
              <a:gd name="T37" fmla="*/ 1991 h 1991"/>
              <a:gd name="T38" fmla="*/ 788 w 977"/>
              <a:gd name="T39" fmla="*/ 1055 h 1991"/>
              <a:gd name="T40" fmla="*/ 840 w 977"/>
              <a:gd name="T41" fmla="*/ 1055 h 1991"/>
              <a:gd name="T42" fmla="*/ 840 w 977"/>
              <a:gd name="T43" fmla="*/ 1465 h 1991"/>
              <a:gd name="T44" fmla="*/ 977 w 977"/>
              <a:gd name="T45" fmla="*/ 1465 h 1991"/>
              <a:gd name="T46" fmla="*/ 977 w 977"/>
              <a:gd name="T47" fmla="*/ 763 h 1991"/>
              <a:gd name="T48" fmla="*/ 775 w 977"/>
              <a:gd name="T49" fmla="*/ 562 h 19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977" h="1991">
                <a:moveTo>
                  <a:pt x="739" y="247"/>
                </a:moveTo>
                <a:cubicBezTo>
                  <a:pt x="739" y="111"/>
                  <a:pt x="628" y="0"/>
                  <a:pt x="491" y="0"/>
                </a:cubicBezTo>
                <a:cubicBezTo>
                  <a:pt x="355" y="0"/>
                  <a:pt x="244" y="111"/>
                  <a:pt x="244" y="247"/>
                </a:cubicBezTo>
                <a:cubicBezTo>
                  <a:pt x="244" y="384"/>
                  <a:pt x="355" y="495"/>
                  <a:pt x="491" y="495"/>
                </a:cubicBezTo>
                <a:cubicBezTo>
                  <a:pt x="628" y="495"/>
                  <a:pt x="739" y="384"/>
                  <a:pt x="739" y="247"/>
                </a:cubicBezTo>
                <a:close/>
                <a:moveTo>
                  <a:pt x="775" y="562"/>
                </a:moveTo>
                <a:lnTo>
                  <a:pt x="202" y="562"/>
                </a:lnTo>
                <a:cubicBezTo>
                  <a:pt x="91" y="562"/>
                  <a:pt x="0" y="652"/>
                  <a:pt x="0" y="763"/>
                </a:cubicBezTo>
                <a:lnTo>
                  <a:pt x="0" y="1465"/>
                </a:lnTo>
                <a:lnTo>
                  <a:pt x="157" y="1465"/>
                </a:lnTo>
                <a:lnTo>
                  <a:pt x="157" y="1057"/>
                </a:lnTo>
                <a:lnTo>
                  <a:pt x="210" y="1057"/>
                </a:lnTo>
                <a:lnTo>
                  <a:pt x="210" y="1991"/>
                </a:lnTo>
                <a:lnTo>
                  <a:pt x="465" y="1991"/>
                </a:lnTo>
                <a:lnTo>
                  <a:pt x="465" y="1573"/>
                </a:lnTo>
                <a:cubicBezTo>
                  <a:pt x="465" y="1559"/>
                  <a:pt x="477" y="1547"/>
                  <a:pt x="491" y="1547"/>
                </a:cubicBezTo>
                <a:cubicBezTo>
                  <a:pt x="506" y="1547"/>
                  <a:pt x="518" y="1559"/>
                  <a:pt x="518" y="1573"/>
                </a:cubicBezTo>
                <a:lnTo>
                  <a:pt x="518" y="1991"/>
                </a:lnTo>
                <a:lnTo>
                  <a:pt x="788" y="1991"/>
                </a:lnTo>
                <a:lnTo>
                  <a:pt x="788" y="1055"/>
                </a:lnTo>
                <a:lnTo>
                  <a:pt x="840" y="1055"/>
                </a:lnTo>
                <a:lnTo>
                  <a:pt x="840" y="1465"/>
                </a:lnTo>
                <a:lnTo>
                  <a:pt x="977" y="1465"/>
                </a:lnTo>
                <a:lnTo>
                  <a:pt x="977" y="763"/>
                </a:lnTo>
                <a:cubicBezTo>
                  <a:pt x="977" y="652"/>
                  <a:pt x="886" y="562"/>
                  <a:pt x="775" y="562"/>
                </a:cubicBezTo>
                <a:close/>
              </a:path>
            </a:pathLst>
          </a:custGeom>
          <a:solidFill>
            <a:srgbClr val="E5B9B5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 dirty="0"/>
          </a:p>
          <a:p>
            <a:endParaRPr lang="en-US" sz="1100" dirty="0"/>
          </a:p>
          <a:p>
            <a:r>
              <a:rPr lang="en-US" sz="1100" dirty="0"/>
              <a:t>DSP</a:t>
            </a:r>
          </a:p>
        </p:txBody>
      </p: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59100728-BDBF-F134-1E9E-02C1E113F142}"/>
              </a:ext>
            </a:extLst>
          </p:cNvPr>
          <p:cNvCxnSpPr>
            <a:cxnSpLocks/>
          </p:cNvCxnSpPr>
          <p:nvPr/>
        </p:nvCxnSpPr>
        <p:spPr>
          <a:xfrm flipH="1">
            <a:off x="9077325" y="4150705"/>
            <a:ext cx="1557337" cy="11430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6187754"/>
      </p:ext>
    </p:extLst>
  </p:cSld>
  <p:clrMapOvr>
    <a:masterClrMapping/>
  </p:clrMapOvr>
</p:sld>
</file>

<file path=ppt/theme/theme1.xml><?xml version="1.0" encoding="utf-8"?>
<a:theme xmlns:a="http://schemas.openxmlformats.org/drawingml/2006/main" name="1_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E42129F1-9979-45CE-AC99-7AED524228ED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AF2A68AE-DF5A-41FA-8DA3-295978B7C7E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c34af464-7aa1-4edd-9be4-83dffc1cb926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5251</TotalTime>
  <Words>848</Words>
  <Application>Microsoft Office PowerPoint</Application>
  <PresentationFormat>Widescreen</PresentationFormat>
  <Paragraphs>158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1_Cover</vt:lpstr>
      <vt:lpstr>Page Design</vt:lpstr>
      <vt:lpstr>PowerPoint Presentation</vt:lpstr>
      <vt:lpstr>NPRR1265 Language to be Unboxed on June 1 – Section 2</vt:lpstr>
      <vt:lpstr>NPRR1265 Language to be Unboxed on June 1 – Section 3.2.5.1</vt:lpstr>
      <vt:lpstr>Additional UDG Attributes for CIM Loads</vt:lpstr>
      <vt:lpstr>UDG Data for Operations and Planning Use Cases</vt:lpstr>
      <vt:lpstr>UDG in Planning Models and Studies</vt:lpstr>
      <vt:lpstr>Timeline: NPRR1265 Unboxing and Data Collection</vt:lpstr>
      <vt:lpstr>Draft Pre-Populated Template</vt:lpstr>
      <vt:lpstr>UDG Data Update Process</vt:lpstr>
      <vt:lpstr>Draft Pre-Populated UDG Worksheet</vt:lpstr>
      <vt:lpstr>Example: Different UDG Characteristics at One CIM Load</vt:lpstr>
      <vt:lpstr>Draft UDG Types</vt:lpstr>
      <vt:lpstr>Next Steps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Koepke, Joel</cp:lastModifiedBy>
  <cp:revision>70</cp:revision>
  <cp:lastPrinted>2016-01-21T20:53:15Z</cp:lastPrinted>
  <dcterms:created xsi:type="dcterms:W3CDTF">2016-01-21T15:20:31Z</dcterms:created>
  <dcterms:modified xsi:type="dcterms:W3CDTF">2026-05-19T14:11:12Z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2026-03-26T13:35:36Z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ed67fc3c-29a2-4317-a38c-97ecf2292226</vt:lpwstr>
  </property>
  <property fmtid="{D5CDD505-2E9C-101B-9397-08002B2CF9AE}" pid="9" name="MSIP_Label_7084cbda-52b8-46fb-a7b7-cb5bd465ed85_ContentBits">
    <vt:lpwstr>0</vt:lpwstr>
  </property>
  <property fmtid="{D5CDD505-2E9C-101B-9397-08002B2CF9AE}" pid="10" name="MSIP_Label_7084cbda-52b8-46fb-a7b7-cb5bd465ed85_Tag">
    <vt:lpwstr>10, 3, 0, 1</vt:lpwstr>
  </property>
</Properties>
</file>