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5"/>
  </p:notesMasterIdLst>
  <p:handoutMasterIdLst>
    <p:handoutMasterId r:id="rId16"/>
  </p:handoutMasterIdLst>
  <p:sldIdLst>
    <p:sldId id="272" r:id="rId6"/>
    <p:sldId id="2147478763" r:id="rId7"/>
    <p:sldId id="270" r:id="rId8"/>
    <p:sldId id="273" r:id="rId9"/>
    <p:sldId id="2147478764" r:id="rId10"/>
    <p:sldId id="2147478765" r:id="rId11"/>
    <p:sldId id="2147478766" r:id="rId12"/>
    <p:sldId id="2147478767"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FC10EF-485D-4F73-A6FE-FD2321161D3A}" v="5" dt="2026-05-20T03:19:05.4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42" d="100"/>
          <a:sy n="142" d="100"/>
        </p:scale>
        <p:origin x="1026" y="34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undo custSel modSld">
      <pc:chgData name="Badri, Sreenivas" userId="0b43dccd-042e-4be0-871d-afa1d90d6a2e" providerId="ADAL" clId="{467F39DD-4CFE-45E1-AA25-A1A8C9F836D1}" dt="2026-05-20T03:19:43.462" v="208" actId="1076"/>
      <pc:docMkLst>
        <pc:docMk/>
      </pc:docMkLst>
      <pc:sldChg chg="addSp modSp mod">
        <pc:chgData name="Badri, Sreenivas" userId="0b43dccd-042e-4be0-871d-afa1d90d6a2e" providerId="ADAL" clId="{467F39DD-4CFE-45E1-AA25-A1A8C9F836D1}" dt="2026-05-20T03:19:43.462" v="208" actId="1076"/>
        <pc:sldMkLst>
          <pc:docMk/>
          <pc:sldMk cId="3892448617" sldId="270"/>
        </pc:sldMkLst>
        <pc:spChg chg="mod">
          <ac:chgData name="Badri, Sreenivas" userId="0b43dccd-042e-4be0-871d-afa1d90d6a2e" providerId="ADAL" clId="{467F39DD-4CFE-45E1-AA25-A1A8C9F836D1}" dt="2026-05-20T01:07:52.409" v="29" actId="20577"/>
          <ac:spMkLst>
            <pc:docMk/>
            <pc:sldMk cId="3892448617" sldId="270"/>
            <ac:spMk id="2" creationId="{CDCDAF50-88E5-CE90-EDA1-E0FE2B693D49}"/>
          </ac:spMkLst>
        </pc:spChg>
        <pc:spChg chg="mod">
          <ac:chgData name="Badri, Sreenivas" userId="0b43dccd-042e-4be0-871d-afa1d90d6a2e" providerId="ADAL" clId="{467F39DD-4CFE-45E1-AA25-A1A8C9F836D1}" dt="2026-05-20T03:18:29.834" v="176" actId="14100"/>
          <ac:spMkLst>
            <pc:docMk/>
            <pc:sldMk cId="3892448617" sldId="270"/>
            <ac:spMk id="3" creationId="{25CE4EED-50B5-3D40-FA1B-CC62AF1C39EA}"/>
          </ac:spMkLst>
        </pc:spChg>
        <pc:spChg chg="mod">
          <ac:chgData name="Badri, Sreenivas" userId="0b43dccd-042e-4be0-871d-afa1d90d6a2e" providerId="ADAL" clId="{467F39DD-4CFE-45E1-AA25-A1A8C9F836D1}" dt="2026-05-20T03:18:14.671" v="170" actId="1076"/>
          <ac:spMkLst>
            <pc:docMk/>
            <pc:sldMk cId="3892448617" sldId="270"/>
            <ac:spMk id="5" creationId="{C8342A7A-2A60-8084-1BE8-8EC5CB5004D6}"/>
          </ac:spMkLst>
        </pc:spChg>
        <pc:spChg chg="add mod">
          <ac:chgData name="Badri, Sreenivas" userId="0b43dccd-042e-4be0-871d-afa1d90d6a2e" providerId="ADAL" clId="{467F39DD-4CFE-45E1-AA25-A1A8C9F836D1}" dt="2026-05-20T03:19:43.462" v="208" actId="1076"/>
          <ac:spMkLst>
            <pc:docMk/>
            <pc:sldMk cId="3892448617" sldId="270"/>
            <ac:spMk id="6" creationId="{59A43143-092B-2A69-FC1E-36D6B9FCAE23}"/>
          </ac:spMkLst>
        </pc:spChg>
        <pc:graphicFrameChg chg="mod modGraphic">
          <ac:chgData name="Badri, Sreenivas" userId="0b43dccd-042e-4be0-871d-afa1d90d6a2e" providerId="ADAL" clId="{467F39DD-4CFE-45E1-AA25-A1A8C9F836D1}" dt="2026-05-20T03:18:17.640" v="171" actId="1076"/>
          <ac:graphicFrameMkLst>
            <pc:docMk/>
            <pc:sldMk cId="3892448617" sldId="270"/>
            <ac:graphicFrameMk id="16" creationId="{5FA07EF8-3F5A-FA64-AE7A-74B1A4AF3E21}"/>
          </ac:graphicFrameMkLst>
        </pc:graphicFrameChg>
      </pc:sldChg>
      <pc:sldChg chg="modSp mod">
        <pc:chgData name="Badri, Sreenivas" userId="0b43dccd-042e-4be0-871d-afa1d90d6a2e" providerId="ADAL" clId="{467F39DD-4CFE-45E1-AA25-A1A8C9F836D1}" dt="2026-05-20T01:07:33.578" v="20" actId="20577"/>
        <pc:sldMkLst>
          <pc:docMk/>
          <pc:sldMk cId="3584611109" sldId="272"/>
        </pc:sldMkLst>
        <pc:spChg chg="mod">
          <ac:chgData name="Badri, Sreenivas" userId="0b43dccd-042e-4be0-871d-afa1d90d6a2e" providerId="ADAL" clId="{467F39DD-4CFE-45E1-AA25-A1A8C9F836D1}" dt="2026-05-20T01:07:33.578" v="20" actId="20577"/>
          <ac:spMkLst>
            <pc:docMk/>
            <pc:sldMk cId="3584611109" sldId="272"/>
            <ac:spMk id="4" creationId="{AD499839-B798-E7B3-DB15-49FAE56390EE}"/>
          </ac:spMkLst>
        </pc:spChg>
      </pc:sldChg>
      <pc:sldChg chg="modSp mod">
        <pc:chgData name="Badri, Sreenivas" userId="0b43dccd-042e-4be0-871d-afa1d90d6a2e" providerId="ADAL" clId="{467F39DD-4CFE-45E1-AA25-A1A8C9F836D1}" dt="2026-05-20T01:07:21.468" v="19" actId="14100"/>
        <pc:sldMkLst>
          <pc:docMk/>
          <pc:sldMk cId="1213129044" sldId="2147478767"/>
        </pc:sldMkLst>
        <pc:spChg chg="mod">
          <ac:chgData name="Badri, Sreenivas" userId="0b43dccd-042e-4be0-871d-afa1d90d6a2e" providerId="ADAL" clId="{467F39DD-4CFE-45E1-AA25-A1A8C9F836D1}" dt="2026-05-20T01:07:21.468" v="19" actId="14100"/>
          <ac:spMkLst>
            <pc:docMk/>
            <pc:sldMk cId="1213129044" sldId="2147478767"/>
            <ac:spMk id="5" creationId="{31D2BA65-BEFD-FAC9-CCBF-77B88827227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5/20/2026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May 20,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May 20,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May 20,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May 20,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May 20,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May 20,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services/comm/mkt_notices/M-A032326-01A"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a:lnSpc>
                <a:spcPct val="100000"/>
              </a:lnSpc>
              <a:spcBef>
                <a:spcPts val="300"/>
              </a:spcBef>
              <a:spcAft>
                <a:spcPts val="300"/>
              </a:spcAft>
              <a:defRPr/>
            </a:pPr>
            <a:r>
              <a:rPr lang="en-US" sz="2800" dirty="0"/>
              <a:t>SCR820 – Real-Time Operator Communications System (RTOC)</a:t>
            </a:r>
            <a:br>
              <a:rPr lang="en-US" sz="2800" dirty="0"/>
            </a:br>
            <a:br>
              <a:rPr lang="en-US" sz="1400" b="0" dirty="0"/>
            </a:br>
            <a:br>
              <a:rPr lang="en-US" sz="1400" b="0" dirty="0"/>
            </a:br>
            <a:r>
              <a:rPr lang="en-US" sz="1800" b="0" i="1" dirty="0"/>
              <a:t>Preethi Meher</a:t>
            </a:r>
            <a:br>
              <a:rPr lang="en-US" sz="1800" b="0" i="1" dirty="0"/>
            </a:br>
            <a:br>
              <a:rPr lang="en-US" sz="1800" b="0" dirty="0"/>
            </a:br>
            <a:br>
              <a:rPr lang="en-US" sz="1400" b="0" dirty="0"/>
            </a:br>
            <a:br>
              <a:rPr lang="en-US" sz="1200" b="0" dirty="0"/>
            </a:br>
            <a:fld id="{791A7780-03EF-4C42-B9F1-72A8C3465823}" type="datetime4">
              <a:rPr lang="en-US" sz="1100" b="0" smtClean="0"/>
              <a:pPr>
                <a:lnSpc>
                  <a:spcPct val="100000"/>
                </a:lnSpc>
                <a:spcBef>
                  <a:spcPts val="300"/>
                </a:spcBef>
                <a:spcAft>
                  <a:spcPts val="300"/>
                </a:spcAft>
                <a:defRPr/>
              </a:pPr>
              <a:t>May 20, 2026</a:t>
            </a:fld>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RTOC project updates, timeline discussion and demo of new displays</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Status updates</a:t>
            </a:r>
          </a:p>
          <a:p>
            <a:pPr marL="342900" indent="274320">
              <a:buFont typeface="Arial" panose="020B0604020202020204" pitchFamily="34" charset="0"/>
              <a:buChar char="•"/>
            </a:pPr>
            <a:r>
              <a:rPr lang="en-US" b="0" dirty="0"/>
              <a:t>Market Testing Updates</a:t>
            </a:r>
          </a:p>
          <a:p>
            <a:pPr marL="342900" indent="274320">
              <a:buFont typeface="Arial" panose="020B0604020202020204" pitchFamily="34" charset="0"/>
              <a:buChar char="•"/>
            </a:pPr>
            <a:r>
              <a:rPr lang="en-US" b="0" dirty="0"/>
              <a:t>Recap Tool Access</a:t>
            </a:r>
          </a:p>
          <a:p>
            <a:pPr marL="342900" indent="274320">
              <a:buFont typeface="Arial" panose="020B0604020202020204" pitchFamily="34" charset="0"/>
              <a:buChar char="•"/>
            </a:pPr>
            <a:r>
              <a:rPr lang="en-US" b="0" dirty="0"/>
              <a:t>Primary Contacts</a:t>
            </a:r>
          </a:p>
          <a:p>
            <a:pPr marL="342900" indent="274320">
              <a:buFont typeface="Arial" panose="020B0604020202020204" pitchFamily="34" charset="0"/>
              <a:buChar char="•"/>
            </a:pPr>
            <a:r>
              <a:rPr lang="en-US" b="0" dirty="0"/>
              <a:t>Demo</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p:txBody>
          <a:bodyPr/>
          <a:lstStyle/>
          <a:p>
            <a:r>
              <a:rPr lang="en-US" dirty="0"/>
              <a:t>Status Updates</a:t>
            </a:r>
          </a:p>
        </p:txBody>
      </p:sp>
      <p:sp>
        <p:nvSpPr>
          <p:cNvPr id="3" name="Text Placeholder 2">
            <a:extLst>
              <a:ext uri="{FF2B5EF4-FFF2-40B4-BE49-F238E27FC236}">
                <a16:creationId xmlns:a16="http://schemas.microsoft.com/office/drawing/2014/main" id="{D7ECA840-0A0F-694A-41FD-891C8FA19C3A}"/>
              </a:ext>
            </a:extLst>
          </p:cNvPr>
          <p:cNvSpPr>
            <a:spLocks noGrp="1"/>
          </p:cNvSpPr>
          <p:nvPr>
            <p:ph type="body" sz="quarter" idx="16"/>
          </p:nvPr>
        </p:nvSpPr>
        <p:spPr>
          <a:xfrm>
            <a:off x="495300" y="1176867"/>
            <a:ext cx="11187714" cy="4995333"/>
          </a:xfrm>
        </p:spPr>
        <p:txBody>
          <a:bodyPr/>
          <a:lstStyle/>
          <a:p>
            <a:pPr indent="-285750" algn="just">
              <a:buFont typeface="Wingdings" panose="05000000000000000000" pitchFamily="2" charset="2"/>
              <a:buChar char="q"/>
            </a:pPr>
            <a:r>
              <a:rPr lang="en-US" sz="1800" b="1" dirty="0"/>
              <a:t>Project updates </a:t>
            </a:r>
          </a:p>
          <a:p>
            <a:pPr indent="-285750" algn="just">
              <a:buFont typeface="Wingdings" panose="05000000000000000000" pitchFamily="2" charset="2"/>
              <a:buChar char="q"/>
            </a:pPr>
            <a:endParaRPr lang="en-US" b="1" u="sng" dirty="0">
              <a:ea typeface="Calibri" panose="020F0502020204030204" pitchFamily="34" charset="0"/>
              <a:cs typeface="Calibri" panose="020F050202020403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TO testing has started, and we received acknowledgments from most of the companies</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The tool was successfully utilized during Week 4 of the ERCOT </a:t>
            </a:r>
            <a:r>
              <a:rPr lang="en-US" dirty="0" err="1">
                <a:latin typeface="Arial" panose="020B0604020202020204" pitchFamily="34" charset="0"/>
              </a:rPr>
              <a:t>BlackStart</a:t>
            </a:r>
            <a:r>
              <a:rPr lang="en-US" dirty="0">
                <a:latin typeface="Arial" panose="020B0604020202020204" pitchFamily="34" charset="0"/>
              </a:rPr>
              <a:t> training.</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Control Room Operations is planning to send communications through RTOC tool for testing purpose in parallel with hotline calls for routine tasks</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Internal discussions are underway to draft NPRR to update Protocols that allow Control Room to use this tool in addition to current Hotline Call</a:t>
            </a:r>
          </a:p>
          <a:p>
            <a:pPr marL="342900" lvl="1" algn="just">
              <a:spcAft>
                <a:spcPts val="1200"/>
              </a:spcAft>
              <a:buFont typeface="Wingdings" panose="05000000000000000000" pitchFamily="2" charset="2"/>
              <a:buChar char="q"/>
            </a:pPr>
            <a:r>
              <a:rPr lang="en-US" sz="1800" b="1" dirty="0"/>
              <a:t>Development updates </a:t>
            </a: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The first version of the SOL Exceedance data displays has been developed and deployed to staging environment.</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Development of the default dashboard is in progress (demoed in 04/23 TWG meeting)</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defects and enhancement requests identified in the initial communications release are planned to be addressed in R5 and R6.</a:t>
            </a:r>
            <a:br>
              <a:rPr lang="en-US" dirty="0">
                <a:latin typeface="Arial" panose="020B0604020202020204" pitchFamily="34" charset="0"/>
              </a:rPr>
            </a:br>
            <a:endParaRPr lang="en-US" dirty="0">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EF47D-90BD-08F9-4196-98B75A459F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DAF50-88E5-CE90-EDA1-E0FE2B693D49}"/>
              </a:ext>
            </a:extLst>
          </p:cNvPr>
          <p:cNvSpPr>
            <a:spLocks noGrp="1"/>
          </p:cNvSpPr>
          <p:nvPr>
            <p:ph type="title"/>
          </p:nvPr>
        </p:nvSpPr>
        <p:spPr/>
        <p:txBody>
          <a:bodyPr/>
          <a:lstStyle/>
          <a:p>
            <a:r>
              <a:rPr lang="en-US" dirty="0"/>
              <a:t>RTOC Tool – Project Timelines</a:t>
            </a:r>
          </a:p>
        </p:txBody>
      </p:sp>
      <p:sp>
        <p:nvSpPr>
          <p:cNvPr id="5" name="Text Placeholder 4">
            <a:extLst>
              <a:ext uri="{FF2B5EF4-FFF2-40B4-BE49-F238E27FC236}">
                <a16:creationId xmlns:a16="http://schemas.microsoft.com/office/drawing/2014/main" id="{C8342A7A-2A60-8084-1BE8-8EC5CB5004D6}"/>
              </a:ext>
            </a:extLst>
          </p:cNvPr>
          <p:cNvSpPr>
            <a:spLocks noGrp="1"/>
          </p:cNvSpPr>
          <p:nvPr>
            <p:ph type="body" sz="quarter" idx="16"/>
          </p:nvPr>
        </p:nvSpPr>
        <p:spPr>
          <a:xfrm>
            <a:off x="427947" y="1049866"/>
            <a:ext cx="6867525" cy="474133"/>
          </a:xfrm>
        </p:spPr>
        <p:txBody>
          <a:bodyPr/>
          <a:lstStyle/>
          <a:p>
            <a:r>
              <a:rPr lang="en-US" dirty="0"/>
              <a:t>Project Timeline</a:t>
            </a:r>
          </a:p>
        </p:txBody>
      </p:sp>
      <p:sp>
        <p:nvSpPr>
          <p:cNvPr id="3" name="Text Placeholder 2">
            <a:extLst>
              <a:ext uri="{FF2B5EF4-FFF2-40B4-BE49-F238E27FC236}">
                <a16:creationId xmlns:a16="http://schemas.microsoft.com/office/drawing/2014/main" id="{25CE4EED-50B5-3D40-FA1B-CC62AF1C39EA}"/>
              </a:ext>
            </a:extLst>
          </p:cNvPr>
          <p:cNvSpPr>
            <a:spLocks noGrp="1"/>
          </p:cNvSpPr>
          <p:nvPr>
            <p:ph type="body" sz="quarter" idx="15"/>
          </p:nvPr>
        </p:nvSpPr>
        <p:spPr>
          <a:xfrm flipH="1">
            <a:off x="7864704" y="2087726"/>
            <a:ext cx="4167775" cy="1894614"/>
          </a:xfrm>
        </p:spPr>
        <p:txBody>
          <a:bodyPr/>
          <a:lstStyle/>
          <a:p>
            <a:r>
              <a:rPr lang="en-US" dirty="0"/>
              <a:t>Key Takeaway: The timelines for QSE market testing have been added. </a:t>
            </a:r>
          </a:p>
          <a:p>
            <a:r>
              <a:rPr lang="en-US" dirty="0"/>
              <a:t>Please note that certain dates are subject to change pending the implementation of a nodal protocol revision request (NPRR).</a:t>
            </a:r>
          </a:p>
        </p:txBody>
      </p:sp>
      <p:sp>
        <p:nvSpPr>
          <p:cNvPr id="4" name="Slide Number Placeholder 3">
            <a:extLst>
              <a:ext uri="{FF2B5EF4-FFF2-40B4-BE49-F238E27FC236}">
                <a16:creationId xmlns:a16="http://schemas.microsoft.com/office/drawing/2014/main" id="{754934B1-18CD-7874-91DF-CE3B993F49F7}"/>
              </a:ext>
            </a:extLst>
          </p:cNvPr>
          <p:cNvSpPr>
            <a:spLocks noGrp="1"/>
          </p:cNvSpPr>
          <p:nvPr>
            <p:ph type="sldNum" sz="quarter" idx="12"/>
          </p:nvPr>
        </p:nvSpPr>
        <p:spPr/>
        <p:txBody>
          <a:bodyPr/>
          <a:lstStyle/>
          <a:p>
            <a:fld id="{BCDE79FB-97BA-492B-8D57-F1373F9ADA95}" type="slidenum">
              <a:rPr lang="en-US" smtClean="0"/>
              <a:t>3</a:t>
            </a:fld>
            <a:endParaRPr lang="en-US" dirty="0"/>
          </a:p>
        </p:txBody>
      </p:sp>
      <p:graphicFrame>
        <p:nvGraphicFramePr>
          <p:cNvPr id="16" name="Table 15">
            <a:extLst>
              <a:ext uri="{FF2B5EF4-FFF2-40B4-BE49-F238E27FC236}">
                <a16:creationId xmlns:a16="http://schemas.microsoft.com/office/drawing/2014/main" id="{5FA07EF8-3F5A-FA64-AE7A-74B1A4AF3E21}"/>
              </a:ext>
            </a:extLst>
          </p:cNvPr>
          <p:cNvGraphicFramePr>
            <a:graphicFrameLocks noGrp="1"/>
          </p:cNvGraphicFramePr>
          <p:nvPr>
            <p:extLst>
              <p:ext uri="{D42A27DB-BD31-4B8C-83A1-F6EECF244321}">
                <p14:modId xmlns:p14="http://schemas.microsoft.com/office/powerpoint/2010/main" val="3325328297"/>
              </p:ext>
            </p:extLst>
          </p:nvPr>
        </p:nvGraphicFramePr>
        <p:xfrm>
          <a:off x="427947" y="1371600"/>
          <a:ext cx="6867525" cy="3086749"/>
        </p:xfrm>
        <a:graphic>
          <a:graphicData uri="http://schemas.openxmlformats.org/drawingml/2006/table">
            <a:tbl>
              <a:tblPr firstRow="1" bandRow="1">
                <a:tableStyleId>{B301B821-A1FF-4177-AEE7-76D212191A09}</a:tableStyleId>
              </a:tblPr>
              <a:tblGrid>
                <a:gridCol w="1030029">
                  <a:extLst>
                    <a:ext uri="{9D8B030D-6E8A-4147-A177-3AD203B41FA5}">
                      <a16:colId xmlns:a16="http://schemas.microsoft.com/office/drawing/2014/main" val="1137848847"/>
                    </a:ext>
                  </a:extLst>
                </a:gridCol>
                <a:gridCol w="2520776">
                  <a:extLst>
                    <a:ext uri="{9D8B030D-6E8A-4147-A177-3AD203B41FA5}">
                      <a16:colId xmlns:a16="http://schemas.microsoft.com/office/drawing/2014/main" val="2921331168"/>
                    </a:ext>
                  </a:extLst>
                </a:gridCol>
                <a:gridCol w="3316720">
                  <a:extLst>
                    <a:ext uri="{9D8B030D-6E8A-4147-A177-3AD203B41FA5}">
                      <a16:colId xmlns:a16="http://schemas.microsoft.com/office/drawing/2014/main" val="514561784"/>
                    </a:ext>
                  </a:extLst>
                </a:gridCol>
              </a:tblGrid>
              <a:tr h="480069">
                <a:tc>
                  <a:txBody>
                    <a:bodyPr/>
                    <a:lstStyle/>
                    <a:p>
                      <a:pPr algn="l" fontAlgn="t">
                        <a:buNone/>
                      </a:pPr>
                      <a:r>
                        <a:rPr lang="en-US" sz="1000" b="1" dirty="0">
                          <a:solidFill>
                            <a:schemeClr val="bg1"/>
                          </a:solidFill>
                          <a:effectLst/>
                        </a:rPr>
                        <a:t>Phase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b="1" dirty="0">
                          <a:solidFill>
                            <a:schemeClr val="bg1"/>
                          </a:solidFill>
                          <a:effectLst/>
                        </a:rPr>
                        <a:t>Milestone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b="1" dirty="0">
                          <a:solidFill>
                            <a:schemeClr val="bg1"/>
                          </a:solidFill>
                          <a:effectLst/>
                        </a:rPr>
                        <a:t>Target Date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480069">
                <a:tc>
                  <a:txBody>
                    <a:bodyPr/>
                    <a:lstStyle/>
                    <a:p>
                      <a:pPr algn="l" fontAlgn="t">
                        <a:buNone/>
                      </a:pPr>
                      <a:r>
                        <a:rPr lang="en-US" sz="1000" dirty="0">
                          <a:solidFill>
                            <a:schemeClr val="tx2"/>
                          </a:solidFill>
                          <a:effectLst/>
                        </a:rPr>
                        <a:t> Planning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Requirements &amp; Design Finalized</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Complete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5632645"/>
                  </a:ext>
                </a:extLst>
              </a:tr>
              <a:tr h="480069">
                <a:tc>
                  <a:txBody>
                    <a:bodyPr/>
                    <a:lstStyle/>
                    <a:p>
                      <a:pPr algn="l" fontAlgn="t">
                        <a:buNone/>
                      </a:pPr>
                      <a:r>
                        <a:rPr lang="en-US" sz="1000" dirty="0">
                          <a:solidFill>
                            <a:schemeClr val="tx2"/>
                          </a:solidFill>
                          <a:effectLst/>
                        </a:rPr>
                        <a:t> Development</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Development &amp; Internal ERCOT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Apr 2026</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3265342"/>
                  </a:ext>
                </a:extLst>
              </a:tr>
              <a:tr h="361803">
                <a:tc>
                  <a:txBody>
                    <a:bodyPr/>
                    <a:lstStyle/>
                    <a:p>
                      <a:pPr algn="l" fontAlgn="t">
                        <a:buNone/>
                      </a:pPr>
                      <a:r>
                        <a:rPr lang="en-US" sz="1000" dirty="0">
                          <a:solidFill>
                            <a:schemeClr val="tx2"/>
                          </a:solidFill>
                          <a:effectLst/>
                        </a:rPr>
                        <a:t> TOs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Market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Apr – June 2026</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349377"/>
                  </a:ext>
                </a:extLst>
              </a:tr>
              <a:tr h="413733">
                <a:tc>
                  <a:txBody>
                    <a:bodyPr/>
                    <a:lstStyle/>
                    <a:p>
                      <a:pPr algn="l" fontAlgn="t">
                        <a:buNone/>
                      </a:pPr>
                      <a:r>
                        <a:rPr lang="en-US" sz="1000" dirty="0">
                          <a:solidFill>
                            <a:schemeClr val="tx2"/>
                          </a:solidFill>
                          <a:effectLst/>
                        </a:rPr>
                        <a:t>QSE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000" dirty="0">
                          <a:solidFill>
                            <a:schemeClr val="tx2"/>
                          </a:solidFill>
                          <a:effectLst/>
                        </a:rPr>
                        <a:t>Market Testing</a:t>
                      </a:r>
                    </a:p>
                    <a:p>
                      <a:pPr algn="l" fontAlgn="t">
                        <a:buNone/>
                      </a:pPr>
                      <a:endParaRPr lang="en-US" sz="1000" dirty="0">
                        <a:solidFill>
                          <a:schemeClr val="tx2"/>
                        </a:solidFill>
                        <a:effectLst/>
                      </a:endParaRP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June – Aug 2026</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2424022"/>
                  </a:ext>
                </a:extLst>
              </a:tr>
              <a:tr h="413733">
                <a:tc>
                  <a:txBody>
                    <a:bodyPr/>
                    <a:lstStyle/>
                    <a:p>
                      <a:pPr algn="l" fontAlgn="t">
                        <a:buNone/>
                      </a:pPr>
                      <a:r>
                        <a:rPr lang="en-US" sz="1000" dirty="0">
                          <a:solidFill>
                            <a:schemeClr val="tx2"/>
                          </a:solidFill>
                          <a:effectLst/>
                        </a:rPr>
                        <a:t>Parallel Operation</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TOs/QSEs Parallel Operation</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Q4 2026 – Q1 2027*</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2830263"/>
                  </a:ext>
                </a:extLst>
              </a:tr>
              <a:tr h="389389">
                <a:tc>
                  <a:txBody>
                    <a:bodyPr/>
                    <a:lstStyle/>
                    <a:p>
                      <a:pPr algn="l" fontAlgn="t">
                        <a:buNone/>
                      </a:pPr>
                      <a:r>
                        <a:rPr lang="en-US" sz="1000" dirty="0">
                          <a:solidFill>
                            <a:schemeClr val="tx2"/>
                          </a:solidFill>
                          <a:effectLst/>
                        </a:rPr>
                        <a:t>Go Live</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TOs/QSEs Go Live</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Q1 2027 – Q2 2027*</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2881752"/>
                  </a:ext>
                </a:extLst>
              </a:tr>
            </a:tbl>
          </a:graphicData>
        </a:graphic>
      </p:graphicFrame>
      <p:sp>
        <p:nvSpPr>
          <p:cNvPr id="6" name="TextBox 5">
            <a:extLst>
              <a:ext uri="{FF2B5EF4-FFF2-40B4-BE49-F238E27FC236}">
                <a16:creationId xmlns:a16="http://schemas.microsoft.com/office/drawing/2014/main" id="{59A43143-092B-2A69-FC1E-36D6B9FCAE23}"/>
              </a:ext>
            </a:extLst>
          </p:cNvPr>
          <p:cNvSpPr txBox="1"/>
          <p:nvPr/>
        </p:nvSpPr>
        <p:spPr>
          <a:xfrm>
            <a:off x="373167" y="4550538"/>
            <a:ext cx="11659312" cy="2954655"/>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171A1C"/>
                </a:solidFill>
                <a:latin typeface="Calibri"/>
                <a:ea typeface="Calibri"/>
                <a:cs typeface="Calibri"/>
              </a:rPr>
              <a:t>We have determined that protocol updates are necessary so the control room can use the tool and start parallel operations. An updated market notice with revised timelines will be sent. (Original market notice for your reference: </a:t>
            </a:r>
            <a:r>
              <a:rPr lang="en-US" sz="1400" dirty="0">
                <a:hlinkClick r:id="rId2"/>
              </a:rPr>
              <a:t>M-A032326-01A Access and familiarization of the Real- Time Operation Communications (RTOC) tool</a:t>
            </a:r>
            <a:r>
              <a:rPr lang="en-US" sz="1600" dirty="0">
                <a:solidFill>
                  <a:srgbClr val="171A1C"/>
                </a:solidFill>
                <a:latin typeface="Calibri"/>
                <a:ea typeface="Calibri"/>
                <a:cs typeface="Calibri"/>
              </a:rPr>
              <a:t>)</a:t>
            </a:r>
          </a:p>
          <a:p>
            <a:pPr marL="285750" indent="-285750">
              <a:buFont typeface="Arial" panose="020B0604020202020204" pitchFamily="34" charset="0"/>
              <a:buChar char="•"/>
            </a:pPr>
            <a:r>
              <a:rPr lang="en-US" sz="1600" dirty="0">
                <a:solidFill>
                  <a:srgbClr val="171A1C"/>
                </a:solidFill>
                <a:latin typeface="Calibri"/>
                <a:ea typeface="Calibri"/>
                <a:cs typeface="Calibri"/>
              </a:rPr>
              <a:t>ERCOT is developing </a:t>
            </a:r>
            <a:r>
              <a:rPr lang="en-US" sz="1600" b="1" dirty="0">
                <a:solidFill>
                  <a:srgbClr val="171A1C"/>
                </a:solidFill>
                <a:latin typeface="Calibri"/>
                <a:ea typeface="Calibri"/>
                <a:cs typeface="Calibri"/>
              </a:rPr>
              <a:t>draft NPRR</a:t>
            </a:r>
            <a:r>
              <a:rPr lang="en-US" sz="1600" dirty="0">
                <a:solidFill>
                  <a:srgbClr val="171A1C"/>
                </a:solidFill>
                <a:latin typeface="Calibri"/>
                <a:ea typeface="Calibri"/>
                <a:cs typeface="Calibri"/>
              </a:rPr>
              <a:t> to update the protocols to use this tool in addition to current Hotline Call</a:t>
            </a:r>
          </a:p>
          <a:p>
            <a:pPr marL="285750" indent="-285750">
              <a:buFont typeface="Arial" panose="020B0604020202020204" pitchFamily="34" charset="0"/>
              <a:buChar char="•"/>
            </a:pPr>
            <a:r>
              <a:rPr lang="en-US" sz="1600" b="1" dirty="0">
                <a:solidFill>
                  <a:srgbClr val="171A1C"/>
                </a:solidFill>
                <a:latin typeface="Calibri"/>
                <a:ea typeface="Calibri"/>
                <a:cs typeface="Calibri"/>
              </a:rPr>
              <a:t>Parallel Operations </a:t>
            </a:r>
            <a:r>
              <a:rPr lang="en-US" sz="1600" dirty="0">
                <a:solidFill>
                  <a:srgbClr val="171A1C"/>
                </a:solidFill>
                <a:latin typeface="Calibri"/>
                <a:ea typeface="Calibri"/>
                <a:cs typeface="Calibri"/>
              </a:rPr>
              <a:t>- ERCOT and TO/QSE primary point of contacts will test and verify RTOC messages in conjunction with Hotline Calls and any daily communications test. RTOC will NOT be a designated communication medium for control rooms. Hotline and voice communication will be the primary medium for Realtime system activities.</a:t>
            </a:r>
          </a:p>
          <a:p>
            <a:pPr marL="285750" indent="-285750">
              <a:buFont typeface="Arial" panose="020B0604020202020204" pitchFamily="34" charset="0"/>
              <a:buChar char="•"/>
            </a:pPr>
            <a:r>
              <a:rPr lang="en-US" sz="1600" b="1" dirty="0">
                <a:solidFill>
                  <a:srgbClr val="171A1C"/>
                </a:solidFill>
                <a:latin typeface="Calibri"/>
                <a:ea typeface="Calibri"/>
                <a:cs typeface="Calibri"/>
              </a:rPr>
              <a:t>Go-Live*</a:t>
            </a:r>
            <a:r>
              <a:rPr lang="en-US" sz="1600" dirty="0">
                <a:solidFill>
                  <a:srgbClr val="171A1C"/>
                </a:solidFill>
                <a:latin typeface="Calibri"/>
                <a:ea typeface="Calibri"/>
                <a:cs typeface="Calibri"/>
              </a:rPr>
              <a:t> - RTOC is introduced into control rooms as a monitored 24x7 communication tool during normal and emergency operations. </a:t>
            </a:r>
          </a:p>
          <a:p>
            <a:br>
              <a:rPr lang="en-US" sz="900" dirty="0">
                <a:latin typeface="Calibri"/>
                <a:ea typeface="Calibri"/>
                <a:cs typeface="Calibri"/>
              </a:rPr>
            </a:br>
            <a:r>
              <a:rPr lang="en-US" sz="900" dirty="0">
                <a:latin typeface="Calibri"/>
                <a:ea typeface="Calibri"/>
                <a:cs typeface="Calibri"/>
              </a:rPr>
              <a:t>*Coordinated with final approval of any NPRR changes </a:t>
            </a:r>
          </a:p>
          <a:p>
            <a:pPr marL="285750" indent="-285750">
              <a:buFont typeface="Arial" panose="020B0604020202020204" pitchFamily="34" charset="0"/>
              <a:buChar char="•"/>
            </a:pPr>
            <a:endParaRPr lang="en-US" dirty="0">
              <a:solidFill>
                <a:srgbClr val="171A1C"/>
              </a:solidFill>
              <a:latin typeface="Calibri"/>
              <a:ea typeface="Calibri"/>
              <a:cs typeface="Calibri"/>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92448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4</a:t>
            </a:fld>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p:txBody>
          <a:bodyPr/>
          <a:lstStyle/>
          <a:p>
            <a:r>
              <a:rPr lang="en-US" dirty="0"/>
              <a:t>Market Testing Updates</a:t>
            </a:r>
          </a:p>
        </p:txBody>
      </p:sp>
      <p:sp>
        <p:nvSpPr>
          <p:cNvPr id="5" name="Text Placeholder 4">
            <a:extLst>
              <a:ext uri="{FF2B5EF4-FFF2-40B4-BE49-F238E27FC236}">
                <a16:creationId xmlns:a16="http://schemas.microsoft.com/office/drawing/2014/main" id="{FEEC331C-6A59-FCFF-1F14-DD25475D0EF5}"/>
              </a:ext>
            </a:extLst>
          </p:cNvPr>
          <p:cNvSpPr>
            <a:spLocks noGrp="1"/>
          </p:cNvSpPr>
          <p:nvPr>
            <p:ph type="body" sz="quarter" idx="16"/>
          </p:nvPr>
        </p:nvSpPr>
        <p:spPr>
          <a:xfrm>
            <a:off x="495300" y="1168400"/>
            <a:ext cx="11163300" cy="5187950"/>
          </a:xfrm>
        </p:spPr>
        <p:txBody>
          <a:bodyPr/>
          <a:lstStyle/>
          <a:p>
            <a:pPr marL="285750" indent="-285750">
              <a:buFont typeface="Arial" panose="020B0604020202020204" pitchFamily="34" charset="0"/>
              <a:buChar char="•"/>
            </a:pPr>
            <a:r>
              <a:rPr lang="en-US" dirty="0"/>
              <a:t>Companies onboarded and logged into the application during market testing</a:t>
            </a:r>
          </a:p>
          <a:p>
            <a:pPr marL="742950" lvl="2" indent="-342900">
              <a:buFont typeface="Arial" panose="020B0604020202020204" pitchFamily="34" charset="0"/>
              <a:buChar char="•"/>
            </a:pPr>
            <a:r>
              <a:rPr lang="en-US" sz="1200" dirty="0">
                <a:solidFill>
                  <a:schemeClr val="tx2"/>
                </a:solidFill>
              </a:rPr>
              <a:t>TOs – 18 – Total Users – 94 </a:t>
            </a:r>
          </a:p>
          <a:p>
            <a:pPr marL="742950" lvl="2" indent="-342900">
              <a:buFont typeface="Arial" panose="020B0604020202020204" pitchFamily="34" charset="0"/>
              <a:buChar char="•"/>
            </a:pPr>
            <a:r>
              <a:rPr lang="en-US" sz="1200" dirty="0">
                <a:solidFill>
                  <a:schemeClr val="tx2"/>
                </a:solidFill>
              </a:rPr>
              <a:t>QSEs – 8 – Total Users - 21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are following up with few remaining TOs to start testing as well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18 TOs and 8 QSEs users were able to successfully login and navigate through all the displays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ERCOT Control room/Project team is gathering primary contacts from TO’s control rooms in preparation for the next milestones</a:t>
            </a:r>
            <a:br>
              <a:rPr lang="en-US" dirty="0"/>
            </a:br>
            <a:endParaRPr lang="en-US" dirty="0"/>
          </a:p>
          <a:p>
            <a:pPr marL="285750" indent="-285750">
              <a:buFont typeface="Arial" panose="020B0604020202020204" pitchFamily="34" charset="0"/>
              <a:buChar char="•"/>
            </a:pPr>
            <a:r>
              <a:rPr lang="en-US" dirty="0"/>
              <a:t>No major issues were reported by TOs/QSEs so far.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are planning to send another Market Notice to onboard QSEs for testing.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TOs Testing period ends – June 12</a:t>
            </a:r>
            <a:r>
              <a:rPr lang="en-US" baseline="30000" dirty="0"/>
              <a:t>th</a:t>
            </a:r>
            <a:r>
              <a:rPr lang="en-US" dirty="0"/>
              <a:t>. </a:t>
            </a:r>
          </a:p>
          <a:p>
            <a:endParaRPr lang="en-US" dirty="0"/>
          </a:p>
        </p:txBody>
      </p:sp>
    </p:spTree>
    <p:extLst>
      <p:ext uri="{BB962C8B-B14F-4D97-AF65-F5344CB8AC3E}">
        <p14:creationId xmlns:p14="http://schemas.microsoft.com/office/powerpoint/2010/main" val="528621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58241-8130-0055-FBFC-9FA94126C5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C60D62-56C5-C9B6-DD61-D51A39BDF836}"/>
              </a:ext>
            </a:extLst>
          </p:cNvPr>
          <p:cNvSpPr>
            <a:spLocks noGrp="1"/>
          </p:cNvSpPr>
          <p:nvPr>
            <p:ph type="sldNum" sz="quarter" idx="12"/>
          </p:nvPr>
        </p:nvSpPr>
        <p:spPr/>
        <p:txBody>
          <a:bodyPr/>
          <a:lstStyle/>
          <a:p>
            <a:fld id="{BCDE79FB-97BA-492B-8D57-F1373F9ADA95}" type="slidenum">
              <a:rPr lang="en-US" smtClean="0"/>
              <a:t>5</a:t>
            </a:fld>
            <a:endParaRPr lang="en-US" dirty="0"/>
          </a:p>
        </p:txBody>
      </p:sp>
      <p:sp>
        <p:nvSpPr>
          <p:cNvPr id="4" name="Title 3">
            <a:extLst>
              <a:ext uri="{FF2B5EF4-FFF2-40B4-BE49-F238E27FC236}">
                <a16:creationId xmlns:a16="http://schemas.microsoft.com/office/drawing/2014/main" id="{816533DE-C1A3-2DDB-9480-1B1465612138}"/>
              </a:ext>
            </a:extLst>
          </p:cNvPr>
          <p:cNvSpPr>
            <a:spLocks noGrp="1"/>
          </p:cNvSpPr>
          <p:nvPr>
            <p:ph type="title"/>
          </p:nvPr>
        </p:nvSpPr>
        <p:spPr>
          <a:xfrm>
            <a:off x="1257300" y="457200"/>
            <a:ext cx="10401300" cy="609600"/>
          </a:xfrm>
        </p:spPr>
        <p:txBody>
          <a:bodyPr/>
          <a:lstStyle/>
          <a:p>
            <a:r>
              <a:rPr lang="en-US" dirty="0"/>
              <a:t>RTOC Tool Access</a:t>
            </a:r>
          </a:p>
        </p:txBody>
      </p:sp>
      <p:sp>
        <p:nvSpPr>
          <p:cNvPr id="5" name="Text Placeholder 4">
            <a:extLst>
              <a:ext uri="{FF2B5EF4-FFF2-40B4-BE49-F238E27FC236}">
                <a16:creationId xmlns:a16="http://schemas.microsoft.com/office/drawing/2014/main" id="{7F7DAB21-83FC-CE8D-4BD8-4961710AED40}"/>
              </a:ext>
            </a:extLst>
          </p:cNvPr>
          <p:cNvSpPr>
            <a:spLocks noGrp="1"/>
          </p:cNvSpPr>
          <p:nvPr>
            <p:ph type="body" sz="quarter" idx="16"/>
          </p:nvPr>
        </p:nvSpPr>
        <p:spPr>
          <a:xfrm>
            <a:off x="495300" y="1168400"/>
            <a:ext cx="11163300" cy="5187950"/>
          </a:xfrm>
        </p:spPr>
        <p:txBody>
          <a:bodyPr/>
          <a:lstStyle/>
          <a:p>
            <a:pPr marL="285750" indent="-285750">
              <a:buFont typeface="Arial" panose="020B0604020202020204" pitchFamily="34" charset="0"/>
              <a:buChar char="•"/>
            </a:pPr>
            <a:r>
              <a:rPr lang="en-US" dirty="0">
                <a:cs typeface="Calibri" panose="020F0502020204030204" pitchFamily="34" charset="0"/>
              </a:rPr>
              <a:t>Access control</a:t>
            </a:r>
            <a:endParaRPr lang="en-US" sz="1400" dirty="0">
              <a:cs typeface="Calibri" panose="020F0502020204030204" pitchFamily="34" charset="0"/>
            </a:endParaRPr>
          </a:p>
          <a:p>
            <a:pPr lvl="1">
              <a:lnSpc>
                <a:spcPct val="150000"/>
              </a:lnSpc>
            </a:pPr>
            <a:r>
              <a:rPr lang="en-US" dirty="0">
                <a:cs typeface="Calibri" panose="020F0502020204030204" pitchFamily="34" charset="0"/>
              </a:rPr>
              <a:t>Application access will be granted via digital certificates</a:t>
            </a:r>
          </a:p>
          <a:p>
            <a:pPr lvl="1">
              <a:lnSpc>
                <a:spcPct val="150000"/>
              </a:lnSpc>
            </a:pPr>
            <a:r>
              <a:rPr lang="en-US" dirty="0">
                <a:cs typeface="Calibri" panose="020F0502020204030204" pitchFamily="34" charset="0"/>
              </a:rPr>
              <a:t>New roles must be added to the certificate for authorization </a:t>
            </a:r>
            <a:endParaRPr lang="en-US" sz="1200" dirty="0">
              <a:cs typeface="Calibri" panose="020F0502020204030204" pitchFamily="34" charset="0"/>
            </a:endParaRPr>
          </a:p>
          <a:p>
            <a:pPr lvl="2">
              <a:lnSpc>
                <a:spcPct val="150000"/>
              </a:lnSpc>
              <a:buFont typeface="Arial" panose="020B0604020202020204" pitchFamily="34" charset="0"/>
              <a:buChar char="•"/>
            </a:pPr>
            <a:r>
              <a:rPr lang="en-US" sz="1200" b="1" dirty="0">
                <a:highlight>
                  <a:srgbClr val="FFFF00"/>
                </a:highlight>
                <a:cs typeface="Calibri" panose="020F0502020204030204" pitchFamily="34" charset="0"/>
              </a:rPr>
              <a:t>Operator (RTOC_M_OPERATOR)</a:t>
            </a:r>
          </a:p>
          <a:p>
            <a:pPr lvl="2">
              <a:lnSpc>
                <a:spcPct val="150000"/>
              </a:lnSpc>
              <a:buFont typeface="Arial" panose="020B0604020202020204" pitchFamily="34" charset="0"/>
              <a:buChar char="•"/>
            </a:pPr>
            <a:r>
              <a:rPr lang="en-US" sz="1200" b="1" dirty="0" err="1">
                <a:cs typeface="Calibri" panose="020F0502020204030204" pitchFamily="34" charset="0"/>
              </a:rPr>
              <a:t>ReadOnly</a:t>
            </a:r>
            <a:r>
              <a:rPr lang="en-US" sz="1200" b="1" dirty="0">
                <a:cs typeface="Calibri" panose="020F0502020204030204" pitchFamily="34" charset="0"/>
              </a:rPr>
              <a:t> (RTOC_M_VIEW)</a:t>
            </a:r>
          </a:p>
          <a:p>
            <a:pPr lvl="1">
              <a:lnSpc>
                <a:spcPct val="150000"/>
              </a:lnSpc>
            </a:pPr>
            <a:r>
              <a:rPr lang="en-US" dirty="0">
                <a:cs typeface="Calibri" panose="020F0502020204030204" pitchFamily="34" charset="0"/>
              </a:rPr>
              <a:t>Link will be available on mis.ercot.com application library (It will be enabled after the completion of the market testing)</a:t>
            </a:r>
            <a:endParaRPr lang="en-US" sz="1200" dirty="0">
              <a:cs typeface="Calibri" panose="020F0502020204030204" pitchFamily="34" charset="0"/>
            </a:endParaRPr>
          </a:p>
          <a:p>
            <a:endParaRPr lang="en-US" dirty="0"/>
          </a:p>
        </p:txBody>
      </p:sp>
      <p:sp>
        <p:nvSpPr>
          <p:cNvPr id="8" name="Rectangle 7">
            <a:extLst>
              <a:ext uri="{FF2B5EF4-FFF2-40B4-BE49-F238E27FC236}">
                <a16:creationId xmlns:a16="http://schemas.microsoft.com/office/drawing/2014/main" id="{462879E2-9394-62AC-66EB-7D242139C78E}"/>
              </a:ext>
            </a:extLst>
          </p:cNvPr>
          <p:cNvSpPr/>
          <p:nvPr/>
        </p:nvSpPr>
        <p:spPr>
          <a:xfrm>
            <a:off x="3293532" y="2209800"/>
            <a:ext cx="3742266" cy="461665"/>
          </a:xfrm>
          <a:prstGeom prst="rect">
            <a:avLst/>
          </a:prstGeom>
          <a:noFill/>
        </p:spPr>
        <p:txBody>
          <a:bodyPr wrap="square" lIns="91440" tIns="45720" rIns="91440" bIns="45720">
            <a:spAutoFit/>
          </a:bodyPr>
          <a:lstStyle/>
          <a:p>
            <a:pPr algn="ctr"/>
            <a:r>
              <a:rPr lang="en-US" sz="2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Available to request</a:t>
            </a:r>
          </a:p>
        </p:txBody>
      </p:sp>
      <p:pic>
        <p:nvPicPr>
          <p:cNvPr id="9" name="Picture 8">
            <a:extLst>
              <a:ext uri="{FF2B5EF4-FFF2-40B4-BE49-F238E27FC236}">
                <a16:creationId xmlns:a16="http://schemas.microsoft.com/office/drawing/2014/main" id="{879036EF-C73B-F61A-84D0-32DB1B02D895}"/>
              </a:ext>
            </a:extLst>
          </p:cNvPr>
          <p:cNvPicPr>
            <a:picLocks noChangeAspect="1"/>
          </p:cNvPicPr>
          <p:nvPr/>
        </p:nvPicPr>
        <p:blipFill>
          <a:blip r:embed="rId2"/>
          <a:stretch>
            <a:fillRect/>
          </a:stretch>
        </p:blipFill>
        <p:spPr>
          <a:xfrm>
            <a:off x="838200" y="3520299"/>
            <a:ext cx="6292668" cy="2836051"/>
          </a:xfrm>
          <a:prstGeom prst="rect">
            <a:avLst/>
          </a:prstGeom>
        </p:spPr>
      </p:pic>
    </p:spTree>
    <p:extLst>
      <p:ext uri="{BB962C8B-B14F-4D97-AF65-F5344CB8AC3E}">
        <p14:creationId xmlns:p14="http://schemas.microsoft.com/office/powerpoint/2010/main" val="3383040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D8872-31BD-4B52-1891-BC62981A36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2306DE-CCB3-6544-32E1-57A3B24D1EA4}"/>
              </a:ext>
            </a:extLst>
          </p:cNvPr>
          <p:cNvSpPr>
            <a:spLocks noGrp="1"/>
          </p:cNvSpPr>
          <p:nvPr>
            <p:ph type="sldNum" sz="quarter" idx="12"/>
          </p:nvPr>
        </p:nvSpPr>
        <p:spPr/>
        <p:txBody>
          <a:bodyPr/>
          <a:lstStyle/>
          <a:p>
            <a:fld id="{BCDE79FB-97BA-492B-8D57-F1373F9ADA95}" type="slidenum">
              <a:rPr lang="en-US" smtClean="0"/>
              <a:t>6</a:t>
            </a:fld>
            <a:endParaRPr lang="en-US" dirty="0"/>
          </a:p>
        </p:txBody>
      </p:sp>
      <p:sp>
        <p:nvSpPr>
          <p:cNvPr id="4" name="Title 3">
            <a:extLst>
              <a:ext uri="{FF2B5EF4-FFF2-40B4-BE49-F238E27FC236}">
                <a16:creationId xmlns:a16="http://schemas.microsoft.com/office/drawing/2014/main" id="{EDF943FB-90AC-25A0-FB01-E1C6D4FB7665}"/>
              </a:ext>
            </a:extLst>
          </p:cNvPr>
          <p:cNvSpPr>
            <a:spLocks noGrp="1"/>
          </p:cNvSpPr>
          <p:nvPr>
            <p:ph type="title"/>
          </p:nvPr>
        </p:nvSpPr>
        <p:spPr>
          <a:xfrm>
            <a:off x="1257300" y="457200"/>
            <a:ext cx="10401300" cy="609600"/>
          </a:xfrm>
        </p:spPr>
        <p:txBody>
          <a:bodyPr/>
          <a:lstStyle/>
          <a:p>
            <a:r>
              <a:rPr lang="en-US" dirty="0"/>
              <a:t>Provide Primary Contact Information</a:t>
            </a:r>
          </a:p>
        </p:txBody>
      </p:sp>
      <p:sp>
        <p:nvSpPr>
          <p:cNvPr id="5" name="Text Placeholder 4">
            <a:extLst>
              <a:ext uri="{FF2B5EF4-FFF2-40B4-BE49-F238E27FC236}">
                <a16:creationId xmlns:a16="http://schemas.microsoft.com/office/drawing/2014/main" id="{A9200113-99CB-C2CD-C27C-016330E0A2AF}"/>
              </a:ext>
            </a:extLst>
          </p:cNvPr>
          <p:cNvSpPr>
            <a:spLocks noGrp="1"/>
          </p:cNvSpPr>
          <p:nvPr>
            <p:ph type="body" sz="quarter" idx="16"/>
          </p:nvPr>
        </p:nvSpPr>
        <p:spPr>
          <a:xfrm>
            <a:off x="533400" y="1066800"/>
            <a:ext cx="11163300" cy="5187950"/>
          </a:xfrm>
        </p:spPr>
        <p:txBody>
          <a:bodyPr/>
          <a:lstStyle/>
          <a:p>
            <a:r>
              <a:rPr lang="en-US" b="1" dirty="0"/>
              <a:t>We need your help to streamline communication for RTOC Market Testing.</a:t>
            </a:r>
          </a:p>
          <a:p>
            <a:r>
              <a:rPr lang="en-US" dirty="0"/>
              <a:t>Please share the following details for your organization:</a:t>
            </a:r>
          </a:p>
          <a:p>
            <a:endParaRPr lang="en-US" dirty="0"/>
          </a:p>
          <a:p>
            <a:pPr marL="285750" indent="-285750">
              <a:buFont typeface="Arial" panose="020B0604020202020204" pitchFamily="34" charset="0"/>
              <a:buChar char="•"/>
            </a:pPr>
            <a:r>
              <a:rPr lang="en-US" b="1" dirty="0"/>
              <a:t>Primary Contact Name</a:t>
            </a:r>
          </a:p>
          <a:p>
            <a:pPr marL="285750" indent="-285750">
              <a:buFont typeface="Arial" panose="020B0604020202020204" pitchFamily="34" charset="0"/>
              <a:buChar char="•"/>
            </a:pPr>
            <a:r>
              <a:rPr lang="en-US" b="1" dirty="0"/>
              <a:t>Email Address</a:t>
            </a:r>
          </a:p>
          <a:p>
            <a:pPr marL="285750" indent="-285750">
              <a:buFont typeface="Arial" panose="020B0604020202020204" pitchFamily="34" charset="0"/>
              <a:buChar char="•"/>
            </a:pPr>
            <a:r>
              <a:rPr lang="en-US" b="1" dirty="0"/>
              <a:t>Role/Designation</a:t>
            </a:r>
          </a:p>
          <a:p>
            <a:endParaRPr lang="en-US" dirty="0"/>
          </a:p>
          <a:p>
            <a:r>
              <a:rPr lang="en-US" b="1" dirty="0"/>
              <a:t>Why?</a:t>
            </a:r>
          </a:p>
          <a:p>
            <a:endParaRPr lang="en-US" dirty="0"/>
          </a:p>
          <a:p>
            <a:pPr marL="285750" indent="-285750">
              <a:buFont typeface="Arial" panose="020B0604020202020204" pitchFamily="34" charset="0"/>
              <a:buChar char="•"/>
            </a:pPr>
            <a:r>
              <a:rPr lang="en-US" dirty="0"/>
              <a:t>To provide testing-related communications</a:t>
            </a:r>
          </a:p>
          <a:p>
            <a:pPr marL="285750" indent="-285750">
              <a:buFont typeface="Arial" panose="020B0604020202020204" pitchFamily="34" charset="0"/>
              <a:buChar char="•"/>
            </a:pPr>
            <a:r>
              <a:rPr lang="en-US" dirty="0"/>
              <a:t>Share application URL, updates, and instructions promptly</a:t>
            </a:r>
          </a:p>
          <a:p>
            <a:endParaRPr lang="en-US" dirty="0"/>
          </a:p>
          <a:p>
            <a:r>
              <a:rPr lang="en-US" b="1" dirty="0"/>
              <a:t>How to Submit:</a:t>
            </a:r>
          </a:p>
          <a:p>
            <a:endParaRPr lang="en-US" dirty="0"/>
          </a:p>
          <a:p>
            <a:pPr marL="285750" indent="-285750">
              <a:buFont typeface="Arial" panose="020B0604020202020204" pitchFamily="34" charset="0"/>
              <a:buChar char="•"/>
            </a:pPr>
            <a:r>
              <a:rPr lang="en-US" dirty="0"/>
              <a:t>Email your details to: </a:t>
            </a:r>
            <a:r>
              <a:rPr lang="en-US" b="1" u="sng" dirty="0">
                <a:highlight>
                  <a:srgbClr val="FFFF00"/>
                </a:highlight>
              </a:rPr>
              <a:t>ERCOTRTOCSupport@ercot.com</a:t>
            </a:r>
          </a:p>
          <a:p>
            <a:endParaRPr lang="en-US" dirty="0"/>
          </a:p>
        </p:txBody>
      </p:sp>
    </p:spTree>
    <p:extLst>
      <p:ext uri="{BB962C8B-B14F-4D97-AF65-F5344CB8AC3E}">
        <p14:creationId xmlns:p14="http://schemas.microsoft.com/office/powerpoint/2010/main" val="3645177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AB3E8-044A-21CC-9345-EBEC3389005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ED6C0F-A7CD-C855-CD1B-FB32B21BCB20}"/>
              </a:ext>
            </a:extLst>
          </p:cNvPr>
          <p:cNvSpPr>
            <a:spLocks noGrp="1"/>
          </p:cNvSpPr>
          <p:nvPr>
            <p:ph type="sldNum" sz="quarter" idx="12"/>
          </p:nvPr>
        </p:nvSpPr>
        <p:spPr/>
        <p:txBody>
          <a:bodyPr/>
          <a:lstStyle/>
          <a:p>
            <a:fld id="{BCDE79FB-97BA-492B-8D57-F1373F9ADA95}" type="slidenum">
              <a:rPr lang="en-US" smtClean="0"/>
              <a:t>7</a:t>
            </a:fld>
            <a:endParaRPr lang="en-US" dirty="0"/>
          </a:p>
        </p:txBody>
      </p:sp>
      <p:sp>
        <p:nvSpPr>
          <p:cNvPr id="4" name="Title 3">
            <a:extLst>
              <a:ext uri="{FF2B5EF4-FFF2-40B4-BE49-F238E27FC236}">
                <a16:creationId xmlns:a16="http://schemas.microsoft.com/office/drawing/2014/main" id="{4AE8E08E-B381-D38A-B08F-FF15FD859B2D}"/>
              </a:ext>
            </a:extLst>
          </p:cNvPr>
          <p:cNvSpPr>
            <a:spLocks noGrp="1"/>
          </p:cNvSpPr>
          <p:nvPr>
            <p:ph type="title"/>
          </p:nvPr>
        </p:nvSpPr>
        <p:spPr>
          <a:xfrm>
            <a:off x="1257300" y="457200"/>
            <a:ext cx="10401300" cy="609600"/>
          </a:xfrm>
        </p:spPr>
        <p:txBody>
          <a:bodyPr/>
          <a:lstStyle/>
          <a:p>
            <a:r>
              <a:rPr lang="en-US" dirty="0"/>
              <a:t>RTOC Tool changes in May Release</a:t>
            </a:r>
          </a:p>
        </p:txBody>
      </p:sp>
      <p:sp>
        <p:nvSpPr>
          <p:cNvPr id="5" name="Text Placeholder 4">
            <a:extLst>
              <a:ext uri="{FF2B5EF4-FFF2-40B4-BE49-F238E27FC236}">
                <a16:creationId xmlns:a16="http://schemas.microsoft.com/office/drawing/2014/main" id="{1D2688FE-830D-C99E-46A7-56AB19C80D23}"/>
              </a:ext>
            </a:extLst>
          </p:cNvPr>
          <p:cNvSpPr>
            <a:spLocks noGrp="1"/>
          </p:cNvSpPr>
          <p:nvPr>
            <p:ph type="body" sz="quarter" idx="16"/>
          </p:nvPr>
        </p:nvSpPr>
        <p:spPr>
          <a:xfrm>
            <a:off x="533400" y="1066800"/>
            <a:ext cx="11163300" cy="5187950"/>
          </a:xfrm>
        </p:spPr>
        <p:txBody>
          <a:bodyPr/>
          <a:lstStyle/>
          <a:p>
            <a:pPr marL="285750" indent="-285750">
              <a:buFont typeface="Arial" panose="020B0604020202020204" pitchFamily="34" charset="0"/>
              <a:buChar char="•"/>
            </a:pPr>
            <a:r>
              <a:rPr lang="en-US" u="sng" dirty="0"/>
              <a:t>Enhancements:</a:t>
            </a:r>
          </a:p>
          <a:p>
            <a:pPr marL="285750" indent="-285750">
              <a:buFont typeface="Arial" panose="020B0604020202020204" pitchFamily="34" charset="0"/>
              <a:buChar char="•"/>
            </a:pPr>
            <a:endParaRPr lang="en-US" dirty="0"/>
          </a:p>
          <a:p>
            <a:pPr lvl="1"/>
            <a:r>
              <a:rPr lang="en-US" dirty="0"/>
              <a:t>RTOC-188 Communication - Change the styling for unread messages in inbox</a:t>
            </a:r>
          </a:p>
          <a:p>
            <a:pPr lvl="1"/>
            <a:r>
              <a:rPr lang="en-US" dirty="0"/>
              <a:t>RTCA Displays - Provides SOL Exceedance data </a:t>
            </a:r>
          </a:p>
          <a:p>
            <a:pPr lvl="1"/>
            <a:r>
              <a:rPr lang="en-US" strike="sngStrike" dirty="0"/>
              <a:t>RTOC-110 Communications - Scan Attachments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t>Defects:</a:t>
            </a:r>
          </a:p>
          <a:p>
            <a:pPr marL="285750" indent="-285750">
              <a:buFont typeface="Arial" panose="020B0604020202020204" pitchFamily="34" charset="0"/>
              <a:buChar char="•"/>
            </a:pPr>
            <a:endParaRPr lang="en-US" dirty="0"/>
          </a:p>
          <a:p>
            <a:pPr lvl="1"/>
            <a:r>
              <a:rPr lang="en-US" dirty="0"/>
              <a:t>RTOC-199 Communication - Acknowledge button displaying even when recipient not required to acknowledge</a:t>
            </a:r>
          </a:p>
          <a:p>
            <a:pPr lvl="1"/>
            <a:r>
              <a:rPr lang="en-US" dirty="0"/>
              <a:t>RTOC-189 Communication - Advance Search for QSE/TSP is not working for acknowledged status</a:t>
            </a:r>
          </a:p>
          <a:p>
            <a:pPr lvl="1"/>
            <a:r>
              <a:rPr lang="en-US" dirty="0"/>
              <a:t>RTOC-195 Communication - validate the message length</a:t>
            </a:r>
          </a:p>
          <a:p>
            <a:pPr lvl="1"/>
            <a:r>
              <a:rPr lang="en-US" dirty="0"/>
              <a:t>RTOC-205 Enhance Communication Screen design to use full screen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May Release (R5) will go into RTOC Production system on 05/28/2026 and available for Market Testing.</a:t>
            </a:r>
          </a:p>
          <a:p>
            <a:endParaRPr lang="en-US" dirty="0"/>
          </a:p>
        </p:txBody>
      </p:sp>
    </p:spTree>
    <p:extLst>
      <p:ext uri="{BB962C8B-B14F-4D97-AF65-F5344CB8AC3E}">
        <p14:creationId xmlns:p14="http://schemas.microsoft.com/office/powerpoint/2010/main" val="1407141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D5A7E-F5B7-21A9-41F8-9CCECE55255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DDDF3C4-A6AF-BC06-3AFA-A3D2B7363899}"/>
              </a:ext>
            </a:extLst>
          </p:cNvPr>
          <p:cNvSpPr>
            <a:spLocks noGrp="1"/>
          </p:cNvSpPr>
          <p:nvPr>
            <p:ph type="sldNum" sz="quarter" idx="12"/>
          </p:nvPr>
        </p:nvSpPr>
        <p:spPr/>
        <p:txBody>
          <a:bodyPr/>
          <a:lstStyle/>
          <a:p>
            <a:fld id="{BCDE79FB-97BA-492B-8D57-F1373F9ADA95}" type="slidenum">
              <a:rPr lang="en-US" smtClean="0"/>
              <a:t>8</a:t>
            </a:fld>
            <a:endParaRPr lang="en-US" dirty="0"/>
          </a:p>
        </p:txBody>
      </p:sp>
      <p:sp>
        <p:nvSpPr>
          <p:cNvPr id="4" name="Title 3">
            <a:extLst>
              <a:ext uri="{FF2B5EF4-FFF2-40B4-BE49-F238E27FC236}">
                <a16:creationId xmlns:a16="http://schemas.microsoft.com/office/drawing/2014/main" id="{D3F13D7B-39BF-47D2-617C-804E7B907F6E}"/>
              </a:ext>
            </a:extLst>
          </p:cNvPr>
          <p:cNvSpPr>
            <a:spLocks noGrp="1"/>
          </p:cNvSpPr>
          <p:nvPr>
            <p:ph type="title"/>
          </p:nvPr>
        </p:nvSpPr>
        <p:spPr>
          <a:xfrm>
            <a:off x="1257300" y="457200"/>
            <a:ext cx="10401300" cy="609600"/>
          </a:xfrm>
        </p:spPr>
        <p:txBody>
          <a:bodyPr/>
          <a:lstStyle/>
          <a:p>
            <a:r>
              <a:rPr lang="en-US" dirty="0"/>
              <a:t>RTOC Tool</a:t>
            </a:r>
          </a:p>
        </p:txBody>
      </p:sp>
      <p:sp>
        <p:nvSpPr>
          <p:cNvPr id="5" name="Text Placeholder 4">
            <a:extLst>
              <a:ext uri="{FF2B5EF4-FFF2-40B4-BE49-F238E27FC236}">
                <a16:creationId xmlns:a16="http://schemas.microsoft.com/office/drawing/2014/main" id="{31D2BA65-BEFD-FAC9-CCBF-77B888272271}"/>
              </a:ext>
            </a:extLst>
          </p:cNvPr>
          <p:cNvSpPr>
            <a:spLocks noGrp="1"/>
          </p:cNvSpPr>
          <p:nvPr>
            <p:ph type="body" sz="quarter" idx="16"/>
          </p:nvPr>
        </p:nvSpPr>
        <p:spPr>
          <a:xfrm>
            <a:off x="2999574" y="3031067"/>
            <a:ext cx="7263925" cy="397933"/>
          </a:xfrm>
        </p:spPr>
        <p:txBody>
          <a:bodyPr/>
          <a:lstStyle/>
          <a:p>
            <a:r>
              <a:rPr lang="en-US" sz="3200" dirty="0">
                <a:solidFill>
                  <a:schemeClr val="accent1"/>
                </a:solidFill>
              </a:rPr>
              <a:t>RTCA SOL Exceedances display demo</a:t>
            </a:r>
          </a:p>
        </p:txBody>
      </p:sp>
    </p:spTree>
    <p:extLst>
      <p:ext uri="{BB962C8B-B14F-4D97-AF65-F5344CB8AC3E}">
        <p14:creationId xmlns:p14="http://schemas.microsoft.com/office/powerpoint/2010/main" val="121312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9</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Props1.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2.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157</TotalTime>
  <Words>806</Words>
  <Application>Microsoft Office PowerPoint</Application>
  <PresentationFormat>Widescreen</PresentationFormat>
  <Paragraphs>115</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Arial</vt:lpstr>
      <vt:lpstr>Calibri</vt:lpstr>
      <vt:lpstr>Wingdings</vt:lpstr>
      <vt:lpstr>Cover</vt:lpstr>
      <vt:lpstr>Page Design</vt:lpstr>
      <vt:lpstr>SCR820 – Real-Time Operator Communications System (RTOC)   Preethi Meher    May 20, 2026</vt:lpstr>
      <vt:lpstr>Status Updates</vt:lpstr>
      <vt:lpstr>RTOC Tool – Project Timelines</vt:lpstr>
      <vt:lpstr>Market Testing Updates</vt:lpstr>
      <vt:lpstr>RTOC Tool Access</vt:lpstr>
      <vt:lpstr>Provide Primary Contact Information</vt:lpstr>
      <vt:lpstr>RTOC Tool changes in May Release</vt:lpstr>
      <vt:lpstr>RTOC Tool</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Meher Malla, Preethi</dc:creator>
  <cp:keywords/>
  <cp:lastModifiedBy>Meher Malla, Preethi</cp:lastModifiedBy>
  <cp:revision>4</cp:revision>
  <dcterms:created xsi:type="dcterms:W3CDTF">2026-05-19T23:14:11Z</dcterms:created>
  <dcterms:modified xsi:type="dcterms:W3CDTF">2026-05-20T16:19:29Z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