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4"/>
  </p:notesMasterIdLst>
  <p:handoutMasterIdLst>
    <p:handoutMasterId r:id="rId15"/>
  </p:handoutMasterIdLst>
  <p:sldIdLst>
    <p:sldId id="272" r:id="rId6"/>
    <p:sldId id="2147478763" r:id="rId7"/>
    <p:sldId id="2147478764" r:id="rId8"/>
    <p:sldId id="2147478765" r:id="rId9"/>
    <p:sldId id="2147478767" r:id="rId10"/>
    <p:sldId id="2147478768" r:id="rId11"/>
    <p:sldId id="2147478766"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A40917-B48E-4F95-9229-5AC4902E8E3D}" v="22" dt="2026-05-20T19:35:53.2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6" autoAdjust="0"/>
    <p:restoredTop sz="94660"/>
  </p:normalViewPr>
  <p:slideViewPr>
    <p:cSldViewPr snapToGrid="0">
      <p:cViewPr varScale="1">
        <p:scale>
          <a:sx n="92" d="100"/>
          <a:sy n="92" d="100"/>
        </p:scale>
        <p:origin x="120" y="36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undo custSel delSld modSld">
      <pc:chgData name="Badri, Sreenivas" userId="0b43dccd-042e-4be0-871d-afa1d90d6a2e" providerId="ADAL" clId="{467F39DD-4CFE-45E1-AA25-A1A8C9F836D1}" dt="2026-05-20T19:41:12.431" v="2656" actId="20577"/>
      <pc:docMkLst>
        <pc:docMk/>
      </pc:docMkLst>
      <pc:sldChg chg="modSp mod">
        <pc:chgData name="Badri, Sreenivas" userId="0b43dccd-042e-4be0-871d-afa1d90d6a2e" providerId="ADAL" clId="{467F39DD-4CFE-45E1-AA25-A1A8C9F836D1}" dt="2026-05-20T14:06:35.044" v="44" actId="20577"/>
        <pc:sldMkLst>
          <pc:docMk/>
          <pc:sldMk cId="3512297305" sldId="260"/>
        </pc:sldMkLst>
        <pc:spChg chg="mod">
          <ac:chgData name="Badri, Sreenivas" userId="0b43dccd-042e-4be0-871d-afa1d90d6a2e" providerId="ADAL" clId="{467F39DD-4CFE-45E1-AA25-A1A8C9F836D1}" dt="2026-05-20T14:06:19.615" v="11" actId="20577"/>
          <ac:spMkLst>
            <pc:docMk/>
            <pc:sldMk cId="3512297305" sldId="260"/>
            <ac:spMk id="2" creationId="{F0A36AAE-68DF-EB17-E8A7-16A322F3D06C}"/>
          </ac:spMkLst>
        </pc:spChg>
        <pc:spChg chg="mod">
          <ac:chgData name="Badri, Sreenivas" userId="0b43dccd-042e-4be0-871d-afa1d90d6a2e" providerId="ADAL" clId="{467F39DD-4CFE-45E1-AA25-A1A8C9F836D1}" dt="2026-05-20T14:06:35.044" v="44" actId="20577"/>
          <ac:spMkLst>
            <pc:docMk/>
            <pc:sldMk cId="3512297305" sldId="260"/>
            <ac:spMk id="3" creationId="{7BF6A61A-D7C0-BEE7-3F65-3A3A70395BDB}"/>
          </ac:spMkLst>
        </pc:spChg>
      </pc:sldChg>
      <pc:sldChg chg="del">
        <pc:chgData name="Badri, Sreenivas" userId="0b43dccd-042e-4be0-871d-afa1d90d6a2e" providerId="ADAL" clId="{467F39DD-4CFE-45E1-AA25-A1A8C9F836D1}" dt="2026-05-20T14:06:14.476" v="0" actId="47"/>
        <pc:sldMkLst>
          <pc:docMk/>
          <pc:sldMk cId="2764781431" sldId="261"/>
        </pc:sldMkLst>
      </pc:sldChg>
      <pc:sldChg chg="modSp mod">
        <pc:chgData name="Badri, Sreenivas" userId="0b43dccd-042e-4be0-871d-afa1d90d6a2e" providerId="ADAL" clId="{467F39DD-4CFE-45E1-AA25-A1A8C9F836D1}" dt="2026-05-20T17:45:11.872" v="90" actId="207"/>
        <pc:sldMkLst>
          <pc:docMk/>
          <pc:sldMk cId="3584611109" sldId="272"/>
        </pc:sldMkLst>
        <pc:spChg chg="mod">
          <ac:chgData name="Badri, Sreenivas" userId="0b43dccd-042e-4be0-871d-afa1d90d6a2e" providerId="ADAL" clId="{467F39DD-4CFE-45E1-AA25-A1A8C9F836D1}" dt="2026-05-20T14:07:47.938" v="46" actId="114"/>
          <ac:spMkLst>
            <pc:docMk/>
            <pc:sldMk cId="3584611109" sldId="272"/>
            <ac:spMk id="4" creationId="{AD499839-B798-E7B3-DB15-49FAE56390EE}"/>
          </ac:spMkLst>
        </pc:spChg>
        <pc:spChg chg="mod">
          <ac:chgData name="Badri, Sreenivas" userId="0b43dccd-042e-4be0-871d-afa1d90d6a2e" providerId="ADAL" clId="{467F39DD-4CFE-45E1-AA25-A1A8C9F836D1}" dt="2026-05-20T17:45:11.872" v="90" actId="207"/>
          <ac:spMkLst>
            <pc:docMk/>
            <pc:sldMk cId="3584611109" sldId="272"/>
            <ac:spMk id="11" creationId="{D83F62B0-6886-0C8B-6EFE-6D66885D0E4B}"/>
          </ac:spMkLst>
        </pc:spChg>
      </pc:sldChg>
      <pc:sldChg chg="modSp mod">
        <pc:chgData name="Badri, Sreenivas" userId="0b43dccd-042e-4be0-871d-afa1d90d6a2e" providerId="ADAL" clId="{467F39DD-4CFE-45E1-AA25-A1A8C9F836D1}" dt="2026-05-20T18:07:22.394" v="218" actId="5793"/>
        <pc:sldMkLst>
          <pc:docMk/>
          <pc:sldMk cId="1876632128" sldId="2147478763"/>
        </pc:sldMkLst>
        <pc:spChg chg="mod">
          <ac:chgData name="Badri, Sreenivas" userId="0b43dccd-042e-4be0-871d-afa1d90d6a2e" providerId="ADAL" clId="{467F39DD-4CFE-45E1-AA25-A1A8C9F836D1}" dt="2026-05-20T17:43:23.181" v="86" actId="1076"/>
          <ac:spMkLst>
            <pc:docMk/>
            <pc:sldMk cId="1876632128" sldId="2147478763"/>
            <ac:spMk id="3" creationId="{D7ECA840-0A0F-694A-41FD-891C8FA19C3A}"/>
          </ac:spMkLst>
        </pc:spChg>
        <pc:spChg chg="mod">
          <ac:chgData name="Badri, Sreenivas" userId="0b43dccd-042e-4be0-871d-afa1d90d6a2e" providerId="ADAL" clId="{467F39DD-4CFE-45E1-AA25-A1A8C9F836D1}" dt="2026-05-20T18:07:22.394" v="218" actId="5793"/>
          <ac:spMkLst>
            <pc:docMk/>
            <pc:sldMk cId="1876632128" sldId="2147478763"/>
            <ac:spMk id="5" creationId="{5F6E61F5-A7FF-C8CC-C105-D053D5DF6264}"/>
          </ac:spMkLst>
        </pc:spChg>
      </pc:sldChg>
      <pc:sldChg chg="modSp mod">
        <pc:chgData name="Badri, Sreenivas" userId="0b43dccd-042e-4be0-871d-afa1d90d6a2e" providerId="ADAL" clId="{467F39DD-4CFE-45E1-AA25-A1A8C9F836D1}" dt="2026-05-20T19:41:00.571" v="2653" actId="14100"/>
        <pc:sldMkLst>
          <pc:docMk/>
          <pc:sldMk cId="2709287909" sldId="2147478764"/>
        </pc:sldMkLst>
        <pc:spChg chg="mod">
          <ac:chgData name="Badri, Sreenivas" userId="0b43dccd-042e-4be0-871d-afa1d90d6a2e" providerId="ADAL" clId="{467F39DD-4CFE-45E1-AA25-A1A8C9F836D1}" dt="2026-05-20T18:06:30.982" v="207" actId="20577"/>
          <ac:spMkLst>
            <pc:docMk/>
            <pc:sldMk cId="2709287909" sldId="2147478764"/>
            <ac:spMk id="3" creationId="{4FF28655-A797-43CC-2BB2-AFFE5717668C}"/>
          </ac:spMkLst>
        </pc:spChg>
        <pc:spChg chg="mod">
          <ac:chgData name="Badri, Sreenivas" userId="0b43dccd-042e-4be0-871d-afa1d90d6a2e" providerId="ADAL" clId="{467F39DD-4CFE-45E1-AA25-A1A8C9F836D1}" dt="2026-05-20T19:41:00.571" v="2653" actId="14100"/>
          <ac:spMkLst>
            <pc:docMk/>
            <pc:sldMk cId="2709287909" sldId="2147478764"/>
            <ac:spMk id="7" creationId="{DFB199DF-3CBB-0BBB-6AFF-268CD5F3C62E}"/>
          </ac:spMkLst>
        </pc:spChg>
      </pc:sldChg>
      <pc:sldChg chg="modSp mod">
        <pc:chgData name="Badri, Sreenivas" userId="0b43dccd-042e-4be0-871d-afa1d90d6a2e" providerId="ADAL" clId="{467F39DD-4CFE-45E1-AA25-A1A8C9F836D1}" dt="2026-05-20T19:41:12.431" v="2656" actId="20577"/>
        <pc:sldMkLst>
          <pc:docMk/>
          <pc:sldMk cId="2857917559" sldId="2147478765"/>
        </pc:sldMkLst>
        <pc:spChg chg="mod">
          <ac:chgData name="Badri, Sreenivas" userId="0b43dccd-042e-4be0-871d-afa1d90d6a2e" providerId="ADAL" clId="{467F39DD-4CFE-45E1-AA25-A1A8C9F836D1}" dt="2026-05-20T18:14:20.199" v="448" actId="20577"/>
          <ac:spMkLst>
            <pc:docMk/>
            <pc:sldMk cId="2857917559" sldId="2147478765"/>
            <ac:spMk id="3" creationId="{77A7C907-1DD4-860E-EAAA-F666A4CEB30E}"/>
          </ac:spMkLst>
        </pc:spChg>
        <pc:spChg chg="mod">
          <ac:chgData name="Badri, Sreenivas" userId="0b43dccd-042e-4be0-871d-afa1d90d6a2e" providerId="ADAL" clId="{467F39DD-4CFE-45E1-AA25-A1A8C9F836D1}" dt="2026-05-20T19:41:12.431" v="2656" actId="20577"/>
          <ac:spMkLst>
            <pc:docMk/>
            <pc:sldMk cId="2857917559" sldId="2147478765"/>
            <ac:spMk id="6" creationId="{7FDEF552-77F8-99AA-7C82-CAF70078271C}"/>
          </ac:spMkLst>
        </pc:spChg>
      </pc:sldChg>
      <pc:sldChg chg="addSp modSp mod">
        <pc:chgData name="Badri, Sreenivas" userId="0b43dccd-042e-4be0-871d-afa1d90d6a2e" providerId="ADAL" clId="{467F39DD-4CFE-45E1-AA25-A1A8C9F836D1}" dt="2026-05-20T19:40:14.261" v="2649" actId="1076"/>
        <pc:sldMkLst>
          <pc:docMk/>
          <pc:sldMk cId="767479627" sldId="2147478766"/>
        </pc:sldMkLst>
        <pc:spChg chg="mod">
          <ac:chgData name="Badri, Sreenivas" userId="0b43dccd-042e-4be0-871d-afa1d90d6a2e" providerId="ADAL" clId="{467F39DD-4CFE-45E1-AA25-A1A8C9F836D1}" dt="2026-05-20T18:19:18.180" v="569" actId="20577"/>
          <ac:spMkLst>
            <pc:docMk/>
            <pc:sldMk cId="767479627" sldId="2147478766"/>
            <ac:spMk id="2" creationId="{DE14CF0A-C494-E733-5D64-259D6F881410}"/>
          </ac:spMkLst>
        </pc:spChg>
        <pc:spChg chg="mod">
          <ac:chgData name="Badri, Sreenivas" userId="0b43dccd-042e-4be0-871d-afa1d90d6a2e" providerId="ADAL" clId="{467F39DD-4CFE-45E1-AA25-A1A8C9F836D1}" dt="2026-05-20T19:40:07.017" v="2648" actId="5793"/>
          <ac:spMkLst>
            <pc:docMk/>
            <pc:sldMk cId="767479627" sldId="2147478766"/>
            <ac:spMk id="3" creationId="{E13EC42F-8341-B390-F548-9882E58D8DBF}"/>
          </ac:spMkLst>
        </pc:spChg>
        <pc:spChg chg="add mod">
          <ac:chgData name="Badri, Sreenivas" userId="0b43dccd-042e-4be0-871d-afa1d90d6a2e" providerId="ADAL" clId="{467F39DD-4CFE-45E1-AA25-A1A8C9F836D1}" dt="2026-05-20T19:40:14.261" v="2649" actId="1076"/>
          <ac:spMkLst>
            <pc:docMk/>
            <pc:sldMk cId="767479627" sldId="2147478766"/>
            <ac:spMk id="5" creationId="{F42F75CB-5A1F-501A-B3B7-AC5FDAFC09E7}"/>
          </ac:spMkLst>
        </pc:spChg>
        <pc:graphicFrameChg chg="add mod">
          <ac:chgData name="Badri, Sreenivas" userId="0b43dccd-042e-4be0-871d-afa1d90d6a2e" providerId="ADAL" clId="{467F39DD-4CFE-45E1-AA25-A1A8C9F836D1}" dt="2026-05-20T19:34:38.363" v="2528"/>
          <ac:graphicFrameMkLst>
            <pc:docMk/>
            <pc:sldMk cId="767479627" sldId="2147478766"/>
            <ac:graphicFrameMk id="6" creationId="{014CAFBB-7CBE-492A-399A-1DAEC0DDEFE1}"/>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5/20/2026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94BC6D-B4C2-499C-B968-7B53BF050EFF}" type="slidenum">
              <a:rPr lang="en-US" smtClean="0"/>
              <a:t>7</a:t>
            </a:fld>
            <a:endParaRPr lang="en-US"/>
          </a:p>
        </p:txBody>
      </p:sp>
    </p:spTree>
    <p:extLst>
      <p:ext uri="{BB962C8B-B14F-4D97-AF65-F5344CB8AC3E}">
        <p14:creationId xmlns:p14="http://schemas.microsoft.com/office/powerpoint/2010/main" val="1534794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May 20,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May 20,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May 20,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May 20,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May 20,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May 20,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3.sv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May 20,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mailto:Sreenivas.Badri@ercot.com" TargetMode="External"/><Relationship Id="rId2" Type="http://schemas.openxmlformats.org/officeDocument/2006/relationships/hyperlink" Target="mailto:Sunil.mukkollu@ercot.com"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normAutofit/>
          </a:bodyPr>
          <a:lstStyle/>
          <a:p>
            <a:pPr lvl="0">
              <a:lnSpc>
                <a:spcPct val="100000"/>
              </a:lnSpc>
              <a:spcBef>
                <a:spcPts val="300"/>
              </a:spcBef>
              <a:spcAft>
                <a:spcPts val="300"/>
              </a:spcAft>
              <a:defRPr/>
            </a:pPr>
            <a:r>
              <a:rPr lang="en-US" sz="2800" dirty="0"/>
              <a:t>Read-Only EMS in Cloud</a:t>
            </a:r>
            <a:br>
              <a:rPr lang="en-US" sz="1400" b="0" dirty="0"/>
            </a:br>
            <a:br>
              <a:rPr lang="en-US" sz="1400" b="0" dirty="0"/>
            </a:br>
            <a:br>
              <a:rPr lang="en-US" sz="1400" b="0" dirty="0"/>
            </a:br>
            <a:r>
              <a:rPr lang="en-US" sz="1800" b="0" dirty="0"/>
              <a:t>Sunil Mukkollu</a:t>
            </a:r>
            <a:br>
              <a:rPr lang="en-US" sz="1800" b="0" dirty="0"/>
            </a:br>
            <a:r>
              <a:rPr lang="en-US" sz="1800" b="0" dirty="0"/>
              <a:t>Manager, Enterprise Architecture</a:t>
            </a:r>
            <a:br>
              <a:rPr lang="en-US" sz="1400" b="0" dirty="0"/>
            </a:br>
            <a:br>
              <a:rPr lang="en-US" sz="1200" b="0" dirty="0"/>
            </a:br>
            <a:r>
              <a:rPr lang="en-US" sz="1100" b="0" dirty="0"/>
              <a:t>May 21, 2026</a:t>
            </a:r>
            <a:endParaRPr lang="en-US"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xfrm flipH="1">
            <a:off x="6096000" y="4752622"/>
            <a:ext cx="6096000" cy="2105378"/>
          </a:xfrm>
          <a:prstGeom prst="foldedCorner">
            <a:avLst>
              <a:gd name="adj" fmla="val 23384"/>
            </a:avLst>
          </a:prstGeom>
          <a:solidFill>
            <a:schemeClr val="accent4">
              <a:lumMod val="20000"/>
              <a:lumOff val="80000"/>
              <a:alpha val="67000"/>
            </a:schemeClr>
          </a:solidFill>
          <a:ln>
            <a:solidFill>
              <a:srgbClr val="E6EBF0"/>
            </a:solidFill>
          </a:ln>
        </p:spPr>
        <p:txBody>
          <a:bodyPr lIns="274320" tIns="182880" rIns="91440"/>
          <a:lstStyle/>
          <a:p>
            <a:r>
              <a:rPr lang="en-US" dirty="0"/>
              <a:t>Key Takeaways</a:t>
            </a:r>
          </a:p>
          <a:p>
            <a:pPr marL="548640" indent="-182880">
              <a:lnSpc>
                <a:spcPct val="100000"/>
              </a:lnSpc>
              <a:spcBef>
                <a:spcPts val="300"/>
              </a:spcBef>
              <a:spcAft>
                <a:spcPts val="300"/>
              </a:spcAft>
              <a:buFont typeface="Arial" panose="020B0604020202020204" pitchFamily="34" charset="0"/>
              <a:buChar char="•"/>
            </a:pPr>
            <a:r>
              <a:rPr lang="en-US" b="0" dirty="0"/>
              <a:t>Extended loss of EMS is rare but a high‑impact Tier 1 risk, improving control room visibility and backup strategies essential for grid reliability.</a:t>
            </a:r>
          </a:p>
          <a:p>
            <a:pPr marL="548640" indent="-182880">
              <a:lnSpc>
                <a:spcPct val="100000"/>
              </a:lnSpc>
              <a:spcBef>
                <a:spcPts val="300"/>
              </a:spcBef>
              <a:spcAft>
                <a:spcPts val="300"/>
              </a:spcAft>
              <a:buFont typeface="Arial" panose="020B0604020202020204" pitchFamily="34" charset="0"/>
              <a:buChar char="•"/>
            </a:pPr>
            <a:r>
              <a:rPr lang="en-US" b="0" dirty="0"/>
              <a:t>The cloud‑based Read‑Only EMS delivers limited grid visibility during extended EMS outages.</a:t>
            </a:r>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noFill/>
        </p:spPr>
        <p:txBody>
          <a:bodyPr/>
          <a:lstStyle/>
          <a:p>
            <a:r>
              <a:rPr lang="en-US" dirty="0"/>
              <a:t>Outline:</a:t>
            </a:r>
          </a:p>
          <a:p>
            <a:pPr marL="342900" indent="274320">
              <a:buFont typeface="Arial" panose="020B0604020202020204" pitchFamily="34" charset="0"/>
              <a:buChar char="•"/>
            </a:pPr>
            <a:r>
              <a:rPr lang="en-US" b="0" dirty="0"/>
              <a:t>Background - Extended loss of EMS</a:t>
            </a:r>
          </a:p>
          <a:p>
            <a:pPr marL="342900" indent="274320">
              <a:buFont typeface="Arial" panose="020B0604020202020204" pitchFamily="34" charset="0"/>
              <a:buChar char="•"/>
            </a:pPr>
            <a:r>
              <a:rPr lang="en-US" b="0" dirty="0"/>
              <a:t>Read-Only EMS in Cloud – Objectives and Scope</a:t>
            </a:r>
          </a:p>
          <a:p>
            <a:pPr marL="342900" indent="274320">
              <a:buFont typeface="Arial" panose="020B0604020202020204" pitchFamily="34" charset="0"/>
              <a:buChar char="•"/>
            </a:pPr>
            <a:r>
              <a:rPr lang="en-US" b="0" dirty="0"/>
              <a:t>Scenarios</a:t>
            </a:r>
          </a:p>
          <a:p>
            <a:pPr marL="342900" indent="274320">
              <a:buFont typeface="Arial" panose="020B0604020202020204" pitchFamily="34" charset="0"/>
              <a:buChar char="•"/>
            </a:pPr>
            <a:r>
              <a:rPr lang="en-US" b="0" dirty="0"/>
              <a:t>Architecture</a:t>
            </a:r>
          </a:p>
          <a:p>
            <a:pPr marL="342900" indent="274320">
              <a:buFont typeface="Arial" panose="020B0604020202020204" pitchFamily="34" charset="0"/>
              <a:buChar char="•"/>
            </a:pPr>
            <a:r>
              <a:rPr lang="en-US" b="0" dirty="0"/>
              <a:t>Implementation Timelines</a:t>
            </a:r>
          </a:p>
          <a:p>
            <a:pPr marL="342900" indent="274320">
              <a:buFont typeface="Arial" panose="020B0604020202020204" pitchFamily="34" charset="0"/>
              <a:buChar char="•"/>
            </a:pPr>
            <a:r>
              <a:rPr lang="en-US" b="0" dirty="0"/>
              <a:t>Closing</a:t>
            </a:r>
          </a:p>
          <a:p>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0C0-0BCB-DB26-662D-330CD3E12C91}"/>
              </a:ext>
            </a:extLst>
          </p:cNvPr>
          <p:cNvSpPr>
            <a:spLocks noGrp="1"/>
          </p:cNvSpPr>
          <p:nvPr>
            <p:ph type="title"/>
          </p:nvPr>
        </p:nvSpPr>
        <p:spPr/>
        <p:txBody>
          <a:bodyPr/>
          <a:lstStyle/>
          <a:p>
            <a:r>
              <a:rPr lang="en-US" dirty="0"/>
              <a:t>Background – Extended loss of EMS</a:t>
            </a:r>
          </a:p>
        </p:txBody>
      </p:sp>
      <p:sp>
        <p:nvSpPr>
          <p:cNvPr id="3" name="Text Placeholder 2">
            <a:extLst>
              <a:ext uri="{FF2B5EF4-FFF2-40B4-BE49-F238E27FC236}">
                <a16:creationId xmlns:a16="http://schemas.microsoft.com/office/drawing/2014/main" id="{D7ECA840-0A0F-694A-41FD-891C8FA19C3A}"/>
              </a:ext>
            </a:extLst>
          </p:cNvPr>
          <p:cNvSpPr>
            <a:spLocks noGrp="1"/>
          </p:cNvSpPr>
          <p:nvPr>
            <p:ph type="body" sz="quarter" idx="16"/>
          </p:nvPr>
        </p:nvSpPr>
        <p:spPr>
          <a:xfrm>
            <a:off x="368665" y="1200855"/>
            <a:ext cx="11187714" cy="4495800"/>
          </a:xfrm>
        </p:spPr>
        <p:txBody>
          <a:bodyPr/>
          <a:lstStyle/>
          <a:p>
            <a:pPr marL="285750" indent="-285750">
              <a:buFont typeface="Arial" panose="020B0604020202020204" pitchFamily="34" charset="0"/>
              <a:buChar char="•"/>
            </a:pPr>
            <a:r>
              <a:rPr lang="en-US" dirty="0"/>
              <a:t>ERCOT’s Enterprise risk assessment elevates “extended loss of EMS” to a Tier 1 risk due to increased grid complexity and a growing cyber-threat landscape.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EMS has built‑in redundancy, and most hardware or application issues are resolved automatically. When EMS fails, IT restores service at the active site or fails over to the backup. If both sites are impacted, IT provides restoration timelines to the Control Room for mitigation.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Established procedures allow the Control Room to transfer frequency control to a regulating QSE and operate in Constant Frequency Control (CFC) mode. During CFC, visibility of the grid is limited across entities, as defined in Nodal Operating Guide 2.2.4.3.</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Although unlikely, extended EMS loss remains a high‑impact risk. ERCOT last entered CFC mode on 7/7/2016, when frequency control was handed to a QSE.</a:t>
            </a:r>
          </a:p>
          <a:p>
            <a:endParaRPr lang="en-US" dirty="0"/>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C31AA175-1712-7D6A-A857-023F303E9B5A}"/>
              </a:ext>
            </a:extLst>
          </p:cNvPr>
          <p:cNvSpPr>
            <a:spLocks noGrp="1"/>
          </p:cNvSpPr>
          <p:nvPr>
            <p:ph type="sldNum" sz="quarter" idx="12"/>
          </p:nvPr>
        </p:nvSpPr>
        <p:spPr/>
        <p:txBody>
          <a:bodyPr/>
          <a:lstStyle/>
          <a:p>
            <a:fld id="{BCDE79FB-97BA-492B-8D57-F1373F9ADA95}" type="slidenum">
              <a:rPr lang="en-US" smtClean="0"/>
              <a:t>2</a:t>
            </a:fld>
            <a:endParaRPr lang="en-US" dirty="0"/>
          </a:p>
        </p:txBody>
      </p:sp>
      <p:sp>
        <p:nvSpPr>
          <p:cNvPr id="5" name="Text Placeholder 10">
            <a:extLst>
              <a:ext uri="{FF2B5EF4-FFF2-40B4-BE49-F238E27FC236}">
                <a16:creationId xmlns:a16="http://schemas.microsoft.com/office/drawing/2014/main" id="{5F6E61F5-A7FF-C8CC-C105-D053D5DF6264}"/>
              </a:ext>
            </a:extLst>
          </p:cNvPr>
          <p:cNvSpPr txBox="1">
            <a:spLocks/>
          </p:cNvSpPr>
          <p:nvPr/>
        </p:nvSpPr>
        <p:spPr>
          <a:xfrm flipH="1">
            <a:off x="-4" y="5515897"/>
            <a:ext cx="11823338" cy="1032388"/>
          </a:xfrm>
          <a:prstGeom prst="foldedCorner">
            <a:avLst>
              <a:gd name="adj" fmla="val 23384"/>
            </a:avLst>
          </a:prstGeom>
          <a:solidFill>
            <a:srgbClr val="B1E5ED">
              <a:alpha val="67000"/>
            </a:srgbClr>
          </a:solidFill>
          <a:ln>
            <a:solidFill>
              <a:srgbClr val="E6EBF0"/>
            </a:solidFill>
          </a:ln>
        </p:spPr>
        <p:txBody>
          <a:bodyPr lIns="274320" tIns="182880" rIns="91440"/>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Key Takeaway:</a:t>
            </a:r>
          </a:p>
          <a:p>
            <a:pPr marL="365760"/>
            <a:r>
              <a:rPr lang="en-US" dirty="0"/>
              <a:t>Extended loss of EMS is rare but a high‑impact Tier 1 risk, improving control room visibility and backup strategies essential for grid reliability.</a:t>
            </a:r>
          </a:p>
        </p:txBody>
      </p:sp>
    </p:spTree>
    <p:extLst>
      <p:ext uri="{BB962C8B-B14F-4D97-AF65-F5344CB8AC3E}">
        <p14:creationId xmlns:p14="http://schemas.microsoft.com/office/powerpoint/2010/main" val="187663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14CC6-AD04-1C0C-7510-FD0EBC750E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B74462-C2CD-272F-28F7-0FE8BDD2D500}"/>
              </a:ext>
            </a:extLst>
          </p:cNvPr>
          <p:cNvSpPr>
            <a:spLocks noGrp="1"/>
          </p:cNvSpPr>
          <p:nvPr>
            <p:ph type="title"/>
          </p:nvPr>
        </p:nvSpPr>
        <p:spPr/>
        <p:txBody>
          <a:bodyPr/>
          <a:lstStyle/>
          <a:p>
            <a:r>
              <a:rPr lang="en-US" dirty="0"/>
              <a:t>Read-Only EMS in Cloud - Objectives and Scope</a:t>
            </a:r>
          </a:p>
        </p:txBody>
      </p:sp>
      <p:sp>
        <p:nvSpPr>
          <p:cNvPr id="3" name="Text Placeholder 2">
            <a:extLst>
              <a:ext uri="{FF2B5EF4-FFF2-40B4-BE49-F238E27FC236}">
                <a16:creationId xmlns:a16="http://schemas.microsoft.com/office/drawing/2014/main" id="{4FF28655-A797-43CC-2BB2-AFFE5717668C}"/>
              </a:ext>
            </a:extLst>
          </p:cNvPr>
          <p:cNvSpPr>
            <a:spLocks noGrp="1"/>
          </p:cNvSpPr>
          <p:nvPr>
            <p:ph type="body" sz="quarter" idx="16"/>
          </p:nvPr>
        </p:nvSpPr>
        <p:spPr>
          <a:xfrm>
            <a:off x="495300" y="1055513"/>
            <a:ext cx="11187714" cy="4495800"/>
          </a:xfrm>
        </p:spPr>
        <p:txBody>
          <a:bodyPr/>
          <a:lstStyle/>
          <a:p>
            <a:pPr marL="285750" indent="-285750">
              <a:buFont typeface="Arial" panose="020B0604020202020204" pitchFamily="34" charset="0"/>
              <a:buChar char="•"/>
            </a:pPr>
            <a:r>
              <a:rPr lang="en-US" dirty="0"/>
              <a:t>A small‑scale “Read‑Only EMS” will run in the cloud, giving the </a:t>
            </a:r>
            <a:r>
              <a:rPr lang="en-US" b="1" u="sng" dirty="0"/>
              <a:t>Control Room and Grid Operations visibility into the grid </a:t>
            </a:r>
            <a:r>
              <a:rPr lang="en-US" dirty="0"/>
              <a:t>during extended EMS outages when a QSE is managing frequency in CFC mode.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Read-Only EMS instance in Cloud will have ICCP (QSE/TSP), SCADA, state estimator (SE), real-time contingency analysis (RTCA), AGC (monitor mode) and study network applications setup and running.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u="sng" dirty="0"/>
              <a:t>Read-Only EMS does not provide control capability. EMS outputs and control signals are not sent to QSEs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cloud setup includes lightweight TSP/QSE ICCP servers and real‑time/study EMS servers. Telemetry is fed from on‑prem EMS to Cloud EMS operational all the time.</a:t>
            </a:r>
          </a:p>
          <a:p>
            <a:endParaRPr lang="en-US" dirty="0"/>
          </a:p>
          <a:p>
            <a:pPr marL="285750" indent="-285750">
              <a:buFont typeface="Arial" panose="020B0604020202020204" pitchFamily="34" charset="0"/>
              <a:buChar char="•"/>
            </a:pPr>
            <a:r>
              <a:rPr lang="en-US" dirty="0"/>
              <a:t>Control Room does not use this instance of EMS in Cloud for RTA/RTM to be compliant with NERC CIP and Reliability standards.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ERCOT Board approved developing the cloud‑based Read‑Only EMS as a mitigation for this Tier 1 risk.</a:t>
            </a:r>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70672B10-C211-B27F-F08C-D8B65C870C33}"/>
              </a:ext>
            </a:extLst>
          </p:cNvPr>
          <p:cNvSpPr>
            <a:spLocks noGrp="1"/>
          </p:cNvSpPr>
          <p:nvPr>
            <p:ph type="sldNum" sz="quarter" idx="12"/>
          </p:nvPr>
        </p:nvSpPr>
        <p:spPr/>
        <p:txBody>
          <a:bodyPr/>
          <a:lstStyle/>
          <a:p>
            <a:fld id="{BCDE79FB-97BA-492B-8D57-F1373F9ADA95}" type="slidenum">
              <a:rPr lang="en-US" smtClean="0"/>
              <a:t>3</a:t>
            </a:fld>
            <a:endParaRPr lang="en-US" dirty="0"/>
          </a:p>
        </p:txBody>
      </p:sp>
      <p:sp>
        <p:nvSpPr>
          <p:cNvPr id="7" name="Text Placeholder 10">
            <a:extLst>
              <a:ext uri="{FF2B5EF4-FFF2-40B4-BE49-F238E27FC236}">
                <a16:creationId xmlns:a16="http://schemas.microsoft.com/office/drawing/2014/main" id="{DFB199DF-3CBB-0BBB-6AFF-268CD5F3C62E}"/>
              </a:ext>
            </a:extLst>
          </p:cNvPr>
          <p:cNvSpPr txBox="1">
            <a:spLocks/>
          </p:cNvSpPr>
          <p:nvPr/>
        </p:nvSpPr>
        <p:spPr>
          <a:xfrm flipH="1">
            <a:off x="320610" y="5964382"/>
            <a:ext cx="11362404" cy="780442"/>
          </a:xfrm>
          <a:prstGeom prst="foldedCorner">
            <a:avLst>
              <a:gd name="adj" fmla="val 23384"/>
            </a:avLst>
          </a:prstGeom>
          <a:solidFill>
            <a:srgbClr val="B1E5ED">
              <a:alpha val="67000"/>
            </a:srgbClr>
          </a:solidFill>
          <a:ln>
            <a:solidFill>
              <a:srgbClr val="E6EBF0"/>
            </a:solidFill>
          </a:ln>
        </p:spPr>
        <p:txBody>
          <a:bodyPr lIns="274320" tIns="182880" rIns="91440"/>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Key Takeaways: </a:t>
            </a:r>
            <a:r>
              <a:rPr lang="en-US" dirty="0"/>
              <a:t>The cloud‑based Read‑Only EMS delivers limited grid visibility during extended EMS outages.</a:t>
            </a:r>
          </a:p>
          <a:p>
            <a:endParaRPr lang="en-US" b="1" dirty="0"/>
          </a:p>
        </p:txBody>
      </p:sp>
    </p:spTree>
    <p:extLst>
      <p:ext uri="{BB962C8B-B14F-4D97-AF65-F5344CB8AC3E}">
        <p14:creationId xmlns:p14="http://schemas.microsoft.com/office/powerpoint/2010/main" val="2709287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F47DC-BD9C-57F5-34EF-DD16E98FBC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F202D6-2E70-25B4-0B98-FE3687213C38}"/>
              </a:ext>
            </a:extLst>
          </p:cNvPr>
          <p:cNvSpPr>
            <a:spLocks noGrp="1"/>
          </p:cNvSpPr>
          <p:nvPr>
            <p:ph type="title"/>
          </p:nvPr>
        </p:nvSpPr>
        <p:spPr/>
        <p:txBody>
          <a:bodyPr/>
          <a:lstStyle/>
          <a:p>
            <a:r>
              <a:rPr lang="en-US" dirty="0"/>
              <a:t>Scenarios</a:t>
            </a:r>
          </a:p>
        </p:txBody>
      </p:sp>
      <p:sp>
        <p:nvSpPr>
          <p:cNvPr id="3" name="Text Placeholder 2">
            <a:extLst>
              <a:ext uri="{FF2B5EF4-FFF2-40B4-BE49-F238E27FC236}">
                <a16:creationId xmlns:a16="http://schemas.microsoft.com/office/drawing/2014/main" id="{77A7C907-1DD4-860E-EAAA-F666A4CEB30E}"/>
              </a:ext>
            </a:extLst>
          </p:cNvPr>
          <p:cNvSpPr>
            <a:spLocks noGrp="1"/>
          </p:cNvSpPr>
          <p:nvPr>
            <p:ph type="body" sz="quarter" idx="16"/>
          </p:nvPr>
        </p:nvSpPr>
        <p:spPr>
          <a:xfrm>
            <a:off x="178291" y="1004983"/>
            <a:ext cx="11187714" cy="4532488"/>
          </a:xfrm>
        </p:spPr>
        <p:txBody>
          <a:bodyPr/>
          <a:lstStyle/>
          <a:p>
            <a:r>
              <a:rPr lang="en-US" dirty="0"/>
              <a:t>This effort will validate three key scenarios to ensure Read‑Only EMS in Cloud functions as expected.</a:t>
            </a:r>
          </a:p>
          <a:p>
            <a:pPr marL="285750" indent="-285750">
              <a:buFont typeface="Arial" panose="020B0604020202020204" pitchFamily="34" charset="0"/>
              <a:buChar char="•"/>
            </a:pPr>
            <a:r>
              <a:rPr lang="en-US" b="1" dirty="0"/>
              <a:t>Scenario 1 – WAN Up, EMS Down</a:t>
            </a:r>
            <a:endParaRPr lang="en-US" dirty="0"/>
          </a:p>
          <a:p>
            <a:pPr lvl="1"/>
            <a:r>
              <a:rPr lang="en-US" dirty="0"/>
              <a:t>In this scenario, Control Room uses </a:t>
            </a:r>
            <a:r>
              <a:rPr lang="en-US" b="1" u="sng" dirty="0"/>
              <a:t>“Read-Only EMS in Cloud” </a:t>
            </a:r>
            <a:r>
              <a:rPr lang="en-US" dirty="0"/>
              <a:t>and we will Utilize Cloud foundation private network to reroute the WAN traffic to “EMS in Cloud” over dedicated secure connections.</a:t>
            </a:r>
          </a:p>
          <a:p>
            <a:pPr lvl="1"/>
            <a:r>
              <a:rPr lang="en-US" dirty="0"/>
              <a:t>This scenario does not have hard dependency on market participants system changes. Only testing support is needed from QSEs/TSPs during initial setup</a:t>
            </a:r>
          </a:p>
          <a:p>
            <a:pPr marL="285750" indent="-285750">
              <a:buFont typeface="Arial" panose="020B0604020202020204" pitchFamily="34" charset="0"/>
              <a:buChar char="•"/>
            </a:pPr>
            <a:r>
              <a:rPr lang="en-US" b="1" dirty="0"/>
              <a:t>Scenario 2 – WAN Down, EMS Up</a:t>
            </a:r>
            <a:endParaRPr lang="en-US" dirty="0"/>
          </a:p>
          <a:p>
            <a:pPr lvl="1"/>
            <a:r>
              <a:rPr lang="en-US" dirty="0"/>
              <a:t>Control Room continues using </a:t>
            </a:r>
            <a:r>
              <a:rPr lang="en-US" b="1" dirty="0"/>
              <a:t>on‑prem EMS</a:t>
            </a:r>
            <a:r>
              <a:rPr lang="en-US" dirty="0"/>
              <a:t>, bypassing the WAN and using Internet or other secure paths for ICCP telemetry per Nodal Operating Guide 7.1.(5).</a:t>
            </a:r>
          </a:p>
          <a:p>
            <a:pPr lvl="1"/>
            <a:r>
              <a:rPr lang="en-US" dirty="0"/>
              <a:t>Requires ICCP and possible hardware changes for QSEs/</a:t>
            </a:r>
            <a:r>
              <a:rPr lang="en-US" dirty="0" err="1"/>
              <a:t>TSPs.</a:t>
            </a:r>
            <a:endParaRPr lang="en-US" dirty="0"/>
          </a:p>
          <a:p>
            <a:pPr marL="285750" indent="-285750">
              <a:buFont typeface="Arial" panose="020B0604020202020204" pitchFamily="34" charset="0"/>
              <a:buChar char="•"/>
            </a:pPr>
            <a:r>
              <a:rPr lang="en-US" b="1" dirty="0"/>
              <a:t>Scenario 3 – WAN Down, EMS Down</a:t>
            </a:r>
            <a:endParaRPr lang="en-US" dirty="0"/>
          </a:p>
          <a:p>
            <a:pPr lvl="1"/>
            <a:r>
              <a:rPr lang="en-US" dirty="0"/>
              <a:t>Control Room uses the </a:t>
            </a:r>
            <a:r>
              <a:rPr lang="en-US" b="1" dirty="0"/>
              <a:t>Read‑Only EMS in Cloud</a:t>
            </a:r>
            <a:r>
              <a:rPr lang="en-US" dirty="0"/>
              <a:t> and bypassing the WAN and using Internet or other secure paths for ICCP telemetry per Nodal Operating Guide 7.1.(5).</a:t>
            </a:r>
          </a:p>
          <a:p>
            <a:pPr lvl="1"/>
            <a:r>
              <a:rPr lang="en-US" dirty="0"/>
              <a:t>Also requires ICCP and potential hardware changes for QSEs/TSPs.</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t>ERCOT is having discussions with Major QSEs/TSPs to finalize the solution for Scenarios 2 and 3.</a:t>
            </a:r>
            <a:endParaRPr lang="en-US" dirty="0"/>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76477DB6-D91A-3620-77D8-36CF38ED210B}"/>
              </a:ext>
            </a:extLst>
          </p:cNvPr>
          <p:cNvSpPr>
            <a:spLocks noGrp="1"/>
          </p:cNvSpPr>
          <p:nvPr>
            <p:ph type="sldNum" sz="quarter" idx="12"/>
          </p:nvPr>
        </p:nvSpPr>
        <p:spPr/>
        <p:txBody>
          <a:bodyPr/>
          <a:lstStyle/>
          <a:p>
            <a:fld id="{BCDE79FB-97BA-492B-8D57-F1373F9ADA95}" type="slidenum">
              <a:rPr lang="en-US" smtClean="0"/>
              <a:t>4</a:t>
            </a:fld>
            <a:endParaRPr lang="en-US" dirty="0"/>
          </a:p>
        </p:txBody>
      </p:sp>
      <p:sp>
        <p:nvSpPr>
          <p:cNvPr id="6" name="Text Placeholder 10">
            <a:extLst>
              <a:ext uri="{FF2B5EF4-FFF2-40B4-BE49-F238E27FC236}">
                <a16:creationId xmlns:a16="http://schemas.microsoft.com/office/drawing/2014/main" id="{7FDEF552-77F8-99AA-7C82-CAF70078271C}"/>
              </a:ext>
            </a:extLst>
          </p:cNvPr>
          <p:cNvSpPr txBox="1">
            <a:spLocks/>
          </p:cNvSpPr>
          <p:nvPr/>
        </p:nvSpPr>
        <p:spPr>
          <a:xfrm flipH="1">
            <a:off x="178290" y="5777345"/>
            <a:ext cx="11598377" cy="828063"/>
          </a:xfrm>
          <a:prstGeom prst="foldedCorner">
            <a:avLst>
              <a:gd name="adj" fmla="val 23384"/>
            </a:avLst>
          </a:prstGeom>
          <a:solidFill>
            <a:srgbClr val="B1E5ED">
              <a:alpha val="67000"/>
            </a:srgbClr>
          </a:solidFill>
          <a:ln>
            <a:solidFill>
              <a:srgbClr val="E6EBF0"/>
            </a:solidFill>
          </a:ln>
        </p:spPr>
        <p:txBody>
          <a:bodyPr lIns="274320" tIns="182880" rIns="91440"/>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Key Takeaways: </a:t>
            </a:r>
            <a:r>
              <a:rPr lang="en-US" dirty="0"/>
              <a:t>Validating these three scenarios ensures ERCOT Control Room can continue to have visibility into grid when WAN, On-Prem EMS, or both are unavailable—by reliably falling back to the Read‑Only EMS in Cloud when needed.</a:t>
            </a:r>
          </a:p>
        </p:txBody>
      </p:sp>
    </p:spTree>
    <p:extLst>
      <p:ext uri="{BB962C8B-B14F-4D97-AF65-F5344CB8AC3E}">
        <p14:creationId xmlns:p14="http://schemas.microsoft.com/office/powerpoint/2010/main" val="2857917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7C421-EAA7-B608-5DBD-3A71BC9E7F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870026-67FE-823B-2F8D-333A4E2C713A}"/>
              </a:ext>
            </a:extLst>
          </p:cNvPr>
          <p:cNvSpPr>
            <a:spLocks noGrp="1"/>
          </p:cNvSpPr>
          <p:nvPr>
            <p:ph type="title"/>
          </p:nvPr>
        </p:nvSpPr>
        <p:spPr/>
        <p:txBody>
          <a:bodyPr/>
          <a:lstStyle/>
          <a:p>
            <a:r>
              <a:rPr lang="en-US" dirty="0"/>
              <a:t>Architecture</a:t>
            </a:r>
          </a:p>
        </p:txBody>
      </p:sp>
      <p:sp>
        <p:nvSpPr>
          <p:cNvPr id="4" name="Slide Number Placeholder 3">
            <a:extLst>
              <a:ext uri="{FF2B5EF4-FFF2-40B4-BE49-F238E27FC236}">
                <a16:creationId xmlns:a16="http://schemas.microsoft.com/office/drawing/2014/main" id="{CDD06F9F-0A2A-8AFC-386D-5CB282A19760}"/>
              </a:ext>
            </a:extLst>
          </p:cNvPr>
          <p:cNvSpPr>
            <a:spLocks noGrp="1"/>
          </p:cNvSpPr>
          <p:nvPr>
            <p:ph type="sldNum" sz="quarter" idx="12"/>
          </p:nvPr>
        </p:nvSpPr>
        <p:spPr/>
        <p:txBody>
          <a:bodyPr/>
          <a:lstStyle/>
          <a:p>
            <a:fld id="{BCDE79FB-97BA-492B-8D57-F1373F9ADA95}" type="slidenum">
              <a:rPr lang="en-US" smtClean="0"/>
              <a:t>5</a:t>
            </a:fld>
            <a:endParaRPr lang="en-US" dirty="0"/>
          </a:p>
        </p:txBody>
      </p:sp>
      <p:pic>
        <p:nvPicPr>
          <p:cNvPr id="8" name="Picture 7">
            <a:extLst>
              <a:ext uri="{FF2B5EF4-FFF2-40B4-BE49-F238E27FC236}">
                <a16:creationId xmlns:a16="http://schemas.microsoft.com/office/drawing/2014/main" id="{BA9BCAB6-C560-AD81-62F7-03C9F7E8DE0B}"/>
              </a:ext>
            </a:extLst>
          </p:cNvPr>
          <p:cNvPicPr>
            <a:picLocks noChangeAspect="1"/>
          </p:cNvPicPr>
          <p:nvPr/>
        </p:nvPicPr>
        <p:blipFill>
          <a:blip r:embed="rId2"/>
          <a:stretch>
            <a:fillRect/>
          </a:stretch>
        </p:blipFill>
        <p:spPr>
          <a:xfrm>
            <a:off x="1593535" y="790222"/>
            <a:ext cx="7990731" cy="5931253"/>
          </a:xfrm>
          <a:prstGeom prst="rect">
            <a:avLst/>
          </a:prstGeom>
        </p:spPr>
      </p:pic>
    </p:spTree>
    <p:extLst>
      <p:ext uri="{BB962C8B-B14F-4D97-AF65-F5344CB8AC3E}">
        <p14:creationId xmlns:p14="http://schemas.microsoft.com/office/powerpoint/2010/main" val="3811583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9FAB8-AA92-A498-DF92-75A2465CC9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0CB991-1960-E9E4-3867-42300E109011}"/>
              </a:ext>
            </a:extLst>
          </p:cNvPr>
          <p:cNvSpPr>
            <a:spLocks noGrp="1"/>
          </p:cNvSpPr>
          <p:nvPr>
            <p:ph type="title"/>
          </p:nvPr>
        </p:nvSpPr>
        <p:spPr/>
        <p:txBody>
          <a:bodyPr/>
          <a:lstStyle/>
          <a:p>
            <a:r>
              <a:rPr lang="en-US" dirty="0"/>
              <a:t>Architecture - Simplified</a:t>
            </a:r>
          </a:p>
        </p:txBody>
      </p:sp>
      <p:sp>
        <p:nvSpPr>
          <p:cNvPr id="4" name="Slide Number Placeholder 3">
            <a:extLst>
              <a:ext uri="{FF2B5EF4-FFF2-40B4-BE49-F238E27FC236}">
                <a16:creationId xmlns:a16="http://schemas.microsoft.com/office/drawing/2014/main" id="{25F6673E-6323-8874-F985-414EACDD3E53}"/>
              </a:ext>
            </a:extLst>
          </p:cNvPr>
          <p:cNvSpPr>
            <a:spLocks noGrp="1"/>
          </p:cNvSpPr>
          <p:nvPr>
            <p:ph type="sldNum" sz="quarter" idx="12"/>
          </p:nvPr>
        </p:nvSpPr>
        <p:spPr/>
        <p:txBody>
          <a:bodyPr/>
          <a:lstStyle/>
          <a:p>
            <a:fld id="{BCDE79FB-97BA-492B-8D57-F1373F9ADA95}" type="slidenum">
              <a:rPr lang="en-US" smtClean="0"/>
              <a:t>6</a:t>
            </a:fld>
            <a:endParaRPr lang="en-US" dirty="0"/>
          </a:p>
        </p:txBody>
      </p:sp>
      <p:pic>
        <p:nvPicPr>
          <p:cNvPr id="5" name="Picture 4">
            <a:extLst>
              <a:ext uri="{FF2B5EF4-FFF2-40B4-BE49-F238E27FC236}">
                <a16:creationId xmlns:a16="http://schemas.microsoft.com/office/drawing/2014/main" id="{3B1D0E1E-D43E-CCE5-8AD2-A1A751C34B40}"/>
              </a:ext>
            </a:extLst>
          </p:cNvPr>
          <p:cNvPicPr>
            <a:picLocks noChangeAspect="1"/>
          </p:cNvPicPr>
          <p:nvPr/>
        </p:nvPicPr>
        <p:blipFill>
          <a:blip r:embed="rId2"/>
          <a:stretch>
            <a:fillRect/>
          </a:stretch>
        </p:blipFill>
        <p:spPr>
          <a:xfrm>
            <a:off x="1614621" y="846274"/>
            <a:ext cx="7856757" cy="6011726"/>
          </a:xfrm>
          <a:prstGeom prst="rect">
            <a:avLst/>
          </a:prstGeom>
        </p:spPr>
      </p:pic>
    </p:spTree>
    <p:extLst>
      <p:ext uri="{BB962C8B-B14F-4D97-AF65-F5344CB8AC3E}">
        <p14:creationId xmlns:p14="http://schemas.microsoft.com/office/powerpoint/2010/main" val="3715700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248FB-37EE-C204-1657-E139BB0763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14CF0A-C494-E733-5D64-259D6F881410}"/>
              </a:ext>
            </a:extLst>
          </p:cNvPr>
          <p:cNvSpPr>
            <a:spLocks noGrp="1"/>
          </p:cNvSpPr>
          <p:nvPr>
            <p:ph type="title"/>
          </p:nvPr>
        </p:nvSpPr>
        <p:spPr/>
        <p:txBody>
          <a:bodyPr/>
          <a:lstStyle/>
          <a:p>
            <a:r>
              <a:rPr lang="en-US" dirty="0"/>
              <a:t>Current Status and Implementation Timelines</a:t>
            </a:r>
          </a:p>
        </p:txBody>
      </p:sp>
      <p:sp>
        <p:nvSpPr>
          <p:cNvPr id="3" name="Text Placeholder 2">
            <a:extLst>
              <a:ext uri="{FF2B5EF4-FFF2-40B4-BE49-F238E27FC236}">
                <a16:creationId xmlns:a16="http://schemas.microsoft.com/office/drawing/2014/main" id="{E13EC42F-8341-B390-F548-9882E58D8DBF}"/>
              </a:ext>
            </a:extLst>
          </p:cNvPr>
          <p:cNvSpPr>
            <a:spLocks noGrp="1"/>
          </p:cNvSpPr>
          <p:nvPr>
            <p:ph type="body" sz="quarter" idx="16"/>
          </p:nvPr>
        </p:nvSpPr>
        <p:spPr>
          <a:xfrm>
            <a:off x="234912" y="1004120"/>
            <a:ext cx="11187714" cy="4495800"/>
          </a:xfrm>
        </p:spPr>
        <p:txBody>
          <a:bodyPr/>
          <a:lstStyle/>
          <a:p>
            <a:pPr marL="285750" indent="-285750">
              <a:buFont typeface="Arial" panose="020B0604020202020204" pitchFamily="34" charset="0"/>
              <a:buChar char="•"/>
            </a:pPr>
            <a:r>
              <a:rPr lang="en-US" dirty="0"/>
              <a:t>ERCOT had detailed discussions with selected major QSEs/TSPs over last 3 months on all scenarios, potential solutions for Scenario 2 &amp; 3 and collected their feedback. General feedback has been positive and supports this initiative.</a:t>
            </a:r>
          </a:p>
          <a:p>
            <a:endParaRPr lang="en-US" b="1" dirty="0"/>
          </a:p>
          <a:p>
            <a:pPr marL="285750" indent="-285750">
              <a:buFont typeface="Arial" panose="020B0604020202020204" pitchFamily="34" charset="0"/>
              <a:buChar char="•"/>
            </a:pPr>
            <a:r>
              <a:rPr lang="en-US" b="1" u="sng" dirty="0"/>
              <a:t>Scenario 1</a:t>
            </a:r>
          </a:p>
          <a:p>
            <a:pPr marL="834390" lvl="1" indent="-285750"/>
            <a:r>
              <a:rPr lang="en-US" b="1" dirty="0"/>
              <a:t>Project is initiated for Scenario 1.</a:t>
            </a:r>
          </a:p>
          <a:p>
            <a:pPr marL="834390" lvl="1" indent="-285750"/>
            <a:r>
              <a:rPr lang="en-US" dirty="0"/>
              <a:t>Plan to stand up Read-Only EMS in Cloud and complete testing by End of this year.</a:t>
            </a:r>
          </a:p>
          <a:p>
            <a:pPr marL="834390" lvl="1" indent="-285750"/>
            <a:r>
              <a:rPr lang="en-US" dirty="0"/>
              <a:t>Testing will be performed using one of the site (either Taylor or Bastrop) ERCOT network layer to reroute telemetry to Cloud ICCP. No impacts are expected to QSEs/</a:t>
            </a:r>
            <a:r>
              <a:rPr lang="en-US" dirty="0" err="1"/>
              <a:t>TSPs.</a:t>
            </a:r>
            <a:endParaRPr lang="en-US" dirty="0"/>
          </a:p>
          <a:p>
            <a:pPr marL="1017270" lvl="2" indent="-285750"/>
            <a:r>
              <a:rPr lang="en-US" sz="1200" dirty="0"/>
              <a:t>Testing will be coordinated with each major QSEs/TSPs separately. </a:t>
            </a:r>
          </a:p>
          <a:p>
            <a:pPr marL="1017270" lvl="2" indent="-285750"/>
            <a:r>
              <a:rPr lang="en-US" sz="1200" dirty="0"/>
              <a:t>Testing period will be around 15 -20 minutes per each major QSE/TSP.  </a:t>
            </a:r>
          </a:p>
          <a:p>
            <a:pPr marL="1017270" lvl="2" indent="-285750"/>
            <a:r>
              <a:rPr lang="en-US" sz="1200" dirty="0"/>
              <a:t>Other site (either Taylor or Bastrop) Telemetry will continue to feed On-Prem EMS during this testing period.</a:t>
            </a:r>
          </a:p>
          <a:p>
            <a:pPr lvl="2" indent="0">
              <a:buNone/>
            </a:pPr>
            <a:endParaRPr lang="en-US" sz="1200" b="1" dirty="0"/>
          </a:p>
          <a:p>
            <a:pPr marL="285750" indent="-285750">
              <a:buFont typeface="Arial" panose="020B0604020202020204" pitchFamily="34" charset="0"/>
              <a:buChar char="•"/>
            </a:pPr>
            <a:r>
              <a:rPr lang="en-US" b="1" u="sng" dirty="0"/>
              <a:t>Scenarios 2 &amp; 3</a:t>
            </a:r>
          </a:p>
          <a:p>
            <a:pPr marL="834390" lvl="1" indent="-285750"/>
            <a:r>
              <a:rPr lang="en-US" dirty="0"/>
              <a:t>We are having internal discussions with Network/Telecom/Cyber/Compliance teams on potential solutions ( one of them is </a:t>
            </a:r>
            <a:r>
              <a:rPr lang="en-US" b="1" dirty="0" err="1"/>
              <a:t>Ipsec</a:t>
            </a:r>
            <a:r>
              <a:rPr lang="en-US" b="1" dirty="0"/>
              <a:t> VPN Tunnel over Public Internet</a:t>
            </a:r>
            <a:r>
              <a:rPr lang="en-US" dirty="0"/>
              <a:t>) for these two scenarios.</a:t>
            </a:r>
          </a:p>
          <a:p>
            <a:pPr marL="834390" lvl="1" indent="-285750"/>
            <a:r>
              <a:rPr lang="en-US" dirty="0"/>
              <a:t>We are incorporating QSEs/TSPs feedback into solution design.</a:t>
            </a:r>
          </a:p>
          <a:p>
            <a:pPr marL="834390" lvl="1" indent="-285750"/>
            <a:r>
              <a:rPr lang="en-US" dirty="0"/>
              <a:t>We are planning to have another round of discussions with selected major QSEs/TSPs in </a:t>
            </a:r>
            <a:r>
              <a:rPr lang="en-US" b="1" u="sng" dirty="0"/>
              <a:t>Q3 this year</a:t>
            </a:r>
            <a:r>
              <a:rPr lang="en-US" b="1" dirty="0"/>
              <a:t> </a:t>
            </a:r>
            <a:r>
              <a:rPr lang="en-US" dirty="0"/>
              <a:t>to finalize the solution for scenario 2 &amp; 3 and request </a:t>
            </a:r>
            <a:r>
              <a:rPr lang="en-US" b="1" u="sng" dirty="0"/>
              <a:t>effort and timelines </a:t>
            </a:r>
            <a:r>
              <a:rPr lang="en-US" dirty="0"/>
              <a:t>by </a:t>
            </a:r>
            <a:r>
              <a:rPr lang="en-US" b="1" u="sng" dirty="0"/>
              <a:t>Q4 this year</a:t>
            </a:r>
            <a:r>
              <a:rPr lang="en-US" dirty="0"/>
              <a:t> to implement the solution in 2027.</a:t>
            </a:r>
          </a:p>
          <a:p>
            <a:pPr marL="834390" lvl="1" indent="-285750"/>
            <a:endParaRPr lang="en-US" dirty="0"/>
          </a:p>
        </p:txBody>
      </p:sp>
      <p:sp>
        <p:nvSpPr>
          <p:cNvPr id="4" name="Slide Number Placeholder 3">
            <a:extLst>
              <a:ext uri="{FF2B5EF4-FFF2-40B4-BE49-F238E27FC236}">
                <a16:creationId xmlns:a16="http://schemas.microsoft.com/office/drawing/2014/main" id="{4E0BB06D-F32D-7D2E-6470-FDCEBE798DBA}"/>
              </a:ext>
            </a:extLst>
          </p:cNvPr>
          <p:cNvSpPr>
            <a:spLocks noGrp="1"/>
          </p:cNvSpPr>
          <p:nvPr>
            <p:ph type="sldNum" sz="quarter" idx="12"/>
          </p:nvPr>
        </p:nvSpPr>
        <p:spPr/>
        <p:txBody>
          <a:bodyPr/>
          <a:lstStyle/>
          <a:p>
            <a:fld id="{BCDE79FB-97BA-492B-8D57-F1373F9ADA95}" type="slidenum">
              <a:rPr lang="en-US" smtClean="0"/>
              <a:t>7</a:t>
            </a:fld>
            <a:endParaRPr lang="en-US" dirty="0"/>
          </a:p>
        </p:txBody>
      </p:sp>
      <p:sp>
        <p:nvSpPr>
          <p:cNvPr id="5" name="Text Placeholder 10">
            <a:extLst>
              <a:ext uri="{FF2B5EF4-FFF2-40B4-BE49-F238E27FC236}">
                <a16:creationId xmlns:a16="http://schemas.microsoft.com/office/drawing/2014/main" id="{F42F75CB-5A1F-501A-B3B7-AC5FDAFC09E7}"/>
              </a:ext>
            </a:extLst>
          </p:cNvPr>
          <p:cNvSpPr txBox="1">
            <a:spLocks/>
          </p:cNvSpPr>
          <p:nvPr/>
        </p:nvSpPr>
        <p:spPr>
          <a:xfrm flipH="1">
            <a:off x="203293" y="6046840"/>
            <a:ext cx="11455307" cy="736484"/>
          </a:xfrm>
          <a:prstGeom prst="foldedCorner">
            <a:avLst>
              <a:gd name="adj" fmla="val 23384"/>
            </a:avLst>
          </a:prstGeom>
          <a:solidFill>
            <a:srgbClr val="B1E5ED">
              <a:alpha val="67000"/>
            </a:srgbClr>
          </a:solidFill>
          <a:ln>
            <a:solidFill>
              <a:srgbClr val="E6EBF0"/>
            </a:solidFill>
          </a:ln>
        </p:spPr>
        <p:txBody>
          <a:bodyPr lIns="274320" tIns="182880" rIns="91440"/>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Key Takeaways: </a:t>
            </a:r>
            <a:r>
              <a:rPr lang="en-US" sz="1400" dirty="0"/>
              <a:t>Scenario 1 will be implemented this year, while Scenarios 2 &amp; 3 are progressing through internal design and QSE/TSP engagement, with solution finalization targeted for Q3.</a:t>
            </a:r>
          </a:p>
        </p:txBody>
      </p:sp>
    </p:spTree>
    <p:extLst>
      <p:ext uri="{BB962C8B-B14F-4D97-AF65-F5344CB8AC3E}">
        <p14:creationId xmlns:p14="http://schemas.microsoft.com/office/powerpoint/2010/main" val="767479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Thank you</a:t>
            </a:r>
            <a:br>
              <a:rPr lang="en-US" dirty="0"/>
            </a:br>
            <a:br>
              <a:rPr lang="en-US" dirty="0"/>
            </a:br>
            <a:r>
              <a:rPr lang="en-US" dirty="0"/>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p:txBody>
          <a:bodyPr/>
          <a:lstStyle/>
          <a:p>
            <a:r>
              <a:rPr lang="en-US" dirty="0">
                <a:hlinkClick r:id="rId2"/>
              </a:rPr>
              <a:t>Sunil.mukkollu@ercot.com</a:t>
            </a:r>
            <a:endParaRPr lang="en-US" dirty="0"/>
          </a:p>
          <a:p>
            <a:r>
              <a:rPr lang="en-US" dirty="0">
                <a:hlinkClick r:id="rId3"/>
              </a:rPr>
              <a:t>Sreenivas.Badri@ercot.com</a:t>
            </a: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8</a:t>
            </a:fld>
            <a:endParaRPr lang="en-US" dirty="0"/>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2.xml><?xml version="1.0" encoding="utf-8"?>
<ds:datastoreItem xmlns:ds="http://schemas.openxmlformats.org/officeDocument/2006/customXml" ds:itemID="{7E754FD2-17D2-4534-9157-8CFDD0166132}">
  <ds:schemaRefs>
    <ds:schemaRef ds:uri="http://purl.org/dc/elements/1.1/"/>
    <ds:schemaRef ds:uri="3c917f14-8d40-4289-92aa-fd10f73581c9"/>
    <ds:schemaRef ds:uri="http://purl.org/dc/dcmitype/"/>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ERCOT-TWG-2026-05-21-Read-Only-EMS-in-Cloud</Template>
  <TotalTime>242</TotalTime>
  <Words>1051</Words>
  <Application>Microsoft Office PowerPoint</Application>
  <PresentationFormat>Widescreen</PresentationFormat>
  <Paragraphs>77</Paragraphs>
  <Slides>8</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Aptos</vt:lpstr>
      <vt:lpstr>Arial</vt:lpstr>
      <vt:lpstr>Wingdings</vt:lpstr>
      <vt:lpstr>Cover</vt:lpstr>
      <vt:lpstr>Page Design</vt:lpstr>
      <vt:lpstr>Read-Only EMS in Cloud   Sunil Mukkollu Manager, Enterprise Architecture  May 21, 2026</vt:lpstr>
      <vt:lpstr>Background – Extended loss of EMS</vt:lpstr>
      <vt:lpstr>Read-Only EMS in Cloud - Objectives and Scope</vt:lpstr>
      <vt:lpstr>Scenarios</vt:lpstr>
      <vt:lpstr>Architecture</vt:lpstr>
      <vt:lpstr>Architecture - Simplified</vt:lpstr>
      <vt:lpstr>Current Status and Implementation Timelines</vt:lpstr>
      <vt:lpstr>Thank you  Questions/Comments?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Mukkollu, Sunil</dc:creator>
  <cp:keywords/>
  <cp:lastModifiedBy>Badri, Sreenivas</cp:lastModifiedBy>
  <cp:revision>17</cp:revision>
  <dcterms:created xsi:type="dcterms:W3CDTF">2026-05-19T14:33:53Z</dcterms:created>
  <dcterms:modified xsi:type="dcterms:W3CDTF">2026-05-20T19:41:21Z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