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3"/>
  </p:notesMasterIdLst>
  <p:handoutMasterIdLst>
    <p:handoutMasterId r:id="rId14"/>
  </p:handoutMasterIdLst>
  <p:sldIdLst>
    <p:sldId id="272" r:id="rId6"/>
    <p:sldId id="273" r:id="rId7"/>
    <p:sldId id="274" r:id="rId8"/>
    <p:sldId id="275" r:id="rId9"/>
    <p:sldId id="276" r:id="rId10"/>
    <p:sldId id="277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217B82-DAA8-463F-90D6-6CDC101D955D}" v="1" dt="2026-05-20T13:50:11.808"/>
    <p1510:client id="{FAA1A917-1B77-49A8-98B2-66F84850DE7E}" v="5" dt="2026-05-20T13:29:36.0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modSld">
      <pc:chgData name="Badri, Sreenivas" userId="0b43dccd-042e-4be0-871d-afa1d90d6a2e" providerId="ADAL" clId="{467F39DD-4CFE-45E1-AA25-A1A8C9F836D1}" dt="2026-05-20T13:50:41.883" v="50" actId="5793"/>
      <pc:docMkLst>
        <pc:docMk/>
      </pc:docMkLst>
      <pc:sldChg chg="modSp mod">
        <pc:chgData name="Badri, Sreenivas" userId="0b43dccd-042e-4be0-871d-afa1d90d6a2e" providerId="ADAL" clId="{467F39DD-4CFE-45E1-AA25-A1A8C9F836D1}" dt="2026-05-20T13:50:41.883" v="50" actId="5793"/>
        <pc:sldMkLst>
          <pc:docMk/>
          <pc:sldMk cId="228740997" sldId="277"/>
        </pc:sldMkLst>
        <pc:spChg chg="mod">
          <ac:chgData name="Badri, Sreenivas" userId="0b43dccd-042e-4be0-871d-afa1d90d6a2e" providerId="ADAL" clId="{467F39DD-4CFE-45E1-AA25-A1A8C9F836D1}" dt="2026-05-20T13:50:41.883" v="50" actId="5793"/>
          <ac:spMkLst>
            <pc:docMk/>
            <pc:sldMk cId="228740997" sldId="277"/>
            <ac:spMk id="5" creationId="{93624A8E-BFC3-8918-B018-90675A6243E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s://github.com/ercot/api-specs/tree/ews_NPRR1188/ews/xsd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NPRR 1188 – System Impacts Overview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800" b="0" dirty="0"/>
            </a:br>
            <a:r>
              <a:rPr lang="en-US" sz="1800" b="0" dirty="0"/>
              <a:t>Vamsi Paruchuri</a:t>
            </a: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May 21,2026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3" y="1082368"/>
            <a:ext cx="5201213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NPRR 1188 overview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SCED and DAM changes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Market Manager UI &amp; External webservice changes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Report Changes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13E4-0736-0930-384F-941950A576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4418176"/>
            <a:ext cx="5201214" cy="2145417"/>
          </a:xfrm>
        </p:spPr>
        <p:txBody>
          <a:bodyPr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NPRR 1188 project is in design and  development phase, impacts QSEs Market Submissions EWS APIs 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Requires Meters installations in the field for CLRs and go through qualification process before Go-Live.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 1188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55032"/>
            <a:ext cx="11163300" cy="314074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NPRR 1188 enables nodal dispatch for Controllable Load Resources (CLR) that are not ALR’s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Aggregate Load Resources (ALR) will continue to be settled at Load Zones (LZ)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Resource Nodes (RN) and ERCOT-Polled Settlement (EPS) meters will be added for CLR’s that are not ALR’s.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CLRs should have the Meters installed in the field and go through qualification process to be able to participate in the market from the Go-Live date.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Go-Live date: Jan 2027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9B842-A33A-FB57-FD12-9F315405A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8E10A2-31E9-6CC1-8C0F-F865ADF7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BDBB63-B727-C06D-D6ED-9DE8F0AD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SCED and DAM Changes for CLR’s that are not ALR’s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099649-9803-4E86-863D-F06FBFDBAE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34716"/>
            <a:ext cx="11163300" cy="3261060"/>
          </a:xfrm>
        </p:spPr>
        <p:txBody>
          <a:bodyPr/>
          <a:lstStyle/>
          <a:p>
            <a:r>
              <a:rPr lang="en-US" dirty="0"/>
              <a:t>SCED</a:t>
            </a:r>
          </a:p>
          <a:p>
            <a:pPr marL="834390" lvl="1" indent="-285750"/>
            <a:r>
              <a:rPr lang="en-US" dirty="0"/>
              <a:t>Changed from LZ to nodal dispatch</a:t>
            </a:r>
          </a:p>
          <a:p>
            <a:pPr marL="834390" lvl="1" indent="-285750"/>
            <a:r>
              <a:rPr lang="en-US" dirty="0"/>
              <a:t>EPS meters and RN’s will be added </a:t>
            </a:r>
          </a:p>
          <a:p>
            <a:pPr marL="834390" lvl="1" indent="-285750"/>
            <a:r>
              <a:rPr lang="en-US" dirty="0"/>
              <a:t>New telemetry: ONTEST and ONHOLD – basepoint will be set to telemetry MW </a:t>
            </a:r>
          </a:p>
          <a:p>
            <a:pPr marL="834390" lvl="1" indent="-285750"/>
            <a:r>
              <a:rPr lang="en-US" dirty="0"/>
              <a:t>OUTL status – not consuming energy, telemetry MW = 0</a:t>
            </a:r>
          </a:p>
          <a:p>
            <a:r>
              <a:rPr lang="en-US" dirty="0"/>
              <a:t>DAM</a:t>
            </a:r>
          </a:p>
          <a:p>
            <a:pPr marL="834390" lvl="1" indent="-285750"/>
            <a:r>
              <a:rPr lang="en-US" dirty="0"/>
              <a:t>Can submit energy bids for DAM Ahead Market</a:t>
            </a:r>
          </a:p>
          <a:p>
            <a:pPr marL="834390" lvl="1" indent="-285750"/>
            <a:r>
              <a:rPr lang="en-US" dirty="0"/>
              <a:t>RN’s will be added</a:t>
            </a:r>
          </a:p>
          <a:p>
            <a:pPr marL="834390" lvl="1" indent="-285750"/>
            <a:r>
              <a:rPr lang="en-US" dirty="0"/>
              <a:t>DAM LPC = 0, dispatch range will be [0, MPC-LPC] in DAM</a:t>
            </a:r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6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3C37-E921-B7B7-8FB5-7C95353B7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3FD8D-3893-5596-680F-FB5FE1059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A9258C-19A0-B4F7-F773-D977AE3B3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Webservice XSD Changes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1BA3A-D55F-2884-89E6-3B36C2CAFB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2000" y="1064905"/>
            <a:ext cx="11163300" cy="585285"/>
          </a:xfrm>
        </p:spPr>
        <p:txBody>
          <a:bodyPr/>
          <a:lstStyle/>
          <a:p>
            <a:r>
              <a:rPr lang="en-US" dirty="0" err="1"/>
              <a:t>RTMEnergyBid</a:t>
            </a:r>
            <a:r>
              <a:rPr lang="en-US" dirty="0"/>
              <a:t> will be renamed to </a:t>
            </a:r>
            <a:r>
              <a:rPr lang="en-US" dirty="0" err="1"/>
              <a:t>EnergyBidCurve</a:t>
            </a:r>
            <a:r>
              <a:rPr lang="en-US" dirty="0"/>
              <a:t>, as it will be used for both Realtime and Day Ahead Markets:</a:t>
            </a:r>
          </a:p>
          <a:p>
            <a:r>
              <a:rPr lang="en-US" dirty="0"/>
              <a:t>     </a:t>
            </a:r>
            <a:r>
              <a:rPr lang="en-US" dirty="0" err="1">
                <a:hlinkClick r:id="rId2"/>
              </a:rPr>
              <a:t>api</a:t>
            </a:r>
            <a:r>
              <a:rPr lang="en-US" dirty="0">
                <a:hlinkClick r:id="rId2"/>
              </a:rPr>
              <a:t>-specs/</a:t>
            </a:r>
            <a:r>
              <a:rPr lang="en-US" dirty="0" err="1">
                <a:hlinkClick r:id="rId2"/>
              </a:rPr>
              <a:t>ews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xsds</a:t>
            </a:r>
            <a:r>
              <a:rPr lang="en-US" dirty="0">
                <a:hlinkClick r:id="rId2"/>
              </a:rPr>
              <a:t> at ews_NPRR1188 · ercot/</a:t>
            </a:r>
            <a:r>
              <a:rPr lang="en-US" dirty="0" err="1">
                <a:hlinkClick r:id="rId2"/>
              </a:rPr>
              <a:t>api</a:t>
            </a:r>
            <a:r>
              <a:rPr lang="en-US" dirty="0">
                <a:hlinkClick r:id="rId2"/>
              </a:rPr>
              <a:t>-specs · GitHub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</a:t>
            </a:r>
          </a:p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FA64081-3821-5150-D613-971650ABE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6" y="1942629"/>
            <a:ext cx="12044446" cy="1677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ErcotTransaction.xsd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3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AFF1C7E-645C-9539-9461-71AAC0399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07" y="3649174"/>
            <a:ext cx="8039100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A55D4679-7681-3639-DDF9-988432F8E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07" y="2387105"/>
            <a:ext cx="780097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701A0607-6E34-3503-E1B5-87BA8021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299" y="3208826"/>
            <a:ext cx="1204444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ErcotTransactionTypes.xsd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                                    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74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B4970-BAB9-E3AA-B1C2-5CD1BE521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6D80B5-72DA-32B8-77EF-B8BFADDD9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BE8858-36B8-A681-3A62-581B4B975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Manager (MMS UI) Changes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041745-0C51-E6F5-CB4F-116391A04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09687"/>
            <a:ext cx="112776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149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9449A-6821-7807-4423-8996000A2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8E95AE-05A8-640B-DAD2-1D3BB4514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DE79FB-97BA-492B-8D57-F1373F9ADA95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576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576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30E52C-495F-60C0-0192-5ADDF5AB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Changes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624A8E-BFC3-8918-B018-90675A6243E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34716"/>
            <a:ext cx="11163300" cy="32610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CDR</a:t>
            </a:r>
          </a:p>
          <a:p>
            <a:pPr marL="834390" lvl="1" indent="-285750"/>
            <a:r>
              <a:rPr lang="en-US" dirty="0"/>
              <a:t>DAM Aggregate Credit Exposure</a:t>
            </a:r>
          </a:p>
          <a:p>
            <a:pPr marL="834390" lvl="1" indent="-285750"/>
            <a:r>
              <a:rPr lang="en-US" dirty="0"/>
              <a:t>This will have XSD changes</a:t>
            </a:r>
          </a:p>
          <a:p>
            <a:pPr marL="1017270" lvl="2" indent="-285750"/>
            <a:r>
              <a:rPr lang="en-US" sz="1200" dirty="0"/>
              <a:t>Timelines for when the XSD changes will be made available to the market will be communicated in future TWG meetings.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Extracts and Disclosures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dirty="0"/>
              <a:t>2-Day DAM Energy Curves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dirty="0"/>
              <a:t>2-Day SCED Energy Curves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dirty="0"/>
              <a:t>2-Day DAM Bids and Offers Reports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dirty="0"/>
              <a:t>60-Day DAM Disclosure Reports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dirty="0"/>
              <a:t>60-Day SCED Disclosure Reports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40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Xiangjun.Xu@ercot.com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38A853E2A21D478864F317E572DCF9" ma:contentTypeVersion="15" ma:contentTypeDescription="Create a new document." ma:contentTypeScope="" ma:versionID="a891ac5b57a7237e5d68462a0bfcdc3e">
  <xsd:schema xmlns:xsd="http://www.w3.org/2001/XMLSchema" xmlns:xs="http://www.w3.org/2001/XMLSchema" xmlns:p="http://schemas.microsoft.com/office/2006/metadata/properties" xmlns:ns3="ded7f6be-006e-48d8-8435-0405bc84a9a7" xmlns:ns4="97deaf5a-01d9-4834-89d2-802f43df07d1" targetNamespace="http://schemas.microsoft.com/office/2006/metadata/properties" ma:root="true" ma:fieldsID="fb0a5c700978bb7b7ca8f385b404acbf" ns3:_="" ns4:_="">
    <xsd:import namespace="ded7f6be-006e-48d8-8435-0405bc84a9a7"/>
    <xsd:import namespace="97deaf5a-01d9-4834-89d2-802f43df07d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d7f6be-006e-48d8-8435-0405bc84a9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eaf5a-01d9-4834-89d2-802f43df0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7deaf5a-01d9-4834-89d2-802f43df07d1" xsi:nil="true"/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AA56C6-C396-4A86-84E4-22A229635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d7f6be-006e-48d8-8435-0405bc84a9a7"/>
    <ds:schemaRef ds:uri="97deaf5a-01d9-4834-89d2-802f43df07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97deaf5a-01d9-4834-89d2-802f43df07d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ded7f6be-006e-48d8-8435-0405bc84a9a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NPRR1188 update</Template>
  <TotalTime>422</TotalTime>
  <Words>372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Courier New</vt:lpstr>
      <vt:lpstr>Wingdings</vt:lpstr>
      <vt:lpstr>1_Cover</vt:lpstr>
      <vt:lpstr>Page Design</vt:lpstr>
      <vt:lpstr>NPRR 1188 – System Impacts Overview    Vamsi Paruchuri  May 21,2026</vt:lpstr>
      <vt:lpstr>NPRR 1188 Overview</vt:lpstr>
      <vt:lpstr>SCED and DAM Changes for CLR’s that are not ALR’s</vt:lpstr>
      <vt:lpstr>External Webservice XSD Changes</vt:lpstr>
      <vt:lpstr>Market Manager (MMS UI) Changes</vt:lpstr>
      <vt:lpstr>Report Changes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Xu, Xiangjun</dc:creator>
  <cp:keywords/>
  <cp:lastModifiedBy>Badri, Sreenivas</cp:lastModifiedBy>
  <cp:revision>24</cp:revision>
  <dcterms:created xsi:type="dcterms:W3CDTF">2026-03-17T20:45:51Z</dcterms:created>
  <dcterms:modified xsi:type="dcterms:W3CDTF">2026-05-20T13:50:52Z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0x010100E238A853E2A21D478864F317E572DCF9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