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13"/>
  </p:notesMasterIdLst>
  <p:handoutMasterIdLst>
    <p:handoutMasterId r:id="rId14"/>
  </p:handoutMasterIdLst>
  <p:sldIdLst>
    <p:sldId id="542" r:id="rId6"/>
    <p:sldId id="566" r:id="rId7"/>
    <p:sldId id="567" r:id="rId8"/>
    <p:sldId id="570" r:id="rId9"/>
    <p:sldId id="568" r:id="rId10"/>
    <p:sldId id="569" r:id="rId11"/>
    <p:sldId id="280"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ED60BC-6DC8-9208-15EC-10DB2B0CE731}" name="Mereness, Matt" initials="MM" userId="S::matt.mereness@ercot.com::6db1126a-164e-4475-8d86-5dde160ac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07C"/>
    <a:srgbClr val="0076C6"/>
    <a:srgbClr val="00AEC7"/>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F6CBDE-90CF-4603-886E-571FEC6DB269}" v="6" dt="2026-04-23T17:48:15.712"/>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7" d="100"/>
          <a:sy n="97" d="100"/>
        </p:scale>
        <p:origin x="2004" y="30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5/20/2026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5/20/2026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dirty="0">
                <a:solidFill>
                  <a:schemeClr val="tx1"/>
                </a:solidFill>
              </a:rPr>
              <a:t>Click to edit Master text styles</a:t>
            </a:r>
          </a:p>
          <a:p>
            <a:pPr marL="742950" lvl="1" indent="-285750">
              <a:buFont typeface="Arial" panose="020B0604020202020204" pitchFamily="34" charset="0"/>
              <a:buChar char="•"/>
            </a:pPr>
            <a:r>
              <a:rPr lang="en-US" sz="1400" dirty="0">
                <a:solidFill>
                  <a:schemeClr val="tx1"/>
                </a:solidFill>
              </a:rPr>
              <a:t>Second level</a:t>
            </a:r>
          </a:p>
          <a:p>
            <a:pPr marL="1085850" lvl="2" indent="-171450">
              <a:buFont typeface="Arial" panose="020B0604020202020204" pitchFamily="34" charset="0"/>
              <a:buChar char="•"/>
            </a:pPr>
            <a:r>
              <a:rPr lang="en-US" sz="1200" dirty="0">
                <a:solidFill>
                  <a:schemeClr val="tx1"/>
                </a:solidFill>
              </a:rPr>
              <a:t>Third level</a:t>
            </a:r>
          </a:p>
          <a:p>
            <a:endParaRPr lang="en-US" dirty="0">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dirty="0">
              <a:solidFill>
                <a:schemeClr val="tx1"/>
              </a:solidFill>
            </a:endParaRPr>
          </a:p>
          <a:p>
            <a:pPr algn="l"/>
            <a:r>
              <a:rPr lang="en-US" sz="1000" b="0" baseline="0" dirty="0">
                <a:solidFill>
                  <a:schemeClr val="tx1"/>
                </a:solidFill>
              </a:rPr>
              <a:t>Public</a:t>
            </a:r>
            <a:endParaRPr lang="en-US" sz="1000" b="0" dirty="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mp/data-products/data-product-details?id=np6-792-er" TargetMode="External"/><Relationship Id="rId2" Type="http://schemas.openxmlformats.org/officeDocument/2006/relationships/hyperlink" Target="https://www.ercot.com/mp/data-products/data-product-details?id=np6-323-cd" TargetMode="Externa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services/mdt/userguides" TargetMode="External"/><Relationship Id="rId2" Type="http://schemas.openxmlformats.org/officeDocument/2006/relationships/hyperlink" Target="https://developer.ercot.com/applications/ews/Notifications%20Messages/Notices%20and%20Alerts/MMS%20System-Generated%20Notices/" TargetMode="External"/><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Sruthi.Hariharan@ercot.com"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86200" y="1524000"/>
            <a:ext cx="4953000" cy="2215991"/>
          </a:xfrm>
          <a:prstGeom prst="rect">
            <a:avLst/>
          </a:prstGeom>
          <a:noFill/>
        </p:spPr>
        <p:txBody>
          <a:bodyPr wrap="square" rtlCol="0">
            <a:spAutoFit/>
          </a:bodyPr>
          <a:lstStyle/>
          <a:p>
            <a:r>
              <a:rPr lang="en-US" sz="2400" b="1" dirty="0">
                <a:solidFill>
                  <a:schemeClr val="tx2"/>
                </a:solidFill>
              </a:rPr>
              <a:t>Large Load Curtailment Manager (LLCM)</a:t>
            </a:r>
            <a:endParaRPr lang="en-US" dirty="0">
              <a:solidFill>
                <a:schemeClr val="tx2"/>
              </a:solidFill>
            </a:endParaRPr>
          </a:p>
          <a:p>
            <a:endParaRPr lang="en-US" i="1" dirty="0"/>
          </a:p>
          <a:p>
            <a:endParaRPr lang="en-US" i="1" dirty="0">
              <a:solidFill>
                <a:schemeClr val="tx2"/>
              </a:solidFill>
            </a:endParaRPr>
          </a:p>
          <a:p>
            <a:r>
              <a:rPr lang="en-US" i="1" dirty="0">
                <a:solidFill>
                  <a:schemeClr val="tx2"/>
                </a:solidFill>
              </a:rPr>
              <a:t>Sruthi Hariharan/Luke Butler</a:t>
            </a:r>
          </a:p>
          <a:p>
            <a:endParaRPr lang="en-US" i="1" dirty="0">
              <a:solidFill>
                <a:schemeClr val="tx2"/>
              </a:solidFill>
            </a:endParaRPr>
          </a:p>
          <a:p>
            <a:r>
              <a:rPr lang="en-US" i="1" dirty="0">
                <a:solidFill>
                  <a:schemeClr val="tx2"/>
                </a:solidFill>
              </a:rPr>
              <a:t>May 21, 2026</a:t>
            </a:r>
            <a:endParaRPr lang="en-US" dirty="0">
              <a:solidFill>
                <a:schemeClr val="tx2"/>
              </a:solidFill>
            </a:endParaRPr>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08D1C-385C-A0F8-F902-CA7C1E951CC7}"/>
              </a:ext>
            </a:extLst>
          </p:cNvPr>
          <p:cNvSpPr>
            <a:spLocks noGrp="1"/>
          </p:cNvSpPr>
          <p:nvPr>
            <p:ph type="title"/>
          </p:nvPr>
        </p:nvSpPr>
        <p:spPr/>
        <p:txBody>
          <a:bodyPr/>
          <a:lstStyle/>
          <a:p>
            <a:r>
              <a:rPr lang="en-US" dirty="0"/>
              <a:t>Large Load Curtailment Manager (LLCM) - Overview</a:t>
            </a:r>
          </a:p>
        </p:txBody>
      </p:sp>
      <p:sp>
        <p:nvSpPr>
          <p:cNvPr id="3" name="Content Placeholder 2">
            <a:extLst>
              <a:ext uri="{FF2B5EF4-FFF2-40B4-BE49-F238E27FC236}">
                <a16:creationId xmlns:a16="http://schemas.microsoft.com/office/drawing/2014/main" id="{E400E739-BCE2-7A0B-E584-7635C499CEE2}"/>
              </a:ext>
            </a:extLst>
          </p:cNvPr>
          <p:cNvSpPr>
            <a:spLocks noGrp="1"/>
          </p:cNvSpPr>
          <p:nvPr>
            <p:ph idx="1"/>
          </p:nvPr>
        </p:nvSpPr>
        <p:spPr>
          <a:xfrm>
            <a:off x="304800" y="814634"/>
            <a:ext cx="8534400" cy="5509966"/>
          </a:xfrm>
        </p:spPr>
        <p:txBody>
          <a:bodyPr/>
          <a:lstStyle/>
          <a:p>
            <a:pPr marL="0" indent="0">
              <a:lnSpc>
                <a:spcPct val="150000"/>
              </a:lnSpc>
              <a:buNone/>
            </a:pPr>
            <a:r>
              <a:rPr lang="en-US" sz="1400" b="1" u="sng" dirty="0"/>
              <a:t>Background</a:t>
            </a:r>
          </a:p>
          <a:p>
            <a:pPr marL="0" indent="0">
              <a:lnSpc>
                <a:spcPct val="150000"/>
              </a:lnSpc>
              <a:buNone/>
            </a:pPr>
            <a:r>
              <a:rPr lang="en-US" sz="1400" dirty="0"/>
              <a:t>Recently a few separate efforts have brought to fore policies (ex. SB6), operating limits and/or protocols (ex. NPRR1238) that require ERCOT to have the ability to instruct curtailment or interruption of certain Large Loads. In parallel to these market policy development efforts, ERCOT is </a:t>
            </a:r>
            <a:r>
              <a:rPr lang="en-US" sz="1400" u="sng" dirty="0"/>
              <a:t>preparing</a:t>
            </a:r>
            <a:r>
              <a:rPr lang="en-US" sz="1400" dirty="0"/>
              <a:t> to build a Control Room facing tool named, Large Load Curtailment Manager, that will provide ERCOT Operators a single tool to identify conditions when curtailment is needed and instruct the responsible entities to take actions. A tool like this this will ensure operational efficiency and reliability, reduce the risk of human error, and enhance the overall stability of the power grid. </a:t>
            </a:r>
          </a:p>
          <a:p>
            <a:pPr marL="0" indent="0">
              <a:lnSpc>
                <a:spcPct val="150000"/>
              </a:lnSpc>
              <a:buNone/>
            </a:pPr>
            <a:r>
              <a:rPr lang="en-US" sz="1400" b="1" u="sng" dirty="0"/>
              <a:t>Timeline </a:t>
            </a:r>
          </a:p>
          <a:p>
            <a:pPr marL="0" indent="0">
              <a:lnSpc>
                <a:spcPct val="150000"/>
              </a:lnSpc>
              <a:buNone/>
            </a:pPr>
            <a:r>
              <a:rPr lang="en-US" sz="1400" dirty="0"/>
              <a:t>Phase 1 – minimum viable product by June 2026</a:t>
            </a:r>
          </a:p>
          <a:p>
            <a:pPr marL="0" indent="0">
              <a:lnSpc>
                <a:spcPct val="150000"/>
              </a:lnSpc>
              <a:buNone/>
            </a:pPr>
            <a:r>
              <a:rPr lang="en-US" sz="1400" dirty="0"/>
              <a:t>Full scope implementation - later in 2026</a:t>
            </a:r>
          </a:p>
          <a:p>
            <a:pPr marL="0" indent="0">
              <a:lnSpc>
                <a:spcPct val="150000"/>
              </a:lnSpc>
              <a:buNone/>
            </a:pPr>
            <a:endParaRPr lang="en-US" sz="1400" dirty="0"/>
          </a:p>
          <a:p>
            <a:pPr marL="0" indent="0">
              <a:lnSpc>
                <a:spcPct val="150000"/>
              </a:lnSpc>
              <a:buNone/>
            </a:pPr>
            <a:r>
              <a:rPr lang="en-US" sz="1400" b="1" u="sng" dirty="0"/>
              <a:t>On-going effort</a:t>
            </a:r>
          </a:p>
          <a:p>
            <a:pPr marL="0" indent="0">
              <a:lnSpc>
                <a:spcPct val="150000"/>
              </a:lnSpc>
              <a:buNone/>
            </a:pPr>
            <a:r>
              <a:rPr lang="en-US" sz="1400" dirty="0"/>
              <a:t>ERCOT to present and file Market Rules that codify the registration requirements for large loads and curtailment actions that ERCOT may undertake in context of SB6 in parallel to this effort.</a:t>
            </a:r>
          </a:p>
          <a:p>
            <a:pPr marL="0" indent="0">
              <a:buNone/>
            </a:pPr>
            <a:endParaRPr lang="en-US" sz="1600" dirty="0"/>
          </a:p>
          <a:p>
            <a:pPr marL="0" indent="0">
              <a:buNone/>
            </a:pPr>
            <a:endParaRPr lang="en-US" sz="1600" dirty="0"/>
          </a:p>
          <a:p>
            <a:pPr marL="0" indent="0">
              <a:buNone/>
            </a:pPr>
            <a:endParaRPr lang="en-US" sz="1600" dirty="0"/>
          </a:p>
        </p:txBody>
      </p:sp>
      <p:sp>
        <p:nvSpPr>
          <p:cNvPr id="4" name="Slide Number Placeholder 3">
            <a:extLst>
              <a:ext uri="{FF2B5EF4-FFF2-40B4-BE49-F238E27FC236}">
                <a16:creationId xmlns:a16="http://schemas.microsoft.com/office/drawing/2014/main" id="{50CB6F94-B186-BC2B-65F6-7DFAB875B080}"/>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853770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BCEA5-1DF6-B868-C9BF-5B08835F32E8}"/>
              </a:ext>
            </a:extLst>
          </p:cNvPr>
          <p:cNvSpPr>
            <a:spLocks noGrp="1"/>
          </p:cNvSpPr>
          <p:nvPr>
            <p:ph type="title"/>
          </p:nvPr>
        </p:nvSpPr>
        <p:spPr/>
        <p:txBody>
          <a:bodyPr/>
          <a:lstStyle/>
          <a:p>
            <a:r>
              <a:rPr lang="en-US" dirty="0"/>
              <a:t>Large Load Curtailment Manager (LLCM) – Summer 2026</a:t>
            </a:r>
          </a:p>
        </p:txBody>
      </p:sp>
      <p:sp>
        <p:nvSpPr>
          <p:cNvPr id="3" name="Content Placeholder 2">
            <a:extLst>
              <a:ext uri="{FF2B5EF4-FFF2-40B4-BE49-F238E27FC236}">
                <a16:creationId xmlns:a16="http://schemas.microsoft.com/office/drawing/2014/main" id="{19831548-0D62-0F5A-F83A-6CE6F75B1E59}"/>
              </a:ext>
            </a:extLst>
          </p:cNvPr>
          <p:cNvSpPr>
            <a:spLocks noGrp="1"/>
          </p:cNvSpPr>
          <p:nvPr>
            <p:ph idx="1"/>
          </p:nvPr>
        </p:nvSpPr>
        <p:spPr>
          <a:xfrm>
            <a:off x="304800" y="876300"/>
            <a:ext cx="8686800" cy="5105400"/>
          </a:xfrm>
        </p:spPr>
        <p:txBody>
          <a:bodyPr/>
          <a:lstStyle/>
          <a:p>
            <a:pPr marL="0" indent="0">
              <a:buNone/>
            </a:pPr>
            <a:r>
              <a:rPr lang="en-US" sz="1600" b="1" u="sng" dirty="0"/>
              <a:t>Planned scope for Phase 1 MVP (Planned for Prod 2026-R6 release):</a:t>
            </a:r>
          </a:p>
          <a:p>
            <a:pPr marL="744538" indent="-457200">
              <a:lnSpc>
                <a:spcPct val="150000"/>
              </a:lnSpc>
              <a:buFont typeface="+mj-lt"/>
              <a:buAutoNum type="arabicPeriod"/>
            </a:pPr>
            <a:r>
              <a:rPr lang="en-US" sz="1400" dirty="0"/>
              <a:t>CIM model changes including telemetry modeling for Large Loads</a:t>
            </a:r>
          </a:p>
          <a:p>
            <a:pPr marL="744538" indent="-457200">
              <a:lnSpc>
                <a:spcPct val="150000"/>
              </a:lnSpc>
              <a:buFont typeface="+mj-lt"/>
              <a:buAutoNum type="arabicPeriod"/>
            </a:pPr>
            <a:r>
              <a:rPr lang="en-US" sz="1400" dirty="0"/>
              <a:t>Increased situational awareness based on forward-looking assessment of margin to identify when a Large Load curtailment under SB6 may be initiated</a:t>
            </a:r>
          </a:p>
          <a:p>
            <a:pPr marL="744538" indent="-457200">
              <a:lnSpc>
                <a:spcPct val="150000"/>
              </a:lnSpc>
              <a:buFont typeface="+mj-lt"/>
              <a:buAutoNum type="arabicPeriod"/>
            </a:pPr>
            <a:r>
              <a:rPr lang="en-US" sz="1400" dirty="0"/>
              <a:t>Large Load Curtailment Manager tool that can instruct selected Large Load (with MVP limited to those with net-metering arrangements that fall under SB6) via an XML instruction which includes information like deployment start time, deployment end time and deployed MW. </a:t>
            </a:r>
            <a:r>
              <a:rPr lang="en-US" sz="1400" i="1" dirty="0"/>
              <a:t>(EIP External Interfaces Specifications document will be impacted, XSD should not be impacted)</a:t>
            </a:r>
          </a:p>
          <a:p>
            <a:pPr marL="744538" indent="-457200">
              <a:lnSpc>
                <a:spcPct val="150000"/>
              </a:lnSpc>
              <a:buFont typeface="+mj-lt"/>
              <a:buAutoNum type="arabicPeriod"/>
            </a:pPr>
            <a:r>
              <a:rPr lang="en-US" sz="1400" dirty="0"/>
              <a:t>Accounting of (SB6) Large Load that is instructed to curtail in SCED reliability deployment price adder.</a:t>
            </a:r>
          </a:p>
          <a:p>
            <a:pPr marL="744538" indent="-457200">
              <a:lnSpc>
                <a:spcPct val="150000"/>
              </a:lnSpc>
              <a:buFont typeface="+mj-lt"/>
              <a:buAutoNum type="arabicPeriod"/>
            </a:pPr>
            <a:r>
              <a:rPr lang="en-US" sz="1400" dirty="0"/>
              <a:t>Telemetry changes</a:t>
            </a:r>
          </a:p>
          <a:p>
            <a:pPr marL="744538" indent="-457200">
              <a:lnSpc>
                <a:spcPct val="150000"/>
              </a:lnSpc>
              <a:buFont typeface="+mj-lt"/>
              <a:buAutoNum type="arabicPeriod"/>
            </a:pPr>
            <a:r>
              <a:rPr lang="en-US" sz="1400" dirty="0"/>
              <a:t>Report changes </a:t>
            </a:r>
          </a:p>
          <a:p>
            <a:pPr marL="744538" indent="-457200">
              <a:lnSpc>
                <a:spcPct val="150000"/>
              </a:lnSpc>
              <a:buFont typeface="+mj-lt"/>
              <a:buAutoNum type="arabicPeriod"/>
            </a:pPr>
            <a:r>
              <a:rPr lang="en-US" sz="1400" dirty="0"/>
              <a:t>Market notification when large load curtailment instructions are issued/ended from LLCM.</a:t>
            </a:r>
          </a:p>
          <a:p>
            <a:pPr marL="287338" indent="0">
              <a:lnSpc>
                <a:spcPct val="150000"/>
              </a:lnSpc>
              <a:buNone/>
            </a:pPr>
            <a:endParaRPr lang="en-US" sz="1400" dirty="0"/>
          </a:p>
          <a:p>
            <a:pPr marL="744538" indent="-457200">
              <a:buFont typeface="+mj-lt"/>
              <a:buAutoNum type="arabicPeriod"/>
            </a:pPr>
            <a:endParaRPr lang="en-US" sz="1600" dirty="0"/>
          </a:p>
          <a:p>
            <a:pPr marL="287338" indent="0">
              <a:buNone/>
            </a:pPr>
            <a:endParaRPr lang="en-US" sz="1600" dirty="0"/>
          </a:p>
          <a:p>
            <a:pPr marL="744538" indent="-457200">
              <a:buFont typeface="+mj-lt"/>
              <a:buAutoNum type="arabicPeriod"/>
            </a:pPr>
            <a:endParaRPr lang="en-US" sz="1600" dirty="0"/>
          </a:p>
        </p:txBody>
      </p:sp>
      <p:sp>
        <p:nvSpPr>
          <p:cNvPr id="4" name="Slide Number Placeholder 3">
            <a:extLst>
              <a:ext uri="{FF2B5EF4-FFF2-40B4-BE49-F238E27FC236}">
                <a16:creationId xmlns:a16="http://schemas.microsoft.com/office/drawing/2014/main" id="{F8DAFEE4-8151-D3E4-0606-9B3B6447EC02}"/>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816921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A6B7F-634E-5AFF-C8CC-A419F97EFC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BCFD7-E595-7C21-305B-50A0408A6378}"/>
              </a:ext>
            </a:extLst>
          </p:cNvPr>
          <p:cNvSpPr>
            <a:spLocks noGrp="1"/>
          </p:cNvSpPr>
          <p:nvPr>
            <p:ph type="title"/>
          </p:nvPr>
        </p:nvSpPr>
        <p:spPr/>
        <p:txBody>
          <a:bodyPr/>
          <a:lstStyle/>
          <a:p>
            <a:r>
              <a:rPr lang="en-US" dirty="0"/>
              <a:t>ICCP Telemetry modeling</a:t>
            </a:r>
          </a:p>
        </p:txBody>
      </p:sp>
      <p:sp>
        <p:nvSpPr>
          <p:cNvPr id="3" name="Content Placeholder 2">
            <a:extLst>
              <a:ext uri="{FF2B5EF4-FFF2-40B4-BE49-F238E27FC236}">
                <a16:creationId xmlns:a16="http://schemas.microsoft.com/office/drawing/2014/main" id="{8D54F603-C4FD-ADA3-0EF8-666FD3FC7E63}"/>
              </a:ext>
            </a:extLst>
          </p:cNvPr>
          <p:cNvSpPr>
            <a:spLocks noGrp="1"/>
          </p:cNvSpPr>
          <p:nvPr>
            <p:ph idx="1"/>
          </p:nvPr>
        </p:nvSpPr>
        <p:spPr>
          <a:xfrm>
            <a:off x="304800" y="814634"/>
            <a:ext cx="8686800" cy="5105400"/>
          </a:xfrm>
        </p:spPr>
        <p:txBody>
          <a:bodyPr/>
          <a:lstStyle/>
          <a:p>
            <a:pPr marL="630238">
              <a:buFont typeface="+mj-lt"/>
              <a:buAutoNum type="arabicPeriod"/>
            </a:pPr>
            <a:endParaRPr lang="en-US" sz="2000" dirty="0"/>
          </a:p>
          <a:p>
            <a:pPr marL="630238">
              <a:buFont typeface="+mj-lt"/>
              <a:buAutoNum type="arabicPeriod"/>
            </a:pPr>
            <a:r>
              <a:rPr lang="en-US" sz="2000" dirty="0"/>
              <a:t>The Large Load Curtailment Manager (LLCM) tool is designed to consume MW and MVAR telemetry from Large loads as inputs for the curtailment logic.</a:t>
            </a:r>
          </a:p>
          <a:p>
            <a:pPr marL="630238">
              <a:buFont typeface="+mj-lt"/>
              <a:buAutoNum type="arabicPeriod"/>
            </a:pPr>
            <a:r>
              <a:rPr lang="en-US" sz="2000" dirty="0"/>
              <a:t>The new ICCP object names for these points will follow the format described below:</a:t>
            </a:r>
          </a:p>
          <a:p>
            <a:pPr marL="687388" lvl="1" indent="0">
              <a:buNone/>
            </a:pPr>
            <a:endParaRPr lang="en-US" sz="1200" dirty="0"/>
          </a:p>
          <a:p>
            <a:pPr marL="687388" lvl="1" indent="0" algn="ctr">
              <a:buNone/>
            </a:pPr>
            <a:r>
              <a:rPr lang="en-US" sz="2000" b="1" dirty="0"/>
              <a:t>MW: ACMQLL_STATION_LL1_MW</a:t>
            </a:r>
          </a:p>
          <a:p>
            <a:pPr marL="687388" lvl="1" indent="0" algn="ctr">
              <a:buNone/>
            </a:pPr>
            <a:r>
              <a:rPr lang="en-US" sz="2000" b="1" dirty="0"/>
              <a:t>MVAR: ACMQLL_STATION_LL1_ MV</a:t>
            </a:r>
          </a:p>
        </p:txBody>
      </p:sp>
      <p:sp>
        <p:nvSpPr>
          <p:cNvPr id="4" name="Slide Number Placeholder 3">
            <a:extLst>
              <a:ext uri="{FF2B5EF4-FFF2-40B4-BE49-F238E27FC236}">
                <a16:creationId xmlns:a16="http://schemas.microsoft.com/office/drawing/2014/main" id="{4287D4B2-36EB-3147-9518-8EA86C504FD0}"/>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16479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E1E9C-CD43-98A2-9DFC-AF700574A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D1E60-7ADA-5973-40F2-DD675D8761CF}"/>
              </a:ext>
            </a:extLst>
          </p:cNvPr>
          <p:cNvSpPr>
            <a:spLocks noGrp="1"/>
          </p:cNvSpPr>
          <p:nvPr>
            <p:ph type="title"/>
          </p:nvPr>
        </p:nvSpPr>
        <p:spPr/>
        <p:txBody>
          <a:bodyPr/>
          <a:lstStyle/>
          <a:p>
            <a:r>
              <a:rPr lang="en-US" dirty="0">
                <a:highlight>
                  <a:srgbClr val="FFFF00"/>
                </a:highlight>
              </a:rPr>
              <a:t>Market Report Changes</a:t>
            </a:r>
          </a:p>
        </p:txBody>
      </p:sp>
      <p:sp>
        <p:nvSpPr>
          <p:cNvPr id="3" name="Content Placeholder 2">
            <a:extLst>
              <a:ext uri="{FF2B5EF4-FFF2-40B4-BE49-F238E27FC236}">
                <a16:creationId xmlns:a16="http://schemas.microsoft.com/office/drawing/2014/main" id="{C77BB496-BA13-9771-A04C-7AD3E28EEB14}"/>
              </a:ext>
            </a:extLst>
          </p:cNvPr>
          <p:cNvSpPr>
            <a:spLocks noGrp="1"/>
          </p:cNvSpPr>
          <p:nvPr>
            <p:ph idx="1"/>
          </p:nvPr>
        </p:nvSpPr>
        <p:spPr>
          <a:xfrm>
            <a:off x="304800" y="814634"/>
            <a:ext cx="8686800" cy="5105400"/>
          </a:xfrm>
        </p:spPr>
        <p:txBody>
          <a:bodyPr/>
          <a:lstStyle/>
          <a:p>
            <a:pPr marL="0" indent="0">
              <a:buNone/>
            </a:pPr>
            <a:r>
              <a:rPr lang="en-US" sz="1600" dirty="0"/>
              <a:t>A new column will be added to the reports below to show the Real-Time Reliability Deployment Price Adders for LLCM:</a:t>
            </a:r>
          </a:p>
          <a:p>
            <a:pPr marL="744538" indent="-457200">
              <a:lnSpc>
                <a:spcPct val="150000"/>
              </a:lnSpc>
              <a:buFont typeface="+mj-lt"/>
              <a:buAutoNum type="arabicPeriod"/>
            </a:pPr>
            <a:r>
              <a:rPr lang="en-US" sz="1600" b="1" dirty="0">
                <a:hlinkClick r:id="rId2" tooltip="https://www.ercot.com/mp/data-products/data-product-details?id=np6-323-cd"/>
              </a:rPr>
              <a:t>Real-Time Price Adders by SCED Interval</a:t>
            </a:r>
            <a:r>
              <a:rPr lang="en-US" sz="1600" b="1" dirty="0"/>
              <a:t> (EMIL ID: np6-323-cd)</a:t>
            </a:r>
          </a:p>
          <a:p>
            <a:pPr marL="744538" indent="-457200">
              <a:lnSpc>
                <a:spcPct val="150000"/>
              </a:lnSpc>
              <a:buFont typeface="+mj-lt"/>
              <a:buAutoNum type="arabicPeriod"/>
            </a:pPr>
            <a:r>
              <a:rPr lang="en-US" sz="1600" b="1" dirty="0">
                <a:hlinkClick r:id="rId3" tooltip="https://www.ercot.com/mp/data-products/data-product-details?id=np6-792-er"/>
              </a:rPr>
              <a:t>Historical Real-Time Price Adders by SCED Interval</a:t>
            </a:r>
            <a:r>
              <a:rPr lang="en-US" sz="1600" b="1" dirty="0"/>
              <a:t> (EMIL ID: np6-792-er)</a:t>
            </a:r>
            <a:endParaRPr lang="en-US" sz="1600" dirty="0"/>
          </a:p>
          <a:p>
            <a:pPr marL="287338" indent="0">
              <a:buNone/>
            </a:pPr>
            <a:endParaRPr lang="en-US" sz="1600" dirty="0"/>
          </a:p>
          <a:p>
            <a:pPr marL="287338" indent="0">
              <a:buNone/>
            </a:pPr>
            <a:r>
              <a:rPr lang="en-US" sz="1600" dirty="0">
                <a:highlight>
                  <a:srgbClr val="FFFF00"/>
                </a:highlight>
              </a:rPr>
              <a:t>This requires XSD changes, details below: </a:t>
            </a:r>
          </a:p>
          <a:p>
            <a:pPr marL="287338" indent="0">
              <a:buNone/>
            </a:pPr>
            <a:endParaRPr lang="en-US" sz="1600" dirty="0"/>
          </a:p>
          <a:p>
            <a:pPr marL="287338" indent="0">
              <a:buNone/>
            </a:pPr>
            <a:endParaRPr lang="en-US" sz="1600" dirty="0"/>
          </a:p>
        </p:txBody>
      </p:sp>
      <p:sp>
        <p:nvSpPr>
          <p:cNvPr id="4" name="Slide Number Placeholder 3">
            <a:extLst>
              <a:ext uri="{FF2B5EF4-FFF2-40B4-BE49-F238E27FC236}">
                <a16:creationId xmlns:a16="http://schemas.microsoft.com/office/drawing/2014/main" id="{DFC37E56-B4E5-77E0-5BE2-EB6A1C0C3BB3}"/>
              </a:ext>
            </a:extLst>
          </p:cNvPr>
          <p:cNvSpPr>
            <a:spLocks noGrp="1"/>
          </p:cNvSpPr>
          <p:nvPr>
            <p:ph type="sldNum" sz="quarter" idx="4"/>
          </p:nvPr>
        </p:nvSpPr>
        <p:spPr/>
        <p:txBody>
          <a:bodyPr/>
          <a:lstStyle/>
          <a:p>
            <a:fld id="{1D93BD3E-1E9A-4970-A6F7-E7AC52762E0C}" type="slidenum">
              <a:rPr lang="en-US" smtClean="0"/>
              <a:pPr/>
              <a:t>5</a:t>
            </a:fld>
            <a:endParaRPr lang="en-US" dirty="0"/>
          </a:p>
        </p:txBody>
      </p:sp>
      <p:pic>
        <p:nvPicPr>
          <p:cNvPr id="1028" name="Picture 4">
            <a:extLst>
              <a:ext uri="{FF2B5EF4-FFF2-40B4-BE49-F238E27FC236}">
                <a16:creationId xmlns:a16="http://schemas.microsoft.com/office/drawing/2014/main" id="{A2A2BB79-3F6A-BD30-6AD0-5323B99123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847031"/>
            <a:ext cx="8153400" cy="3050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87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028DA-3FA8-9D8C-C724-D36967D56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26A79-F749-C130-CE27-6E5B1835DB8E}"/>
              </a:ext>
            </a:extLst>
          </p:cNvPr>
          <p:cNvSpPr>
            <a:spLocks noGrp="1"/>
          </p:cNvSpPr>
          <p:nvPr>
            <p:ph type="title"/>
          </p:nvPr>
        </p:nvSpPr>
        <p:spPr/>
        <p:txBody>
          <a:bodyPr/>
          <a:lstStyle/>
          <a:p>
            <a:r>
              <a:rPr lang="en-US" dirty="0"/>
              <a:t>ERCOT External Web Services Changes</a:t>
            </a:r>
          </a:p>
        </p:txBody>
      </p:sp>
      <p:sp>
        <p:nvSpPr>
          <p:cNvPr id="3" name="Content Placeholder 2">
            <a:extLst>
              <a:ext uri="{FF2B5EF4-FFF2-40B4-BE49-F238E27FC236}">
                <a16:creationId xmlns:a16="http://schemas.microsoft.com/office/drawing/2014/main" id="{7238F0A6-D047-1F39-2A24-18B36B4807C5}"/>
              </a:ext>
            </a:extLst>
          </p:cNvPr>
          <p:cNvSpPr>
            <a:spLocks noGrp="1"/>
          </p:cNvSpPr>
          <p:nvPr>
            <p:ph idx="1"/>
          </p:nvPr>
        </p:nvSpPr>
        <p:spPr>
          <a:xfrm>
            <a:off x="273424" y="876300"/>
            <a:ext cx="8686800" cy="5105400"/>
          </a:xfrm>
        </p:spPr>
        <p:txBody>
          <a:bodyPr/>
          <a:lstStyle/>
          <a:p>
            <a:r>
              <a:rPr lang="en-US" sz="1600" dirty="0"/>
              <a:t>The CM-ASM-NOTF notification will have an additional AS_TYPE value of LLCM. Please note that this is not a EWS XSD change, it is only </a:t>
            </a:r>
            <a:r>
              <a:rPr lang="en-US" sz="1600" b="1" i="1" u="sng" dirty="0"/>
              <a:t>EIP External Interfaces Specifications document change.</a:t>
            </a:r>
          </a:p>
          <a:p>
            <a:endParaRPr lang="en-US" sz="1600" dirty="0"/>
          </a:p>
          <a:p>
            <a:endParaRPr lang="en-US" sz="1600" dirty="0"/>
          </a:p>
          <a:p>
            <a:pPr marL="744538" indent="-457200">
              <a:buFont typeface="+mj-lt"/>
              <a:buAutoNum type="arabicPeriod"/>
            </a:pPr>
            <a:endParaRPr lang="en-US" sz="1600" dirty="0"/>
          </a:p>
          <a:p>
            <a:pPr marL="287338" indent="0">
              <a:buNone/>
            </a:pPr>
            <a:endParaRPr lang="en-US" sz="1600" dirty="0"/>
          </a:p>
          <a:p>
            <a:pPr marL="744538" indent="-457200">
              <a:buFont typeface="+mj-lt"/>
              <a:buAutoNum type="arabicPeriod"/>
            </a:pPr>
            <a:endParaRPr lang="en-US" sz="1600" dirty="0"/>
          </a:p>
          <a:p>
            <a:pPr marL="744538" indent="-457200">
              <a:buFont typeface="+mj-lt"/>
              <a:buAutoNum type="arabicPeriod"/>
            </a:pPr>
            <a:endParaRPr lang="en-US" sz="1600" dirty="0"/>
          </a:p>
          <a:p>
            <a:pPr marL="744538" indent="-457200">
              <a:buFont typeface="+mj-lt"/>
              <a:buAutoNum type="arabicPeriod"/>
            </a:pPr>
            <a:endParaRPr lang="en-US" sz="1600" dirty="0"/>
          </a:p>
          <a:p>
            <a:pPr marL="287338" indent="0">
              <a:buNone/>
            </a:pPr>
            <a:endParaRPr lang="en-US" sz="1600" dirty="0"/>
          </a:p>
          <a:p>
            <a:pPr marL="573088" indent="-285750"/>
            <a:r>
              <a:rPr lang="en-US" sz="1600" b="1" i="1" u="sng" dirty="0"/>
              <a:t>This document changes</a:t>
            </a:r>
            <a:r>
              <a:rPr lang="en-US" sz="1600" b="1" i="1" dirty="0"/>
              <a:t> </a:t>
            </a:r>
            <a:r>
              <a:rPr lang="en-US" sz="1600" dirty="0"/>
              <a:t>can be viewed on the </a:t>
            </a:r>
            <a:r>
              <a:rPr lang="en-US" sz="1600" b="1" u="sng" dirty="0"/>
              <a:t>Developer Portal </a:t>
            </a:r>
            <a:r>
              <a:rPr lang="en-US" sz="1600" dirty="0"/>
              <a:t>under MMS System Generated Notices:</a:t>
            </a:r>
            <a:br>
              <a:rPr lang="en-US" sz="1600" dirty="0"/>
            </a:br>
            <a:r>
              <a:rPr lang="en-US" sz="1600" dirty="0">
                <a:hlinkClick r:id="rId2"/>
              </a:rPr>
              <a:t>ERCOT Developer Portal</a:t>
            </a:r>
            <a:endParaRPr lang="en-US" sz="1600" dirty="0"/>
          </a:p>
          <a:p>
            <a:pPr marL="287338" indent="0">
              <a:buNone/>
            </a:pPr>
            <a:endParaRPr lang="en-US" sz="1600" dirty="0"/>
          </a:p>
          <a:p>
            <a:pPr marL="573088" indent="-285750"/>
            <a:r>
              <a:rPr lang="en-US" sz="2000" b="1" dirty="0"/>
              <a:t>Reminder: </a:t>
            </a:r>
            <a:r>
              <a:rPr lang="en-US" sz="1600" b="1" i="1" u="sng" dirty="0"/>
              <a:t>EIP External Interfaces Specifications </a:t>
            </a:r>
            <a:r>
              <a:rPr lang="en-US" sz="1600" dirty="0"/>
              <a:t>word document on ERCOT.com (</a:t>
            </a:r>
            <a:r>
              <a:rPr lang="en-US" sz="1600" dirty="0">
                <a:hlinkClick r:id="rId3" tooltip="https://www.ercot.com/services/mdt/userguides"/>
              </a:rPr>
              <a:t>https://www.ercot.com/services/mdt/userguides</a:t>
            </a:r>
            <a:r>
              <a:rPr lang="en-US" sz="1600" dirty="0"/>
              <a:t>) will </a:t>
            </a:r>
            <a:r>
              <a:rPr lang="en-US" sz="1600" b="1" u="sng" dirty="0"/>
              <a:t>no longer be maintained and will be deleted in near future.</a:t>
            </a:r>
          </a:p>
          <a:p>
            <a:pPr marL="287338" indent="0">
              <a:buNone/>
            </a:pPr>
            <a:endParaRPr lang="en-US" sz="1600" dirty="0"/>
          </a:p>
        </p:txBody>
      </p:sp>
      <p:sp>
        <p:nvSpPr>
          <p:cNvPr id="4" name="Slide Number Placeholder 3">
            <a:extLst>
              <a:ext uri="{FF2B5EF4-FFF2-40B4-BE49-F238E27FC236}">
                <a16:creationId xmlns:a16="http://schemas.microsoft.com/office/drawing/2014/main" id="{B7AC5A67-70C5-E89A-3074-7FC19974F0B9}"/>
              </a:ext>
            </a:extLst>
          </p:cNvPr>
          <p:cNvSpPr>
            <a:spLocks noGrp="1"/>
          </p:cNvSpPr>
          <p:nvPr>
            <p:ph type="sldNum" sz="quarter" idx="4"/>
          </p:nvPr>
        </p:nvSpPr>
        <p:spPr/>
        <p:txBody>
          <a:bodyPr/>
          <a:lstStyle/>
          <a:p>
            <a:fld id="{1D93BD3E-1E9A-4970-A6F7-E7AC52762E0C}" type="slidenum">
              <a:rPr lang="en-US" smtClean="0"/>
              <a:pPr/>
              <a:t>6</a:t>
            </a:fld>
            <a:endParaRPr lang="en-US" dirty="0"/>
          </a:p>
        </p:txBody>
      </p:sp>
      <p:pic>
        <p:nvPicPr>
          <p:cNvPr id="6" name="Picture 5">
            <a:extLst>
              <a:ext uri="{FF2B5EF4-FFF2-40B4-BE49-F238E27FC236}">
                <a16:creationId xmlns:a16="http://schemas.microsoft.com/office/drawing/2014/main" id="{8F0C3B96-C8C1-EFFE-2106-779CE8DB3927}"/>
              </a:ext>
            </a:extLst>
          </p:cNvPr>
          <p:cNvPicPr>
            <a:picLocks noChangeAspect="1"/>
          </p:cNvPicPr>
          <p:nvPr/>
        </p:nvPicPr>
        <p:blipFill>
          <a:blip r:embed="rId4"/>
          <a:stretch>
            <a:fillRect/>
          </a:stretch>
        </p:blipFill>
        <p:spPr>
          <a:xfrm>
            <a:off x="322888" y="1905000"/>
            <a:ext cx="8498223" cy="1828800"/>
          </a:xfrm>
          <a:prstGeom prst="rect">
            <a:avLst/>
          </a:prstGeom>
        </p:spPr>
      </p:pic>
    </p:spTree>
    <p:extLst>
      <p:ext uri="{BB962C8B-B14F-4D97-AF65-F5344CB8AC3E}">
        <p14:creationId xmlns:p14="http://schemas.microsoft.com/office/powerpoint/2010/main" val="2199086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5685F-1180-4531-A811-679650ADFC81}"/>
              </a:ext>
            </a:extLst>
          </p:cNvPr>
          <p:cNvSpPr>
            <a:spLocks noGrp="1"/>
          </p:cNvSpPr>
          <p:nvPr>
            <p:ph type="title"/>
          </p:nvPr>
        </p:nvSpPr>
        <p:spPr/>
        <p:txBody>
          <a:bodyPr/>
          <a:lstStyle/>
          <a:p>
            <a:r>
              <a:rPr lang="en-US" sz="1800" dirty="0"/>
              <a:t>Questions?</a:t>
            </a:r>
          </a:p>
        </p:txBody>
      </p:sp>
      <p:sp>
        <p:nvSpPr>
          <p:cNvPr id="3" name="Content Placeholder 2">
            <a:extLst>
              <a:ext uri="{FF2B5EF4-FFF2-40B4-BE49-F238E27FC236}">
                <a16:creationId xmlns:a16="http://schemas.microsoft.com/office/drawing/2014/main" id="{8265348D-3465-46B4-89D9-D0499BC1F3C7}"/>
              </a:ext>
            </a:extLst>
          </p:cNvPr>
          <p:cNvSpPr>
            <a:spLocks noGrp="1"/>
          </p:cNvSpPr>
          <p:nvPr>
            <p:ph idx="1"/>
          </p:nvPr>
        </p:nvSpPr>
        <p:spPr>
          <a:xfrm>
            <a:off x="1524000" y="1295400"/>
            <a:ext cx="5943600" cy="3943350"/>
          </a:xfrm>
        </p:spPr>
        <p:txBody>
          <a:bodyPr/>
          <a:lstStyle/>
          <a:p>
            <a:pPr marL="0" indent="0">
              <a:buNone/>
            </a:pPr>
            <a:r>
              <a:rPr lang="en-US" dirty="0"/>
              <a:t>     </a:t>
            </a:r>
          </a:p>
          <a:p>
            <a:pPr marL="0" indent="0">
              <a:buNone/>
            </a:pPr>
            <a:r>
              <a:rPr lang="en-US" sz="1800" dirty="0"/>
              <a:t>You can reach following contacts for any questions and feedback</a:t>
            </a:r>
          </a:p>
          <a:p>
            <a:pPr marL="0" indent="0">
              <a:buNone/>
            </a:pPr>
            <a:endParaRPr lang="en-US" sz="1800" dirty="0"/>
          </a:p>
          <a:p>
            <a:pPr marL="300038" lvl="1" indent="0" algn="ctr">
              <a:buNone/>
            </a:pPr>
            <a:r>
              <a:rPr lang="en-US" sz="1800" dirty="0"/>
              <a:t>Sruthi Hariharan at </a:t>
            </a:r>
            <a:r>
              <a:rPr lang="en-US" sz="1800" dirty="0">
                <a:hlinkClick r:id="rId2"/>
              </a:rPr>
              <a:t>Sruthi.Hariharan@ercot.com</a:t>
            </a:r>
            <a:endParaRPr lang="en-US" sz="1800" dirty="0"/>
          </a:p>
          <a:p>
            <a:pPr marL="300038" lvl="1" indent="0" algn="ctr">
              <a:buNone/>
            </a:pPr>
            <a:r>
              <a:rPr lang="en-US" sz="1800" dirty="0"/>
              <a:t>                  or</a:t>
            </a:r>
          </a:p>
          <a:p>
            <a:pPr marL="300038" lvl="1" indent="0" algn="ctr">
              <a:buNone/>
            </a:pPr>
            <a:r>
              <a:rPr lang="en-US" sz="1800" dirty="0"/>
              <a:t>Sreenivas Badri at </a:t>
            </a:r>
            <a:r>
              <a:rPr lang="en-US" sz="1800" dirty="0">
                <a:hlinkClick r:id="rId3"/>
              </a:rPr>
              <a:t>Sreenivas.Badri@ercot.com</a:t>
            </a:r>
            <a:r>
              <a:rPr lang="en-US" sz="1800" dirty="0"/>
              <a:t> </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
        <p:nvSpPr>
          <p:cNvPr id="4" name="Slide Number Placeholder 3">
            <a:extLst>
              <a:ext uri="{FF2B5EF4-FFF2-40B4-BE49-F238E27FC236}">
                <a16:creationId xmlns:a16="http://schemas.microsoft.com/office/drawing/2014/main" id="{94A37C10-9C43-4D1E-A853-17126AC6B931}"/>
              </a:ext>
            </a:extLst>
          </p:cNvPr>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3446500615"/>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6f9114be51d86da491079c8d381afb21">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91872eea4e18ed25fdbbc3c4e1b8a5e2"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_activity" minOccurs="0"/>
                <xsd:element ref="ns4:MediaServiceObjectDetectorVersions" minOccurs="0"/>
                <xsd:element ref="ns4:MediaServiceSystemTags" minOccurs="0"/>
                <xsd:element ref="ns4:MediaServiceGenerationTime" minOccurs="0"/>
                <xsd:element ref="ns4:MediaServiceEventHashCode" minOccurs="0"/>
                <xsd:element ref="ns4:MediaServiceOCR" minOccurs="0"/>
                <xsd:element ref="ns4:MediaServiceDateTaken" minOccurs="0"/>
                <xsd:element ref="ns4:MediaServiceLocation" minOccurs="0"/>
                <xsd:element ref="ns4:MediaServiceSearchPropertie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2A7F8399-B26A-46CF-95A6-0E3CBEB8B1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1A526C54-2038-4DDB-9077-84C80FF069E0}">
  <ds:schemaRefs>
    <ds:schemaRef ds:uri="97deaf5a-01d9-4834-89d2-802f43df07d1"/>
    <ds:schemaRef ds:uri="http://purl.org/dc/elements/1.1/"/>
    <ds:schemaRef ds:uri="http://purl.org/dc/terms/"/>
    <ds:schemaRef ds:uri="http://www.w3.org/XML/1998/namespace"/>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s>
</ds:datastoreItem>
</file>

<file path=docProps/app.xml><?xml version="1.0" encoding="utf-8"?>
<Properties xmlns="http://schemas.openxmlformats.org/officeDocument/2006/extended-properties" xmlns:vt="http://schemas.openxmlformats.org/officeDocument/2006/docPropsVTypes">
  <Template/>
  <TotalTime>25441</TotalTime>
  <Words>610</Words>
  <Application>Microsoft Office PowerPoint</Application>
  <PresentationFormat>On-screen Show (4:3)</PresentationFormat>
  <Paragraphs>68</Paragraphs>
  <Slides>7</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Cover Slide</vt:lpstr>
      <vt:lpstr>Horizontal Theme</vt:lpstr>
      <vt:lpstr>PowerPoint Presentation</vt:lpstr>
      <vt:lpstr>Large Load Curtailment Manager (LLCM) - Overview</vt:lpstr>
      <vt:lpstr>Large Load Curtailment Manager (LLCM) – Summer 2026</vt:lpstr>
      <vt:lpstr>ICCP Telemetry modeling</vt:lpstr>
      <vt:lpstr>Market Report Changes</vt:lpstr>
      <vt:lpstr>ERCOT External Web Services Changes</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672</cp:revision>
  <cp:lastPrinted>2017-10-10T21:31:05Z</cp:lastPrinted>
  <dcterms:created xsi:type="dcterms:W3CDTF">2016-01-21T15:20:31Z</dcterms:created>
  <dcterms:modified xsi:type="dcterms:W3CDTF">2026-05-20T16:04:31Z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0x010100E238A853E2A21D478864F317E572DCF9</vt:lpwstr>
  </property>
  <property fmtid="{D5CDD505-2E9C-101B-9397-08002B2CF9AE}" pid="3" name="MSIP_Label_7084cbda-52b8-46fb-a7b7-cb5bd465ed85_Enabled">
    <vt:lpwstr>true</vt:lpwstr>
  </property>
  <property fmtid="{D5CDD505-2E9C-101B-9397-08002B2CF9AE}" pid="4" name="MSIP_Label_7084cbda-52b8-46fb-a7b7-cb5bd465ed85_ActionId">
    <vt:lpwstr>c62e7908-7660-43a6-b1c8-5c5c95dc1f11</vt:lpwstr>
  </property>
  <property fmtid="{D5CDD505-2E9C-101B-9397-08002B2CF9AE}" pid="5" name="MSIP_Label_7084cbda-52b8-46fb-a7b7-cb5bd465ed85_SetDate">
    <vt:lpwstr>2023-05-09T20:19:39Z</vt:lpwstr>
  </property>
  <property fmtid="{D5CDD505-2E9C-101B-9397-08002B2CF9AE}" pid="6" name="MSIP_Label_7084cbda-52b8-46fb-a7b7-cb5bd465ed85_Name">
    <vt:lpwstr>Internal</vt:lpwstr>
  </property>
  <property fmtid="{D5CDD505-2E9C-101B-9397-08002B2CF9AE}" pid="7" name="MSIP_Label_7084cbda-52b8-46fb-a7b7-cb5bd465ed85_ContentBits">
    <vt:lpwstr>0</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Method">
    <vt:lpwstr>Standard</vt:lpwstr>
  </property>
</Properties>
</file>