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301" r:id="rId18"/>
    <p:sldId id="302" r:id="rId19"/>
    <p:sldId id="294" r:id="rId20"/>
    <p:sldId id="304" r:id="rId21"/>
    <p:sldId id="30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9" d="100"/>
          <a:sy n="119" d="100"/>
        </p:scale>
        <p:origin x="18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May 18,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May 18,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May 18,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18,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May 18,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May 18,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May 18,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May 18,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18,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18,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May 18,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www.ercot.com/services/comm/mkt_notices/M-A051126-01"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txBox="1"/>
          <p:nvPr/>
        </p:nvSpPr>
        <p:spPr>
          <a:xfrm>
            <a:off x="136358" y="2564247"/>
            <a:ext cx="5959642" cy="2431435"/>
          </a:xfrm>
          <a:prstGeom prst="rect">
            <a:avLst/>
          </a:prstGeom>
          <a:noFill/>
        </p:spPr>
        <p:txBody>
          <a:bodyPr wrap="square" rtlCol="0">
            <a:spAutoFit/>
          </a:bodyPr>
          <a:lstStyle/>
          <a:p>
            <a:r>
              <a:rPr lang="en-US" sz="2000" b="1" dirty="0">
                <a:solidFill>
                  <a:srgbClr val="003865"/>
                </a:solidFill>
                <a:latin typeface="Arial"/>
              </a:rPr>
              <a:t>Downstream Production Changes (DPC)- 				Process Automation</a:t>
            </a:r>
          </a:p>
          <a:p>
            <a:endParaRPr lang="en-US" sz="1400" dirty="0"/>
          </a:p>
          <a:p>
            <a:endParaRPr lang="en-US" sz="1400" dirty="0"/>
          </a:p>
          <a:p>
            <a:endParaRPr lang="en-US" sz="1400" dirty="0"/>
          </a:p>
          <a:p>
            <a:endParaRPr lang="en-US" sz="1800" b="0" i="1" dirty="0">
              <a:solidFill>
                <a:srgbClr val="003865"/>
              </a:solidFill>
              <a:latin typeface="Arial"/>
            </a:endParaRPr>
          </a:p>
          <a:p>
            <a:r>
              <a:rPr lang="en-US" sz="1800" b="0" i="1" dirty="0">
                <a:solidFill>
                  <a:srgbClr val="003865"/>
                </a:solidFill>
                <a:latin typeface="Arial"/>
              </a:rPr>
              <a:t>Yugendher Karedla / Yong Ma</a:t>
            </a:r>
          </a:p>
          <a:p>
            <a:endParaRPr lang="en-US" sz="1800" b="0" i="1" dirty="0">
              <a:solidFill>
                <a:srgbClr val="003865"/>
              </a:solidFill>
              <a:latin typeface="Arial"/>
            </a:endParaRPr>
          </a:p>
          <a:p>
            <a:r>
              <a:rPr lang="en-US" sz="1600" dirty="0">
                <a:solidFill>
                  <a:srgbClr val="003865"/>
                </a:solidFill>
                <a:latin typeface="Arial"/>
              </a:rPr>
              <a:t>May</a:t>
            </a:r>
            <a:r>
              <a:rPr lang="en-US" sz="1600" b="0" dirty="0">
                <a:solidFill>
                  <a:srgbClr val="003865"/>
                </a:solidFill>
                <a:latin typeface="Arial"/>
              </a:rPr>
              <a:t> 21, 2026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003865"/>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p:txBody>
          <a:bodyPr/>
          <a:lstStyle/>
          <a:p>
            <a:r>
              <a:rPr lang="en-US" sz="2400" dirty="0"/>
              <a:t>Submitting Temporary DPCs – Contingency Status Changes</a:t>
            </a:r>
            <a:br>
              <a:rPr lang="en-US" dirty="0">
                <a:solidFill>
                  <a:srgbClr val="003865"/>
                </a:solidFill>
              </a:rPr>
            </a:br>
            <a:r>
              <a:rPr lang="en-US" dirty="0"/>
              <a:t> </a:t>
            </a:r>
          </a:p>
        </p:txBody>
      </p:sp>
      <p:pic>
        <p:nvPicPr>
          <p:cNvPr id="13" name="Picture 12" descr="Table  AI-generated content may be incorrect.">
            <a:extLst>
              <a:ext uri="{FF2B5EF4-FFF2-40B4-BE49-F238E27FC236}">
                <a16:creationId xmlns:a16="http://schemas.microsoft.com/office/drawing/2014/main" id="{6D09D562-9068-CDAE-B31D-B8269A5EEF60}"/>
              </a:ext>
            </a:extLst>
          </p:cNvPr>
          <p:cNvPicPr>
            <a:picLocks noChangeAspect="1"/>
          </p:cNvPicPr>
          <p:nvPr/>
        </p:nvPicPr>
        <p:blipFill>
          <a:blip r:embed="rId2"/>
          <a:stretch>
            <a:fillRect/>
          </a:stretch>
        </p:blipFill>
        <p:spPr>
          <a:xfrm>
            <a:off x="4443664" y="1991717"/>
            <a:ext cx="2566736" cy="2537680"/>
          </a:xfrm>
          <a:prstGeom prst="rect">
            <a:avLst/>
          </a:prstGeom>
        </p:spPr>
      </p:pic>
      <p:pic>
        <p:nvPicPr>
          <p:cNvPr id="4" name="Picture 3" descr="Graphical user interface, application  AI-generated content may be incorrect.">
            <a:extLst>
              <a:ext uri="{FF2B5EF4-FFF2-40B4-BE49-F238E27FC236}">
                <a16:creationId xmlns:a16="http://schemas.microsoft.com/office/drawing/2014/main" id="{2AEA6523-769C-0DE5-B2BB-FF4AE4FE5028}"/>
              </a:ext>
            </a:extLst>
          </p:cNvPr>
          <p:cNvPicPr>
            <a:picLocks noChangeAspect="1"/>
          </p:cNvPicPr>
          <p:nvPr/>
        </p:nvPicPr>
        <p:blipFill>
          <a:blip r:embed="rId3"/>
          <a:stretch>
            <a:fillRect/>
          </a:stretch>
        </p:blipFill>
        <p:spPr>
          <a:xfrm>
            <a:off x="381001" y="1192618"/>
            <a:ext cx="4062663" cy="4797489"/>
          </a:xfrm>
          <a:prstGeom prst="rect">
            <a:avLst/>
          </a:prstGeom>
        </p:spPr>
      </p:pic>
      <p:cxnSp>
        <p:nvCxnSpPr>
          <p:cNvPr id="7" name="Straight Arrow Connector 6">
            <a:extLst>
              <a:ext uri="{FF2B5EF4-FFF2-40B4-BE49-F238E27FC236}">
                <a16:creationId xmlns:a16="http://schemas.microsoft.com/office/drawing/2014/main" id="{47DCF450-4E20-E9AB-4D98-F8AF056623F8}"/>
              </a:ext>
            </a:extLst>
          </p:cNvPr>
          <p:cNvCxnSpPr/>
          <p:nvPr/>
        </p:nvCxnSpPr>
        <p:spPr>
          <a:xfrm flipV="1">
            <a:off x="3256547" y="2221832"/>
            <a:ext cx="1307432" cy="20453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p:txBody>
          <a:bodyPr/>
          <a:lstStyle/>
          <a:p>
            <a:r>
              <a:rPr lang="en-US" sz="2400" dirty="0"/>
              <a:t>DPC Dashboard- Default View</a:t>
            </a:r>
            <a:br>
              <a:rPr lang="en-US" dirty="0">
                <a:solidFill>
                  <a:srgbClr val="003865"/>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003865"/>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003865"/>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General Information</a:t>
            </a:r>
            <a:r>
              <a:rPr lang="en-US" sz="1600" dirty="0">
                <a:solidFill>
                  <a:srgbClr val="003865"/>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Change Log</a:t>
            </a:r>
            <a:r>
              <a:rPr lang="en-US" sz="1600" dirty="0">
                <a:solidFill>
                  <a:srgbClr val="003865"/>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DB Loads</a:t>
            </a:r>
            <a:r>
              <a:rPr lang="en-US" sz="1600" dirty="0">
                <a:solidFill>
                  <a:srgbClr val="003865"/>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Activity Log</a:t>
            </a:r>
            <a:r>
              <a:rPr lang="en-US" sz="1600" dirty="0">
                <a:solidFill>
                  <a:srgbClr val="003865"/>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p:txBody>
          <a:bodyPr/>
          <a:lstStyle/>
          <a:p>
            <a:r>
              <a:rPr lang="en-US" sz="2400" dirty="0"/>
              <a:t>DPC Details Popup</a:t>
            </a:r>
            <a:br>
              <a:rPr lang="en-US" dirty="0">
                <a:solidFill>
                  <a:srgbClr val="003865"/>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p:txBody>
          <a:bodyPr/>
          <a:lstStyle/>
          <a:p>
            <a:r>
              <a:rPr lang="en-US" sz="2400" dirty="0"/>
              <a:t>Submitting Temporary DPCs- Static Rating</a:t>
            </a:r>
            <a:br>
              <a:rPr lang="en-US" dirty="0">
                <a:solidFill>
                  <a:srgbClr val="003865"/>
                </a:solidFill>
              </a:rPr>
            </a:br>
            <a:r>
              <a:rPr lang="en-US" dirty="0"/>
              <a:t> </a:t>
            </a:r>
          </a:p>
        </p:txBody>
      </p:sp>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4888518"/>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 – If a line/XF is dynamically rated, those lines/XFs will be automatically excluded from the drop down list for temporary DPCs, as this UI is only for Static rating updates.</a:t>
            </a:r>
          </a:p>
          <a:p>
            <a:pPr marL="742950" lvl="1" indent="-285750">
              <a:lnSpc>
                <a:spcPct val="150000"/>
              </a:lnSpc>
              <a:buFont typeface="Courier New" panose="02070309020205020404" pitchFamily="49" charset="0"/>
              <a:buChar char="o"/>
            </a:pPr>
            <a:endParaRPr lang="en-US" dirty="0"/>
          </a:p>
        </p:txBody>
      </p:sp>
      <p:pic>
        <p:nvPicPr>
          <p:cNvPr id="5" name="Picture 4" descr="Graphical user interface, application  AI-generated content may be incorrect.">
            <a:extLst>
              <a:ext uri="{FF2B5EF4-FFF2-40B4-BE49-F238E27FC236}">
                <a16:creationId xmlns:a16="http://schemas.microsoft.com/office/drawing/2014/main" id="{F7684175-A5F7-DDCF-1151-11CFF8CE5B6B}"/>
              </a:ext>
            </a:extLst>
          </p:cNvPr>
          <p:cNvPicPr>
            <a:picLocks noChangeAspect="1"/>
          </p:cNvPicPr>
          <p:nvPr/>
        </p:nvPicPr>
        <p:blipFill>
          <a:blip r:embed="rId2"/>
          <a:stretch>
            <a:fillRect/>
          </a:stretch>
        </p:blipFill>
        <p:spPr>
          <a:xfrm>
            <a:off x="908195" y="1101365"/>
            <a:ext cx="5619372" cy="5133474"/>
          </a:xfrm>
          <a:prstGeom prst="rect">
            <a:avLst/>
          </a:prstGeom>
        </p:spPr>
      </p:pic>
    </p:spTree>
    <p:extLst>
      <p:ext uri="{BB962C8B-B14F-4D97-AF65-F5344CB8AC3E}">
        <p14:creationId xmlns:p14="http://schemas.microsoft.com/office/powerpoint/2010/main" val="243536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a:t>
            </a:r>
            <a:endParaRPr lang="en-US" dirty="0">
              <a:highlight>
                <a:srgbClr val="FFFF00"/>
              </a:highlight>
            </a:endParaRP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a:xfrm>
            <a:off x="406400" y="990601"/>
            <a:ext cx="11379200" cy="5280659"/>
          </a:xfrm>
        </p:spPr>
        <p:txBody>
          <a:bodyPr/>
          <a:lstStyle/>
          <a:p>
            <a:pPr marL="171450" indent="-171450">
              <a:buFont typeface="Arial" panose="020B0604020202020204" pitchFamily="34" charset="0"/>
              <a:buChar char="•"/>
            </a:pPr>
            <a:r>
              <a:rPr lang="en-US" sz="1400" b="1" dirty="0">
                <a:solidFill>
                  <a:srgbClr val="003865"/>
                </a:solidFill>
              </a:rPr>
              <a:t>Withdrawal Option</a:t>
            </a:r>
          </a:p>
          <a:p>
            <a:pPr lvl="1">
              <a:buFont typeface="Wingdings" panose="05000000000000000000" pitchFamily="2" charset="2"/>
              <a:buChar char="Ø"/>
            </a:pPr>
            <a:r>
              <a:rPr lang="en-US" sz="1200" dirty="0">
                <a:solidFill>
                  <a:srgbClr val="003865"/>
                </a:solidFill>
              </a:rPr>
              <a:t>TOs can withdraw a DPC while it is “Submitted” Status , but NOT after it gets to “Approved for Implementation” status.</a:t>
            </a:r>
          </a:p>
          <a:p>
            <a:pPr lvl="1">
              <a:buFont typeface="Wingdings" panose="05000000000000000000" pitchFamily="2" charset="2"/>
              <a:buChar char="Ø"/>
            </a:pPr>
            <a:r>
              <a:rPr lang="en-US" sz="1200" dirty="0">
                <a:solidFill>
                  <a:srgbClr val="003865"/>
                </a:solidFill>
              </a:rPr>
              <a:t>Use case for Withdraw option is when TOs like to edit effective start/end dates or content of DPC, before it is approved for implementation at ERCOT. If Withdraw option is available, new DPC is not needed to make these modifications.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Effective End Date Modification- Applicable to implemented DPC</a:t>
            </a:r>
            <a:r>
              <a:rPr lang="en-US" sz="1400" dirty="0">
                <a:solidFill>
                  <a:srgbClr val="003865"/>
                </a:solidFill>
              </a:rPr>
              <a:t>.</a:t>
            </a:r>
          </a:p>
          <a:p>
            <a:pPr lvl="1">
              <a:buFont typeface="Wingdings" panose="05000000000000000000" pitchFamily="2" charset="2"/>
              <a:buChar char="Ø"/>
            </a:pPr>
            <a:r>
              <a:rPr lang="en-US" sz="1200" dirty="0">
                <a:solidFill>
                  <a:srgbClr val="003865"/>
                </a:solidFill>
              </a:rPr>
              <a:t>On Implemented status, TOs can modify the effective end date: </a:t>
            </a:r>
          </a:p>
          <a:p>
            <a:pPr lvl="2">
              <a:buFont typeface="Courier New" panose="02070309020205020404" pitchFamily="49" charset="0"/>
              <a:buChar char="o"/>
            </a:pPr>
            <a:r>
              <a:rPr lang="en-US" sz="1200" dirty="0">
                <a:solidFill>
                  <a:srgbClr val="003865"/>
                </a:solidFill>
              </a:rPr>
              <a:t>Modify Effective end date to earlier date: Ends the DPC sooner. </a:t>
            </a:r>
          </a:p>
          <a:p>
            <a:pPr lvl="2">
              <a:buFont typeface="Courier New" panose="02070309020205020404" pitchFamily="49" charset="0"/>
              <a:buChar char="o"/>
            </a:pPr>
            <a:r>
              <a:rPr lang="en-US" sz="1200" dirty="0">
                <a:solidFill>
                  <a:srgbClr val="003865"/>
                </a:solidFill>
              </a:rPr>
              <a:t>Modify Effective end date to later date: Extends the DPC duration.</a:t>
            </a:r>
          </a:p>
          <a:p>
            <a:pPr marL="365760" lvl="1" indent="0">
              <a:buNone/>
            </a:pPr>
            <a:r>
              <a:rPr lang="en-US" sz="1200" dirty="0">
                <a:solidFill>
                  <a:srgbClr val="003865"/>
                </a:solidFill>
              </a:rPr>
              <a:t>Note- effective end date needs to be greater than current date/time and cannot be 30 days from date of submission for Temporary DPCs.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No conflicting/duplicate DPCs for same elements:</a:t>
            </a:r>
          </a:p>
          <a:p>
            <a:pPr lvl="1">
              <a:buFont typeface="Wingdings" panose="05000000000000000000" pitchFamily="2" charset="2"/>
              <a:buChar char="Ø"/>
            </a:pPr>
            <a:r>
              <a:rPr lang="en-US" sz="1200" dirty="0">
                <a:solidFill>
                  <a:srgbClr val="003865"/>
                </a:solidFill>
              </a:rPr>
              <a:t>After DPC is implemented in production (Implemented Status, not Closed Status), if TOs want to change the DPC again, then a new DPC needs to be submitted for the same equipment. So, the procedure is to update the effective end date to current date/time and ensure the current DPC is in Closed Status (from DPC Dashboard). After DPC associated with a specific equipment is closed, TOs can submit a new DPC for same equipment with new start/end times. </a:t>
            </a:r>
          </a:p>
          <a:p>
            <a:pPr marL="102870" indent="-285750">
              <a:buFont typeface="Arial" panose="020B0604020202020204" pitchFamily="34" charset="0"/>
              <a:buChar char="•"/>
            </a:pPr>
            <a:endParaRPr lang="en-US" sz="1400" dirty="0">
              <a:solidFill>
                <a:srgbClr val="003865"/>
              </a:solidFill>
            </a:endParaRPr>
          </a:p>
          <a:p>
            <a:pPr marL="102870" indent="-285750">
              <a:buFont typeface="Arial" panose="020B0604020202020204" pitchFamily="34" charset="0"/>
              <a:buChar char="•"/>
            </a:pPr>
            <a:r>
              <a:rPr lang="en-US" sz="1400" b="1" dirty="0">
                <a:solidFill>
                  <a:srgbClr val="003865"/>
                </a:solidFill>
              </a:rPr>
              <a:t>Closed Status</a:t>
            </a:r>
          </a:p>
          <a:p>
            <a:pPr lvl="1">
              <a:buFont typeface="Wingdings" panose="05000000000000000000" pitchFamily="2" charset="2"/>
              <a:buChar char="Ø"/>
            </a:pPr>
            <a:r>
              <a:rPr lang="en-US" sz="1200" dirty="0">
                <a:solidFill>
                  <a:srgbClr val="003865"/>
                </a:solidFill>
              </a:rPr>
              <a:t>Once the effective end date is reached, the DPC automatically transitions to Closed status.</a:t>
            </a:r>
          </a:p>
          <a:p>
            <a:pPr lvl="1">
              <a:buFont typeface="Wingdings" panose="05000000000000000000" pitchFamily="2" charset="2"/>
              <a:buChar char="Ø"/>
            </a:pPr>
            <a:r>
              <a:rPr lang="en-US" sz="1200" dirty="0">
                <a:solidFill>
                  <a:srgbClr val="003865"/>
                </a:solidFill>
              </a:rPr>
              <a:t>Transition to Closed status - It would trigger EMS/Market applications to revert back to Model value/state in production. </a:t>
            </a:r>
          </a:p>
          <a:p>
            <a:pPr lvl="1">
              <a:buFont typeface="Wingdings" panose="05000000000000000000" pitchFamily="2" charset="2"/>
              <a:buChar char="Ø"/>
            </a:pPr>
            <a:r>
              <a:rPr lang="en-US" sz="1200" dirty="0">
                <a:solidFill>
                  <a:srgbClr val="003865"/>
                </a:solidFill>
              </a:rPr>
              <a:t>After DPC transitions to closed status, no further changes are allowed, and it will be archived for historical reference.   </a:t>
            </a:r>
          </a:p>
          <a:p>
            <a:pPr lvl="1">
              <a:buFont typeface="Wingdings" panose="05000000000000000000" pitchFamily="2" charset="2"/>
              <a:buChar char="Ø"/>
            </a:pPr>
            <a:endParaRPr lang="en-US" sz="1200" dirty="0">
              <a:solidFill>
                <a:srgbClr val="003865"/>
              </a:solidFill>
              <a:latin typeface="Arial" panose="020B0604020202020204"/>
            </a:endParaRPr>
          </a:p>
          <a:p>
            <a:endParaRPr lang="en-US" sz="1200"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5876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Implementation Timelines - </a:t>
            </a:r>
            <a:r>
              <a:rPr lang="en-US" sz="2000" dirty="0">
                <a:highlight>
                  <a:srgbClr val="FFFF00"/>
                </a:highlight>
              </a:rPr>
              <a:t>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289388"/>
            <a:ext cx="10205006" cy="5052221"/>
          </a:xfrm>
        </p:spPr>
        <p:txBody>
          <a:bodyPr/>
          <a:lstStyle/>
          <a:p>
            <a:pPr algn="l"/>
            <a:r>
              <a:rPr lang="en-US" sz="2000" b="1" u="sng" dirty="0">
                <a:solidFill>
                  <a:srgbClr val="003865"/>
                </a:solidFill>
              </a:rPr>
              <a:t>Development and Testing Timelines</a:t>
            </a: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12/09/2025 - Project got into Execution phase and </a:t>
            </a:r>
            <a:r>
              <a:rPr lang="en-US" sz="1800" dirty="0">
                <a:solidFill>
                  <a:srgbClr val="003865"/>
                </a:solidFill>
                <a:highlight>
                  <a:srgbClr val="00FF00"/>
                </a:highlight>
              </a:rPr>
              <a:t>Design Completed</a:t>
            </a:r>
            <a:r>
              <a:rPr lang="en-US" sz="1800" dirty="0">
                <a:solidFill>
                  <a:srgbClr val="003865"/>
                </a:solidFill>
              </a:rPr>
              <a:t>.</a:t>
            </a:r>
          </a:p>
          <a:p>
            <a:pPr lvl="1">
              <a:buFont typeface="Courier New" panose="02070309020205020404" pitchFamily="49" charset="0"/>
              <a:buChar char="o"/>
            </a:pPr>
            <a:r>
              <a:rPr lang="en-US" sz="1800" dirty="0">
                <a:solidFill>
                  <a:srgbClr val="003865"/>
                </a:solidFill>
              </a:rPr>
              <a:t>DPC Tool changes Development and Testing – Q1 and Q2 of 2026 – </a:t>
            </a:r>
            <a:r>
              <a:rPr lang="en-US" sz="1800" dirty="0">
                <a:solidFill>
                  <a:srgbClr val="003865"/>
                </a:solidFill>
                <a:highlight>
                  <a:srgbClr val="FFFF00"/>
                </a:highlight>
              </a:rPr>
              <a:t>In Progress</a:t>
            </a:r>
          </a:p>
          <a:p>
            <a:pPr lvl="1">
              <a:buFont typeface="Courier New" panose="02070309020205020404" pitchFamily="49" charset="0"/>
              <a:buChar char="o"/>
            </a:pPr>
            <a:r>
              <a:rPr lang="en-US" sz="1800" dirty="0">
                <a:solidFill>
                  <a:srgbClr val="003865"/>
                </a:solidFill>
              </a:rPr>
              <a:t>TOs Testing starts from 11</a:t>
            </a:r>
            <a:r>
              <a:rPr lang="en-US" sz="1800" baseline="30000" dirty="0">
                <a:solidFill>
                  <a:srgbClr val="003865"/>
                </a:solidFill>
              </a:rPr>
              <a:t>th</a:t>
            </a:r>
            <a:r>
              <a:rPr lang="en-US" sz="1800" dirty="0">
                <a:solidFill>
                  <a:srgbClr val="003865"/>
                </a:solidFill>
              </a:rPr>
              <a:t> May –  using MOTE.- </a:t>
            </a:r>
            <a:r>
              <a:rPr lang="en-US" sz="1800" dirty="0">
                <a:solidFill>
                  <a:srgbClr val="003865"/>
                </a:solidFill>
                <a:highlight>
                  <a:srgbClr val="FFFF00"/>
                </a:highlight>
              </a:rPr>
              <a:t>In Progress</a:t>
            </a:r>
          </a:p>
          <a:p>
            <a:pPr marL="365760" lvl="1" indent="0">
              <a:buNone/>
            </a:pPr>
            <a:r>
              <a:rPr lang="en-US" sz="1800" dirty="0">
                <a:solidFill>
                  <a:srgbClr val="003865"/>
                </a:solidFill>
              </a:rPr>
              <a:t>   </a:t>
            </a:r>
            <a:r>
              <a:rPr lang="en-US" sz="1800" dirty="0">
                <a:solidFill>
                  <a:srgbClr val="003865"/>
                </a:solidFill>
                <a:hlinkClick r:id="rId2"/>
              </a:rPr>
              <a:t>https://www.ercot.com/services/comm/mkt_notices/M-A051126-01</a:t>
            </a:r>
            <a:endParaRPr lang="en-US" sz="1800" dirty="0">
              <a:solidFill>
                <a:srgbClr val="003865"/>
              </a:solidFill>
              <a:highlight>
                <a:srgbClr val="FFFF00"/>
              </a:highlight>
            </a:endParaRPr>
          </a:p>
          <a:p>
            <a:pPr lvl="1">
              <a:buFont typeface="Courier New" panose="02070309020205020404" pitchFamily="49" charset="0"/>
              <a:buChar char="o"/>
            </a:pPr>
            <a:r>
              <a:rPr lang="en-US" sz="1800" dirty="0">
                <a:solidFill>
                  <a:srgbClr val="003865"/>
                </a:solidFill>
              </a:rPr>
              <a:t>Tentative Go Live – </a:t>
            </a:r>
            <a:r>
              <a:rPr lang="en-US" sz="1800" strike="sngStrike" dirty="0">
                <a:solidFill>
                  <a:srgbClr val="003865"/>
                </a:solidFill>
              </a:rPr>
              <a:t>July</a:t>
            </a:r>
            <a:r>
              <a:rPr lang="en-US" sz="1800" dirty="0">
                <a:solidFill>
                  <a:srgbClr val="003865"/>
                </a:solidFill>
              </a:rPr>
              <a:t> Sep 2026</a:t>
            </a:r>
          </a:p>
          <a:p>
            <a:pPr marL="457200" lvl="1" indent="0">
              <a:buNone/>
            </a:pPr>
            <a:endParaRPr lang="en-US" sz="1800" dirty="0">
              <a:solidFill>
                <a:srgbClr val="003865"/>
              </a:solidFill>
            </a:endParaRPr>
          </a:p>
          <a:p>
            <a:r>
              <a:rPr lang="en-US" sz="1800" b="1" u="sng" dirty="0">
                <a:solidFill>
                  <a:srgbClr val="003865"/>
                </a:solidFill>
              </a:rPr>
              <a:t>Next Steps</a:t>
            </a:r>
            <a:r>
              <a:rPr lang="en-US" sz="1800" dirty="0">
                <a:solidFill>
                  <a:srgbClr val="003865"/>
                </a:solidFill>
              </a:rPr>
              <a:t>.</a:t>
            </a:r>
          </a:p>
          <a:p>
            <a:pPr lvl="1"/>
            <a:r>
              <a:rPr lang="en-US" sz="1800" dirty="0">
                <a:solidFill>
                  <a:srgbClr val="003865"/>
                </a:solidFill>
              </a:rPr>
              <a:t>Provide periodic updates on implementation progress through TWG.</a:t>
            </a:r>
          </a:p>
          <a:p>
            <a:pPr lvl="1"/>
            <a:r>
              <a:rPr lang="en-US" sz="1800" dirty="0">
                <a:solidFill>
                  <a:srgbClr val="003865"/>
                </a:solidFill>
              </a:rPr>
              <a:t>TOs Testing</a:t>
            </a:r>
          </a:p>
          <a:p>
            <a:pPr lvl="1"/>
            <a:r>
              <a:rPr lang="en-US" sz="1800" dirty="0">
                <a:solidFill>
                  <a:srgbClr val="003865"/>
                </a:solidFill>
              </a:rPr>
              <a:t>Fix defects/implement small enhancements based on TOs testing – Next Patch 05/28/2026.</a:t>
            </a:r>
          </a:p>
          <a:p>
            <a:pPr marL="365760" lvl="1" indent="0">
              <a:buNone/>
            </a:pPr>
            <a:r>
              <a:rPr lang="en-US" sz="1800" dirty="0">
                <a:solidFill>
                  <a:srgbClr val="003865"/>
                </a:solidFill>
              </a:rPr>
              <a:t>   (Ability to Withdraw, update end date and usability improvement/defects reported by TOs)</a:t>
            </a:r>
          </a:p>
          <a:p>
            <a:endParaRPr lang="en-US" sz="2000" dirty="0">
              <a:solidFill>
                <a:srgbClr val="003865"/>
              </a:solidFill>
            </a:endParaRP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02155-D82E-F8AF-2035-9368DA4D9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F80602-6FEC-223A-B160-C079D65FCA74}"/>
              </a:ext>
            </a:extLst>
          </p:cNvPr>
          <p:cNvSpPr>
            <a:spLocks noGrp="1"/>
          </p:cNvSpPr>
          <p:nvPr>
            <p:ph type="title"/>
          </p:nvPr>
        </p:nvSpPr>
        <p:spPr/>
        <p:txBody>
          <a:bodyPr/>
          <a:lstStyle/>
          <a:p>
            <a:r>
              <a:rPr lang="en-US" dirty="0"/>
              <a:t>DPC Automation Tool - Demo</a:t>
            </a:r>
          </a:p>
        </p:txBody>
      </p:sp>
      <p:sp>
        <p:nvSpPr>
          <p:cNvPr id="3" name="Content Placeholder 2">
            <a:extLst>
              <a:ext uri="{FF2B5EF4-FFF2-40B4-BE49-F238E27FC236}">
                <a16:creationId xmlns:a16="http://schemas.microsoft.com/office/drawing/2014/main" id="{BD00324D-A94F-CCE0-0D2D-08A81FF3D7B6}"/>
              </a:ext>
            </a:extLst>
          </p:cNvPr>
          <p:cNvSpPr>
            <a:spLocks noGrp="1"/>
          </p:cNvSpPr>
          <p:nvPr>
            <p:ph idx="1"/>
          </p:nvPr>
        </p:nvSpPr>
        <p:spPr>
          <a:xfrm>
            <a:off x="508000" y="902889"/>
            <a:ext cx="10205006" cy="5052221"/>
          </a:xfrm>
        </p:spPr>
        <p:txBody>
          <a:bodyPr/>
          <a:lstStyle/>
          <a:p>
            <a:endParaRPr lang="en-US" sz="2000" dirty="0">
              <a:solidFill>
                <a:srgbClr val="003865"/>
              </a:solidFill>
            </a:endParaRPr>
          </a:p>
          <a:p>
            <a:endParaRPr lang="en-US" sz="2000" dirty="0">
              <a:solidFill>
                <a:srgbClr val="003865"/>
              </a:solidFill>
            </a:endParaRPr>
          </a:p>
          <a:p>
            <a:pPr lvl="5"/>
            <a:r>
              <a:rPr lang="en-US" sz="3200" dirty="0">
                <a:solidFill>
                  <a:srgbClr val="003865"/>
                </a:solidFill>
              </a:rPr>
              <a:t>Demo by Yong and Yugendher</a:t>
            </a: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C821A4DD-B83F-EDFA-FC15-B70E35F4AA0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99145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a:xfrm>
            <a:off x="530868" y="3501136"/>
            <a:ext cx="5565131" cy="1926416"/>
          </a:xfrm>
        </p:spPr>
        <p:txBody>
          <a:bodyPr/>
          <a:lstStyle/>
          <a:p>
            <a:r>
              <a:rPr lang="en-US" dirty="0"/>
              <a:t>ercotdpcsupport@ercot.com</a:t>
            </a:r>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17</a:t>
            </a:fld>
            <a:endParaRPr lang="en-US" dirty="0"/>
          </a:p>
        </p:txBody>
      </p:sp>
    </p:spTree>
    <p:extLst>
      <p:ext uri="{BB962C8B-B14F-4D97-AF65-F5344CB8AC3E}">
        <p14:creationId xmlns:p14="http://schemas.microsoft.com/office/powerpoint/2010/main" val="351229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Downstream Production Changes (DPC) – Process Automation - 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003865"/>
                </a:solidFill>
              </a:rPr>
              <a:t>Objectives of Today’s Discussion</a:t>
            </a:r>
            <a:r>
              <a:rPr lang="en-US" sz="1800" dirty="0">
                <a:solidFill>
                  <a:srgbClr val="003865"/>
                </a:solidFill>
              </a:rPr>
              <a:t> </a:t>
            </a:r>
          </a:p>
          <a:p>
            <a:pPr marL="0" indent="0" algn="l">
              <a:buNone/>
            </a:pP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Refresher on DPC Automation concept</a:t>
            </a:r>
          </a:p>
          <a:p>
            <a:pPr lvl="1">
              <a:buFont typeface="Courier New" panose="02070309020205020404" pitchFamily="49" charset="0"/>
              <a:buChar char="o"/>
            </a:pPr>
            <a:r>
              <a:rPr lang="en-US" sz="1800" dirty="0">
                <a:solidFill>
                  <a:srgbClr val="003865"/>
                </a:solidFill>
              </a:rPr>
              <a:t>Implementation Timelines</a:t>
            </a:r>
          </a:p>
          <a:p>
            <a:pPr lvl="1">
              <a:buFont typeface="Courier New" panose="02070309020205020404" pitchFamily="49" charset="0"/>
              <a:buChar char="o"/>
            </a:pPr>
            <a:r>
              <a:rPr lang="en-US" sz="1800" dirty="0">
                <a:solidFill>
                  <a:srgbClr val="003865"/>
                </a:solidFill>
              </a:rPr>
              <a:t>DPC Submission forms UI- Demo</a:t>
            </a:r>
          </a:p>
          <a:p>
            <a:pPr marL="457200" lvl="1" indent="0">
              <a:buNone/>
            </a:pPr>
            <a:endParaRPr lang="en-US" sz="1600" b="1" dirty="0">
              <a:solidFill>
                <a:srgbClr val="003865"/>
              </a:solidFill>
            </a:endParaRPr>
          </a:p>
          <a:p>
            <a:r>
              <a:rPr lang="en-US" sz="1800" dirty="0">
                <a:solidFill>
                  <a:srgbClr val="003865"/>
                </a:solidFill>
              </a:rPr>
              <a:t>This effort provides new tool to Market Participants to facilitate DPC submission process for Temporary DPCs.</a:t>
            </a:r>
            <a:endParaRPr lang="en-US" sz="2000" dirty="0">
              <a:solidFill>
                <a:srgbClr val="003865"/>
              </a:solidFill>
            </a:endParaRP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dirty="0">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1034868"/>
            <a:ext cx="10836067" cy="5052221"/>
          </a:xfrm>
        </p:spPr>
        <p:txBody>
          <a:bodyPr/>
          <a:lstStyle/>
          <a:p>
            <a:pPr marL="285750" indent="-285750" algn="l">
              <a:buFont typeface="Arial" panose="020B0604020202020204" pitchFamily="34" charset="0"/>
              <a:buChar char="•"/>
            </a:pPr>
            <a:r>
              <a:rPr lang="en-US" sz="1500" dirty="0">
                <a:solidFill>
                  <a:srgbClr val="003865"/>
                </a:solidFill>
              </a:rPr>
              <a:t>Downstream Production Change (DPC) is a standard process that makes changes to the Network Model in production in between the weekly model loads without having to load a new model (database load).</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This process is managed by the multiple teams at ERCOT (Network Modeling, GMS, Shift Engineers, Operations etc.).</a:t>
            </a:r>
          </a:p>
          <a:p>
            <a:pPr marL="285750" indent="-285750">
              <a:buFont typeface="Arial" panose="020B0604020202020204" pitchFamily="34" charset="0"/>
              <a:buChar char="•"/>
            </a:pPr>
            <a:endParaRPr lang="en-US" sz="1500" dirty="0">
              <a:solidFill>
                <a:srgbClr val="003865"/>
              </a:solidFill>
            </a:endParaRPr>
          </a:p>
          <a:p>
            <a:pPr marL="285750" indent="-285750" algn="l">
              <a:buFont typeface="Arial" panose="020B0604020202020204" pitchFamily="34" charset="0"/>
              <a:buChar char="•"/>
            </a:pPr>
            <a:r>
              <a:rPr lang="en-US" sz="1500" dirty="0">
                <a:solidFill>
                  <a:srgbClr val="003865"/>
                </a:solidFill>
              </a:rPr>
              <a:t>DPC process helps update the network model in both Energy and Market Management systems (EMS and MMS) incorporating the changes submitted by the transmission operators that are critical to maintaining the reliability of the system.</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The DPC process allows ERCOT to make specific data modifications in real-time including:</a:t>
            </a:r>
          </a:p>
          <a:p>
            <a:pPr lvl="1">
              <a:buFont typeface="Courier New" panose="02070309020205020404" pitchFamily="49" charset="0"/>
              <a:buChar char="o"/>
            </a:pPr>
            <a:r>
              <a:rPr lang="en-US" sz="1200" dirty="0">
                <a:solidFill>
                  <a:srgbClr val="003865"/>
                </a:solidFill>
              </a:rPr>
              <a:t>Static Line / Transformers Ratings</a:t>
            </a:r>
          </a:p>
          <a:p>
            <a:pPr lvl="1">
              <a:buFont typeface="Courier New" panose="02070309020205020404" pitchFamily="49" charset="0"/>
              <a:buChar char="o"/>
            </a:pPr>
            <a:r>
              <a:rPr lang="en-US" sz="1200" dirty="0">
                <a:solidFill>
                  <a:srgbClr val="003865"/>
                </a:solidFill>
              </a:rPr>
              <a:t>Dynamic Line Ratings</a:t>
            </a:r>
          </a:p>
          <a:p>
            <a:pPr lvl="1">
              <a:buFont typeface="Courier New" panose="02070309020205020404" pitchFamily="49" charset="0"/>
              <a:buChar char="o"/>
            </a:pPr>
            <a:r>
              <a:rPr lang="en-US" sz="1200" dirty="0">
                <a:solidFill>
                  <a:srgbClr val="003865"/>
                </a:solidFill>
              </a:rPr>
              <a:t>Line / Transformer Impedance</a:t>
            </a:r>
          </a:p>
          <a:p>
            <a:pPr lvl="1">
              <a:buFont typeface="Courier New" panose="02070309020205020404" pitchFamily="49" charset="0"/>
              <a:buChar char="o"/>
            </a:pPr>
            <a:r>
              <a:rPr lang="en-US" sz="1200" dirty="0">
                <a:solidFill>
                  <a:srgbClr val="003865"/>
                </a:solidFill>
              </a:rPr>
              <a:t>Contingency Definition updates</a:t>
            </a:r>
          </a:p>
          <a:p>
            <a:pPr lvl="1">
              <a:buFont typeface="Courier New" panose="02070309020205020404" pitchFamily="49" charset="0"/>
              <a:buChar char="o"/>
            </a:pPr>
            <a:r>
              <a:rPr lang="en-US" sz="1200" dirty="0">
                <a:solidFill>
                  <a:srgbClr val="003865"/>
                </a:solidFill>
              </a:rPr>
              <a:t>Enabling and Disabling of Contingencies</a:t>
            </a:r>
          </a:p>
          <a:p>
            <a:pPr lvl="1">
              <a:buFont typeface="Courier New" panose="02070309020205020404" pitchFamily="49" charset="0"/>
              <a:buChar char="o"/>
            </a:pPr>
            <a:r>
              <a:rPr lang="en-US" sz="1200" dirty="0">
                <a:solidFill>
                  <a:srgbClr val="003865"/>
                </a:solidFill>
              </a:rPr>
              <a:t>GTC updates</a:t>
            </a:r>
          </a:p>
          <a:p>
            <a:pPr lvl="1">
              <a:buFont typeface="Courier New" panose="02070309020205020404" pitchFamily="49" charset="0"/>
              <a:buChar char="o"/>
            </a:pPr>
            <a:r>
              <a:rPr lang="en-US" sz="1200" dirty="0">
                <a:solidFill>
                  <a:srgbClr val="003865"/>
                </a:solidFill>
              </a:rPr>
              <a:t>RAP and RAS changes</a:t>
            </a:r>
          </a:p>
          <a:p>
            <a:pPr marL="628650" lvl="1" indent="-171450"/>
            <a:endParaRPr lang="en-US" sz="1200" dirty="0">
              <a:solidFill>
                <a:srgbClr val="003865"/>
              </a:solidFill>
            </a:endParaRPr>
          </a:p>
          <a:p>
            <a:pPr marL="285750" indent="-285750">
              <a:buFont typeface="Arial" panose="020B0604020202020204" pitchFamily="34" charset="0"/>
              <a:buChar char="•"/>
            </a:pPr>
            <a:r>
              <a:rPr lang="en-US" sz="1500" dirty="0">
                <a:solidFill>
                  <a:srgbClr val="003865"/>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003865"/>
              </a:solidFill>
              <a:latin typeface="-apple-system"/>
            </a:endParaRPr>
          </a:p>
          <a:p>
            <a:pPr marL="285750" indent="-285750">
              <a:buFont typeface="Arial" panose="020B0604020202020204" pitchFamily="34" charset="0"/>
              <a:buChar char="•"/>
            </a:pPr>
            <a:r>
              <a:rPr lang="en-US" sz="1800" dirty="0">
                <a:solidFill>
                  <a:srgbClr val="003865"/>
                </a:solidFill>
              </a:rPr>
              <a:t>DPC process is intended to make model changes in production between weekly model loads </a:t>
            </a:r>
            <a:r>
              <a:rPr lang="en-US" sz="1800" b="1" u="sng" dirty="0">
                <a:solidFill>
                  <a:srgbClr val="003865"/>
                </a:solidFill>
              </a:rPr>
              <a:t>as necessary</a:t>
            </a:r>
            <a:r>
              <a:rPr lang="en-US" sz="1800" dirty="0">
                <a:solidFill>
                  <a:srgbClr val="003865"/>
                </a:solidFill>
              </a:rPr>
              <a:t>, not for model changes that can follow normal NOCMR timelines.</a:t>
            </a:r>
          </a:p>
          <a:p>
            <a:pPr marL="285750" indent="-285750">
              <a:buFont typeface="Arial" panose="020B0604020202020204" pitchFamily="34" charset="0"/>
              <a:buChar char="•"/>
            </a:pPr>
            <a:endParaRPr lang="en-US" sz="1800" b="1" dirty="0">
              <a:solidFill>
                <a:srgbClr val="003865"/>
              </a:solidFill>
            </a:endParaRPr>
          </a:p>
          <a:p>
            <a:pPr marL="285750" indent="-285750">
              <a:buFont typeface="Arial" panose="020B0604020202020204" pitchFamily="34" charset="0"/>
              <a:buChar char="•"/>
            </a:pPr>
            <a:r>
              <a:rPr lang="en-US" sz="1800" b="1" dirty="0">
                <a:solidFill>
                  <a:srgbClr val="003865"/>
                </a:solidFill>
              </a:rPr>
              <a:t>Current High level DPC Process</a:t>
            </a:r>
          </a:p>
          <a:p>
            <a:pPr marL="0" indent="0">
              <a:buNone/>
            </a:pPr>
            <a:endParaRPr lang="en-US" sz="2000" dirty="0">
              <a:solidFill>
                <a:srgbClr val="003865"/>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003865"/>
              </a:solidFill>
              <a:latin typeface="-apple-system"/>
            </a:endParaRPr>
          </a:p>
          <a:p>
            <a:pPr marL="914400" lvl="2" indent="0">
              <a:buNone/>
            </a:pPr>
            <a:endParaRPr lang="en-US" sz="1200" dirty="0">
              <a:solidFill>
                <a:srgbClr val="003865"/>
              </a:solidFill>
            </a:endParaRPr>
          </a:p>
          <a:p>
            <a:pPr lvl="2">
              <a:buFont typeface="Wingdings" panose="05000000000000000000" pitchFamily="2" charset="2"/>
              <a:buChar char="Ø"/>
            </a:pPr>
            <a:endParaRPr lang="en-US" sz="1200" dirty="0">
              <a:solidFill>
                <a:srgbClr val="003865"/>
              </a:solidFill>
            </a:endParaRPr>
          </a:p>
          <a:p>
            <a:pPr marL="0" indent="0">
              <a:buNone/>
            </a:pPr>
            <a:endParaRPr lang="en-US" sz="2000" dirty="0">
              <a:solidFill>
                <a:srgbClr val="003865"/>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DPC process demands significant collaboration efforts between several departments within ERCOT and market participants. It requires </a:t>
            </a:r>
            <a:r>
              <a:rPr lang="en-US" b="1" u="sng" dirty="0">
                <a:solidFill>
                  <a:srgbClr val="003865"/>
                </a:solidFill>
              </a:rPr>
              <a:t>significant amount of manual effort </a:t>
            </a:r>
            <a:r>
              <a:rPr lang="en-US" dirty="0">
                <a:solidFill>
                  <a:srgbClr val="003865"/>
                </a:solidFill>
              </a:rPr>
              <a:t>to create, validate, track and implement DPCs in multiple environments across multiple weekly model loads.</a:t>
            </a:r>
          </a:p>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917496"/>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TSP initiates new DPC submission </a:t>
            </a:r>
          </a:p>
          <a:p>
            <a:pPr lvl="2"/>
            <a:r>
              <a:rPr lang="en-US" sz="1600" dirty="0">
                <a:solidFill>
                  <a:srgbClr val="003865"/>
                </a:solidFill>
                <a:latin typeface="Arial" panose="020B0604020202020204"/>
              </a:rPr>
              <a:t>when an operational line or transformer ratings / Impedances that gets published from their engineering team, is different from ERCOT Model ratings / Impedances. </a:t>
            </a:r>
          </a:p>
          <a:p>
            <a:pPr lvl="2"/>
            <a:r>
              <a:rPr lang="en-US" sz="1600" dirty="0">
                <a:solidFill>
                  <a:srgbClr val="003865"/>
                </a:solidFill>
                <a:latin typeface="Arial" panose="020B0604020202020204"/>
              </a:rPr>
              <a:t>Based on rating comparisons done every month at TSP side &amp; if they see discrepancy with ERCOT Model ratings.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NOMCR submission process involves</a:t>
            </a:r>
          </a:p>
          <a:p>
            <a:pPr lvl="2"/>
            <a:r>
              <a:rPr lang="en-US" sz="1600" dirty="0">
                <a:solidFill>
                  <a:srgbClr val="003865"/>
                </a:solidFill>
                <a:latin typeface="Arial" panose="020B0604020202020204"/>
              </a:rPr>
              <a:t>Submitting DPC NOMCRs into ERCOT modeling system</a:t>
            </a:r>
          </a:p>
          <a:p>
            <a:pPr lvl="2"/>
            <a:r>
              <a:rPr lang="en-US" sz="1600" dirty="0">
                <a:solidFill>
                  <a:srgbClr val="003865"/>
                </a:solidFill>
                <a:latin typeface="Arial" panose="020B0604020202020204"/>
              </a:rPr>
              <a:t>Send out email to notify ERCOT network modeling group</a:t>
            </a:r>
          </a:p>
          <a:p>
            <a:pPr lvl="2"/>
            <a:r>
              <a:rPr lang="en-US" sz="1600" dirty="0">
                <a:solidFill>
                  <a:srgbClr val="003865"/>
                </a:solidFill>
                <a:latin typeface="Arial" panose="020B0604020202020204"/>
              </a:rPr>
              <a:t>Attach a DPC request form and reason for DPC with NOMCR </a:t>
            </a:r>
          </a:p>
          <a:p>
            <a:pPr lvl="2"/>
            <a:r>
              <a:rPr lang="en-US" sz="1600" dirty="0">
                <a:solidFill>
                  <a:srgbClr val="003865"/>
                </a:solidFill>
                <a:latin typeface="Arial" panose="020B0604020202020204"/>
              </a:rPr>
              <a:t>After DPC is processed into ERCOT system, update TSPs EMS model to reflect the change.</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CAMR submission process involves</a:t>
            </a:r>
          </a:p>
          <a:p>
            <a:pPr lvl="2"/>
            <a:r>
              <a:rPr lang="en-US" sz="1600" dirty="0">
                <a:solidFill>
                  <a:srgbClr val="003865"/>
                </a:solidFill>
                <a:latin typeface="Arial" panose="020B0604020202020204"/>
              </a:rPr>
              <a:t>For equipment outages / reclosures, submit a DPC CAMR to enable Manual contingencies within 3 business days of effective date.</a:t>
            </a:r>
          </a:p>
          <a:p>
            <a:pPr lvl="2"/>
            <a:r>
              <a:rPr lang="en-US" sz="1600" dirty="0">
                <a:solidFill>
                  <a:srgbClr val="003865"/>
                </a:solidFill>
                <a:latin typeface="Arial" panose="020B0604020202020204"/>
              </a:rPr>
              <a:t>If a new CTG is needed to reflect new configuration, attach an excel sheet with proposed CTG definition in CAMR.</a:t>
            </a:r>
          </a:p>
          <a:p>
            <a:pPr lvl="2"/>
            <a:r>
              <a:rPr lang="en-US" sz="1600" dirty="0">
                <a:solidFill>
                  <a:srgbClr val="003865"/>
                </a:solidFill>
                <a:latin typeface="Arial" panose="020B0604020202020204"/>
              </a:rPr>
              <a:t>Submit a separate DPC CAMR within 3 business days of configuration returning to Normal. </a:t>
            </a:r>
          </a:p>
          <a:p>
            <a:pPr lvl="2"/>
            <a:r>
              <a:rPr lang="en-US" sz="1600" dirty="0">
                <a:solidFill>
                  <a:srgbClr val="003865"/>
                </a:solidFill>
                <a:latin typeface="Arial" panose="020B0604020202020204"/>
              </a:rPr>
              <a:t>When active CTGs are found to be incorrect, CAMR DPC submitted to disable or edit incorrect CTGs.</a:t>
            </a:r>
          </a:p>
          <a:p>
            <a:pPr marL="914400" lvl="2" indent="0">
              <a:buNone/>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278050" y="1009828"/>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Permanent DPC types</a:t>
            </a:r>
          </a:p>
          <a:p>
            <a:pPr lvl="2"/>
            <a:r>
              <a:rPr lang="en-US" sz="1400" dirty="0">
                <a:solidFill>
                  <a:srgbClr val="003865"/>
                </a:solidFill>
                <a:latin typeface="Arial" panose="020B0604020202020204"/>
              </a:rPr>
              <a:t>DPC updates that will be done in Production , but they also will need to go into Network Model </a:t>
            </a:r>
          </a:p>
          <a:p>
            <a:pPr lvl="2"/>
            <a:r>
              <a:rPr lang="en-US" sz="1400" dirty="0">
                <a:solidFill>
                  <a:srgbClr val="003865"/>
                </a:solidFill>
                <a:latin typeface="Arial" panose="020B0604020202020204"/>
              </a:rPr>
              <a:t>These DPC updates will continue to be applied in Production for few more model loads, before they are included within NMMS CIM XML file.</a:t>
            </a:r>
          </a:p>
          <a:p>
            <a:pPr lvl="2"/>
            <a:r>
              <a:rPr lang="en-US" sz="1400" dirty="0">
                <a:solidFill>
                  <a:srgbClr val="003865"/>
                </a:solidFill>
                <a:latin typeface="Arial" panose="020B0604020202020204"/>
              </a:rPr>
              <a:t>All DPC types are eligible for Permanent DPCs.</a:t>
            </a:r>
          </a:p>
          <a:p>
            <a:pPr lvl="2"/>
            <a:r>
              <a:rPr lang="en-US" sz="1400" dirty="0">
                <a:solidFill>
                  <a:srgbClr val="003865"/>
                </a:solidFill>
                <a:latin typeface="Arial" panose="020B0604020202020204"/>
              </a:rPr>
              <a:t>Continue to follow the current process of submitting Permanent DPC NOMCRs into ERCOT modeling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Temporary DPC types</a:t>
            </a:r>
          </a:p>
          <a:p>
            <a:pPr lvl="2"/>
            <a:r>
              <a:rPr lang="en-US" sz="1400" dirty="0">
                <a:solidFill>
                  <a:srgbClr val="003865"/>
                </a:solidFill>
              </a:rPr>
              <a:t>DPC updates that does not need to go into Network Model. </a:t>
            </a:r>
          </a:p>
          <a:p>
            <a:pPr lvl="2"/>
            <a:r>
              <a:rPr lang="en-US" sz="1400" dirty="0">
                <a:solidFill>
                  <a:srgbClr val="003865"/>
                </a:solidFill>
              </a:rPr>
              <a:t>DPC updates that requests ERCOT control room to make a temporary update to model data due to a field outage / field work, that can last for up to 2 weeks.</a:t>
            </a:r>
          </a:p>
          <a:p>
            <a:pPr lvl="2"/>
            <a:r>
              <a:rPr lang="en-US" sz="1400" dirty="0">
                <a:solidFill>
                  <a:srgbClr val="003865"/>
                </a:solidFill>
              </a:rPr>
              <a:t>Below are the 2 major Temporary DPC types that ERCOT receives from MPs</a:t>
            </a:r>
          </a:p>
          <a:p>
            <a:pPr lvl="3"/>
            <a:r>
              <a:rPr lang="en-US" sz="1400" dirty="0">
                <a:solidFill>
                  <a:srgbClr val="003865"/>
                </a:solidFill>
              </a:rPr>
              <a:t>Static Line / Transformers Ratings</a:t>
            </a:r>
          </a:p>
          <a:p>
            <a:pPr lvl="3"/>
            <a:r>
              <a:rPr lang="en-US" sz="1400" dirty="0">
                <a:solidFill>
                  <a:srgbClr val="003865"/>
                </a:solidFill>
              </a:rPr>
              <a:t>Enabling and Disabling of Contingencies</a:t>
            </a:r>
          </a:p>
          <a:p>
            <a:pPr lvl="2"/>
            <a:r>
              <a:rPr lang="en-US" sz="1400" dirty="0">
                <a:solidFill>
                  <a:srgbClr val="003865"/>
                </a:solidFill>
              </a:rPr>
              <a:t>New DPC UI Tool is developed to provide ability for MPs to quickly submit temporary DPCs, with effective dates to ERCOT production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400" dirty="0">
                <a:solidFill>
                  <a:srgbClr val="003865"/>
                </a:solidFill>
                <a:latin typeface="Arial" panose="020B0604020202020204"/>
              </a:rPr>
              <a:t>A new DPC Dashboard will be developed that provides full list of DPCs (both permanent and temporary DPCs) with their status (planned / Implemented) with a historian for past DPCs implemented.</a:t>
            </a: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New displays and dash boards will be added in </a:t>
            </a:r>
            <a:r>
              <a:rPr lang="en-US" sz="1600" b="1" u="sng" dirty="0">
                <a:solidFill>
                  <a:srgbClr val="003865"/>
                </a:solidFill>
                <a:latin typeface="Arial" panose="020B0604020202020204"/>
              </a:rPr>
              <a:t>current Outage Scheduler UI (OS UI) </a:t>
            </a:r>
            <a:r>
              <a:rPr lang="en-US" sz="1600" dirty="0">
                <a:solidFill>
                  <a:srgbClr val="003865"/>
                </a:solidFill>
                <a:latin typeface="Arial" panose="020B0604020202020204"/>
              </a:rPr>
              <a:t>to allow Market Participants to submit Temporary DPCs with start and end times.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A new role will be created to TOs to access these displays using OS UI.</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Operations will review and approve </a:t>
            </a:r>
            <a:r>
              <a:rPr lang="en-US" sz="1600" dirty="0">
                <a:solidFill>
                  <a:srgbClr val="003865"/>
                </a:solidFill>
              </a:rPr>
              <a:t>Temporary </a:t>
            </a:r>
            <a:r>
              <a:rPr lang="en-US" sz="1600" dirty="0">
                <a:solidFill>
                  <a:srgbClr val="003865"/>
                </a:solidFill>
                <a:latin typeface="Arial" panose="020B0604020202020204"/>
              </a:rPr>
              <a:t>DPCs.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Upon approval, </a:t>
            </a:r>
            <a:r>
              <a:rPr lang="en-US" sz="1600" dirty="0">
                <a:solidFill>
                  <a:srgbClr val="003865"/>
                </a:solidFill>
              </a:rPr>
              <a:t>Temporary </a:t>
            </a:r>
            <a:r>
              <a:rPr lang="en-US" sz="1600" dirty="0">
                <a:solidFill>
                  <a:srgbClr val="003865"/>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Once a Temporary DPC is approved at ERCOT and is Implemented in EMS / MMS Applications, TOs will not be able to “Withdraw” their submitted DPC. If this scenario arises, </a:t>
            </a:r>
            <a:r>
              <a:rPr lang="en-US" sz="1600" strike="sngStrike" dirty="0">
                <a:solidFill>
                  <a:srgbClr val="003865"/>
                </a:solidFill>
              </a:rPr>
              <a:t>TOs can submit </a:t>
            </a:r>
            <a:r>
              <a:rPr lang="en-US" sz="1600" b="1" strike="sngStrike" dirty="0">
                <a:solidFill>
                  <a:srgbClr val="003865"/>
                </a:solidFill>
              </a:rPr>
              <a:t>another new Temporary DPC to revert </a:t>
            </a:r>
            <a:r>
              <a:rPr lang="en-US" sz="1600" strike="sngStrike" dirty="0">
                <a:solidFill>
                  <a:srgbClr val="003865"/>
                </a:solidFill>
              </a:rPr>
              <a:t>the implemented DPC </a:t>
            </a:r>
            <a:r>
              <a:rPr lang="en-US" sz="1600" dirty="0">
                <a:solidFill>
                  <a:srgbClr val="003865"/>
                </a:solidFill>
              </a:rPr>
              <a:t> TOs have to update the planned end date which eventually would close the DPC by reverting the updates with aligning to the model.</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DPC Tool support following DPC Types</a:t>
            </a:r>
          </a:p>
          <a:p>
            <a:pPr lvl="2">
              <a:buFont typeface="Courier New" panose="02070309020205020404" pitchFamily="49" charset="0"/>
              <a:buChar char="o"/>
            </a:pPr>
            <a:r>
              <a:rPr lang="en-US" sz="1400" dirty="0">
                <a:solidFill>
                  <a:srgbClr val="003865"/>
                </a:solidFill>
              </a:rPr>
              <a:t>Update Static Line / Transformers Ratings</a:t>
            </a:r>
          </a:p>
          <a:p>
            <a:pPr lvl="2">
              <a:buFont typeface="Courier New" panose="02070309020205020404" pitchFamily="49" charset="0"/>
              <a:buChar char="o"/>
            </a:pPr>
            <a:r>
              <a:rPr lang="en-US" sz="1400" dirty="0">
                <a:solidFill>
                  <a:srgbClr val="003865"/>
                </a:solidFill>
              </a:rPr>
              <a:t>Enabling and Disabling of Contingencies</a:t>
            </a:r>
          </a:p>
          <a:p>
            <a:pPr lvl="2">
              <a:buFont typeface="Courier New" panose="02070309020205020404" pitchFamily="49" charset="0"/>
              <a:buChar char="o"/>
            </a:pPr>
            <a:endParaRPr lang="en-US" sz="1400" dirty="0">
              <a:solidFill>
                <a:srgbClr val="003865"/>
              </a:solidFill>
            </a:endParaRPr>
          </a:p>
          <a:p>
            <a:pPr lvl="1">
              <a:buFont typeface="Arial" panose="020B0604020202020204" pitchFamily="34" charset="0"/>
              <a:buChar char="•"/>
            </a:pPr>
            <a:r>
              <a:rPr lang="en-US" sz="1600" dirty="0">
                <a:solidFill>
                  <a:srgbClr val="003865"/>
                </a:solidFill>
              </a:rPr>
              <a:t>DPC Tool Data Flows:</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marL="457200" lvl="1" indent="0">
              <a:buNone/>
            </a:pPr>
            <a:endParaRPr lang="en-US" sz="1400" dirty="0">
              <a:solidFill>
                <a:srgbClr val="003865"/>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customXml/itemProps3.xml><?xml version="1.0" encoding="utf-8"?>
<ds:datastoreItem xmlns:ds="http://schemas.openxmlformats.org/officeDocument/2006/customXml" ds:itemID="{85CAEF0B-3B7B-4B90-A890-3CD1507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3941</TotalTime>
  <Words>1961</Words>
  <Application>Microsoft Office PowerPoint</Application>
  <PresentationFormat>Widescreen</PresentationFormat>
  <Paragraphs>218</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-apple-system</vt:lpstr>
      <vt:lpstr>Arial</vt:lpstr>
      <vt:lpstr>Courier New</vt:lpstr>
      <vt:lpstr>Wingdings</vt:lpstr>
      <vt:lpstr>Cover</vt:lpstr>
      <vt:lpstr>Page Design</vt:lpstr>
      <vt:lpstr>PowerPoint Presentation</vt:lpstr>
      <vt:lpstr>Downstream Production Changes (DPC) – Process Automation - Updates</vt:lpstr>
      <vt:lpstr>Downstream Production Changes (DPC) </vt:lpstr>
      <vt:lpstr>Downstream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vt:lpstr>
      <vt:lpstr>DPC Dashboard- Default View  </vt:lpstr>
      <vt:lpstr>DPC Details Popup  </vt:lpstr>
      <vt:lpstr>Submitting Temporary DPCs- Static Rating  </vt:lpstr>
      <vt:lpstr>Handling Schedule Changes for Temporary DPCs</vt:lpstr>
      <vt:lpstr>Implementation Timelines - Updates</vt:lpstr>
      <vt:lpstr>DPC Automation Tool - Demo</vt:lpstr>
      <vt:lpstr>Questions/Comments?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Karedla, Yugendher Reddy</cp:lastModifiedBy>
  <cp:revision>110</cp:revision>
  <dcterms:created xsi:type="dcterms:W3CDTF">2024-12-10T21:49:43Z</dcterms:created>
  <dcterms:modified xsi:type="dcterms:W3CDTF">2026-05-19T17:47:29Z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