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15"/>
  </p:notesMasterIdLst>
  <p:handoutMasterIdLst>
    <p:handoutMasterId r:id="rId16"/>
  </p:handoutMasterIdLst>
  <p:sldIdLst>
    <p:sldId id="272" r:id="rId6"/>
    <p:sldId id="2147478763" r:id="rId7"/>
    <p:sldId id="2147478766" r:id="rId8"/>
    <p:sldId id="2147478768" r:id="rId9"/>
    <p:sldId id="2147478773" r:id="rId10"/>
    <p:sldId id="2147478770" r:id="rId11"/>
    <p:sldId id="2147478771" r:id="rId12"/>
    <p:sldId id="2147478772" r:id="rId13"/>
    <p:sldId id="26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1605D8-A363-1F42-0352-7C206746B499}" v="22" dt="2026-05-20T00:08:54.971"/>
    <p1510:client id="{FE9C4CC8-FF89-4EE4-8BCB-A9D28D628CF4}" v="87" dt="2026-05-20T00:25:10.8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vas, Jamie" userId="5cb87d98-67d4-4575-8fab-73d2957ac062" providerId="ADAL" clId="{15F2D4A8-7540-4531-868A-9578FE99C065}"/>
    <pc:docChg chg="undo custSel addSld delSld modSld">
      <pc:chgData name="Lavas, Jamie" userId="5cb87d98-67d4-4575-8fab-73d2957ac062" providerId="ADAL" clId="{15F2D4A8-7540-4531-868A-9578FE99C065}" dt="2026-05-20T00:25:13.702" v="1382" actId="108"/>
      <pc:docMkLst>
        <pc:docMk/>
      </pc:docMkLst>
      <pc:sldChg chg="modSp mod">
        <pc:chgData name="Lavas, Jamie" userId="5cb87d98-67d4-4575-8fab-73d2957ac062" providerId="ADAL" clId="{15F2D4A8-7540-4531-868A-9578FE99C065}" dt="2026-05-19T22:58:22.108" v="14" actId="20577"/>
        <pc:sldMkLst>
          <pc:docMk/>
          <pc:sldMk cId="3584611109" sldId="272"/>
        </pc:sldMkLst>
        <pc:spChg chg="mod">
          <ac:chgData name="Lavas, Jamie" userId="5cb87d98-67d4-4575-8fab-73d2957ac062" providerId="ADAL" clId="{15F2D4A8-7540-4531-868A-9578FE99C065}" dt="2026-05-19T21:22:29.552" v="3" actId="20577"/>
          <ac:spMkLst>
            <pc:docMk/>
            <pc:sldMk cId="3584611109" sldId="272"/>
            <ac:spMk id="4" creationId="{AD499839-B798-E7B3-DB15-49FAE56390EE}"/>
          </ac:spMkLst>
        </pc:spChg>
        <pc:spChg chg="mod">
          <ac:chgData name="Lavas, Jamie" userId="5cb87d98-67d4-4575-8fab-73d2957ac062" providerId="ADAL" clId="{15F2D4A8-7540-4531-868A-9578FE99C065}" dt="2026-05-19T22:58:22.108" v="14" actId="20577"/>
          <ac:spMkLst>
            <pc:docMk/>
            <pc:sldMk cId="3584611109" sldId="272"/>
            <ac:spMk id="13" creationId="{619804EA-9740-9589-9164-5FD489B897C1}"/>
          </ac:spMkLst>
        </pc:spChg>
      </pc:sldChg>
      <pc:sldChg chg="modSp mod">
        <pc:chgData name="Lavas, Jamie" userId="5cb87d98-67d4-4575-8fab-73d2957ac062" providerId="ADAL" clId="{15F2D4A8-7540-4531-868A-9578FE99C065}" dt="2026-05-19T23:54:08.144" v="1164" actId="20577"/>
        <pc:sldMkLst>
          <pc:docMk/>
          <pc:sldMk cId="1876632128" sldId="2147478763"/>
        </pc:sldMkLst>
        <pc:graphicFrameChg chg="mod modGraphic">
          <ac:chgData name="Lavas, Jamie" userId="5cb87d98-67d4-4575-8fab-73d2957ac062" providerId="ADAL" clId="{15F2D4A8-7540-4531-868A-9578FE99C065}" dt="2026-05-19T23:54:08.144" v="1164" actId="20577"/>
          <ac:graphicFrameMkLst>
            <pc:docMk/>
            <pc:sldMk cId="1876632128" sldId="2147478763"/>
            <ac:graphicFrameMk id="7" creationId="{0F8580E9-FC21-3314-BAA4-2C7A0380C023}"/>
          </ac:graphicFrameMkLst>
        </pc:graphicFrameChg>
      </pc:sldChg>
      <pc:sldChg chg="del">
        <pc:chgData name="Lavas, Jamie" userId="5cb87d98-67d4-4575-8fab-73d2957ac062" providerId="ADAL" clId="{15F2D4A8-7540-4531-868A-9578FE99C065}" dt="2026-05-19T22:59:01.579" v="15" actId="2696"/>
        <pc:sldMkLst>
          <pc:docMk/>
          <pc:sldMk cId="2198164559" sldId="2147478765"/>
        </pc:sldMkLst>
      </pc:sldChg>
      <pc:sldChg chg="modSp mod">
        <pc:chgData name="Lavas, Jamie" userId="5cb87d98-67d4-4575-8fab-73d2957ac062" providerId="ADAL" clId="{15F2D4A8-7540-4531-868A-9578FE99C065}" dt="2026-05-20T00:25:13.702" v="1382" actId="108"/>
        <pc:sldMkLst>
          <pc:docMk/>
          <pc:sldMk cId="28960514" sldId="2147478766"/>
        </pc:sldMkLst>
        <pc:graphicFrameChg chg="mod modGraphic">
          <ac:chgData name="Lavas, Jamie" userId="5cb87d98-67d4-4575-8fab-73d2957ac062" providerId="ADAL" clId="{15F2D4A8-7540-4531-868A-9578FE99C065}" dt="2026-05-20T00:25:13.702" v="1382" actId="108"/>
          <ac:graphicFrameMkLst>
            <pc:docMk/>
            <pc:sldMk cId="28960514" sldId="2147478766"/>
            <ac:graphicFrameMk id="5" creationId="{034FAE61-B889-937D-7AEC-BFC13BACC263}"/>
          </ac:graphicFrameMkLst>
        </pc:graphicFrameChg>
      </pc:sldChg>
      <pc:sldChg chg="del">
        <pc:chgData name="Lavas, Jamie" userId="5cb87d98-67d4-4575-8fab-73d2957ac062" providerId="ADAL" clId="{15F2D4A8-7540-4531-868A-9578FE99C065}" dt="2026-05-19T22:59:05.215" v="16" actId="2696"/>
        <pc:sldMkLst>
          <pc:docMk/>
          <pc:sldMk cId="732031994" sldId="2147478767"/>
        </pc:sldMkLst>
      </pc:sldChg>
      <pc:sldChg chg="delSp modSp del mod">
        <pc:chgData name="Lavas, Jamie" userId="5cb87d98-67d4-4575-8fab-73d2957ac062" providerId="ADAL" clId="{15F2D4A8-7540-4531-868A-9578FE99C065}" dt="2026-05-19T23:19:35.780" v="277" actId="47"/>
        <pc:sldMkLst>
          <pc:docMk/>
          <pc:sldMk cId="937239432" sldId="2147478769"/>
        </pc:sldMkLst>
        <pc:graphicFrameChg chg="mod modGraphic">
          <ac:chgData name="Lavas, Jamie" userId="5cb87d98-67d4-4575-8fab-73d2957ac062" providerId="ADAL" clId="{15F2D4A8-7540-4531-868A-9578FE99C065}" dt="2026-05-19T23:18:32.897" v="275" actId="20577"/>
          <ac:graphicFrameMkLst>
            <pc:docMk/>
            <pc:sldMk cId="937239432" sldId="2147478769"/>
            <ac:graphicFrameMk id="5" creationId="{5999BC4C-ADD4-68AE-0353-4A6339B58CA2}"/>
          </ac:graphicFrameMkLst>
        </pc:graphicFrameChg>
        <pc:picChg chg="del">
          <ac:chgData name="Lavas, Jamie" userId="5cb87d98-67d4-4575-8fab-73d2957ac062" providerId="ADAL" clId="{15F2D4A8-7540-4531-868A-9578FE99C065}" dt="2026-05-19T23:14:18.178" v="77" actId="478"/>
          <ac:picMkLst>
            <pc:docMk/>
            <pc:sldMk cId="937239432" sldId="2147478769"/>
            <ac:picMk id="6" creationId="{EB4DE7CF-6861-9193-BBAE-A2F39B3FEFC3}"/>
          </ac:picMkLst>
        </pc:picChg>
      </pc:sldChg>
      <pc:sldChg chg="modSp mod">
        <pc:chgData name="Lavas, Jamie" userId="5cb87d98-67d4-4575-8fab-73d2957ac062" providerId="ADAL" clId="{15F2D4A8-7540-4531-868A-9578FE99C065}" dt="2026-05-19T23:34:10.949" v="393" actId="20577"/>
        <pc:sldMkLst>
          <pc:docMk/>
          <pc:sldMk cId="2861743153" sldId="2147478770"/>
        </pc:sldMkLst>
        <pc:graphicFrameChg chg="mod modGraphic">
          <ac:chgData name="Lavas, Jamie" userId="5cb87d98-67d4-4575-8fab-73d2957ac062" providerId="ADAL" clId="{15F2D4A8-7540-4531-868A-9578FE99C065}" dt="2026-05-19T23:34:10.949" v="393" actId="20577"/>
          <ac:graphicFrameMkLst>
            <pc:docMk/>
            <pc:sldMk cId="2861743153" sldId="2147478770"/>
            <ac:graphicFrameMk id="5" creationId="{55CCA3BD-9B98-4604-263D-25B675A02E16}"/>
          </ac:graphicFrameMkLst>
        </pc:graphicFrameChg>
      </pc:sldChg>
      <pc:sldChg chg="modSp add mod">
        <pc:chgData name="Lavas, Jamie" userId="5cb87d98-67d4-4575-8fab-73d2957ac062" providerId="ADAL" clId="{15F2D4A8-7540-4531-868A-9578FE99C065}" dt="2026-05-19T23:39:56.026" v="576" actId="2165"/>
        <pc:sldMkLst>
          <pc:docMk/>
          <pc:sldMk cId="3089704117" sldId="2147478771"/>
        </pc:sldMkLst>
        <pc:graphicFrameChg chg="mod modGraphic">
          <ac:chgData name="Lavas, Jamie" userId="5cb87d98-67d4-4575-8fab-73d2957ac062" providerId="ADAL" clId="{15F2D4A8-7540-4531-868A-9578FE99C065}" dt="2026-05-19T23:39:56.026" v="576" actId="2165"/>
          <ac:graphicFrameMkLst>
            <pc:docMk/>
            <pc:sldMk cId="3089704117" sldId="2147478771"/>
            <ac:graphicFrameMk id="5" creationId="{04600DBA-C67A-8546-DDC8-C8817853F549}"/>
          </ac:graphicFrameMkLst>
        </pc:graphicFrameChg>
      </pc:sldChg>
      <pc:sldChg chg="modSp add mod">
        <pc:chgData name="Lavas, Jamie" userId="5cb87d98-67d4-4575-8fab-73d2957ac062" providerId="ADAL" clId="{15F2D4A8-7540-4531-868A-9578FE99C065}" dt="2026-05-19T23:39:14.784" v="573" actId="6549"/>
        <pc:sldMkLst>
          <pc:docMk/>
          <pc:sldMk cId="2709496621" sldId="2147478772"/>
        </pc:sldMkLst>
        <pc:graphicFrameChg chg="mod modGraphic">
          <ac:chgData name="Lavas, Jamie" userId="5cb87d98-67d4-4575-8fab-73d2957ac062" providerId="ADAL" clId="{15F2D4A8-7540-4531-868A-9578FE99C065}" dt="2026-05-19T23:39:14.784" v="573" actId="6549"/>
          <ac:graphicFrameMkLst>
            <pc:docMk/>
            <pc:sldMk cId="2709496621" sldId="2147478772"/>
            <ac:graphicFrameMk id="5" creationId="{D081791E-9ACD-005D-5717-C126BDDD16CD}"/>
          </ac:graphicFrameMkLst>
        </pc:graphicFrameChg>
      </pc:sldChg>
      <pc:sldChg chg="add">
        <pc:chgData name="Lavas, Jamie" userId="5cb87d98-67d4-4575-8fab-73d2957ac062" providerId="ADAL" clId="{15F2D4A8-7540-4531-868A-9578FE99C065}" dt="2026-05-19T23:19:20.591" v="276"/>
        <pc:sldMkLst>
          <pc:docMk/>
          <pc:sldMk cId="2725548527" sldId="2147478773"/>
        </pc:sldMkLst>
      </pc:sldChg>
    </pc:docChg>
  </pc:docChgLst>
  <pc:docChgLst>
    <pc:chgData name="Lavas, Jamie" userId="S::jamie.lavas@ercot.com::5cb87d98-67d4-4575-8fab-73d2957ac062" providerId="AD" clId="Web-{211605D8-A363-1F42-0352-7C206746B499}"/>
    <pc:docChg chg="modSld">
      <pc:chgData name="Lavas, Jamie" userId="S::jamie.lavas@ercot.com::5cb87d98-67d4-4575-8fab-73d2957ac062" providerId="AD" clId="Web-{211605D8-A363-1F42-0352-7C206746B499}" dt="2026-05-20T00:08:54.971" v="20"/>
      <pc:docMkLst>
        <pc:docMk/>
      </pc:docMkLst>
      <pc:sldChg chg="modSp">
        <pc:chgData name="Lavas, Jamie" userId="S::jamie.lavas@ercot.com::5cb87d98-67d4-4575-8fab-73d2957ac062" providerId="AD" clId="Web-{211605D8-A363-1F42-0352-7C206746B499}" dt="2026-05-20T00:08:54.971" v="20"/>
        <pc:sldMkLst>
          <pc:docMk/>
          <pc:sldMk cId="3089704117" sldId="2147478771"/>
        </pc:sldMkLst>
        <pc:graphicFrameChg chg="mod modGraphic">
          <ac:chgData name="Lavas, Jamie" userId="S::jamie.lavas@ercot.com::5cb87d98-67d4-4575-8fab-73d2957ac062" providerId="AD" clId="Web-{211605D8-A363-1F42-0352-7C206746B499}" dt="2026-05-20T00:08:54.971" v="20"/>
          <ac:graphicFrameMkLst>
            <pc:docMk/>
            <pc:sldMk cId="3089704117" sldId="2147478771"/>
            <ac:graphicFrameMk id="5" creationId="{04600DBA-C67A-8546-DDC8-C8817853F549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8.svg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1(defaul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endParaRPr lang="en-US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May 19,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May 19, 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May 19,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19,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19,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19,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19,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6F8A40-F0D0-857B-E8A8-1B3161AC4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C5253-5E42-F62E-EA4E-3AB21BA87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420624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ERCOT logo white on background">
            <a:extLst>
              <a:ext uri="{FF2B5EF4-FFF2-40B4-BE49-F238E27FC236}">
                <a16:creationId xmlns:a16="http://schemas.microsoft.com/office/drawing/2014/main" id="{590365CF-9C80-03DF-D245-DBE4EBA3335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1A5353-DA71-B6B2-BDDB-2FB68F1F0909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05802D9-2F73-A263-28E7-486C8A489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1ADA3-F564-E7C2-1972-0F9FF557AE05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77A54B6-1CA8-9AE2-BCA6-21205CB4852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>
                  <a:solidFill>
                    <a:schemeClr val="bg1"/>
                  </a:solidFill>
                </a:rPr>
                <a:t>PUBLIC</a:t>
              </a:r>
            </a:p>
          </p:txBody>
        </p:sp>
      </p:grpSp>
      <p:pic>
        <p:nvPicPr>
          <p:cNvPr id="3" name="Graphic 2">
            <a:extLst>
              <a:ext uri="{FF2B5EF4-FFF2-40B4-BE49-F238E27FC236}">
                <a16:creationId xmlns:a16="http://schemas.microsoft.com/office/drawing/2014/main" id="{81B94DDE-8E3F-CACF-1508-79E6F98F5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4920" y="2062263"/>
            <a:ext cx="6316168" cy="3366409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910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May 19,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May 19, 2026</a:t>
            </a:fld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474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62A2-45B4-4ECA-8168-BE9383DA5644}" type="datetime4">
              <a:rPr lang="en-US" smtClean="0"/>
              <a:t>May 19,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6374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E430-0983-479E-8535-00F341009C9B}" type="datetime4">
              <a:rPr lang="en-US" smtClean="0"/>
              <a:t>May 19,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1765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May 19,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May 19, 2026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May 19,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svg"/><Relationship Id="rId4" Type="http://schemas.openxmlformats.org/officeDocument/2006/relationships/image" Target="../media/image1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3.svg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May 19,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1" r:id="rId2"/>
    <p:sldLayoutId id="2147483682" r:id="rId3"/>
    <p:sldLayoutId id="2147483683" r:id="rId4"/>
    <p:sldLayoutId id="2147483671" r:id="rId5"/>
    <p:sldLayoutId id="2147483673" r:id="rId6"/>
    <p:sldLayoutId id="2147483672" r:id="rId7"/>
    <p:sldLayoutId id="2147483664" r:id="rId8"/>
    <p:sldLayoutId id="2147483668" r:id="rId9"/>
    <p:sldLayoutId id="2147483669" r:id="rId10"/>
    <p:sldLayoutId id="2147483666" r:id="rId11"/>
    <p:sldLayoutId id="2147483675" r:id="rId12"/>
    <p:sldLayoutId id="2147483679" r:id="rId13"/>
    <p:sldLayoutId id="214748367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499839-B798-E7B3-DB15-49FAE56390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>
                <a:solidFill>
                  <a:schemeClr val="tx2"/>
                </a:solidFill>
              </a:rPr>
              <a:t>Data and Information Products Update </a:t>
            </a:r>
            <a:br>
              <a:rPr lang="en-US" sz="2800">
                <a:solidFill>
                  <a:schemeClr val="tx2"/>
                </a:solidFill>
              </a:rPr>
            </a:br>
            <a:br>
              <a:rPr lang="en-US" sz="1400" b="0"/>
            </a:br>
            <a:br>
              <a:rPr lang="en-US" sz="1400" b="0"/>
            </a:br>
            <a:br>
              <a:rPr lang="en-US" sz="1400" b="0"/>
            </a:br>
            <a:r>
              <a:rPr lang="en-US" sz="1800" b="0" i="1"/>
              <a:t>Jamie Lavas</a:t>
            </a:r>
            <a:br>
              <a:rPr lang="en-US" sz="1800" b="0" i="1"/>
            </a:br>
            <a:br>
              <a:rPr lang="en-US" sz="1200" b="0"/>
            </a:br>
            <a:r>
              <a:rPr lang="en-US" sz="1200" b="0"/>
              <a:t>May 2026</a:t>
            </a:r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83F62B0-6886-0C8B-6EFE-6D66885D0E4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prstGeom prst="foldedCorner">
            <a:avLst>
              <a:gd name="adj" fmla="val 23384"/>
            </a:avLst>
          </a:prstGeom>
          <a:solidFill>
            <a:srgbClr val="E6EBF0">
              <a:alpha val="67000"/>
            </a:srgbClr>
          </a:solidFill>
          <a:ln>
            <a:solidFill>
              <a:srgbClr val="E6EBF0"/>
            </a:solidFill>
          </a:ln>
        </p:spPr>
        <p:txBody>
          <a:bodyPr lIns="274320" tIns="182880" rIns="91440"/>
          <a:lstStyle/>
          <a:p>
            <a:r>
              <a:rPr lang="en-US"/>
              <a:t>Key Takeaways</a:t>
            </a:r>
          </a:p>
          <a:p>
            <a: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/>
                </a:solidFill>
              </a:rPr>
              <a:t>Open Product Issue Recap &amp; Upcoming Release Changes</a:t>
            </a:r>
            <a:endParaRPr lang="en-US" b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19804EA-9740-9589-9164-5FD489B897C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199"/>
            <a:ext cx="5201213" cy="3155335"/>
          </a:xfrm>
          <a:noFill/>
        </p:spPr>
        <p:txBody>
          <a:bodyPr lIns="0" tIns="0" rIns="0" bIns="0" anchor="t"/>
          <a:lstStyle/>
          <a:p>
            <a:r>
              <a:rPr lang="en-US"/>
              <a:t>Outline: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/>
              <a:t>Product Issues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/>
              <a:t>On-Cycle Release 5 (05/27-05/28)</a:t>
            </a:r>
            <a:endParaRPr lang="en-US"/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/>
              <a:t>DRAFT On-Cycle Release 6 (06/24-06/25)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/>
              <a:t>Future On-Cycle Release 7 (07/29-07/30)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/>
              <a:t>Future On-Cycle Release 8 (August)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/>
              <a:t>Future On-Cycle Release 9 (Sept)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/>
              <a:t>Future On-Cycle Release 10 (Oct)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/>
              <a:t>Future On-Cycle Release 11 (Dec)</a:t>
            </a:r>
          </a:p>
          <a:p>
            <a:pPr marL="342900"/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611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6C0C0-0BCB-DB26-662D-330CD3E12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626533"/>
          </a:xfrm>
        </p:spPr>
        <p:txBody>
          <a:bodyPr/>
          <a:lstStyle/>
          <a:p>
            <a:r>
              <a:rPr lang="en-US"/>
              <a:t>Open Product Issues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1AA175-1712-7D6A-A857-023F303E9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F8580E9-FC21-3314-BAA4-2C7A0380C0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79267"/>
              </p:ext>
            </p:extLst>
          </p:nvPr>
        </p:nvGraphicFramePr>
        <p:xfrm>
          <a:off x="533400" y="930428"/>
          <a:ext cx="11125198" cy="2558713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778932">
                  <a:extLst>
                    <a:ext uri="{9D8B030D-6E8A-4147-A177-3AD203B41FA5}">
                      <a16:colId xmlns:a16="http://schemas.microsoft.com/office/drawing/2014/main" val="1137848847"/>
                    </a:ext>
                  </a:extLst>
                </a:gridCol>
                <a:gridCol w="2370667">
                  <a:extLst>
                    <a:ext uri="{9D8B030D-6E8A-4147-A177-3AD203B41FA5}">
                      <a16:colId xmlns:a16="http://schemas.microsoft.com/office/drawing/2014/main" val="2921331168"/>
                    </a:ext>
                  </a:extLst>
                </a:gridCol>
                <a:gridCol w="7975599">
                  <a:extLst>
                    <a:ext uri="{9D8B030D-6E8A-4147-A177-3AD203B41FA5}">
                      <a16:colId xmlns:a16="http://schemas.microsoft.com/office/drawing/2014/main" val="2738300016"/>
                    </a:ext>
                  </a:extLst>
                </a:gridCol>
              </a:tblGrid>
              <a:tr h="8213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>
                          <a:solidFill>
                            <a:schemeClr val="bg1"/>
                          </a:solidFill>
                        </a:rPr>
                        <a:t>Release #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>
                          <a:solidFill>
                            <a:schemeClr val="bg1"/>
                          </a:solidFill>
                        </a:rPr>
                        <a:t>Summary of Issue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>
                          <a:solidFill>
                            <a:schemeClr val="bg1"/>
                          </a:solidFill>
                        </a:rPr>
                        <a:t>Issue Details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4141225"/>
                  </a:ext>
                </a:extLst>
              </a:tr>
              <a:tr h="1586414"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>
                        <a:buNone/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Monthly Generation Resource Energy Deployment Performance Report | NP8-501-ER | </a:t>
                      </a:r>
                      <a:r>
                        <a:rPr lang="en-US" sz="1200" b="0" i="0" u="none" strike="noStrike" kern="120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11022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Dates Affected: To be updated</a:t>
                      </a:r>
                    </a:p>
                    <a:p>
                      <a:endParaRPr lang="en-US" sz="1200" b="0" i="0" u="none" strike="noStrike" kern="120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Issue: Additional details to be clarified and provided in a market notice</a:t>
                      </a:r>
                    </a:p>
                    <a:p>
                      <a:endParaRPr lang="en-US" sz="1200" b="0" i="0" u="none" strike="noStrike" kern="120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High level Overview:  Logic issue found affecting the reported performance metrics within the report. Issue is limited to specific scenario/units. ERCOT is still analyzing the issue to determine details and will provide a market notice when more information is available. </a:t>
                      </a:r>
                    </a:p>
                    <a:p>
                      <a:endParaRPr lang="en-US" sz="1200" b="0" i="0" u="none" strike="noStrike" kern="120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Resolution: To be updated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03493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6632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3B833E-2AAA-8362-FDFF-9179B57806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43470-3322-E4C1-42F9-14A837737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626533"/>
          </a:xfrm>
        </p:spPr>
        <p:txBody>
          <a:bodyPr/>
          <a:lstStyle/>
          <a:p>
            <a:r>
              <a:rPr lang="en-US"/>
              <a:t>Release Summary of Product Changes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F86C95-069C-4A42-4E34-57E5C351F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34FAE61-B889-937D-7AEC-BFC13BACC2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305394"/>
              </p:ext>
            </p:extLst>
          </p:nvPr>
        </p:nvGraphicFramePr>
        <p:xfrm>
          <a:off x="224367" y="1083733"/>
          <a:ext cx="11743266" cy="5132239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795866">
                  <a:extLst>
                    <a:ext uri="{9D8B030D-6E8A-4147-A177-3AD203B41FA5}">
                      <a16:colId xmlns:a16="http://schemas.microsoft.com/office/drawing/2014/main" val="1137848847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921331168"/>
                    </a:ext>
                  </a:extLst>
                </a:gridCol>
                <a:gridCol w="8509000">
                  <a:extLst>
                    <a:ext uri="{9D8B030D-6E8A-4147-A177-3AD203B41FA5}">
                      <a16:colId xmlns:a16="http://schemas.microsoft.com/office/drawing/2014/main" val="2738300016"/>
                    </a:ext>
                  </a:extLst>
                </a:gridCol>
              </a:tblGrid>
              <a:tr h="92599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>
                          <a:solidFill>
                            <a:schemeClr val="bg1"/>
                          </a:solidFill>
                        </a:rPr>
                        <a:t>Release #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>
                          <a:solidFill>
                            <a:schemeClr val="bg1"/>
                          </a:solidFill>
                        </a:rPr>
                        <a:t>Summary of Change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>
                          <a:solidFill>
                            <a:schemeClr val="bg1"/>
                          </a:solidFill>
                        </a:rPr>
                        <a:t>Change Details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4141225"/>
                  </a:ext>
                </a:extLst>
              </a:tr>
              <a:tr h="7510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>
                          <a:latin typeface="Aptos Narrow" panose="020B0004020202020204" pitchFamily="34" charset="0"/>
                        </a:rPr>
                        <a:t>Update Column Names: </a:t>
                      </a:r>
                      <a:r>
                        <a:rPr lang="en-US" sz="1200" b="0" kern="1200">
                          <a:solidFill>
                            <a:schemeClr val="dk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60-Day SCED Disclosure Report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>
                          <a:solidFill>
                            <a:schemeClr val="dk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Public | NP3-965-ER | </a:t>
                      </a:r>
                      <a:r>
                        <a:rPr lang="en-US" sz="1200" b="0" kern="1200" err="1">
                          <a:solidFill>
                            <a:schemeClr val="dk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b="0" kern="1200">
                          <a:solidFill>
                            <a:schemeClr val="dk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13052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>
                          <a:latin typeface="Aptos Narrow" panose="020B0004020202020204" pitchFamily="34" charset="0"/>
                        </a:rPr>
                        <a:t>Add the missing R to the end of the RRS sub-types in each of the following reports on the ERCOT Public and ERCOT Data Portal: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>
                        <a:latin typeface="Aptos Narrow" panose="020B00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>
                          <a:latin typeface="Aptos Narrow" panose="020B0004020202020204" pitchFamily="34" charset="0"/>
                        </a:rPr>
                        <a:t>60-Day Load Resource Data in SCED: AS Capability RRSPFR, AS Capability RRSFFR, AS Capability RRSUFR</a:t>
                      </a:r>
                      <a:br>
                        <a:rPr lang="en-US" sz="1200">
                          <a:latin typeface="Aptos Narrow" panose="020B0004020202020204" pitchFamily="34" charset="0"/>
                        </a:rPr>
                      </a:br>
                      <a:r>
                        <a:rPr lang="en-US" sz="1200">
                          <a:latin typeface="Aptos Narrow" panose="020B0004020202020204" pitchFamily="34" charset="0"/>
                        </a:rPr>
                        <a:t>60-Day Generation Resource Data in SCED: AS Capability RRSPFR, AS Capability RRSFFR</a:t>
                      </a:r>
                      <a:br>
                        <a:rPr lang="en-US" sz="1200">
                          <a:latin typeface="Aptos Narrow" panose="020B0004020202020204" pitchFamily="34" charset="0"/>
                        </a:rPr>
                      </a:br>
                      <a:r>
                        <a:rPr lang="en-US" sz="1200">
                          <a:latin typeface="Aptos Narrow" panose="020B0004020202020204" pitchFamily="34" charset="0"/>
                        </a:rPr>
                        <a:t>60-Day ESR Data in SCED: AS Capability RRSPFR, AS Capability RRSFFR</a:t>
                      </a:r>
                      <a:endParaRPr lang="en-US" sz="1200" b="0">
                        <a:latin typeface="Aptos Narrow" panose="020B00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6878734"/>
                  </a:ext>
                </a:extLst>
              </a:tr>
              <a:tr h="751087"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Report Renames for EMIL/MIS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NP1-302 | </a:t>
                      </a:r>
                      <a:r>
                        <a:rPr lang="en-US" sz="1200" b="0" i="0" u="none" strike="noStrike" kern="120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10039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Rename from AS Obligation and Responsibility to Ancillary Service Obligations Report</a:t>
                      </a:r>
                    </a:p>
                    <a:p>
                      <a:pPr algn="l" fontAlgn="b">
                        <a:buNone/>
                      </a:pPr>
                      <a:endParaRPr lang="en-US" sz="1200" b="0" i="0" u="none" strike="noStrike" kern="120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  <a:p>
                      <a:pPr algn="l" fontAlgn="b">
                        <a:buNone/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NP8-544-ER | </a:t>
                      </a:r>
                      <a:r>
                        <a:rPr lang="en-US" sz="1200" b="0" i="0" u="none" strike="noStrike" kern="120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ID23363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Rename from Monthly Deployment Performance QSE Summary Report for Non-CLRs Providing RRS and ECRS to Monthly Deployment Performance QSE Summary Report for Non-CLRs Providing RRS, ECRS, and NSPIN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380717"/>
                  </a:ext>
                </a:extLst>
              </a:tr>
              <a:tr h="795314"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NP8-544-ER | </a:t>
                      </a:r>
                      <a:r>
                        <a:rPr lang="en-US" sz="1200" b="0" i="0" u="none" strike="noStrike" kern="120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23363 Report Changes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NP8-544-ER | </a:t>
                      </a:r>
                      <a:r>
                        <a:rPr lang="en-US" sz="12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23363 </a:t>
                      </a:r>
                    </a:p>
                    <a:p>
                      <a:pPr algn="l" fontAlgn="b">
                        <a:buNone/>
                      </a:pP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  <a:p>
                      <a:pPr algn="l" fontAlgn="b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Report Rename :  Monthly Deployment Performance QSE Summary Report for Non-CLRs Providing RRS and ECRS, and NSPIN</a:t>
                      </a:r>
                    </a:p>
                    <a:p>
                      <a:pPr algn="l" fontAlgn="b">
                        <a:buNone/>
                      </a:pP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  <a:p>
                      <a:pPr algn="l" fontAlgn="b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Modify Report to include NSPIN and Addition of NSPIN_PERT Tab</a:t>
                      </a:r>
                    </a:p>
                    <a:p>
                      <a:pPr algn="l" fontAlgn="b">
                        <a:buNone/>
                      </a:pP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912380"/>
                  </a:ext>
                </a:extLst>
              </a:tr>
              <a:tr h="751087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CRR Product Name Changes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Annual Auction Notice | NP7-804-M | </a:t>
                      </a:r>
                      <a:r>
                        <a:rPr lang="en-US" sz="12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11202 </a:t>
                      </a: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 Rename: </a:t>
                      </a: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Long-Term Auction Notice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Annual Auction Results | NP7-802-M | </a:t>
                      </a:r>
                      <a:r>
                        <a:rPr lang="en-US" sz="12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11203 </a:t>
                      </a: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 Rename: </a:t>
                      </a: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Long-Term Auction Results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Annual Path Specific Adders | NP7-536-SG | </a:t>
                      </a:r>
                      <a:r>
                        <a:rPr lang="en-US" sz="12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13111 </a:t>
                      </a: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 Rename: </a:t>
                      </a: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Long-Term Auction Path Specific Adders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CRR Network Model (Annual) | NP7-801-M | </a:t>
                      </a:r>
                      <a:r>
                        <a:rPr lang="en-US" sz="12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11204 </a:t>
                      </a: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 Rename: </a:t>
                      </a: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CRR Network Model (Long-Term)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1655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60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EB2B7D-D2F4-2D33-8BB3-862191EE40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0219D-AC01-F7DE-6673-D5A62ACEA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626533"/>
          </a:xfrm>
        </p:spPr>
        <p:txBody>
          <a:bodyPr/>
          <a:lstStyle/>
          <a:p>
            <a:r>
              <a:rPr lang="en-US"/>
              <a:t>Release Summary of Product Changes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5B5803-7F8C-88FE-E93D-E88A76DF6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C6D1366-3DFD-8C33-241A-5CA99F2C03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483308"/>
              </p:ext>
            </p:extLst>
          </p:nvPr>
        </p:nvGraphicFramePr>
        <p:xfrm>
          <a:off x="224367" y="1083733"/>
          <a:ext cx="11743266" cy="5040799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795866">
                  <a:extLst>
                    <a:ext uri="{9D8B030D-6E8A-4147-A177-3AD203B41FA5}">
                      <a16:colId xmlns:a16="http://schemas.microsoft.com/office/drawing/2014/main" val="1137848847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921331168"/>
                    </a:ext>
                  </a:extLst>
                </a:gridCol>
                <a:gridCol w="8509000">
                  <a:extLst>
                    <a:ext uri="{9D8B030D-6E8A-4147-A177-3AD203B41FA5}">
                      <a16:colId xmlns:a16="http://schemas.microsoft.com/office/drawing/2014/main" val="2738300016"/>
                    </a:ext>
                  </a:extLst>
                </a:gridCol>
              </a:tblGrid>
              <a:tr h="92599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>
                          <a:solidFill>
                            <a:schemeClr val="bg1"/>
                          </a:solidFill>
                        </a:rPr>
                        <a:t>Release #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>
                          <a:solidFill>
                            <a:schemeClr val="bg1"/>
                          </a:solidFill>
                        </a:rPr>
                        <a:t>Summary of Change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>
                          <a:solidFill>
                            <a:schemeClr val="bg1"/>
                          </a:solidFill>
                        </a:rPr>
                        <a:t>Change Details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4141225"/>
                  </a:ext>
                </a:extLst>
              </a:tr>
              <a:tr h="7510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  <a:latin typeface="Aptos Narrow" panose="020B0004020202020204" pitchFamily="34" charset="0"/>
                        </a:rPr>
                        <a:t>Additional public products added to the ERCOT Data Portal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The following data products will be added to the ERCOT Data Portal for public API access:</a:t>
                      </a:r>
                    </a:p>
                    <a:p>
                      <a:pPr algn="l" fontAlgn="b">
                        <a:buNone/>
                      </a:pPr>
                      <a:endParaRPr lang="en-US" sz="1200" u="none" strike="noStrike" kern="1200">
                        <a:solidFill>
                          <a:schemeClr val="dk1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  <a:p>
                      <a:pPr algn="l" fontAlgn="b">
                        <a:buNone/>
                      </a:pPr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Aptos Narrow"/>
                          <a:ea typeface="+mn-ea"/>
                          <a:cs typeface="+mn-cs"/>
                        </a:rPr>
                        <a:t>Hourly RMR Services Deployed | NP5-108-CD | </a:t>
                      </a:r>
                      <a:r>
                        <a:rPr lang="en-US" sz="1200" u="none" strike="noStrike" kern="1200" err="1">
                          <a:solidFill>
                            <a:schemeClr val="dk1"/>
                          </a:solidFill>
                          <a:effectLst/>
                          <a:latin typeface="Aptos Narrow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Aptos Narrow"/>
                          <a:ea typeface="+mn-ea"/>
                          <a:cs typeface="+mn-cs"/>
                        </a:rPr>
                        <a:t> ID 10016 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Aptos Narrow"/>
                          <a:ea typeface="+mn-ea"/>
                          <a:cs typeface="+mn-cs"/>
                        </a:rPr>
                        <a:t>DAM Electrically Similar Settlement Points| NP4-158-SG | </a:t>
                      </a:r>
                      <a:r>
                        <a:rPr lang="en-US" sz="1200" u="none" strike="noStrike" kern="1200" err="1">
                          <a:solidFill>
                            <a:schemeClr val="dk1"/>
                          </a:solidFill>
                          <a:effectLst/>
                          <a:latin typeface="Aptos Narrow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Aptos Narrow"/>
                          <a:ea typeface="+mn-ea"/>
                          <a:cs typeface="+mn-cs"/>
                        </a:rPr>
                        <a:t> ID 13058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Aptos Narrow"/>
                          <a:ea typeface="+mn-ea"/>
                          <a:cs typeface="+mn-cs"/>
                        </a:rPr>
                        <a:t>Confidentiality Expired Adjusted Meter Load Report| NP1-300 | </a:t>
                      </a:r>
                      <a:r>
                        <a:rPr lang="en-US" sz="1200" u="none" strike="noStrike" kern="1200" err="1">
                          <a:solidFill>
                            <a:schemeClr val="dk1"/>
                          </a:solidFill>
                          <a:effectLst/>
                          <a:latin typeface="Aptos Narrow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Aptos Narrow"/>
                          <a:ea typeface="+mn-ea"/>
                          <a:cs typeface="+mn-cs"/>
                        </a:rPr>
                        <a:t> ID 12360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Aptos Narrow"/>
                          <a:ea typeface="+mn-ea"/>
                          <a:cs typeface="+mn-cs"/>
                        </a:rPr>
                        <a:t>Exceptional Fuel Cost Submission Report | NP4-494-ER | </a:t>
                      </a:r>
                      <a:r>
                        <a:rPr lang="en-US" sz="1200" u="none" strike="noStrike" kern="1200" err="1">
                          <a:solidFill>
                            <a:schemeClr val="dk1"/>
                          </a:solidFill>
                          <a:effectLst/>
                          <a:latin typeface="Aptos Narrow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Aptos Narrow"/>
                          <a:ea typeface="+mn-ea"/>
                          <a:cs typeface="+mn-cs"/>
                        </a:rPr>
                        <a:t> ID 24276</a:t>
                      </a:r>
                    </a:p>
                    <a:p>
                      <a:pPr algn="l" fontAlgn="b">
                        <a:buNone/>
                      </a:pPr>
                      <a:endParaRPr lang="en-US" sz="1200" u="none" strike="noStrike" kern="1200">
                        <a:solidFill>
                          <a:schemeClr val="dk1"/>
                        </a:solidFill>
                        <a:effectLst/>
                        <a:latin typeface="Aptos Narrow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6728379"/>
                  </a:ext>
                </a:extLst>
              </a:tr>
              <a:tr h="7510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>
                          <a:latin typeface="Aptos Narrow" panose="020B0004020202020204" pitchFamily="34" charset="0"/>
                        </a:rPr>
                        <a:t>Additional archive files added to existing ERCOT Data Portal products</a:t>
                      </a:r>
                      <a:endParaRPr lang="en-US" sz="1200" b="0" kern="1200">
                        <a:solidFill>
                          <a:schemeClr val="dk1"/>
                        </a:solidFill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>
                          <a:latin typeface="Aptos Narrow" panose="020B0004020202020204" pitchFamily="34" charset="0"/>
                        </a:rPr>
                        <a:t>The following data products will have data backfilled with Historical and Monthly Archive files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>
                        <a:latin typeface="Aptos Narrow" panose="020B00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>
                          <a:latin typeface="Aptos Narrow" panose="020B0004020202020204" pitchFamily="34" charset="0"/>
                        </a:rPr>
                        <a:t>Real-Time Price for SOG | NP6-326-CD 21115 </a:t>
                      </a:r>
                      <a:br>
                        <a:rPr lang="en-US" sz="1200">
                          <a:latin typeface="Aptos Narrow" panose="020B0004020202020204" pitchFamily="34" charset="0"/>
                        </a:rPr>
                      </a:br>
                      <a:r>
                        <a:rPr lang="en-US" sz="1200">
                          <a:latin typeface="Aptos Narrow" panose="020B0004020202020204" pitchFamily="34" charset="0"/>
                        </a:rPr>
                        <a:t>Hourly Balancing Authority Operations Report | EIA-930-CD | </a:t>
                      </a:r>
                      <a:r>
                        <a:rPr lang="en-US" sz="1200" u="none" strike="noStrike" kern="1200" err="1">
                          <a:solidFill>
                            <a:schemeClr val="dk1"/>
                          </a:solidFill>
                          <a:effectLst/>
                          <a:latin typeface="Aptos Narrow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Aptos Narrow"/>
                          <a:ea typeface="+mn-ea"/>
                          <a:cs typeface="+mn-cs"/>
                        </a:rPr>
                        <a:t> ID </a:t>
                      </a:r>
                      <a:r>
                        <a:rPr lang="en-US" sz="1200">
                          <a:latin typeface="Aptos Narrow" panose="020B0004020202020204" pitchFamily="34" charset="0"/>
                        </a:rPr>
                        <a:t>13457 </a:t>
                      </a:r>
                      <a:br>
                        <a:rPr lang="en-US" sz="1200">
                          <a:latin typeface="Aptos Narrow" panose="020B0004020202020204" pitchFamily="34" charset="0"/>
                        </a:rPr>
                      </a:br>
                      <a:r>
                        <a:rPr lang="en-US" sz="1200">
                          <a:latin typeface="Aptos Narrow" panose="020B0004020202020204" pitchFamily="34" charset="0"/>
                        </a:rPr>
                        <a:t>Hourly RUC Active and Binding Transmission Constraints | NP5-755-CD | </a:t>
                      </a:r>
                      <a:r>
                        <a:rPr lang="en-US" sz="1200" u="none" strike="noStrike" kern="1200" err="1">
                          <a:solidFill>
                            <a:schemeClr val="dk1"/>
                          </a:solidFill>
                          <a:effectLst/>
                          <a:latin typeface="Aptos Narrow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Aptos Narrow"/>
                          <a:ea typeface="+mn-ea"/>
                          <a:cs typeface="+mn-cs"/>
                        </a:rPr>
                        <a:t> ID </a:t>
                      </a:r>
                      <a:r>
                        <a:rPr lang="en-US" sz="1200">
                          <a:latin typeface="Aptos Narrow" panose="020B0004020202020204" pitchFamily="34" charset="0"/>
                        </a:rPr>
                        <a:t>12336 </a:t>
                      </a:r>
                      <a:endParaRPr lang="en-US" sz="1200" b="0">
                        <a:latin typeface="Aptos Narrow" panose="020B00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6878734"/>
                  </a:ext>
                </a:extLst>
              </a:tr>
              <a:tr h="7510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>
                          <a:latin typeface="Aptos Narrow" panose="020B0004020202020204" pitchFamily="34" charset="0"/>
                        </a:rPr>
                        <a:t>Off-Cycle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>
                          <a:latin typeface="Aptos Narrow" panose="020B0004020202020204" pitchFamily="34" charset="0"/>
                        </a:rPr>
                        <a:t>RTC Updates: </a:t>
                      </a:r>
                      <a:r>
                        <a:rPr lang="en-US" sz="1200">
                          <a:latin typeface="Aptos Narrow" panose="020B0004020202020204" pitchFamily="34" charset="0"/>
                        </a:rPr>
                        <a:t>Ancillary Service Obligations Report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>
                          <a:latin typeface="Aptos Narrow" panose="020B0004020202020204" pitchFamily="34" charset="0"/>
                        </a:rPr>
                        <a:t>Public | NP1-302 | </a:t>
                      </a:r>
                      <a:r>
                        <a:rPr lang="en-US" sz="1200" err="1">
                          <a:latin typeface="Aptos Narrow" panose="020B0004020202020204" pitchFamily="34" charset="0"/>
                        </a:rPr>
                        <a:t>Rpt</a:t>
                      </a:r>
                      <a:r>
                        <a:rPr lang="en-US" sz="1200">
                          <a:latin typeface="Aptos Narrow" panose="020B0004020202020204" pitchFamily="34" charset="0"/>
                        </a:rPr>
                        <a:t> ID 10039</a:t>
                      </a:r>
                      <a:endParaRPr lang="en-US" sz="1200" b="0">
                        <a:latin typeface="Aptos Narrow" panose="020B00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>
                          <a:latin typeface="Aptos Narrow" panose="020B0004020202020204" pitchFamily="34" charset="0"/>
                        </a:rPr>
                        <a:t>Report Rename and Responsibility column removals:</a:t>
                      </a:r>
                    </a:p>
                    <a:p>
                      <a:endParaRPr lang="en-US" sz="1200" b="0" kern="1200">
                        <a:solidFill>
                          <a:schemeClr val="dk1"/>
                        </a:solidFill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200" b="0" kern="1200">
                          <a:solidFill>
                            <a:schemeClr val="dk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Reg Up Responsibility</a:t>
                      </a:r>
                    </a:p>
                    <a:p>
                      <a:r>
                        <a:rPr lang="en-US" sz="1200" b="0" kern="1200">
                          <a:solidFill>
                            <a:schemeClr val="dk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Reg Down Responsibility</a:t>
                      </a:r>
                    </a:p>
                    <a:p>
                      <a:r>
                        <a:rPr lang="en-US" sz="1200" b="0" kern="1200">
                          <a:solidFill>
                            <a:schemeClr val="dk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RRS Responsibility</a:t>
                      </a:r>
                    </a:p>
                    <a:p>
                      <a:r>
                        <a:rPr lang="en-US" sz="1200" b="0" kern="1200">
                          <a:solidFill>
                            <a:schemeClr val="dk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NSPIN Responsibility</a:t>
                      </a:r>
                    </a:p>
                    <a:p>
                      <a:r>
                        <a:rPr lang="en-US" sz="1200" b="0" kern="1200">
                          <a:solidFill>
                            <a:schemeClr val="dk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ECRS Responsibility</a:t>
                      </a:r>
                    </a:p>
                    <a:p>
                      <a:endParaRPr lang="en-US" sz="1200" b="0" kern="1200">
                        <a:solidFill>
                          <a:schemeClr val="dk1"/>
                        </a:solidFill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200" b="0" kern="1200">
                          <a:solidFill>
                            <a:schemeClr val="dk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First Run Date: 06/03/2026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3807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5056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0F7CB8-6766-1329-EF63-13AF8DF404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0523D-2F23-A1BF-6119-88B4EC181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626533"/>
          </a:xfrm>
        </p:spPr>
        <p:txBody>
          <a:bodyPr/>
          <a:lstStyle/>
          <a:p>
            <a:r>
              <a:rPr lang="en-US"/>
              <a:t>Release Summary of Product Changes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F4940A-6CAB-AEB5-0164-56D103546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999BC4C-ADD4-68AE-0353-4A6339B58CA2}"/>
              </a:ext>
            </a:extLst>
          </p:cNvPr>
          <p:cNvGraphicFramePr>
            <a:graphicFrameLocks noGrp="1"/>
          </p:cNvGraphicFramePr>
          <p:nvPr/>
        </p:nvGraphicFramePr>
        <p:xfrm>
          <a:off x="224367" y="1083733"/>
          <a:ext cx="11743266" cy="5315119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795866">
                  <a:extLst>
                    <a:ext uri="{9D8B030D-6E8A-4147-A177-3AD203B41FA5}">
                      <a16:colId xmlns:a16="http://schemas.microsoft.com/office/drawing/2014/main" val="1137848847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921331168"/>
                    </a:ext>
                  </a:extLst>
                </a:gridCol>
                <a:gridCol w="8509000">
                  <a:extLst>
                    <a:ext uri="{9D8B030D-6E8A-4147-A177-3AD203B41FA5}">
                      <a16:colId xmlns:a16="http://schemas.microsoft.com/office/drawing/2014/main" val="2738300016"/>
                    </a:ext>
                  </a:extLst>
                </a:gridCol>
              </a:tblGrid>
              <a:tr h="92599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>
                          <a:solidFill>
                            <a:schemeClr val="bg1"/>
                          </a:solidFill>
                        </a:rPr>
                        <a:t>Release #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>
                          <a:solidFill>
                            <a:schemeClr val="bg1"/>
                          </a:solidFill>
                        </a:rPr>
                        <a:t>Summary of Change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>
                          <a:solidFill>
                            <a:schemeClr val="bg1"/>
                          </a:solidFill>
                        </a:rPr>
                        <a:t>Change Details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4141225"/>
                  </a:ext>
                </a:extLst>
              </a:tr>
              <a:tr h="7510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>
                          <a:latin typeface="Aptos Narrow" panose="020B0004020202020204" pitchFamily="34" charset="0"/>
                        </a:rPr>
                        <a:t>CDR Report Changes </a:t>
                      </a:r>
                      <a:endParaRPr lang="en-US" sz="1200" b="0" kern="1200">
                        <a:solidFill>
                          <a:schemeClr val="dk1"/>
                        </a:solidFill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>
                          <a:latin typeface="Aptos Narrow" panose="020B0004020202020204" pitchFamily="34" charset="0"/>
                        </a:rPr>
                        <a:t>Available Resource Planned Outage Capacity Margin_7 Day | NP3-162-CD | 22469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>
                          <a:latin typeface="Aptos Narrow" panose="020B0004020202020204" pitchFamily="34" charset="0"/>
                        </a:rPr>
                        <a:t>Available Resource Planned Outage Capacity Margin_7 Day Plus| NP3-161-CD | 22470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>
                        <a:latin typeface="Aptos Narrow" panose="020B00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>
                          <a:latin typeface="Aptos Narrow" panose="020B0004020202020204" pitchFamily="34" charset="0"/>
                        </a:rPr>
                        <a:t>Column Additions: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ESR MDRPOC MW Value for each hour:  </a:t>
                      </a:r>
                      <a:r>
                        <a:rPr lang="en-US" sz="1200" kern="1200" err="1">
                          <a:solidFill>
                            <a:schemeClr val="dk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ResourcePOLESR</a:t>
                      </a:r>
                      <a:endParaRPr lang="en-US" sz="1200" kern="1200">
                        <a:solidFill>
                          <a:schemeClr val="dk1"/>
                        </a:solidFill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Total HSL of Approved Planned ESR outages: </a:t>
                      </a:r>
                      <a:r>
                        <a:rPr lang="en-US" sz="1200" kern="1200" err="1">
                          <a:solidFill>
                            <a:schemeClr val="dk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AggApprovedResourcePOLESR</a:t>
                      </a:r>
                      <a:endParaRPr lang="en-US" sz="1200" kern="1200">
                        <a:solidFill>
                          <a:schemeClr val="dk1"/>
                        </a:solidFill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Total HSL of Received Planned ESR outages: </a:t>
                      </a:r>
                      <a:r>
                        <a:rPr lang="en-US" sz="1200" kern="1200" err="1">
                          <a:solidFill>
                            <a:schemeClr val="dk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AggReceivedResourcePOLESR</a:t>
                      </a:r>
                      <a:endParaRPr lang="en-US" sz="1200" kern="1200">
                        <a:solidFill>
                          <a:schemeClr val="dk1"/>
                        </a:solidFill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>
                        <a:latin typeface="Aptos Narrow" panose="020B00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>
                          <a:latin typeface="Aptos Narrow" panose="020B0004020202020204" pitchFamily="34" charset="0"/>
                        </a:rPr>
                        <a:t>Column Renames: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>
                        <a:latin typeface="Aptos Narrow" panose="020B00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>
                        <a:latin typeface="Aptos Narrow" panose="020B00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>
                        <a:latin typeface="Aptos Narrow" panose="020B00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>
                        <a:latin typeface="Aptos Narrow" panose="020B00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>
                        <a:latin typeface="Aptos Narrow" panose="020B00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>
                        <a:latin typeface="Aptos Narrow" panose="020B00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>
                        <a:latin typeface="Aptos Narrow" panose="020B00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>
                        <a:latin typeface="Aptos Narrow" panose="020B00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>
                        <a:latin typeface="Aptos Narrow" panose="020B00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>
                        <a:latin typeface="Aptos Narrow" panose="020B00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6878734"/>
                  </a:ext>
                </a:extLst>
              </a:tr>
              <a:tr h="751087">
                <a:tc>
                  <a:txBody>
                    <a:bodyPr/>
                    <a:lstStyle/>
                    <a:p>
                      <a:pPr algn="ctr"/>
                      <a:r>
                        <a:rPr lang="en-US" sz="1200" b="1" strike="sngStrike"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strike="sngStrike">
                          <a:latin typeface="Aptos Narrow" panose="020B0004020202020204" pitchFamily="34" charset="0"/>
                        </a:rPr>
                        <a:t>CDR Report Changes </a:t>
                      </a:r>
                      <a:endParaRPr lang="en-US" sz="1200" b="0" strike="sngStrike" kern="1200">
                        <a:solidFill>
                          <a:schemeClr val="dk1"/>
                        </a:solidFill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sng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NP6-625-CD | </a:t>
                      </a:r>
                      <a:r>
                        <a:rPr lang="en-US" sz="1200" b="0" i="0" u="none" strike="sngStrike" kern="120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b="0" i="0" u="none" strike="sng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12358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sng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State Estimator Load Report - Total ERCOT Generation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sngStrike" kern="120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  <a:p>
                      <a:pPr algn="l" fontAlgn="b">
                        <a:buNone/>
                      </a:pPr>
                      <a:r>
                        <a:rPr lang="en-US" sz="1200" b="0" i="0" u="none" strike="sng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Rename Column: </a:t>
                      </a:r>
                      <a:r>
                        <a:rPr lang="en-US" sz="1200" b="0" i="0" u="none" strike="sngStrike" kern="120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DSTFlag</a:t>
                      </a:r>
                      <a:r>
                        <a:rPr lang="en-US" sz="1200" b="0" i="0" u="none" strike="sng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renamed to </a:t>
                      </a:r>
                      <a:r>
                        <a:rPr lang="en-US" sz="1200" b="0" i="0" u="none" strike="sngStrike" kern="120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RepeatedHourFlag</a:t>
                      </a:r>
                      <a:r>
                        <a:rPr lang="en-US" sz="1200" b="0" i="0" u="none" strike="sng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380717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EB4DE7CF-6861-9193-BBAE-A2F39B3FEF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339" y="3739833"/>
            <a:ext cx="6573167" cy="160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548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D77BA3-3795-932E-D5B1-28129F52C0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16801-20BE-2089-2DF1-051916994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626533"/>
          </a:xfrm>
        </p:spPr>
        <p:txBody>
          <a:bodyPr/>
          <a:lstStyle/>
          <a:p>
            <a:r>
              <a:rPr lang="en-US"/>
              <a:t>Release Summary of Product Changes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4A89B0-9999-44EA-4D48-CADE2707C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5CCA3BD-9B98-4604-263D-25B675A02E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1661762"/>
              </p:ext>
            </p:extLst>
          </p:nvPr>
        </p:nvGraphicFramePr>
        <p:xfrm>
          <a:off x="224367" y="1083733"/>
          <a:ext cx="11743266" cy="3871646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795866">
                  <a:extLst>
                    <a:ext uri="{9D8B030D-6E8A-4147-A177-3AD203B41FA5}">
                      <a16:colId xmlns:a16="http://schemas.microsoft.com/office/drawing/2014/main" val="1137848847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921331168"/>
                    </a:ext>
                  </a:extLst>
                </a:gridCol>
                <a:gridCol w="8509000">
                  <a:extLst>
                    <a:ext uri="{9D8B030D-6E8A-4147-A177-3AD203B41FA5}">
                      <a16:colId xmlns:a16="http://schemas.microsoft.com/office/drawing/2014/main" val="2738300016"/>
                    </a:ext>
                  </a:extLst>
                </a:gridCol>
              </a:tblGrid>
              <a:tr h="92599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>
                          <a:solidFill>
                            <a:schemeClr val="bg1"/>
                          </a:solidFill>
                        </a:rPr>
                        <a:t>Release #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>
                          <a:solidFill>
                            <a:schemeClr val="bg1"/>
                          </a:solidFill>
                        </a:rPr>
                        <a:t>Summary of Change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>
                          <a:solidFill>
                            <a:schemeClr val="bg1"/>
                          </a:solidFill>
                        </a:rPr>
                        <a:t>Change Details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4141225"/>
                  </a:ext>
                </a:extLst>
              </a:tr>
              <a:tr h="751087"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>
                          <a:latin typeface="Aptos Narrow" panose="020B0004020202020204" pitchFamily="34" charset="0"/>
                        </a:rPr>
                        <a:t>Removal of Extra Spaces from CDR Report Products</a:t>
                      </a:r>
                      <a:endParaRPr lang="en-US" sz="1200" b="0" kern="1200">
                        <a:solidFill>
                          <a:schemeClr val="dk1"/>
                        </a:solidFill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Day Ahead Point-to-Point Option Price Report | NP7-464-CD | </a:t>
                      </a:r>
                      <a:r>
                        <a:rPr lang="en-US" sz="1200" b="0" i="0" u="none" strike="noStrike" kern="120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 10042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Peaker Net Margin | NP4-790-CD | </a:t>
                      </a:r>
                      <a:r>
                        <a:rPr lang="en-US" sz="1200" b="0" i="0" u="none" strike="noStrike" kern="120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</a:t>
                      </a:r>
                      <a:r>
                        <a:rPr lang="nl-N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12348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912380"/>
                  </a:ext>
                </a:extLst>
              </a:tr>
              <a:tr h="751087"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>
                          <a:effectLst/>
                          <a:latin typeface="Aptos Narrow" panose="020B0004020202020204" pitchFamily="34" charset="0"/>
                        </a:rPr>
                        <a:t>Additional public products added to the ERCOT Data Portal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The following data products will be added to the ERCOT Data Portal for public API access:</a:t>
                      </a:r>
                    </a:p>
                    <a:p>
                      <a:pPr algn="l" fontAlgn="b">
                        <a:buNone/>
                      </a:pPr>
                      <a:endParaRPr lang="en-US" sz="1200" b="0" i="0" u="none" strike="noStrike" kern="120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  <a:p>
                      <a:pPr algn="l" fontAlgn="b">
                        <a:buNone/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Load Estimation Counts – Public | COPG-316 | </a:t>
                      </a:r>
                      <a:r>
                        <a:rPr lang="en-US" sz="1200" b="0" i="0" u="none" strike="noStrike" kern="120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11130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DAM PTP Obligation Results by Settlement Point | NP4-194-CD| </a:t>
                      </a:r>
                      <a:r>
                        <a:rPr lang="en-US" sz="1200" b="0" i="0" u="none" strike="noStrike" kern="120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13042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Weather Assumptions | NP4-722-CD | </a:t>
                      </a:r>
                      <a:r>
                        <a:rPr lang="en-US" sz="1200" b="0" i="0" u="none" strike="noStrike" kern="120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 12325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Day Ahead Point-to-Point Option Price Report | NP7-464-CD | </a:t>
                      </a:r>
                      <a:r>
                        <a:rPr lang="en-US" sz="1200" b="0" i="0" u="none" strike="noStrike" kern="120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 10042</a:t>
                      </a:r>
                    </a:p>
                    <a:p>
                      <a:pPr algn="l" fontAlgn="b">
                        <a:buNone/>
                      </a:pPr>
                      <a:r>
                        <a:rPr lang="nl-N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Peaker Net Margin | NP4-790-CD | </a:t>
                      </a:r>
                      <a:r>
                        <a:rPr lang="en-US" sz="1200" b="0" i="0" u="none" strike="noStrike" kern="120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</a:t>
                      </a:r>
                      <a:r>
                        <a:rPr lang="nl-N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12348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0539465"/>
                  </a:ext>
                </a:extLst>
              </a:tr>
              <a:tr h="751087"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  <a:latin typeface="Aptos Narrow" panose="020B0004020202020204" pitchFamily="34" charset="0"/>
                        </a:rPr>
                        <a:t>ERCOT Data Portal Product Modifications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The following data products will be updated in the ERCOT Data Portal to align to ongoing product modifications: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>
                        <a:latin typeface="Aptos Narrow" panose="020B00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>
                          <a:latin typeface="Aptos Narrow" panose="020B0004020202020204" pitchFamily="34" charset="0"/>
                        </a:rPr>
                        <a:t>Available Resource Planned Outage Capacity Margin_7 Day | NP3-162-CD | 22469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>
                          <a:latin typeface="Aptos Narrow" panose="020B0004020202020204" pitchFamily="34" charset="0"/>
                        </a:rPr>
                        <a:t>Available Resource Planned Outage Capacity Margin_7 Day Plus| NP3-161-CD | 22470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40479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1743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982C96-5AF8-C1C4-6B59-3AE6D05323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7325C-C77F-3A7C-2572-B48BC35AD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626533"/>
          </a:xfrm>
        </p:spPr>
        <p:txBody>
          <a:bodyPr/>
          <a:lstStyle/>
          <a:p>
            <a:r>
              <a:rPr lang="en-US"/>
              <a:t>Release Summary of Product Changes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8F1105-B1F3-90AA-3B09-343419BC9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4600DBA-C67A-8546-DDC8-C8817853F5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7601410"/>
              </p:ext>
            </p:extLst>
          </p:nvPr>
        </p:nvGraphicFramePr>
        <p:xfrm>
          <a:off x="224367" y="1083733"/>
          <a:ext cx="11743266" cy="4237406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795866">
                  <a:extLst>
                    <a:ext uri="{9D8B030D-6E8A-4147-A177-3AD203B41FA5}">
                      <a16:colId xmlns:a16="http://schemas.microsoft.com/office/drawing/2014/main" val="1137848847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921331168"/>
                    </a:ext>
                  </a:extLst>
                </a:gridCol>
                <a:gridCol w="8509000">
                  <a:extLst>
                    <a:ext uri="{9D8B030D-6E8A-4147-A177-3AD203B41FA5}">
                      <a16:colId xmlns:a16="http://schemas.microsoft.com/office/drawing/2014/main" val="2738300016"/>
                    </a:ext>
                  </a:extLst>
                </a:gridCol>
              </a:tblGrid>
              <a:tr h="92599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>
                          <a:solidFill>
                            <a:schemeClr val="bg1"/>
                          </a:solidFill>
                        </a:rPr>
                        <a:t>Release #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>
                          <a:solidFill>
                            <a:schemeClr val="bg1"/>
                          </a:solidFill>
                        </a:rPr>
                        <a:t>Summary of Change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>
                          <a:solidFill>
                            <a:schemeClr val="bg1"/>
                          </a:solidFill>
                        </a:rPr>
                        <a:t>Change Details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4141225"/>
                  </a:ext>
                </a:extLst>
              </a:tr>
              <a:tr h="7510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>
                          <a:solidFill>
                            <a:schemeClr val="dk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CDR Report Changes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>
                          <a:latin typeface="Aptos Narrow" panose="020B0004020202020204" pitchFamily="34" charset="0"/>
                        </a:rPr>
                        <a:t>Real-Time Price Adders by SCED Interval | NP6-323-CD | 13221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>
                          <a:latin typeface="Aptos Narrow" panose="020B0004020202020204" pitchFamily="34" charset="0"/>
                        </a:rPr>
                        <a:t>RTD Indicative Price Adders | NP6-325-CD | 13222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>
                        <a:latin typeface="Aptos Narrow" panose="020B00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>
                          <a:latin typeface="Aptos Narrow" panose="020B0004020202020204" pitchFamily="34" charset="0"/>
                        </a:rPr>
                        <a:t>Column Addition: RTDLL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>
                        <a:latin typeface="Aptos Narrow" panose="020B00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>
                          <a:latin typeface="Aptos Narrow" panose="020B0004020202020204" pitchFamily="34" charset="0"/>
                        </a:rPr>
                        <a:t>Addition of new price adder for Real-Time Deployed Large Load in support of NPRR1238 Voluntary Registration of Loads with Curtailable Load Capabilities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6878734"/>
                  </a:ext>
                </a:extLst>
              </a:tr>
              <a:tr h="751087"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Historical Pricing Report Change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Historical Real-Time Price Adders by SCED Interval | NP6-792-ER | 13231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kern="120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>
                          <a:latin typeface="Aptos Narrow" panose="020B0004020202020204" pitchFamily="34" charset="0"/>
                        </a:rPr>
                        <a:t>Column Addition: RTDLL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>
                        <a:latin typeface="Aptos Narrow" panose="020B00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>
                          <a:latin typeface="Aptos Narrow"/>
                        </a:rPr>
                        <a:t>Addition of new price adder for Real-Time Deployed Large Load in support of NPRR1238 Voluntary Registration of Loads with Curtailable Load Capabilities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380717"/>
                  </a:ext>
                </a:extLst>
              </a:tr>
              <a:tr h="751087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noProof="0">
                          <a:solidFill>
                            <a:schemeClr val="tx1"/>
                          </a:solidFill>
                          <a:latin typeface="Aptos Narrow"/>
                        </a:rPr>
                        <a:t>7 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endParaRPr lang="en-US" sz="1200" b="1">
                        <a:latin typeface="Aptos Narrow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External Web Services GetContent Updates</a:t>
                      </a:r>
                      <a:endParaRPr lang="en-US"/>
                    </a:p>
                    <a:p>
                      <a:pPr lvl="0" algn="l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>
                          <a:solidFill>
                            <a:schemeClr val="tx1"/>
                          </a:solidFill>
                          <a:latin typeface="Aptos Narrow"/>
                        </a:rPr>
                        <a:t>RTD Price Adders: Addition of RTDLL 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>
                          <a:solidFill>
                            <a:schemeClr val="tx1"/>
                          </a:solidFill>
                          <a:latin typeface="Aptos Narrow"/>
                        </a:rPr>
                        <a:t>RT SCED Price Adders: Addition of RTDLL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70440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9704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65B896-8B89-FB92-B0D9-CDB2FF5F96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07A7F-AB1F-6E47-279E-08BB48002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626533"/>
          </a:xfrm>
        </p:spPr>
        <p:txBody>
          <a:bodyPr/>
          <a:lstStyle/>
          <a:p>
            <a:r>
              <a:rPr lang="en-US"/>
              <a:t>Release Summary of Product Changes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A60743-356D-5BD2-73BD-0FFA876E2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081791E-9ACD-005D-5717-C126BDDD16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1936437"/>
              </p:ext>
            </p:extLst>
          </p:nvPr>
        </p:nvGraphicFramePr>
        <p:xfrm>
          <a:off x="224367" y="1083733"/>
          <a:ext cx="11743266" cy="3669199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795866">
                  <a:extLst>
                    <a:ext uri="{9D8B030D-6E8A-4147-A177-3AD203B41FA5}">
                      <a16:colId xmlns:a16="http://schemas.microsoft.com/office/drawing/2014/main" val="1137848847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921331168"/>
                    </a:ext>
                  </a:extLst>
                </a:gridCol>
                <a:gridCol w="8509000">
                  <a:extLst>
                    <a:ext uri="{9D8B030D-6E8A-4147-A177-3AD203B41FA5}">
                      <a16:colId xmlns:a16="http://schemas.microsoft.com/office/drawing/2014/main" val="2738300016"/>
                    </a:ext>
                  </a:extLst>
                </a:gridCol>
              </a:tblGrid>
              <a:tr h="92599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>
                          <a:solidFill>
                            <a:schemeClr val="bg1"/>
                          </a:solidFill>
                        </a:rPr>
                        <a:t>Release #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>
                          <a:solidFill>
                            <a:schemeClr val="bg1"/>
                          </a:solidFill>
                        </a:rPr>
                        <a:t>Summary of Change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>
                          <a:solidFill>
                            <a:schemeClr val="bg1"/>
                          </a:solidFill>
                        </a:rPr>
                        <a:t>Change Details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4141225"/>
                  </a:ext>
                </a:extLst>
              </a:tr>
              <a:tr h="7510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  <a:latin typeface="Aptos Narrow" panose="020B0004020202020204" pitchFamily="34" charset="0"/>
                        </a:rPr>
                        <a:t>Additional public products added to the ERCOT Data Portal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The following data products will be added to the ERCOT Data Portal for public API access:</a:t>
                      </a:r>
                    </a:p>
                    <a:p>
                      <a:pPr algn="l" fontAlgn="b">
                        <a:buNone/>
                      </a:pPr>
                      <a:endParaRPr lang="en-US" sz="1200" u="none" strike="noStrike" kern="1200">
                        <a:solidFill>
                          <a:schemeClr val="dk1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  <a:p>
                      <a:pPr algn="l" fontAlgn="b">
                        <a:buNone/>
                      </a:pPr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3-Day Highest Price Bids Selected or Dispatched in SCED | NP3-257-EX | </a:t>
                      </a:r>
                      <a:r>
                        <a:rPr lang="en-US" sz="1200" u="none" strike="noStrike" kern="1200" err="1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13230 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3-Day Highest Price Offered in SCED | NP3-916-EX | </a:t>
                      </a:r>
                      <a:r>
                        <a:rPr lang="en-US" sz="1200" u="none" strike="noStrike" kern="1200" err="1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13029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60-Day COP Adjustment Period Snapshot | NP1-301 | </a:t>
                      </a:r>
                      <a:r>
                        <a:rPr lang="en-US" sz="1200" u="none" strike="noStrike" kern="1200" err="1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10038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Daily Balancing Authority Operations Report | EIA-930-ER | </a:t>
                      </a:r>
                      <a:r>
                        <a:rPr lang="en-US" sz="1200" u="none" strike="noStrike" kern="1200" err="1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13458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Daily RUC Active and Binding Transmission Constraints | NP5-754-CD | </a:t>
                      </a:r>
                      <a:r>
                        <a:rPr lang="en-US" sz="1200" u="none" strike="noStrike" kern="1200" err="1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12338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DAM De-Energized Settlement Points in Base Case | NP4-200-CD | </a:t>
                      </a:r>
                      <a:r>
                        <a:rPr lang="en-US" sz="1200" u="none" strike="noStrike" kern="1200" err="1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13063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Electrical Bus Mapping for Heuristic Pricing | NP4-231-CD | </a:t>
                      </a:r>
                      <a:r>
                        <a:rPr lang="en-US" sz="1200" u="none" strike="noStrike" kern="1200" err="1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13098</a:t>
                      </a:r>
                      <a:endParaRPr lang="en-US" sz="1200" u="none" strike="noStrike" kern="1200">
                        <a:solidFill>
                          <a:schemeClr val="dk1"/>
                        </a:solidFill>
                        <a:effectLst/>
                        <a:latin typeface="Aptos Narrow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6728379"/>
                  </a:ext>
                </a:extLst>
              </a:tr>
              <a:tr h="7510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  <a:latin typeface="Aptos Narrow" panose="020B0004020202020204" pitchFamily="34" charset="0"/>
                        </a:rPr>
                        <a:t>ERCOT Data Portal Product Modifications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The following data products will be updated in the ERCOT Data Portal to align to ongoing product modifications: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>
                        <a:latin typeface="Aptos Narrow" panose="020B00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>
                          <a:latin typeface="Aptos Narrow" panose="020B0004020202020204" pitchFamily="34" charset="0"/>
                        </a:rPr>
                        <a:t>Real-Time Price Adders by SCED Interval | NP6-323-CD | 13221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>
                          <a:latin typeface="Aptos Narrow" panose="020B0004020202020204" pitchFamily="34" charset="0"/>
                        </a:rPr>
                        <a:t>RTD Indicative Price Adders | NP6-325-CD | 13222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Historical Real-Time Price Adders by SCED Interval | NP6-792-ER | 13231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68787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9496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36AAE-68DF-EB17-E8A7-16A322F3D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878895" cy="1848259"/>
          </a:xfrm>
        </p:spPr>
        <p:txBody>
          <a:bodyPr/>
          <a:lstStyle/>
          <a:p>
            <a:r>
              <a:rPr lang="en-US"/>
              <a:t>Questions/Comments?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6A61A-D7C0-BEE7-3F65-3A3A70395B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Jlavas@ercot.com</a:t>
            </a:r>
          </a:p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33CD-915C-8592-3526-C44B880B6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297305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942DDDCD-BEC6-4902-AAD2-EB3CD2B6933E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E771427F-03EA-4C50-B0D4-53899F39E54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E754FD2-17D2-4534-9157-8CFDD0166132}">
  <ds:schemaRefs>
    <ds:schemaRef ds:uri="3c917f14-8d40-4289-92aa-fd10f73581c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57DC9A4-2D51-40CB-BA99-0BF7D516F6DC}">
  <ds:schemaRefs>
    <ds:schemaRef ds:uri="3c917f14-8d40-4289-92aa-fd10f73581c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 Official PowerPoint Template - Public</Template>
  <TotalTime>0</TotalTime>
  <Words>1220</Words>
  <Application>Microsoft Office PowerPoint</Application>
  <PresentationFormat>Widescreen</PresentationFormat>
  <Paragraphs>191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Aptos Narrow</vt:lpstr>
      <vt:lpstr>Arial</vt:lpstr>
      <vt:lpstr>Wingdings</vt:lpstr>
      <vt:lpstr>Cover</vt:lpstr>
      <vt:lpstr>Page Design</vt:lpstr>
      <vt:lpstr>Data and Information Products Update     Jamie Lavas  May 2026</vt:lpstr>
      <vt:lpstr>Open Product Issues</vt:lpstr>
      <vt:lpstr>Release Summary of Product Changes</vt:lpstr>
      <vt:lpstr>Release Summary of Product Changes</vt:lpstr>
      <vt:lpstr>Release Summary of Product Changes</vt:lpstr>
      <vt:lpstr>Release Summary of Product Changes</vt:lpstr>
      <vt:lpstr>Release Summary of Product Changes</vt:lpstr>
      <vt:lpstr>Release Summary of Product Changes</vt:lpstr>
      <vt:lpstr>Questions/Comments?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Lavas, Jamie</dc:creator>
  <cp:keywords/>
  <cp:lastModifiedBy>Lavas, Jamie</cp:lastModifiedBy>
  <cp:revision>1</cp:revision>
  <dcterms:created xsi:type="dcterms:W3CDTF">2026-03-25T21:58:21Z</dcterms:created>
  <dcterms:modified xsi:type="dcterms:W3CDTF">2026-05-20T00:25:15Z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