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8" r:id="rId7"/>
    <p:sldId id="272" r:id="rId8"/>
    <p:sldId id="269" r:id="rId9"/>
    <p:sldId id="276" r:id="rId10"/>
    <p:sldId id="275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660"/>
  </p:normalViewPr>
  <p:slideViewPr>
    <p:cSldViewPr showGuides="1">
      <p:cViewPr varScale="1">
        <p:scale>
          <a:sx n="142" d="100"/>
          <a:sy n="142" d="100"/>
        </p:scale>
        <p:origin x="402" y="3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mktrules/issues/SCR813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mis.ercot.com/secure/data-products/data-product-details?id=np3-451-s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Modeling Upgrade to CIM16: Application and Data Products</a:t>
            </a:r>
            <a:endParaRPr lang="en-US" sz="2400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Joel Koepke</a:t>
            </a:r>
          </a:p>
          <a:p>
            <a:r>
              <a:rPr lang="en-US" dirty="0">
                <a:solidFill>
                  <a:schemeClr val="tx2"/>
                </a:solidFill>
              </a:rPr>
              <a:t>May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BB7CBF-610B-4D0D-BF19-E4C01CBEA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– Upgrading from CIM10 to CIM16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CDBC79-B209-456A-A7B7-7A0208032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799"/>
            <a:ext cx="11658600" cy="4724401"/>
          </a:xfrm>
        </p:spPr>
        <p:txBody>
          <a:bodyPr/>
          <a:lstStyle/>
          <a:p>
            <a:r>
              <a:rPr lang="en-US" sz="2400" dirty="0"/>
              <a:t>ERCOT produces Network Models following CIM standards and in an XML format</a:t>
            </a:r>
          </a:p>
          <a:p>
            <a:pPr lvl="1"/>
            <a:r>
              <a:rPr lang="en-US" sz="1800" dirty="0"/>
              <a:t>Since 2010, the Network Model Management System (NMMS) has produced models using the CIM10 schema (with customizations)</a:t>
            </a:r>
          </a:p>
          <a:p>
            <a:pPr lvl="1"/>
            <a:r>
              <a:rPr lang="en-US" sz="1800" dirty="0"/>
              <a:t>In 2021, a process was developed to translate CIM10 models into CIM16 allowing for downstream systems to upgrade their importers</a:t>
            </a:r>
          </a:p>
          <a:p>
            <a:endParaRPr lang="en-US" sz="2400" dirty="0"/>
          </a:p>
          <a:p>
            <a:r>
              <a:rPr lang="en-US" sz="2400" dirty="0"/>
              <a:t>ERCOT has begun a project to enhance NMMS to natively produce CIM16 model files</a:t>
            </a:r>
          </a:p>
          <a:p>
            <a:pPr lvl="1"/>
            <a:r>
              <a:rPr lang="en-US" sz="1800" dirty="0"/>
              <a:t>Reduces the need for ERCOT-specific legacy code in vendor applications</a:t>
            </a:r>
          </a:p>
          <a:p>
            <a:pPr lvl="1"/>
            <a:r>
              <a:rPr lang="en-US" sz="1800" dirty="0"/>
              <a:t>Officially started execution in August 2024</a:t>
            </a:r>
          </a:p>
          <a:p>
            <a:pPr lvl="1"/>
            <a:r>
              <a:rPr lang="en-US" sz="1800" dirty="0"/>
              <a:t>Project completion is scheduled for </a:t>
            </a:r>
            <a:r>
              <a:rPr lang="en-US" sz="1800" b="1" u="sng" dirty="0"/>
              <a:t>Q1/Q2 2027</a:t>
            </a:r>
          </a:p>
          <a:p>
            <a:pPr lvl="1"/>
            <a:endParaRPr lang="en-US" sz="2000" dirty="0"/>
          </a:p>
          <a:p>
            <a:r>
              <a:rPr lang="en-US" sz="2400" dirty="0"/>
              <a:t>ERCOT will no longer produce CIM10 models after project completion</a:t>
            </a:r>
          </a:p>
        </p:txBody>
      </p:sp>
    </p:spTree>
    <p:extLst>
      <p:ext uri="{BB962C8B-B14F-4D97-AF65-F5344CB8AC3E}">
        <p14:creationId xmlns:p14="http://schemas.microsoft.com/office/powerpoint/2010/main" val="333907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A2AF8-8403-48C0-BFC2-3BB731A44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CIM-Related Inputs/Outputs of NMMS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9AC57-E805-4169-9E21-6A34A839EC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232BEF-DD35-4060-9351-6B7E13344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752600"/>
            <a:ext cx="10058400" cy="371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649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7F44F-DB42-4BA9-8F02-EAA651900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Who/What is Affected?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32C57-2460-48A3-8C3D-DCFF792BF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838200"/>
            <a:ext cx="108712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/>
              <a:t>Any processes utilizing files directly created from NMMS will need to prepare for an updated schema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Files include:</a:t>
            </a:r>
          </a:p>
          <a:p>
            <a:pPr lvl="1"/>
            <a:r>
              <a:rPr lang="en-US" dirty="0"/>
              <a:t>MIS Secure:</a:t>
            </a:r>
          </a:p>
          <a:p>
            <a:pPr lvl="2"/>
            <a:r>
              <a:rPr lang="en-US" sz="2400" dirty="0"/>
              <a:t>Redacted CIM Network Model - EMIL ID: NP3-450-SG</a:t>
            </a:r>
          </a:p>
          <a:p>
            <a:pPr lvl="1"/>
            <a:r>
              <a:rPr lang="en-US" dirty="0"/>
              <a:t>MIS Certified:</a:t>
            </a:r>
          </a:p>
          <a:p>
            <a:pPr lvl="2"/>
            <a:r>
              <a:rPr lang="en-US" sz="2400" dirty="0"/>
              <a:t>TSP Version of the CIM Network Model XMLs </a:t>
            </a:r>
            <a:r>
              <a:rPr lang="en-US" sz="2400" i="1" dirty="0"/>
              <a:t>(via Citrix)</a:t>
            </a:r>
          </a:p>
          <a:p>
            <a:pPr lvl="2"/>
            <a:r>
              <a:rPr lang="en-US" sz="2400" dirty="0"/>
              <a:t>Incremental CIM Change Requests XMLs </a:t>
            </a:r>
            <a:r>
              <a:rPr lang="en-US" sz="2400" i="1" dirty="0"/>
              <a:t>(via Citrix/NMMS)</a:t>
            </a:r>
          </a:p>
          <a:p>
            <a:endParaRPr lang="en-US" sz="28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78B71-6DBD-4F7A-862D-AFD52419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E4A511-DAF5-2041-75B2-6A804BB87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2133600"/>
            <a:ext cx="5791200" cy="178646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96278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07C4-4DB7-61F6-8EAF-F74B494B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 and Key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328EC-0F13-96EB-FD53-FC8327872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Now:</a:t>
            </a:r>
          </a:p>
          <a:p>
            <a:pPr lvl="1"/>
            <a:r>
              <a:rPr lang="en-US" dirty="0"/>
              <a:t>Refining CIM10→CIM16 migration script</a:t>
            </a:r>
          </a:p>
          <a:p>
            <a:pPr lvl="1"/>
            <a:r>
              <a:rPr lang="en-US" dirty="0"/>
              <a:t>Regression testing of updated modeling application</a:t>
            </a:r>
          </a:p>
          <a:p>
            <a:pPr lvl="2"/>
            <a:r>
              <a:rPr lang="en-US" dirty="0"/>
              <a:t>Includes code to support </a:t>
            </a:r>
            <a:r>
              <a:rPr lang="en-US" dirty="0">
                <a:hlinkClick r:id="rId2"/>
              </a:rPr>
              <a:t>SCR813</a:t>
            </a:r>
            <a:r>
              <a:rPr lang="en-US" dirty="0"/>
              <a:t> </a:t>
            </a:r>
            <a:r>
              <a:rPr lang="en-US" i="1" dirty="0"/>
              <a:t>“NMMS Jointly-Rated Equipment Coordination Confirmation”</a:t>
            </a:r>
          </a:p>
          <a:p>
            <a:pPr lvl="3"/>
            <a:r>
              <a:rPr lang="en-US" dirty="0"/>
              <a:t>Brings additional awareness to model submissions that affect jointly-rated equipment</a:t>
            </a:r>
          </a:p>
          <a:p>
            <a:pPr lvl="1"/>
            <a:r>
              <a:rPr lang="en-US" dirty="0"/>
              <a:t>Updating internal tools and reports </a:t>
            </a:r>
          </a:p>
          <a:p>
            <a:r>
              <a:rPr lang="en-US" dirty="0"/>
              <a:t>Q3:</a:t>
            </a:r>
          </a:p>
          <a:p>
            <a:pPr lvl="1"/>
            <a:r>
              <a:rPr lang="en-US" dirty="0"/>
              <a:t>Release additional CIM16 test models with additional schema changes</a:t>
            </a:r>
          </a:p>
          <a:p>
            <a:r>
              <a:rPr lang="en-US" dirty="0"/>
              <a:t>Q4:</a:t>
            </a:r>
          </a:p>
          <a:p>
            <a:pPr lvl="1"/>
            <a:r>
              <a:rPr lang="en-US" dirty="0"/>
              <a:t>Transition NMMS MOTE system to CIM16</a:t>
            </a:r>
          </a:p>
          <a:p>
            <a:pPr lvl="1"/>
            <a:r>
              <a:rPr lang="en-US" dirty="0"/>
              <a:t>Provide TSP training on new system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B0E75-AC1D-A4C3-17F6-EA737C465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69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AA953-1D4B-BD44-11BF-2E4EAE9B7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CIM16 Project – Test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7BB7B-A43E-9E6D-58B3-41E322772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700" y="764241"/>
            <a:ext cx="9880600" cy="3352800"/>
          </a:xfrm>
        </p:spPr>
        <p:txBody>
          <a:bodyPr/>
          <a:lstStyle/>
          <a:p>
            <a:r>
              <a:rPr lang="en-US" sz="2000" i="1" dirty="0"/>
              <a:t>“</a:t>
            </a:r>
            <a:r>
              <a:rPr lang="en-US" sz="2000" b="1" i="1" dirty="0"/>
              <a:t>Representative</a:t>
            </a:r>
            <a:r>
              <a:rPr lang="en-US" sz="2000" i="1" dirty="0"/>
              <a:t>”</a:t>
            </a:r>
            <a:r>
              <a:rPr lang="en-US" sz="2000" dirty="0"/>
              <a:t> previews of CIM16 models are posted ~quarterly to the MIS</a:t>
            </a:r>
          </a:p>
          <a:p>
            <a:pPr lvl="1"/>
            <a:r>
              <a:rPr lang="en-US" sz="1800" dirty="0"/>
              <a:t>“Preview of Modified Redacted CIM Network Model” </a:t>
            </a:r>
            <a:r>
              <a:rPr lang="en-US" sz="1800" dirty="0">
                <a:hlinkClick r:id="rId2"/>
              </a:rPr>
              <a:t>EMIL NP3-451-SG</a:t>
            </a:r>
            <a:endParaRPr lang="en-US" sz="1800" dirty="0"/>
          </a:p>
          <a:p>
            <a:pPr lvl="1"/>
            <a:r>
              <a:rPr lang="en-US" sz="1800" dirty="0"/>
              <a:t>Created by </a:t>
            </a:r>
            <a:r>
              <a:rPr lang="en-US" sz="1800" u="sng" dirty="0"/>
              <a:t>converting</a:t>
            </a:r>
            <a:r>
              <a:rPr lang="en-US" sz="1800" dirty="0"/>
              <a:t> a CIM10 XML file to a CIM16 XML file</a:t>
            </a:r>
          </a:p>
          <a:p>
            <a:pPr lvl="1"/>
            <a:r>
              <a:rPr lang="en-US" sz="1800" dirty="0"/>
              <a:t>The </a:t>
            </a:r>
            <a:r>
              <a:rPr lang="en-US" sz="1800" u="sng" dirty="0"/>
              <a:t>final CIM16 schema will differ</a:t>
            </a:r>
            <a:r>
              <a:rPr lang="en-US" sz="1800" dirty="0"/>
              <a:t> from the </a:t>
            </a:r>
            <a:r>
              <a:rPr lang="en-US" sz="1800" i="1" dirty="0"/>
              <a:t>representative</a:t>
            </a:r>
            <a:r>
              <a:rPr lang="en-US" sz="1800" dirty="0"/>
              <a:t> models</a:t>
            </a:r>
          </a:p>
          <a:p>
            <a:pPr lvl="1"/>
            <a:endParaRPr lang="en-US" sz="1800" dirty="0"/>
          </a:p>
          <a:p>
            <a:r>
              <a:rPr lang="en-US" sz="2000" dirty="0"/>
              <a:t>“</a:t>
            </a:r>
            <a:r>
              <a:rPr lang="en-US" sz="2000" b="1" i="1" dirty="0"/>
              <a:t>Native</a:t>
            </a:r>
            <a:r>
              <a:rPr lang="en-US" sz="2000" dirty="0"/>
              <a:t>” CIM16 models will be provided in Q3/Q4 2026</a:t>
            </a:r>
          </a:p>
          <a:p>
            <a:pPr lvl="1"/>
            <a:r>
              <a:rPr lang="en-US" sz="1800" dirty="0"/>
              <a:t>To be created with CIM16 modeling application using migrated database</a:t>
            </a:r>
          </a:p>
          <a:p>
            <a:pPr lvl="1"/>
            <a:r>
              <a:rPr lang="en-US" sz="1800" dirty="0"/>
              <a:t>Schema refinements will be incorporated in the file, but additional changes may still be needed prior to go-live</a:t>
            </a:r>
          </a:p>
          <a:p>
            <a:pPr lvl="1"/>
            <a:r>
              <a:rPr lang="en-US" sz="1800" dirty="0"/>
              <a:t>A more precise delivery date will be reported post June testing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75A41-5EEA-A111-1E33-2F49380A1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75DD06F9-4179-2ABF-FD4D-C4D19423BF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4114800"/>
            <a:ext cx="6248400" cy="227098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1502461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34af464-7aa1-4edd-9be4-83dffc1cb92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</TotalTime>
  <Words>374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PowerPoint Presentation</vt:lpstr>
      <vt:lpstr>Overview – Upgrading from CIM10 to CIM16</vt:lpstr>
      <vt:lpstr>CIM-Related Inputs/Outputs of NMMS</vt:lpstr>
      <vt:lpstr>Who/What is Affected?</vt:lpstr>
      <vt:lpstr>Status Update and Key Events</vt:lpstr>
      <vt:lpstr>ERCOT CIM16 Project – Test Models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Koepke, Joel</cp:lastModifiedBy>
  <cp:revision>67</cp:revision>
  <cp:lastPrinted>2016-01-21T20:53:15Z</cp:lastPrinted>
  <dcterms:created xsi:type="dcterms:W3CDTF">2016-01-21T15:20:31Z</dcterms:created>
  <dcterms:modified xsi:type="dcterms:W3CDTF">2026-05-19T17:03:41Z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2023-08-24T17:36:39Z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780b8986-6bf8-43a0-b7b3-bad36b571463</vt:lpwstr>
  </property>
  <property fmtid="{D5CDD505-2E9C-101B-9397-08002B2CF9AE}" pid="9" name="MSIP_Label_7084cbda-52b8-46fb-a7b7-cb5bd465ed85_ContentBits">
    <vt:lpwstr>0</vt:lpwstr>
  </property>
</Properties>
</file>