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2"/>
  </p:notesMasterIdLst>
  <p:handoutMasterIdLst>
    <p:handoutMasterId r:id="rId13"/>
  </p:handoutMasterIdLst>
  <p:sldIdLst>
    <p:sldId id="272" r:id="rId6"/>
    <p:sldId id="275" r:id="rId7"/>
    <p:sldId id="281" r:id="rId8"/>
    <p:sldId id="282" r:id="rId9"/>
    <p:sldId id="283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15A56E-6682-48BE-BE9E-1D7E10018FE2}" v="6" dt="2026-05-19T23:31:27.7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3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3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custSel addSld modSld">
      <pc:chgData name="Badri, Sreenivas" userId="0b43dccd-042e-4be0-871d-afa1d90d6a2e" providerId="ADAL" clId="{467F39DD-4CFE-45E1-AA25-A1A8C9F836D1}" dt="2026-05-19T23:35:58.791" v="237" actId="20577"/>
      <pc:docMkLst>
        <pc:docMk/>
      </pc:docMkLst>
      <pc:sldChg chg="modSp mod">
        <pc:chgData name="Badri, Sreenivas" userId="0b43dccd-042e-4be0-871d-afa1d90d6a2e" providerId="ADAL" clId="{467F39DD-4CFE-45E1-AA25-A1A8C9F836D1}" dt="2026-05-19T23:24:44.419" v="28" actId="6549"/>
        <pc:sldMkLst>
          <pc:docMk/>
          <pc:sldMk cId="1017674802" sldId="275"/>
        </pc:sldMkLst>
        <pc:spChg chg="mod">
          <ac:chgData name="Badri, Sreenivas" userId="0b43dccd-042e-4be0-871d-afa1d90d6a2e" providerId="ADAL" clId="{467F39DD-4CFE-45E1-AA25-A1A8C9F836D1}" dt="2026-05-19T23:24:44.419" v="28" actId="6549"/>
          <ac:spMkLst>
            <pc:docMk/>
            <pc:sldMk cId="1017674802" sldId="275"/>
            <ac:spMk id="7" creationId="{E5AA390A-6F24-9D4F-865A-A9BBA375FA58}"/>
          </ac:spMkLst>
        </pc:spChg>
      </pc:sldChg>
      <pc:sldChg chg="modSp mod">
        <pc:chgData name="Badri, Sreenivas" userId="0b43dccd-042e-4be0-871d-afa1d90d6a2e" providerId="ADAL" clId="{467F39DD-4CFE-45E1-AA25-A1A8C9F836D1}" dt="2026-05-19T23:27:03.541" v="119" actId="20577"/>
        <pc:sldMkLst>
          <pc:docMk/>
          <pc:sldMk cId="180859502" sldId="281"/>
        </pc:sldMkLst>
        <pc:spChg chg="mod">
          <ac:chgData name="Badri, Sreenivas" userId="0b43dccd-042e-4be0-871d-afa1d90d6a2e" providerId="ADAL" clId="{467F39DD-4CFE-45E1-AA25-A1A8C9F836D1}" dt="2026-05-19T23:27:03.541" v="119" actId="20577"/>
          <ac:spMkLst>
            <pc:docMk/>
            <pc:sldMk cId="180859502" sldId="281"/>
            <ac:spMk id="7" creationId="{A2F0F8C0-8A2A-CC14-6158-2A2C625C22A5}"/>
          </ac:spMkLst>
        </pc:spChg>
      </pc:sldChg>
      <pc:sldChg chg="modSp add mod">
        <pc:chgData name="Badri, Sreenivas" userId="0b43dccd-042e-4be0-871d-afa1d90d6a2e" providerId="ADAL" clId="{467F39DD-4CFE-45E1-AA25-A1A8C9F836D1}" dt="2026-05-19T23:35:58.791" v="237" actId="20577"/>
        <pc:sldMkLst>
          <pc:docMk/>
          <pc:sldMk cId="3871958761" sldId="283"/>
        </pc:sldMkLst>
        <pc:spChg chg="mod">
          <ac:chgData name="Badri, Sreenivas" userId="0b43dccd-042e-4be0-871d-afa1d90d6a2e" providerId="ADAL" clId="{467F39DD-4CFE-45E1-AA25-A1A8C9F836D1}" dt="2026-05-19T23:35:58.791" v="237" actId="20577"/>
          <ac:spMkLst>
            <pc:docMk/>
            <pc:sldMk cId="3871958761" sldId="283"/>
            <ac:spMk id="4" creationId="{4609757F-C08E-E959-CB07-54C3818FBDC4}"/>
          </ac:spMkLst>
        </pc:spChg>
        <pc:spChg chg="mod">
          <ac:chgData name="Badri, Sreenivas" userId="0b43dccd-042e-4be0-871d-afa1d90d6a2e" providerId="ADAL" clId="{467F39DD-4CFE-45E1-AA25-A1A8C9F836D1}" dt="2026-05-19T23:34:34.245" v="226" actId="20577"/>
          <ac:spMkLst>
            <pc:docMk/>
            <pc:sldMk cId="3871958761" sldId="283"/>
            <ac:spMk id="7" creationId="{66A926C0-D5A4-0EB3-6A53-E7AF5CC8CF7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5/19/2026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31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A359B-4863-7A96-EDD4-8E59072DB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455B50-245B-A835-43CF-7D35AB001B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B77C93-6916-1BB0-046F-DC3FDEC84D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DA7AD8-D224-4C6E-AAFE-C0A878BDA4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55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453C0-D6DC-56F9-9FFE-A0376950A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122CD1-70D2-10F8-483D-CE65ABEB6D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737FCD-D17F-800B-949F-90944C6C2D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F135B9-3AB7-ECFC-800A-438EAF7A54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929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9603C-E36E-71DC-897C-AB9AB83E1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348AE7-1A7E-BE24-724D-0ADC2EAF4A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A96343-FBC1-EAFC-63C1-789DA97BE2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462A4B-4ABA-1740-E002-D2D20D403E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84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sv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3" r:id="rId3"/>
    <p:sldLayoutId id="2147483672" r:id="rId4"/>
    <p:sldLayoutId id="2147483664" r:id="rId5"/>
    <p:sldLayoutId id="2147483668" r:id="rId6"/>
    <p:sldLayoutId id="2147483669" r:id="rId7"/>
    <p:sldLayoutId id="2147483666" r:id="rId8"/>
    <p:sldLayoutId id="2147483675" r:id="rId9"/>
    <p:sldLayoutId id="2147483679" r:id="rId10"/>
    <p:sldLayoutId id="21474836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2026 May &amp; June(R5 &amp; R6) Releases – Market &amp; Outage Scheduler Submission Changes</a:t>
            </a:r>
            <a:br>
              <a:rPr lang="en-US" sz="2800" dirty="0"/>
            </a:b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br>
              <a:rPr lang="en-US" sz="1800" b="0" dirty="0"/>
            </a:br>
            <a:r>
              <a:rPr lang="en-US" sz="1800" dirty="0"/>
              <a:t>Katherine Li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May 21, 2026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3" y="1082368"/>
            <a:ext cx="5201213" cy="2551584"/>
          </a:xfrm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dirty="0"/>
              <a:t>2026 May (R5) Release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dirty="0"/>
              <a:t>2026 June (R6) Release</a:t>
            </a:r>
            <a:endParaRPr lang="en-US" b="0" dirty="0"/>
          </a:p>
          <a:p>
            <a:pPr marL="342900" indent="27432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B13E4-0736-0930-384F-941950A576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Key Takeaways</a:t>
            </a:r>
          </a:p>
          <a:p>
            <a:pPr lvl="1"/>
            <a:r>
              <a:rPr lang="en-US" dirty="0"/>
              <a:t>No Market facing submission change in May &amp; June (R5 &amp; R6) releases.</a:t>
            </a:r>
          </a:p>
          <a:p>
            <a:pPr lvl="1"/>
            <a:r>
              <a:rPr lang="en-US" dirty="0"/>
              <a:t>Outage Scheduler submission changes are planned for June (R6) releases.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63C37-E921-B7B7-8FB5-7C95353B7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D3FD8D-3893-5596-680F-FB5FE1059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A9258C-19A0-B4F7-F773-D977AE3B3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May (R5) Release – Market Submission Changes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5AA390A-6F24-9D4F-865A-A9BBA375FA58}"/>
              </a:ext>
            </a:extLst>
          </p:cNvPr>
          <p:cNvSpPr txBox="1">
            <a:spLocks/>
          </p:cNvSpPr>
          <p:nvPr/>
        </p:nvSpPr>
        <p:spPr>
          <a:xfrm>
            <a:off x="438150" y="1518602"/>
            <a:ext cx="11315700" cy="520287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2026 May (R5) Release will be deployed into Production on </a:t>
            </a:r>
            <a:r>
              <a:rPr lang="en-US" sz="1800" b="1" u="sng" dirty="0"/>
              <a:t>05/28/2026</a:t>
            </a:r>
            <a:r>
              <a:rPr lang="en-US" sz="18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834390" lvl="1" indent="-285750"/>
            <a:r>
              <a:rPr lang="en-US" sz="1600" dirty="0"/>
              <a:t>May (R5) release does </a:t>
            </a:r>
            <a:r>
              <a:rPr lang="en-US" sz="1600" b="1" u="sng" dirty="0"/>
              <a:t>Not</a:t>
            </a:r>
            <a:r>
              <a:rPr lang="en-US" sz="1600" dirty="0"/>
              <a:t> have any Market and Outage Scheduler submissions changes planned that may impact Market Participants.</a:t>
            </a:r>
          </a:p>
          <a:p>
            <a:pPr marL="834390" lvl="1" indent="-285750"/>
            <a:r>
              <a:rPr lang="en-US" sz="1600" dirty="0"/>
              <a:t>May (R5) release does </a:t>
            </a:r>
            <a:r>
              <a:rPr lang="en-US" sz="1600" b="1" u="sng" dirty="0"/>
              <a:t>Not</a:t>
            </a:r>
            <a:r>
              <a:rPr lang="en-US" sz="1600" dirty="0"/>
              <a:t> have Outage Scheduler submissions changes planned that may impact Market Participants.</a:t>
            </a:r>
          </a:p>
          <a:p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2026 June (R6) Release will be deployed into Production on </a:t>
            </a:r>
            <a:r>
              <a:rPr lang="en-US" sz="1800" b="1" u="sng" dirty="0"/>
              <a:t>06/25/2026</a:t>
            </a:r>
            <a:r>
              <a:rPr lang="en-US" sz="18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834390" lvl="1" indent="-285750"/>
            <a:r>
              <a:rPr lang="en-US" sz="1600" dirty="0"/>
              <a:t>June (R6) release may </a:t>
            </a:r>
            <a:r>
              <a:rPr lang="en-US" sz="1600" b="1" u="sng" dirty="0"/>
              <a:t>Not</a:t>
            </a:r>
            <a:r>
              <a:rPr lang="en-US" sz="1600" dirty="0"/>
              <a:t> have any Market submissions changes planned that may impact Market Participants.</a:t>
            </a:r>
          </a:p>
          <a:p>
            <a:pPr marL="834390" lvl="1" indent="-285750"/>
            <a:r>
              <a:rPr lang="en-US" sz="1600" dirty="0"/>
              <a:t>June (R6) release </a:t>
            </a:r>
            <a:r>
              <a:rPr lang="en-US" sz="1600" b="1" u="sng" dirty="0"/>
              <a:t>does have </a:t>
            </a:r>
            <a:r>
              <a:rPr lang="en-US" sz="1600" dirty="0"/>
              <a:t>Outage Scheduler submissions changes planned that may impact Market Participants.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017674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BF9E6-4E78-AE6B-FC65-DBB96A9E7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046918-F7EC-1DF6-71CB-17C7C75BE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B6FCA93-8D58-7F97-BF6C-0B3DE733D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June (R6) Release – Outage Scheduler Submission Changes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2F0F8C0-8A2A-CC14-6158-2A2C625C22A5}"/>
              </a:ext>
            </a:extLst>
          </p:cNvPr>
          <p:cNvSpPr txBox="1">
            <a:spLocks/>
          </p:cNvSpPr>
          <p:nvPr/>
        </p:nvSpPr>
        <p:spPr>
          <a:xfrm>
            <a:off x="438150" y="1336039"/>
            <a:ext cx="11315700" cy="520287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Removing some special characters from Warning messages on Outage Scheduler User Interface (OSUI) and API when “Nature of Work” is unknown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Allowing “Nature of Work” dropdown to be editable when the “Nature of Work” is set to “Other" or “Unknown" during the initial submission for all outage types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Allowing selection of "Other“ or "Uknown" for “Nature of Work” while outage is in Received at Ercot (</a:t>
            </a:r>
            <a:r>
              <a:rPr lang="en-US" dirty="0" err="1"/>
              <a:t>RatE</a:t>
            </a:r>
            <a:r>
              <a:rPr lang="en-US" dirty="0"/>
              <a:t>) status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Providing Resource Planned Outage Limit (RPOL) Warning message when one of the recurrences in a recurrence outage has RPOL violation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Improving warning messages for allowed conflicting outages submission</a:t>
            </a:r>
          </a:p>
          <a:p>
            <a:pPr marL="834390" lvl="1" indent="-285750"/>
            <a:r>
              <a:rPr lang="en-US" dirty="0"/>
              <a:t>warning message will be provided ONLY at the initial submission</a:t>
            </a:r>
          </a:p>
          <a:p>
            <a:pPr marL="834390" lvl="1" indent="-285750"/>
            <a:r>
              <a:rPr lang="en-US" dirty="0"/>
              <a:t>warning messages will not be provided throughout the lifecycle of the outages (including when entering a new Planned End, changing the Planned outage to an Unavoidable Extension, Actual Start Date, or Actual End Date)</a:t>
            </a:r>
          </a:p>
          <a:p>
            <a:pPr marL="834390" lvl="1" indent="-285750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Removing some redundant text when issuing warning messages for conflicting outages</a:t>
            </a:r>
            <a:endParaRPr lang="en-US" sz="1800" dirty="0"/>
          </a:p>
          <a:p>
            <a:pPr marL="548640" lvl="2" indent="0">
              <a:buNone/>
            </a:pP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80859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F35CF-D762-F7E9-C89B-A09A6A5BB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C3FE1A4-D46E-80B6-6F66-4AAD679E2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E39F015-644B-3CCF-3E52-918712229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77307"/>
          </a:xfrm>
        </p:spPr>
        <p:txBody>
          <a:bodyPr/>
          <a:lstStyle/>
          <a:p>
            <a:r>
              <a:rPr lang="en-US" dirty="0"/>
              <a:t>2026 June (R6) Release – Outage Scheduler Submission Changes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40502C5-A59C-EEC8-6232-D03E0AF967AC}"/>
              </a:ext>
            </a:extLst>
          </p:cNvPr>
          <p:cNvSpPr txBox="1">
            <a:spLocks/>
          </p:cNvSpPr>
          <p:nvPr/>
        </p:nvSpPr>
        <p:spPr>
          <a:xfrm>
            <a:off x="333081" y="1262537"/>
            <a:ext cx="5858955" cy="520287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E49F63B-7C34-8608-70BA-8770F352A0E3}"/>
              </a:ext>
            </a:extLst>
          </p:cNvPr>
          <p:cNvSpPr txBox="1">
            <a:spLocks/>
          </p:cNvSpPr>
          <p:nvPr/>
        </p:nvSpPr>
        <p:spPr>
          <a:xfrm>
            <a:off x="818728" y="3868901"/>
            <a:ext cx="5858955" cy="520287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Removing redundant text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A46FD8-1C82-4DF2-43F8-7A4317D270A3}"/>
              </a:ext>
            </a:extLst>
          </p:cNvPr>
          <p:cNvSpPr txBox="1"/>
          <p:nvPr/>
        </p:nvSpPr>
        <p:spPr>
          <a:xfrm>
            <a:off x="333081" y="1131301"/>
            <a:ext cx="101978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Warning Message Improvement – Samples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“WARNING” should be shown at the beginning of the warning message for ROPL violation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C17D967-2F42-26CC-446A-F73B5EDC1F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7332" y="4339259"/>
            <a:ext cx="5614360" cy="228622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7DB9918-6FD7-5B6F-4B12-177737A431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2131" y="2182661"/>
            <a:ext cx="7104762" cy="1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343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44835-50D5-E118-AA63-94EC5794E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12450C6-96BE-5CED-E8A5-7548B9719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609757F-C08E-E959-CB07-54C3818FB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on Overlapping Outages Question </a:t>
            </a:r>
            <a:r>
              <a:rPr lang="en-US"/>
              <a:t>from April TWG </a:t>
            </a:r>
            <a:r>
              <a:rPr lang="en-US" dirty="0"/>
              <a:t>Meeting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6A926C0-D5A4-0EB3-6A53-E7AF5CC8CF76}"/>
              </a:ext>
            </a:extLst>
          </p:cNvPr>
          <p:cNvSpPr txBox="1">
            <a:spLocks/>
          </p:cNvSpPr>
          <p:nvPr/>
        </p:nvSpPr>
        <p:spPr>
          <a:xfrm>
            <a:off x="438150" y="1344585"/>
            <a:ext cx="11315700" cy="520287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/>
              <a:t>Question:</a:t>
            </a:r>
          </a:p>
          <a:p>
            <a:pPr marL="83439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Will a new outage submission, for example with 8:00-10:00 as start/end time, be considered as 'overlapping' with an approved existing outage of the same equipment with start time = 10:00?</a:t>
            </a:r>
          </a:p>
          <a:p>
            <a:pPr lvl="1" indent="0">
              <a:buNone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/>
              <a:t>ERCOT Response:</a:t>
            </a:r>
          </a:p>
          <a:p>
            <a:pPr marL="83439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We have tested and confirmed that an outage with a start/end time of 8:00–10:00 is considered as “overlapping” with an existing approved outage for the same equipment that begins at 10:00.</a:t>
            </a:r>
          </a:p>
          <a:p>
            <a:pPr marL="83439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This behavior is part of the current system design from the beginning, and the </a:t>
            </a:r>
            <a:r>
              <a:rPr lang="en-US" sz="1600" b="1" dirty="0"/>
              <a:t>OS Enhancements project </a:t>
            </a:r>
            <a:r>
              <a:rPr lang="en-US" sz="1600" dirty="0"/>
              <a:t>did not introduce any changes related to this logic.</a:t>
            </a:r>
          </a:p>
          <a:p>
            <a:pPr marL="83439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We have discussed the possibility of enhancing this functionality. However, such a change would not be minor. It would impact both TSPs and QSEs and would require extensive testing by ERCOT and Market Participants.</a:t>
            </a:r>
          </a:p>
          <a:p>
            <a:pPr marL="834390" lvl="1" indent="-2857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958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1537589"/>
          </a:xfrm>
        </p:spPr>
        <p:txBody>
          <a:bodyPr/>
          <a:lstStyle/>
          <a:p>
            <a:r>
              <a:rPr lang="en-US" dirty="0"/>
              <a:t>Katherine.Li@ercot.com</a:t>
            </a:r>
          </a:p>
          <a:p>
            <a:endParaRPr lang="en-US" dirty="0"/>
          </a:p>
          <a:p>
            <a:r>
              <a:rPr lang="en-US" dirty="0"/>
              <a:t>Sreenivas.Badri@ercot.com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E42129F1-9979-45CE-AC99-7AED524228ED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AF2A68AE-DF5A-41FA-8DA3-295978B7C7E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38A853E2A21D478864F317E572DCF9" ma:contentTypeVersion="15" ma:contentTypeDescription="Create a new document." ma:contentTypeScope="" ma:versionID="a891ac5b57a7237e5d68462a0bfcdc3e">
  <xsd:schema xmlns:xsd="http://www.w3.org/2001/XMLSchema" xmlns:xs="http://www.w3.org/2001/XMLSchema" xmlns:p="http://schemas.microsoft.com/office/2006/metadata/properties" xmlns:ns3="ded7f6be-006e-48d8-8435-0405bc84a9a7" xmlns:ns4="97deaf5a-01d9-4834-89d2-802f43df07d1" targetNamespace="http://schemas.microsoft.com/office/2006/metadata/properties" ma:root="true" ma:fieldsID="fb0a5c700978bb7b7ca8f385b404acbf" ns3:_="" ns4:_="">
    <xsd:import namespace="ded7f6be-006e-48d8-8435-0405bc84a9a7"/>
    <xsd:import namespace="97deaf5a-01d9-4834-89d2-802f43df07d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DateTaken" minOccurs="0"/>
                <xsd:element ref="ns4:MediaServiceObjectDetectorVersions" minOccurs="0"/>
                <xsd:element ref="ns4:MediaLengthInSecond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d7f6be-006e-48d8-8435-0405bc84a9a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eaf5a-01d9-4834-89d2-802f43df07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7deaf5a-01d9-4834-89d2-802f43df07d1" xsi:nil="true"/>
  </documentManagement>
</p:properties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AA56C6-C396-4A86-84E4-22A2296358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d7f6be-006e-48d8-8435-0405bc84a9a7"/>
    <ds:schemaRef ds:uri="97deaf5a-01d9-4834-89d2-802f43df07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97deaf5a-01d9-4834-89d2-802f43df07d1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ded7f6be-006e-48d8-8435-0405bc84a9a7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NPRR1188 update</Template>
  <TotalTime>1459</TotalTime>
  <Words>593</Words>
  <Application>Microsoft Office PowerPoint</Application>
  <PresentationFormat>Widescreen</PresentationFormat>
  <Paragraphs>57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Courier New</vt:lpstr>
      <vt:lpstr>Wingdings</vt:lpstr>
      <vt:lpstr>1_Cover</vt:lpstr>
      <vt:lpstr>Page Design</vt:lpstr>
      <vt:lpstr>2026 May &amp; June(R5 &amp; R6) Releases – Market &amp; Outage Scheduler Submission Changes     Katherine Li  May 21, 2026</vt:lpstr>
      <vt:lpstr>2026 May (R5) Release – Market Submission Changes</vt:lpstr>
      <vt:lpstr>2026 June (R6) Release – Outage Scheduler Submission Changes</vt:lpstr>
      <vt:lpstr>2026 June (R6) Release – Outage Scheduler Submission Changes</vt:lpstr>
      <vt:lpstr>Update on Overlapping Outages Question from April TWG Meeting</vt:lpstr>
      <vt:lpstr>Questions/Comments?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Xu, Xiangjun</dc:creator>
  <cp:keywords/>
  <cp:lastModifiedBy>Badri, Sreenivas</cp:lastModifiedBy>
  <cp:revision>71</cp:revision>
  <dcterms:created xsi:type="dcterms:W3CDTF">2026-03-17T20:45:51Z</dcterms:created>
  <dcterms:modified xsi:type="dcterms:W3CDTF">2026-05-19T23:36:05Z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0x010100E238A853E2A21D478864F317E572DCF9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