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  <p:sldMasterId id="2147483661" r:id="rId7"/>
  </p:sldMasterIdLst>
  <p:notesMasterIdLst>
    <p:notesMasterId r:id="rId37"/>
  </p:notesMasterIdLst>
  <p:handoutMasterIdLst>
    <p:handoutMasterId r:id="rId38"/>
  </p:handoutMasterIdLst>
  <p:sldIdLst>
    <p:sldId id="272" r:id="rId8"/>
    <p:sldId id="301" r:id="rId9"/>
    <p:sldId id="289" r:id="rId10"/>
    <p:sldId id="270" r:id="rId11"/>
    <p:sldId id="279" r:id="rId12"/>
    <p:sldId id="273" r:id="rId13"/>
    <p:sldId id="265" r:id="rId14"/>
    <p:sldId id="269" r:id="rId15"/>
    <p:sldId id="267" r:id="rId16"/>
    <p:sldId id="266" r:id="rId17"/>
    <p:sldId id="290" r:id="rId18"/>
    <p:sldId id="288" r:id="rId19"/>
    <p:sldId id="287" r:id="rId20"/>
    <p:sldId id="291" r:id="rId21"/>
    <p:sldId id="280" r:id="rId22"/>
    <p:sldId id="281" r:id="rId23"/>
    <p:sldId id="293" r:id="rId24"/>
    <p:sldId id="302" r:id="rId25"/>
    <p:sldId id="310" r:id="rId26"/>
    <p:sldId id="292" r:id="rId27"/>
    <p:sldId id="284" r:id="rId28"/>
    <p:sldId id="285" r:id="rId29"/>
    <p:sldId id="286" r:id="rId30"/>
    <p:sldId id="304" r:id="rId31"/>
    <p:sldId id="305" r:id="rId32"/>
    <p:sldId id="296" r:id="rId33"/>
    <p:sldId id="297" r:id="rId34"/>
    <p:sldId id="311" r:id="rId35"/>
    <p:sldId id="312" r:id="rId3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91" autoAdjust="0"/>
    <p:restoredTop sz="80185" autoAdjust="0"/>
  </p:normalViewPr>
  <p:slideViewPr>
    <p:cSldViewPr showGuides="1">
      <p:cViewPr varScale="1">
        <p:scale>
          <a:sx n="119" d="100"/>
          <a:sy n="119" d="100"/>
        </p:scale>
        <p:origin x="2892" y="330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commentAuthors" Target="commentAuthor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1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Comparison of frequency profile between April 2025 and 2026. </a:t>
            </a:r>
            <a:r>
              <a:rPr lang="en-US" strike="noStrike" dirty="0"/>
              <a:t>Compared to last year, there are slightly less instances of frequency hovering around the dead bands.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71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Comparison of frequency profile between April 2024 and 2026.</a:t>
            </a:r>
            <a:r>
              <a:rPr lang="en-US" strike="noStrike" dirty="0"/>
              <a:t> Like the previous slide, there are less instances of frequency hovering around the dead bands.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14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48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trike="noStrike" baseline="0" dirty="0"/>
              <a:t>We see low time error accumulation throughout the month of April.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904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BAL-003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38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OP2018: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-843.17, </a:t>
            </a:r>
            <a:r>
              <a:rPr lang="en-US" baseline="0" dirty="0" err="1"/>
              <a:t>FRM_average</a:t>
            </a:r>
            <a:r>
              <a:rPr lang="en-US" baseline="0" dirty="0"/>
              <a:t> = -959.7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OP2019: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-811.14, </a:t>
            </a:r>
            <a:r>
              <a:rPr lang="en-US" baseline="0" dirty="0" err="1"/>
              <a:t>FRM_average</a:t>
            </a:r>
            <a:r>
              <a:rPr lang="en-US" baseline="0" dirty="0"/>
              <a:t> = -892.5</a:t>
            </a:r>
          </a:p>
          <a:p>
            <a:r>
              <a:rPr lang="en-US" baseline="0" dirty="0"/>
              <a:t>OP2020: FRO = -425.0, FRM median = -789.34, FRM average = -879.0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OP2021: FRO = -471.0, FRM median = -913.56, FRM average = -992.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OP2022: FRO = -412.0, FRM median = -1060.40, FRM average = -1153.4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OP2023: FRO = -463.0, FRM median = -1130.21, FRM average = -1302.7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OP2024: FRO = -395.0, FRM median = -1127.76, FRM average = -1264.3</a:t>
            </a:r>
          </a:p>
          <a:p>
            <a:r>
              <a:rPr lang="en-US" baseline="0" dirty="0"/>
              <a:t>OP2025: FRO = -455.0,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7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171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37,902,160</a:t>
            </a:r>
            <a:r>
              <a:rPr lang="en-US" sz="2800" dirty="0"/>
              <a:t> </a:t>
            </a:r>
            <a:r>
              <a:rPr lang="en-US" sz="1800" b="1" dirty="0">
                <a:solidFill>
                  <a:schemeClr val="accent2"/>
                </a:solidFill>
              </a:rPr>
              <a:t>MWh</a:t>
            </a:r>
            <a:endParaRPr lang="en-US" sz="18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103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11,360,493</a:t>
            </a:r>
            <a:r>
              <a:rPr lang="en-US" sz="2800" dirty="0"/>
              <a:t> </a:t>
            </a:r>
            <a:r>
              <a:rPr lang="en-US" sz="1200" b="1" dirty="0">
                <a:solidFill>
                  <a:schemeClr val="accent2"/>
                </a:solidFill>
              </a:rPr>
              <a:t>MWH</a:t>
            </a: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29.97% </a:t>
            </a:r>
            <a:r>
              <a:rPr lang="en-US" sz="2800" dirty="0"/>
              <a:t>o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f total energy was provided by wind generation</a:t>
            </a:r>
            <a:endParaRPr lang="en-US" sz="1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5,732,515</a:t>
            </a:r>
            <a:r>
              <a:rPr lang="en-US" sz="2800" dirty="0"/>
              <a:t> </a:t>
            </a:r>
            <a:r>
              <a:rPr lang="en-US" sz="1200" b="1" i="0" dirty="0">
                <a:solidFill>
                  <a:schemeClr val="accent2"/>
                </a:solidFill>
              </a:rPr>
              <a:t> MWh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085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15.12% 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of total energy was provided by solar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Minimum Inertia</a:t>
            </a:r>
            <a:r>
              <a:rPr lang="en-US" strike="noStrike" baseline="0" dirty="0"/>
              <a:t> in April 2026 = </a:t>
            </a:r>
            <a:r>
              <a:rPr lang="en-US" sz="1800" b="0" i="0" u="none" strike="noStrike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132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,705</a:t>
            </a:r>
            <a:r>
              <a:rPr lang="en-US" sz="3200" strike="noStrike" dirty="0"/>
              <a:t>  </a:t>
            </a:r>
            <a:r>
              <a:rPr lang="en-US" sz="3200" b="1" strike="noStrike" dirty="0"/>
              <a:t> </a:t>
            </a:r>
            <a:r>
              <a:rPr lang="en-US" sz="1800" b="1" strike="noStrike" dirty="0">
                <a:solidFill>
                  <a:schemeClr val="accent2"/>
                </a:solidFill>
              </a:rPr>
              <a:t>MW*s</a:t>
            </a:r>
            <a:r>
              <a:rPr lang="en-US" sz="1800" b="1" strike="noStrike" baseline="0" dirty="0">
                <a:solidFill>
                  <a:schemeClr val="accent2"/>
                </a:solidFill>
              </a:rPr>
              <a:t>  </a:t>
            </a:r>
            <a:r>
              <a:rPr lang="en-US" sz="1800" strike="noStrike" dirty="0">
                <a:solidFill>
                  <a:schemeClr val="accent2"/>
                </a:solidFill>
              </a:rPr>
              <a:t>on April 19th</a:t>
            </a:r>
            <a:endParaRPr lang="en-US" strike="noStrik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/>
              <a:t>Historical Overall Minimum was 109,029 MW*s on 3/22/2021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trike="sngStrike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/>
              <a:t>March 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>
                <a:solidFill>
                  <a:schemeClr val="accent2"/>
                </a:solidFill>
              </a:rPr>
              <a:t>Mean: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189,921</a:t>
            </a:r>
            <a:r>
              <a:rPr lang="en-US" sz="1600" dirty="0">
                <a:effectLst/>
              </a:rPr>
              <a:t> </a:t>
            </a:r>
            <a:r>
              <a:rPr lang="en-US" sz="1600" b="1" strike="noStrike" dirty="0">
                <a:solidFill>
                  <a:schemeClr val="accent2"/>
                </a:solidFill>
              </a:rPr>
              <a:t>MW*s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>
                <a:solidFill>
                  <a:schemeClr val="accent2"/>
                </a:solidFill>
              </a:rPr>
              <a:t>Max:</a:t>
            </a:r>
            <a:r>
              <a:rPr lang="en-US" sz="2800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246,411</a:t>
            </a:r>
            <a:r>
              <a:rPr lang="en-US" sz="1600" dirty="0">
                <a:effectLst/>
              </a:rPr>
              <a:t> </a:t>
            </a:r>
            <a:r>
              <a:rPr lang="en-US" sz="1600" b="1" strike="noStrike" dirty="0">
                <a:solidFill>
                  <a:schemeClr val="accent2"/>
                </a:solidFill>
              </a:rPr>
              <a:t>MW*s</a:t>
            </a:r>
            <a:r>
              <a:rPr lang="en-US" sz="1600" b="1" strike="noStrike" baseline="0" dirty="0">
                <a:solidFill>
                  <a:schemeClr val="accent2"/>
                </a:solidFill>
              </a:rPr>
              <a:t>  </a:t>
            </a:r>
            <a:r>
              <a:rPr lang="en-US" sz="1600" strike="noStrike" dirty="0">
                <a:solidFill>
                  <a:schemeClr val="accent2"/>
                </a:solidFill>
              </a:rPr>
              <a:t>on April 28</a:t>
            </a:r>
            <a:r>
              <a:rPr lang="en-US" sz="1600" strike="noStrike" baseline="30000" dirty="0">
                <a:solidFill>
                  <a:schemeClr val="accent2"/>
                </a:solidFill>
              </a:rPr>
              <a:t>th</a:t>
            </a:r>
            <a:r>
              <a:rPr lang="en-US" sz="1600" strike="noStrike" dirty="0">
                <a:solidFill>
                  <a:schemeClr val="accent2"/>
                </a:solidFill>
              </a:rPr>
              <a:t> </a:t>
            </a:r>
            <a:endParaRPr lang="en-US" sz="1600" b="1" strike="noStrike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>
                <a:solidFill>
                  <a:schemeClr val="accent2"/>
                </a:solidFill>
              </a:rPr>
              <a:t>Min:</a:t>
            </a:r>
            <a:r>
              <a:rPr lang="en-US" sz="2800" strike="noStrike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132,705</a:t>
            </a:r>
            <a:r>
              <a:rPr lang="en-US" sz="1600" dirty="0">
                <a:effectLst/>
              </a:rPr>
              <a:t> </a:t>
            </a:r>
            <a:r>
              <a:rPr lang="en-US" sz="1600" b="1" strike="noStrike" dirty="0">
                <a:solidFill>
                  <a:schemeClr val="accent2"/>
                </a:solidFill>
              </a:rPr>
              <a:t>MW*s</a:t>
            </a:r>
            <a:r>
              <a:rPr lang="en-US" sz="1600" b="1" strike="noStrike" baseline="0" dirty="0">
                <a:solidFill>
                  <a:schemeClr val="accent2"/>
                </a:solidFill>
              </a:rPr>
              <a:t> </a:t>
            </a:r>
            <a:r>
              <a:rPr lang="en-US" sz="1600" b="1" strike="noStrike" dirty="0">
                <a:solidFill>
                  <a:schemeClr val="accent2"/>
                </a:solidFill>
              </a:rPr>
              <a:t> </a:t>
            </a:r>
            <a:r>
              <a:rPr lang="en-US" sz="1600" strike="noStrike" dirty="0">
                <a:solidFill>
                  <a:schemeClr val="accent2"/>
                </a:solidFill>
              </a:rPr>
              <a:t>on April 19</a:t>
            </a:r>
            <a:r>
              <a:rPr lang="en-US" sz="1600" strike="noStrike" baseline="30000" dirty="0">
                <a:solidFill>
                  <a:schemeClr val="accent2"/>
                </a:solidFill>
              </a:rPr>
              <a:t>th</a:t>
            </a:r>
            <a:r>
              <a:rPr lang="en-US" sz="1600" strike="noStrike" dirty="0">
                <a:solidFill>
                  <a:schemeClr val="accent2"/>
                </a:solidFill>
              </a:rPr>
              <a:t> </a:t>
            </a:r>
            <a:endParaRPr lang="en-US" sz="1600" b="1" strike="noStrik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664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trike="noStrike" baseline="0" dirty="0"/>
              <a:t> CPS1 Score is 185.05%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trike="noStrik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trike="noStrike" baseline="0" dirty="0"/>
              <a:t>April 1</a:t>
            </a:r>
            <a:r>
              <a:rPr lang="en-US" strike="noStrike" baseline="30000" dirty="0"/>
              <a:t>st</a:t>
            </a:r>
            <a:r>
              <a:rPr lang="en-US" strike="noStrike" baseline="0" dirty="0"/>
              <a:t> – Time Error issue caused outlier CPS1 Scores during 0800 – 2300.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trike="noStrik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trike="noStrike" baseline="0" dirty="0"/>
              <a:t>Scores Below 100%: No instances of CPS1 Score under 100%</a:t>
            </a: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30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47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CPS1 score is above 170% for all 15-minute intervals.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12 month rolling average CPS1 score is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180.17</a:t>
            </a:r>
            <a:r>
              <a:rPr lang="en-US" sz="1200" b="0" dirty="0">
                <a:solidFill>
                  <a:schemeClr val="accent2"/>
                </a:solidFill>
              </a:rPr>
              <a:t> </a:t>
            </a:r>
            <a:r>
              <a:rPr lang="en-US" dirty="0"/>
              <a:t>which is continuing the increasing trend of CPS1 scores.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u="none" strike="noStrike" dirty="0">
                <a:solidFill>
                  <a:srgbClr val="FF0000"/>
                </a:solidFill>
              </a:rPr>
              <a:t>Daily RMS1 frequency by year.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strike="sngStrike" dirty="0">
              <a:solidFill>
                <a:schemeClr val="accent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2026 RMS1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11.58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09.29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 </a:t>
            </a:r>
            <a:r>
              <a:rPr lang="en-US" sz="1600" b="1" dirty="0">
                <a:solidFill>
                  <a:schemeClr val="accent2"/>
                </a:solidFill>
              </a:rPr>
              <a:t>13.50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A More granular look at last 15 years of RMS1 by month.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0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Same data with 10 years shown instead of 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52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svg"/><Relationship Id="rId5" Type="http://schemas.openxmlformats.org/officeDocument/2006/relationships/image" Target="../media/image6.svg"/><Relationship Id="rId4" Type="http://schemas.openxmlformats.org/officeDocument/2006/relationships/image" Target="../media/image5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021CF500-4BD3-92C6-CCBD-156DED65A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152" y="1430449"/>
            <a:ext cx="4173848" cy="1848259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5BFBC12E-0B6E-E8C7-9088-B497FB4917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8152" y="3501137"/>
            <a:ext cx="4173848" cy="682625"/>
          </a:xfrm>
        </p:spPr>
        <p:txBody>
          <a:bodyPr wrap="square"/>
          <a:lstStyle>
            <a:lvl1pPr>
              <a:defRPr sz="1800" b="1">
                <a:solidFill>
                  <a:srgbClr val="00829B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4F3841-022A-64DD-C790-8E712FB9D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679282" y="0"/>
            <a:ext cx="346471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E7750B-0863-BB91-0C67-54B5E9B868D6}"/>
              </a:ext>
            </a:extLst>
          </p:cNvPr>
          <p:cNvSpPr txBox="1"/>
          <p:nvPr userDrawn="1"/>
        </p:nvSpPr>
        <p:spPr>
          <a:xfrm>
            <a:off x="6024657" y="1370524"/>
            <a:ext cx="271929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Learn More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961C0C-432D-CBAD-EA65-6543DA81C252}"/>
              </a:ext>
            </a:extLst>
          </p:cNvPr>
          <p:cNvSpPr txBox="1"/>
          <p:nvPr userDrawn="1"/>
        </p:nvSpPr>
        <p:spPr>
          <a:xfrm>
            <a:off x="6041159" y="1783081"/>
            <a:ext cx="2490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829B"/>
                </a:solidFill>
              </a:rPr>
              <a:t>www.ercot.com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781169-74C0-5084-B1E5-21B24E64EBD9}"/>
              </a:ext>
            </a:extLst>
          </p:cNvPr>
          <p:cNvSpPr txBox="1"/>
          <p:nvPr userDrawn="1"/>
        </p:nvSpPr>
        <p:spPr>
          <a:xfrm>
            <a:off x="6024657" y="2442045"/>
            <a:ext cx="271929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Download ERCOT Mobile App</a:t>
            </a:r>
          </a:p>
        </p:txBody>
      </p:sp>
      <p:pic>
        <p:nvPicPr>
          <p:cNvPr id="9" name="Graphic 8" descr="Google play logo on the left and App Store logo on the right">
            <a:extLst>
              <a:ext uri="{FF2B5EF4-FFF2-40B4-BE49-F238E27FC236}">
                <a16:creationId xmlns:a16="http://schemas.microsoft.com/office/drawing/2014/main" id="{4CC00E98-A942-2688-815D-B898449C0B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256026" y="2987764"/>
            <a:ext cx="1976343" cy="3674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BBA5BE-9DD2-6EE7-CE28-D076D6D33E94}"/>
              </a:ext>
            </a:extLst>
          </p:cNvPr>
          <p:cNvSpPr txBox="1"/>
          <p:nvPr userDrawn="1"/>
        </p:nvSpPr>
        <p:spPr>
          <a:xfrm>
            <a:off x="6041159" y="3786789"/>
            <a:ext cx="271929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Connect With Us</a:t>
            </a:r>
          </a:p>
        </p:txBody>
      </p:sp>
      <p:pic>
        <p:nvPicPr>
          <p:cNvPr id="11" name="Graphic 10" descr="Instagram icon">
            <a:extLst>
              <a:ext uri="{FF2B5EF4-FFF2-40B4-BE49-F238E27FC236}">
                <a16:creationId xmlns:a16="http://schemas.microsoft.com/office/drawing/2014/main" id="{808F1D0F-170C-B600-9B14-471787DABDB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44597" y="4359747"/>
            <a:ext cx="236246" cy="3149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0EB4558-FE65-DD30-A396-E7A22D6A4264}"/>
              </a:ext>
            </a:extLst>
          </p:cNvPr>
          <p:cNvSpPr txBox="1"/>
          <p:nvPr userDrawn="1"/>
        </p:nvSpPr>
        <p:spPr>
          <a:xfrm>
            <a:off x="6536605" y="4378550"/>
            <a:ext cx="23240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facebook.com/ERCOTISO</a:t>
            </a:r>
          </a:p>
        </p:txBody>
      </p:sp>
      <p:pic>
        <p:nvPicPr>
          <p:cNvPr id="13" name="Graphic 12" descr="Twitter or X  icon">
            <a:extLst>
              <a:ext uri="{FF2B5EF4-FFF2-40B4-BE49-F238E27FC236}">
                <a16:creationId xmlns:a16="http://schemas.microsoft.com/office/drawing/2014/main" id="{787C2377-716C-DE29-E499-06278CE1DB0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44597" y="4816174"/>
            <a:ext cx="236246" cy="31499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BFB969-D759-088E-D454-9701B3843365}"/>
              </a:ext>
            </a:extLst>
          </p:cNvPr>
          <p:cNvSpPr txBox="1"/>
          <p:nvPr userDrawn="1"/>
        </p:nvSpPr>
        <p:spPr>
          <a:xfrm>
            <a:off x="6536604" y="4823175"/>
            <a:ext cx="1581098" cy="230832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en-US" sz="1050" dirty="0"/>
              <a:t>x.com/ercot_iso</a:t>
            </a:r>
          </a:p>
        </p:txBody>
      </p:sp>
      <p:pic>
        <p:nvPicPr>
          <p:cNvPr id="15" name="Graphic 14" descr="LinkedIn icon">
            <a:extLst>
              <a:ext uri="{FF2B5EF4-FFF2-40B4-BE49-F238E27FC236}">
                <a16:creationId xmlns:a16="http://schemas.microsoft.com/office/drawing/2014/main" id="{44604974-1959-249D-D54A-C4A63E150B5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244597" y="5292079"/>
            <a:ext cx="236246" cy="31499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405696A-1EA6-9F4D-1D36-33EB7B0D95CF}"/>
              </a:ext>
            </a:extLst>
          </p:cNvPr>
          <p:cNvSpPr txBox="1"/>
          <p:nvPr userDrawn="1"/>
        </p:nvSpPr>
        <p:spPr>
          <a:xfrm>
            <a:off x="6536605" y="5299080"/>
            <a:ext cx="2349263" cy="230832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en-US" sz="1050" dirty="0"/>
              <a:t>linkedin.com/company/ercot</a:t>
            </a:r>
          </a:p>
        </p:txBody>
      </p:sp>
      <p:pic>
        <p:nvPicPr>
          <p:cNvPr id="17" name="Graphic 16" descr="Instagram icon">
            <a:extLst>
              <a:ext uri="{FF2B5EF4-FFF2-40B4-BE49-F238E27FC236}">
                <a16:creationId xmlns:a16="http://schemas.microsoft.com/office/drawing/2014/main" id="{253A132C-4DFA-62F1-D25A-9C176280377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44596" y="5773360"/>
            <a:ext cx="236247" cy="31499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36F1584-300D-A8F1-CE34-0DF564E4405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6529591" y="5773359"/>
            <a:ext cx="2349263" cy="230832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en-US" sz="1050" dirty="0"/>
              <a:t>instagram.com/ercot_iso</a:t>
            </a:r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7C754C4F-B602-D803-BB7A-BEE1415CE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8152" y="6356351"/>
            <a:ext cx="417384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2673D5-55DC-3F77-47BD-D5D627A4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DDF3-D449-4F98-B894-CB4D05D68FAC}" type="datetime4">
              <a:rPr lang="en-US" smtClean="0"/>
              <a:t>May 19, 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893AA-09AB-0CA2-8F12-6C9708FC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966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v1(defau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6855-B24E-92AB-2FE8-002F720AEB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1552" y="2564247"/>
            <a:ext cx="3661926" cy="3999346"/>
          </a:xfrm>
          <a:prstGeom prst="rect">
            <a:avLst/>
          </a:prstGeom>
        </p:spPr>
        <p:txBody>
          <a:bodyPr anchor="t"/>
          <a:lstStyle>
            <a:lvl1pPr algn="l">
              <a:defRPr lang="en-US" sz="1500" b="1" dirty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BED41D71-8915-53EB-36A0-392D41DD0E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4820522" y="5054601"/>
            <a:ext cx="3900911" cy="1457037"/>
          </a:xfrm>
          <a:prstGeom prst="foldedCorner">
            <a:avLst>
              <a:gd name="adj" fmla="val 21194"/>
            </a:avLst>
          </a:prstGeom>
          <a:solidFill>
            <a:srgbClr val="E6EBF0">
              <a:alpha val="68000"/>
            </a:srgbClr>
          </a:solidFill>
          <a:ln w="9525" cap="rnd">
            <a:noFill/>
          </a:ln>
          <a:effectLst>
            <a:outerShdw blurRad="50800" dist="38100" dir="10800000" sx="1000" sy="1000" algn="r" rotWithShape="0">
              <a:prstClr val="black">
                <a:alpha val="46000"/>
              </a:prstClr>
            </a:outerShdw>
          </a:effectLst>
        </p:spPr>
        <p:txBody>
          <a:bodyPr vert="horz" wrap="square" lIns="274320" tIns="182880" rIns="640080" bIns="182880">
            <a:noAutofit/>
          </a:bodyPr>
          <a:lstStyle>
            <a:lvl1pPr marL="0" indent="0">
              <a:buNone/>
              <a:defRPr lang="en-US" sz="1200" b="1" dirty="0"/>
            </a:lvl1pPr>
            <a:lvl2pPr marL="411480" indent="-13716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lang="en-US" sz="1050" dirty="0" smtClean="0"/>
            </a:lvl2pPr>
            <a:lvl3pPr marL="411480" indent="-137160">
              <a:lnSpc>
                <a:spcPct val="100000"/>
              </a:lnSpc>
              <a:spcBef>
                <a:spcPts val="75"/>
              </a:spcBef>
              <a:buFont typeface="Arial" panose="020B0604020202020204" pitchFamily="34" charset="0"/>
              <a:buChar char="◦"/>
              <a:defRPr lang="en-US" sz="1050" dirty="0"/>
            </a:lvl3pPr>
            <a:lvl4pPr marL="548640" indent="-13716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-"/>
              <a:defRPr lang="en-US" sz="1050" dirty="0" smtClean="0"/>
            </a:lvl4pPr>
            <a:lvl5pPr marL="685800" indent="-13716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◦"/>
              <a:defRPr lang="en-US" sz="1050" dirty="0"/>
            </a:lvl5pPr>
            <a:lvl6pPr marL="822960" indent="-13716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§"/>
              <a:defRPr sz="105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4A302066-7B9E-F90D-A634-1CEEF4EAA7F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820524" y="1092200"/>
            <a:ext cx="3900910" cy="25515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None/>
              <a:defRPr sz="1200" b="1" i="0"/>
            </a:lvl1pPr>
            <a:lvl2pPr marL="411480" indent="-13716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 sz="1050"/>
            </a:lvl2pPr>
            <a:lvl3pPr marL="548640" indent="-13716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-"/>
              <a:defRPr sz="1050"/>
            </a:lvl3pPr>
            <a:lvl4pPr marL="685800" indent="-13716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◦"/>
              <a:defRPr sz="1050"/>
            </a:lvl4pPr>
            <a:lvl5pPr marL="822960" indent="-13716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§"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59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6F8A40-F0D0-857B-E8A8-1B3161AC4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DC5253-5E42-F62E-EA4E-3AB21BA87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315468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1000">
                <a:srgbClr val="B1E5ED">
                  <a:alpha val="6667"/>
                </a:srgbClr>
              </a:gs>
              <a:gs pos="71000">
                <a:srgbClr val="2794A4">
                  <a:alpha val="83922"/>
                </a:srgbClr>
              </a:gs>
              <a:gs pos="98000">
                <a:srgbClr val="00343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Graphic 6" descr="ERCOT logo white on background">
            <a:extLst>
              <a:ext uri="{FF2B5EF4-FFF2-40B4-BE49-F238E27FC236}">
                <a16:creationId xmlns:a16="http://schemas.microsoft.com/office/drawing/2014/main" id="{590365CF-9C80-03DF-D245-DBE4EBA3335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30917" y="1125953"/>
            <a:ext cx="1819411" cy="889910"/>
          </a:xfrm>
          <a:prstGeom prst="rect">
            <a:avLst/>
          </a:prstGeom>
          <a:effectLst>
            <a:outerShdw blurRad="50800" dist="12700" dir="10800000" algn="r" rotWithShape="0">
              <a:schemeClr val="tx2">
                <a:alpha val="40000"/>
              </a:scheme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1A5353-DA71-B6B2-BDDB-2FB68F1F0909}"/>
              </a:ext>
            </a:extLst>
          </p:cNvPr>
          <p:cNvSpPr txBox="1"/>
          <p:nvPr userDrawn="1"/>
        </p:nvSpPr>
        <p:spPr>
          <a:xfrm>
            <a:off x="-68766" y="503044"/>
            <a:ext cx="872228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5" b="1" spc="0" dirty="0">
                <a:solidFill>
                  <a:schemeClr val="bg1"/>
                </a:solidFill>
              </a:rPr>
              <a:t>CONFIDENTIAL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05802D9-2F73-A263-28E7-486C8A489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68766" y="457200"/>
            <a:ext cx="872228" cy="358775"/>
            <a:chOff x="-91688" y="6362698"/>
            <a:chExt cx="1162970" cy="35877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241ADA3-F564-E7C2-1972-0F9FF557AE05}"/>
                </a:ext>
              </a:extLst>
            </p:cNvPr>
            <p:cNvSpPr/>
            <p:nvPr/>
          </p:nvSpPr>
          <p:spPr>
            <a:xfrm rot="10800000">
              <a:off x="-12035" y="6362698"/>
              <a:ext cx="986590" cy="3587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77A54B6-1CA8-9AE2-BCA6-21205CB4852B}"/>
                </a:ext>
              </a:extLst>
            </p:cNvPr>
            <p:cNvSpPr txBox="1"/>
            <p:nvPr/>
          </p:nvSpPr>
          <p:spPr>
            <a:xfrm>
              <a:off x="-91688" y="6427015"/>
              <a:ext cx="1162970" cy="196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75" b="1" spc="60" baseline="0" dirty="0">
                  <a:solidFill>
                    <a:schemeClr val="bg1"/>
                  </a:solidFill>
                </a:rPr>
                <a:t>PUBLIC</a:t>
              </a:r>
            </a:p>
          </p:txBody>
        </p:sp>
      </p:grpSp>
      <p:pic>
        <p:nvPicPr>
          <p:cNvPr id="3" name="Graphic 2">
            <a:extLst>
              <a:ext uri="{FF2B5EF4-FFF2-40B4-BE49-F238E27FC236}">
                <a16:creationId xmlns:a16="http://schemas.microsoft.com/office/drawing/2014/main" id="{81B94DDE-8E3F-CACF-1508-79E6F98F5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9827" t="14818" r="10238" b="43257"/>
          <a:stretch>
            <a:fillRect/>
          </a:stretch>
        </p:blipFill>
        <p:spPr>
          <a:xfrm>
            <a:off x="-1" y="-1"/>
            <a:ext cx="9144001" cy="57320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CF6855-B24E-92AB-2FE8-002F720AEB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06190" y="2062264"/>
            <a:ext cx="4737126" cy="3366409"/>
          </a:xfrm>
          <a:prstGeom prst="rect">
            <a:avLst/>
          </a:prstGeom>
        </p:spPr>
        <p:txBody>
          <a:bodyPr anchor="t"/>
          <a:lstStyle>
            <a:lvl1pPr algn="l">
              <a:defRPr lang="en-US" sz="1500" b="1" dirty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157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svg"/><Relationship Id="rId4" Type="http://schemas.openxmlformats.org/officeDocument/2006/relationships/image" Target="../media/image8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1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9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2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6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1" y="3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1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1678F26-9E3A-1EC0-39CE-8DC562CAF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9827" t="14818" r="10238" b="43257"/>
          <a:stretch>
            <a:fillRect/>
          </a:stretch>
        </p:blipFill>
        <p:spPr>
          <a:xfrm>
            <a:off x="-1" y="-1"/>
            <a:ext cx="9144001" cy="573204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83DA6C0-622C-56B9-A11A-C7B46D6B1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-1" y="0"/>
            <a:ext cx="4572001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1000">
                <a:srgbClr val="B1E5ED">
                  <a:alpha val="6667"/>
                </a:srgbClr>
              </a:gs>
              <a:gs pos="71000">
                <a:srgbClr val="2794A4">
                  <a:alpha val="83922"/>
                </a:srgbClr>
              </a:gs>
              <a:gs pos="98000">
                <a:srgbClr val="00343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Graphic 12" descr="ERCOT logo white on background">
            <a:extLst>
              <a:ext uri="{FF2B5EF4-FFF2-40B4-BE49-F238E27FC236}">
                <a16:creationId xmlns:a16="http://schemas.microsoft.com/office/drawing/2014/main" id="{24916EE6-D8BD-2246-322B-E4425F0F9A2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0917" y="1125953"/>
            <a:ext cx="1819411" cy="889910"/>
          </a:xfrm>
          <a:prstGeom prst="rect">
            <a:avLst/>
          </a:prstGeom>
          <a:effectLst>
            <a:outerShdw blurRad="50800" dist="12700" dir="10800000" algn="r" rotWithShape="0">
              <a:schemeClr val="tx2">
                <a:alpha val="40000"/>
              </a:scheme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DC1132D-9952-07F0-B506-0AC57F014644}"/>
              </a:ext>
            </a:extLst>
          </p:cNvPr>
          <p:cNvSpPr txBox="1"/>
          <p:nvPr userDrawn="1"/>
        </p:nvSpPr>
        <p:spPr>
          <a:xfrm>
            <a:off x="-68766" y="503044"/>
            <a:ext cx="872228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5" b="1" spc="0" dirty="0">
                <a:solidFill>
                  <a:schemeClr val="bg1"/>
                </a:solidFill>
              </a:rPr>
              <a:t>CONFIDENTIAL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FE356D3-1829-BA32-62D3-D6BBF887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68766" y="457200"/>
            <a:ext cx="872228" cy="358775"/>
            <a:chOff x="-91688" y="6362698"/>
            <a:chExt cx="1162970" cy="35877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69F1A3B-7D9E-6E0C-224F-7FFACD1B9397}"/>
                </a:ext>
              </a:extLst>
            </p:cNvPr>
            <p:cNvSpPr/>
            <p:nvPr/>
          </p:nvSpPr>
          <p:spPr>
            <a:xfrm rot="10800000">
              <a:off x="-12035" y="6362698"/>
              <a:ext cx="986590" cy="3587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32CD704-9BA3-CCE0-2685-8FBAA5974224}"/>
                </a:ext>
              </a:extLst>
            </p:cNvPr>
            <p:cNvSpPr txBox="1"/>
            <p:nvPr/>
          </p:nvSpPr>
          <p:spPr>
            <a:xfrm>
              <a:off x="-91688" y="6427015"/>
              <a:ext cx="1162970" cy="196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75" b="1" spc="60" baseline="0" dirty="0">
                  <a:solidFill>
                    <a:schemeClr val="bg1"/>
                  </a:solidFill>
                </a:rPr>
                <a:t>PUBLIC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443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AF31B-7178-C607-17D8-2A2BD0BBE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499839-B798-E7B3-DB15-49FAE56390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pPr>
            <a:r>
              <a:rPr lang="en-US" sz="2100" dirty="0"/>
              <a:t>ERCOT Frequency Control Report</a:t>
            </a:r>
            <a:br>
              <a:rPr lang="en-US" sz="2100" dirty="0"/>
            </a:br>
            <a:r>
              <a:rPr lang="en-US" sz="2100" dirty="0"/>
              <a:t>April 2026</a:t>
            </a:r>
            <a:br>
              <a:rPr lang="en-US" sz="2100" dirty="0"/>
            </a:br>
            <a:br>
              <a:rPr lang="en-US" sz="2100" dirty="0"/>
            </a:br>
            <a:r>
              <a:rPr lang="en-US" sz="1050" b="0" dirty="0"/>
              <a:t>PDCWG | May 20th , 2026</a:t>
            </a:r>
            <a:br>
              <a:rPr lang="en-US" sz="1050" b="0" dirty="0"/>
            </a:br>
            <a:br>
              <a:rPr lang="en-US" sz="1050" b="0" dirty="0"/>
            </a:br>
            <a:br>
              <a:rPr lang="en-US" sz="1050" b="0" dirty="0"/>
            </a:br>
            <a:r>
              <a:rPr lang="en-US" sz="1350" b="0" i="1" dirty="0"/>
              <a:t>ERCOT</a:t>
            </a:r>
            <a:br>
              <a:rPr lang="en-US" sz="1350" b="0" i="1" dirty="0"/>
            </a:br>
            <a:r>
              <a:rPr lang="en-US" sz="1350" b="0" dirty="0"/>
              <a:t>Operations Planning</a:t>
            </a:r>
            <a:br>
              <a:rPr lang="en-US" sz="1350" b="0" dirty="0"/>
            </a:br>
            <a:br>
              <a:rPr lang="en-US" sz="1350" b="0" dirty="0"/>
            </a:br>
            <a:br>
              <a:rPr lang="en-US" sz="1050" b="0" dirty="0"/>
            </a:br>
            <a:br>
              <a:rPr lang="en-US" sz="900" b="0" dirty="0"/>
            </a:br>
            <a:fld id="{791A7780-03EF-4C42-B9F1-72A8C3465823}" type="datetime4">
              <a:rPr lang="en-US" sz="825" b="0"/>
              <a:pPr>
                <a:lnSpc>
                  <a:spcPct val="100000"/>
                </a:lnSpc>
                <a:spcBef>
                  <a:spcPts val="225"/>
                </a:spcBef>
                <a:spcAft>
                  <a:spcPts val="225"/>
                </a:spcAft>
                <a:defRPr/>
              </a:pPr>
              <a:t>May 19, 2026</a:t>
            </a:fld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19804EA-9740-9589-9164-5FD489B897C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noFill/>
        </p:spPr>
        <p:txBody>
          <a:bodyPr/>
          <a:lstStyle/>
          <a:p>
            <a:r>
              <a:rPr lang="en-US" dirty="0"/>
              <a:t>Outline:</a:t>
            </a:r>
          </a:p>
          <a:p>
            <a:pPr marL="257175" indent="205740">
              <a:buFont typeface="Arial" panose="020B0604020202020204" pitchFamily="34" charset="0"/>
              <a:buChar char="•"/>
            </a:pPr>
            <a:r>
              <a:rPr lang="en-US" b="0" dirty="0"/>
              <a:t>Frequency Control</a:t>
            </a:r>
          </a:p>
          <a:p>
            <a:pPr marL="668655" lvl="1" indent="205740"/>
            <a:r>
              <a:rPr lang="en-US" dirty="0"/>
              <a:t>CPS1, BAAL, RMS1</a:t>
            </a:r>
            <a:endParaRPr lang="en-US" b="0" dirty="0"/>
          </a:p>
          <a:p>
            <a:pPr marL="257175" indent="205740">
              <a:buFont typeface="Arial" panose="020B0604020202020204" pitchFamily="34" charset="0"/>
              <a:buChar char="•"/>
            </a:pPr>
            <a:r>
              <a:rPr lang="en-US" b="0" dirty="0"/>
              <a:t>Frequency Profile</a:t>
            </a:r>
          </a:p>
          <a:p>
            <a:pPr marL="257175" indent="205740">
              <a:buFont typeface="Arial" panose="020B0604020202020204" pitchFamily="34" charset="0"/>
              <a:buChar char="•"/>
            </a:pPr>
            <a:r>
              <a:rPr lang="en-US" b="0" dirty="0"/>
              <a:t>Time Error</a:t>
            </a:r>
          </a:p>
          <a:p>
            <a:pPr marL="257175" indent="205740">
              <a:buFont typeface="Arial" panose="020B0604020202020204" pitchFamily="34" charset="0"/>
              <a:buChar char="•"/>
            </a:pPr>
            <a:r>
              <a:rPr lang="en-US" b="0" dirty="0"/>
              <a:t>BAAL-003 Performance</a:t>
            </a:r>
          </a:p>
          <a:p>
            <a:pPr marL="257175" indent="205740">
              <a:buFont typeface="Arial" panose="020B0604020202020204" pitchFamily="34" charset="0"/>
              <a:buChar char="•"/>
            </a:pPr>
            <a:r>
              <a:rPr lang="en-US" b="0" dirty="0"/>
              <a:t>ERCOT Energy Statistics</a:t>
            </a:r>
          </a:p>
          <a:p>
            <a:pPr marL="257175" indent="205740">
              <a:buFont typeface="Arial" panose="020B0604020202020204" pitchFamily="34" charset="0"/>
              <a:buChar char="•"/>
            </a:pPr>
            <a:r>
              <a:rPr lang="en-US" b="0" dirty="0"/>
              <a:t>ERCOT System Inertia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611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1EB353-8314-BCF2-48C1-2B0A4F0E3A6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81000" y="838199"/>
            <a:ext cx="8229600" cy="533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B74EB7-7D86-5745-D189-200FFB41D52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81001" y="762000"/>
            <a:ext cx="82296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AA0673-6FC2-B3D5-59D0-4CCF4C536AC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81001" y="838200"/>
            <a:ext cx="82296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Correction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Daily Time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C3A0D0-75EB-EC78-1BD9-99D87E0F224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21625" y="762000"/>
            <a:ext cx="734835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 Log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have been no time error corrections since December 2016</a:t>
            </a:r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BAL-003 Performance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4807"/>
            <a:ext cx="78867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dirty="0">
                <a:solidFill>
                  <a:schemeClr val="tx1"/>
                </a:solidFill>
              </a:rPr>
              <a:t>Op. Year 2024 BAL-003 Selected Events –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8CCE84-9009-D9C8-C4F1-8B293CD45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757" y="1989314"/>
            <a:ext cx="8210023" cy="4206526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291867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2024 BAL-003 FRM Performance -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4FA297-1371-ABEB-DEAE-6A4584BD6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286" y="1676400"/>
            <a:ext cx="7451910" cy="1066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C17786-4680-B9C2-54BA-2EB7D8A105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7" b="10116"/>
          <a:stretch>
            <a:fillRect/>
          </a:stretch>
        </p:blipFill>
        <p:spPr>
          <a:xfrm>
            <a:off x="990292" y="3505200"/>
            <a:ext cx="7544108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36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411208"/>
          </a:xfrm>
        </p:spPr>
        <p:txBody>
          <a:bodyPr/>
          <a:lstStyle/>
          <a:p>
            <a:r>
              <a:rPr lang="en-US" dirty="0"/>
              <a:t>Summary of April 2026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67" y="1583160"/>
            <a:ext cx="4114800" cy="41108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CPS1: </a:t>
            </a:r>
            <a:r>
              <a:rPr lang="en-US" sz="1800" b="1" dirty="0">
                <a:solidFill>
                  <a:schemeClr val="accent2"/>
                </a:solidFill>
              </a:rPr>
              <a:t>185.05%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Current CPS1 12-Month Rolling Average: </a:t>
            </a:r>
            <a:r>
              <a:rPr lang="en-US" sz="1800" b="1" dirty="0">
                <a:solidFill>
                  <a:schemeClr val="accent2"/>
                </a:solidFill>
              </a:rPr>
              <a:t>180.17%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tx2"/>
                </a:solidFill>
              </a:rPr>
              <a:t>0</a:t>
            </a:r>
            <a:r>
              <a:rPr lang="en-US" sz="1800" dirty="0">
                <a:solidFill>
                  <a:schemeClr val="tx2"/>
                </a:solidFill>
              </a:rPr>
              <a:t> BAAL Exceedance(s)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tx2"/>
                </a:solidFill>
              </a:rPr>
              <a:t>0 </a:t>
            </a:r>
            <a:r>
              <a:rPr lang="en-US" sz="1800" dirty="0">
                <a:solidFill>
                  <a:schemeClr val="tx2"/>
                </a:solidFill>
              </a:rPr>
              <a:t>hourly CPS1 score below 100%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tx2"/>
                </a:solidFill>
              </a:rPr>
              <a:t>BAAL-003 Events have updated through 2024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tx2"/>
                </a:solidFill>
              </a:rPr>
              <a:t>2024 BAAL-003 FRM Performance: </a:t>
            </a:r>
            <a:r>
              <a:rPr lang="en-US" sz="1800" b="1" dirty="0">
                <a:solidFill>
                  <a:schemeClr val="tx2"/>
                </a:solidFill>
              </a:rPr>
              <a:t>-1127.76</a:t>
            </a:r>
          </a:p>
          <a:p>
            <a:pPr marL="0" indent="0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9"/>
            <a:ext cx="457200" cy="168766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50980" y="1524000"/>
            <a:ext cx="4516821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2"/>
                </a:solidFill>
              </a:rPr>
              <a:t>2026 RMS1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11.58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09.29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 </a:t>
            </a:r>
            <a:r>
              <a:rPr lang="en-US" sz="1600" b="1" dirty="0">
                <a:solidFill>
                  <a:schemeClr val="accent2"/>
                </a:solidFill>
              </a:rPr>
              <a:t>13.50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Energy Statistics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Total Energy: </a:t>
            </a:r>
            <a:r>
              <a:rPr lang="en-US" sz="1600" b="1" dirty="0">
                <a:solidFill>
                  <a:schemeClr val="tx2"/>
                </a:solidFill>
              </a:rPr>
              <a:t>37,902,160 MWh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Wind Energy: </a:t>
            </a:r>
            <a:r>
              <a:rPr lang="en-US" sz="1600" b="1" dirty="0">
                <a:solidFill>
                  <a:schemeClr val="tx2"/>
                </a:solidFill>
              </a:rPr>
              <a:t>11,360,493 MWh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Percent Energy from Wind: </a:t>
            </a:r>
            <a:r>
              <a:rPr lang="en-US" sz="1600" b="1" dirty="0">
                <a:solidFill>
                  <a:schemeClr val="tx2"/>
                </a:solidFill>
              </a:rPr>
              <a:t>29.97%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Solar Energy: </a:t>
            </a:r>
            <a:r>
              <a:rPr lang="en-US" sz="1600" b="1" dirty="0">
                <a:solidFill>
                  <a:schemeClr val="tx2"/>
                </a:solidFill>
              </a:rPr>
              <a:t>5,732,515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b="1" dirty="0">
                <a:solidFill>
                  <a:schemeClr val="tx2"/>
                </a:solidFill>
              </a:rPr>
              <a:t>MWh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Percent Energy from Solar: </a:t>
            </a:r>
            <a:r>
              <a:rPr lang="en-US" sz="1600" b="1" dirty="0">
                <a:solidFill>
                  <a:schemeClr val="tx2"/>
                </a:solidFill>
              </a:rPr>
              <a:t>15.12%</a:t>
            </a:r>
          </a:p>
          <a:p>
            <a:r>
              <a:rPr lang="en-US" sz="1800" dirty="0">
                <a:solidFill>
                  <a:schemeClr val="tx2"/>
                </a:solidFill>
              </a:rPr>
              <a:t>Minimum System Inertia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Mean: </a:t>
            </a:r>
            <a:r>
              <a:rPr lang="en-US" sz="1600" b="1" dirty="0">
                <a:solidFill>
                  <a:schemeClr val="tx2"/>
                </a:solidFill>
              </a:rPr>
              <a:t>189,921 MW*s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Max: </a:t>
            </a:r>
            <a:r>
              <a:rPr lang="en-US" sz="1600" b="1" dirty="0">
                <a:solidFill>
                  <a:schemeClr val="tx2"/>
                </a:solidFill>
              </a:rPr>
              <a:t>246,411 MW*s  </a:t>
            </a:r>
            <a:r>
              <a:rPr lang="en-US" sz="1600" dirty="0">
                <a:solidFill>
                  <a:schemeClr val="tx2"/>
                </a:solidFill>
              </a:rPr>
              <a:t>on April 28th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Min: </a:t>
            </a:r>
            <a:r>
              <a:rPr lang="en-US" sz="1600" b="1" dirty="0">
                <a:solidFill>
                  <a:schemeClr val="tx2"/>
                </a:solidFill>
              </a:rPr>
              <a:t>132,705 MW*s  </a:t>
            </a:r>
            <a:r>
              <a:rPr lang="en-US" sz="1600" dirty="0">
                <a:solidFill>
                  <a:schemeClr val="tx2"/>
                </a:solidFill>
              </a:rPr>
              <a:t>on April 19th </a:t>
            </a:r>
          </a:p>
          <a:p>
            <a:pPr marL="457200" lvl="1" indent="0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lvl="1"/>
            <a:endParaRPr lang="en-US" sz="1800" dirty="0">
              <a:solidFill>
                <a:srgbClr val="FF0000"/>
              </a:solidFill>
            </a:endParaRPr>
          </a:p>
          <a:p>
            <a:pPr lvl="1"/>
            <a:endParaRPr lang="en-US" sz="18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96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Energy Statistics</a:t>
            </a:r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6C4186-F746-C294-C99F-B89BAA2007E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27417" y="838200"/>
            <a:ext cx="7336766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6A5A5A-3111-8B9A-FD09-E021118F26B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2987" y="838200"/>
            <a:ext cx="7245626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A9368A-9065-BB6B-3AF8-8743690A140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25524" y="838200"/>
            <a:ext cx="7340551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E38AC7-CBB8-6D68-CD5B-B673CC19C48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27417" y="838200"/>
            <a:ext cx="7336766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23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740C40-51A0-1498-AA31-BAB5E131151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9822" y="838200"/>
            <a:ext cx="723195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13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System Inertia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Minimum System Inertia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DFEF7D-35CA-6137-3110-3B69EB75B2E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20101" y="838200"/>
            <a:ext cx="7351397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497463"/>
          </a:xfrm>
        </p:spPr>
        <p:txBody>
          <a:bodyPr/>
          <a:lstStyle/>
          <a:p>
            <a:r>
              <a:rPr lang="en-US" dirty="0"/>
              <a:t>Total Inertia 2016-2026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7"/>
          <p:cNvGraphicFramePr>
            <a:graphicFrameLocks noGrp="1"/>
          </p:cNvGraphicFramePr>
          <p:nvPr>
            <p:ph idx="1"/>
          </p:nvPr>
        </p:nvGraphicFramePr>
        <p:xfrm>
          <a:off x="197124" y="3619366"/>
          <a:ext cx="8749752" cy="2588222"/>
        </p:xfrm>
        <a:graphic>
          <a:graphicData uri="http://schemas.openxmlformats.org/drawingml/2006/table">
            <a:tbl>
              <a:tblPr firstRow="1" firstCol="1" bandRow="1"/>
              <a:tblGrid>
                <a:gridCol w="1238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28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28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28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28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28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282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2821">
                  <a:extLst>
                    <a:ext uri="{9D8B030D-6E8A-4147-A177-3AD203B41FA5}">
                      <a16:colId xmlns:a16="http://schemas.microsoft.com/office/drawing/2014/main" val="2337587236"/>
                    </a:ext>
                  </a:extLst>
                </a:gridCol>
                <a:gridCol w="682821">
                  <a:extLst>
                    <a:ext uri="{9D8B030D-6E8A-4147-A177-3AD203B41FA5}">
                      <a16:colId xmlns:a16="http://schemas.microsoft.com/office/drawing/2014/main" val="2384336016"/>
                    </a:ext>
                  </a:extLst>
                </a:gridCol>
                <a:gridCol w="682821">
                  <a:extLst>
                    <a:ext uri="{9D8B030D-6E8A-4147-A177-3AD203B41FA5}">
                      <a16:colId xmlns:a16="http://schemas.microsoft.com/office/drawing/2014/main" val="2943866847"/>
                    </a:ext>
                  </a:extLst>
                </a:gridCol>
                <a:gridCol w="682821">
                  <a:extLst>
                    <a:ext uri="{9D8B030D-6E8A-4147-A177-3AD203B41FA5}">
                      <a16:colId xmlns:a16="http://schemas.microsoft.com/office/drawing/2014/main" val="1582310058"/>
                    </a:ext>
                  </a:extLst>
                </a:gridCol>
              </a:tblGrid>
              <a:tr h="4811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Date and Time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4/10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2:00 AM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10/27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4:00 AM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11/03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3:30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3/27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05/01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03/22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en-US" sz="950" b="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2:00 AM</a:t>
                      </a:r>
                      <a:endParaRPr lang="en-US" sz="95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en-US" sz="950" b="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04/18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3:00 AM</a:t>
                      </a:r>
                      <a:endParaRPr lang="en-US" sz="95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en-US" sz="950" b="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4:00 AM</a:t>
                      </a:r>
                      <a:endParaRPr lang="en-US" sz="95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en-US" sz="950" b="0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03/18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12:00 PM</a:t>
                      </a:r>
                      <a:endParaRPr lang="en-US" sz="95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lang="en-US" sz="95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950" b="0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03/14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12:00 PM</a:t>
                      </a:r>
                      <a:endParaRPr lang="en-US" sz="95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9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 synch. Inertia (GW*s)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116.6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129.9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118.3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114.7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1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 load at minimum synch. Inertia (MW)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27,831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28,425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28,397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29,883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30,679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31,767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33,784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35,578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37,039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49,130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48,013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53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Non-synch. Gen. in % of System Load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54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53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3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FFR Award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095031"/>
                  </a:ext>
                </a:extLst>
              </a:tr>
              <a:tr h="3263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Critical Inertia (GW*s)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01465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1D68BF2-B098-6A40-AAA9-A7412705FB86}"/>
              </a:ext>
            </a:extLst>
          </p:cNvPr>
          <p:cNvSpPr txBox="1"/>
          <p:nvPr/>
        </p:nvSpPr>
        <p:spPr>
          <a:xfrm>
            <a:off x="5169658" y="6207588"/>
            <a:ext cx="3839363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800" dirty="0"/>
              <a:t>Red circles denote inertia at max IRR penetration (= IRR Gen/Total Gen)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283A65-7D5D-6393-E789-73A91E668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741145"/>
            <a:ext cx="8642076" cy="287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128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36AAE-68DF-EB17-E8A7-16A322F3D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Questions/Comments?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E33CD-915C-8592-3526-C44B880B6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anchor="ctr">
            <a:normAutofit fontScale="77500" lnSpcReduction="20000"/>
          </a:bodyPr>
          <a:lstStyle/>
          <a:p>
            <a:pPr>
              <a:spcAft>
                <a:spcPts val="450"/>
              </a:spcAft>
            </a:pPr>
            <a:fld id="{BCDE79FB-97BA-492B-8D57-F1373F9ADA95}" type="slidenum">
              <a:rPr lang="en-US" smtClean="0"/>
              <a:pPr>
                <a:spcAft>
                  <a:spcPts val="450"/>
                </a:spcAft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297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Control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CPS1, BAAL, &amp; RMS1</a:t>
            </a:r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8DAC07-12DA-8A22-3DE2-13BA9539468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10664" y="750049"/>
            <a:ext cx="7536069" cy="5474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Hourly CPS1 by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3311E7-7EDD-8821-E1C7-AA51B960C8EE}"/>
              </a:ext>
            </a:extLst>
          </p:cNvPr>
          <p:cNvSpPr txBox="1"/>
          <p:nvPr/>
        </p:nvSpPr>
        <p:spPr>
          <a:xfrm>
            <a:off x="5181600" y="5733916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Apr-26 CPS1 (%): 185.05</a:t>
            </a:r>
          </a:p>
        </p:txBody>
      </p:sp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BAAL Exceedances &amp; Violations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were 0 BAAL exceedance(s) in April.</a:t>
            </a:r>
          </a:p>
          <a:p>
            <a:pPr marL="0" indent="0">
              <a:buNone/>
            </a:pPr>
            <a:endParaRPr lang="en-US" sz="1600" dirty="0">
              <a:highlight>
                <a:srgbClr val="FFFF00"/>
              </a:highlight>
            </a:endParaRPr>
          </a:p>
          <a:p>
            <a:pPr marL="457200" lvl="1" indent="0">
              <a:buNone/>
            </a:pPr>
            <a:endParaRPr lang="en-US" sz="2000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84D979-BBF3-483E-3549-132D4AB1B09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9939" y="721102"/>
            <a:ext cx="7464117" cy="54157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0E55C8-5439-C5C9-8EEB-8F332A67425D}"/>
              </a:ext>
            </a:extLst>
          </p:cNvPr>
          <p:cNvSpPr txBox="1"/>
          <p:nvPr/>
        </p:nvSpPr>
        <p:spPr>
          <a:xfrm>
            <a:off x="5320437" y="762000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Apr-26 CPS1 (%): 185.05</a:t>
            </a:r>
          </a:p>
        </p:txBody>
      </p:sp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12-Month Rolling Average CPS1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943458-2884-33DE-06FF-723C65B35324}"/>
              </a:ext>
            </a:extLst>
          </p:cNvPr>
          <p:cNvSpPr txBox="1"/>
          <p:nvPr/>
        </p:nvSpPr>
        <p:spPr>
          <a:xfrm>
            <a:off x="4958953" y="870258"/>
            <a:ext cx="3643626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Current 12-Month Rolling Average 180.17%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3FC447-8114-EC29-15CA-6D601DE3AF4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81001" y="1208718"/>
            <a:ext cx="8229600" cy="473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4478AD-0B03-53F2-9F28-D860832A9D7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81001" y="838200"/>
            <a:ext cx="82296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99B1AB-8105-F0FD-2774-F334EEA842C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81001" y="914399"/>
            <a:ext cx="8229600" cy="525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ver">
  <a:themeElements>
    <a:clrScheme name="ERCOT">
      <a:dk1>
        <a:srgbClr val="000000"/>
      </a:dk1>
      <a:lt1>
        <a:srgbClr val="FFFFFF"/>
      </a:lt1>
      <a:dk2>
        <a:srgbClr val="2D3338"/>
      </a:dk2>
      <a:lt2>
        <a:srgbClr val="FFFFFF"/>
      </a:lt2>
      <a:accent1>
        <a:srgbClr val="003865"/>
      </a:accent1>
      <a:accent2>
        <a:srgbClr val="5B6770"/>
      </a:accent2>
      <a:accent3>
        <a:srgbClr val="26D07C"/>
      </a:accent3>
      <a:accent4>
        <a:srgbClr val="00829B"/>
      </a:accent4>
      <a:accent5>
        <a:srgbClr val="685BC7"/>
      </a:accent5>
      <a:accent6>
        <a:srgbClr val="890C58"/>
      </a:accent6>
      <a:hlink>
        <a:srgbClr val="3996DF"/>
      </a:hlink>
      <a:folHlink>
        <a:srgbClr val="867ED0"/>
      </a:folHlink>
    </a:clrScheme>
    <a:fontScheme name="ERCOT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RCOT Official PowerPoint Template - Public" id="{FB506FE2-73A5-49D8-88D7-3B8BB673CC8D}" vid="{942DDDCD-BEC6-4902-AAD2-EB3CD2B6933E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48F63C-08AC-4CDD-B36F-0851B11853C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117900</TotalTime>
  <Words>919</Words>
  <Application>Microsoft Office PowerPoint</Application>
  <PresentationFormat>On-screen Show (4:3)</PresentationFormat>
  <Paragraphs>250</Paragraphs>
  <Slides>29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Cambria</vt:lpstr>
      <vt:lpstr>Wingdings</vt:lpstr>
      <vt:lpstr>1_Custom Design</vt:lpstr>
      <vt:lpstr>Office Theme</vt:lpstr>
      <vt:lpstr>Custom Design</vt:lpstr>
      <vt:lpstr>Cover</vt:lpstr>
      <vt:lpstr>ERCOT Frequency Control Report April 2026  PDCWG | May 20th , 2026   ERCOT Operations Planning    May 19, 2026</vt:lpstr>
      <vt:lpstr>Summary of April 2026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Op. Year 2024 BAL-003 Selected Events – Update</vt:lpstr>
      <vt:lpstr>Op. Year 2024 BAL-003 FRM Performance - Update</vt:lpstr>
      <vt:lpstr>ERCOT Energy Statistics</vt:lpstr>
      <vt:lpstr>Total Energy</vt:lpstr>
      <vt:lpstr>Total Energy from Wind Generation</vt:lpstr>
      <vt:lpstr>% Energy from Wind Generation</vt:lpstr>
      <vt:lpstr>Total Energy From Solar Generation</vt:lpstr>
      <vt:lpstr>% Energy from Solar Generation</vt:lpstr>
      <vt:lpstr>ERCOT System Inertia</vt:lpstr>
      <vt:lpstr>Daily Minimum System Inertia</vt:lpstr>
      <vt:lpstr>Total Inertia 2016-2026</vt:lpstr>
      <vt:lpstr>Questions/Comments?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Lowe, Steven</cp:lastModifiedBy>
  <cp:revision>1860</cp:revision>
  <cp:lastPrinted>2016-01-21T20:53:15Z</cp:lastPrinted>
  <dcterms:created xsi:type="dcterms:W3CDTF">2016-01-21T15:20:31Z</dcterms:created>
  <dcterms:modified xsi:type="dcterms:W3CDTF">2026-05-19T19:33:38Z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2023-07-20T20:05:58Z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4bb8b6c0-eb8f-4d74-95a4-9b16df83a852</vt:lpwstr>
  </property>
  <property fmtid="{D5CDD505-2E9C-101B-9397-08002B2CF9AE}" pid="9" name="MSIP_Label_7084cbda-52b8-46fb-a7b7-cb5bd465ed85_ContentBits">
    <vt:lpwstr>0</vt:lpwstr>
  </property>
</Properties>
</file>