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  <p:sldMasterId id="2147483676" r:id="rId5"/>
  </p:sldMasterIdLst>
  <p:notesMasterIdLst>
    <p:notesMasterId r:id="rId10"/>
  </p:notesMasterIdLst>
  <p:handoutMasterIdLst>
    <p:handoutMasterId r:id="rId11"/>
  </p:handoutMasterIdLst>
  <p:sldIdLst>
    <p:sldId id="256" r:id="rId6"/>
    <p:sldId id="261" r:id="rId7"/>
    <p:sldId id="262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9B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1429" autoAdjust="0"/>
  </p:normalViewPr>
  <p:slideViewPr>
    <p:cSldViewPr snapToGrid="0">
      <p:cViewPr varScale="1">
        <p:scale>
          <a:sx n="105" d="100"/>
          <a:sy n="105" d="100"/>
        </p:scale>
        <p:origin x="2466" y="312"/>
      </p:cViewPr>
      <p:guideLst/>
    </p:cSldViewPr>
  </p:slideViewPr>
  <p:notesTextViewPr>
    <p:cViewPr>
      <p:scale>
        <a:sx n="3" d="2"/>
        <a:sy n="3" d="2"/>
      </p:scale>
      <p:origin x="0" y="-66"/>
    </p:cViewPr>
  </p:notesTextViewPr>
  <p:notesViewPr>
    <p:cSldViewPr snapToGrid="0">
      <p:cViewPr varScale="1">
        <p:scale>
          <a:sx n="81" d="100"/>
          <a:sy n="81" d="100"/>
        </p:scale>
        <p:origin x="29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63798-09AC-4DC0-B371-1992FED92AEA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04D4B-5766-4EA9-B468-A6EAD37A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602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unit tripped for ~543 MW while tripping in steps</a:t>
            </a:r>
          </a:p>
          <a:p>
            <a:endParaRPr lang="en-US" baseline="0" dirty="0"/>
          </a:p>
          <a:p>
            <a:r>
              <a:rPr lang="en-US" baseline="0" dirty="0"/>
              <a:t>Starting Frequency: 60.011 Hz</a:t>
            </a:r>
          </a:p>
          <a:p>
            <a:r>
              <a:rPr lang="en-US" baseline="0" dirty="0"/>
              <a:t>Minimum Frequency: 59.962 Hz</a:t>
            </a:r>
          </a:p>
          <a:p>
            <a:r>
              <a:rPr lang="en-US" baseline="0" dirty="0"/>
              <a:t>A-C Time : 6 seconds</a:t>
            </a:r>
          </a:p>
          <a:p>
            <a:r>
              <a:rPr lang="en-US" baseline="0" dirty="0"/>
              <a:t>Recovery Time(back to deadband): 1 minutes 58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Possible relay issue.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281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C point is 59.962 and trip was </a:t>
            </a:r>
            <a:r>
              <a:rPr lang="en-US" baseline="0"/>
              <a:t>not clean</a:t>
            </a: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04D4B-5766-4EA9-B468-A6EAD37A45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45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4E5B8-35D3-24B4-9627-EBDEC967F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7E4C21-1679-B2CE-0047-236C5A4B1D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9EC7E0-C96A-73C5-7597-D95FF9567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combine cycles tripped for a total of ~882 MW</a:t>
            </a:r>
          </a:p>
          <a:p>
            <a:endParaRPr lang="en-US" baseline="0" dirty="0"/>
          </a:p>
          <a:p>
            <a:r>
              <a:rPr lang="en-US" baseline="0" dirty="0"/>
              <a:t>Starting Frequency: 60.012 Hz</a:t>
            </a:r>
          </a:p>
          <a:p>
            <a:r>
              <a:rPr lang="en-US" baseline="0" dirty="0"/>
              <a:t>Minimum Frequency: 59.947 Hz</a:t>
            </a:r>
          </a:p>
          <a:p>
            <a:r>
              <a:rPr lang="en-US" baseline="0" dirty="0"/>
              <a:t>A-C Time : 2 seconds</a:t>
            </a:r>
          </a:p>
          <a:p>
            <a:r>
              <a:rPr lang="en-US" baseline="0" dirty="0"/>
              <a:t>Recovery Time(back to deadband): 4 minutes 40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Unknown at this time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363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C point is 59.947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39BD0-4374-70A2-4D86-78D85CFC02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04D4B-5766-4EA9-B468-A6EAD37A45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2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9.svg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nd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6AB88-A927-0E58-978B-BD672CA0E1A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1127" y="2512291"/>
            <a:ext cx="4405746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1023D64-FDEA-C94D-7B7A-7700863E6A3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357663" y="465827"/>
            <a:ext cx="5270915" cy="317795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81CFB4C-0082-7591-D601-508B2E0753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095997" y="4177792"/>
            <a:ext cx="5532581" cy="2333845"/>
          </a:xfrm>
          <a:prstGeom prst="foldedCorner">
            <a:avLst>
              <a:gd name="adj" fmla="val 21194"/>
            </a:avLst>
          </a:prstGeom>
          <a:gradFill>
            <a:gsLst>
              <a:gs pos="100000">
                <a:schemeClr val="bg2">
                  <a:alpha val="76000"/>
                </a:schemeClr>
              </a:gs>
              <a:gs pos="0">
                <a:schemeClr val="bg2"/>
              </a:gs>
            </a:gsLst>
            <a:lin ang="0" scaled="0"/>
          </a:gradFill>
          <a:ln w="25400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58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losing Slide with Social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EC2F0B-AA35-78CE-95EE-010789FFC1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3000" y="-1"/>
            <a:ext cx="10515600" cy="5886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606C8A0-707B-EA05-8721-6AB65F7FFC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122363"/>
            <a:ext cx="5486400" cy="2387600"/>
          </a:xfrm>
        </p:spPr>
        <p:txBody>
          <a:bodyPr anchor="ctr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602038"/>
            <a:ext cx="5486400" cy="1655762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1C7A2C0-5595-134D-48E1-6FB56E97C543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E6068C8-6094-4312-CC5E-3C2204EF4FCA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23784E-7856-0C97-A430-21C095D74723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26" name="Graphic 25" descr="Google play logo on the left and App Store logo on the right">
            <a:extLst>
              <a:ext uri="{FF2B5EF4-FFF2-40B4-BE49-F238E27FC236}">
                <a16:creationId xmlns:a16="http://schemas.microsoft.com/office/drawing/2014/main" id="{A0C150D5-4154-4FD1-E593-4A43494F719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E719E70-E0CB-D7A4-F4EB-AB9CBE7C4558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28" name="Graphic 27" descr="Instagram icon">
            <a:extLst>
              <a:ext uri="{FF2B5EF4-FFF2-40B4-BE49-F238E27FC236}">
                <a16:creationId xmlns:a16="http://schemas.microsoft.com/office/drawing/2014/main" id="{979AB60E-9770-13B5-9343-6BD72E2CF89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A8F1C02E-B451-8399-EA20-4549B65AD7DE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30" name="Graphic 29" descr="Twitter or X  icon">
            <a:extLst>
              <a:ext uri="{FF2B5EF4-FFF2-40B4-BE49-F238E27FC236}">
                <a16:creationId xmlns:a16="http://schemas.microsoft.com/office/drawing/2014/main" id="{2ECCCDE0-AFCD-7893-0AFD-50DF7E31FF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1583059-78CF-FEAD-60A0-1C0F38F4AAC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32" name="Graphic 31" descr="LinkedIn icon">
            <a:extLst>
              <a:ext uri="{FF2B5EF4-FFF2-40B4-BE49-F238E27FC236}">
                <a16:creationId xmlns:a16="http://schemas.microsoft.com/office/drawing/2014/main" id="{1903480E-F3B1-1C62-9EDC-F53FB9BC74B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CBAD8042-AFA6-EFE2-77AF-5DCC566A4431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34" name="Graphic 33" descr="Instagram icon">
            <a:extLst>
              <a:ext uri="{FF2B5EF4-FFF2-40B4-BE49-F238E27FC236}">
                <a16:creationId xmlns:a16="http://schemas.microsoft.com/office/drawing/2014/main" id="{EDBCA817-DEC9-119D-CE2F-884915CACBF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B020B383-6412-86E2-A484-51635C64859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18,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1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20" name="Group 19" descr="Confidential document label">
            <a:extLst>
              <a:ext uri="{FF2B5EF4-FFF2-40B4-BE49-F238E27FC236}">
                <a16:creationId xmlns:a16="http://schemas.microsoft.com/office/drawing/2014/main" id="{3B6CFFE6-489D-17D2-9884-1ADAECA66CA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5FA20CA-1326-E8FD-F266-B055679F20E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3744901-5CF8-A85F-8C67-5BB032900B25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0" dirty="0">
                  <a:solidFill>
                    <a:schemeClr val="bg1"/>
                  </a:solidFill>
                </a:rPr>
                <a:t>CONFIDENTIAL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7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8853-B873-F2E3-2665-37A006BD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3D3AE-2541-364A-0DC2-19A646A7D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66850"/>
            <a:ext cx="6392090" cy="47053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  <a:lvl2pPr>
              <a:lnSpc>
                <a:spcPct val="100000"/>
              </a:lnSpc>
              <a:defRPr lang="en-US" dirty="0"/>
            </a:lvl2pPr>
            <a:lvl3pPr>
              <a:lnSpc>
                <a:spcPct val="100000"/>
              </a:lnSpc>
              <a:defRPr lang="en-US" dirty="0"/>
            </a:lvl3pPr>
            <a:lvl4pPr>
              <a:lnSpc>
                <a:spcPct val="100000"/>
              </a:lnSpc>
              <a:defRPr lang="en-US" dirty="0"/>
            </a:lvl4pPr>
            <a:lvl5pPr>
              <a:lnSpc>
                <a:spcPct val="100000"/>
              </a:lnSpc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484181" y="1466850"/>
            <a:ext cx="4174415" cy="2944894"/>
          </a:xfrm>
          <a:prstGeom prst="foldedCorner">
            <a:avLst>
              <a:gd name="adj" fmla="val 10320"/>
            </a:avLst>
          </a:prstGeom>
          <a:solidFill>
            <a:schemeClr val="accent2">
              <a:lumMod val="20000"/>
              <a:lumOff val="80000"/>
              <a:alpha val="6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79343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May 18,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17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83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76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952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29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590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41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5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4.sv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F4E8A821-1BD9-4724-ABD6-A004261DBA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9294" r="17425" b="64931"/>
          <a:stretch>
            <a:fillRect/>
          </a:stretch>
        </p:blipFill>
        <p:spPr>
          <a:xfrm>
            <a:off x="-12037" y="1898900"/>
            <a:ext cx="5178058" cy="495909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69B874E-0B1C-F0E0-1F78-1DB99791C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5178057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chemeClr val="accent2">
                  <a:lumMod val="40000"/>
                  <a:lumOff val="60000"/>
                  <a:alpha val="7000"/>
                </a:schemeClr>
              </a:gs>
              <a:gs pos="71000">
                <a:schemeClr val="accent2">
                  <a:lumMod val="75000"/>
                  <a:alpha val="84000"/>
                </a:schemeClr>
              </a:gs>
              <a:gs pos="98000">
                <a:schemeClr val="accent1">
                  <a:lumMod val="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">
            <a:extLst>
              <a:ext uri="{FF2B5EF4-FFF2-40B4-BE49-F238E27FC236}">
                <a16:creationId xmlns:a16="http://schemas.microsoft.com/office/drawing/2014/main" id="{A295165F-8CE0-DDCA-5237-2B932188DD7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8991" y="1008990"/>
            <a:ext cx="2103141" cy="771516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DD94268F-72AD-EE70-3337-945488081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2036" y="-453125"/>
            <a:ext cx="6215742" cy="2536941"/>
            <a:chOff x="296901" y="-453125"/>
            <a:chExt cx="6215742" cy="2536941"/>
          </a:xfrm>
        </p:grpSpPr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620D9D1C-0D11-F9BF-6CB8-0072234DE7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alphaModFix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14378" r="42058"/>
            <a:stretch>
              <a:fillRect/>
            </a:stretch>
          </p:blipFill>
          <p:spPr>
            <a:xfrm>
              <a:off x="296901" y="-453125"/>
              <a:ext cx="5799099" cy="2536941"/>
            </a:xfrm>
            <a:prstGeom prst="rect">
              <a:avLst/>
            </a:prstGeom>
            <a:effectLst>
              <a:outerShdw blurRad="50800" dist="12700" dir="18900000" algn="bl" rotWithShape="0">
                <a:schemeClr val="accent2">
                  <a:alpha val="77000"/>
                </a:schemeClr>
              </a:outerShdw>
            </a:effectLst>
          </p:spPr>
        </p:pic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E807B22-4246-6A28-9709-E96598351F1A}"/>
                </a:ext>
              </a:extLst>
            </p:cNvPr>
            <p:cNvSpPr/>
            <p:nvPr userDrawn="1"/>
          </p:nvSpPr>
          <p:spPr>
            <a:xfrm>
              <a:off x="5559728" y="465826"/>
              <a:ext cx="952915" cy="322763"/>
            </a:xfrm>
            <a:prstGeom prst="rect">
              <a:avLst/>
            </a:prstGeom>
            <a:gradFill>
              <a:gsLst>
                <a:gs pos="81000">
                  <a:schemeClr val="bg1">
                    <a:alpha val="32000"/>
                  </a:schemeClr>
                </a:gs>
                <a:gs pos="46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" name="Group 1" descr="Confidential document label">
            <a:extLst>
              <a:ext uri="{FF2B5EF4-FFF2-40B4-BE49-F238E27FC236}">
                <a16:creationId xmlns:a16="http://schemas.microsoft.com/office/drawing/2014/main" id="{33B31530-9659-8513-E19D-8F34ED57D0FF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8E04321-1D5D-8912-E36E-E1086CA6F30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61D07FC-2B1F-AD1B-1D64-A6EC42DD709E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6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24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May 18,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6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025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6" r:id="rId8"/>
    <p:sldLayoutId id="2147483691" r:id="rId9"/>
    <p:sldLayoutId id="2147483687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1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D5737C2-5449-D1BE-ED51-589FDCFE0C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5B6770"/>
                </a:solidFill>
              </a:rPr>
              <a:t>ERCOT Frequency Events</a:t>
            </a:r>
            <a:br>
              <a:rPr lang="en-US" sz="2400" dirty="0">
                <a:solidFill>
                  <a:srgbClr val="5B6770"/>
                </a:solidFill>
              </a:rPr>
            </a:br>
            <a:r>
              <a:rPr lang="en-US" sz="2400" dirty="0">
                <a:solidFill>
                  <a:srgbClr val="5B6770"/>
                </a:solidFill>
              </a:rPr>
              <a:t>April 2026</a:t>
            </a:r>
            <a:br>
              <a:rPr lang="en-US" sz="2400" dirty="0">
                <a:solidFill>
                  <a:srgbClr val="5B6770"/>
                </a:solidFill>
              </a:rPr>
            </a:br>
            <a:br>
              <a:rPr lang="en-US" sz="1800" b="0" dirty="0"/>
            </a:br>
            <a:br>
              <a:rPr lang="en-US" sz="1800" b="0" dirty="0"/>
            </a:br>
            <a:r>
              <a:rPr lang="en-US" sz="1800" b="0" i="1" dirty="0"/>
              <a:t>ERCOT</a:t>
            </a:r>
            <a:br>
              <a:rPr lang="en-US" sz="1800" b="0" i="1" dirty="0"/>
            </a:br>
            <a:r>
              <a:rPr lang="en-US" sz="1800" b="0" dirty="0"/>
              <a:t>Operations Planning</a:t>
            </a:r>
            <a:br>
              <a:rPr lang="en-US" sz="1800" b="0" i="1" dirty="0"/>
            </a:br>
            <a:br>
              <a:rPr lang="en-US" sz="1800" b="0" dirty="0"/>
            </a:br>
            <a:br>
              <a:rPr lang="en-US" sz="1800" b="0" dirty="0"/>
            </a:br>
            <a:r>
              <a:rPr lang="en-US" sz="1600" b="0" dirty="0"/>
              <a:t>PDCWG Meeting</a:t>
            </a:r>
            <a:br>
              <a:rPr lang="en-US" sz="1600" b="0" dirty="0"/>
            </a:br>
            <a:br>
              <a:rPr lang="en-US" sz="1600" b="0" dirty="0"/>
            </a:br>
            <a:br>
              <a:rPr lang="en-US" sz="1600" b="0" dirty="0"/>
            </a:br>
            <a:r>
              <a:rPr lang="en-US" sz="1400" b="0" dirty="0"/>
              <a:t>May 20, 2026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17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EF9AA-D439-9FAD-F011-3BE1F8E8C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4/19/2026 2:13:25 (Non-FME)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1A99D-FE03-514B-9B5E-2B6BD2584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C16B82-C610-E42F-C699-848A407550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1847" y="1444752"/>
            <a:ext cx="10162853" cy="4544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72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B66B5-B2AA-E4F9-4E7A-7E332C3F5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7152C-DD57-3773-3AE8-7965B7CCF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4/28/2026  15:57:20 (Non-FME)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FFD1FE-C1B3-FEB5-45F5-E5888FF7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36627E-1310-E74B-7421-D3AB52C431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1847" y="1371600"/>
            <a:ext cx="10162853" cy="458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62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F1261-2330-B3D3-B96C-777317FAB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489DEC7-531B-C5E2-9F42-3CE6987AF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" y="1122363"/>
            <a:ext cx="5965861" cy="2387600"/>
          </a:xfrm>
        </p:spPr>
        <p:txBody>
          <a:bodyPr>
            <a:normAutofit/>
          </a:bodyPr>
          <a:lstStyle/>
          <a:p>
            <a:r>
              <a:rPr lang="en-US" dirty="0"/>
              <a:t>Questions/Comments?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EF80E6-6E8E-8A2A-DFE7-C8F819E3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5976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 colors">
      <a:dk1>
        <a:srgbClr val="171A1C"/>
      </a:dk1>
      <a:lt1>
        <a:srgbClr val="FFFFFF"/>
      </a:lt1>
      <a:dk2>
        <a:srgbClr val="5B6770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534C9C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ard PowerPoint Template - Public - Final" id="{833816AB-537E-43BB-B85F-956BD495362E}" vid="{CE0FD4D7-447C-427D-A166-4FEE9AEE5CA9}"/>
    </a:ext>
  </a:extLst>
</a:theme>
</file>

<file path=ppt/theme/theme2.xml><?xml version="1.0" encoding="utf-8"?>
<a:theme xmlns:a="http://schemas.openxmlformats.org/drawingml/2006/main" name="1_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ard PowerPoint Template - Public - Final" id="{833816AB-537E-43BB-B85F-956BD495362E}" vid="{A4BA8A48-D60B-4AAE-9BED-80622747CCB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Board of Directors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5F0D9A-76C6-47AB-8EA6-CBA1772D64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70867C-C13B-4DA0-8481-5C4EBFD44B0B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5f527160-b6a2-448e-b210-55bbe2178a90"/>
    <ds:schemaRef ds:uri="http://purl.org/dc/dcmitype/"/>
    <ds:schemaRef ds:uri="cf8c9251-373f-4ee3-86cf-d97122226a81"/>
    <ds:schemaRef ds:uri="http://schemas.microsoft.com/office/infopath/2007/PartnerControls"/>
    <ds:schemaRef ds:uri="http://purl.org/dc/terms/"/>
    <ds:schemaRef ds:uri="3c917f14-8d40-4289-92aa-fd10f73581c9"/>
  </ds:schemaRefs>
</ds:datastoreItem>
</file>

<file path=customXml/itemProps3.xml><?xml version="1.0" encoding="utf-8"?>
<ds:datastoreItem xmlns:ds="http://schemas.openxmlformats.org/officeDocument/2006/customXml" ds:itemID="{5C33C1F4-4C27-48B1-AEAB-BBD6F8A2A0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Board PowerPoint Template - Public</Template>
  <TotalTime>527</TotalTime>
  <Words>201</Words>
  <Application>Microsoft Office PowerPoint</Application>
  <PresentationFormat>Widescreen</PresentationFormat>
  <Paragraphs>33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Trade Gothic Pro Light</vt:lpstr>
      <vt:lpstr>Wingdings</vt:lpstr>
      <vt:lpstr>Cover</vt:lpstr>
      <vt:lpstr>1_Page Design</vt:lpstr>
      <vt:lpstr>ERCOT Frequency Events April 2026   ERCOT Operations Planning   PDCWG Meeting   May 20, 2026  </vt:lpstr>
      <vt:lpstr>4/19/2026 2:13:25 (Non-FME)</vt:lpstr>
      <vt:lpstr>4/28/2026  15:57:20 (Non-FME)</vt:lpstr>
      <vt:lpstr>Questions/Comments?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ERCOT Template</dc:subject>
  <dc:creator>Lara, Marissa</dc:creator>
  <cp:lastModifiedBy>Lara, Marissa</cp:lastModifiedBy>
  <cp:revision>15</cp:revision>
  <dcterms:created xsi:type="dcterms:W3CDTF">2026-04-03T15:37:21Z</dcterms:created>
  <dcterms:modified xsi:type="dcterms:W3CDTF">2026-05-18T20:42:57Z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0x01010056779995893D9842BA3FA5B9B5E7FD29</vt:lpwstr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2026-02-18T19:02:17Z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9efb9446-8cdd-4ab5-b140-9b00d95b6836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