
<file path=[Content_Types].xml><?xml version="1.0" encoding="utf-8"?>
<Types xmlns="http://schemas.openxmlformats.org/package/2006/content-types">
  <Default Extension="bin" ContentType="application/vnd.openxmlformats-officedocument.oleObject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4"/>
    <p:sldMasterId id="2147483660" r:id="rId5"/>
  </p:sldMasterIdLst>
  <p:notesMasterIdLst>
    <p:notesMasterId r:id="rId19"/>
  </p:notesMasterIdLst>
  <p:handoutMasterIdLst>
    <p:handoutMasterId r:id="rId20"/>
  </p:handoutMasterIdLst>
  <p:sldIdLst>
    <p:sldId id="272" r:id="rId6"/>
    <p:sldId id="264" r:id="rId7"/>
    <p:sldId id="265" r:id="rId8"/>
    <p:sldId id="266" r:id="rId9"/>
    <p:sldId id="282" r:id="rId10"/>
    <p:sldId id="283" r:id="rId11"/>
    <p:sldId id="279" r:id="rId12"/>
    <p:sldId id="280" r:id="rId13"/>
    <p:sldId id="281" r:id="rId14"/>
    <p:sldId id="277" r:id="rId15"/>
    <p:sldId id="278" r:id="rId16"/>
    <p:sldId id="261" r:id="rId17"/>
    <p:sldId id="284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A1B32BD-8A7A-163B-01A8-FF662E4D821A}" name="Mago, Nitika" initials="NM" userId="S::Nitika.Mago@ercot.com::eb4dfd7f-5a13-4bd1-acb0-2d627733e6c8" providerId="AD"/>
  <p188:author id="{3CF8B2DB-4422-FE44-E6A0-E9F6A7BD7D19}" name="Hinojosa, Luis" initials="JH" userId="S::JoseLuis.Hinojosa@ercot.com::0abb1bae-9833-48f0-96c3-80292fd0fd8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1E5ED"/>
    <a:srgbClr val="2794A4"/>
    <a:srgbClr val="00343B"/>
    <a:srgbClr val="00829B"/>
    <a:srgbClr val="E6EBF0"/>
    <a:srgbClr val="FFFFFF"/>
    <a:srgbClr val="DADCDE"/>
    <a:srgbClr val="A9E5EA"/>
    <a:srgbClr val="00AEC7"/>
    <a:srgbClr val="D6D9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BA6E90D-4D42-45D6-BD54-77FA533E87E9}" v="1" dt="2026-05-19T17:06:16.23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744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go, Nitika" userId="eb4dfd7f-5a13-4bd1-acb0-2d627733e6c8" providerId="ADAL" clId="{475BB3CB-8D80-4140-9858-4BC95D19E6ED}"/>
    <pc:docChg chg="modSld">
      <pc:chgData name="Mago, Nitika" userId="eb4dfd7f-5a13-4bd1-acb0-2d627733e6c8" providerId="ADAL" clId="{475BB3CB-8D80-4140-9858-4BC95D19E6ED}" dt="2026-05-19T17:06:16.237" v="16"/>
      <pc:docMkLst>
        <pc:docMk/>
      </pc:docMkLst>
      <pc:sldChg chg="modSp">
        <pc:chgData name="Mago, Nitika" userId="eb4dfd7f-5a13-4bd1-acb0-2d627733e6c8" providerId="ADAL" clId="{475BB3CB-8D80-4140-9858-4BC95D19E6ED}" dt="2026-05-19T17:06:16.237" v="16"/>
        <pc:sldMkLst>
          <pc:docMk/>
          <pc:sldMk cId="1069530693" sldId="277"/>
        </pc:sldMkLst>
        <pc:spChg chg="mod">
          <ac:chgData name="Mago, Nitika" userId="eb4dfd7f-5a13-4bd1-acb0-2d627733e6c8" providerId="ADAL" clId="{475BB3CB-8D80-4140-9858-4BC95D19E6ED}" dt="2026-05-19T17:06:16.237" v="16"/>
          <ac:spMkLst>
            <pc:docMk/>
            <pc:sldMk cId="1069530693" sldId="277"/>
            <ac:spMk id="25" creationId="{00000000-0000-0000-0000-000000000000}"/>
          </ac:spMkLst>
        </pc:spChg>
      </pc:sldChg>
      <pc:sldChg chg="modSp mod">
        <pc:chgData name="Mago, Nitika" userId="eb4dfd7f-5a13-4bd1-acb0-2d627733e6c8" providerId="ADAL" clId="{475BB3CB-8D80-4140-9858-4BC95D19E6ED}" dt="2026-05-19T17:06:05.578" v="15" actId="20577"/>
        <pc:sldMkLst>
          <pc:docMk/>
          <pc:sldMk cId="1353560983" sldId="278"/>
        </pc:sldMkLst>
        <pc:spChg chg="mod">
          <ac:chgData name="Mago, Nitika" userId="eb4dfd7f-5a13-4bd1-acb0-2d627733e6c8" providerId="ADAL" clId="{475BB3CB-8D80-4140-9858-4BC95D19E6ED}" dt="2026-05-19T17:06:05.578" v="15" actId="20577"/>
          <ac:spMkLst>
            <pc:docMk/>
            <pc:sldMk cId="1353560983" sldId="278"/>
            <ac:spMk id="3" creationId="{650A1008-628C-3A7C-B783-00EAEFE1D50D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654C447-F63E-708A-7640-F379BC3B6F4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9E9CD3C-9D08-D54A-E18D-CB66DD9854F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3C7D50-3744-4F5E-B211-7EE7AB53D25A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A76D3F-B471-2F90-E003-19CC7E13919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FA019F-EAF7-AC1D-CF33-3B24307B5D1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BB4229-F194-457F-858D-7FD6DC77E7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549398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832203-7F7F-406D-A6A3-240BE64C5DFA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94BC6D-B4C2-499C-B968-7B53BF050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038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4BC6D-B4C2-499C-B968-7B53BF050EF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918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4BC6D-B4C2-499C-B968-7B53BF050EF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7431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svg"/><Relationship Id="rId5" Type="http://schemas.openxmlformats.org/officeDocument/2006/relationships/image" Target="../media/image7.svg"/><Relationship Id="rId4" Type="http://schemas.openxmlformats.org/officeDocument/2006/relationships/image" Target="../media/image6.sv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v1(defau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F6855-B24E-92AB-2FE8-002F720AEB1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82069" y="2564247"/>
            <a:ext cx="4882568" cy="3999346"/>
          </a:xfrm>
          <a:prstGeom prst="rect">
            <a:avLst/>
          </a:prstGeom>
        </p:spPr>
        <p:txBody>
          <a:bodyPr anchor="t"/>
          <a:lstStyle>
            <a:lvl1pPr algn="l">
              <a:defRPr lang="en-US" sz="2000" b="1" dirty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br>
              <a:rPr lang="en-US"/>
            </a:br>
            <a:endParaRPr lang="en-US"/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BED41D71-8915-53EB-36A0-392D41DD0EA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6427363" y="5054600"/>
            <a:ext cx="5201214" cy="1457037"/>
          </a:xfrm>
          <a:prstGeom prst="foldedCorner">
            <a:avLst>
              <a:gd name="adj" fmla="val 21194"/>
            </a:avLst>
          </a:prstGeom>
          <a:solidFill>
            <a:srgbClr val="E6EBF0">
              <a:alpha val="68000"/>
            </a:srgbClr>
          </a:solidFill>
          <a:ln w="9525" cap="rnd">
            <a:noFill/>
          </a:ln>
          <a:effectLst>
            <a:outerShdw blurRad="50800" dist="38100" dir="10800000" sx="1000" sy="1000" algn="r" rotWithShape="0">
              <a:prstClr val="black">
                <a:alpha val="46000"/>
              </a:prstClr>
            </a:outerShdw>
          </a:effectLst>
        </p:spPr>
        <p:txBody>
          <a:bodyPr vert="horz" wrap="square" lIns="274320" tIns="182880" rIns="640080" bIns="182880">
            <a:noAutofit/>
          </a:bodyPr>
          <a:lstStyle>
            <a:lvl1pPr marL="0" indent="0">
              <a:buNone/>
              <a:defRPr lang="en-US" sz="1600" b="1" dirty="0"/>
            </a:lvl1pPr>
            <a:lvl2pPr marL="54864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lang="en-US" sz="1400" dirty="0" smtClean="0"/>
            </a:lvl2pPr>
            <a:lvl3pPr marL="548640" indent="-18288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◦"/>
              <a:defRPr lang="en-US" sz="1400" dirty="0"/>
            </a:lvl3pPr>
            <a:lvl4pPr marL="73152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-"/>
              <a:defRPr lang="en-US" sz="1400" dirty="0" smtClean="0"/>
            </a:lvl4pPr>
            <a:lvl5pPr marL="91440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◦"/>
              <a:defRPr lang="en-US" sz="1400" dirty="0"/>
            </a:lvl5pPr>
            <a:lvl6pPr marL="109728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 sz="140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8">
            <a:extLst>
              <a:ext uri="{FF2B5EF4-FFF2-40B4-BE49-F238E27FC236}">
                <a16:creationId xmlns:a16="http://schemas.microsoft.com/office/drawing/2014/main" id="{4A302066-7B9E-F90D-A634-1CEEF4EAA7FF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427365" y="1092200"/>
            <a:ext cx="5201213" cy="255158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b="1" i="0"/>
            </a:lvl1pPr>
            <a:lvl2pPr marL="54864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400"/>
            </a:lvl2pPr>
            <a:lvl3pPr marL="73152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-"/>
              <a:defRPr sz="1400"/>
            </a:lvl3pPr>
            <a:lvl4pPr marL="91440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◦"/>
              <a:defRPr sz="1400"/>
            </a:lvl4pPr>
            <a:lvl5pPr marL="109728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3455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03A0C87A-E909-99E5-543B-B8CA963FA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43EC354D-D331-C418-3300-B354E37BE1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5300" y="1981200"/>
            <a:ext cx="5381625" cy="4191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8AF89336-B087-2FA3-5FA7-10663E4994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43650" y="1971674"/>
            <a:ext cx="5314950" cy="421076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5AFFA6-4F88-DA05-B2CA-9691F408E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D51180-8907-F3FB-F8E0-201D1BE61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5BA03-1E8A-4A71-9375-E941FF070046}" type="datetime4">
              <a:rPr lang="en-US" smtClean="0"/>
              <a:t>May 19, 2026</a:t>
            </a:fld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C96C78-7C87-2BC7-8FE9-856E3E375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54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5BA45-4981-AC22-EC96-99A5E0901D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61962"/>
            <a:ext cx="4838700" cy="1527094"/>
          </a:xfrm>
        </p:spPr>
        <p:txBody>
          <a:bodyPr anchor="t">
            <a:normAutofit/>
          </a:bodyPr>
          <a:lstStyle>
            <a:lvl1pPr>
              <a:defRPr lang="en-US" dirty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273643-F605-4790-3956-B453E9FC90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188F8-67CB-419F-AAD4-5AB1C4EFBB40}" type="datetime4">
              <a:rPr lang="en-US" smtClean="0"/>
              <a:t>May 19, 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265AF8-0057-EBA2-2E30-0B7411397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5ADE8A-3AB5-3C00-B26E-3F6DD6EA52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81ED5FB-5036-27D9-26F4-B48307D67C6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5300" y="2181225"/>
            <a:ext cx="5600700" cy="4000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0ACB72E-F2A9-AC8B-FAC7-489B472850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57950" y="457200"/>
            <a:ext cx="5200650" cy="5724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45951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197228CF-7CDD-26CC-CA47-4AF0A314BD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4838700" cy="12192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277CEE6-13A0-6BA8-8A3C-EA3A8B9CA3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3776" y="2152650"/>
            <a:ext cx="5602224" cy="40195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E24E62B-01AB-F5DE-E2D4-85B1DECC92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496050" y="0"/>
            <a:ext cx="569595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C33291D-BE72-DBF6-5318-1BD0E7127E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853288" y="6356350"/>
            <a:ext cx="1338712" cy="365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138100-AC14-9CC0-AD86-426AD89D43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796E23-B521-5C07-85E1-BA73A20DB2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0D0B2-8800-4E48-BDCE-A19E57C7C5AF}" type="datetime4">
              <a:rPr lang="en-US" smtClean="0"/>
              <a:t>May 19, 2026</a:t>
            </a:fld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2A00A7-6A1E-80A0-8EB9-F7F0592559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3126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DB285AF9-0372-9C81-F75D-2589F4F487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23DE44-506E-FCA1-8F5C-9F7354AAE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2673D5-55DC-3F77-47BD-D5D627A4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2DDF3-D449-4F98-B894-CB4D05D68FAC}" type="datetime4">
              <a:rPr lang="en-US" smtClean="0"/>
              <a:t>May 19, 2026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F893AA-09AB-0CA2-8F12-6C9708FC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8480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with Soc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>
            <a:extLst>
              <a:ext uri="{FF2B5EF4-FFF2-40B4-BE49-F238E27FC236}">
                <a16:creationId xmlns:a16="http://schemas.microsoft.com/office/drawing/2014/main" id="{021CF500-4BD3-92C6-CCBD-156DED65A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868" y="1430448"/>
            <a:ext cx="5565131" cy="1848259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2" name="Text Placeholder 22">
            <a:extLst>
              <a:ext uri="{FF2B5EF4-FFF2-40B4-BE49-F238E27FC236}">
                <a16:creationId xmlns:a16="http://schemas.microsoft.com/office/drawing/2014/main" id="{5BFBC12E-0B6E-E8C7-9088-B497FB4917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0868" y="3501136"/>
            <a:ext cx="5565131" cy="682625"/>
          </a:xfrm>
        </p:spPr>
        <p:txBody>
          <a:bodyPr wrap="square"/>
          <a:lstStyle>
            <a:lvl1pPr>
              <a:defRPr sz="2400" b="1">
                <a:solidFill>
                  <a:srgbClr val="00829B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24F3841-022A-64DD-C790-8E712FB9DD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572375" y="0"/>
            <a:ext cx="4619625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E7750B-0863-BB91-0C67-54B5E9B868D6}"/>
              </a:ext>
            </a:extLst>
          </p:cNvPr>
          <p:cNvSpPr txBox="1"/>
          <p:nvPr userDrawn="1"/>
        </p:nvSpPr>
        <p:spPr>
          <a:xfrm>
            <a:off x="8032876" y="1370524"/>
            <a:ext cx="3625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/>
              <a:t>Learn More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961C0C-432D-CBAD-EA65-6543DA81C252}"/>
              </a:ext>
            </a:extLst>
          </p:cNvPr>
          <p:cNvSpPr txBox="1"/>
          <p:nvPr userDrawn="1"/>
        </p:nvSpPr>
        <p:spPr>
          <a:xfrm>
            <a:off x="8054878" y="1783080"/>
            <a:ext cx="33209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rgbClr val="00829B"/>
                </a:solidFill>
              </a:rPr>
              <a:t>www.ercot.com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4781169-74C0-5084-B1E5-21B24E64EBD9}"/>
              </a:ext>
            </a:extLst>
          </p:cNvPr>
          <p:cNvSpPr txBox="1"/>
          <p:nvPr userDrawn="1"/>
        </p:nvSpPr>
        <p:spPr>
          <a:xfrm>
            <a:off x="8032876" y="2442045"/>
            <a:ext cx="3625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/>
              <a:t>Download ERCOT Mobile App</a:t>
            </a:r>
          </a:p>
        </p:txBody>
      </p:sp>
      <p:pic>
        <p:nvPicPr>
          <p:cNvPr id="9" name="Graphic 8" descr="Google play logo on the left and App Store logo on the right">
            <a:extLst>
              <a:ext uri="{FF2B5EF4-FFF2-40B4-BE49-F238E27FC236}">
                <a16:creationId xmlns:a16="http://schemas.microsoft.com/office/drawing/2014/main" id="{4CC00E98-A942-2688-815D-B898449C0BC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341368" y="2987763"/>
            <a:ext cx="2635124" cy="36744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EBBA5BE-9DD2-6EE7-CE28-D076D6D33E94}"/>
              </a:ext>
            </a:extLst>
          </p:cNvPr>
          <p:cNvSpPr txBox="1"/>
          <p:nvPr userDrawn="1"/>
        </p:nvSpPr>
        <p:spPr>
          <a:xfrm>
            <a:off x="8054878" y="3786789"/>
            <a:ext cx="3625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/>
              <a:t>Connect With Us</a:t>
            </a:r>
          </a:p>
        </p:txBody>
      </p:sp>
      <p:pic>
        <p:nvPicPr>
          <p:cNvPr id="11" name="Graphic 10" descr="Instagram icon">
            <a:extLst>
              <a:ext uri="{FF2B5EF4-FFF2-40B4-BE49-F238E27FC236}">
                <a16:creationId xmlns:a16="http://schemas.microsoft.com/office/drawing/2014/main" id="{808F1D0F-170C-B600-9B14-471787DABDB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6128" y="4359746"/>
            <a:ext cx="314995" cy="31499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0EB4558-FE65-DD30-A396-E7A22D6A4264}"/>
              </a:ext>
            </a:extLst>
          </p:cNvPr>
          <p:cNvSpPr txBox="1"/>
          <p:nvPr userDrawn="1"/>
        </p:nvSpPr>
        <p:spPr>
          <a:xfrm>
            <a:off x="8715473" y="4378550"/>
            <a:ext cx="30987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facebook.com/ERCOTISO</a:t>
            </a:r>
          </a:p>
        </p:txBody>
      </p:sp>
      <p:pic>
        <p:nvPicPr>
          <p:cNvPr id="13" name="Graphic 12" descr="Twitter or X  icon">
            <a:extLst>
              <a:ext uri="{FF2B5EF4-FFF2-40B4-BE49-F238E27FC236}">
                <a16:creationId xmlns:a16="http://schemas.microsoft.com/office/drawing/2014/main" id="{787C2377-716C-DE29-E499-06278CE1DB0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26128" y="4816173"/>
            <a:ext cx="314995" cy="31499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6BFB969-D759-088E-D454-9701B3843365}"/>
              </a:ext>
            </a:extLst>
          </p:cNvPr>
          <p:cNvSpPr txBox="1"/>
          <p:nvPr userDrawn="1"/>
        </p:nvSpPr>
        <p:spPr>
          <a:xfrm>
            <a:off x="8715473" y="4823175"/>
            <a:ext cx="2108130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/>
              <a:t>x.com/ercot_iso</a:t>
            </a:r>
          </a:p>
        </p:txBody>
      </p:sp>
      <p:pic>
        <p:nvPicPr>
          <p:cNvPr id="15" name="Graphic 14" descr="LinkedIn icon">
            <a:extLst>
              <a:ext uri="{FF2B5EF4-FFF2-40B4-BE49-F238E27FC236}">
                <a16:creationId xmlns:a16="http://schemas.microsoft.com/office/drawing/2014/main" id="{44604974-1959-249D-D54A-C4A63E150B5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8326128" y="5292078"/>
            <a:ext cx="314995" cy="31499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405696A-1EA6-9F4D-1D36-33EB7B0D95CF}"/>
              </a:ext>
            </a:extLst>
          </p:cNvPr>
          <p:cNvSpPr txBox="1"/>
          <p:nvPr userDrawn="1"/>
        </p:nvSpPr>
        <p:spPr>
          <a:xfrm>
            <a:off x="8715473" y="5299080"/>
            <a:ext cx="3132351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/>
              <a:t>linkedin.com/company/ercot</a:t>
            </a:r>
          </a:p>
        </p:txBody>
      </p:sp>
      <p:pic>
        <p:nvPicPr>
          <p:cNvPr id="17" name="Graphic 16" descr="Instagram icon">
            <a:extLst>
              <a:ext uri="{FF2B5EF4-FFF2-40B4-BE49-F238E27FC236}">
                <a16:creationId xmlns:a16="http://schemas.microsoft.com/office/drawing/2014/main" id="{253A132C-4DFA-62F1-D25A-9C176280377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26128" y="5773360"/>
            <a:ext cx="314996" cy="31499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36F1584-300D-A8F1-CE34-0DF564E4405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 userDrawn="1"/>
        </p:nvSpPr>
        <p:spPr>
          <a:xfrm>
            <a:off x="8706121" y="5773359"/>
            <a:ext cx="3132351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/>
              <a:t>instagram.com/ercot_iso</a:t>
            </a:r>
          </a:p>
        </p:txBody>
      </p:sp>
      <p:sp>
        <p:nvSpPr>
          <p:cNvPr id="20" name="Footer Placeholder 3">
            <a:extLst>
              <a:ext uri="{FF2B5EF4-FFF2-40B4-BE49-F238E27FC236}">
                <a16:creationId xmlns:a16="http://schemas.microsoft.com/office/drawing/2014/main" id="{7C754C4F-B602-D803-BB7A-BEE1415CE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869" y="6356350"/>
            <a:ext cx="556513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2673D5-55DC-3F77-47BD-D5D627A4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2DDF3-D449-4F98-B894-CB4D05D68FAC}" type="datetime4">
              <a:rPr lang="en-US" smtClean="0"/>
              <a:t>May 19, 2026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F893AA-09AB-0CA2-8F12-6C9708FC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0560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0511CB1D-D7A8-8516-A8D6-FDE88BB37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868" y="1430448"/>
            <a:ext cx="5565132" cy="1848259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6" name="Text Placeholder 22">
            <a:extLst>
              <a:ext uri="{FF2B5EF4-FFF2-40B4-BE49-F238E27FC236}">
                <a16:creationId xmlns:a16="http://schemas.microsoft.com/office/drawing/2014/main" id="{7DB85F87-C4AC-5AA2-4395-ABB6B533D5D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0868" y="3501136"/>
            <a:ext cx="5565132" cy="682625"/>
          </a:xfrm>
        </p:spPr>
        <p:txBody>
          <a:bodyPr wrap="square"/>
          <a:lstStyle>
            <a:lvl1pPr>
              <a:defRPr sz="2400" b="1">
                <a:solidFill>
                  <a:srgbClr val="00829B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Footer Placeholder 3">
            <a:extLst>
              <a:ext uri="{FF2B5EF4-FFF2-40B4-BE49-F238E27FC236}">
                <a16:creationId xmlns:a16="http://schemas.microsoft.com/office/drawing/2014/main" id="{524951DF-39E3-E4DB-EB22-28C36CEEB9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869" y="6356350"/>
            <a:ext cx="801052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2673D5-55DC-3F77-47BD-D5D627A4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2DDF3-D449-4F98-B894-CB4D05D68FAC}" type="datetime4">
              <a:rPr lang="en-US" smtClean="0"/>
              <a:t>May 19, 2026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F893AA-09AB-0CA2-8F12-6C9708FC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9429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724F3841-022A-64DD-C790-8E712FB9DD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4619625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Graphic 18" descr="ERCOT logo">
            <a:extLst>
              <a:ext uri="{FF2B5EF4-FFF2-40B4-BE49-F238E27FC236}">
                <a16:creationId xmlns:a16="http://schemas.microsoft.com/office/drawing/2014/main" id="{B751E01E-9D1B-AB32-9537-F544F49949E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137956" y="108220"/>
            <a:ext cx="703682" cy="25928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5AB5A33-CD56-3912-4016-20DF30F14C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869" y="1430448"/>
            <a:ext cx="4064224" cy="1848259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113BE72E-F22F-EA59-A56F-ACBBDAEAF81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0869" y="3501136"/>
            <a:ext cx="4078434" cy="682625"/>
          </a:xfrm>
        </p:spPr>
        <p:txBody>
          <a:bodyPr wrap="square"/>
          <a:lstStyle>
            <a:lvl1pPr>
              <a:defRPr sz="2400" b="1">
                <a:solidFill>
                  <a:srgbClr val="00829B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A05AE35-B341-C586-A0DD-9B916DA1D81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76825" y="1371600"/>
            <a:ext cx="6581775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23DE44-506E-FCA1-8F5C-9F7354AAE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869" y="6356350"/>
            <a:ext cx="801052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2673D5-55DC-3F77-47BD-D5D627A4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2DDF3-D449-4F98-B894-CB4D05D68FAC}" type="datetime4">
              <a:rPr lang="en-US" smtClean="0"/>
              <a:t>May 19, 2026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F893AA-09AB-0CA2-8F12-6C9708FC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  <p:grpSp>
        <p:nvGrpSpPr>
          <p:cNvPr id="8" name="Group 7" descr="Confidential document label">
            <a:extLst>
              <a:ext uri="{FF2B5EF4-FFF2-40B4-BE49-F238E27FC236}">
                <a16:creationId xmlns:a16="http://schemas.microsoft.com/office/drawing/2014/main" id="{CDD9FF63-9408-EDE4-8E4D-207871A99374}"/>
              </a:ext>
            </a:extLst>
          </p:cNvPr>
          <p:cNvGrpSpPr/>
          <p:nvPr userDrawn="1"/>
        </p:nvGrpSpPr>
        <p:grpSpPr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0E25432-F52F-28E3-5AF1-36B3BEC45282}"/>
                </a:ext>
              </a:extLst>
            </p:cNvPr>
            <p:cNvSpPr/>
            <p:nvPr/>
          </p:nvSpPr>
          <p:spPr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9B3A409-F400-7551-A8C4-6293E631585B}"/>
                </a:ext>
              </a:extLst>
            </p:cNvPr>
            <p:cNvSpPr txBox="1"/>
            <p:nvPr/>
          </p:nvSpPr>
          <p:spPr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80" baseline="0">
                  <a:solidFill>
                    <a:schemeClr val="bg1"/>
                  </a:solidFill>
                </a:rPr>
                <a:t>PUBLIC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646740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Title and Conten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Graphic 22" descr="ERCOT logo"/>
          <p:cNvPicPr/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/>
        </p:blipFill>
        <p:spPr>
          <a:xfrm>
            <a:off x="137880" y="108360"/>
            <a:ext cx="703440" cy="258840"/>
          </a:xfrm>
          <a:prstGeom prst="rect">
            <a:avLst/>
          </a:prstGeom>
          <a:noFill/>
          <a:ln w="0">
            <a:noFill/>
          </a:ln>
        </p:spPr>
      </p:pic>
      <p:grpSp>
        <p:nvGrpSpPr>
          <p:cNvPr id="101" name="Group 6"/>
          <p:cNvGrpSpPr/>
          <p:nvPr/>
        </p:nvGrpSpPr>
        <p:grpSpPr>
          <a:xfrm>
            <a:off x="-91800" y="457560"/>
            <a:ext cx="1162440" cy="358560"/>
            <a:chOff x="-91800" y="457560"/>
            <a:chExt cx="1162440" cy="358560"/>
          </a:xfrm>
        </p:grpSpPr>
        <p:sp>
          <p:nvSpPr>
            <p:cNvPr id="102" name="Rectangle 8"/>
            <p:cNvSpPr/>
            <p:nvPr/>
          </p:nvSpPr>
          <p:spPr>
            <a:xfrm rot="10800000">
              <a:off x="-11880" y="457560"/>
              <a:ext cx="986400" cy="358560"/>
            </a:xfrm>
            <a:prstGeom prst="rect">
              <a:avLst/>
            </a:prstGeom>
            <a:solidFill>
              <a:srgbClr val="00829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 defTabSz="914400">
                <a:lnSpc>
                  <a:spcPct val="100000"/>
                </a:lnSpc>
              </a:pPr>
              <a:endParaRPr lang="en-US" sz="1800" b="0" u="none" strike="noStrike">
                <a:solidFill>
                  <a:schemeClr val="lt1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03" name="TextBox 9"/>
            <p:cNvSpPr/>
            <p:nvPr/>
          </p:nvSpPr>
          <p:spPr>
            <a:xfrm>
              <a:off x="-91800" y="521640"/>
              <a:ext cx="1162440" cy="23040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 defTabSz="914400">
                <a:lnSpc>
                  <a:spcPct val="100000"/>
                </a:lnSpc>
              </a:pPr>
              <a:r>
                <a:rPr lang="en-US" sz="900" b="1" u="none" strike="noStrike" spc="79">
                  <a:solidFill>
                    <a:schemeClr val="lt1"/>
                  </a:solidFill>
                  <a:effectLst/>
                  <a:uFillTx/>
                  <a:latin typeface="Arial"/>
                </a:rPr>
                <a:t>PUBLIC</a:t>
              </a:r>
              <a:endParaRPr lang="en-US" sz="9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</p:grpSp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1257480" y="457200"/>
            <a:ext cx="10401120" cy="914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en-US" sz="2400" b="1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Master title style</a:t>
            </a:r>
            <a:endParaRPr lang="en-US" sz="2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 type="body"/>
          </p:nvPr>
        </p:nvSpPr>
        <p:spPr>
          <a:xfrm>
            <a:off x="495360" y="1676520"/>
            <a:ext cx="11187360" cy="4495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indent="0" defTabSz="9144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pos="0" algn="l"/>
              </a:tabLst>
            </a:pPr>
            <a:r>
              <a:rPr lang="en-US" sz="16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Master text styles</a:t>
            </a:r>
          </a:p>
          <a:p>
            <a:pPr marL="548640" lvl="1" indent="-182880" defTabSz="9144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171A1C"/>
              </a:buClr>
              <a:buFont typeface="Arial"/>
              <a:buChar char="•"/>
              <a:tabLst>
                <a:tab pos="0" algn="l"/>
              </a:tabLst>
            </a:pPr>
            <a:r>
              <a:rPr lang="en-US" sz="14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Second level</a:t>
            </a:r>
          </a:p>
          <a:p>
            <a:pPr marL="731520" lvl="2" indent="-182880" defTabSz="9144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171A1C"/>
              </a:buClr>
              <a:buFont typeface="Arial"/>
              <a:buChar char="◦"/>
              <a:tabLst>
                <a:tab pos="0" algn="l"/>
              </a:tabLst>
            </a:pPr>
            <a:r>
              <a:rPr lang="en-US" sz="14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Third level</a:t>
            </a:r>
          </a:p>
          <a:p>
            <a:pPr marL="914400" lvl="3" indent="-182880" defTabSz="9144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171A1C"/>
              </a:buClr>
              <a:buFont typeface="Arial"/>
              <a:buChar char="-"/>
              <a:tabLst>
                <a:tab pos="0" algn="l"/>
              </a:tabLst>
            </a:pPr>
            <a:r>
              <a:rPr lang="en-US" sz="14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Fourth level</a:t>
            </a:r>
          </a:p>
          <a:p>
            <a:pPr marL="1097280" lvl="4" indent="-182880" defTabSz="9144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171A1C"/>
              </a:buClr>
              <a:buFont typeface="Arial"/>
              <a:buChar char="•"/>
              <a:tabLst>
                <a:tab pos="0" algn="l"/>
              </a:tabLst>
            </a:pPr>
            <a:r>
              <a:rPr lang="en-US" sz="14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Fifth level</a:t>
            </a:r>
          </a:p>
        </p:txBody>
      </p:sp>
      <p:sp>
        <p:nvSpPr>
          <p:cNvPr id="106" name="PlaceHolder 3"/>
          <p:cNvSpPr>
            <a:spLocks noGrp="1"/>
          </p:cNvSpPr>
          <p:nvPr>
            <p:ph type="ftr" idx="19"/>
          </p:nvPr>
        </p:nvSpPr>
        <p:spPr>
          <a:xfrm>
            <a:off x="533520" y="6356520"/>
            <a:ext cx="8010000" cy="364680"/>
          </a:xfrm>
          <a:prstGeom prst="rect">
            <a:avLst/>
          </a:prstGeom>
          <a:solidFill>
            <a:schemeClr val="lt1"/>
          </a:solidFill>
          <a:ln w="0">
            <a:noFill/>
          </a:ln>
        </p:spPr>
        <p:txBody>
          <a:bodyPr lIns="0" tIns="0" rIns="0" bIns="0" anchor="ctr">
            <a:noAutofit/>
          </a:bodyPr>
          <a:lstStyle>
            <a:lvl1pPr indent="0" algn="ctr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</a:p>
        </p:txBody>
      </p:sp>
      <p:sp>
        <p:nvSpPr>
          <p:cNvPr id="107" name="PlaceHolder 4"/>
          <p:cNvSpPr>
            <a:spLocks noGrp="1"/>
          </p:cNvSpPr>
          <p:nvPr>
            <p:ph type="dt" idx="20"/>
          </p:nvPr>
        </p:nvSpPr>
        <p:spPr>
          <a:xfrm>
            <a:off x="8717040" y="6356520"/>
            <a:ext cx="2773080" cy="364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defRPr lang="en-US" sz="1200" b="0" u="none" strike="noStrike">
                <a:solidFill>
                  <a:srgbClr val="5B6770"/>
                </a:solidFill>
                <a:effectLst/>
                <a:uFillTx/>
                <a:latin typeface="Arial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rgbClr val="5B6770"/>
                </a:solidFill>
                <a:effectLst/>
                <a:uFillTx/>
                <a:latin typeface="Arial"/>
              </a:rPr>
              <a:t>&lt;date/time&gt;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8" name="PlaceHolder 5"/>
          <p:cNvSpPr>
            <a:spLocks noGrp="1"/>
          </p:cNvSpPr>
          <p:nvPr>
            <p:ph type="sldNum" idx="21"/>
          </p:nvPr>
        </p:nvSpPr>
        <p:spPr>
          <a:xfrm>
            <a:off x="11658600" y="6356520"/>
            <a:ext cx="533160" cy="364680"/>
          </a:xfrm>
          <a:prstGeom prst="rect">
            <a:avLst/>
          </a:prstGeom>
          <a:solidFill>
            <a:schemeClr val="lt1"/>
          </a:solidFill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defRPr lang="en-US" sz="1200" b="1" u="none" strike="noStrike">
                <a:solidFill>
                  <a:schemeClr val="accent1"/>
                </a:solidFill>
                <a:effectLst/>
                <a:uFillTx/>
                <a:latin typeface="Arial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</a:pPr>
            <a:fld id="{F94AF3BE-70FC-4849-91E0-B74180B108A9}" type="slidenum">
              <a:rPr lang="en-US" sz="1200" b="1" u="none" strike="noStrike">
                <a:solidFill>
                  <a:schemeClr val="accent1"/>
                </a:solidFill>
                <a:effectLst/>
                <a:uFillTx/>
                <a:latin typeface="Arial"/>
              </a:rPr>
              <a:t>‹#›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17357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0B6F8A40-F0D0-857B-E8A8-1B3161AC43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2DC5253-5E42-F62E-EA4E-3AB21BA87C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420624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1000">
                <a:srgbClr val="B1E5ED">
                  <a:alpha val="6667"/>
                </a:srgbClr>
              </a:gs>
              <a:gs pos="71000">
                <a:srgbClr val="2794A4">
                  <a:alpha val="83922"/>
                </a:srgbClr>
              </a:gs>
              <a:gs pos="98000">
                <a:srgbClr val="00343B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 descr="ERCOT logo white on background">
            <a:extLst>
              <a:ext uri="{FF2B5EF4-FFF2-40B4-BE49-F238E27FC236}">
                <a16:creationId xmlns:a16="http://schemas.microsoft.com/office/drawing/2014/main" id="{590365CF-9C80-03DF-D245-DBE4EBA3335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74555" y="1125953"/>
            <a:ext cx="2425881" cy="889910"/>
          </a:xfrm>
          <a:prstGeom prst="rect">
            <a:avLst/>
          </a:prstGeom>
          <a:effectLst>
            <a:outerShdw blurRad="50800" dist="12700" dir="10800000" algn="r" rotWithShape="0">
              <a:schemeClr val="tx2">
                <a:alpha val="40000"/>
              </a:scheme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A1A5353-DA71-B6B2-BDDB-2FB68F1F0909}"/>
              </a:ext>
            </a:extLst>
          </p:cNvPr>
          <p:cNvSpPr txBox="1"/>
          <p:nvPr userDrawn="1"/>
        </p:nvSpPr>
        <p:spPr>
          <a:xfrm>
            <a:off x="-91688" y="503044"/>
            <a:ext cx="116297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spc="0">
                <a:solidFill>
                  <a:schemeClr val="bg1"/>
                </a:solidFill>
              </a:rPr>
              <a:t>CONFIDENTIAL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05802D9-2F73-A263-28E7-486C8A489A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241ADA3-F564-E7C2-1972-0F9FF557AE05}"/>
                </a:ext>
              </a:extLst>
            </p:cNvPr>
            <p:cNvSpPr/>
            <p:nvPr/>
          </p:nvSpPr>
          <p:spPr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77A54B6-1CA8-9AE2-BCA6-21205CB4852B}"/>
                </a:ext>
              </a:extLst>
            </p:cNvPr>
            <p:cNvSpPr txBox="1"/>
            <p:nvPr/>
          </p:nvSpPr>
          <p:spPr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80" baseline="0">
                  <a:solidFill>
                    <a:schemeClr val="bg1"/>
                  </a:solidFill>
                </a:rPr>
                <a:t>PUBLIC</a:t>
              </a:r>
            </a:p>
          </p:txBody>
        </p:sp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81B94DDE-8E3F-CACF-1508-79E6F98F5E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9827" t="14818" r="10238" b="43257"/>
          <a:stretch>
            <a:fillRect/>
          </a:stretch>
        </p:blipFill>
        <p:spPr>
          <a:xfrm>
            <a:off x="-1" y="-1"/>
            <a:ext cx="12192001" cy="573204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CF6855-B24E-92AB-2FE8-002F720AEB1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74920" y="2062263"/>
            <a:ext cx="6316168" cy="3366409"/>
          </a:xfrm>
          <a:prstGeom prst="rect">
            <a:avLst/>
          </a:prstGeom>
        </p:spPr>
        <p:txBody>
          <a:bodyPr anchor="t"/>
          <a:lstStyle>
            <a:lvl1pPr algn="l">
              <a:defRPr lang="en-US" sz="2000" b="1" dirty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br>
              <a:rPr lang="en-US"/>
            </a:b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910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C9C062-513C-DF24-5E8C-7A974D5720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400" y="1122363"/>
            <a:ext cx="11125200" cy="2387600"/>
          </a:xfrm>
        </p:spPr>
        <p:txBody>
          <a:bodyPr anchor="ctr"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2C3F11-2763-0216-A1B0-5E8B4FA801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3602038"/>
            <a:ext cx="11125200" cy="1655762"/>
          </a:xfrm>
        </p:spPr>
        <p:txBody>
          <a:bodyPr wrap="square"/>
          <a:lstStyle>
            <a:lvl1pPr marL="0" indent="0" algn="ctr">
              <a:buNone/>
              <a:defRPr sz="2400" b="1">
                <a:solidFill>
                  <a:srgbClr val="00829B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5C98B8-43D7-C7B4-9956-25AC1BBC5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E9BF30-5D82-5572-733E-882E0C0D33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45B5F-6A76-46F9-AC11-757A044249AE}" type="datetime4">
              <a:rPr lang="en-US" smtClean="0"/>
              <a:t>May 19, 2026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5906F4-426A-AD9D-021A-D7E95E349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130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27592878-2087-441A-BF63-8BAC67297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75DFB14-F372-06CE-E1C3-58DFC53BCF1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11187714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3400" y="6356350"/>
            <a:ext cx="801052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16884" y="6356350"/>
            <a:ext cx="2773273" cy="365125"/>
          </a:xfrm>
        </p:spPr>
        <p:txBody>
          <a:bodyPr/>
          <a:lstStyle/>
          <a:p>
            <a:fld id="{14560760-0B16-41B8-81DA-58FA2187E1CC}" type="datetime4">
              <a:rPr lang="en-US" smtClean="0"/>
              <a:t>May 19, 2026</a:t>
            </a:fld>
            <a:endParaRPr lang="en-US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8600" y="6356350"/>
            <a:ext cx="533400" cy="365125"/>
          </a:xfrm>
        </p:spPr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474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698A9E75-460B-F928-5105-B8FF5327A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48759D8-B0A7-2B10-9F64-81A8CC0F57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5394223" cy="45179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CC02514-7922-9313-80E4-38CE9C0E38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6331972" y="4630994"/>
            <a:ext cx="5326623" cy="1577301"/>
          </a:xfrm>
          <a:prstGeom prst="foldedCorner">
            <a:avLst>
              <a:gd name="adj" fmla="val 16667"/>
            </a:avLst>
          </a:prstGeom>
          <a:solidFill>
            <a:schemeClr val="accent1">
              <a:lumMod val="10000"/>
              <a:lumOff val="9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sz="1600" b="1" dirty="0"/>
            </a:lvl1pPr>
            <a:lvl2pPr marL="548640" indent="-182880">
              <a:buFont typeface="Arial" panose="020B0604020202020204" pitchFamily="34" charset="0"/>
              <a:buChar char="•"/>
              <a:defRPr lang="en-US" sz="1400" dirty="0"/>
            </a:lvl2pPr>
            <a:lvl3pPr>
              <a:defRPr lang="en-US" sz="14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B62A2-45B4-4ECA-8168-BE9383DA5644}" type="datetime4">
              <a:rPr lang="en-US" smtClean="0"/>
              <a:t>May 19, 2026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B0CE8C99-4E3A-25C3-1E3E-9D611CA960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322142" y="1661652"/>
            <a:ext cx="5336458" cy="2772696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86374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and Image in 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F05638A-F774-C6DB-0DC6-A2F6139BCE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096001" y="0"/>
            <a:ext cx="6096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698A9E75-460B-F928-5105-B8FF5327A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46482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48759D8-B0A7-2B10-9F64-81A8CC0F57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5394223" cy="45179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CC02514-7922-9313-80E4-38CE9C0E38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6331972" y="4630994"/>
            <a:ext cx="5326623" cy="1577301"/>
          </a:xfrm>
          <a:prstGeom prst="foldedCorner">
            <a:avLst>
              <a:gd name="adj" fmla="val 16667"/>
            </a:avLst>
          </a:prstGeom>
          <a:solidFill>
            <a:schemeClr val="accent1">
              <a:lumMod val="10000"/>
              <a:lumOff val="9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sz="1600" b="1" dirty="0"/>
            </a:lvl1pPr>
            <a:lvl2pPr marL="548640" indent="-182880">
              <a:buFont typeface="Arial" panose="020B0604020202020204" pitchFamily="34" charset="0"/>
              <a:buChar char="•"/>
              <a:defRPr lang="en-US" sz="1400" dirty="0"/>
            </a:lvl2pPr>
            <a:lvl3pPr>
              <a:defRPr lang="en-US" sz="14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2E430-0983-479E-8535-00F341009C9B}" type="datetime4">
              <a:rPr lang="en-US" smtClean="0"/>
              <a:t>May 19, 2026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B0CE8C99-4E3A-25C3-1E3E-9D611CA960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322142" y="1661652"/>
            <a:ext cx="5336458" cy="2772696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617653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Keyn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27592878-2087-441A-BF63-8BAC67297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75DFB14-F372-06CE-E1C3-58DFC53BCF1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6867525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28CAB249-6E2A-0D66-037F-C8C994EC04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7598003" y="1676400"/>
            <a:ext cx="4060596" cy="3190875"/>
          </a:xfrm>
          <a:prstGeom prst="foldedCorner">
            <a:avLst>
              <a:gd name="adj" fmla="val 8542"/>
            </a:avLst>
          </a:prstGeom>
          <a:solidFill>
            <a:schemeClr val="accent1">
              <a:lumMod val="10000"/>
              <a:lumOff val="9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b="1" dirty="0"/>
            </a:lvl1pPr>
            <a:lvl2pPr marL="548640" indent="-182880">
              <a:buFont typeface="Arial" panose="020B0604020202020204" pitchFamily="34" charset="0"/>
              <a:buChar char="•"/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60760-0B16-41B8-81DA-58FA2187E1CC}" type="datetime4">
              <a:rPr lang="en-US" smtClean="0"/>
              <a:t>May 19, 2026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9914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with 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EF24F99E-0EFC-4E0E-5FA5-D6E2097368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5991225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6CB17BE-2CF2-5B69-2FA2-C556C75E78C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5299" y="1676400"/>
            <a:ext cx="6791325" cy="26098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CC02514-7922-9313-80E4-38CE9C0E38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495300" y="4463716"/>
            <a:ext cx="6800850" cy="1744579"/>
          </a:xfrm>
          <a:prstGeom prst="foldedCorner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sz="1600" b="1" dirty="0"/>
            </a:lvl1pPr>
            <a:lvl2pPr marL="548640" indent="-182880">
              <a:buFont typeface="Arial" panose="020B0604020202020204" pitchFamily="34" charset="0"/>
              <a:buChar char="•"/>
              <a:defRPr lang="en-US" sz="1400" dirty="0"/>
            </a:lvl2pPr>
            <a:lvl3pPr>
              <a:defRPr lang="en-US" sz="14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C5D5F82-2DE8-D31E-AE3D-018BD935DE3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8077201" y="533400"/>
            <a:ext cx="3581400" cy="5638799"/>
          </a:xfrm>
        </p:spPr>
        <p:txBody>
          <a:bodyPr>
            <a:no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3401" y="6356350"/>
            <a:ext cx="6762749" cy="365125"/>
          </a:xfrm>
        </p:spPr>
        <p:txBody>
          <a:bodyPr wrap="square" lIns="0"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2927F-A0F2-4B8B-8583-E7E57526878C}" type="datetime4">
              <a:rPr lang="en-US" smtClean="0"/>
              <a:t>May 19, 2026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55086D0-23A2-1C6B-A4BF-B6E909DA99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572375" y="0"/>
            <a:ext cx="4619625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475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698A9E75-460B-F928-5105-B8FF5327A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48759D8-B0A7-2B10-9F64-81A8CC0F57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11163300" cy="26193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CC02514-7922-9313-80E4-38CE9C0E38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495299" y="4463716"/>
            <a:ext cx="11163298" cy="1744579"/>
          </a:xfrm>
          <a:prstGeom prst="foldedCorner">
            <a:avLst>
              <a:gd name="adj" fmla="val 16667"/>
            </a:avLst>
          </a:prstGeom>
          <a:solidFill>
            <a:schemeClr val="accent1">
              <a:lumMod val="10000"/>
              <a:lumOff val="9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sz="1600" b="1" dirty="0"/>
            </a:lvl1pPr>
            <a:lvl2pPr marL="548640" indent="-182880">
              <a:buFont typeface="Arial" panose="020B0604020202020204" pitchFamily="34" charset="0"/>
              <a:buChar char="•"/>
              <a:defRPr lang="en-US" sz="1400" dirty="0"/>
            </a:lvl2pPr>
            <a:lvl3pPr>
              <a:defRPr lang="en-US" sz="14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2927F-A0F2-4B8B-8583-E7E57526878C}" type="datetime4">
              <a:rPr lang="en-US" smtClean="0"/>
              <a:t>May 19, 2026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351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svg"/><Relationship Id="rId4" Type="http://schemas.openxmlformats.org/officeDocument/2006/relationships/image" Target="../media/image1.sv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image" Target="../media/image3.svg"/><Relationship Id="rId2" Type="http://schemas.openxmlformats.org/officeDocument/2006/relationships/slideLayout" Target="../slideLayouts/slideLayout4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A1678F26-9E3A-1EC0-39CE-8DC562CAF9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59827" t="14818" r="10238" b="43257"/>
          <a:stretch>
            <a:fillRect/>
          </a:stretch>
        </p:blipFill>
        <p:spPr>
          <a:xfrm>
            <a:off x="-1" y="-1"/>
            <a:ext cx="12192001" cy="573204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83DA6C0-622C-56B9-A11A-C7B46D6B18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>
          <a:xfrm>
            <a:off x="-1" y="0"/>
            <a:ext cx="6096001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1000">
                <a:srgbClr val="B1E5ED">
                  <a:alpha val="6667"/>
                </a:srgbClr>
              </a:gs>
              <a:gs pos="71000">
                <a:srgbClr val="2794A4">
                  <a:alpha val="83922"/>
                </a:srgbClr>
              </a:gs>
              <a:gs pos="98000">
                <a:srgbClr val="00343B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Graphic 12" descr="ERCOT logo white on background">
            <a:extLst>
              <a:ext uri="{FF2B5EF4-FFF2-40B4-BE49-F238E27FC236}">
                <a16:creationId xmlns:a16="http://schemas.microsoft.com/office/drawing/2014/main" id="{24916EE6-D8BD-2246-322B-E4425F0F9A2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74555" y="1125953"/>
            <a:ext cx="2425881" cy="889910"/>
          </a:xfrm>
          <a:prstGeom prst="rect">
            <a:avLst/>
          </a:prstGeom>
          <a:effectLst>
            <a:outerShdw blurRad="50800" dist="12700" dir="10800000" algn="r" rotWithShape="0">
              <a:schemeClr val="tx2">
                <a:alpha val="40000"/>
              </a:schemeClr>
            </a:outerShdw>
          </a:effec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DC1132D-9952-07F0-B506-0AC57F014644}"/>
              </a:ext>
            </a:extLst>
          </p:cNvPr>
          <p:cNvSpPr txBox="1"/>
          <p:nvPr userDrawn="1"/>
        </p:nvSpPr>
        <p:spPr>
          <a:xfrm>
            <a:off x="-91688" y="503044"/>
            <a:ext cx="116297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spc="0">
                <a:solidFill>
                  <a:schemeClr val="bg1"/>
                </a:solidFill>
              </a:rPr>
              <a:t>CONFIDENTIAL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FE356D3-1829-BA32-62D3-D6BBF887FF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69F1A3B-7D9E-6E0C-224F-7FFACD1B9397}"/>
                </a:ext>
              </a:extLst>
            </p:cNvPr>
            <p:cNvSpPr/>
            <p:nvPr/>
          </p:nvSpPr>
          <p:spPr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32CD704-9BA3-CCE0-2685-8FBAA5974224}"/>
                </a:ext>
              </a:extLst>
            </p:cNvPr>
            <p:cNvSpPr txBox="1"/>
            <p:nvPr/>
          </p:nvSpPr>
          <p:spPr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80" baseline="0">
                  <a:solidFill>
                    <a:schemeClr val="bg1"/>
                  </a:solidFill>
                </a:rPr>
                <a:t>PUBLIC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38138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84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D23ED7C-25D4-4004-0ADC-2942F5EF2D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17534D-C175-91CE-AB0E-8AF7612994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3400" y="1706252"/>
            <a:ext cx="11125201" cy="447071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8CF572-2776-A000-A27C-E69A8CD2DB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716884" y="6356350"/>
            <a:ext cx="2773273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rgbClr val="5B6770"/>
                </a:solidFill>
              </a:defRPr>
            </a:lvl1pPr>
          </a:lstStyle>
          <a:p>
            <a:fld id="{B145F6E8-FE0B-4A87-A96D-6C3DE3AC3724}" type="datetime4">
              <a:rPr lang="en-US" smtClean="0"/>
              <a:t>May 19, 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71D105-0AFC-E989-21E7-4A75772245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3400" y="6356350"/>
            <a:ext cx="8010526" cy="365125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/>
          <a:lstStyle>
            <a:lvl1pPr algn="l">
              <a:defRPr sz="1200">
                <a:solidFill>
                  <a:srgbClr val="5B6770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294E2B-7999-A86B-70B0-0CA8AF3AB0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58600" y="6356350"/>
            <a:ext cx="533400" cy="36512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 b="1">
                <a:solidFill>
                  <a:schemeClr val="accent1"/>
                </a:solidFill>
              </a:defRPr>
            </a:lvl1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3" name="Graphic 22" descr="ERCOT logo">
            <a:extLst>
              <a:ext uri="{FF2B5EF4-FFF2-40B4-BE49-F238E27FC236}">
                <a16:creationId xmlns:a16="http://schemas.microsoft.com/office/drawing/2014/main" id="{860966C1-7702-678E-6F8A-91940323E9F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7" name="Group 6" descr="Confidential document label">
            <a:extLst>
              <a:ext uri="{FF2B5EF4-FFF2-40B4-BE49-F238E27FC236}">
                <a16:creationId xmlns:a16="http://schemas.microsoft.com/office/drawing/2014/main" id="{7CE24704-51D7-2CB8-A1DB-A39B7EEEA928}"/>
              </a:ext>
            </a:extLst>
          </p:cNvPr>
          <p:cNvGrpSpPr/>
          <p:nvPr userDrawn="1"/>
        </p:nvGrpSpPr>
        <p:grpSpPr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22AAAB4-B1A4-DCFD-AF60-75F135DD9F6D}"/>
                </a:ext>
              </a:extLst>
            </p:cNvPr>
            <p:cNvSpPr/>
            <p:nvPr/>
          </p:nvSpPr>
          <p:spPr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209C7F2-C29B-60A9-D309-0B97779BE9DF}"/>
                </a:ext>
              </a:extLst>
            </p:cNvPr>
            <p:cNvSpPr txBox="1"/>
            <p:nvPr/>
          </p:nvSpPr>
          <p:spPr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80" baseline="0">
                  <a:solidFill>
                    <a:schemeClr val="bg1"/>
                  </a:solidFill>
                </a:rPr>
                <a:t>PUBLIC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99037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1" r:id="rId2"/>
    <p:sldLayoutId id="2147483682" r:id="rId3"/>
    <p:sldLayoutId id="2147483683" r:id="rId4"/>
    <p:sldLayoutId id="2147483671" r:id="rId5"/>
    <p:sldLayoutId id="2147483673" r:id="rId6"/>
    <p:sldLayoutId id="2147483672" r:id="rId7"/>
    <p:sldLayoutId id="2147483664" r:id="rId8"/>
    <p:sldLayoutId id="2147483668" r:id="rId9"/>
    <p:sldLayoutId id="2147483669" r:id="rId10"/>
    <p:sldLayoutId id="2147483666" r:id="rId11"/>
    <p:sldLayoutId id="2147483675" r:id="rId12"/>
    <p:sldLayoutId id="2147483679" r:id="rId13"/>
    <p:sldLayoutId id="2147483676" r:id="rId14"/>
    <p:sldLayoutId id="2147483685" r:id="rId1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•"/>
        <a:defRPr sz="1400" b="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◦"/>
        <a:defRPr sz="14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-"/>
        <a:defRPr sz="14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•"/>
        <a:defRPr sz="1400" b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7344">
          <p15:clr>
            <a:srgbClr val="F26B43"/>
          </p15:clr>
        </p15:guide>
        <p15:guide id="3" pos="312" userDrawn="1">
          <p15:clr>
            <a:srgbClr val="F26B43"/>
          </p15:clr>
        </p15:guide>
        <p15:guide id="5" pos="3840" userDrawn="1">
          <p15:clr>
            <a:srgbClr val="F26B43"/>
          </p15:clr>
        </p15:guide>
        <p15:guide id="6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0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interchange.puc.texas.gov/search/documents/?controlNumber=58555&amp;itemNumber=21" TargetMode="Externa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BAF31B-7178-C607-17D8-2A2BD0BBEF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D499839-B798-E7B3-DB15-49FAE56390E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lIns="91440" tIns="45720" rIns="91440" bIns="45720" anchor="t">
            <a:normAutofit/>
          </a:bodyPr>
          <a:lstStyle/>
          <a:p>
            <a: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800"/>
              <a:t>Analysis of Cost Allocation of Ancillary and Reliability Services in ERCOT Region</a:t>
            </a:r>
            <a:br>
              <a:rPr lang="en-US" sz="2800"/>
            </a:br>
            <a:r>
              <a:rPr lang="en-US" sz="1400"/>
              <a:t>Responsive to </a:t>
            </a:r>
            <a:r>
              <a:rPr lang="pt-BR" sz="1400"/>
              <a:t>PURA § 39.1593 </a:t>
            </a:r>
            <a:r>
              <a:rPr lang="pt-BR" sz="1800"/>
              <a:t>| </a:t>
            </a:r>
            <a:r>
              <a:rPr lang="pt-BR" sz="1400"/>
              <a:t>PUC Project No. 58555</a:t>
            </a:r>
            <a:br>
              <a:rPr lang="pt-BR" sz="2800"/>
            </a:br>
            <a:br>
              <a:rPr lang="en-US" sz="1400" b="0"/>
            </a:br>
            <a:br>
              <a:rPr lang="en-US" sz="1400" b="0"/>
            </a:br>
            <a:br>
              <a:rPr lang="en-US" sz="1400" b="0"/>
            </a:br>
            <a:r>
              <a:rPr lang="en-US" sz="1400" b="0"/>
              <a:t>ERCOT Staff</a:t>
            </a:r>
            <a:br>
              <a:rPr lang="en-US" sz="1800" b="0" i="1"/>
            </a:br>
            <a:br>
              <a:rPr lang="en-US" sz="1800" b="0" i="1"/>
            </a:br>
            <a:br>
              <a:rPr lang="en-US" sz="1400" b="0"/>
            </a:br>
            <a:r>
              <a:rPr lang="en-US" sz="1400" b="0"/>
              <a:t>Technical Advisory Committee</a:t>
            </a:r>
            <a:br>
              <a:rPr lang="en-US" sz="1200" b="0"/>
            </a:br>
            <a:r>
              <a:rPr lang="en-US" sz="1100" b="0"/>
              <a:t>May 19, 2026</a:t>
            </a:r>
            <a:endParaRPr lang="en-US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619804EA-9740-9589-9164-5FD489B897C1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noFill/>
        </p:spPr>
        <p:txBody>
          <a:bodyPr/>
          <a:lstStyle/>
          <a:p>
            <a:r>
              <a:rPr lang="en-US"/>
              <a:t>Discussion Outline:</a:t>
            </a:r>
          </a:p>
          <a:p>
            <a:pPr marL="342900" indent="274320">
              <a:buFont typeface="Arial" panose="020B0604020202020204" pitchFamily="34" charset="0"/>
              <a:buChar char="•"/>
            </a:pPr>
            <a:r>
              <a:rPr lang="en-US" b="0"/>
              <a:t>Background and process</a:t>
            </a:r>
          </a:p>
          <a:p>
            <a:pPr marL="342900" indent="274320">
              <a:buFont typeface="Arial" panose="020B0604020202020204" pitchFamily="34" charset="0"/>
              <a:buChar char="•"/>
            </a:pPr>
            <a:r>
              <a:rPr lang="en-US" b="0"/>
              <a:t>Allocation methods and cost drivers</a:t>
            </a:r>
          </a:p>
          <a:p>
            <a:pPr marL="342900" indent="274320">
              <a:buFont typeface="Arial" panose="020B0604020202020204" pitchFamily="34" charset="0"/>
              <a:buChar char="•"/>
            </a:pPr>
            <a:r>
              <a:rPr lang="en-US" b="0"/>
              <a:t>Preliminary primary-effect results</a:t>
            </a:r>
          </a:p>
          <a:p>
            <a:pPr marL="342900" indent="274320">
              <a:buFont typeface="Arial" panose="020B0604020202020204" pitchFamily="34" charset="0"/>
              <a:buChar char="•"/>
            </a:pPr>
            <a:r>
              <a:rPr lang="en-US" b="0"/>
              <a:t>Secondary-effects analysis</a:t>
            </a:r>
          </a:p>
          <a:p>
            <a:pPr marL="342900" indent="274320">
              <a:buFont typeface="Arial" panose="020B0604020202020204" pitchFamily="34" charset="0"/>
              <a:buChar char="•"/>
            </a:pPr>
            <a:r>
              <a:rPr lang="en-US" b="0"/>
              <a:t>Summary and next steps</a:t>
            </a:r>
          </a:p>
          <a:p>
            <a:pPr marL="342900"/>
            <a:endParaRPr lang="en-US" b="0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6111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14D016-E863-4A21-477E-013E048B8D39}"/>
              </a:ext>
            </a:extLst>
          </p:cNvPr>
          <p:cNvSpPr>
            <a:spLocks noGrp="1"/>
          </p:cNvSpPr>
          <p:nvPr>
            <p:ph type="sldNum" idx="21"/>
          </p:nvPr>
        </p:nvSpPr>
        <p:spPr/>
        <p:txBody>
          <a:bodyPr/>
          <a:lstStyle/>
          <a:p>
            <a:pPr indent="0" algn="ctr" defTabSz="914400">
              <a:lnSpc>
                <a:spcPct val="100000"/>
              </a:lnSpc>
              <a:buNone/>
            </a:pPr>
            <a:fld id="{F94AF3BE-70FC-4849-91E0-B74180B108A9}" type="slidenum">
              <a:rPr lang="en-US" sz="1200" b="1" u="none" strike="noStrike" smtClean="0">
                <a:solidFill>
                  <a:schemeClr val="accent1"/>
                </a:solidFill>
                <a:effectLst/>
                <a:uFillTx/>
                <a:latin typeface="Arial"/>
              </a:rPr>
              <a:t>10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34440" y="502920"/>
            <a:ext cx="8046720" cy="438912"/>
          </a:xfrm>
          <a:prstGeom prst="rect">
            <a:avLst/>
          </a:prstGeom>
          <a:noFill/>
        </p:spPr>
        <p:txBody>
          <a:bodyPr wrap="square" lIns="45720" tIns="18288" rIns="45720" bIns="18288">
            <a:noAutofit/>
          </a:bodyPr>
          <a:lstStyle/>
          <a:p>
            <a:pPr>
              <a:defRPr sz="2600" b="1">
                <a:solidFill>
                  <a:srgbClr val="005763"/>
                </a:solidFill>
                <a:latin typeface="Arial"/>
              </a:defRPr>
            </a:pPr>
            <a:r>
              <a:t>Estimating Secondary Effects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0352" y="1124712"/>
            <a:ext cx="10881360" cy="566928"/>
          </a:xfrm>
          <a:prstGeom prst="rect">
            <a:avLst/>
          </a:prstGeom>
          <a:noFill/>
        </p:spPr>
        <p:txBody>
          <a:bodyPr wrap="square" lIns="45720" tIns="18288" rIns="45720" bIns="18288" anchor="t">
            <a:noAutofit/>
          </a:bodyPr>
          <a:lstStyle/>
          <a:p>
            <a:pPr algn="just">
              <a:defRPr sz="1400" b="0">
                <a:solidFill>
                  <a:srgbClr val="1D252B"/>
                </a:solidFill>
                <a:latin typeface="Arial"/>
              </a:defRPr>
            </a:pPr>
            <a:r>
              <a:rPr sz="1600"/>
              <a:t>Primary cost reallocation does not, by itself, determine consumer impact. ERCOT is also evaluating how alternative methods could affect market behavior, settlement timing, credit exposure, and consumer costs.</a:t>
            </a: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30352" y="1755648"/>
            <a:ext cx="3657600" cy="228600"/>
          </a:xfrm>
          <a:prstGeom prst="rect">
            <a:avLst/>
          </a:prstGeom>
          <a:noFill/>
        </p:spPr>
        <p:txBody>
          <a:bodyPr wrap="square" lIns="45720" tIns="18288" rIns="45720" bIns="18288">
            <a:noAutofit/>
          </a:bodyPr>
          <a:lstStyle/>
          <a:p>
            <a:pPr>
              <a:defRPr sz="1600" b="1">
                <a:solidFill>
                  <a:srgbClr val="005763"/>
                </a:solidFill>
                <a:latin typeface="Arial"/>
              </a:defRPr>
            </a:pPr>
            <a:r>
              <a:rPr lang="en-US"/>
              <a:t>O</a:t>
            </a:r>
            <a:r>
              <a:t>bjectives</a:t>
            </a:r>
          </a:p>
        </p:txBody>
      </p:sp>
      <p:sp>
        <p:nvSpPr>
          <p:cNvPr id="8" name="Rectangle 7"/>
          <p:cNvSpPr/>
          <p:nvPr/>
        </p:nvSpPr>
        <p:spPr>
          <a:xfrm>
            <a:off x="530352" y="1993392"/>
            <a:ext cx="5532120" cy="9144"/>
          </a:xfrm>
          <a:prstGeom prst="rect">
            <a:avLst/>
          </a:prstGeom>
          <a:solidFill>
            <a:srgbClr val="D7E2E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b="1"/>
          </a:p>
        </p:txBody>
      </p:sp>
      <p:sp>
        <p:nvSpPr>
          <p:cNvPr id="9" name="TextBox 8"/>
          <p:cNvSpPr txBox="1"/>
          <p:nvPr/>
        </p:nvSpPr>
        <p:spPr>
          <a:xfrm>
            <a:off x="6272784" y="1744274"/>
            <a:ext cx="4114800" cy="228600"/>
          </a:xfrm>
          <a:prstGeom prst="rect">
            <a:avLst/>
          </a:prstGeom>
          <a:noFill/>
        </p:spPr>
        <p:txBody>
          <a:bodyPr wrap="square" lIns="45720" tIns="18288" rIns="45720" bIns="18288">
            <a:noAutofit/>
          </a:bodyPr>
          <a:lstStyle/>
          <a:p>
            <a:pPr>
              <a:defRPr sz="1600" b="1">
                <a:solidFill>
                  <a:srgbClr val="005763"/>
                </a:solidFill>
                <a:latin typeface="Arial"/>
              </a:defRPr>
            </a:pPr>
            <a:r>
              <a:t>Behavior-change analysis support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8ED67CDA-BC94-5C0D-6C01-AE853B88B8ED}"/>
              </a:ext>
            </a:extLst>
          </p:cNvPr>
          <p:cNvGrpSpPr/>
          <p:nvPr/>
        </p:nvGrpSpPr>
        <p:grpSpPr>
          <a:xfrm>
            <a:off x="530352" y="2121408"/>
            <a:ext cx="5532120" cy="804672"/>
            <a:chOff x="530352" y="2121408"/>
            <a:chExt cx="5532120" cy="804672"/>
          </a:xfrm>
        </p:grpSpPr>
        <p:sp>
          <p:nvSpPr>
            <p:cNvPr id="11" name="Rectangle 10"/>
            <p:cNvSpPr/>
            <p:nvPr/>
          </p:nvSpPr>
          <p:spPr>
            <a:xfrm>
              <a:off x="530352" y="2121408"/>
              <a:ext cx="5532120" cy="804672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D7E2E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30352" y="2121408"/>
              <a:ext cx="73152" cy="804672"/>
            </a:xfrm>
            <a:prstGeom prst="rect">
              <a:avLst/>
            </a:prstGeom>
            <a:solidFill>
              <a:srgbClr val="00576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94944" y="2194560"/>
              <a:ext cx="5257800" cy="694944"/>
            </a:xfrm>
            <a:prstGeom prst="rect">
              <a:avLst/>
            </a:prstGeom>
            <a:noFill/>
          </p:spPr>
          <p:txBody>
            <a:bodyPr wrap="square" lIns="18288" tIns="9144" rIns="18288" bIns="9144" anchor="t">
              <a:noAutofit/>
            </a:bodyPr>
            <a:lstStyle/>
            <a:p>
              <a:pPr>
                <a:spcAft>
                  <a:spcPts val="200"/>
                </a:spcAft>
                <a:defRPr sz="1600" b="1">
                  <a:solidFill>
                    <a:srgbClr val="005763"/>
                  </a:solidFill>
                  <a:latin typeface="Arial"/>
                </a:defRPr>
              </a:pPr>
              <a:r>
                <a:t>1. Consumer net savings</a:t>
              </a:r>
            </a:p>
            <a:p>
              <a:pPr algn="just">
                <a:spcAft>
                  <a:spcPts val="200"/>
                </a:spcAft>
                <a:defRPr sz="1400">
                  <a:solidFill>
                    <a:srgbClr val="1D252B"/>
                  </a:solidFill>
                  <a:latin typeface="Arial"/>
                </a:defRPr>
              </a:pPr>
              <a:r>
                <a:t>Assess whether each method could produce consumer net savings</a:t>
              </a:r>
              <a:r>
                <a:rPr lang="en-US"/>
                <a:t>;</a:t>
              </a:r>
              <a:r>
                <a:t> focus primarily on wholesale market activities.</a:t>
              </a:r>
              <a:endParaRPr>
                <a:cs typeface="Arial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F83C211A-9221-AF0F-42FE-2F22A36DA0AE}"/>
              </a:ext>
            </a:extLst>
          </p:cNvPr>
          <p:cNvGrpSpPr/>
          <p:nvPr/>
        </p:nvGrpSpPr>
        <p:grpSpPr>
          <a:xfrm>
            <a:off x="530352" y="3147454"/>
            <a:ext cx="5532120" cy="1027788"/>
            <a:chOff x="530352" y="3054096"/>
            <a:chExt cx="5532120" cy="1027788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9113CB5D-CE69-960E-4EEE-3D32ABF226ED}"/>
                </a:ext>
              </a:extLst>
            </p:cNvPr>
            <p:cNvGrpSpPr/>
            <p:nvPr/>
          </p:nvGrpSpPr>
          <p:grpSpPr>
            <a:xfrm>
              <a:off x="530352" y="3054096"/>
              <a:ext cx="5532120" cy="1027788"/>
              <a:chOff x="530352" y="3054096"/>
              <a:chExt cx="5532120" cy="804672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530352" y="3054096"/>
                <a:ext cx="5532120" cy="804672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D7E2E3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530352" y="3054096"/>
                <a:ext cx="73152" cy="804672"/>
              </a:xfrm>
              <a:prstGeom prst="rect">
                <a:avLst/>
              </a:prstGeom>
              <a:solidFill>
                <a:srgbClr val="00A7B5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694944" y="3127248"/>
              <a:ext cx="5257800" cy="694944"/>
            </a:xfrm>
            <a:prstGeom prst="rect">
              <a:avLst/>
            </a:prstGeom>
            <a:noFill/>
          </p:spPr>
          <p:txBody>
            <a:bodyPr wrap="square" lIns="18288" tIns="9144" rIns="18288" bIns="9144" anchor="t">
              <a:noAutofit/>
            </a:bodyPr>
            <a:lstStyle/>
            <a:p>
              <a:pPr>
                <a:spcAft>
                  <a:spcPts val="200"/>
                </a:spcAft>
                <a:defRPr sz="1600" b="1">
                  <a:solidFill>
                    <a:srgbClr val="005763"/>
                  </a:solidFill>
                  <a:latin typeface="Arial"/>
                </a:defRPr>
              </a:pPr>
              <a:r>
                <a:t>2. Market </a:t>
              </a:r>
              <a:r>
                <a:rPr lang="en-US"/>
                <a:t>P</a:t>
              </a:r>
              <a:r>
                <a:t>articipant behavior</a:t>
              </a:r>
            </a:p>
            <a:p>
              <a:pPr algn="just">
                <a:spcAft>
                  <a:spcPts val="200"/>
                </a:spcAft>
                <a:defRPr sz="1400">
                  <a:solidFill>
                    <a:srgbClr val="1D252B"/>
                  </a:solidFill>
                  <a:latin typeface="Arial"/>
                </a:defRPr>
              </a:pPr>
              <a:r>
                <a:rPr lang="en-US"/>
                <a:t>Evaluate whether new AS/RS cost exposure could change operational, trading, maintenance, or investment decisions, and how those responses could affect reliability and costs.</a:t>
              </a:r>
              <a:endParaRPr>
                <a:cs typeface="Arial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378C9D6A-A001-77E7-906A-4C737F7D6D6B}"/>
              </a:ext>
            </a:extLst>
          </p:cNvPr>
          <p:cNvGrpSpPr/>
          <p:nvPr/>
        </p:nvGrpSpPr>
        <p:grpSpPr>
          <a:xfrm>
            <a:off x="530352" y="4354554"/>
            <a:ext cx="5532120" cy="1115568"/>
            <a:chOff x="530352" y="3986784"/>
            <a:chExt cx="5532120" cy="1115568"/>
          </a:xfrm>
        </p:grpSpPr>
        <p:sp>
          <p:nvSpPr>
            <p:cNvPr id="17" name="Rectangle 16"/>
            <p:cNvSpPr/>
            <p:nvPr/>
          </p:nvSpPr>
          <p:spPr>
            <a:xfrm>
              <a:off x="530352" y="3986784"/>
              <a:ext cx="5532120" cy="111556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D7E2E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30352" y="3986784"/>
              <a:ext cx="73152" cy="1115568"/>
            </a:xfrm>
            <a:prstGeom prst="rect">
              <a:avLst/>
            </a:prstGeom>
            <a:solidFill>
              <a:srgbClr val="85B54C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94944" y="4059936"/>
              <a:ext cx="5257800" cy="1005840"/>
            </a:xfrm>
            <a:prstGeom prst="rect">
              <a:avLst/>
            </a:prstGeom>
            <a:noFill/>
          </p:spPr>
          <p:txBody>
            <a:bodyPr wrap="square" lIns="18288" tIns="9144" rIns="18288" bIns="9144" anchor="t">
              <a:noAutofit/>
            </a:bodyPr>
            <a:lstStyle/>
            <a:p>
              <a:pPr>
                <a:spcAft>
                  <a:spcPts val="200"/>
                </a:spcAft>
                <a:defRPr sz="1600" b="1">
                  <a:solidFill>
                    <a:srgbClr val="005763"/>
                  </a:solidFill>
                  <a:latin typeface="Arial"/>
                </a:defRPr>
              </a:pPr>
              <a:r>
                <a:t>3. Settlement and credit impacts</a:t>
              </a:r>
            </a:p>
            <a:p>
              <a:pPr algn="just">
                <a:spcAft>
                  <a:spcPts val="200"/>
                </a:spcAft>
                <a:defRPr sz="1400">
                  <a:solidFill>
                    <a:srgbClr val="1D252B"/>
                  </a:solidFill>
                  <a:latin typeface="Arial"/>
                </a:defRPr>
              </a:pPr>
              <a:r>
                <a:t>Assess Method A semi-annual settlement impacts, including advance charges for expected obligations, delayed true-ups, and potential barriers for smaller entities.</a:t>
              </a:r>
              <a:endParaRPr>
                <a:cs typeface="Arial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31FA47D-2060-7AA3-F9BA-A37FB3B52CD7}"/>
              </a:ext>
            </a:extLst>
          </p:cNvPr>
          <p:cNvGrpSpPr/>
          <p:nvPr/>
        </p:nvGrpSpPr>
        <p:grpSpPr>
          <a:xfrm>
            <a:off x="6272784" y="2093976"/>
            <a:ext cx="5764288" cy="4635202"/>
            <a:chOff x="6446520" y="2121408"/>
            <a:chExt cx="5166360" cy="2726832"/>
          </a:xfrm>
        </p:grpSpPr>
        <p:sp>
          <p:nvSpPr>
            <p:cNvPr id="20" name="Rectangle 19"/>
            <p:cNvSpPr/>
            <p:nvPr/>
          </p:nvSpPr>
          <p:spPr>
            <a:xfrm>
              <a:off x="6446520" y="2121408"/>
              <a:ext cx="5166360" cy="2726832"/>
            </a:xfrm>
            <a:prstGeom prst="rect">
              <a:avLst/>
            </a:prstGeom>
            <a:solidFill>
              <a:srgbClr val="DFF2F4"/>
            </a:solidFill>
            <a:ln w="6350">
              <a:solidFill>
                <a:srgbClr val="D7E2E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6446521" y="2121408"/>
              <a:ext cx="40977" cy="2722139"/>
            </a:xfrm>
            <a:prstGeom prst="rect">
              <a:avLst/>
            </a:prstGeom>
            <a:solidFill>
              <a:srgbClr val="00A7B5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6446295" y="2153542"/>
            <a:ext cx="5626084" cy="4575636"/>
          </a:xfrm>
          <a:prstGeom prst="rect">
            <a:avLst/>
          </a:prstGeom>
          <a:noFill/>
        </p:spPr>
        <p:txBody>
          <a:bodyPr wrap="square" lIns="18288" tIns="9144" rIns="18288" bIns="9144" anchor="t">
            <a:noAutofit/>
          </a:bodyPr>
          <a:lstStyle/>
          <a:p>
            <a:pPr algn="just"/>
            <a:r>
              <a:rPr lang="en-US" sz="1400">
                <a:solidFill>
                  <a:srgbClr val="1D252B"/>
                </a:solidFill>
                <a:latin typeface="Arial"/>
              </a:rPr>
              <a:t>ERCOT has engaged a consultant to support the Market Participant behavior-change analysis, including:</a:t>
            </a:r>
            <a:endParaRPr lang="en-US"/>
          </a:p>
          <a:p>
            <a:pPr algn="just"/>
            <a:endParaRPr lang="en-US" sz="400">
              <a:solidFill>
                <a:srgbClr val="1D252B"/>
              </a:solidFill>
              <a:latin typeface="Arial"/>
              <a:cs typeface="Arial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400" b="1">
                <a:solidFill>
                  <a:srgbClr val="1D252B"/>
                </a:solidFill>
                <a:latin typeface="Arial"/>
              </a:rPr>
              <a:t>Cost signals: </a:t>
            </a:r>
            <a:r>
              <a:rPr lang="en-US" sz="1400">
                <a:solidFill>
                  <a:srgbClr val="1D252B"/>
                </a:solidFill>
                <a:latin typeface="Arial"/>
              </a:rPr>
              <a:t>Translate Methods A, B, and C into practical exposure metrics, such as $/MW, $/MWh, or QSE capacity-short exposure.</a:t>
            </a:r>
            <a:endParaRPr lang="en-US" sz="1400">
              <a:solidFill>
                <a:srgbClr val="1D252B"/>
              </a:solidFill>
              <a:latin typeface="Arial"/>
              <a:cs typeface="Arial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400" b="1">
                <a:solidFill>
                  <a:srgbClr val="1D252B"/>
                </a:solidFill>
                <a:latin typeface="Arial"/>
              </a:rPr>
              <a:t>Risk-driver incentives:</a:t>
            </a:r>
            <a:r>
              <a:rPr lang="en-US" sz="1400">
                <a:solidFill>
                  <a:srgbClr val="1D252B"/>
                </a:solidFill>
                <a:latin typeface="Arial"/>
              </a:rPr>
              <a:t> </a:t>
            </a:r>
            <a:r>
              <a:rPr lang="en-US" sz="1400"/>
              <a:t>Assess whether new AS/RS cost exposure could incentivize participants to modify behavior pertaining to the drivers used in the alternative allocation methods, such as forecast error, forced-outage exposure, or capacity-short positions</a:t>
            </a:r>
            <a:r>
              <a:rPr lang="en-US" sz="1400">
                <a:solidFill>
                  <a:srgbClr val="1D252B"/>
                </a:solidFill>
                <a:latin typeface="Arial"/>
              </a:rPr>
              <a:t>.</a:t>
            </a:r>
            <a:endParaRPr lang="en-US" sz="1400">
              <a:solidFill>
                <a:srgbClr val="1D252B"/>
              </a:solidFill>
              <a:latin typeface="Arial"/>
              <a:cs typeface="Arial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400" b="1">
                <a:solidFill>
                  <a:srgbClr val="1D252B"/>
                </a:solidFill>
                <a:latin typeface="Arial"/>
              </a:rPr>
              <a:t>Participant response options:</a:t>
            </a:r>
            <a:r>
              <a:rPr lang="en-US" sz="1400">
                <a:solidFill>
                  <a:srgbClr val="1D252B"/>
                </a:solidFill>
                <a:latin typeface="Arial"/>
              </a:rPr>
              <a:t> Identify practical actions, including offer/bid changes, hedging, QSE trades, self-arrangement, maintenance timing, availability, load response, and firming.</a:t>
            </a:r>
            <a:endParaRPr lang="en-US" sz="1400">
              <a:solidFill>
                <a:srgbClr val="1D252B"/>
              </a:solidFill>
              <a:latin typeface="Arial"/>
              <a:cs typeface="Arial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400" b="1">
                <a:solidFill>
                  <a:srgbClr val="1D252B"/>
                </a:solidFill>
                <a:latin typeface="Arial"/>
              </a:rPr>
              <a:t>Costs to act:</a:t>
            </a:r>
            <a:r>
              <a:rPr lang="en-US" sz="1400">
                <a:solidFill>
                  <a:srgbClr val="1D252B"/>
                </a:solidFill>
                <a:latin typeface="Arial"/>
              </a:rPr>
              <a:t> E</a:t>
            </a:r>
            <a:r>
              <a:rPr lang="en-US" sz="1400"/>
              <a:t>stimate what it would cost participants to take responsive actions and compare that cost with the AS/RS exposure which would be avoided by such actions.</a:t>
            </a:r>
            <a:endParaRPr lang="en-US" sz="1400">
              <a:solidFill>
                <a:srgbClr val="1D252B"/>
              </a:solidFill>
              <a:latin typeface="Arial"/>
              <a:cs typeface="Arial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400" b="1">
                <a:solidFill>
                  <a:srgbClr val="1D252B"/>
                </a:solidFill>
                <a:latin typeface="Arial"/>
              </a:rPr>
              <a:t>Potential market outcomes:</a:t>
            </a:r>
            <a:r>
              <a:rPr lang="en-US" sz="1400">
                <a:solidFill>
                  <a:srgbClr val="1D252B"/>
                </a:solidFill>
                <a:latin typeface="Arial"/>
              </a:rPr>
              <a:t> Assess potential effects on dispatch, AS requirements and costs over time, energy and AS prices, reliability, and consumer net savings.</a:t>
            </a:r>
            <a:endParaRPr lang="en-US" sz="1400">
              <a:solidFill>
                <a:srgbClr val="1D252B"/>
              </a:solidFill>
              <a:latin typeface="Arial"/>
              <a:cs typeface="Arial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400" b="1">
                <a:solidFill>
                  <a:srgbClr val="1D252B"/>
                </a:solidFill>
                <a:latin typeface="Arial"/>
              </a:rPr>
              <a:t>Near- and Long-term impacts:</a:t>
            </a:r>
            <a:r>
              <a:rPr lang="en-US" sz="1400">
                <a:solidFill>
                  <a:srgbClr val="1D252B"/>
                </a:solidFill>
                <a:latin typeface="Arial"/>
              </a:rPr>
              <a:t> </a:t>
            </a:r>
            <a:r>
              <a:rPr lang="en-US" sz="1400"/>
              <a:t>Separately assess near-term operating and trading responses and longer-term maintenance, investment, resource mix, and firming decisions.</a:t>
            </a:r>
            <a:endParaRPr lang="en-US" sz="1400">
              <a:solidFill>
                <a:srgbClr val="1D252B"/>
              </a:solidFill>
              <a:latin typeface="Arial"/>
              <a:cs typeface="Arial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F78CD32-D0CB-0E7F-58CB-4B5FD7B4B3BD}"/>
              </a:ext>
            </a:extLst>
          </p:cNvPr>
          <p:cNvGrpSpPr/>
          <p:nvPr/>
        </p:nvGrpSpPr>
        <p:grpSpPr>
          <a:xfrm>
            <a:off x="530352" y="5742792"/>
            <a:ext cx="5532120" cy="978408"/>
            <a:chOff x="530352" y="5468112"/>
            <a:chExt cx="5532120" cy="713232"/>
          </a:xfrm>
        </p:grpSpPr>
        <p:sp>
          <p:nvSpPr>
            <p:cNvPr id="23" name="Rectangle 22"/>
            <p:cNvSpPr/>
            <p:nvPr/>
          </p:nvSpPr>
          <p:spPr>
            <a:xfrm>
              <a:off x="530352" y="5468112"/>
              <a:ext cx="5532120" cy="713232"/>
            </a:xfrm>
            <a:prstGeom prst="rect">
              <a:avLst/>
            </a:prstGeom>
            <a:solidFill>
              <a:srgbClr val="DFF2F4"/>
            </a:solidFill>
            <a:ln w="6350">
              <a:solidFill>
                <a:srgbClr val="D7E2E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530352" y="5468112"/>
              <a:ext cx="73152" cy="713232"/>
            </a:xfrm>
            <a:prstGeom prst="rect">
              <a:avLst/>
            </a:prstGeom>
            <a:solidFill>
              <a:srgbClr val="00576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04088" y="5541264"/>
              <a:ext cx="5257800" cy="566928"/>
            </a:xfrm>
            <a:prstGeom prst="rect">
              <a:avLst/>
            </a:prstGeom>
            <a:noFill/>
          </p:spPr>
          <p:txBody>
            <a:bodyPr wrap="square" lIns="18288" tIns="9144" rIns="18288" bIns="9144" anchor="t">
              <a:noAutofit/>
            </a:bodyPr>
            <a:lstStyle/>
            <a:p>
              <a:pPr algn="just"/>
              <a:r>
                <a:rPr sz="1600" b="1" dirty="0">
                  <a:solidFill>
                    <a:srgbClr val="005763"/>
                  </a:solidFill>
                  <a:latin typeface="Arial"/>
                </a:rPr>
                <a:t>Current status: </a:t>
              </a:r>
              <a:r>
                <a:rPr sz="1600" dirty="0">
                  <a:solidFill>
                    <a:srgbClr val="1D252B"/>
                  </a:solidFill>
                  <a:latin typeface="Arial"/>
                </a:rPr>
                <a:t>ERCOT is conducting this work </a:t>
              </a:r>
              <a:r>
                <a:rPr lang="en-US" sz="1600" dirty="0">
                  <a:solidFill>
                    <a:srgbClr val="1D252B"/>
                  </a:solidFill>
                  <a:latin typeface="Arial"/>
                </a:rPr>
                <a:t>now </a:t>
              </a:r>
              <a:r>
                <a:rPr sz="1600" dirty="0">
                  <a:solidFill>
                    <a:srgbClr val="1D252B"/>
                  </a:solidFill>
                  <a:latin typeface="Arial"/>
                </a:rPr>
                <a:t>and expects to </a:t>
              </a:r>
              <a:r>
                <a:rPr sz="1600">
                  <a:solidFill>
                    <a:srgbClr val="1D252B"/>
                  </a:solidFill>
                  <a:latin typeface="Arial"/>
                </a:rPr>
                <a:t>share </a:t>
              </a:r>
              <a:r>
                <a:rPr lang="en-US" sz="1600"/>
                <a:t>directional and qualitative</a:t>
              </a:r>
              <a:r>
                <a:rPr lang="en-US" sz="1600">
                  <a:solidFill>
                    <a:srgbClr val="1D252B"/>
                  </a:solidFill>
                  <a:latin typeface="Arial"/>
                </a:rPr>
                <a:t> </a:t>
              </a:r>
              <a:r>
                <a:rPr sz="1600" dirty="0">
                  <a:solidFill>
                    <a:srgbClr val="1D252B"/>
                  </a:solidFill>
                  <a:latin typeface="Arial"/>
                </a:rPr>
                <a:t>findings with TAC in July.</a:t>
              </a:r>
              <a:endParaRPr lang="en-US" sz="1400" dirty="0">
                <a:solidFill>
                  <a:srgbClr val="1D252B"/>
                </a:solidFill>
                <a:latin typeface="Arial"/>
                <a:cs typeface="Arial"/>
              </a:endParaRPr>
            </a:p>
          </p:txBody>
        </p:sp>
      </p:grpSp>
      <p:sp>
        <p:nvSpPr>
          <p:cNvPr id="30" name="Rectangle 29">
            <a:extLst>
              <a:ext uri="{FF2B5EF4-FFF2-40B4-BE49-F238E27FC236}">
                <a16:creationId xmlns:a16="http://schemas.microsoft.com/office/drawing/2014/main" id="{D41F780D-FC19-F2AB-C370-4E51B209A5BE}"/>
              </a:ext>
            </a:extLst>
          </p:cNvPr>
          <p:cNvSpPr/>
          <p:nvPr/>
        </p:nvSpPr>
        <p:spPr>
          <a:xfrm>
            <a:off x="6305833" y="2035382"/>
            <a:ext cx="5532120" cy="9144"/>
          </a:xfrm>
          <a:prstGeom prst="rect">
            <a:avLst/>
          </a:prstGeom>
          <a:solidFill>
            <a:srgbClr val="D7E2E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b="1"/>
          </a:p>
        </p:txBody>
      </p:sp>
    </p:spTree>
    <p:extLst>
      <p:ext uri="{BB962C8B-B14F-4D97-AF65-F5344CB8AC3E}">
        <p14:creationId xmlns:p14="http://schemas.microsoft.com/office/powerpoint/2010/main" val="10695306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C6B11-A0A4-9375-4850-0C5064B449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Summary and Next Steps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0A1008-628C-3A7C-B783-00EAEFE1D50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485900"/>
            <a:ext cx="11187714" cy="4686300"/>
          </a:xfrm>
        </p:spPr>
        <p:txBody>
          <a:bodyPr vert="horz" wrap="square" lIns="0" tIns="0" rIns="0" bIns="0" rtlCol="0" anchor="t">
            <a:normAutofit fontScale="92500" lnSpcReduction="10000"/>
          </a:bodyPr>
          <a:lstStyle/>
          <a:p>
            <a:r>
              <a:rPr lang="en-US" sz="1800" b="1" dirty="0">
                <a:latin typeface="+mn-lt"/>
              </a:rPr>
              <a:t>Summary</a:t>
            </a:r>
            <a:endParaRPr lang="en-US" sz="1800" dirty="0">
              <a:latin typeface="+mn-lt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b="0" dirty="0">
                <a:latin typeface="+mn-lt"/>
                <a:ea typeface="+mn-ea"/>
                <a:cs typeface="+mn-cs"/>
              </a:rPr>
              <a:t>ERCOT is evaluating the Base Case and three alternative AS/RS cost allocation methods identified in the PUC study scope.</a:t>
            </a:r>
            <a:endParaRPr lang="en-US" sz="1600" b="0" dirty="0">
              <a:latin typeface="+mn-lt"/>
              <a:cs typeface="Arial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b="0" dirty="0">
                <a:latin typeface="+mn-lt"/>
                <a:ea typeface="+mn-ea"/>
                <a:cs typeface="+mn-cs"/>
              </a:rPr>
              <a:t>Primary-effect analysis estimates how historical AS/RS costs would be reallocated under each method by service and cost category; this deck presents preliminary results for Methods A, B, and C.</a:t>
            </a:r>
            <a:endParaRPr lang="en-US" sz="1600" b="0" dirty="0">
              <a:latin typeface="+mn-lt"/>
              <a:cs typeface="Arial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b="0" dirty="0">
                <a:latin typeface="+mn-lt"/>
                <a:ea typeface="+mn-ea"/>
                <a:cs typeface="+mn-cs"/>
              </a:rPr>
              <a:t>Secondary-effects analysis will evaluate how alternative cost signals could affect market behavior, settlement timing, credit exposure, reliability, and consumer net savings; secondary-effects work is currently underway</a:t>
            </a:r>
            <a:endParaRPr lang="en-US" sz="1600" b="0" dirty="0">
              <a:latin typeface="+mn-lt"/>
              <a:cs typeface="Arial"/>
            </a:endParaRPr>
          </a:p>
          <a:p>
            <a:pPr algn="just"/>
            <a:endParaRPr lang="en-US" sz="1800" dirty="0">
              <a:cs typeface="Arial"/>
            </a:endParaRPr>
          </a:p>
          <a:p>
            <a:r>
              <a:rPr lang="en-US" sz="1800" b="1" dirty="0"/>
              <a:t>TAC feedback requested by May 29, 2026</a:t>
            </a:r>
          </a:p>
          <a:p>
            <a:pPr algn="just"/>
            <a:r>
              <a:rPr lang="en-US" sz="1600" b="0" dirty="0">
                <a:latin typeface="+mn-lt"/>
                <a:ea typeface="+mn-ea"/>
                <a:cs typeface="+mn-cs"/>
              </a:rPr>
              <a:t>ERCOT requests feedback on the study approach, allocation-method assumptions, preliminary results, and secondary-effects categories so input can be considered </a:t>
            </a:r>
            <a:r>
              <a:rPr lang="en-US" dirty="0"/>
              <a:t>and incorporated before</a:t>
            </a:r>
            <a:r>
              <a:rPr lang="en-US" sz="1600" b="0" dirty="0">
                <a:latin typeface="+mn-lt"/>
                <a:ea typeface="+mn-ea"/>
                <a:cs typeface="+mn-cs"/>
              </a:rPr>
              <a:t> the July TAC update.</a:t>
            </a:r>
            <a:endParaRPr lang="en-US" sz="1600" b="0" dirty="0">
              <a:latin typeface="+mn-lt"/>
              <a:cs typeface="Arial"/>
            </a:endParaRPr>
          </a:p>
          <a:p>
            <a:endParaRPr lang="en-US" sz="1800" b="1" dirty="0"/>
          </a:p>
          <a:p>
            <a:r>
              <a:rPr lang="en-US" sz="1800" b="1" dirty="0"/>
              <a:t>Next steps</a:t>
            </a:r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 dirty="0">
                <a:latin typeface="+mn-lt"/>
                <a:ea typeface="+mn-ea"/>
                <a:cs typeface="+mn-cs"/>
              </a:rPr>
              <a:t>Continue quality review of Method A, B and C preliminary results.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 dirty="0">
                <a:latin typeface="+mn-lt"/>
                <a:ea typeface="+mn-ea"/>
                <a:cs typeface="+mn-cs"/>
              </a:rPr>
              <a:t>Continue secondary-effects analysis and develop directional and qualitative findings.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 dirty="0">
                <a:latin typeface="+mn-lt"/>
                <a:ea typeface="+mn-ea"/>
                <a:cs typeface="+mn-cs"/>
              </a:rPr>
              <a:t>Present updated findings to TAC on July 29, 2026.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 dirty="0">
                <a:latin typeface="+mn-lt"/>
                <a:ea typeface="+mn-ea"/>
                <a:cs typeface="+mn-cs"/>
              </a:rPr>
              <a:t>Use TAC feedback to support ERCOT’s final report to the PUC by the end of August 2026.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E53EBC-821F-E24F-499E-C959B083D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indent="0" algn="ctr" defTabSz="914400">
              <a:lnSpc>
                <a:spcPct val="100000"/>
              </a:lnSpc>
              <a:buNone/>
            </a:pPr>
            <a:fld id="{F94AF3BE-70FC-4849-91E0-B74180B108A9}" type="slidenum">
              <a:rPr lang="en-US" sz="1200" b="1" u="none" strike="noStrike" smtClean="0">
                <a:solidFill>
                  <a:schemeClr val="accent1"/>
                </a:solidFill>
                <a:effectLst/>
                <a:uFillTx/>
                <a:latin typeface="Arial"/>
              </a:rPr>
              <a:t>11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535609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>
            <a:extLst>
              <a:ext uri="{FF2B5EF4-FFF2-40B4-BE49-F238E27FC236}">
                <a16:creationId xmlns:a16="http://schemas.microsoft.com/office/drawing/2014/main" id="{C5B32BFE-B73E-B6A0-D6F1-B0BDBD288C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sz="4000">
                <a:solidFill>
                  <a:schemeClr val="tx1"/>
                </a:solidFill>
              </a:rPr>
              <a:t>Thank you!</a:t>
            </a:r>
          </a:p>
        </p:txBody>
      </p:sp>
      <p:sp>
        <p:nvSpPr>
          <p:cNvPr id="32" name="Content Placeholder 31">
            <a:extLst>
              <a:ext uri="{FF2B5EF4-FFF2-40B4-BE49-F238E27FC236}">
                <a16:creationId xmlns:a16="http://schemas.microsoft.com/office/drawing/2014/main" id="{74F9DF0B-10DE-1217-3D4A-12A1DB3967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sz="2400" b="1">
              <a:solidFill>
                <a:srgbClr val="00829B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9FAECD-8669-5985-A1B4-AB3FDFDF9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7814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251306-F2B2-1B7B-5F89-1626181EF9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SlideNum">
            <a:extLst>
              <a:ext uri="{FF2B5EF4-FFF2-40B4-BE49-F238E27FC236}">
                <a16:creationId xmlns:a16="http://schemas.microsoft.com/office/drawing/2014/main" id="{43BE0270-7EEF-ABD3-BF19-399315136040}"/>
              </a:ext>
            </a:extLst>
          </p:cNvPr>
          <p:cNvSpPr txBox="1"/>
          <p:nvPr/>
        </p:nvSpPr>
        <p:spPr>
          <a:xfrm>
            <a:off x="11567160" y="6437376"/>
            <a:ext cx="256032" cy="182880"/>
          </a:xfrm>
          <a:prstGeom prst="rect">
            <a:avLst/>
          </a:prstGeom>
          <a:noFill/>
        </p:spPr>
        <p:txBody>
          <a:bodyPr wrap="none" lIns="45720" tIns="18288" rIns="45720" bIns="18288" anchor="t">
            <a:spAutoFit/>
          </a:bodyPr>
          <a:lstStyle/>
          <a:p>
            <a:pPr algn="r"/>
            <a:r>
              <a:rPr sz="900" b="1">
                <a:solidFill>
                  <a:srgbClr val="005763"/>
                </a:solidFill>
                <a:latin typeface="Arial"/>
              </a:rPr>
              <a:t>7</a:t>
            </a:r>
          </a:p>
        </p:txBody>
      </p:sp>
      <p:sp>
        <p:nvSpPr>
          <p:cNvPr id="3" name="TextBox Title">
            <a:extLst>
              <a:ext uri="{FF2B5EF4-FFF2-40B4-BE49-F238E27FC236}">
                <a16:creationId xmlns:a16="http://schemas.microsoft.com/office/drawing/2014/main" id="{DE8234AC-AE69-9AB2-3848-A908C3857AA5}"/>
              </a:ext>
            </a:extLst>
          </p:cNvPr>
          <p:cNvSpPr txBox="1"/>
          <p:nvPr/>
        </p:nvSpPr>
        <p:spPr>
          <a:xfrm>
            <a:off x="1234440" y="502920"/>
            <a:ext cx="7840416" cy="437043"/>
          </a:xfrm>
          <a:prstGeom prst="rect">
            <a:avLst/>
          </a:prstGeom>
          <a:noFill/>
        </p:spPr>
        <p:txBody>
          <a:bodyPr wrap="none" lIns="36576" tIns="18288" rIns="36576" bIns="18288" anchor="t">
            <a:spAutoFit/>
          </a:bodyPr>
          <a:lstStyle/>
          <a:p>
            <a:pPr algn="l"/>
            <a:r>
              <a:rPr lang="en-US" sz="2600" b="1" dirty="0">
                <a:solidFill>
                  <a:srgbClr val="005763"/>
                </a:solidFill>
                <a:latin typeface="Arial"/>
              </a:rPr>
              <a:t>Appendix - </a:t>
            </a:r>
            <a:r>
              <a:rPr sz="2600" b="1" dirty="0">
                <a:solidFill>
                  <a:srgbClr val="005763"/>
                </a:solidFill>
                <a:latin typeface="Arial"/>
              </a:rPr>
              <a:t>Method C</a:t>
            </a:r>
            <a:r>
              <a:rPr lang="en-US" sz="2600" b="1" dirty="0">
                <a:solidFill>
                  <a:srgbClr val="005763"/>
                </a:solidFill>
                <a:latin typeface="Arial"/>
              </a:rPr>
              <a:t> Capacity Short Settlement</a:t>
            </a:r>
            <a:endParaRPr sz="2600" b="1" dirty="0">
              <a:solidFill>
                <a:srgbClr val="005763"/>
              </a:solidFill>
              <a:latin typeface="Arial"/>
            </a:endParaRPr>
          </a:p>
        </p:txBody>
      </p:sp>
      <p:cxnSp>
        <p:nvCxnSpPr>
          <p:cNvPr id="5" name="Connector Divider">
            <a:extLst>
              <a:ext uri="{FF2B5EF4-FFF2-40B4-BE49-F238E27FC236}">
                <a16:creationId xmlns:a16="http://schemas.microsoft.com/office/drawing/2014/main" id="{A5BC095E-B45A-DE67-F808-FB14CDF83557}"/>
              </a:ext>
            </a:extLst>
          </p:cNvPr>
          <p:cNvCxnSpPr/>
          <p:nvPr/>
        </p:nvCxnSpPr>
        <p:spPr>
          <a:xfrm>
            <a:off x="530352" y="1640000"/>
            <a:ext cx="11128248" cy="0"/>
          </a:xfrm>
          <a:prstGeom prst="line">
            <a:avLst/>
          </a:prstGeom>
          <a:ln w="10160">
            <a:solidFill>
              <a:srgbClr val="DAE4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Rectangle 32">
            <a:extLst>
              <a:ext uri="{FF2B5EF4-FFF2-40B4-BE49-F238E27FC236}">
                <a16:creationId xmlns:a16="http://schemas.microsoft.com/office/drawing/2014/main" id="{55E2A22E-AC87-1BE2-0962-9919406537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4" name="Rectangle 34">
            <a:extLst>
              <a:ext uri="{FF2B5EF4-FFF2-40B4-BE49-F238E27FC236}">
                <a16:creationId xmlns:a16="http://schemas.microsoft.com/office/drawing/2014/main" id="{F42E7DE6-D1CA-DCE2-6FF4-EED24E16F9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6" name="Rectangle 36">
            <a:extLst>
              <a:ext uri="{FF2B5EF4-FFF2-40B4-BE49-F238E27FC236}">
                <a16:creationId xmlns:a16="http://schemas.microsoft.com/office/drawing/2014/main" id="{8A31EEC7-DD97-69CE-EAC0-89D7E40327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FFC1EBD-1515-8688-E602-CBB0EF8746CA}"/>
              </a:ext>
            </a:extLst>
          </p:cNvPr>
          <p:cNvGrpSpPr/>
          <p:nvPr/>
        </p:nvGrpSpPr>
        <p:grpSpPr>
          <a:xfrm>
            <a:off x="436582" y="1327427"/>
            <a:ext cx="11130578" cy="2715951"/>
            <a:chOff x="5896407" y="1333422"/>
            <a:chExt cx="5781699" cy="3239313"/>
          </a:xfrm>
        </p:grpSpPr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9528AF5A-0385-F996-E379-050266469782}"/>
                </a:ext>
              </a:extLst>
            </p:cNvPr>
            <p:cNvGrpSpPr/>
            <p:nvPr/>
          </p:nvGrpSpPr>
          <p:grpSpPr>
            <a:xfrm>
              <a:off x="5896407" y="1333422"/>
              <a:ext cx="5781699" cy="3239313"/>
              <a:chOff x="5826739" y="1517360"/>
              <a:chExt cx="5781710" cy="3239313"/>
            </a:xfrm>
          </p:grpSpPr>
          <p:sp>
            <p:nvSpPr>
              <p:cNvPr id="60" name="TextBox EqHdr">
                <a:extLst>
                  <a:ext uri="{FF2B5EF4-FFF2-40B4-BE49-F238E27FC236}">
                    <a16:creationId xmlns:a16="http://schemas.microsoft.com/office/drawing/2014/main" id="{AD16416C-8400-7F5E-7F66-7609C86BBD3F}"/>
                  </a:ext>
                </a:extLst>
              </p:cNvPr>
              <p:cNvSpPr txBox="1"/>
              <p:nvPr/>
            </p:nvSpPr>
            <p:spPr>
              <a:xfrm>
                <a:off x="5826739" y="1517360"/>
                <a:ext cx="5000000" cy="283154"/>
              </a:xfrm>
              <a:prstGeom prst="rect">
                <a:avLst/>
              </a:prstGeom>
              <a:noFill/>
            </p:spPr>
            <p:txBody>
              <a:bodyPr wrap="square" lIns="36576" tIns="18288" rIns="36576" bIns="18288" anchor="t">
                <a:spAutoFit/>
              </a:bodyPr>
              <a:lstStyle/>
              <a:p>
                <a:pPr algn="l"/>
                <a:r>
                  <a:rPr sz="1600" b="1">
                    <a:solidFill>
                      <a:srgbClr val="005763"/>
                    </a:solidFill>
                    <a:latin typeface="Arial"/>
                  </a:rPr>
                  <a:t>Settlement Equation</a:t>
                </a:r>
                <a:r>
                  <a:rPr lang="en-US" sz="1600" b="1">
                    <a:solidFill>
                      <a:srgbClr val="005763"/>
                    </a:solidFill>
                    <a:latin typeface="Arial"/>
                  </a:rPr>
                  <a:t>s</a:t>
                </a:r>
                <a:endParaRPr sz="1600" b="1">
                  <a:solidFill>
                    <a:srgbClr val="005763"/>
                  </a:solidFill>
                  <a:latin typeface="Arial"/>
                </a:endParaRPr>
              </a:p>
            </p:txBody>
          </p:sp>
          <p:sp>
            <p:nvSpPr>
              <p:cNvPr id="61" name="EqBg">
                <a:extLst>
                  <a:ext uri="{FF2B5EF4-FFF2-40B4-BE49-F238E27FC236}">
                    <a16:creationId xmlns:a16="http://schemas.microsoft.com/office/drawing/2014/main" id="{7ECE6B79-99A9-0BEC-71DF-2473A2DA6A6A}"/>
                  </a:ext>
                </a:extLst>
              </p:cNvPr>
              <p:cNvSpPr/>
              <p:nvPr/>
            </p:nvSpPr>
            <p:spPr>
              <a:xfrm>
                <a:off x="5826739" y="2016220"/>
                <a:ext cx="5781710" cy="2740453"/>
              </a:xfrm>
              <a:prstGeom prst="rect">
                <a:avLst/>
              </a:prstGeom>
              <a:solidFill>
                <a:srgbClr val="DCEFF1"/>
              </a:solidFill>
              <a:ln>
                <a:noFill/>
              </a:ln>
            </p:spPr>
            <p:txBody>
              <a:bodyPr rtlCol="0" anchor="ctr"/>
              <a:lstStyle/>
              <a:p>
                <a:endParaRPr/>
              </a:p>
            </p:txBody>
          </p:sp>
          <p:sp>
            <p:nvSpPr>
              <p:cNvPr id="62" name="TextBox EqMain">
                <a:extLst>
                  <a:ext uri="{FF2B5EF4-FFF2-40B4-BE49-F238E27FC236}">
                    <a16:creationId xmlns:a16="http://schemas.microsoft.com/office/drawing/2014/main" id="{977B967C-6D0E-9D27-C818-14CDB9D48D1C}"/>
                  </a:ext>
                </a:extLst>
              </p:cNvPr>
              <p:cNvSpPr txBox="1"/>
              <p:nvPr/>
            </p:nvSpPr>
            <p:spPr>
              <a:xfrm>
                <a:off x="5879733" y="2259673"/>
                <a:ext cx="5728716" cy="2242664"/>
              </a:xfrm>
              <a:prstGeom prst="rect">
                <a:avLst/>
              </a:prstGeom>
              <a:noFill/>
            </p:spPr>
            <p:txBody>
              <a:bodyPr wrap="square" lIns="36576" tIns="18288" rIns="36576" bIns="18288" anchor="ctr">
                <a:spAutoFit/>
              </a:bodyPr>
              <a:lstStyle/>
              <a:p>
                <a:r>
                  <a:rPr sz="1300" b="1" dirty="0" err="1">
                    <a:solidFill>
                      <a:srgbClr val="005763"/>
                    </a:solidFill>
                    <a:latin typeface="Consolas"/>
                  </a:rPr>
                  <a:t>RUCCSAMT</a:t>
                </a:r>
                <a:r>
                  <a:rPr lang="en-US" sz="1300" baseline="-25000" dirty="0" err="1">
                    <a:solidFill>
                      <a:srgbClr val="005763"/>
                    </a:solidFill>
                    <a:latin typeface="Consolas"/>
                  </a:rPr>
                  <a:t>i,q</a:t>
                </a:r>
                <a:r>
                  <a:rPr sz="1300" baseline="-25000" dirty="0">
                    <a:solidFill>
                      <a:srgbClr val="1D252B"/>
                    </a:solidFill>
                    <a:latin typeface="Consolas"/>
                  </a:rPr>
                  <a:t>  </a:t>
                </a:r>
                <a:r>
                  <a:rPr sz="1300" dirty="0">
                    <a:solidFill>
                      <a:schemeClr val="accent3"/>
                    </a:solidFill>
                    <a:latin typeface="Consolas"/>
                  </a:rPr>
                  <a:t>=  (−1) × </a:t>
                </a:r>
                <a:r>
                  <a:rPr sz="1300" dirty="0">
                    <a:latin typeface="Consolas"/>
                  </a:rPr>
                  <a:t>Max [</a:t>
                </a:r>
                <a:r>
                  <a:rPr sz="1300" dirty="0" err="1">
                    <a:latin typeface="Consolas"/>
                  </a:rPr>
                  <a:t>RUCSFRS</a:t>
                </a:r>
                <a:r>
                  <a:rPr lang="en-US" sz="1300" baseline="-25000" dirty="0" err="1">
                    <a:latin typeface="Consolas"/>
                  </a:rPr>
                  <a:t>i,q</a:t>
                </a:r>
                <a:r>
                  <a:rPr sz="1300" baseline="-25000" dirty="0">
                    <a:latin typeface="Consolas"/>
                  </a:rPr>
                  <a:t> </a:t>
                </a:r>
                <a:r>
                  <a:rPr sz="1300" dirty="0">
                    <a:latin typeface="Consolas"/>
                  </a:rPr>
                  <a:t>× </a:t>
                </a:r>
                <a:r>
                  <a:rPr sz="1300" dirty="0" err="1">
                    <a:latin typeface="Consolas"/>
                  </a:rPr>
                  <a:t>RUCMWAMTTOT</a:t>
                </a:r>
                <a:r>
                  <a:rPr lang="en-US" sz="1300" baseline="-25000" dirty="0" err="1">
                    <a:latin typeface="Consolas"/>
                  </a:rPr>
                  <a:t>h</a:t>
                </a:r>
                <a:r>
                  <a:rPr sz="1300" dirty="0">
                    <a:latin typeface="Consolas"/>
                  </a:rPr>
                  <a:t>, </a:t>
                </a:r>
                <a:r>
                  <a:rPr lang="en-US" sz="1300" dirty="0">
                    <a:latin typeface="Consolas"/>
                  </a:rPr>
                  <a:t> </a:t>
                </a:r>
                <a:r>
                  <a:rPr sz="1300" dirty="0">
                    <a:latin typeface="Consolas"/>
                  </a:rPr>
                  <a:t>2 ×</a:t>
                </a:r>
                <a:r>
                  <a:rPr lang="en-US" sz="1300" dirty="0">
                    <a:latin typeface="Consolas"/>
                  </a:rPr>
                  <a:t> </a:t>
                </a:r>
                <a:r>
                  <a:rPr sz="1300" dirty="0" err="1">
                    <a:latin typeface="Consolas"/>
                  </a:rPr>
                  <a:t>RUCSF</a:t>
                </a:r>
                <a:r>
                  <a:rPr lang="en-US" sz="1300" baseline="-25000" dirty="0" err="1">
                    <a:latin typeface="Consolas"/>
                  </a:rPr>
                  <a:t>i,q</a:t>
                </a:r>
                <a:r>
                  <a:rPr sz="1300" baseline="-25000" dirty="0">
                    <a:latin typeface="Consolas"/>
                  </a:rPr>
                  <a:t> </a:t>
                </a:r>
                <a:r>
                  <a:rPr sz="1300" dirty="0">
                    <a:latin typeface="Consolas"/>
                  </a:rPr>
                  <a:t>× </a:t>
                </a:r>
                <a:r>
                  <a:rPr sz="1300" dirty="0" err="1">
                    <a:latin typeface="Consolas"/>
                  </a:rPr>
                  <a:t>RUCMWAMTTOT</a:t>
                </a:r>
                <a:r>
                  <a:rPr lang="en-US" sz="1300" baseline="-25000" dirty="0" err="1">
                    <a:latin typeface="Consolas"/>
                  </a:rPr>
                  <a:t>h</a:t>
                </a:r>
                <a:r>
                  <a:rPr lang="en-US" sz="1300" dirty="0">
                    <a:latin typeface="Consolas"/>
                  </a:rPr>
                  <a:t> </a:t>
                </a:r>
                <a:r>
                  <a:rPr sz="1300" dirty="0">
                    <a:latin typeface="Consolas"/>
                  </a:rPr>
                  <a:t>/</a:t>
                </a:r>
                <a:r>
                  <a:rPr lang="en-US" sz="1300" dirty="0">
                    <a:latin typeface="Consolas"/>
                  </a:rPr>
                  <a:t> </a:t>
                </a:r>
                <a:r>
                  <a:rPr sz="1300" dirty="0" err="1">
                    <a:latin typeface="Consolas"/>
                  </a:rPr>
                  <a:t>RUCCAPTOT</a:t>
                </a:r>
                <a:r>
                  <a:rPr lang="en-US" sz="1300" baseline="-25000" dirty="0" err="1">
                    <a:latin typeface="Consolas"/>
                  </a:rPr>
                  <a:t>h</a:t>
                </a:r>
                <a:r>
                  <a:rPr sz="1300" dirty="0">
                    <a:latin typeface="Consolas"/>
                  </a:rPr>
                  <a:t>] / 4</a:t>
                </a:r>
                <a:endParaRPr lang="en-US" sz="1300" dirty="0">
                  <a:latin typeface="Consolas"/>
                </a:endParaRPr>
              </a:p>
              <a:p>
                <a:endParaRPr lang="en-US" sz="1300" dirty="0">
                  <a:solidFill>
                    <a:srgbClr val="1D252B"/>
                  </a:solidFill>
                  <a:latin typeface="Consolas"/>
                </a:endParaRPr>
              </a:p>
              <a:p>
                <a:pPr>
                  <a:spcBef>
                    <a:spcPts val="200"/>
                  </a:spcBef>
                </a:pPr>
                <a:r>
                  <a:rPr lang="en-US" sz="1300" dirty="0">
                    <a:solidFill>
                      <a:schemeClr val="accent3"/>
                    </a:solidFill>
                    <a:latin typeface="Consolas"/>
                  </a:rPr>
                  <a:t>Where: </a:t>
                </a:r>
              </a:p>
              <a:p>
                <a:pPr>
                  <a:spcBef>
                    <a:spcPts val="200"/>
                  </a:spcBef>
                </a:pPr>
                <a:r>
                  <a:rPr sz="1300" dirty="0" err="1">
                    <a:latin typeface="Consolas"/>
                  </a:rPr>
                  <a:t>RUCSFRS</a:t>
                </a:r>
                <a:r>
                  <a:rPr lang="en-US" sz="1300" baseline="-25000" dirty="0" err="1">
                    <a:latin typeface="Consolas"/>
                  </a:rPr>
                  <a:t>i,q</a:t>
                </a:r>
                <a:r>
                  <a:rPr sz="1300" baseline="-25000" dirty="0">
                    <a:latin typeface="Consolas"/>
                  </a:rPr>
                  <a:t> </a:t>
                </a:r>
                <a:r>
                  <a:rPr sz="1300" dirty="0">
                    <a:latin typeface="Consolas"/>
                  </a:rPr>
                  <a:t>= </a:t>
                </a:r>
                <a:r>
                  <a:rPr sz="1300" dirty="0" err="1">
                    <a:latin typeface="Consolas"/>
                  </a:rPr>
                  <a:t>RUCSF</a:t>
                </a:r>
                <a:r>
                  <a:rPr sz="1300" baseline="-25000" dirty="0" err="1">
                    <a:latin typeface="Consolas"/>
                  </a:rPr>
                  <a:t>i,q</a:t>
                </a:r>
                <a:r>
                  <a:rPr sz="1300" baseline="-25000" dirty="0">
                    <a:latin typeface="Consolas"/>
                  </a:rPr>
                  <a:t> </a:t>
                </a:r>
                <a:r>
                  <a:rPr sz="1300" dirty="0">
                    <a:latin typeface="Consolas"/>
                  </a:rPr>
                  <a:t>/ </a:t>
                </a:r>
                <a:r>
                  <a:rPr sz="1300" dirty="0" err="1">
                    <a:latin typeface="Consolas"/>
                  </a:rPr>
                  <a:t>RUCSFTOT</a:t>
                </a:r>
                <a:r>
                  <a:rPr sz="1300" baseline="-25000" dirty="0" err="1">
                    <a:latin typeface="Consolas"/>
                  </a:rPr>
                  <a:t>i</a:t>
                </a:r>
                <a:r>
                  <a:rPr sz="1300" dirty="0">
                    <a:latin typeface="Consolas"/>
                  </a:rPr>
                  <a:t> </a:t>
                </a:r>
                <a:endParaRPr lang="en-US" sz="1300" dirty="0">
                  <a:latin typeface="Consolas"/>
                </a:endParaRPr>
              </a:p>
              <a:p>
                <a:pPr>
                  <a:spcBef>
                    <a:spcPts val="200"/>
                  </a:spcBef>
                </a:pPr>
                <a:r>
                  <a:rPr lang="en-US" sz="1300" dirty="0" err="1">
                    <a:latin typeface="Consolas"/>
                  </a:rPr>
                  <a:t>RUCSFTOT</a:t>
                </a:r>
                <a:r>
                  <a:rPr lang="en-US" sz="1300" baseline="-25000" dirty="0" err="1">
                    <a:latin typeface="Consolas"/>
                  </a:rPr>
                  <a:t>i</a:t>
                </a:r>
                <a:r>
                  <a:rPr lang="en-US" sz="1300" dirty="0">
                    <a:latin typeface="Consolas"/>
                  </a:rPr>
                  <a:t> =   </a:t>
                </a:r>
                <a:r>
                  <a:rPr lang="en-US" sz="1300" dirty="0" err="1">
                    <a:latin typeface="Consolas"/>
                  </a:rPr>
                  <a:t>RUCSF</a:t>
                </a:r>
                <a:r>
                  <a:rPr lang="en-US" sz="1300" baseline="-25000" dirty="0" err="1">
                    <a:latin typeface="Consolas"/>
                  </a:rPr>
                  <a:t>i,q</a:t>
                </a:r>
                <a:endParaRPr lang="en-US" sz="1300" dirty="0">
                  <a:latin typeface="Consolas"/>
                </a:endParaRPr>
              </a:p>
              <a:p>
                <a:pPr>
                  <a:spcBef>
                    <a:spcPts val="200"/>
                  </a:spcBef>
                </a:pPr>
                <a:r>
                  <a:rPr sz="1300" dirty="0" err="1">
                    <a:latin typeface="Consolas"/>
                  </a:rPr>
                  <a:t>RUCSF</a:t>
                </a:r>
                <a:r>
                  <a:rPr sz="1300" baseline="-25000" dirty="0" err="1">
                    <a:latin typeface="Consolas"/>
                  </a:rPr>
                  <a:t>i,q</a:t>
                </a:r>
                <a:r>
                  <a:rPr sz="1300" baseline="-25000" dirty="0">
                    <a:latin typeface="Consolas"/>
                  </a:rPr>
                  <a:t> </a:t>
                </a:r>
                <a:r>
                  <a:rPr sz="1300" dirty="0">
                    <a:latin typeface="Consolas"/>
                  </a:rPr>
                  <a:t>= Max(0,  </a:t>
                </a:r>
                <a:r>
                  <a:rPr sz="1300" dirty="0" err="1">
                    <a:latin typeface="Consolas"/>
                  </a:rPr>
                  <a:t>RTAML</a:t>
                </a:r>
                <a:r>
                  <a:rPr sz="1300" baseline="-25000" dirty="0" err="1">
                    <a:latin typeface="Consolas"/>
                  </a:rPr>
                  <a:t>q,p,i</a:t>
                </a:r>
                <a:r>
                  <a:rPr sz="1300" baseline="-25000" dirty="0">
                    <a:latin typeface="Consolas"/>
                  </a:rPr>
                  <a:t> </a:t>
                </a:r>
                <a:r>
                  <a:rPr sz="1300" dirty="0">
                    <a:latin typeface="Consolas"/>
                  </a:rPr>
                  <a:t>× 4 − </a:t>
                </a:r>
                <a:r>
                  <a:rPr sz="1300" dirty="0" err="1">
                    <a:latin typeface="Consolas"/>
                  </a:rPr>
                  <a:t>RUCCAPADJ</a:t>
                </a:r>
                <a:r>
                  <a:rPr sz="1300" baseline="-25000" dirty="0" err="1">
                    <a:latin typeface="Consolas"/>
                  </a:rPr>
                  <a:t>q,i</a:t>
                </a:r>
                <a:r>
                  <a:rPr sz="1300" dirty="0">
                    <a:latin typeface="Consolas"/>
                  </a:rPr>
                  <a:t>)</a:t>
                </a:r>
              </a:p>
              <a:p>
                <a:pPr>
                  <a:spcBef>
                    <a:spcPts val="200"/>
                  </a:spcBef>
                </a:pPr>
                <a:r>
                  <a:rPr lang="en-US" sz="1300" dirty="0" err="1">
                    <a:latin typeface="Consolas"/>
                  </a:rPr>
                  <a:t>RUCCAPADJ</a:t>
                </a:r>
                <a:r>
                  <a:rPr lang="en-US" sz="1300" baseline="-25000" dirty="0" err="1">
                    <a:latin typeface="Consolas"/>
                  </a:rPr>
                  <a:t>q,i</a:t>
                </a:r>
                <a:r>
                  <a:rPr lang="en-US" sz="1300" baseline="-25000" dirty="0">
                    <a:latin typeface="Consolas"/>
                  </a:rPr>
                  <a:t> </a:t>
                </a:r>
                <a:r>
                  <a:rPr lang="en-US" sz="1300" dirty="0">
                    <a:latin typeface="Consolas"/>
                  </a:rPr>
                  <a:t>=  </a:t>
                </a:r>
                <a:r>
                  <a:rPr lang="en-US" sz="1300" dirty="0" err="1">
                    <a:latin typeface="Consolas"/>
                  </a:rPr>
                  <a:t>HASLADJ</a:t>
                </a:r>
                <a:r>
                  <a:rPr lang="en-US" sz="1300" baseline="-25000" dirty="0" err="1">
                    <a:latin typeface="Consolas"/>
                  </a:rPr>
                  <a:t>q,r,h</a:t>
                </a:r>
                <a:r>
                  <a:rPr lang="en-US" sz="1300" baseline="-25000" dirty="0">
                    <a:latin typeface="Consolas"/>
                  </a:rPr>
                  <a:t> </a:t>
                </a:r>
                <a:r>
                  <a:rPr lang="en-US" sz="1300" dirty="0">
                    <a:latin typeface="Consolas"/>
                  </a:rPr>
                  <a:t>+ (</a:t>
                </a:r>
                <a:r>
                  <a:rPr lang="en-US" sz="1300" dirty="0" err="1">
                    <a:latin typeface="Consolas"/>
                  </a:rPr>
                  <a:t>RUCCPADJ</a:t>
                </a:r>
                <a:r>
                  <a:rPr lang="en-US" sz="1300" baseline="-25000" dirty="0" err="1">
                    <a:latin typeface="Consolas"/>
                  </a:rPr>
                  <a:t>q,h</a:t>
                </a:r>
                <a:r>
                  <a:rPr lang="en-US" sz="1300" dirty="0">
                    <a:latin typeface="Consolas"/>
                  </a:rPr>
                  <a:t> – </a:t>
                </a:r>
                <a:r>
                  <a:rPr lang="en-US" sz="1300" dirty="0" err="1">
                    <a:latin typeface="Consolas"/>
                  </a:rPr>
                  <a:t>RUCCSADJ</a:t>
                </a:r>
                <a:r>
                  <a:rPr lang="en-US" sz="1300" baseline="-25000" dirty="0" err="1">
                    <a:latin typeface="Consolas"/>
                  </a:rPr>
                  <a:t>q,h</a:t>
                </a:r>
                <a:r>
                  <a:rPr lang="en-US" sz="1300" dirty="0">
                    <a:latin typeface="Consolas"/>
                  </a:rPr>
                  <a:t>) + (  </a:t>
                </a:r>
                <a:r>
                  <a:rPr lang="en-US" sz="1300" dirty="0" err="1">
                    <a:latin typeface="Consolas"/>
                  </a:rPr>
                  <a:t>DAEP</a:t>
                </a:r>
                <a:r>
                  <a:rPr lang="en-US" sz="1300" baseline="-25000" dirty="0" err="1">
                    <a:latin typeface="Consolas"/>
                  </a:rPr>
                  <a:t>q,p,h</a:t>
                </a:r>
                <a:r>
                  <a:rPr lang="en-US" sz="1300" baseline="-25000" dirty="0">
                    <a:latin typeface="Consolas"/>
                  </a:rPr>
                  <a:t> </a:t>
                </a:r>
                <a:r>
                  <a:rPr lang="en-US" sz="1300" dirty="0">
                    <a:latin typeface="Consolas"/>
                  </a:rPr>
                  <a:t>–   </a:t>
                </a:r>
                <a:r>
                  <a:rPr lang="en-US" sz="1300" dirty="0" err="1">
                    <a:latin typeface="Consolas"/>
                  </a:rPr>
                  <a:t>DAES</a:t>
                </a:r>
                <a:r>
                  <a:rPr lang="en-US" sz="1300" baseline="-25000" dirty="0" err="1">
                    <a:latin typeface="Consolas"/>
                  </a:rPr>
                  <a:t>q,p,h</a:t>
                </a:r>
                <a:r>
                  <a:rPr lang="en-US" sz="1300" dirty="0">
                    <a:latin typeface="Consolas"/>
                  </a:rPr>
                  <a:t>) + (  </a:t>
                </a:r>
                <a:r>
                  <a:rPr lang="en-US" sz="1300" dirty="0" err="1">
                    <a:latin typeface="Consolas"/>
                  </a:rPr>
                  <a:t>RTQQEPADJ</a:t>
                </a:r>
                <a:r>
                  <a:rPr lang="en-US" sz="1300" baseline="-25000" dirty="0" err="1">
                    <a:latin typeface="Consolas"/>
                  </a:rPr>
                  <a:t>q,p,i</a:t>
                </a:r>
                <a:r>
                  <a:rPr lang="en-US" sz="1300" baseline="-25000" dirty="0">
                    <a:latin typeface="Consolas"/>
                  </a:rPr>
                  <a:t> </a:t>
                </a:r>
                <a:r>
                  <a:rPr lang="en-US" sz="1300" dirty="0">
                    <a:latin typeface="Consolas"/>
                  </a:rPr>
                  <a:t>–  	 </a:t>
                </a:r>
                <a:r>
                  <a:rPr lang="en-US" sz="1300" dirty="0" err="1">
                    <a:latin typeface="Consolas"/>
                  </a:rPr>
                  <a:t>RTQQESADJ</a:t>
                </a:r>
                <a:r>
                  <a:rPr lang="en-US" sz="1300" baseline="-25000" dirty="0" err="1">
                    <a:latin typeface="Consolas"/>
                  </a:rPr>
                  <a:t>q,p,i</a:t>
                </a:r>
                <a:r>
                  <a:rPr lang="en-US" sz="1300" dirty="0">
                    <a:latin typeface="Consolas"/>
                  </a:rPr>
                  <a:t>) +  			</a:t>
                </a:r>
                <a:r>
                  <a:rPr lang="en-US" sz="1300" dirty="0" err="1">
                    <a:latin typeface="Consolas"/>
                  </a:rPr>
                  <a:t>DCIMPADJ</a:t>
                </a:r>
                <a:r>
                  <a:rPr lang="en-US" sz="1300" baseline="-25000" dirty="0" err="1">
                    <a:latin typeface="Consolas"/>
                  </a:rPr>
                  <a:t>q,p,i</a:t>
                </a:r>
                <a:endParaRPr lang="en-US" sz="1300" baseline="-25000" dirty="0">
                  <a:latin typeface="Consolas"/>
                </a:endParaRPr>
              </a:p>
              <a:p>
                <a:pPr>
                  <a:spcBef>
                    <a:spcPts val="200"/>
                  </a:spcBef>
                </a:pPr>
                <a:endParaRPr lang="en-US" sz="1300" dirty="0">
                  <a:latin typeface="Consolas"/>
                </a:endParaRPr>
              </a:p>
              <a:p>
                <a:pPr>
                  <a:spcBef>
                    <a:spcPts val="200"/>
                  </a:spcBef>
                </a:pPr>
                <a:r>
                  <a:rPr sz="1300" b="1" dirty="0" err="1">
                    <a:solidFill>
                      <a:srgbClr val="005763"/>
                    </a:solidFill>
                    <a:latin typeface="Consolas"/>
                  </a:rPr>
                  <a:t>LARUCAMT</a:t>
                </a:r>
                <a:r>
                  <a:rPr sz="1300" b="1" baseline="-25000" dirty="0" err="1">
                    <a:solidFill>
                      <a:srgbClr val="005763"/>
                    </a:solidFill>
                    <a:latin typeface="Consolas"/>
                  </a:rPr>
                  <a:t>q,i</a:t>
                </a:r>
                <a:r>
                  <a:rPr sz="1300" b="1" baseline="-25000" dirty="0">
                    <a:solidFill>
                      <a:srgbClr val="005763"/>
                    </a:solidFill>
                    <a:latin typeface="Consolas"/>
                  </a:rPr>
                  <a:t> </a:t>
                </a:r>
                <a:r>
                  <a:rPr sz="1300" dirty="0">
                    <a:latin typeface="Consolas"/>
                  </a:rPr>
                  <a:t>= (−1) × (</a:t>
                </a:r>
                <a:r>
                  <a:rPr sz="1300" dirty="0" err="1">
                    <a:latin typeface="Consolas"/>
                  </a:rPr>
                  <a:t>RUCMWAMTTOT</a:t>
                </a:r>
                <a:r>
                  <a:rPr sz="1300" baseline="-25000" dirty="0" err="1">
                    <a:latin typeface="Consolas"/>
                  </a:rPr>
                  <a:t>h</a:t>
                </a:r>
                <a:r>
                  <a:rPr sz="1300" dirty="0">
                    <a:latin typeface="Consolas"/>
                  </a:rPr>
                  <a:t> / 4 + </a:t>
                </a:r>
                <a:r>
                  <a:rPr sz="1300" dirty="0" err="1">
                    <a:latin typeface="Consolas"/>
                  </a:rPr>
                  <a:t>RUCCSAMTTOT</a:t>
                </a:r>
                <a:r>
                  <a:rPr sz="1300" baseline="-25000" dirty="0" err="1">
                    <a:latin typeface="Consolas"/>
                  </a:rPr>
                  <a:t>i</a:t>
                </a:r>
                <a:r>
                  <a:rPr sz="1300" dirty="0">
                    <a:latin typeface="Consolas"/>
                  </a:rPr>
                  <a:t>) × </a:t>
                </a:r>
                <a:r>
                  <a:rPr sz="1300" dirty="0" err="1">
                    <a:latin typeface="Consolas"/>
                  </a:rPr>
                  <a:t>LRS</a:t>
                </a:r>
                <a:r>
                  <a:rPr sz="1300" baseline="-25000" dirty="0" err="1">
                    <a:latin typeface="Consolas"/>
                  </a:rPr>
                  <a:t>q,i</a:t>
                </a:r>
                <a:endParaRPr sz="1300" baseline="-25000" dirty="0">
                  <a:latin typeface="Consolas"/>
                </a:endParaRPr>
              </a:p>
            </p:txBody>
          </p:sp>
        </p:grpSp>
        <p:pic>
          <p:nvPicPr>
            <p:cNvPr id="1054" name="Picture 30">
              <a:extLst>
                <a:ext uri="{FF2B5EF4-FFF2-40B4-BE49-F238E27FC236}">
                  <a16:creationId xmlns:a16="http://schemas.microsoft.com/office/drawing/2014/main" id="{A04DC678-F425-039A-049D-8FE4D55D015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17743" y="2904841"/>
              <a:ext cx="139700" cy="277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aphicFrame>
          <p:nvGraphicFramePr>
            <p:cNvPr id="68" name="Object 67">
              <a:extLst>
                <a:ext uri="{FF2B5EF4-FFF2-40B4-BE49-F238E27FC236}">
                  <a16:creationId xmlns:a16="http://schemas.microsoft.com/office/drawing/2014/main" id="{BB48CAAD-B6BA-1CB2-2D29-44D30972282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63280283"/>
                </p:ext>
              </p:extLst>
            </p:nvPr>
          </p:nvGraphicFramePr>
          <p:xfrm>
            <a:off x="6710437" y="3170396"/>
            <a:ext cx="139700" cy="31343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3" imgW="139639" imgH="291973" progId="Equation.3">
                    <p:embed/>
                  </p:oleObj>
                </mc:Choice>
                <mc:Fallback>
                  <p:oleObj r:id="rId3" imgW="139639" imgH="291973" progId="Equation.3">
                    <p:embed/>
                    <p:pic>
                      <p:nvPicPr>
                        <p:cNvPr id="68" name="Object 67">
                          <a:extLst>
                            <a:ext uri="{FF2B5EF4-FFF2-40B4-BE49-F238E27FC236}">
                              <a16:creationId xmlns:a16="http://schemas.microsoft.com/office/drawing/2014/main" id="{BB48CAAD-B6BA-1CB2-2D29-44D30972282B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710437" y="3170396"/>
                          <a:ext cx="139700" cy="31343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9" name="Object 68">
              <a:extLst>
                <a:ext uri="{FF2B5EF4-FFF2-40B4-BE49-F238E27FC236}">
                  <a16:creationId xmlns:a16="http://schemas.microsoft.com/office/drawing/2014/main" id="{05583DAD-2FE8-955C-98E1-377294735C3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96449191"/>
                </p:ext>
              </p:extLst>
            </p:nvPr>
          </p:nvGraphicFramePr>
          <p:xfrm>
            <a:off x="9888461" y="3505912"/>
            <a:ext cx="139700" cy="31343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3" imgW="139639" imgH="291973" progId="Equation.3">
                    <p:embed/>
                  </p:oleObj>
                </mc:Choice>
                <mc:Fallback>
                  <p:oleObj r:id="rId3" imgW="139639" imgH="291973" progId="Equation.3">
                    <p:embed/>
                    <p:pic>
                      <p:nvPicPr>
                        <p:cNvPr id="69" name="Object 68">
                          <a:extLst>
                            <a:ext uri="{FF2B5EF4-FFF2-40B4-BE49-F238E27FC236}">
                              <a16:creationId xmlns:a16="http://schemas.microsoft.com/office/drawing/2014/main" id="{05583DAD-2FE8-955C-98E1-377294735C3B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888461" y="3505912"/>
                          <a:ext cx="139700" cy="31343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0" name="Object 69">
              <a:extLst>
                <a:ext uri="{FF2B5EF4-FFF2-40B4-BE49-F238E27FC236}">
                  <a16:creationId xmlns:a16="http://schemas.microsoft.com/office/drawing/2014/main" id="{6602A27A-F33E-F0A2-D513-9F12B7C89338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99582337"/>
                </p:ext>
              </p:extLst>
            </p:nvPr>
          </p:nvGraphicFramePr>
          <p:xfrm>
            <a:off x="8632425" y="3482360"/>
            <a:ext cx="139700" cy="31342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3" imgW="139639" imgH="291973" progId="Equation.3">
                    <p:embed/>
                  </p:oleObj>
                </mc:Choice>
                <mc:Fallback>
                  <p:oleObj r:id="rId3" imgW="139639" imgH="291973" progId="Equation.3">
                    <p:embed/>
                    <p:pic>
                      <p:nvPicPr>
                        <p:cNvPr id="70" name="Object 69">
                          <a:extLst>
                            <a:ext uri="{FF2B5EF4-FFF2-40B4-BE49-F238E27FC236}">
                              <a16:creationId xmlns:a16="http://schemas.microsoft.com/office/drawing/2014/main" id="{6602A27A-F33E-F0A2-D513-9F12B7C89338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632425" y="3482360"/>
                          <a:ext cx="139700" cy="313429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1" name="Object 70">
              <a:extLst>
                <a:ext uri="{FF2B5EF4-FFF2-40B4-BE49-F238E27FC236}">
                  <a16:creationId xmlns:a16="http://schemas.microsoft.com/office/drawing/2014/main" id="{25048B9D-0BF0-A185-ECBC-8C419B7A806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18217582"/>
                </p:ext>
              </p:extLst>
            </p:nvPr>
          </p:nvGraphicFramePr>
          <p:xfrm>
            <a:off x="7290913" y="3750526"/>
            <a:ext cx="139700" cy="3134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3" imgW="139639" imgH="291973" progId="Equation.3">
                    <p:embed/>
                  </p:oleObj>
                </mc:Choice>
                <mc:Fallback>
                  <p:oleObj r:id="rId3" imgW="139639" imgH="291973" progId="Equation.3">
                    <p:embed/>
                    <p:pic>
                      <p:nvPicPr>
                        <p:cNvPr id="71" name="Object 70">
                          <a:extLst>
                            <a:ext uri="{FF2B5EF4-FFF2-40B4-BE49-F238E27FC236}">
                              <a16:creationId xmlns:a16="http://schemas.microsoft.com/office/drawing/2014/main" id="{25048B9D-0BF0-A185-ECBC-8C419B7A8067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290913" y="3750526"/>
                          <a:ext cx="139700" cy="313432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2" name="Object 71">
              <a:extLst>
                <a:ext uri="{FF2B5EF4-FFF2-40B4-BE49-F238E27FC236}">
                  <a16:creationId xmlns:a16="http://schemas.microsoft.com/office/drawing/2014/main" id="{C1AC12FD-6581-17C7-A76F-78C9D752259E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60204622"/>
                </p:ext>
              </p:extLst>
            </p:nvPr>
          </p:nvGraphicFramePr>
          <p:xfrm>
            <a:off x="9182298" y="3482361"/>
            <a:ext cx="139700" cy="31343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3" imgW="139639" imgH="291973" progId="Equation.3">
                    <p:embed/>
                  </p:oleObj>
                </mc:Choice>
                <mc:Fallback>
                  <p:oleObj r:id="rId3" imgW="139639" imgH="291973" progId="Equation.3">
                    <p:embed/>
                    <p:pic>
                      <p:nvPicPr>
                        <p:cNvPr id="72" name="Object 71">
                          <a:extLst>
                            <a:ext uri="{FF2B5EF4-FFF2-40B4-BE49-F238E27FC236}">
                              <a16:creationId xmlns:a16="http://schemas.microsoft.com/office/drawing/2014/main" id="{C1AC12FD-6581-17C7-A76F-78C9D752259E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182298" y="3482361"/>
                          <a:ext cx="139700" cy="31343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3" name="Object 72">
              <a:extLst>
                <a:ext uri="{FF2B5EF4-FFF2-40B4-BE49-F238E27FC236}">
                  <a16:creationId xmlns:a16="http://schemas.microsoft.com/office/drawing/2014/main" id="{EC101AF4-F2C9-4BBB-965A-B56866C5D30A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81962641"/>
                </p:ext>
              </p:extLst>
            </p:nvPr>
          </p:nvGraphicFramePr>
          <p:xfrm>
            <a:off x="10649496" y="3482360"/>
            <a:ext cx="139700" cy="31343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3" imgW="139639" imgH="291973" progId="Equation.3">
                    <p:embed/>
                  </p:oleObj>
                </mc:Choice>
                <mc:Fallback>
                  <p:oleObj r:id="rId3" imgW="139639" imgH="291973" progId="Equation.3">
                    <p:embed/>
                    <p:pic>
                      <p:nvPicPr>
                        <p:cNvPr id="73" name="Object 72">
                          <a:extLst>
                            <a:ext uri="{FF2B5EF4-FFF2-40B4-BE49-F238E27FC236}">
                              <a16:creationId xmlns:a16="http://schemas.microsoft.com/office/drawing/2014/main" id="{EC101AF4-F2C9-4BBB-965A-B56866C5D30A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649496" y="3482360"/>
                          <a:ext cx="139700" cy="31343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7" name="Object 76">
              <a:extLst>
                <a:ext uri="{FF2B5EF4-FFF2-40B4-BE49-F238E27FC236}">
                  <a16:creationId xmlns:a16="http://schemas.microsoft.com/office/drawing/2014/main" id="{5DF6F7E0-81BD-A17F-F497-50285C8F334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9945901"/>
                </p:ext>
              </p:extLst>
            </p:nvPr>
          </p:nvGraphicFramePr>
          <p:xfrm>
            <a:off x="6573189" y="3483826"/>
            <a:ext cx="123825" cy="266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5" imgW="139579" imgH="266469" progId="Equation.3">
                    <p:embed/>
                  </p:oleObj>
                </mc:Choice>
                <mc:Fallback>
                  <p:oleObj r:id="rId5" imgW="139579" imgH="266469" progId="Equation.3">
                    <p:embed/>
                    <p:pic>
                      <p:nvPicPr>
                        <p:cNvPr id="77" name="Object 76">
                          <a:extLst>
                            <a:ext uri="{FF2B5EF4-FFF2-40B4-BE49-F238E27FC236}">
                              <a16:creationId xmlns:a16="http://schemas.microsoft.com/office/drawing/2014/main" id="{5DF6F7E0-81BD-A17F-F497-50285C8F3343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573189" y="3483826"/>
                          <a:ext cx="123825" cy="2667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99C0EF8E-D5B7-F20F-255C-05CFCB67005A}"/>
              </a:ext>
            </a:extLst>
          </p:cNvPr>
          <p:cNvGrpSpPr/>
          <p:nvPr/>
        </p:nvGrpSpPr>
        <p:grpSpPr>
          <a:xfrm>
            <a:off x="487592" y="4118058"/>
            <a:ext cx="11130579" cy="2576876"/>
            <a:chOff x="5826739" y="1677918"/>
            <a:chExt cx="5781710" cy="3078755"/>
          </a:xfrm>
        </p:grpSpPr>
        <p:sp>
          <p:nvSpPr>
            <p:cNvPr id="16" name="TextBox EqHdr">
              <a:extLst>
                <a:ext uri="{FF2B5EF4-FFF2-40B4-BE49-F238E27FC236}">
                  <a16:creationId xmlns:a16="http://schemas.microsoft.com/office/drawing/2014/main" id="{F60C76BD-D44D-74B9-D0DB-7117443DB1DD}"/>
                </a:ext>
              </a:extLst>
            </p:cNvPr>
            <p:cNvSpPr txBox="1"/>
            <p:nvPr/>
          </p:nvSpPr>
          <p:spPr>
            <a:xfrm>
              <a:off x="5861944" y="1677918"/>
              <a:ext cx="5000000" cy="338302"/>
            </a:xfrm>
            <a:prstGeom prst="rect">
              <a:avLst/>
            </a:prstGeom>
            <a:noFill/>
          </p:spPr>
          <p:txBody>
            <a:bodyPr wrap="square" lIns="36576" tIns="18288" rIns="36576" bIns="18288" anchor="t">
              <a:spAutoFit/>
            </a:bodyPr>
            <a:lstStyle/>
            <a:p>
              <a:pPr algn="l"/>
              <a:r>
                <a:rPr lang="en-US" sz="1600" b="1" dirty="0">
                  <a:solidFill>
                    <a:srgbClr val="005763"/>
                  </a:solidFill>
                  <a:latin typeface="Arial"/>
                </a:rPr>
                <a:t>Variables </a:t>
              </a:r>
              <a:endParaRPr sz="1600" b="1" dirty="0">
                <a:solidFill>
                  <a:srgbClr val="005763"/>
                </a:solidFill>
                <a:latin typeface="Arial"/>
              </a:endParaRPr>
            </a:p>
          </p:txBody>
        </p:sp>
        <p:sp>
          <p:nvSpPr>
            <p:cNvPr id="17" name="EqBg">
              <a:extLst>
                <a:ext uri="{FF2B5EF4-FFF2-40B4-BE49-F238E27FC236}">
                  <a16:creationId xmlns:a16="http://schemas.microsoft.com/office/drawing/2014/main" id="{F2585655-D2B9-FF21-1C1B-C772F3ACB7ED}"/>
                </a:ext>
              </a:extLst>
            </p:cNvPr>
            <p:cNvSpPr/>
            <p:nvPr/>
          </p:nvSpPr>
          <p:spPr>
            <a:xfrm>
              <a:off x="5826739" y="2016220"/>
              <a:ext cx="5781710" cy="2740453"/>
            </a:xfrm>
            <a:prstGeom prst="rect">
              <a:avLst/>
            </a:prstGeom>
            <a:solidFill>
              <a:srgbClr val="DCEFF1"/>
            </a:solidFill>
            <a:ln>
              <a:noFill/>
            </a:ln>
          </p:spPr>
          <p:txBody>
            <a:bodyPr numCol="2" rtlCol="0" anchor="ctr"/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endParaRPr lang="en-US" sz="11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100" dirty="0"/>
                <a:t>RUCCSAMT – $ – Capacity Short Amount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100" dirty="0"/>
                <a:t>RUCSFRS – Capacity Shortfall Ratio Share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100" dirty="0"/>
                <a:t>RUCSF – MW – Capacity Shortfall Quantity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100" dirty="0"/>
                <a:t>RUCMWAMTTOT – $ – Total cost of the AS or RS Settlement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100" dirty="0"/>
                <a:t>RUCCAPTOT – MW – Total MW of the RS or AS Settlement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100" dirty="0"/>
                <a:t>RUCSFTOT – MW – Capacity Shortfall Quantity Total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100" dirty="0"/>
                <a:t>RTAML – MWh – Real-Time Adjusted Meter Load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100" dirty="0"/>
                <a:t>RUCCAPADJ – MW – Calculated Capacity for the QSE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100" dirty="0"/>
                <a:t>HASLADJ – MW – High Ancillary Service Limit at Adjustment Period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100" dirty="0"/>
                <a:t>RUCCPADJ – MW – Capacity Purchases at Adjustment Period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US" sz="11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US" sz="11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US" sz="11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100" dirty="0"/>
                <a:t>RUCCSADJ – MW – Capacity Sales at Adjustment Period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100" dirty="0"/>
                <a:t>DAEP – MW – Day-Ahead Energy Purchase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100" dirty="0"/>
                <a:t>DAES – MW – Day-Ahead Energy Sale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100" dirty="0"/>
                <a:t>RTQQEPADJ – MW – Real-Time QSE to QSE Energy Purchase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100" dirty="0"/>
                <a:t>RTQQESADJ – MW – Real- Time QSE to QSE Energy Sale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100" dirty="0"/>
                <a:t>DCIMPADJ – MW – DC tie Import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100" dirty="0"/>
                <a:t>LARUCAMT – $ – Load-Allocated Capacity Short Amount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100" dirty="0"/>
                <a:t>RUCCSAMTTOT – $ – Total Capacity Short Amount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100" dirty="0"/>
                <a:t>LRS – Load-Ratio Share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sz="1100" dirty="0"/>
            </a:p>
          </p:txBody>
        </p:sp>
        <p:sp>
          <p:nvSpPr>
            <p:cNvPr id="18" name="TextBox EqMain">
              <a:extLst>
                <a:ext uri="{FF2B5EF4-FFF2-40B4-BE49-F238E27FC236}">
                  <a16:creationId xmlns:a16="http://schemas.microsoft.com/office/drawing/2014/main" id="{6923A33C-D428-3186-1593-158A47050E98}"/>
                </a:ext>
              </a:extLst>
            </p:cNvPr>
            <p:cNvSpPr txBox="1"/>
            <p:nvPr/>
          </p:nvSpPr>
          <p:spPr>
            <a:xfrm>
              <a:off x="5848951" y="2168989"/>
              <a:ext cx="5728716" cy="178958"/>
            </a:xfrm>
            <a:prstGeom prst="rect">
              <a:avLst/>
            </a:prstGeom>
            <a:noFill/>
          </p:spPr>
          <p:txBody>
            <a:bodyPr wrap="square" lIns="36576" tIns="18288" rIns="36576" bIns="18288" anchor="ctr">
              <a:spAutoFit/>
            </a:bodyPr>
            <a:lstStyle/>
            <a:p>
              <a:endParaRPr sz="1100" baseline="-25000" dirty="0"/>
            </a:p>
          </p:txBody>
        </p:sp>
      </p:grpSp>
    </p:spTree>
    <p:extLst>
      <p:ext uri="{BB962C8B-B14F-4D97-AF65-F5344CB8AC3E}">
        <p14:creationId xmlns:p14="http://schemas.microsoft.com/office/powerpoint/2010/main" val="264093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34440" y="502920"/>
            <a:ext cx="4117474" cy="437043"/>
          </a:xfrm>
          <a:prstGeom prst="rect">
            <a:avLst/>
          </a:prstGeom>
          <a:noFill/>
        </p:spPr>
        <p:txBody>
          <a:bodyPr wrap="none" lIns="45720" tIns="18288" rIns="45720" bIns="18288" anchor="t">
            <a:spAutoFit/>
          </a:bodyPr>
          <a:lstStyle/>
          <a:p>
            <a:pPr algn="l"/>
            <a:r>
              <a:rPr sz="2600" b="1" i="0">
                <a:solidFill>
                  <a:srgbClr val="005763"/>
                </a:solidFill>
                <a:latin typeface="Arial"/>
              </a:rPr>
              <a:t>Background and </a:t>
            </a:r>
            <a:r>
              <a:rPr lang="en-US" sz="2600" b="1">
                <a:solidFill>
                  <a:srgbClr val="005763"/>
                </a:solidFill>
                <a:latin typeface="Arial"/>
              </a:rPr>
              <a:t>Process</a:t>
            </a:r>
            <a:endParaRPr sz="2600" b="1" i="0">
              <a:solidFill>
                <a:srgbClr val="005763"/>
              </a:solidFill>
              <a:latin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567160" y="6437376"/>
            <a:ext cx="256032" cy="182880"/>
          </a:xfrm>
          <a:prstGeom prst="rect">
            <a:avLst/>
          </a:prstGeom>
          <a:noFill/>
        </p:spPr>
        <p:txBody>
          <a:bodyPr wrap="none" lIns="45720" tIns="18288" rIns="45720" bIns="18288" anchor="t">
            <a:spAutoFit/>
          </a:bodyPr>
          <a:lstStyle/>
          <a:p>
            <a:pPr algn="r"/>
            <a:r>
              <a:rPr sz="900" b="1" i="0">
                <a:solidFill>
                  <a:srgbClr val="005763"/>
                </a:solidFill>
                <a:latin typeface="Arial"/>
              </a:rPr>
              <a:t>2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27E0718F-8DE6-4597-8BBF-DDCF79FBA80C}"/>
              </a:ext>
            </a:extLst>
          </p:cNvPr>
          <p:cNvGrpSpPr/>
          <p:nvPr/>
        </p:nvGrpSpPr>
        <p:grpSpPr>
          <a:xfrm>
            <a:off x="563880" y="1154059"/>
            <a:ext cx="3493008" cy="2016323"/>
            <a:chOff x="566928" y="1325879"/>
            <a:chExt cx="3493008" cy="1490467"/>
          </a:xfrm>
        </p:grpSpPr>
        <p:sp>
          <p:nvSpPr>
            <p:cNvPr id="7" name="Rounded Rectangle 6"/>
            <p:cNvSpPr/>
            <p:nvPr/>
          </p:nvSpPr>
          <p:spPr>
            <a:xfrm>
              <a:off x="566928" y="1325879"/>
              <a:ext cx="3493008" cy="1490467"/>
            </a:xfrm>
            <a:prstGeom prst="roundRect">
              <a:avLst>
                <a:gd name="adj" fmla="val 4000"/>
              </a:avLst>
            </a:prstGeom>
            <a:solidFill>
              <a:srgbClr val="FFFFFF"/>
            </a:solidFill>
            <a:ln w="12700">
              <a:solidFill>
                <a:srgbClr val="EEF2F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164592" tIns="109728" rIns="146304" bIns="91440" rtlCol="0" anchor="t" anchorCtr="0"/>
            <a:lstStyle/>
            <a:p>
              <a:pPr algn="ctr"/>
              <a:r>
                <a:rPr sz="1600" b="1">
                  <a:solidFill>
                    <a:srgbClr val="005763"/>
                  </a:solidFill>
                  <a:latin typeface="Arial"/>
                </a:rPr>
                <a:t>Legislative </a:t>
              </a:r>
              <a:r>
                <a:rPr lang="en-US" sz="1600" b="1">
                  <a:solidFill>
                    <a:srgbClr val="005763"/>
                  </a:solidFill>
                  <a:latin typeface="Arial"/>
                </a:rPr>
                <a:t>Requirement</a:t>
              </a:r>
              <a:endParaRPr sz="1600" b="1">
                <a:solidFill>
                  <a:srgbClr val="005763"/>
                </a:solidFill>
                <a:latin typeface="Arial"/>
              </a:endParaRPr>
            </a:p>
            <a:p>
              <a:pPr algn="just">
                <a:spcBef>
                  <a:spcPts val="400"/>
                </a:spcBef>
              </a:pPr>
              <a:r>
                <a:rPr lang="en-US" sz="1400">
                  <a:solidFill>
                    <a:srgbClr val="1D252B"/>
                  </a:solidFill>
                  <a:latin typeface="Arial"/>
                </a:rPr>
                <a:t>Public Utility Regulatory Act (PURA)</a:t>
              </a:r>
              <a:r>
                <a:rPr sz="1400">
                  <a:solidFill>
                    <a:srgbClr val="1D252B"/>
                  </a:solidFill>
                  <a:latin typeface="Arial"/>
                </a:rPr>
                <a:t> </a:t>
              </a:r>
              <a:r>
                <a:rPr lang="en-US" sz="1400">
                  <a:solidFill>
                    <a:srgbClr val="1D252B"/>
                  </a:solidFill>
                  <a:latin typeface="Arial"/>
                </a:rPr>
                <a:t>§39.1593 requires evaluation by Dec. 1, 2026 of</a:t>
              </a:r>
              <a:r>
                <a:rPr sz="1400">
                  <a:solidFill>
                    <a:srgbClr val="1D252B"/>
                  </a:solidFill>
                  <a:latin typeface="Arial"/>
                </a:rPr>
                <a:t> whether alternative A</a:t>
              </a:r>
              <a:r>
                <a:rPr lang="en-US" sz="1400">
                  <a:solidFill>
                    <a:srgbClr val="1D252B"/>
                  </a:solidFill>
                  <a:latin typeface="Arial"/>
                </a:rPr>
                <a:t>ncillary Service (AS) and </a:t>
              </a:r>
              <a:r>
                <a:rPr sz="1400">
                  <a:solidFill>
                    <a:srgbClr val="1D252B"/>
                  </a:solidFill>
                  <a:latin typeface="Arial"/>
                </a:rPr>
                <a:t>R</a:t>
              </a:r>
              <a:r>
                <a:rPr lang="en-US" sz="1400">
                  <a:solidFill>
                    <a:srgbClr val="1D252B"/>
                  </a:solidFill>
                  <a:latin typeface="Arial"/>
                </a:rPr>
                <a:t>eliability </a:t>
              </a:r>
              <a:r>
                <a:rPr sz="1400">
                  <a:solidFill>
                    <a:srgbClr val="1D252B"/>
                  </a:solidFill>
                  <a:latin typeface="Arial"/>
                </a:rPr>
                <a:t>S</a:t>
              </a:r>
              <a:r>
                <a:rPr lang="en-US" sz="1400">
                  <a:solidFill>
                    <a:srgbClr val="1D252B"/>
                  </a:solidFill>
                  <a:latin typeface="Arial"/>
                </a:rPr>
                <a:t>ervice (RS)</a:t>
              </a:r>
              <a:r>
                <a:rPr sz="1400">
                  <a:solidFill>
                    <a:srgbClr val="1D252B"/>
                  </a:solidFill>
                  <a:latin typeface="Arial"/>
                </a:rPr>
                <a:t> cost allocation method</a:t>
              </a:r>
              <a:r>
                <a:rPr lang="en-US" sz="1400">
                  <a:solidFill>
                    <a:srgbClr val="1D252B"/>
                  </a:solidFill>
                  <a:latin typeface="Arial"/>
                </a:rPr>
                <a:t>s</a:t>
              </a:r>
              <a:r>
                <a:rPr sz="1400">
                  <a:solidFill>
                    <a:srgbClr val="1D252B"/>
                  </a:solidFill>
                  <a:latin typeface="Arial"/>
                </a:rPr>
                <a:t> produce net savings to consumers compared with </a:t>
              </a:r>
              <a:r>
                <a:rPr lang="en-US" sz="1400">
                  <a:solidFill>
                    <a:srgbClr val="1D252B"/>
                  </a:solidFill>
                  <a:latin typeface="Arial"/>
                </a:rPr>
                <a:t>the current method of </a:t>
              </a:r>
              <a:r>
                <a:rPr sz="1400">
                  <a:solidFill>
                    <a:srgbClr val="1D252B"/>
                  </a:solidFill>
                  <a:latin typeface="Arial"/>
                </a:rPr>
                <a:t>allocating costs to load.</a:t>
              </a:r>
              <a:endParaRPr sz="1400">
                <a:solidFill>
                  <a:srgbClr val="1D252B"/>
                </a:solidFill>
                <a:latin typeface="Arial"/>
                <a:cs typeface="Arial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566928" y="1325880"/>
              <a:ext cx="54864" cy="1490466"/>
            </a:xfrm>
            <a:prstGeom prst="rect">
              <a:avLst/>
            </a:prstGeom>
            <a:solidFill>
              <a:srgbClr val="005763"/>
            </a:solidFill>
            <a:ln w="12700">
              <a:solidFill>
                <a:srgbClr val="00576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25601AB7-FCC5-9186-4215-DC3C9A8E79D4}"/>
              </a:ext>
            </a:extLst>
          </p:cNvPr>
          <p:cNvGrpSpPr/>
          <p:nvPr/>
        </p:nvGrpSpPr>
        <p:grpSpPr>
          <a:xfrm>
            <a:off x="4349496" y="1154059"/>
            <a:ext cx="3493008" cy="2016323"/>
            <a:chOff x="4352544" y="1325879"/>
            <a:chExt cx="3493008" cy="1490463"/>
          </a:xfrm>
        </p:grpSpPr>
        <p:sp>
          <p:nvSpPr>
            <p:cNvPr id="9" name="Rounded Rectangle 8"/>
            <p:cNvSpPr/>
            <p:nvPr/>
          </p:nvSpPr>
          <p:spPr>
            <a:xfrm>
              <a:off x="4352544" y="1325879"/>
              <a:ext cx="3493008" cy="1490463"/>
            </a:xfrm>
            <a:prstGeom prst="roundRect">
              <a:avLst>
                <a:gd name="adj" fmla="val 4000"/>
              </a:avLst>
            </a:prstGeom>
            <a:solidFill>
              <a:srgbClr val="FFFFFF"/>
            </a:solidFill>
            <a:ln w="12700">
              <a:solidFill>
                <a:srgbClr val="EEF2F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164592" tIns="109728" rIns="146304" bIns="91440" rtlCol="0" anchor="t" anchorCtr="0"/>
            <a:lstStyle/>
            <a:p>
              <a:pPr algn="ctr"/>
              <a:r>
                <a:rPr lang="en-US" sz="1600" b="1">
                  <a:solidFill>
                    <a:srgbClr val="005763"/>
                  </a:solidFill>
                  <a:latin typeface="Arial"/>
                </a:rPr>
                <a:t>S</a:t>
              </a:r>
              <a:r>
                <a:rPr sz="1600" b="1">
                  <a:solidFill>
                    <a:srgbClr val="005763"/>
                  </a:solidFill>
                  <a:latin typeface="Arial"/>
                </a:rPr>
                <a:t>tudy </a:t>
              </a:r>
              <a:r>
                <a:rPr lang="en-US" sz="1600" b="1">
                  <a:solidFill>
                    <a:srgbClr val="005763"/>
                  </a:solidFill>
                  <a:latin typeface="Arial"/>
                </a:rPr>
                <a:t>S</a:t>
              </a:r>
              <a:r>
                <a:rPr sz="1600" b="1">
                  <a:solidFill>
                    <a:srgbClr val="005763"/>
                  </a:solidFill>
                  <a:latin typeface="Arial"/>
                </a:rPr>
                <a:t>cope</a:t>
              </a:r>
            </a:p>
            <a:p>
              <a:pPr algn="just">
                <a:spcBef>
                  <a:spcPts val="400"/>
                </a:spcBef>
              </a:pPr>
              <a:r>
                <a:rPr lang="en-US" sz="1400">
                  <a:solidFill>
                    <a:srgbClr val="1D252B"/>
                  </a:solidFill>
                  <a:latin typeface="Arial"/>
                </a:rPr>
                <a:t>Public Utility Commission (PUC) outlined the alternative </a:t>
              </a:r>
              <a:r>
                <a:rPr sz="1400">
                  <a:solidFill>
                    <a:srgbClr val="1D252B"/>
                  </a:solidFill>
                  <a:latin typeface="Arial"/>
                </a:rPr>
                <a:t>methods, </a:t>
              </a:r>
              <a:r>
                <a:rPr lang="en-US" sz="1400">
                  <a:solidFill>
                    <a:srgbClr val="1D252B"/>
                  </a:solidFill>
                  <a:latin typeface="Arial"/>
                </a:rPr>
                <a:t>historical </a:t>
              </a:r>
              <a:r>
                <a:rPr sz="1400">
                  <a:solidFill>
                    <a:srgbClr val="1D252B"/>
                  </a:solidFill>
                  <a:latin typeface="Arial"/>
                </a:rPr>
                <a:t>data period, and analytical areas ERCOT should evaluate</a:t>
              </a:r>
              <a:r>
                <a:rPr lang="en-US" sz="1400">
                  <a:solidFill>
                    <a:srgbClr val="1D252B"/>
                  </a:solidFill>
                  <a:latin typeface="Arial"/>
                </a:rPr>
                <a:t> in the </a:t>
              </a:r>
              <a:r>
                <a:rPr lang="en-US" sz="1400">
                  <a:solidFill>
                    <a:srgbClr val="1D252B"/>
                  </a:solidFill>
                  <a:latin typeface="Arial"/>
                  <a:hlinkClick r:id="rId2"/>
                </a:rPr>
                <a:t>study scope in</a:t>
              </a:r>
              <a:r>
                <a:rPr lang="en-US" sz="1400">
                  <a:solidFill>
                    <a:srgbClr val="1D252B"/>
                  </a:solidFill>
                  <a:latin typeface="Arial"/>
                </a:rPr>
                <a:t> PUC Project 58555 for this work</a:t>
              </a:r>
              <a:r>
                <a:rPr sz="1400">
                  <a:solidFill>
                    <a:srgbClr val="1D252B"/>
                  </a:solidFill>
                  <a:latin typeface="Arial"/>
                </a:rPr>
                <a:t>.</a:t>
              </a:r>
              <a:endParaRPr sz="1400">
                <a:solidFill>
                  <a:srgbClr val="1D252B"/>
                </a:solidFill>
                <a:latin typeface="Arial"/>
                <a:cs typeface="Arial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4352544" y="1325880"/>
              <a:ext cx="45719" cy="1490462"/>
            </a:xfrm>
            <a:prstGeom prst="rect">
              <a:avLst/>
            </a:prstGeom>
            <a:solidFill>
              <a:srgbClr val="00A7B5"/>
            </a:solidFill>
            <a:ln w="12700">
              <a:solidFill>
                <a:srgbClr val="00A7B5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24E483B8-CB5E-EAF7-7D6B-FDBA382B3E30}"/>
              </a:ext>
            </a:extLst>
          </p:cNvPr>
          <p:cNvGrpSpPr/>
          <p:nvPr/>
        </p:nvGrpSpPr>
        <p:grpSpPr>
          <a:xfrm>
            <a:off x="8135112" y="1154060"/>
            <a:ext cx="3493008" cy="2016322"/>
            <a:chOff x="8138160" y="1325880"/>
            <a:chExt cx="3493008" cy="1325880"/>
          </a:xfrm>
        </p:grpSpPr>
        <p:sp>
          <p:nvSpPr>
            <p:cNvPr id="11" name="Rounded Rectangle 10"/>
            <p:cNvSpPr/>
            <p:nvPr/>
          </p:nvSpPr>
          <p:spPr>
            <a:xfrm>
              <a:off x="8138160" y="1325880"/>
              <a:ext cx="3493008" cy="1325880"/>
            </a:xfrm>
            <a:prstGeom prst="roundRect">
              <a:avLst>
                <a:gd name="adj" fmla="val 4000"/>
              </a:avLst>
            </a:prstGeom>
            <a:solidFill>
              <a:srgbClr val="FFFFFF"/>
            </a:solidFill>
            <a:ln w="12700">
              <a:solidFill>
                <a:srgbClr val="EEF2F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164592" tIns="109728" rIns="146304" bIns="91440" rtlCol="0" anchor="t" anchorCtr="0"/>
            <a:lstStyle/>
            <a:p>
              <a:pPr algn="ctr"/>
              <a:r>
                <a:rPr sz="1600" b="1">
                  <a:solidFill>
                    <a:srgbClr val="005763"/>
                  </a:solidFill>
                  <a:latin typeface="Arial"/>
                </a:rPr>
                <a:t>ERCOT </a:t>
              </a:r>
              <a:r>
                <a:rPr lang="en-US" sz="1600" b="1">
                  <a:solidFill>
                    <a:srgbClr val="005763"/>
                  </a:solidFill>
                  <a:latin typeface="Arial"/>
                </a:rPr>
                <a:t>D</a:t>
              </a:r>
              <a:r>
                <a:rPr sz="1600" b="1">
                  <a:solidFill>
                    <a:srgbClr val="005763"/>
                  </a:solidFill>
                  <a:latin typeface="Arial"/>
                </a:rPr>
                <a:t>eliverable</a:t>
              </a:r>
              <a:r>
                <a:rPr lang="en-US" sz="1600" b="1">
                  <a:solidFill>
                    <a:srgbClr val="005763"/>
                  </a:solidFill>
                  <a:latin typeface="Arial"/>
                </a:rPr>
                <a:t> &amp; TAC Input</a:t>
              </a:r>
              <a:endParaRPr sz="1600" b="1">
                <a:solidFill>
                  <a:srgbClr val="005763"/>
                </a:solidFill>
                <a:latin typeface="Arial"/>
              </a:endParaRPr>
            </a:p>
            <a:p>
              <a:pPr algn="just">
                <a:spcBef>
                  <a:spcPts val="400"/>
                </a:spcBef>
              </a:pPr>
              <a:r>
                <a:rPr lang="en-US" sz="1400">
                  <a:solidFill>
                    <a:srgbClr val="1D252B"/>
                  </a:solidFill>
                  <a:latin typeface="Arial"/>
                </a:rPr>
                <a:t>ERCOT report due </a:t>
              </a:r>
              <a:r>
                <a:rPr sz="1400">
                  <a:solidFill>
                    <a:srgbClr val="1D252B"/>
                  </a:solidFill>
                  <a:latin typeface="Arial"/>
                </a:rPr>
                <a:t>to the PUC by the end of August 2026</a:t>
              </a:r>
              <a:r>
                <a:rPr lang="en-US" sz="1400">
                  <a:solidFill>
                    <a:srgbClr val="1D252B"/>
                  </a:solidFill>
                  <a:latin typeface="Arial"/>
                </a:rPr>
                <a:t>.</a:t>
              </a:r>
            </a:p>
            <a:p>
              <a:pPr algn="just">
                <a:spcBef>
                  <a:spcPts val="400"/>
                </a:spcBef>
              </a:pPr>
              <a:r>
                <a:rPr lang="en-US" sz="1400">
                  <a:solidFill>
                    <a:srgbClr val="1D252B"/>
                  </a:solidFill>
                  <a:latin typeface="Arial"/>
                </a:rPr>
                <a:t>ERCOT is seeking TAC feedback on the study approach and assumptions before the analysis is finalized.</a:t>
              </a:r>
              <a:endParaRPr sz="1400">
                <a:solidFill>
                  <a:srgbClr val="1D252B"/>
                </a:solidFill>
                <a:latin typeface="Arial"/>
                <a:cs typeface="Arial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8138160" y="1325880"/>
              <a:ext cx="54864" cy="1325880"/>
            </a:xfrm>
            <a:prstGeom prst="rect">
              <a:avLst/>
            </a:prstGeom>
            <a:solidFill>
              <a:srgbClr val="2B6F94"/>
            </a:solidFill>
            <a:ln w="12700">
              <a:solidFill>
                <a:srgbClr val="2B6F9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BDE297A9-F65A-9E7F-DB6C-E053F7F7C435}"/>
              </a:ext>
            </a:extLst>
          </p:cNvPr>
          <p:cNvGrpSpPr/>
          <p:nvPr/>
        </p:nvGrpSpPr>
        <p:grpSpPr>
          <a:xfrm>
            <a:off x="550164" y="4459686"/>
            <a:ext cx="11091672" cy="2150138"/>
            <a:chOff x="512064" y="4178818"/>
            <a:chExt cx="11091672" cy="2150138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65B59D4D-75ED-871D-91A8-9997FFC78633}"/>
                </a:ext>
              </a:extLst>
            </p:cNvPr>
            <p:cNvSpPr txBox="1"/>
            <p:nvPr/>
          </p:nvSpPr>
          <p:spPr>
            <a:xfrm>
              <a:off x="512064" y="4178818"/>
              <a:ext cx="7680960" cy="264688"/>
            </a:xfrm>
            <a:prstGeom prst="rect">
              <a:avLst/>
            </a:prstGeom>
            <a:noFill/>
          </p:spPr>
          <p:txBody>
            <a:bodyPr wrap="square" lIns="27432" tIns="9144" rIns="27432" bIns="9144" anchor="t">
              <a:spAutoFit/>
            </a:bodyPr>
            <a:lstStyle/>
            <a:p>
              <a:pPr algn="l"/>
              <a:r>
                <a:rPr sz="1600" b="1">
                  <a:solidFill>
                    <a:srgbClr val="005763"/>
                  </a:solidFill>
                  <a:latin typeface="Arial"/>
                </a:rPr>
                <a:t> Project Schedule (from Study Scope)</a:t>
              </a:r>
            </a:p>
          </p:txBody>
        </p:sp>
        <p:cxnSp>
          <p:nvCxnSpPr>
            <p:cNvPr id="48" name="Connector 15">
              <a:extLst>
                <a:ext uri="{FF2B5EF4-FFF2-40B4-BE49-F238E27FC236}">
                  <a16:creationId xmlns:a16="http://schemas.microsoft.com/office/drawing/2014/main" id="{D164534F-7413-E837-AF13-B67EAFADD7A4}"/>
                </a:ext>
              </a:extLst>
            </p:cNvPr>
            <p:cNvCxnSpPr/>
            <p:nvPr/>
          </p:nvCxnSpPr>
          <p:spPr>
            <a:xfrm>
              <a:off x="512064" y="4508002"/>
              <a:ext cx="11045952" cy="0"/>
            </a:xfrm>
            <a:prstGeom prst="line">
              <a:avLst/>
            </a:prstGeom>
            <a:ln w="15240">
              <a:solidFill>
                <a:srgbClr val="EAF3F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Rounded Rectangle 16">
              <a:extLst>
                <a:ext uri="{FF2B5EF4-FFF2-40B4-BE49-F238E27FC236}">
                  <a16:creationId xmlns:a16="http://schemas.microsoft.com/office/drawing/2014/main" id="{1E09043B-5C52-F886-F01E-66658F9578AE}"/>
                </a:ext>
              </a:extLst>
            </p:cNvPr>
            <p:cNvSpPr/>
            <p:nvPr/>
          </p:nvSpPr>
          <p:spPr>
            <a:xfrm>
              <a:off x="512064" y="4654306"/>
              <a:ext cx="1874519" cy="402336"/>
            </a:xfrm>
            <a:prstGeom prst="roundRect">
              <a:avLst/>
            </a:prstGeom>
            <a:solidFill>
              <a:srgbClr val="005763"/>
            </a:solidFill>
            <a:ln>
              <a:solidFill>
                <a:srgbClr val="00576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73152" tIns="18288" rIns="73152" bIns="18288" rtlCol="0" anchor="ctr"/>
            <a:lstStyle/>
            <a:p>
              <a:pPr algn="ctr"/>
              <a:r>
                <a:rPr sz="1400" b="1">
                  <a:solidFill>
                    <a:srgbClr val="FFFFFF"/>
                  </a:solidFill>
                  <a:latin typeface="Arial"/>
                </a:rPr>
                <a:t>Jan. 15, 2026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037F7AE7-497B-404F-CDEA-28A8EE5095A7}"/>
                </a:ext>
              </a:extLst>
            </p:cNvPr>
            <p:cNvSpPr txBox="1"/>
            <p:nvPr/>
          </p:nvSpPr>
          <p:spPr>
            <a:xfrm>
              <a:off x="2596896" y="4720231"/>
              <a:ext cx="9006840" cy="233910"/>
            </a:xfrm>
            <a:prstGeom prst="rect">
              <a:avLst/>
            </a:prstGeom>
            <a:noFill/>
          </p:spPr>
          <p:txBody>
            <a:bodyPr wrap="square" lIns="27432" tIns="9144" rIns="27432" bIns="9144" anchor="ctr">
              <a:spAutoFit/>
            </a:bodyPr>
            <a:lstStyle/>
            <a:p>
              <a:r>
                <a:rPr sz="1400" b="0">
                  <a:solidFill>
                    <a:srgbClr val="1D252B"/>
                  </a:solidFill>
                  <a:latin typeface="Arial"/>
                </a:rPr>
                <a:t>Project scope approved</a:t>
              </a:r>
              <a:r>
                <a:rPr lang="en-US" sz="1400">
                  <a:solidFill>
                    <a:srgbClr val="1D252B"/>
                  </a:solidFill>
                  <a:latin typeface="Arial"/>
                </a:rPr>
                <a:t> by PUC at Open Meeting</a:t>
              </a:r>
              <a:r>
                <a:rPr sz="1400" b="0">
                  <a:solidFill>
                    <a:srgbClr val="1D252B"/>
                  </a:solidFill>
                  <a:latin typeface="Arial"/>
                </a:rPr>
                <a:t>.</a:t>
              </a:r>
            </a:p>
          </p:txBody>
        </p:sp>
        <p:sp>
          <p:nvSpPr>
            <p:cNvPr id="51" name="Rounded Rectangle 19">
              <a:extLst>
                <a:ext uri="{FF2B5EF4-FFF2-40B4-BE49-F238E27FC236}">
                  <a16:creationId xmlns:a16="http://schemas.microsoft.com/office/drawing/2014/main" id="{52BA9D3B-2C50-9A30-5301-A39AF35AF827}"/>
                </a:ext>
              </a:extLst>
            </p:cNvPr>
            <p:cNvSpPr/>
            <p:nvPr/>
          </p:nvSpPr>
          <p:spPr>
            <a:xfrm>
              <a:off x="512064" y="5260181"/>
              <a:ext cx="1874519" cy="402336"/>
            </a:xfrm>
            <a:prstGeom prst="roundRect">
              <a:avLst/>
            </a:prstGeom>
            <a:solidFill>
              <a:srgbClr val="00A7B5"/>
            </a:solidFill>
            <a:ln>
              <a:solidFill>
                <a:srgbClr val="00A7B5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73152" tIns="18288" rIns="73152" bIns="18288" rtlCol="0" anchor="ctr"/>
            <a:lstStyle/>
            <a:p>
              <a:pPr algn="ctr"/>
              <a:r>
                <a:rPr sz="1400" b="1">
                  <a:solidFill>
                    <a:srgbClr val="FFFFFF"/>
                  </a:solidFill>
                  <a:latin typeface="Arial"/>
                </a:rPr>
                <a:t>Jan.</a:t>
              </a:r>
              <a:r>
                <a:rPr lang="en-US" sz="1400" b="1">
                  <a:solidFill>
                    <a:srgbClr val="FFFFFF"/>
                  </a:solidFill>
                  <a:latin typeface="Arial"/>
                </a:rPr>
                <a:t> </a:t>
              </a:r>
              <a:r>
                <a:rPr sz="1400" b="1">
                  <a:solidFill>
                    <a:srgbClr val="FFFFFF"/>
                  </a:solidFill>
                  <a:latin typeface="Arial"/>
                </a:rPr>
                <a:t>–</a:t>
              </a:r>
              <a:r>
                <a:rPr lang="en-US" sz="1400" b="1">
                  <a:solidFill>
                    <a:srgbClr val="FFFFFF"/>
                  </a:solidFill>
                  <a:latin typeface="Arial"/>
                </a:rPr>
                <a:t> </a:t>
              </a:r>
              <a:r>
                <a:rPr sz="1400" b="1">
                  <a:solidFill>
                    <a:srgbClr val="FFFFFF"/>
                  </a:solidFill>
                  <a:latin typeface="Arial"/>
                </a:rPr>
                <a:t>Aug. 2026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7AABF258-1F52-DC74-DFB6-F65166F5950E}"/>
                </a:ext>
              </a:extLst>
            </p:cNvPr>
            <p:cNvSpPr txBox="1"/>
            <p:nvPr/>
          </p:nvSpPr>
          <p:spPr>
            <a:xfrm>
              <a:off x="2586313" y="5263059"/>
              <a:ext cx="9006840" cy="449354"/>
            </a:xfrm>
            <a:prstGeom prst="rect">
              <a:avLst/>
            </a:prstGeom>
            <a:noFill/>
          </p:spPr>
          <p:txBody>
            <a:bodyPr wrap="square" lIns="27432" tIns="9144" rIns="27432" bIns="9144" anchor="t">
              <a:spAutoFit/>
            </a:bodyPr>
            <a:lstStyle/>
            <a:p>
              <a:pPr algn="just"/>
              <a:r>
                <a:rPr lang="en-US" sz="1400">
                  <a:solidFill>
                    <a:srgbClr val="1D252B"/>
                  </a:solidFill>
                  <a:latin typeface="Arial"/>
                </a:rPr>
                <a:t>ERCOT</a:t>
              </a:r>
              <a:r>
                <a:rPr sz="1400" b="0">
                  <a:solidFill>
                    <a:srgbClr val="1D252B"/>
                  </a:solidFill>
                  <a:latin typeface="Arial"/>
                </a:rPr>
                <a:t> </a:t>
              </a:r>
              <a:r>
                <a:rPr lang="en-US" sz="1400" b="0">
                  <a:solidFill>
                    <a:srgbClr val="1D252B"/>
                  </a:solidFill>
                  <a:latin typeface="Arial"/>
                </a:rPr>
                <a:t>a</a:t>
              </a:r>
              <a:r>
                <a:rPr sz="1400" b="0">
                  <a:solidFill>
                    <a:srgbClr val="1D252B"/>
                  </a:solidFill>
                  <a:latin typeface="Arial"/>
                </a:rPr>
                <a:t>nalysis phase</a:t>
              </a:r>
              <a:r>
                <a:rPr lang="en-US" sz="1400">
                  <a:solidFill>
                    <a:srgbClr val="1D252B"/>
                  </a:solidFill>
                  <a:latin typeface="Arial"/>
                </a:rPr>
                <a:t>, with </a:t>
              </a:r>
              <a:r>
                <a:rPr sz="1400" b="0">
                  <a:solidFill>
                    <a:srgbClr val="1D252B"/>
                  </a:solidFill>
                  <a:latin typeface="Arial"/>
                </a:rPr>
                <a:t>an anticipated six-month duration. </a:t>
              </a:r>
              <a:r>
                <a:rPr lang="en-US" sz="1400">
                  <a:solidFill>
                    <a:srgbClr val="1D252B"/>
                  </a:solidFill>
                  <a:latin typeface="Arial"/>
                </a:rPr>
                <a:t>ERCOT's final report scheduled for </a:t>
              </a:r>
              <a:r>
                <a:rPr sz="1400" b="0">
                  <a:solidFill>
                    <a:srgbClr val="1D252B"/>
                  </a:solidFill>
                  <a:latin typeface="Arial"/>
                </a:rPr>
                <a:t>end of August 2026.</a:t>
              </a:r>
            </a:p>
          </p:txBody>
        </p:sp>
        <p:cxnSp>
          <p:nvCxnSpPr>
            <p:cNvPr id="53" name="Connector 21">
              <a:extLst>
                <a:ext uri="{FF2B5EF4-FFF2-40B4-BE49-F238E27FC236}">
                  <a16:creationId xmlns:a16="http://schemas.microsoft.com/office/drawing/2014/main" id="{07BDCC68-EB0B-6FF0-2E55-38989FA5ABD5}"/>
                </a:ext>
              </a:extLst>
            </p:cNvPr>
            <p:cNvCxnSpPr/>
            <p:nvPr/>
          </p:nvCxnSpPr>
          <p:spPr>
            <a:xfrm>
              <a:off x="2523744" y="5797306"/>
              <a:ext cx="8119872" cy="0"/>
            </a:xfrm>
            <a:prstGeom prst="line">
              <a:avLst/>
            </a:prstGeom>
            <a:ln w="12700">
              <a:solidFill>
                <a:srgbClr val="EAF3F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Rounded Rectangle 22">
              <a:extLst>
                <a:ext uri="{FF2B5EF4-FFF2-40B4-BE49-F238E27FC236}">
                  <a16:creationId xmlns:a16="http://schemas.microsoft.com/office/drawing/2014/main" id="{1FE6A90F-323B-1916-ED04-077028C2FD77}"/>
                </a:ext>
              </a:extLst>
            </p:cNvPr>
            <p:cNvSpPr/>
            <p:nvPr/>
          </p:nvSpPr>
          <p:spPr>
            <a:xfrm>
              <a:off x="512064" y="5897890"/>
              <a:ext cx="1874519" cy="402336"/>
            </a:xfrm>
            <a:prstGeom prst="roundRect">
              <a:avLst/>
            </a:prstGeom>
            <a:solidFill>
              <a:srgbClr val="2B6F94"/>
            </a:solidFill>
            <a:ln>
              <a:solidFill>
                <a:srgbClr val="2B6F9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73152" tIns="18288" rIns="73152" bIns="18288" rtlCol="0" anchor="ctr"/>
            <a:lstStyle/>
            <a:p>
              <a:pPr algn="ctr"/>
              <a:r>
                <a:rPr sz="1400" b="1">
                  <a:solidFill>
                    <a:srgbClr val="FFFFFF"/>
                  </a:solidFill>
                  <a:latin typeface="Arial"/>
                </a:rPr>
                <a:t>Sept.</a:t>
              </a:r>
              <a:r>
                <a:rPr lang="en-US" sz="1400" b="1">
                  <a:solidFill>
                    <a:srgbClr val="FFFFFF"/>
                  </a:solidFill>
                  <a:latin typeface="Arial"/>
                </a:rPr>
                <a:t> </a:t>
              </a:r>
              <a:r>
                <a:rPr sz="1400" b="1">
                  <a:solidFill>
                    <a:srgbClr val="FFFFFF"/>
                  </a:solidFill>
                  <a:latin typeface="Arial"/>
                </a:rPr>
                <a:t>–</a:t>
              </a:r>
              <a:r>
                <a:rPr lang="en-US" sz="1400" b="1">
                  <a:solidFill>
                    <a:srgbClr val="FFFFFF"/>
                  </a:solidFill>
                  <a:latin typeface="Arial"/>
                </a:rPr>
                <a:t> Nov</a:t>
              </a:r>
              <a:r>
                <a:rPr sz="1400" b="1">
                  <a:solidFill>
                    <a:srgbClr val="FFFFFF"/>
                  </a:solidFill>
                  <a:latin typeface="Arial"/>
                </a:rPr>
                <a:t>. 2026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AA69135C-076F-119D-5C38-30A4E8ECE7D2}"/>
                </a:ext>
              </a:extLst>
            </p:cNvPr>
            <p:cNvSpPr txBox="1"/>
            <p:nvPr/>
          </p:nvSpPr>
          <p:spPr>
            <a:xfrm>
              <a:off x="2596896" y="5879602"/>
              <a:ext cx="9006840" cy="449354"/>
            </a:xfrm>
            <a:prstGeom prst="rect">
              <a:avLst/>
            </a:prstGeom>
            <a:noFill/>
          </p:spPr>
          <p:txBody>
            <a:bodyPr wrap="square" lIns="27432" tIns="9144" rIns="27432" bIns="9144" anchor="t">
              <a:spAutoFit/>
            </a:bodyPr>
            <a:lstStyle/>
            <a:p>
              <a:pPr algn="just"/>
              <a:r>
                <a:rPr lang="en-US" sz="1400">
                  <a:solidFill>
                    <a:srgbClr val="1D252B"/>
                  </a:solidFill>
                  <a:latin typeface="Arial"/>
                </a:rPr>
                <a:t>PUC Staff-led</a:t>
              </a:r>
              <a:r>
                <a:rPr sz="1400" b="0">
                  <a:solidFill>
                    <a:srgbClr val="1D252B"/>
                  </a:solidFill>
                  <a:latin typeface="Arial"/>
                </a:rPr>
                <a:t> workshop and request for public comment on ERCOT's final report </a:t>
              </a:r>
              <a:r>
                <a:rPr lang="en-US" sz="1400">
                  <a:solidFill>
                    <a:srgbClr val="1D252B"/>
                  </a:solidFill>
                  <a:latin typeface="Arial"/>
                </a:rPr>
                <a:t>in </a:t>
              </a:r>
              <a:r>
                <a:rPr sz="1400" b="0">
                  <a:solidFill>
                    <a:srgbClr val="1D252B"/>
                  </a:solidFill>
                  <a:latin typeface="Arial"/>
                </a:rPr>
                <a:t>September, followed by proposed</a:t>
              </a:r>
              <a:r>
                <a:rPr lang="en-US" sz="1400">
                  <a:solidFill>
                    <a:srgbClr val="1D252B"/>
                  </a:solidFill>
                  <a:latin typeface="Arial"/>
                </a:rPr>
                <a:t> </a:t>
              </a:r>
              <a:r>
                <a:rPr sz="1400" b="0">
                  <a:solidFill>
                    <a:srgbClr val="1D252B"/>
                  </a:solidFill>
                  <a:latin typeface="Arial"/>
                </a:rPr>
                <a:t>findings and recommendations filed </a:t>
              </a:r>
              <a:r>
                <a:rPr lang="en-US" sz="1400">
                  <a:solidFill>
                    <a:srgbClr val="1D252B"/>
                  </a:solidFill>
                  <a:latin typeface="Arial"/>
                </a:rPr>
                <a:t>in October, and PUC consideration in October and November</a:t>
              </a:r>
              <a:r>
                <a:rPr sz="1400" b="0">
                  <a:solidFill>
                    <a:srgbClr val="1D252B"/>
                  </a:solidFill>
                  <a:latin typeface="Arial"/>
                </a:rPr>
                <a:t>.</a:t>
              </a:r>
              <a:endParaRPr lang="en-US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98EFBF1E-551F-4FE2-F945-80CA1561C843}"/>
              </a:ext>
            </a:extLst>
          </p:cNvPr>
          <p:cNvGrpSpPr/>
          <p:nvPr/>
        </p:nvGrpSpPr>
        <p:grpSpPr>
          <a:xfrm>
            <a:off x="563880" y="3348610"/>
            <a:ext cx="11064240" cy="920350"/>
            <a:chOff x="563880" y="3400924"/>
            <a:chExt cx="11064240" cy="749808"/>
          </a:xfrm>
        </p:grpSpPr>
        <p:sp>
          <p:nvSpPr>
            <p:cNvPr id="56" name="Rounded Rectangle 12">
              <a:extLst>
                <a:ext uri="{FF2B5EF4-FFF2-40B4-BE49-F238E27FC236}">
                  <a16:creationId xmlns:a16="http://schemas.microsoft.com/office/drawing/2014/main" id="{950ECC18-CC12-966D-98C5-84110EB7EAB9}"/>
                </a:ext>
              </a:extLst>
            </p:cNvPr>
            <p:cNvSpPr/>
            <p:nvPr/>
          </p:nvSpPr>
          <p:spPr>
            <a:xfrm>
              <a:off x="563880" y="3400924"/>
              <a:ext cx="11064240" cy="749808"/>
            </a:xfrm>
            <a:prstGeom prst="roundRect">
              <a:avLst>
                <a:gd name="adj" fmla="val 4000"/>
              </a:avLst>
            </a:prstGeom>
            <a:solidFill>
              <a:srgbClr val="EAF3F5"/>
            </a:solidFill>
            <a:ln w="12700">
              <a:solidFill>
                <a:srgbClr val="EAF3F5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164592" tIns="109728" rIns="146304" bIns="91440" rtlCol="0" anchor="ctr"/>
            <a:lstStyle/>
            <a:p>
              <a:pPr algn="ctr"/>
              <a:r>
                <a:rPr lang="en-US" sz="1600" b="1">
                  <a:solidFill>
                    <a:srgbClr val="005763"/>
                  </a:solidFill>
                  <a:latin typeface="Arial"/>
                </a:rPr>
                <a:t>Purpose of Today’s TAC Discussion</a:t>
              </a:r>
              <a:endParaRPr sz="1600" b="1">
                <a:solidFill>
                  <a:srgbClr val="005763"/>
                </a:solidFill>
                <a:latin typeface="Arial"/>
              </a:endParaRPr>
            </a:p>
            <a:p>
              <a:pPr algn="just">
                <a:spcBef>
                  <a:spcPts val="400"/>
                </a:spcBef>
              </a:pPr>
              <a:r>
                <a:rPr lang="en-US" sz="1400">
                  <a:solidFill>
                    <a:srgbClr val="1D252B"/>
                  </a:solidFill>
                </a:rPr>
                <a:t>ERCOT is seeking TAC input on the study approach and allocation-method assumptions to inform ERCOT's analysis and prepare findings for the July TAC discussion and final report.  </a:t>
              </a:r>
              <a:endParaRPr sz="1400">
                <a:solidFill>
                  <a:srgbClr val="1D252B"/>
                </a:solidFill>
                <a:cs typeface="Arial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5CB5644A-7593-D99A-1F6E-D8D95F79F95E}"/>
                </a:ext>
              </a:extLst>
            </p:cNvPr>
            <p:cNvSpPr/>
            <p:nvPr/>
          </p:nvSpPr>
          <p:spPr>
            <a:xfrm>
              <a:off x="563880" y="3400924"/>
              <a:ext cx="54864" cy="749808"/>
            </a:xfrm>
            <a:prstGeom prst="rect">
              <a:avLst/>
            </a:prstGeom>
            <a:solidFill>
              <a:srgbClr val="005763"/>
            </a:solidFill>
            <a:ln w="12700">
              <a:solidFill>
                <a:srgbClr val="00576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34440" y="502920"/>
            <a:ext cx="6008761" cy="437043"/>
          </a:xfrm>
          <a:prstGeom prst="rect">
            <a:avLst/>
          </a:prstGeom>
          <a:noFill/>
        </p:spPr>
        <p:txBody>
          <a:bodyPr wrap="none" lIns="45720" tIns="18288" rIns="45720" bIns="18288" anchor="t">
            <a:spAutoFit/>
          </a:bodyPr>
          <a:lstStyle/>
          <a:p>
            <a:r>
              <a:rPr sz="2600" b="1" i="0">
                <a:solidFill>
                  <a:srgbClr val="005763"/>
                </a:solidFill>
                <a:latin typeface="Arial"/>
              </a:rPr>
              <a:t>Nomenclature for </a:t>
            </a:r>
            <a:r>
              <a:rPr lang="en-US" sz="2600" b="1">
                <a:solidFill>
                  <a:srgbClr val="005763"/>
                </a:solidFill>
                <a:latin typeface="Arial"/>
              </a:rPr>
              <a:t>Today’s Discussion</a:t>
            </a:r>
            <a:endParaRPr sz="2600" b="1" i="0">
              <a:solidFill>
                <a:srgbClr val="005763"/>
              </a:solidFill>
              <a:latin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567160" y="6437376"/>
            <a:ext cx="256032" cy="182880"/>
          </a:xfrm>
          <a:prstGeom prst="rect">
            <a:avLst/>
          </a:prstGeom>
          <a:noFill/>
        </p:spPr>
        <p:txBody>
          <a:bodyPr wrap="none" lIns="45720" tIns="18288" rIns="45720" bIns="18288" anchor="t">
            <a:spAutoFit/>
          </a:bodyPr>
          <a:lstStyle/>
          <a:p>
            <a:pPr algn="r"/>
            <a:r>
              <a:rPr sz="900" b="1" i="0">
                <a:solidFill>
                  <a:srgbClr val="005763"/>
                </a:solidFill>
                <a:latin typeface="Arial"/>
              </a:rPr>
              <a:t>3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A21CCAA-3767-17E8-BF22-B8FA80246DDB}"/>
              </a:ext>
            </a:extLst>
          </p:cNvPr>
          <p:cNvGrpSpPr/>
          <p:nvPr/>
        </p:nvGrpSpPr>
        <p:grpSpPr>
          <a:xfrm>
            <a:off x="566928" y="1534753"/>
            <a:ext cx="5349240" cy="948550"/>
            <a:chOff x="566928" y="1298448"/>
            <a:chExt cx="5349240" cy="749808"/>
          </a:xfrm>
        </p:grpSpPr>
        <p:sp>
          <p:nvSpPr>
            <p:cNvPr id="7" name="Rounded Rectangle 6"/>
            <p:cNvSpPr/>
            <p:nvPr/>
          </p:nvSpPr>
          <p:spPr>
            <a:xfrm>
              <a:off x="566928" y="1298448"/>
              <a:ext cx="5349240" cy="749808"/>
            </a:xfrm>
            <a:prstGeom prst="roundRect">
              <a:avLst>
                <a:gd name="adj" fmla="val 4000"/>
              </a:avLst>
            </a:prstGeom>
            <a:solidFill>
              <a:srgbClr val="FFFFFF"/>
            </a:solidFill>
            <a:ln w="12700">
              <a:solidFill>
                <a:srgbClr val="EEF2F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164592" tIns="109728" rIns="146304" bIns="91440" rtlCol="0" anchor="ctr"/>
            <a:lstStyle/>
            <a:p>
              <a:pPr algn="ctr"/>
              <a:r>
                <a:rPr sz="1600" b="1">
                  <a:solidFill>
                    <a:srgbClr val="005763"/>
                  </a:solidFill>
                  <a:latin typeface="Arial"/>
                </a:rPr>
                <a:t>Base Case: </a:t>
              </a:r>
              <a:r>
                <a:rPr lang="en-US" sz="1600" b="1">
                  <a:solidFill>
                    <a:srgbClr val="005763"/>
                  </a:solidFill>
                  <a:latin typeface="Arial"/>
                </a:rPr>
                <a:t>C</a:t>
              </a:r>
              <a:r>
                <a:rPr sz="1600" b="1">
                  <a:solidFill>
                    <a:srgbClr val="005763"/>
                  </a:solidFill>
                  <a:latin typeface="Arial"/>
                </a:rPr>
                <a:t>urrent L</a:t>
              </a:r>
              <a:r>
                <a:rPr lang="en-US" sz="1600" b="1">
                  <a:solidFill>
                    <a:srgbClr val="005763"/>
                  </a:solidFill>
                  <a:latin typeface="Arial"/>
                </a:rPr>
                <a:t>oad </a:t>
              </a:r>
              <a:r>
                <a:rPr sz="1600" b="1">
                  <a:solidFill>
                    <a:srgbClr val="005763"/>
                  </a:solidFill>
                  <a:latin typeface="Arial"/>
                </a:rPr>
                <a:t>R</a:t>
              </a:r>
              <a:r>
                <a:rPr lang="en-US" sz="1600" b="1">
                  <a:solidFill>
                    <a:srgbClr val="005763"/>
                  </a:solidFill>
                  <a:latin typeface="Arial"/>
                </a:rPr>
                <a:t>atio </a:t>
              </a:r>
              <a:r>
                <a:rPr sz="1600" b="1">
                  <a:solidFill>
                    <a:srgbClr val="005763"/>
                  </a:solidFill>
                  <a:latin typeface="Arial"/>
                </a:rPr>
                <a:t>S</a:t>
              </a:r>
              <a:r>
                <a:rPr lang="en-US" sz="1600" b="1">
                  <a:solidFill>
                    <a:srgbClr val="005763"/>
                  </a:solidFill>
                  <a:latin typeface="Arial"/>
                </a:rPr>
                <a:t>hare (LRS)</a:t>
              </a:r>
              <a:r>
                <a:rPr sz="1600" b="1">
                  <a:solidFill>
                    <a:srgbClr val="005763"/>
                  </a:solidFill>
                  <a:latin typeface="Arial"/>
                </a:rPr>
                <a:t> allocation</a:t>
              </a:r>
            </a:p>
            <a:p>
              <a:pPr algn="just">
                <a:spcBef>
                  <a:spcPts val="400"/>
                </a:spcBef>
              </a:pPr>
              <a:r>
                <a:rPr sz="1400">
                  <a:solidFill>
                    <a:srgbClr val="1D252B"/>
                  </a:solidFill>
                  <a:latin typeface="Arial"/>
                </a:rPr>
                <a:t>Benchmark. AS/RS costs allocated primarily to QSEs representing load.</a:t>
              </a:r>
              <a:endParaRPr sz="1400">
                <a:solidFill>
                  <a:srgbClr val="1D252B"/>
                </a:solidFill>
                <a:latin typeface="Arial"/>
                <a:cs typeface="Arial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566928" y="1298448"/>
              <a:ext cx="54864" cy="749808"/>
            </a:xfrm>
            <a:prstGeom prst="rect">
              <a:avLst/>
            </a:prstGeom>
            <a:solidFill>
              <a:srgbClr val="005763"/>
            </a:solidFill>
            <a:ln w="12700">
              <a:solidFill>
                <a:srgbClr val="00576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400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BD70A202-98DD-97B1-0ADA-33E99294B2EC}"/>
              </a:ext>
            </a:extLst>
          </p:cNvPr>
          <p:cNvGrpSpPr/>
          <p:nvPr/>
        </p:nvGrpSpPr>
        <p:grpSpPr>
          <a:xfrm>
            <a:off x="566928" y="2789958"/>
            <a:ext cx="5349240" cy="948550"/>
            <a:chOff x="566928" y="2231136"/>
            <a:chExt cx="5349240" cy="749808"/>
          </a:xfrm>
        </p:grpSpPr>
        <p:sp>
          <p:nvSpPr>
            <p:cNvPr id="9" name="Rounded Rectangle 8"/>
            <p:cNvSpPr/>
            <p:nvPr/>
          </p:nvSpPr>
          <p:spPr>
            <a:xfrm>
              <a:off x="566928" y="2231136"/>
              <a:ext cx="5349240" cy="749808"/>
            </a:xfrm>
            <a:prstGeom prst="roundRect">
              <a:avLst>
                <a:gd name="adj" fmla="val 4000"/>
              </a:avLst>
            </a:prstGeom>
            <a:solidFill>
              <a:srgbClr val="FFFFFF"/>
            </a:solidFill>
            <a:ln w="12700">
              <a:solidFill>
                <a:srgbClr val="EEF2F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164592" tIns="109728" rIns="146304" bIns="91440" rtlCol="0" anchor="ctr"/>
            <a:lstStyle/>
            <a:p>
              <a:pPr algn="ctr"/>
              <a:r>
                <a:rPr sz="1600" b="1">
                  <a:solidFill>
                    <a:srgbClr val="005763"/>
                  </a:solidFill>
                  <a:latin typeface="Arial"/>
                </a:rPr>
                <a:t>Method A: PURA § 39.1593(b)(1)</a:t>
              </a:r>
            </a:p>
            <a:p>
              <a:pPr algn="just">
                <a:spcBef>
                  <a:spcPts val="400"/>
                </a:spcBef>
              </a:pPr>
              <a:r>
                <a:rPr lang="en-US" sz="1400">
                  <a:solidFill>
                    <a:srgbClr val="1D252B"/>
                  </a:solidFill>
                  <a:latin typeface="Arial"/>
                </a:rPr>
                <a:t>Based on forecast errors during h</a:t>
              </a:r>
              <a:r>
                <a:rPr sz="1400">
                  <a:solidFill>
                    <a:srgbClr val="1D252B"/>
                  </a:solidFill>
                  <a:latin typeface="Arial"/>
                </a:rPr>
                <a:t>igh </a:t>
              </a:r>
              <a:r>
                <a:rPr lang="en-US" sz="1400">
                  <a:solidFill>
                    <a:srgbClr val="1D252B"/>
                  </a:solidFill>
                  <a:latin typeface="Arial"/>
                </a:rPr>
                <a:t>reliability-risk</a:t>
              </a:r>
              <a:r>
                <a:rPr sz="1400">
                  <a:solidFill>
                    <a:srgbClr val="1D252B"/>
                  </a:solidFill>
                  <a:latin typeface="Arial"/>
                </a:rPr>
                <a:t> hours; semi</a:t>
              </a:r>
              <a:r>
                <a:rPr lang="en-US" sz="1400">
                  <a:solidFill>
                    <a:srgbClr val="1D252B"/>
                  </a:solidFill>
                  <a:latin typeface="Arial"/>
                </a:rPr>
                <a:t>-</a:t>
              </a:r>
              <a:r>
                <a:rPr sz="1400">
                  <a:solidFill>
                    <a:srgbClr val="1D252B"/>
                  </a:solidFill>
                  <a:latin typeface="Arial"/>
                </a:rPr>
                <a:t>annual allocation across dispatchable, non-dispatchable, and load.</a:t>
              </a:r>
              <a:endParaRPr sz="1400">
                <a:solidFill>
                  <a:srgbClr val="1D252B"/>
                </a:solidFill>
                <a:latin typeface="Arial"/>
                <a:cs typeface="Arial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66928" y="2231136"/>
              <a:ext cx="54864" cy="749808"/>
            </a:xfrm>
            <a:prstGeom prst="rect">
              <a:avLst/>
            </a:prstGeom>
            <a:solidFill>
              <a:srgbClr val="00899A"/>
            </a:solidFill>
            <a:ln w="12700">
              <a:solidFill>
                <a:srgbClr val="00899A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400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252ED369-CD9F-A494-B4D1-5F49830E8508}"/>
              </a:ext>
            </a:extLst>
          </p:cNvPr>
          <p:cNvGrpSpPr/>
          <p:nvPr/>
        </p:nvGrpSpPr>
        <p:grpSpPr>
          <a:xfrm>
            <a:off x="551688" y="3924419"/>
            <a:ext cx="5349240" cy="749808"/>
            <a:chOff x="566928" y="3163824"/>
            <a:chExt cx="5349240" cy="749808"/>
          </a:xfrm>
        </p:grpSpPr>
        <p:sp>
          <p:nvSpPr>
            <p:cNvPr id="11" name="Rounded Rectangle 10"/>
            <p:cNvSpPr/>
            <p:nvPr/>
          </p:nvSpPr>
          <p:spPr>
            <a:xfrm>
              <a:off x="566928" y="3163824"/>
              <a:ext cx="5349240" cy="749808"/>
            </a:xfrm>
            <a:prstGeom prst="roundRect">
              <a:avLst>
                <a:gd name="adj" fmla="val 4000"/>
              </a:avLst>
            </a:prstGeom>
            <a:solidFill>
              <a:srgbClr val="FFFFFF"/>
            </a:solidFill>
            <a:ln w="12700">
              <a:solidFill>
                <a:srgbClr val="EEF2F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164592" tIns="109728" rIns="146304" bIns="91440" rtlCol="0" anchor="ctr"/>
            <a:lstStyle/>
            <a:p>
              <a:pPr algn="ctr"/>
              <a:r>
                <a:rPr sz="1600" b="1" dirty="0">
                  <a:solidFill>
                    <a:srgbClr val="005763"/>
                  </a:solidFill>
                  <a:latin typeface="Arial"/>
                </a:rPr>
                <a:t>Method B: operational-risk allocation</a:t>
              </a:r>
            </a:p>
            <a:p>
              <a:pPr algn="just">
                <a:spcBef>
                  <a:spcPts val="400"/>
                </a:spcBef>
              </a:pPr>
              <a:r>
                <a:rPr lang="en-US" sz="1400" dirty="0">
                  <a:solidFill>
                    <a:srgbClr val="1D252B"/>
                  </a:solidFill>
                </a:rPr>
                <a:t>Based on forecast errors during all hours; allocation reflects hourly operational risk drivers; daily allocation</a:t>
              </a:r>
              <a:r>
                <a:rPr sz="1400" dirty="0">
                  <a:solidFill>
                    <a:srgbClr val="1D252B"/>
                  </a:solidFill>
                  <a:latin typeface="Arial"/>
                </a:rPr>
                <a:t>.</a:t>
              </a:r>
              <a:endParaRPr sz="1400" dirty="0">
                <a:solidFill>
                  <a:srgbClr val="1D252B"/>
                </a:solidFill>
                <a:latin typeface="Arial"/>
                <a:cs typeface="Arial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66928" y="3163824"/>
              <a:ext cx="54864" cy="749808"/>
            </a:xfrm>
            <a:prstGeom prst="rect">
              <a:avLst/>
            </a:prstGeom>
            <a:solidFill>
              <a:srgbClr val="2B6F94"/>
            </a:solidFill>
            <a:ln w="12700">
              <a:solidFill>
                <a:srgbClr val="2B6F9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400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09FEC75-5FD4-CC39-3467-5459BA66CD2D}"/>
              </a:ext>
            </a:extLst>
          </p:cNvPr>
          <p:cNvGrpSpPr/>
          <p:nvPr/>
        </p:nvGrpSpPr>
        <p:grpSpPr>
          <a:xfrm>
            <a:off x="579120" y="5046049"/>
            <a:ext cx="5349240" cy="749808"/>
            <a:chOff x="566928" y="4096512"/>
            <a:chExt cx="5349240" cy="749808"/>
          </a:xfrm>
        </p:grpSpPr>
        <p:sp>
          <p:nvSpPr>
            <p:cNvPr id="13" name="Rounded Rectangle 12"/>
            <p:cNvSpPr/>
            <p:nvPr/>
          </p:nvSpPr>
          <p:spPr>
            <a:xfrm>
              <a:off x="566928" y="4096512"/>
              <a:ext cx="5349240" cy="749808"/>
            </a:xfrm>
            <a:prstGeom prst="roundRect">
              <a:avLst>
                <a:gd name="adj" fmla="val 4000"/>
              </a:avLst>
            </a:prstGeom>
            <a:solidFill>
              <a:srgbClr val="FFFFFF"/>
            </a:solidFill>
            <a:ln w="12700">
              <a:solidFill>
                <a:srgbClr val="EEF2F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164592" tIns="109728" rIns="146304" bIns="91440" rtlCol="0" anchor="ctr"/>
            <a:lstStyle/>
            <a:p>
              <a:pPr algn="ctr"/>
              <a:r>
                <a:rPr sz="1600" b="1" dirty="0">
                  <a:solidFill>
                    <a:srgbClr val="005763"/>
                  </a:solidFill>
                  <a:latin typeface="Arial"/>
                </a:rPr>
                <a:t>Method C: QSE capacity short allocation</a:t>
              </a:r>
            </a:p>
            <a:p>
              <a:pPr algn="just">
                <a:spcBef>
                  <a:spcPts val="400"/>
                </a:spcBef>
              </a:pPr>
              <a:r>
                <a:rPr lang="en-US" sz="1400" dirty="0">
                  <a:solidFill>
                    <a:srgbClr val="1D252B"/>
                  </a:solidFill>
                  <a:latin typeface="Arial"/>
                </a:rPr>
                <a:t>Based on capacity short positions; c</a:t>
              </a:r>
              <a:r>
                <a:rPr sz="1400" dirty="0">
                  <a:solidFill>
                    <a:srgbClr val="1D252B"/>
                  </a:solidFill>
                  <a:latin typeface="Arial"/>
                </a:rPr>
                <a:t>osts charged first to capacity-short QSEs</a:t>
              </a:r>
              <a:r>
                <a:rPr lang="en-US" sz="1400" dirty="0">
                  <a:solidFill>
                    <a:srgbClr val="1D252B"/>
                  </a:solidFill>
                  <a:latin typeface="Arial"/>
                </a:rPr>
                <a:t>, with any</a:t>
              </a:r>
              <a:r>
                <a:rPr sz="1400" dirty="0">
                  <a:solidFill>
                    <a:srgbClr val="1D252B"/>
                  </a:solidFill>
                  <a:latin typeface="Arial"/>
                </a:rPr>
                <a:t> residual uplift </a:t>
              </a:r>
              <a:r>
                <a:rPr lang="en-US" sz="1400" dirty="0">
                  <a:solidFill>
                    <a:srgbClr val="1D252B"/>
                  </a:solidFill>
                  <a:latin typeface="Arial"/>
                </a:rPr>
                <a:t>allocated </a:t>
              </a:r>
              <a:r>
                <a:rPr sz="1400" dirty="0">
                  <a:solidFill>
                    <a:srgbClr val="1D252B"/>
                  </a:solidFill>
                  <a:latin typeface="Arial"/>
                </a:rPr>
                <a:t>by LRS</a:t>
              </a:r>
              <a:r>
                <a:rPr lang="en-US" sz="1400" dirty="0">
                  <a:solidFill>
                    <a:srgbClr val="1D252B"/>
                  </a:solidFill>
                  <a:latin typeface="Arial"/>
                </a:rPr>
                <a:t>.</a:t>
              </a:r>
              <a:endParaRPr sz="1400" dirty="0">
                <a:solidFill>
                  <a:srgbClr val="1D252B"/>
                </a:solidFill>
                <a:latin typeface="Arial"/>
                <a:cs typeface="Arial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566928" y="4096512"/>
              <a:ext cx="54864" cy="749808"/>
            </a:xfrm>
            <a:prstGeom prst="rect">
              <a:avLst/>
            </a:prstGeom>
            <a:solidFill>
              <a:srgbClr val="8DAF49"/>
            </a:solidFill>
            <a:ln w="12700">
              <a:solidFill>
                <a:srgbClr val="8DAF49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400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8269A9E-7B56-ACC6-3B53-CB84293A02EE}"/>
              </a:ext>
            </a:extLst>
          </p:cNvPr>
          <p:cNvGrpSpPr/>
          <p:nvPr/>
        </p:nvGrpSpPr>
        <p:grpSpPr>
          <a:xfrm>
            <a:off x="6291072" y="1534753"/>
            <a:ext cx="2514600" cy="1261872"/>
            <a:chOff x="6291072" y="1298448"/>
            <a:chExt cx="2514600" cy="1115568"/>
          </a:xfrm>
        </p:grpSpPr>
        <p:sp>
          <p:nvSpPr>
            <p:cNvPr id="15" name="Rounded Rectangle 14"/>
            <p:cNvSpPr/>
            <p:nvPr/>
          </p:nvSpPr>
          <p:spPr>
            <a:xfrm>
              <a:off x="6291072" y="1298448"/>
              <a:ext cx="2514600" cy="1115568"/>
            </a:xfrm>
            <a:prstGeom prst="roundRect">
              <a:avLst>
                <a:gd name="adj" fmla="val 4000"/>
              </a:avLst>
            </a:prstGeom>
            <a:solidFill>
              <a:srgbClr val="EAF3F5"/>
            </a:solidFill>
            <a:ln w="12700">
              <a:solidFill>
                <a:srgbClr val="EEF2F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164592" tIns="109728" rIns="146304" bIns="91440" rtlCol="0" anchor="ctr"/>
            <a:lstStyle/>
            <a:p>
              <a:pPr algn="ctr"/>
              <a:r>
                <a:rPr sz="1600" b="1">
                  <a:solidFill>
                    <a:srgbClr val="005763"/>
                  </a:solidFill>
                  <a:latin typeface="Arial"/>
                </a:rPr>
                <a:t>Primary effect</a:t>
              </a:r>
              <a:r>
                <a:rPr lang="en-US" sz="1600" b="1">
                  <a:solidFill>
                    <a:srgbClr val="005763"/>
                  </a:solidFill>
                  <a:latin typeface="Arial"/>
                </a:rPr>
                <a:t>s</a:t>
              </a:r>
              <a:endParaRPr sz="1600" b="1">
                <a:solidFill>
                  <a:srgbClr val="005763"/>
                </a:solidFill>
                <a:latin typeface="Arial"/>
              </a:endParaRPr>
            </a:p>
            <a:p>
              <a:pPr algn="just">
                <a:spcBef>
                  <a:spcPts val="400"/>
                </a:spcBef>
              </a:pPr>
              <a:r>
                <a:rPr sz="1400">
                  <a:solidFill>
                    <a:srgbClr val="1D252B"/>
                  </a:solidFill>
                  <a:latin typeface="Arial"/>
                </a:rPr>
                <a:t>Reallocate historical AS/RS costs using each method and compare to the Base Case.</a:t>
              </a:r>
              <a:endParaRPr sz="1400">
                <a:solidFill>
                  <a:srgbClr val="1D252B"/>
                </a:solidFill>
                <a:latin typeface="Arial"/>
                <a:cs typeface="Arial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291072" y="1298448"/>
              <a:ext cx="54864" cy="1115568"/>
            </a:xfrm>
            <a:prstGeom prst="rect">
              <a:avLst/>
            </a:prstGeom>
            <a:solidFill>
              <a:srgbClr val="005763"/>
            </a:solidFill>
            <a:ln w="12700">
              <a:solidFill>
                <a:srgbClr val="00576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400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7FC99EB-1129-D95E-6E3E-CD6674A7955D}"/>
              </a:ext>
            </a:extLst>
          </p:cNvPr>
          <p:cNvGrpSpPr/>
          <p:nvPr/>
        </p:nvGrpSpPr>
        <p:grpSpPr>
          <a:xfrm>
            <a:off x="9079992" y="1534753"/>
            <a:ext cx="2560320" cy="1261872"/>
            <a:chOff x="9079992" y="1298448"/>
            <a:chExt cx="2560320" cy="1115568"/>
          </a:xfrm>
        </p:grpSpPr>
        <p:sp>
          <p:nvSpPr>
            <p:cNvPr id="17" name="Rounded Rectangle 16"/>
            <p:cNvSpPr/>
            <p:nvPr/>
          </p:nvSpPr>
          <p:spPr>
            <a:xfrm>
              <a:off x="9079992" y="1298448"/>
              <a:ext cx="2560320" cy="1115568"/>
            </a:xfrm>
            <a:prstGeom prst="roundRect">
              <a:avLst>
                <a:gd name="adj" fmla="val 4000"/>
              </a:avLst>
            </a:prstGeom>
            <a:solidFill>
              <a:srgbClr val="EAF3F5"/>
            </a:solidFill>
            <a:ln w="12700">
              <a:solidFill>
                <a:srgbClr val="EEF2F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164592" tIns="109728" rIns="146304" bIns="91440" rtlCol="0" anchor="ctr"/>
            <a:lstStyle/>
            <a:p>
              <a:pPr algn="ctr"/>
              <a:r>
                <a:rPr sz="1600" b="1">
                  <a:solidFill>
                    <a:srgbClr val="005763"/>
                  </a:solidFill>
                  <a:latin typeface="Arial"/>
                </a:rPr>
                <a:t>Secondary effects</a:t>
              </a:r>
            </a:p>
            <a:p>
              <a:pPr algn="just">
                <a:spcBef>
                  <a:spcPts val="400"/>
                </a:spcBef>
              </a:pPr>
              <a:r>
                <a:rPr sz="1400">
                  <a:solidFill>
                    <a:srgbClr val="1D252B"/>
                  </a:solidFill>
                  <a:latin typeface="Arial"/>
                </a:rPr>
                <a:t>Assess how participant behavior, credit, settlement, and consumer-cost impacts could change.</a:t>
              </a:r>
              <a:endParaRPr sz="1400">
                <a:solidFill>
                  <a:srgbClr val="1D252B"/>
                </a:solidFill>
                <a:latin typeface="Arial"/>
                <a:cs typeface="Arial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9079992" y="1298448"/>
              <a:ext cx="54864" cy="1115568"/>
            </a:xfrm>
            <a:prstGeom prst="rect">
              <a:avLst/>
            </a:prstGeom>
            <a:solidFill>
              <a:srgbClr val="00A7B5"/>
            </a:solidFill>
            <a:ln w="12700">
              <a:solidFill>
                <a:srgbClr val="00A7B5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40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4E54357-27AA-62BD-5F96-87B14B0F6639}"/>
              </a:ext>
            </a:extLst>
          </p:cNvPr>
          <p:cNvGrpSpPr/>
          <p:nvPr/>
        </p:nvGrpSpPr>
        <p:grpSpPr>
          <a:xfrm>
            <a:off x="6291072" y="2979505"/>
            <a:ext cx="5349240" cy="1261872"/>
            <a:chOff x="6291072" y="2743200"/>
            <a:chExt cx="5349240" cy="1261872"/>
          </a:xfrm>
        </p:grpSpPr>
        <p:sp>
          <p:nvSpPr>
            <p:cNvPr id="19" name="Rounded Rectangle 18"/>
            <p:cNvSpPr/>
            <p:nvPr/>
          </p:nvSpPr>
          <p:spPr>
            <a:xfrm>
              <a:off x="6291072" y="2743200"/>
              <a:ext cx="5349240" cy="1261872"/>
            </a:xfrm>
            <a:prstGeom prst="roundRect">
              <a:avLst>
                <a:gd name="adj" fmla="val 4000"/>
              </a:avLst>
            </a:prstGeom>
            <a:solidFill>
              <a:srgbClr val="FFFFFF"/>
            </a:solidFill>
            <a:ln w="12700">
              <a:solidFill>
                <a:srgbClr val="EEF2F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164592" tIns="109728" rIns="146304" bIns="91440" rtlCol="0" anchor="ctr"/>
            <a:lstStyle/>
            <a:p>
              <a:pPr algn="ctr"/>
              <a:r>
                <a:rPr sz="1600" b="1">
                  <a:solidFill>
                    <a:srgbClr val="005763"/>
                  </a:solidFill>
                  <a:latin typeface="Arial"/>
                </a:rPr>
                <a:t>Products in scope</a:t>
              </a:r>
            </a:p>
            <a:p>
              <a:pPr algn="just">
                <a:spcBef>
                  <a:spcPts val="400"/>
                </a:spcBef>
              </a:pPr>
              <a:r>
                <a:rPr sz="1400">
                  <a:solidFill>
                    <a:srgbClr val="1D252B"/>
                  </a:solidFill>
                  <a:latin typeface="Arial"/>
                </a:rPr>
                <a:t>AS: Regulation, RRS, ECRS, Non-Spin
RS: BSS, ERS, FFSS, RMR, RUC, VSS
</a:t>
              </a:r>
              <a:r>
                <a:rPr lang="en-US" sz="1400">
                  <a:solidFill>
                    <a:srgbClr val="1D252B"/>
                  </a:solidFill>
                  <a:latin typeface="Arial"/>
                </a:rPr>
                <a:t>* </a:t>
              </a:r>
              <a:r>
                <a:rPr sz="1400">
                  <a:solidFill>
                    <a:srgbClr val="1D252B"/>
                  </a:solidFill>
                  <a:latin typeface="Arial"/>
                </a:rPr>
                <a:t>DRRS excluded because </a:t>
              </a:r>
              <a:r>
                <a:rPr lang="en-US" sz="1400">
                  <a:solidFill>
                    <a:srgbClr val="1D252B"/>
                  </a:solidFill>
                  <a:latin typeface="Arial"/>
                </a:rPr>
                <a:t>it is currently under development and </a:t>
              </a:r>
              <a:r>
                <a:rPr sz="1400">
                  <a:solidFill>
                    <a:srgbClr val="1D252B"/>
                  </a:solidFill>
                  <a:latin typeface="Arial"/>
                </a:rPr>
                <a:t>historical </a:t>
              </a:r>
              <a:r>
                <a:rPr lang="en-US" sz="1400">
                  <a:solidFill>
                    <a:srgbClr val="1D252B"/>
                  </a:solidFill>
                  <a:latin typeface="Arial"/>
                </a:rPr>
                <a:t>pricing and quantity </a:t>
              </a:r>
              <a:r>
                <a:rPr sz="1400">
                  <a:solidFill>
                    <a:srgbClr val="1D252B"/>
                  </a:solidFill>
                  <a:latin typeface="Arial"/>
                </a:rPr>
                <a:t>data does not exist.</a:t>
              </a:r>
              <a:endParaRPr sz="1400">
                <a:solidFill>
                  <a:srgbClr val="1D252B"/>
                </a:solidFill>
                <a:latin typeface="Arial"/>
                <a:cs typeface="Arial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291072" y="2743200"/>
              <a:ext cx="54864" cy="1261872"/>
            </a:xfrm>
            <a:prstGeom prst="rect">
              <a:avLst/>
            </a:prstGeom>
            <a:solidFill>
              <a:srgbClr val="2B6F94"/>
            </a:solidFill>
            <a:ln w="12700">
              <a:solidFill>
                <a:srgbClr val="2B6F9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400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0A6A0FE-0B02-62A7-6769-95259C7F64B4}"/>
              </a:ext>
            </a:extLst>
          </p:cNvPr>
          <p:cNvGrpSpPr/>
          <p:nvPr/>
        </p:nvGrpSpPr>
        <p:grpSpPr>
          <a:xfrm>
            <a:off x="6291072" y="4552273"/>
            <a:ext cx="5349240" cy="1261872"/>
            <a:chOff x="6291072" y="4315968"/>
            <a:chExt cx="5349240" cy="1143000"/>
          </a:xfrm>
        </p:grpSpPr>
        <p:sp>
          <p:nvSpPr>
            <p:cNvPr id="21" name="Rounded Rectangle 20"/>
            <p:cNvSpPr/>
            <p:nvPr/>
          </p:nvSpPr>
          <p:spPr>
            <a:xfrm>
              <a:off x="6291072" y="4315968"/>
              <a:ext cx="5349240" cy="1143000"/>
            </a:xfrm>
            <a:prstGeom prst="roundRect">
              <a:avLst>
                <a:gd name="adj" fmla="val 4000"/>
              </a:avLst>
            </a:prstGeom>
            <a:solidFill>
              <a:srgbClr val="FFFFFF"/>
            </a:solidFill>
            <a:ln w="12700">
              <a:solidFill>
                <a:srgbClr val="EEF2F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164592" tIns="109728" rIns="146304" bIns="91440" rtlCol="0" anchor="ctr"/>
            <a:lstStyle/>
            <a:p>
              <a:pPr algn="ctr"/>
              <a:r>
                <a:rPr sz="1600" b="1">
                  <a:solidFill>
                    <a:srgbClr val="005763"/>
                  </a:solidFill>
                  <a:latin typeface="Arial"/>
                </a:rPr>
                <a:t>Historical </a:t>
              </a:r>
              <a:r>
                <a:rPr lang="en-US" sz="1600" b="1">
                  <a:solidFill>
                    <a:srgbClr val="005763"/>
                  </a:solidFill>
                  <a:latin typeface="Arial"/>
                </a:rPr>
                <a:t>B</a:t>
              </a:r>
              <a:r>
                <a:rPr sz="1600" b="1">
                  <a:solidFill>
                    <a:srgbClr val="005763"/>
                  </a:solidFill>
                  <a:latin typeface="Arial"/>
                </a:rPr>
                <a:t>asis and </a:t>
              </a:r>
              <a:r>
                <a:rPr lang="en-US" sz="1600" b="1">
                  <a:solidFill>
                    <a:srgbClr val="005763"/>
                  </a:solidFill>
                  <a:latin typeface="Arial"/>
                </a:rPr>
                <a:t>Expected O</a:t>
              </a:r>
              <a:r>
                <a:rPr sz="1600" b="1">
                  <a:solidFill>
                    <a:srgbClr val="005763"/>
                  </a:solidFill>
                  <a:latin typeface="Arial"/>
                </a:rPr>
                <a:t>utputs</a:t>
              </a:r>
            </a:p>
            <a:p>
              <a:pPr algn="just">
                <a:spcBef>
                  <a:spcPts val="400"/>
                </a:spcBef>
              </a:pPr>
              <a:r>
                <a:rPr sz="1400">
                  <a:solidFill>
                    <a:srgbClr val="1D252B"/>
                  </a:solidFill>
                  <a:latin typeface="Arial"/>
                </a:rPr>
                <a:t>Use 2024-2025 historical data </a:t>
              </a:r>
              <a:r>
                <a:rPr lang="en-US" sz="1400">
                  <a:solidFill>
                    <a:srgbClr val="1D252B"/>
                  </a:solidFill>
                  <a:latin typeface="Arial"/>
                </a:rPr>
                <a:t>for AS and</a:t>
              </a:r>
              <a:r>
                <a:rPr sz="1400">
                  <a:solidFill>
                    <a:srgbClr val="1D252B"/>
                  </a:solidFill>
                  <a:latin typeface="Arial"/>
                </a:rPr>
                <a:t> </a:t>
              </a:r>
              <a:r>
                <a:rPr lang="en-US" sz="1400">
                  <a:solidFill>
                    <a:srgbClr val="1D252B"/>
                  </a:solidFill>
                  <a:latin typeface="Arial"/>
                </a:rPr>
                <a:t>RS; e</a:t>
              </a:r>
              <a:r>
                <a:rPr sz="1400">
                  <a:solidFill>
                    <a:srgbClr val="1D252B"/>
                  </a:solidFill>
                  <a:latin typeface="Arial"/>
                </a:rPr>
                <a:t>stimate allocation by method and service; </a:t>
              </a:r>
              <a:r>
                <a:rPr lang="en-US" sz="1400">
                  <a:solidFill>
                    <a:srgbClr val="1D252B"/>
                  </a:solidFill>
                  <a:latin typeface="Arial"/>
                </a:rPr>
                <a:t>assess</a:t>
              </a:r>
              <a:r>
                <a:rPr sz="1400">
                  <a:solidFill>
                    <a:srgbClr val="1D252B"/>
                  </a:solidFill>
                  <a:latin typeface="Arial"/>
                </a:rPr>
                <a:t> consumer net savings and implementation</a:t>
              </a:r>
              <a:r>
                <a:rPr lang="en-US" sz="1400">
                  <a:solidFill>
                    <a:srgbClr val="1D252B"/>
                  </a:solidFill>
                  <a:latin typeface="Arial"/>
                </a:rPr>
                <a:t> under each alternative</a:t>
              </a:r>
              <a:r>
                <a:rPr sz="1400">
                  <a:solidFill>
                    <a:srgbClr val="1D252B"/>
                  </a:solidFill>
                  <a:latin typeface="Arial"/>
                </a:rPr>
                <a:t>.</a:t>
              </a:r>
              <a:endParaRPr sz="1400">
                <a:solidFill>
                  <a:srgbClr val="1D252B"/>
                </a:solidFill>
                <a:latin typeface="Arial"/>
                <a:cs typeface="Arial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6291072" y="4315968"/>
              <a:ext cx="54864" cy="1143000"/>
            </a:xfrm>
            <a:prstGeom prst="rect">
              <a:avLst/>
            </a:prstGeom>
            <a:solidFill>
              <a:srgbClr val="8DAF49"/>
            </a:solidFill>
            <a:ln w="12700">
              <a:solidFill>
                <a:srgbClr val="8DAF49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400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34440" y="502920"/>
            <a:ext cx="7226594" cy="437043"/>
          </a:xfrm>
          <a:prstGeom prst="rect">
            <a:avLst/>
          </a:prstGeom>
          <a:noFill/>
        </p:spPr>
        <p:txBody>
          <a:bodyPr wrap="none" lIns="45720" tIns="18288" rIns="45720" bIns="18288" anchor="t">
            <a:spAutoFit/>
          </a:bodyPr>
          <a:lstStyle/>
          <a:p>
            <a:r>
              <a:rPr sz="2600" b="1" i="0">
                <a:solidFill>
                  <a:srgbClr val="005763"/>
                </a:solidFill>
                <a:latin typeface="Arial"/>
              </a:rPr>
              <a:t>Cost </a:t>
            </a:r>
            <a:r>
              <a:rPr lang="en-US" sz="2600" b="1" i="0">
                <a:solidFill>
                  <a:srgbClr val="005763"/>
                </a:solidFill>
                <a:latin typeface="Arial"/>
              </a:rPr>
              <a:t>D</a:t>
            </a:r>
            <a:r>
              <a:rPr sz="2600" b="1" i="0">
                <a:solidFill>
                  <a:srgbClr val="005763"/>
                </a:solidFill>
                <a:latin typeface="Arial"/>
              </a:rPr>
              <a:t>rivers by </a:t>
            </a:r>
            <a:r>
              <a:rPr lang="en-US" sz="2600" b="1" i="0">
                <a:solidFill>
                  <a:srgbClr val="005763"/>
                </a:solidFill>
                <a:latin typeface="Arial"/>
              </a:rPr>
              <a:t>S</a:t>
            </a:r>
            <a:r>
              <a:rPr sz="2600" b="1" i="0">
                <a:solidFill>
                  <a:srgbClr val="005763"/>
                </a:solidFill>
                <a:latin typeface="Arial"/>
              </a:rPr>
              <a:t>ervice</a:t>
            </a:r>
            <a:r>
              <a:rPr lang="en-US" sz="2600" b="1">
                <a:solidFill>
                  <a:srgbClr val="005763"/>
                </a:solidFill>
              </a:rPr>
              <a:t> for Methods A and B </a:t>
            </a:r>
            <a:endParaRPr sz="2600" b="1" i="0">
              <a:solidFill>
                <a:srgbClr val="005763"/>
              </a:solidFill>
              <a:latin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567160" y="6437376"/>
            <a:ext cx="256032" cy="182880"/>
          </a:xfrm>
          <a:prstGeom prst="rect">
            <a:avLst/>
          </a:prstGeom>
          <a:noFill/>
        </p:spPr>
        <p:txBody>
          <a:bodyPr wrap="none" lIns="45720" tIns="18288" rIns="45720" bIns="18288" anchor="t">
            <a:spAutoFit/>
          </a:bodyPr>
          <a:lstStyle/>
          <a:p>
            <a:pPr algn="r"/>
            <a:r>
              <a:rPr sz="900" b="1" i="0">
                <a:solidFill>
                  <a:srgbClr val="005763"/>
                </a:solidFill>
                <a:latin typeface="Arial"/>
              </a:rPr>
              <a:t>4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2338" y="1184665"/>
            <a:ext cx="11127323" cy="529376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just"/>
            <a:r>
              <a:rPr lang="en-US" sz="1600" dirty="0"/>
              <a:t>Methods A and B allocate costs </a:t>
            </a:r>
            <a:r>
              <a:rPr lang="en-US" sz="1600" dirty="0">
                <a:solidFill>
                  <a:srgbClr val="1D252B"/>
                </a:solidFill>
              </a:rPr>
              <a:t>based on the operational risk the service is procured to address but apply it to different sets of hours.</a:t>
            </a:r>
            <a:endParaRPr lang="en-US" sz="1600" b="0" i="0" dirty="0">
              <a:solidFill>
                <a:srgbClr val="1D252B"/>
              </a:solidFill>
              <a:latin typeface="Arial"/>
              <a:cs typeface="Arial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4D1AB0BE-293D-9ADF-01C2-1B8E1EF7BF46}"/>
              </a:ext>
            </a:extLst>
          </p:cNvPr>
          <p:cNvGrpSpPr/>
          <p:nvPr/>
        </p:nvGrpSpPr>
        <p:grpSpPr>
          <a:xfrm>
            <a:off x="548639" y="4681795"/>
            <a:ext cx="11094720" cy="1610517"/>
            <a:chOff x="548640" y="4817039"/>
            <a:chExt cx="11094720" cy="852241"/>
          </a:xfrm>
        </p:grpSpPr>
        <p:sp>
          <p:nvSpPr>
            <p:cNvPr id="38" name="Rounded Rectangle 37"/>
            <p:cNvSpPr/>
            <p:nvPr/>
          </p:nvSpPr>
          <p:spPr>
            <a:xfrm>
              <a:off x="548640" y="4817039"/>
              <a:ext cx="11094720" cy="852241"/>
            </a:xfrm>
            <a:prstGeom prst="roundRect">
              <a:avLst>
                <a:gd name="adj" fmla="val 4000"/>
              </a:avLst>
            </a:prstGeom>
            <a:solidFill>
              <a:srgbClr val="DCEFF1"/>
            </a:solidFill>
            <a:ln w="12700">
              <a:solidFill>
                <a:srgbClr val="DCEFF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164592" tIns="109728" rIns="146304" bIns="91440" rtlCol="0" anchor="ctr"/>
            <a:lstStyle/>
            <a:p>
              <a:pPr algn="ctr"/>
              <a:r>
                <a:rPr lang="en-US" b="1">
                  <a:solidFill>
                    <a:srgbClr val="005763"/>
                  </a:solidFill>
                  <a:latin typeface="Arial"/>
                </a:rPr>
                <a:t>How </a:t>
              </a:r>
              <a:r>
                <a:rPr b="1">
                  <a:solidFill>
                    <a:srgbClr val="005763"/>
                  </a:solidFill>
                  <a:latin typeface="Arial"/>
                </a:rPr>
                <a:t>Appli</a:t>
              </a:r>
              <a:r>
                <a:rPr lang="en-US" b="1">
                  <a:solidFill>
                    <a:srgbClr val="005763"/>
                  </a:solidFill>
                  <a:latin typeface="Arial"/>
                </a:rPr>
                <a:t>ed</a:t>
              </a:r>
            </a:p>
            <a:p>
              <a:pPr algn="ctr"/>
              <a:endParaRPr b="1">
                <a:solidFill>
                  <a:srgbClr val="005763"/>
                </a:solidFill>
                <a:latin typeface="Arial"/>
              </a:endParaRPr>
            </a:p>
            <a:p>
              <a:r>
                <a:rPr lang="en-US" sz="1600">
                  <a:solidFill>
                    <a:srgbClr val="1D252B"/>
                  </a:solidFill>
                </a:rPr>
                <a:t>Method A: Applies the service-to-risk mapping during high reliability risk hours.</a:t>
              </a:r>
            </a:p>
            <a:p>
              <a:r>
                <a:rPr lang="en-US" sz="1600">
                  <a:solidFill>
                    <a:srgbClr val="1D252B"/>
                  </a:solidFill>
                </a:rPr>
                <a:t>Method B: Applies the same mapping across all hours.</a:t>
              </a:r>
            </a:p>
            <a:p>
              <a:r>
                <a:rPr lang="en-US" sz="1600">
                  <a:solidFill>
                    <a:srgbClr val="1D252B"/>
                  </a:solidFill>
                </a:rPr>
                <a:t>Reliability Services: 100% allocated to load for Methods A and B.</a:t>
              </a:r>
            </a:p>
            <a:p>
              <a:endParaRPr lang="en-US" sz="1600">
                <a:solidFill>
                  <a:srgbClr val="1D252B"/>
                </a:solidFill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548640" y="4817040"/>
              <a:ext cx="83734" cy="852240"/>
            </a:xfrm>
            <a:prstGeom prst="rect">
              <a:avLst/>
            </a:prstGeom>
            <a:solidFill>
              <a:srgbClr val="00A7B5"/>
            </a:solidFill>
            <a:ln w="12700">
              <a:solidFill>
                <a:srgbClr val="00A7B5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2800"/>
            </a:p>
          </p:txBody>
        </p:sp>
      </p:grpSp>
      <p:graphicFrame>
        <p:nvGraphicFramePr>
          <p:cNvPr id="40" name="Table 39">
            <a:extLst>
              <a:ext uri="{FF2B5EF4-FFF2-40B4-BE49-F238E27FC236}">
                <a16:creationId xmlns:a16="http://schemas.microsoft.com/office/drawing/2014/main" id="{09B0FD27-028F-CCC0-F79F-0BFD77F73F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3104587"/>
              </p:ext>
            </p:extLst>
          </p:nvPr>
        </p:nvGraphicFramePr>
        <p:xfrm>
          <a:off x="532338" y="2034675"/>
          <a:ext cx="11127324" cy="1755025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3186907">
                  <a:extLst>
                    <a:ext uri="{9D8B030D-6E8A-4147-A177-3AD203B41FA5}">
                      <a16:colId xmlns:a16="http://schemas.microsoft.com/office/drawing/2014/main" val="3879921510"/>
                    </a:ext>
                  </a:extLst>
                </a:gridCol>
                <a:gridCol w="4231309">
                  <a:extLst>
                    <a:ext uri="{9D8B030D-6E8A-4147-A177-3AD203B41FA5}">
                      <a16:colId xmlns:a16="http://schemas.microsoft.com/office/drawing/2014/main" val="3260043484"/>
                    </a:ext>
                  </a:extLst>
                </a:gridCol>
                <a:gridCol w="3709108">
                  <a:extLst>
                    <a:ext uri="{9D8B030D-6E8A-4147-A177-3AD203B41FA5}">
                      <a16:colId xmlns:a16="http://schemas.microsoft.com/office/drawing/2014/main" val="3409668112"/>
                    </a:ext>
                  </a:extLst>
                </a:gridCol>
              </a:tblGrid>
              <a:tr h="337705">
                <a:tc>
                  <a:txBody>
                    <a:bodyPr/>
                    <a:lstStyle/>
                    <a:p>
                      <a:r>
                        <a:rPr lang="en-US" sz="1600"/>
                        <a:t>Service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Cost Driver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Allocation Categories</a:t>
                      </a:r>
                    </a:p>
                  </a:txBody>
                  <a:tcPr anchor="ctr" anchorCtr="1"/>
                </a:tc>
                <a:extLst>
                  <a:ext uri="{0D108BD9-81ED-4DB2-BD59-A6C34878D82A}">
                    <a16:rowId xmlns:a16="http://schemas.microsoft.com/office/drawing/2014/main" val="40410549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/>
                        <a:t>Regulation Service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5-minute net-load ramp forecast error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Load + Non-Dispatchable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86877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/>
                        <a:t>RRS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Frequency response for large-unit trips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Dispatchable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7608510"/>
                  </a:ext>
                </a:extLst>
              </a:tr>
              <a:tr h="195498">
                <a:tc>
                  <a:txBody>
                    <a:bodyPr/>
                    <a:lstStyle/>
                    <a:p>
                      <a:r>
                        <a:rPr lang="en-US" sz="1400"/>
                        <a:t>ECRS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>
                          <a:solidFill>
                            <a:srgbClr val="1D252B"/>
                          </a:solidFill>
                          <a:latin typeface="+mn-lt"/>
                        </a:rPr>
                        <a:t>Intra-hour net-load uncertainty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/>
                        <a:t>Load + Non-Dispatchable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86910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/>
                        <a:t>Non-Spin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Sustained net-load uncertainty and forced outages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Dispatchable + Load + Non-Dispatchable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553708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BBA5AA-E8EC-99E9-AA84-412512B75B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97DC5E-1016-3070-5427-D4F9B760265C}"/>
              </a:ext>
            </a:extLst>
          </p:cNvPr>
          <p:cNvSpPr>
            <a:spLocks noGrp="1"/>
          </p:cNvSpPr>
          <p:nvPr>
            <p:ph type="sldNum" idx="21"/>
          </p:nvPr>
        </p:nvSpPr>
        <p:spPr/>
        <p:txBody>
          <a:bodyPr/>
          <a:lstStyle/>
          <a:p>
            <a:pPr algn="r"/>
            <a:r>
              <a:rPr sz="900" b="1">
                <a:solidFill>
                  <a:srgbClr val="005763"/>
                </a:solidFill>
                <a:latin typeface="Arial"/>
              </a:rPr>
              <a:t>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2CFDE16-086B-3979-B5EB-3C6A9D64C176}"/>
              </a:ext>
            </a:extLst>
          </p:cNvPr>
          <p:cNvSpPr txBox="1"/>
          <p:nvPr/>
        </p:nvSpPr>
        <p:spPr>
          <a:xfrm>
            <a:off x="1234440" y="502920"/>
            <a:ext cx="8253734" cy="437043"/>
          </a:xfrm>
          <a:prstGeom prst="rect">
            <a:avLst/>
          </a:prstGeom>
          <a:noFill/>
        </p:spPr>
        <p:txBody>
          <a:bodyPr wrap="none" lIns="36576" tIns="18288" rIns="36576" bIns="18288" anchor="t">
            <a:spAutoFit/>
          </a:bodyPr>
          <a:lstStyle/>
          <a:p>
            <a:r>
              <a:rPr sz="2600" b="1">
                <a:solidFill>
                  <a:srgbClr val="005763"/>
                </a:solidFill>
                <a:latin typeface="Arial"/>
              </a:rPr>
              <a:t>Method A – </a:t>
            </a:r>
            <a:r>
              <a:rPr lang="en-US" sz="2600" b="1">
                <a:solidFill>
                  <a:srgbClr val="005763"/>
                </a:solidFill>
                <a:latin typeface="Arial"/>
              </a:rPr>
              <a:t>Analysis Hours</a:t>
            </a:r>
            <a:r>
              <a:rPr sz="2600" b="1">
                <a:solidFill>
                  <a:srgbClr val="005763"/>
                </a:solidFill>
                <a:latin typeface="Arial"/>
              </a:rPr>
              <a:t> and </a:t>
            </a:r>
            <a:r>
              <a:rPr lang="en-US" sz="2600" b="1">
                <a:solidFill>
                  <a:srgbClr val="005763"/>
                </a:solidFill>
                <a:latin typeface="Arial"/>
              </a:rPr>
              <a:t>Preliminary Results</a:t>
            </a:r>
            <a:endParaRPr sz="2600" b="1">
              <a:solidFill>
                <a:srgbClr val="FF0000"/>
              </a:solidFill>
              <a:latin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ACC02CD-19DA-7211-937D-B193C193A679}"/>
              </a:ext>
            </a:extLst>
          </p:cNvPr>
          <p:cNvSpPr txBox="1"/>
          <p:nvPr/>
        </p:nvSpPr>
        <p:spPr>
          <a:xfrm>
            <a:off x="519770" y="1133856"/>
            <a:ext cx="11348454" cy="529376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pPr algn="just"/>
            <a:r>
              <a:rPr lang="en-US" sz="1600"/>
              <a:t>Method A calculations use the seasonal ramp hours shown below and any low reserve hours included in the analysis. The information below summarize preliminary 2024–2025 results</a:t>
            </a:r>
            <a:r>
              <a:rPr sz="1500" b="0">
                <a:solidFill>
                  <a:srgbClr val="1D252B"/>
                </a:solidFill>
                <a:latin typeface="Arial"/>
              </a:rPr>
              <a:t>.</a:t>
            </a:r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F5D5CA4-54FC-1B0D-712A-57B45CC8937D}"/>
              </a:ext>
            </a:extLst>
          </p:cNvPr>
          <p:cNvSpPr txBox="1"/>
          <p:nvPr/>
        </p:nvSpPr>
        <p:spPr>
          <a:xfrm>
            <a:off x="517610" y="1782556"/>
            <a:ext cx="2719847" cy="313932"/>
          </a:xfrm>
          <a:prstGeom prst="rect">
            <a:avLst/>
          </a:prstGeom>
          <a:noFill/>
        </p:spPr>
        <p:txBody>
          <a:bodyPr wrap="none" lIns="36576" tIns="18288" rIns="36576" bIns="18288" anchor="t">
            <a:spAutoFit/>
          </a:bodyPr>
          <a:lstStyle/>
          <a:p>
            <a:pPr algn="l"/>
            <a:r>
              <a:rPr lang="en-US" b="1">
                <a:solidFill>
                  <a:srgbClr val="005763"/>
                </a:solidFill>
                <a:latin typeface="Arial"/>
              </a:rPr>
              <a:t>Hours </a:t>
            </a:r>
            <a:r>
              <a:rPr b="1">
                <a:solidFill>
                  <a:srgbClr val="005763"/>
                </a:solidFill>
                <a:latin typeface="Arial"/>
              </a:rPr>
              <a:t>used in Method A</a:t>
            </a:r>
          </a:p>
        </p:txBody>
      </p:sp>
      <p:cxnSp>
        <p:nvCxnSpPr>
          <p:cNvPr id="8" name="Connector 7">
            <a:extLst>
              <a:ext uri="{FF2B5EF4-FFF2-40B4-BE49-F238E27FC236}">
                <a16:creationId xmlns:a16="http://schemas.microsoft.com/office/drawing/2014/main" id="{8D4786ED-D7F8-2F11-4D7E-453C7B465568}"/>
              </a:ext>
            </a:extLst>
          </p:cNvPr>
          <p:cNvCxnSpPr>
            <a:cxnSpLocks/>
          </p:cNvCxnSpPr>
          <p:nvPr/>
        </p:nvCxnSpPr>
        <p:spPr>
          <a:xfrm>
            <a:off x="517610" y="2084308"/>
            <a:ext cx="5317304" cy="0"/>
          </a:xfrm>
          <a:prstGeom prst="line">
            <a:avLst/>
          </a:prstGeom>
          <a:ln w="10160">
            <a:solidFill>
              <a:srgbClr val="DAE4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1FD7E27-0B6F-40BC-CDAA-0E01278F8E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4186283"/>
              </p:ext>
            </p:extLst>
          </p:nvPr>
        </p:nvGraphicFramePr>
        <p:xfrm>
          <a:off x="453467" y="2189620"/>
          <a:ext cx="5402373" cy="196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96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029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3192"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FFFFFF"/>
                          </a:solidFill>
                          <a:latin typeface="Arial"/>
                        </a:rPr>
                        <a:t>S</a:t>
                      </a:r>
                      <a:r>
                        <a:rPr sz="1400" b="1">
                          <a:solidFill>
                            <a:srgbClr val="FFFFFF"/>
                          </a:solidFill>
                          <a:latin typeface="Arial"/>
                        </a:rPr>
                        <a:t>eason</a:t>
                      </a:r>
                    </a:p>
                  </a:txBody>
                  <a:tcPr anchor="ctr">
                    <a:solidFill>
                      <a:srgbClr val="00A7B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400" b="1">
                          <a:solidFill>
                            <a:srgbClr val="FFFFFF"/>
                          </a:solidFill>
                          <a:latin typeface="Arial"/>
                        </a:rPr>
                        <a:t>Morning Ramp Hours</a:t>
                      </a:r>
                    </a:p>
                  </a:txBody>
                  <a:tcPr anchor="ctr">
                    <a:solidFill>
                      <a:srgbClr val="00A7B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400" b="1">
                          <a:solidFill>
                            <a:srgbClr val="FFFFFF"/>
                          </a:solidFill>
                          <a:latin typeface="Arial"/>
                        </a:rPr>
                        <a:t>Evening Ramp Hours</a:t>
                      </a:r>
                    </a:p>
                  </a:txBody>
                  <a:tcPr anchor="ctr">
                    <a:solidFill>
                      <a:srgbClr val="00A7B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3192"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1D252B"/>
                          </a:solidFill>
                          <a:latin typeface="Arial"/>
                        </a:rPr>
                        <a:t>Winter</a:t>
                      </a:r>
                    </a:p>
                  </a:txBody>
                  <a:tcPr anchor="ctr"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0">
                          <a:solidFill>
                            <a:srgbClr val="1D252B"/>
                          </a:solidFill>
                          <a:latin typeface="Arial"/>
                        </a:rPr>
                        <a:t>Hours Ending 5, 6, and 7</a:t>
                      </a:r>
                    </a:p>
                  </a:txBody>
                  <a:tcPr anchor="ctr"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0">
                          <a:solidFill>
                            <a:srgbClr val="1D252B"/>
                          </a:solidFill>
                          <a:latin typeface="Arial"/>
                        </a:rPr>
                        <a:t>Hours Ending 16, 17, and 18</a:t>
                      </a:r>
                    </a:p>
                  </a:txBody>
                  <a:tcPr anchor="ctr">
                    <a:solidFill>
                      <a:srgbClr val="E7E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3192"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1D252B"/>
                          </a:solidFill>
                          <a:latin typeface="Arial"/>
                        </a:rPr>
                        <a:t>Spring</a:t>
                      </a:r>
                    </a:p>
                  </a:txBody>
                  <a:tcPr anchor="ctr"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0">
                          <a:solidFill>
                            <a:srgbClr val="1D252B"/>
                          </a:solidFill>
                          <a:latin typeface="Arial"/>
                        </a:rPr>
                        <a:t>Hours Ending 5, 6, and 7</a:t>
                      </a:r>
                    </a:p>
                  </a:txBody>
                  <a:tcPr anchor="ctr"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0">
                          <a:solidFill>
                            <a:srgbClr val="1D252B"/>
                          </a:solidFill>
                          <a:latin typeface="Arial"/>
                        </a:rPr>
                        <a:t>Hours Ending 18, 19, and 20</a:t>
                      </a:r>
                    </a:p>
                  </a:txBody>
                  <a:tcPr anchor="ctr"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3192"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1D252B"/>
                          </a:solidFill>
                          <a:latin typeface="Arial"/>
                        </a:rPr>
                        <a:t>Summer</a:t>
                      </a:r>
                    </a:p>
                  </a:txBody>
                  <a:tcPr anchor="ctr"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0">
                          <a:solidFill>
                            <a:srgbClr val="1D252B"/>
                          </a:solidFill>
                          <a:latin typeface="Arial"/>
                        </a:rPr>
                        <a:t>Hours Ending 5, 6, and 7</a:t>
                      </a:r>
                    </a:p>
                  </a:txBody>
                  <a:tcPr anchor="ctr"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0">
                          <a:solidFill>
                            <a:srgbClr val="1D252B"/>
                          </a:solidFill>
                          <a:latin typeface="Arial"/>
                        </a:rPr>
                        <a:t>Hours Ending 18, 19, 20, and 21</a:t>
                      </a:r>
                    </a:p>
                  </a:txBody>
                  <a:tcPr anchor="ctr">
                    <a:solidFill>
                      <a:srgbClr val="E7E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3192"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1D252B"/>
                          </a:solidFill>
                          <a:latin typeface="Arial"/>
                        </a:rPr>
                        <a:t>Fall</a:t>
                      </a:r>
                    </a:p>
                  </a:txBody>
                  <a:tcPr anchor="ctr"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0">
                          <a:solidFill>
                            <a:srgbClr val="1D252B"/>
                          </a:solidFill>
                          <a:latin typeface="Arial"/>
                        </a:rPr>
                        <a:t>Hours Ending 5, 6, and 7</a:t>
                      </a:r>
                    </a:p>
                  </a:txBody>
                  <a:tcPr anchor="ctr"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0">
                          <a:solidFill>
                            <a:srgbClr val="1D252B"/>
                          </a:solidFill>
                          <a:latin typeface="Arial"/>
                        </a:rPr>
                        <a:t>Hours Ending 17, 18, and 19</a:t>
                      </a:r>
                    </a:p>
                  </a:txBody>
                  <a:tcPr anchor="ctr"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056E0D7C-912C-7FD5-ECBE-7EC45EFADD6E}"/>
              </a:ext>
            </a:extLst>
          </p:cNvPr>
          <p:cNvSpPr txBox="1"/>
          <p:nvPr/>
        </p:nvSpPr>
        <p:spPr>
          <a:xfrm>
            <a:off x="6180723" y="1765234"/>
            <a:ext cx="4664867" cy="313932"/>
          </a:xfrm>
          <a:prstGeom prst="rect">
            <a:avLst/>
          </a:prstGeom>
          <a:noFill/>
        </p:spPr>
        <p:txBody>
          <a:bodyPr wrap="none" lIns="36576" tIns="18288" rIns="36576" bIns="18288" anchor="t">
            <a:spAutoFit/>
          </a:bodyPr>
          <a:lstStyle/>
          <a:p>
            <a:pPr algn="l"/>
            <a:r>
              <a:rPr b="1">
                <a:solidFill>
                  <a:srgbClr val="005763"/>
                </a:solidFill>
                <a:latin typeface="Arial"/>
              </a:rPr>
              <a:t>2024–2025 </a:t>
            </a:r>
            <a:r>
              <a:rPr lang="en-US" b="1">
                <a:solidFill>
                  <a:srgbClr val="005763"/>
                </a:solidFill>
                <a:latin typeface="Arial"/>
              </a:rPr>
              <a:t>Preliminary Results</a:t>
            </a:r>
            <a:r>
              <a:rPr b="1">
                <a:solidFill>
                  <a:srgbClr val="005763"/>
                </a:solidFill>
                <a:latin typeface="Arial"/>
              </a:rPr>
              <a:t> by </a:t>
            </a:r>
            <a:r>
              <a:rPr lang="en-US" b="1">
                <a:solidFill>
                  <a:srgbClr val="005763"/>
                </a:solidFill>
                <a:latin typeface="Arial"/>
              </a:rPr>
              <a:t>S</a:t>
            </a:r>
            <a:r>
              <a:rPr b="1">
                <a:solidFill>
                  <a:srgbClr val="005763"/>
                </a:solidFill>
                <a:latin typeface="Arial"/>
              </a:rPr>
              <a:t>ervice</a:t>
            </a:r>
          </a:p>
        </p:txBody>
      </p:sp>
      <p:cxnSp>
        <p:nvCxnSpPr>
          <p:cNvPr id="12" name="Connector 11">
            <a:extLst>
              <a:ext uri="{FF2B5EF4-FFF2-40B4-BE49-F238E27FC236}">
                <a16:creationId xmlns:a16="http://schemas.microsoft.com/office/drawing/2014/main" id="{15E5F1FD-6314-FAE4-7E90-66A1FBF81A7F}"/>
              </a:ext>
            </a:extLst>
          </p:cNvPr>
          <p:cNvCxnSpPr/>
          <p:nvPr/>
        </p:nvCxnSpPr>
        <p:spPr>
          <a:xfrm>
            <a:off x="6180723" y="2066986"/>
            <a:ext cx="5687567" cy="0"/>
          </a:xfrm>
          <a:prstGeom prst="line">
            <a:avLst/>
          </a:prstGeom>
          <a:ln w="10160">
            <a:solidFill>
              <a:srgbClr val="DAE4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5" name="Group 54">
            <a:extLst>
              <a:ext uri="{FF2B5EF4-FFF2-40B4-BE49-F238E27FC236}">
                <a16:creationId xmlns:a16="http://schemas.microsoft.com/office/drawing/2014/main" id="{7F51A656-55B7-F202-2523-67308C6162B5}"/>
              </a:ext>
            </a:extLst>
          </p:cNvPr>
          <p:cNvGrpSpPr/>
          <p:nvPr/>
        </p:nvGrpSpPr>
        <p:grpSpPr>
          <a:xfrm>
            <a:off x="6747773" y="2196184"/>
            <a:ext cx="5177407" cy="222397"/>
            <a:chOff x="7269480" y="2527648"/>
            <a:chExt cx="1943793" cy="171392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EE8C299-1F51-2A79-87F2-CADCC1FCDE83}"/>
                </a:ext>
              </a:extLst>
            </p:cNvPr>
            <p:cNvSpPr/>
            <p:nvPr/>
          </p:nvSpPr>
          <p:spPr>
            <a:xfrm>
              <a:off x="7269480" y="2564224"/>
              <a:ext cx="109728" cy="109728"/>
            </a:xfrm>
            <a:prstGeom prst="rect">
              <a:avLst/>
            </a:prstGeom>
            <a:solidFill>
              <a:srgbClr val="337898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F7514424-77B8-34A7-53FE-52FD3307456C}"/>
                </a:ext>
              </a:extLst>
            </p:cNvPr>
            <p:cNvSpPr/>
            <p:nvPr/>
          </p:nvSpPr>
          <p:spPr>
            <a:xfrm>
              <a:off x="7887618" y="2564224"/>
              <a:ext cx="109728" cy="109728"/>
            </a:xfrm>
            <a:prstGeom prst="rect">
              <a:avLst/>
            </a:prstGeom>
            <a:solidFill>
              <a:srgbClr val="00A7B5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AE887E9-C5FA-D74C-0735-5921FF5FEC33}"/>
                </a:ext>
              </a:extLst>
            </p:cNvPr>
            <p:cNvSpPr/>
            <p:nvPr/>
          </p:nvSpPr>
          <p:spPr>
            <a:xfrm>
              <a:off x="8672043" y="2564224"/>
              <a:ext cx="109728" cy="109728"/>
            </a:xfrm>
            <a:prstGeom prst="rect">
              <a:avLst/>
            </a:prstGeom>
            <a:solidFill>
              <a:srgbClr val="89B54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CFF81C5-1536-E112-47E6-E63CF697BCFD}"/>
                </a:ext>
              </a:extLst>
            </p:cNvPr>
            <p:cNvSpPr txBox="1"/>
            <p:nvPr/>
          </p:nvSpPr>
          <p:spPr>
            <a:xfrm>
              <a:off x="7399691" y="2527648"/>
              <a:ext cx="463568" cy="170778"/>
            </a:xfrm>
            <a:prstGeom prst="rect">
              <a:avLst/>
            </a:prstGeom>
            <a:noFill/>
          </p:spPr>
          <p:txBody>
            <a:bodyPr wrap="square" lIns="36576" tIns="18288" rIns="36576" bIns="18288" anchor="t">
              <a:spAutoFit/>
            </a:bodyPr>
            <a:lstStyle/>
            <a:p>
              <a:pPr algn="l"/>
              <a:r>
                <a:rPr sz="1200" b="0">
                  <a:solidFill>
                    <a:srgbClr val="1D252B"/>
                  </a:solidFill>
                  <a:latin typeface="Arial"/>
                </a:rPr>
                <a:t>D</a:t>
              </a:r>
              <a:r>
                <a:rPr lang="en-US" sz="1200" b="0">
                  <a:solidFill>
                    <a:srgbClr val="1D252B"/>
                  </a:solidFill>
                  <a:latin typeface="Arial"/>
                </a:rPr>
                <a:t>ispatchable (D)</a:t>
              </a:r>
              <a:endParaRPr sz="1200" b="0">
                <a:solidFill>
                  <a:srgbClr val="1D252B"/>
                </a:solidFill>
                <a:latin typeface="Arial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85C0638-DCF7-BA5F-87D0-7456261828C1}"/>
                </a:ext>
              </a:extLst>
            </p:cNvPr>
            <p:cNvSpPr txBox="1"/>
            <p:nvPr/>
          </p:nvSpPr>
          <p:spPr>
            <a:xfrm>
              <a:off x="8015664" y="2528262"/>
              <a:ext cx="622338" cy="170778"/>
            </a:xfrm>
            <a:prstGeom prst="rect">
              <a:avLst/>
            </a:prstGeom>
            <a:noFill/>
          </p:spPr>
          <p:txBody>
            <a:bodyPr wrap="none" lIns="36576" tIns="18288" rIns="36576" bIns="18288" anchor="t">
              <a:spAutoFit/>
            </a:bodyPr>
            <a:lstStyle/>
            <a:p>
              <a:pPr algn="l"/>
              <a:r>
                <a:rPr sz="1200" b="0">
                  <a:solidFill>
                    <a:srgbClr val="1D252B"/>
                  </a:solidFill>
                  <a:latin typeface="Arial"/>
                </a:rPr>
                <a:t>N</a:t>
              </a:r>
              <a:r>
                <a:rPr lang="en-US" sz="1200" b="0">
                  <a:solidFill>
                    <a:srgbClr val="1D252B"/>
                  </a:solidFill>
                  <a:latin typeface="Arial"/>
                </a:rPr>
                <a:t>on-</a:t>
              </a:r>
              <a:r>
                <a:rPr sz="1200" b="0">
                  <a:solidFill>
                    <a:srgbClr val="1D252B"/>
                  </a:solidFill>
                  <a:latin typeface="Arial"/>
                </a:rPr>
                <a:t>D</a:t>
              </a:r>
              <a:r>
                <a:rPr lang="en-US" sz="1200" b="0">
                  <a:solidFill>
                    <a:srgbClr val="1D252B"/>
                  </a:solidFill>
                  <a:latin typeface="Arial"/>
                </a:rPr>
                <a:t>ispatchable (ND)</a:t>
              </a:r>
              <a:endParaRPr sz="1200" b="0">
                <a:solidFill>
                  <a:srgbClr val="1D252B"/>
                </a:solidFill>
                <a:latin typeface="Arial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9D7CF32-323C-6FEA-061B-3703512CA6A1}"/>
                </a:ext>
              </a:extLst>
            </p:cNvPr>
            <p:cNvSpPr txBox="1"/>
            <p:nvPr/>
          </p:nvSpPr>
          <p:spPr>
            <a:xfrm>
              <a:off x="8799570" y="2527648"/>
              <a:ext cx="413703" cy="170778"/>
            </a:xfrm>
            <a:prstGeom prst="rect">
              <a:avLst/>
            </a:prstGeom>
            <a:noFill/>
          </p:spPr>
          <p:txBody>
            <a:bodyPr wrap="square" lIns="36576" tIns="18288" rIns="36576" bIns="18288" anchor="t">
              <a:spAutoFit/>
            </a:bodyPr>
            <a:lstStyle/>
            <a:p>
              <a:pPr algn="l"/>
              <a:r>
                <a:rPr sz="1200" b="0">
                  <a:solidFill>
                    <a:srgbClr val="1D252B"/>
                  </a:solidFill>
                  <a:latin typeface="Arial"/>
                </a:rPr>
                <a:t>Load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D0A38F76-94F9-F228-55FC-DE7CFD521135}"/>
              </a:ext>
            </a:extLst>
          </p:cNvPr>
          <p:cNvGrpSpPr/>
          <p:nvPr/>
        </p:nvGrpSpPr>
        <p:grpSpPr>
          <a:xfrm>
            <a:off x="6128751" y="2535600"/>
            <a:ext cx="5742502" cy="402336"/>
            <a:chOff x="5570151" y="3003136"/>
            <a:chExt cx="5742502" cy="402336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DA3B992-183B-E3CA-4D96-ADE4CA3DA91B}"/>
                </a:ext>
              </a:extLst>
            </p:cNvPr>
            <p:cNvSpPr/>
            <p:nvPr/>
          </p:nvSpPr>
          <p:spPr>
            <a:xfrm>
              <a:off x="6629400" y="3003136"/>
              <a:ext cx="2038216" cy="402336"/>
            </a:xfrm>
            <a:prstGeom prst="rect">
              <a:avLst/>
            </a:prstGeom>
            <a:solidFill>
              <a:srgbClr val="00A7B5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AF88AE5F-8261-3984-C9A9-E727AC1E931A}"/>
                </a:ext>
              </a:extLst>
            </p:cNvPr>
            <p:cNvSpPr/>
            <p:nvPr/>
          </p:nvSpPr>
          <p:spPr>
            <a:xfrm>
              <a:off x="8667616" y="3003136"/>
              <a:ext cx="1847983" cy="402336"/>
            </a:xfrm>
            <a:prstGeom prst="rect">
              <a:avLst/>
            </a:prstGeom>
            <a:solidFill>
              <a:srgbClr val="89B54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BA0949DB-1053-D537-3A19-74BEB9851D50}"/>
                </a:ext>
              </a:extLst>
            </p:cNvPr>
            <p:cNvGrpSpPr/>
            <p:nvPr/>
          </p:nvGrpSpPr>
          <p:grpSpPr>
            <a:xfrm>
              <a:off x="5570151" y="3057941"/>
              <a:ext cx="5742502" cy="283154"/>
              <a:chOff x="5570151" y="3057941"/>
              <a:chExt cx="5742502" cy="283154"/>
            </a:xfrm>
          </p:grpSpPr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39CF1F41-17E7-1339-53BC-FEDAE1A6F2CF}"/>
                  </a:ext>
                </a:extLst>
              </p:cNvPr>
              <p:cNvSpPr txBox="1"/>
              <p:nvPr/>
            </p:nvSpPr>
            <p:spPr>
              <a:xfrm>
                <a:off x="5570151" y="3057941"/>
                <a:ext cx="1051698" cy="283154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l"/>
                <a:r>
                  <a:rPr sz="1600" b="0">
                    <a:solidFill>
                      <a:srgbClr val="1D252B"/>
                    </a:solidFill>
                    <a:latin typeface="Arial"/>
                  </a:rPr>
                  <a:t>Regulation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5D868557-5A21-AEE6-87CD-5F20BB7CC9E3}"/>
                  </a:ext>
                </a:extLst>
              </p:cNvPr>
              <p:cNvSpPr txBox="1"/>
              <p:nvPr/>
            </p:nvSpPr>
            <p:spPr>
              <a:xfrm>
                <a:off x="7245400" y="3076229"/>
                <a:ext cx="644535" cy="221599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ctr"/>
                <a:r>
                  <a:rPr sz="1200" b="1">
                    <a:solidFill>
                      <a:srgbClr val="FFFFFF"/>
                    </a:solidFill>
                    <a:latin typeface="Arial"/>
                  </a:rPr>
                  <a:t>ND 52%</a:t>
                </a: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B354F4AD-1CFF-8931-B2DA-E60A7F37DCE9}"/>
                  </a:ext>
                </a:extLst>
              </p:cNvPr>
              <p:cNvSpPr txBox="1"/>
              <p:nvPr/>
            </p:nvSpPr>
            <p:spPr>
              <a:xfrm>
                <a:off x="9114762" y="3076229"/>
                <a:ext cx="792012" cy="221599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ctr"/>
                <a:r>
                  <a:rPr sz="1200" b="1">
                    <a:solidFill>
                      <a:srgbClr val="FFFFFF"/>
                    </a:solidFill>
                    <a:latin typeface="Arial"/>
                  </a:rPr>
                  <a:t>Load 48%</a:t>
                </a: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54C54374-01A5-15AD-2CC5-FD64ADEF77D4}"/>
                  </a:ext>
                </a:extLst>
              </p:cNvPr>
              <p:cNvSpPr txBox="1"/>
              <p:nvPr/>
            </p:nvSpPr>
            <p:spPr>
              <a:xfrm>
                <a:off x="10642470" y="3060607"/>
                <a:ext cx="670183" cy="252377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l"/>
                <a:r>
                  <a:rPr sz="1400" b="1">
                    <a:solidFill>
                      <a:srgbClr val="1D252B"/>
                    </a:solidFill>
                    <a:latin typeface="Arial"/>
                  </a:rPr>
                  <a:t>$57.</a:t>
                </a:r>
                <a:r>
                  <a:rPr lang="en-US" sz="1400" b="1">
                    <a:solidFill>
                      <a:srgbClr val="1D252B"/>
                    </a:solidFill>
                    <a:latin typeface="Arial"/>
                  </a:rPr>
                  <a:t>1</a:t>
                </a:r>
                <a:r>
                  <a:rPr sz="1400" b="1">
                    <a:solidFill>
                      <a:srgbClr val="1D252B"/>
                    </a:solidFill>
                    <a:latin typeface="Arial"/>
                  </a:rPr>
                  <a:t>M</a:t>
                </a:r>
              </a:p>
            </p:txBody>
          </p:sp>
        </p:grp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CAB75FEC-79FF-37B7-1C8E-306176C601C3}"/>
              </a:ext>
            </a:extLst>
          </p:cNvPr>
          <p:cNvGrpSpPr/>
          <p:nvPr/>
        </p:nvGrpSpPr>
        <p:grpSpPr>
          <a:xfrm>
            <a:off x="6100778" y="4321345"/>
            <a:ext cx="5798770" cy="402336"/>
            <a:chOff x="5562601" y="3844384"/>
            <a:chExt cx="5798770" cy="402336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4B45132D-FFF5-A573-97FB-52071EEC28CB}"/>
                </a:ext>
              </a:extLst>
            </p:cNvPr>
            <p:cNvSpPr/>
            <p:nvPr/>
          </p:nvSpPr>
          <p:spPr>
            <a:xfrm>
              <a:off x="6642272" y="3844384"/>
              <a:ext cx="1062479" cy="402336"/>
            </a:xfrm>
            <a:prstGeom prst="rect">
              <a:avLst/>
            </a:prstGeom>
            <a:solidFill>
              <a:srgbClr val="337898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9BF3F48F-D8BE-80F1-C846-1BFC64B52D08}"/>
                </a:ext>
              </a:extLst>
            </p:cNvPr>
            <p:cNvSpPr/>
            <p:nvPr/>
          </p:nvSpPr>
          <p:spPr>
            <a:xfrm>
              <a:off x="7704751" y="3844384"/>
              <a:ext cx="1719068" cy="402336"/>
            </a:xfrm>
            <a:prstGeom prst="rect">
              <a:avLst/>
            </a:prstGeom>
            <a:solidFill>
              <a:srgbClr val="00A7B5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7FAEE44-2E87-DA7B-E74D-B05C33E5801B}"/>
                </a:ext>
              </a:extLst>
            </p:cNvPr>
            <p:cNvSpPr/>
            <p:nvPr/>
          </p:nvSpPr>
          <p:spPr>
            <a:xfrm>
              <a:off x="9423818" y="3844384"/>
              <a:ext cx="1112203" cy="402336"/>
            </a:xfrm>
            <a:prstGeom prst="rect">
              <a:avLst/>
            </a:prstGeom>
            <a:solidFill>
              <a:srgbClr val="89B54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6F3F96AB-23D0-28C4-7B9C-C9A94846BD83}"/>
                </a:ext>
              </a:extLst>
            </p:cNvPr>
            <p:cNvGrpSpPr/>
            <p:nvPr/>
          </p:nvGrpSpPr>
          <p:grpSpPr>
            <a:xfrm>
              <a:off x="5562601" y="3921666"/>
              <a:ext cx="5798770" cy="283154"/>
              <a:chOff x="5562601" y="3921666"/>
              <a:chExt cx="5798770" cy="283154"/>
            </a:xfrm>
          </p:grpSpPr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6670C74D-39D1-D45F-D5D0-A76700FC5246}"/>
                  </a:ext>
                </a:extLst>
              </p:cNvPr>
              <p:cNvSpPr txBox="1"/>
              <p:nvPr/>
            </p:nvSpPr>
            <p:spPr>
              <a:xfrm>
                <a:off x="5562601" y="3921666"/>
                <a:ext cx="926664" cy="283154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l"/>
                <a:r>
                  <a:rPr sz="1600" b="0">
                    <a:solidFill>
                      <a:srgbClr val="1D252B"/>
                    </a:solidFill>
                    <a:latin typeface="Arial"/>
                  </a:rPr>
                  <a:t>Non-Spin</a:t>
                </a: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60B7BA8A-3915-35EF-D97D-A711D9FE000B}"/>
                  </a:ext>
                </a:extLst>
              </p:cNvPr>
              <p:cNvSpPr txBox="1"/>
              <p:nvPr/>
            </p:nvSpPr>
            <p:spPr>
              <a:xfrm>
                <a:off x="6811720" y="3939954"/>
                <a:ext cx="533929" cy="221599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ctr"/>
                <a:r>
                  <a:rPr sz="1200" b="1">
                    <a:solidFill>
                      <a:srgbClr val="FFFFFF"/>
                    </a:solidFill>
                    <a:latin typeface="Arial"/>
                  </a:rPr>
                  <a:t>D 28%</a:t>
                </a: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1E9EF12C-05D5-D713-8EB4-55B72BE08BF3}"/>
                  </a:ext>
                </a:extLst>
              </p:cNvPr>
              <p:cNvSpPr txBox="1"/>
              <p:nvPr/>
            </p:nvSpPr>
            <p:spPr>
              <a:xfrm>
                <a:off x="8153627" y="3939954"/>
                <a:ext cx="644535" cy="221599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ctr"/>
                <a:r>
                  <a:rPr sz="1200" b="1">
                    <a:solidFill>
                      <a:srgbClr val="FFFFFF"/>
                    </a:solidFill>
                    <a:latin typeface="Arial"/>
                  </a:rPr>
                  <a:t>ND 44%</a:t>
                </a: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4FA1B605-7855-90EE-886C-7DFD57B77CA3}"/>
                  </a:ext>
                </a:extLst>
              </p:cNvPr>
              <p:cNvSpPr txBox="1"/>
              <p:nvPr/>
            </p:nvSpPr>
            <p:spPr>
              <a:xfrm>
                <a:off x="9485313" y="3939954"/>
                <a:ext cx="792012" cy="221599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ctr"/>
                <a:r>
                  <a:rPr sz="1200" b="1">
                    <a:solidFill>
                      <a:srgbClr val="FFFFFF"/>
                    </a:solidFill>
                    <a:latin typeface="Arial"/>
                  </a:rPr>
                  <a:t>Load 28%</a:t>
                </a: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63361191-62FB-C165-288B-A92C3C77334D}"/>
                  </a:ext>
                </a:extLst>
              </p:cNvPr>
              <p:cNvSpPr txBox="1"/>
              <p:nvPr/>
            </p:nvSpPr>
            <p:spPr>
              <a:xfrm>
                <a:off x="10591801" y="3921666"/>
                <a:ext cx="769570" cy="252377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l"/>
                <a:r>
                  <a:rPr sz="1400" b="1">
                    <a:solidFill>
                      <a:srgbClr val="1D252B"/>
                    </a:solidFill>
                    <a:latin typeface="Arial"/>
                  </a:rPr>
                  <a:t>$26</a:t>
                </a:r>
                <a:r>
                  <a:rPr lang="en-US" sz="1400" b="1">
                    <a:solidFill>
                      <a:srgbClr val="1D252B"/>
                    </a:solidFill>
                    <a:latin typeface="Arial"/>
                  </a:rPr>
                  <a:t>1</a:t>
                </a:r>
                <a:r>
                  <a:rPr sz="1400" b="1">
                    <a:solidFill>
                      <a:srgbClr val="1D252B"/>
                    </a:solidFill>
                    <a:latin typeface="Arial"/>
                  </a:rPr>
                  <a:t>.</a:t>
                </a:r>
                <a:r>
                  <a:rPr lang="en-US" sz="1400" b="1">
                    <a:solidFill>
                      <a:srgbClr val="1D252B"/>
                    </a:solidFill>
                    <a:latin typeface="Arial"/>
                  </a:rPr>
                  <a:t>7</a:t>
                </a:r>
                <a:r>
                  <a:rPr sz="1400" b="1">
                    <a:solidFill>
                      <a:srgbClr val="1D252B"/>
                    </a:solidFill>
                    <a:latin typeface="Arial"/>
                  </a:rPr>
                  <a:t>M</a:t>
                </a:r>
              </a:p>
            </p:txBody>
          </p:sp>
        </p:grp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37D00831-65B5-DF45-4B4E-071D292F1D40}"/>
              </a:ext>
            </a:extLst>
          </p:cNvPr>
          <p:cNvSpPr txBox="1"/>
          <p:nvPr/>
        </p:nvSpPr>
        <p:spPr>
          <a:xfrm>
            <a:off x="6128751" y="4814184"/>
            <a:ext cx="1742593" cy="283154"/>
          </a:xfrm>
          <a:prstGeom prst="rect">
            <a:avLst/>
          </a:prstGeom>
          <a:noFill/>
        </p:spPr>
        <p:txBody>
          <a:bodyPr wrap="none" lIns="36576" tIns="18288" rIns="36576" bIns="18288" anchor="t">
            <a:spAutoFit/>
          </a:bodyPr>
          <a:lstStyle/>
          <a:p>
            <a:pPr algn="l"/>
            <a:r>
              <a:rPr sz="1600" b="1">
                <a:solidFill>
                  <a:srgbClr val="005763"/>
                </a:solidFill>
                <a:latin typeface="Arial"/>
              </a:rPr>
              <a:t>Dollar totals ($M)</a:t>
            </a:r>
          </a:p>
        </p:txBody>
      </p:sp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7670528A-4152-DAB4-194D-5A1487FA24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0341607"/>
              </p:ext>
            </p:extLst>
          </p:nvPr>
        </p:nvGraphicFramePr>
        <p:xfrm>
          <a:off x="6567684" y="5133183"/>
          <a:ext cx="4846320" cy="15544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8704">
                <a:tc>
                  <a:txBody>
                    <a:bodyPr/>
                    <a:lstStyle/>
                    <a:p>
                      <a:pPr algn="ctr"/>
                      <a:r>
                        <a:rPr sz="1600" b="1">
                          <a:solidFill>
                            <a:srgbClr val="FFFFFF"/>
                          </a:solidFill>
                        </a:rPr>
                        <a:t>Service</a:t>
                      </a:r>
                      <a:endParaRPr sz="1600" b="1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sz="1600" b="1">
                          <a:solidFill>
                            <a:srgbClr val="FFFFFF"/>
                          </a:solidFill>
                        </a:rPr>
                        <a:t>D</a:t>
                      </a:r>
                      <a:endParaRPr sz="1600" b="1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sz="1600" b="1">
                          <a:solidFill>
                            <a:srgbClr val="FFFFFF"/>
                          </a:solidFill>
                        </a:rPr>
                        <a:t>ND</a:t>
                      </a:r>
                      <a:endParaRPr sz="1600" b="1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sz="1600" b="1">
                          <a:solidFill>
                            <a:srgbClr val="FFFFFF"/>
                          </a:solidFill>
                        </a:rPr>
                        <a:t>Load</a:t>
                      </a:r>
                      <a:endParaRPr sz="1600" b="1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sz="1600" b="1">
                          <a:solidFill>
                            <a:srgbClr val="FFFFFF"/>
                          </a:solidFill>
                        </a:rPr>
                        <a:t>Total</a:t>
                      </a:r>
                      <a:endParaRPr sz="1600" b="1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8704">
                <a:tc>
                  <a:txBody>
                    <a:bodyPr/>
                    <a:lstStyle/>
                    <a:p>
                      <a:pPr algn="l"/>
                      <a:r>
                        <a:rPr sz="1400" b="0">
                          <a:solidFill>
                            <a:srgbClr val="1D252B"/>
                          </a:solidFill>
                        </a:rPr>
                        <a:t>Regulation</a:t>
                      </a:r>
                      <a:endParaRPr sz="1400" b="0">
                        <a:solidFill>
                          <a:srgbClr val="1D252B"/>
                        </a:solidFill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sz="1400" b="0">
                          <a:solidFill>
                            <a:srgbClr val="1D252B"/>
                          </a:solidFill>
                        </a:rPr>
                        <a:t>—</a:t>
                      </a:r>
                      <a:endParaRPr sz="1400" b="0">
                        <a:solidFill>
                          <a:srgbClr val="1D252B"/>
                        </a:solidFill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sz="1400" b="0">
                          <a:solidFill>
                            <a:srgbClr val="1D252B"/>
                          </a:solidFill>
                        </a:rPr>
                        <a:t>$</a:t>
                      </a:r>
                      <a:r>
                        <a:rPr lang="en-US" sz="1400" b="0">
                          <a:solidFill>
                            <a:srgbClr val="1D252B"/>
                          </a:solidFill>
                        </a:rPr>
                        <a:t>29.9</a:t>
                      </a:r>
                      <a:endParaRPr sz="1400" b="0">
                        <a:solidFill>
                          <a:srgbClr val="1D252B"/>
                        </a:solidFill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sz="1400" b="0">
                          <a:solidFill>
                            <a:srgbClr val="1D252B"/>
                          </a:solidFill>
                        </a:rPr>
                        <a:t>$27.2</a:t>
                      </a:r>
                      <a:endParaRPr sz="1400" b="0">
                        <a:solidFill>
                          <a:srgbClr val="1D252B"/>
                        </a:solidFill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sz="1400" b="0">
                          <a:solidFill>
                            <a:srgbClr val="1D252B"/>
                          </a:solidFill>
                        </a:rPr>
                        <a:t>$57.</a:t>
                      </a:r>
                      <a:r>
                        <a:rPr lang="en-US" sz="1400" b="0">
                          <a:solidFill>
                            <a:srgbClr val="1D252B"/>
                          </a:solidFill>
                        </a:rPr>
                        <a:t>1</a:t>
                      </a:r>
                      <a:endParaRPr sz="1400" b="0">
                        <a:solidFill>
                          <a:srgbClr val="1D252B"/>
                        </a:solidFill>
                        <a:latin typeface="Arial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8704">
                <a:tc>
                  <a:txBody>
                    <a:bodyPr/>
                    <a:lstStyle/>
                    <a:p>
                      <a:pPr algn="l"/>
                      <a:r>
                        <a:rPr lang="en-US" sz="1400" b="0">
                          <a:solidFill>
                            <a:srgbClr val="1D252B"/>
                          </a:solidFill>
                        </a:rPr>
                        <a:t>RRS</a:t>
                      </a:r>
                      <a:endParaRPr sz="1400" b="0">
                        <a:solidFill>
                          <a:srgbClr val="1D252B"/>
                        </a:solidFill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>
                          <a:solidFill>
                            <a:srgbClr val="1D252B"/>
                          </a:solidFill>
                        </a:rPr>
                        <a:t>$198.9</a:t>
                      </a:r>
                      <a:endParaRPr sz="1400" b="0">
                        <a:solidFill>
                          <a:srgbClr val="1D252B"/>
                        </a:solidFill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>
                          <a:solidFill>
                            <a:srgbClr val="1D252B"/>
                          </a:solidFill>
                        </a:rPr>
                        <a:t>—</a:t>
                      </a:r>
                      <a:endParaRPr lang="en-US" sz="1400" b="0">
                        <a:solidFill>
                          <a:srgbClr val="1D252B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>
                          <a:solidFill>
                            <a:srgbClr val="1D252B"/>
                          </a:solidFill>
                        </a:rPr>
                        <a:t>—</a:t>
                      </a:r>
                      <a:endParaRPr lang="en-US" sz="1400" b="0">
                        <a:solidFill>
                          <a:srgbClr val="1D252B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>
                          <a:solidFill>
                            <a:srgbClr val="1D252B"/>
                          </a:solidFill>
                        </a:rPr>
                        <a:t>$198.9</a:t>
                      </a:r>
                      <a:endParaRPr lang="en-US" sz="1400" b="0">
                        <a:solidFill>
                          <a:srgbClr val="1D252B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52951867"/>
                  </a:ext>
                </a:extLst>
              </a:tr>
              <a:tr h="298704">
                <a:tc>
                  <a:txBody>
                    <a:bodyPr/>
                    <a:lstStyle/>
                    <a:p>
                      <a:pPr algn="l"/>
                      <a:r>
                        <a:rPr lang="en-US" sz="1400" b="0">
                          <a:solidFill>
                            <a:srgbClr val="1D252B"/>
                          </a:solidFill>
                        </a:rPr>
                        <a:t>ECRS</a:t>
                      </a:r>
                      <a:endParaRPr sz="1400" b="0">
                        <a:solidFill>
                          <a:srgbClr val="1D252B"/>
                        </a:solidFill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>
                          <a:solidFill>
                            <a:srgbClr val="1D252B"/>
                          </a:solidFill>
                        </a:rPr>
                        <a:t>—</a:t>
                      </a:r>
                      <a:endParaRPr lang="en-US" sz="1400" b="0">
                        <a:solidFill>
                          <a:srgbClr val="1D252B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sz="1400" b="0">
                          <a:solidFill>
                            <a:srgbClr val="1D252B"/>
                          </a:solidFill>
                        </a:rPr>
                        <a:t>$11</a:t>
                      </a:r>
                      <a:r>
                        <a:rPr lang="en-US" sz="1400" b="0">
                          <a:solidFill>
                            <a:srgbClr val="1D252B"/>
                          </a:solidFill>
                        </a:rPr>
                        <a:t>9.6</a:t>
                      </a:r>
                      <a:endParaRPr sz="1400" b="0">
                        <a:solidFill>
                          <a:srgbClr val="1D252B"/>
                        </a:solidFill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sz="1400" b="0">
                          <a:solidFill>
                            <a:srgbClr val="1D252B"/>
                          </a:solidFill>
                        </a:rPr>
                        <a:t>$</a:t>
                      </a:r>
                      <a:r>
                        <a:rPr lang="en-US" sz="1400" b="0">
                          <a:solidFill>
                            <a:srgbClr val="1D252B"/>
                          </a:solidFill>
                        </a:rPr>
                        <a:t>61.0</a:t>
                      </a:r>
                      <a:endParaRPr sz="1400" b="0">
                        <a:solidFill>
                          <a:srgbClr val="1D252B"/>
                        </a:solidFill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sz="1400" b="0">
                          <a:solidFill>
                            <a:srgbClr val="1D252B"/>
                          </a:solidFill>
                        </a:rPr>
                        <a:t>$</a:t>
                      </a:r>
                      <a:r>
                        <a:rPr lang="en-US" sz="1400" b="0">
                          <a:solidFill>
                            <a:srgbClr val="1D252B"/>
                          </a:solidFill>
                        </a:rPr>
                        <a:t>180.5</a:t>
                      </a:r>
                      <a:endParaRPr sz="1400" b="0">
                        <a:solidFill>
                          <a:srgbClr val="1D252B"/>
                        </a:solidFill>
                        <a:latin typeface="Arial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14844450"/>
                  </a:ext>
                </a:extLst>
              </a:tr>
              <a:tr h="298704">
                <a:tc>
                  <a:txBody>
                    <a:bodyPr/>
                    <a:lstStyle/>
                    <a:p>
                      <a:pPr algn="l"/>
                      <a:r>
                        <a:rPr sz="1400" b="0">
                          <a:solidFill>
                            <a:srgbClr val="1D252B"/>
                          </a:solidFill>
                        </a:rPr>
                        <a:t>Non-Spin</a:t>
                      </a:r>
                      <a:endParaRPr sz="1400" b="0">
                        <a:solidFill>
                          <a:srgbClr val="1D252B"/>
                        </a:solidFill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>
                          <a:solidFill>
                            <a:srgbClr val="1D252B"/>
                          </a:solidFill>
                        </a:rPr>
                        <a:t>$72.5</a:t>
                      </a:r>
                      <a:endParaRPr lang="en-US" sz="1400" b="0">
                        <a:solidFill>
                          <a:srgbClr val="1D252B"/>
                        </a:solidFill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>
                          <a:solidFill>
                            <a:srgbClr val="1D252B"/>
                          </a:solidFill>
                        </a:rPr>
                        <a:t>$115.8</a:t>
                      </a:r>
                      <a:endParaRPr lang="en-US" sz="1400" b="0">
                        <a:solidFill>
                          <a:srgbClr val="1D252B"/>
                        </a:solidFill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>
                          <a:solidFill>
                            <a:srgbClr val="1D252B"/>
                          </a:solidFill>
                        </a:rPr>
                        <a:t>$73.5</a:t>
                      </a:r>
                      <a:endParaRPr lang="en-US" sz="1400" b="0">
                        <a:solidFill>
                          <a:srgbClr val="1D252B"/>
                        </a:solidFill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>
                          <a:solidFill>
                            <a:srgbClr val="1D252B"/>
                          </a:solidFill>
                        </a:rPr>
                        <a:t>$261.7</a:t>
                      </a:r>
                      <a:endParaRPr lang="en-US" sz="1400" b="0">
                        <a:solidFill>
                          <a:srgbClr val="1D252B"/>
                        </a:solidFill>
                        <a:latin typeface="Arial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79765027"/>
                  </a:ext>
                </a:extLst>
              </a:tr>
            </a:tbl>
          </a:graphicData>
        </a:graphic>
      </p:graphicFrame>
      <p:grpSp>
        <p:nvGrpSpPr>
          <p:cNvPr id="45" name="Group 44">
            <a:extLst>
              <a:ext uri="{FF2B5EF4-FFF2-40B4-BE49-F238E27FC236}">
                <a16:creationId xmlns:a16="http://schemas.microsoft.com/office/drawing/2014/main" id="{C50BF661-4A2E-4846-5D00-1335239CFE93}"/>
              </a:ext>
            </a:extLst>
          </p:cNvPr>
          <p:cNvGrpSpPr/>
          <p:nvPr/>
        </p:nvGrpSpPr>
        <p:grpSpPr>
          <a:xfrm>
            <a:off x="6098389" y="3684345"/>
            <a:ext cx="5798770" cy="402336"/>
            <a:chOff x="5562601" y="3844384"/>
            <a:chExt cx="5798770" cy="402336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3525E08A-38BD-02FB-21A9-06FD74FD0A0D}"/>
                </a:ext>
              </a:extLst>
            </p:cNvPr>
            <p:cNvSpPr/>
            <p:nvPr/>
          </p:nvSpPr>
          <p:spPr>
            <a:xfrm>
              <a:off x="6652211" y="3844384"/>
              <a:ext cx="2572016" cy="402336"/>
            </a:xfrm>
            <a:prstGeom prst="rect">
              <a:avLst/>
            </a:prstGeom>
            <a:solidFill>
              <a:srgbClr val="00A7B5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1FEC1EBD-FD0C-5008-3874-BE39A5A09E1C}"/>
                </a:ext>
              </a:extLst>
            </p:cNvPr>
            <p:cNvSpPr/>
            <p:nvPr/>
          </p:nvSpPr>
          <p:spPr>
            <a:xfrm>
              <a:off x="9224227" y="3844384"/>
              <a:ext cx="1314184" cy="402336"/>
            </a:xfrm>
            <a:prstGeom prst="rect">
              <a:avLst/>
            </a:prstGeom>
            <a:solidFill>
              <a:srgbClr val="89B54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FDE05B32-4B07-AC91-7543-0E07D4FC0A1F}"/>
                </a:ext>
              </a:extLst>
            </p:cNvPr>
            <p:cNvGrpSpPr/>
            <p:nvPr/>
          </p:nvGrpSpPr>
          <p:grpSpPr>
            <a:xfrm>
              <a:off x="5562601" y="3921666"/>
              <a:ext cx="5798770" cy="283154"/>
              <a:chOff x="5562601" y="3921666"/>
              <a:chExt cx="5798770" cy="283154"/>
            </a:xfrm>
          </p:grpSpPr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18556DDE-3A4A-7093-7C50-01BD0053FEE6}"/>
                  </a:ext>
                </a:extLst>
              </p:cNvPr>
              <p:cNvSpPr txBox="1"/>
              <p:nvPr/>
            </p:nvSpPr>
            <p:spPr>
              <a:xfrm>
                <a:off x="5562601" y="3921666"/>
                <a:ext cx="641329" cy="283154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l"/>
                <a:r>
                  <a:rPr lang="en-US" sz="1600" b="0">
                    <a:solidFill>
                      <a:srgbClr val="1D252B"/>
                    </a:solidFill>
                    <a:latin typeface="Arial"/>
                  </a:rPr>
                  <a:t>ECRS</a:t>
                </a:r>
                <a:endParaRPr sz="1600" b="0">
                  <a:solidFill>
                    <a:srgbClr val="1D252B"/>
                  </a:solidFill>
                  <a:latin typeface="Arial"/>
                </a:endParaRP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8CF7203C-D170-F66D-DEEA-40CEE5B6D715}"/>
                  </a:ext>
                </a:extLst>
              </p:cNvPr>
              <p:cNvSpPr txBox="1"/>
              <p:nvPr/>
            </p:nvSpPr>
            <p:spPr>
              <a:xfrm>
                <a:off x="7738120" y="3955135"/>
                <a:ext cx="644536" cy="221599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ctr"/>
                <a:r>
                  <a:rPr sz="1200" b="1">
                    <a:solidFill>
                      <a:srgbClr val="FFFFFF"/>
                    </a:solidFill>
                    <a:latin typeface="Arial"/>
                  </a:rPr>
                  <a:t>ND </a:t>
                </a:r>
                <a:r>
                  <a:rPr lang="en-US" sz="1200" b="1">
                    <a:solidFill>
                      <a:srgbClr val="FFFFFF"/>
                    </a:solidFill>
                    <a:latin typeface="Arial"/>
                  </a:rPr>
                  <a:t>66</a:t>
                </a:r>
                <a:r>
                  <a:rPr sz="1200" b="1">
                    <a:solidFill>
                      <a:srgbClr val="FFFFFF"/>
                    </a:solidFill>
                    <a:latin typeface="Arial"/>
                  </a:rPr>
                  <a:t>%</a:t>
                </a:r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95B165FA-F76B-D408-40DB-618B7F79466C}"/>
                  </a:ext>
                </a:extLst>
              </p:cNvPr>
              <p:cNvSpPr txBox="1"/>
              <p:nvPr/>
            </p:nvSpPr>
            <p:spPr>
              <a:xfrm>
                <a:off x="9485313" y="3939954"/>
                <a:ext cx="792012" cy="221599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ctr"/>
                <a:r>
                  <a:rPr sz="1200" b="1">
                    <a:solidFill>
                      <a:srgbClr val="FFFFFF"/>
                    </a:solidFill>
                    <a:latin typeface="Arial"/>
                  </a:rPr>
                  <a:t>Load </a:t>
                </a:r>
                <a:r>
                  <a:rPr lang="en-US" sz="1200" b="1">
                    <a:solidFill>
                      <a:srgbClr val="FFFFFF"/>
                    </a:solidFill>
                    <a:latin typeface="Arial"/>
                  </a:rPr>
                  <a:t>34</a:t>
                </a:r>
                <a:r>
                  <a:rPr sz="1200" b="1">
                    <a:solidFill>
                      <a:srgbClr val="FFFFFF"/>
                    </a:solidFill>
                    <a:latin typeface="Arial"/>
                  </a:rPr>
                  <a:t>%</a:t>
                </a: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AECE8952-B29F-A115-ECF4-BCF7E97C1567}"/>
                  </a:ext>
                </a:extLst>
              </p:cNvPr>
              <p:cNvSpPr txBox="1"/>
              <p:nvPr/>
            </p:nvSpPr>
            <p:spPr>
              <a:xfrm>
                <a:off x="10591801" y="3921666"/>
                <a:ext cx="769570" cy="252377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l"/>
                <a:r>
                  <a:rPr sz="1400" b="1">
                    <a:solidFill>
                      <a:srgbClr val="1D252B"/>
                    </a:solidFill>
                    <a:latin typeface="Arial"/>
                  </a:rPr>
                  <a:t>$</a:t>
                </a:r>
                <a:r>
                  <a:rPr lang="en-US" sz="1400" b="1">
                    <a:solidFill>
                      <a:srgbClr val="1D252B"/>
                    </a:solidFill>
                    <a:latin typeface="Arial"/>
                  </a:rPr>
                  <a:t>180</a:t>
                </a:r>
                <a:r>
                  <a:rPr sz="1400" b="1">
                    <a:solidFill>
                      <a:srgbClr val="1D252B"/>
                    </a:solidFill>
                    <a:latin typeface="Arial"/>
                  </a:rPr>
                  <a:t>.</a:t>
                </a:r>
                <a:r>
                  <a:rPr lang="en-US" sz="1400" b="1">
                    <a:solidFill>
                      <a:srgbClr val="1D252B"/>
                    </a:solidFill>
                    <a:latin typeface="Arial"/>
                  </a:rPr>
                  <a:t>5</a:t>
                </a:r>
                <a:r>
                  <a:rPr sz="1400" b="1">
                    <a:solidFill>
                      <a:srgbClr val="1D252B"/>
                    </a:solidFill>
                    <a:latin typeface="Arial"/>
                  </a:rPr>
                  <a:t>M</a:t>
                </a:r>
              </a:p>
            </p:txBody>
          </p:sp>
        </p:grp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11AFD540-DF1E-D9EC-E03B-FE3DD1866E17}"/>
              </a:ext>
            </a:extLst>
          </p:cNvPr>
          <p:cNvGrpSpPr/>
          <p:nvPr/>
        </p:nvGrpSpPr>
        <p:grpSpPr>
          <a:xfrm>
            <a:off x="6096000" y="3086666"/>
            <a:ext cx="5798770" cy="402336"/>
            <a:chOff x="5562601" y="3844384"/>
            <a:chExt cx="5798770" cy="402336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2DB1B9E3-C062-5FC2-5413-D25189059CDA}"/>
                </a:ext>
              </a:extLst>
            </p:cNvPr>
            <p:cNvSpPr/>
            <p:nvPr/>
          </p:nvSpPr>
          <p:spPr>
            <a:xfrm>
              <a:off x="6654600" y="3844384"/>
              <a:ext cx="3886199" cy="402336"/>
            </a:xfrm>
            <a:prstGeom prst="rect">
              <a:avLst/>
            </a:prstGeom>
            <a:solidFill>
              <a:srgbClr val="337898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C2E011E3-9A43-B290-74A6-2C8B415C115C}"/>
                </a:ext>
              </a:extLst>
            </p:cNvPr>
            <p:cNvGrpSpPr/>
            <p:nvPr/>
          </p:nvGrpSpPr>
          <p:grpSpPr>
            <a:xfrm>
              <a:off x="5562601" y="3921666"/>
              <a:ext cx="5798770" cy="283154"/>
              <a:chOff x="5562601" y="3921666"/>
              <a:chExt cx="5798770" cy="283154"/>
            </a:xfrm>
          </p:grpSpPr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696978C2-4FE4-4DC0-1F74-03890C48ABCB}"/>
                  </a:ext>
                </a:extLst>
              </p:cNvPr>
              <p:cNvSpPr txBox="1"/>
              <p:nvPr/>
            </p:nvSpPr>
            <p:spPr>
              <a:xfrm>
                <a:off x="5562601" y="3921666"/>
                <a:ext cx="505075" cy="283154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l"/>
                <a:r>
                  <a:rPr lang="en-US" sz="1600" b="0">
                    <a:solidFill>
                      <a:srgbClr val="1D252B"/>
                    </a:solidFill>
                    <a:latin typeface="Arial"/>
                  </a:rPr>
                  <a:t>RRS</a:t>
                </a:r>
                <a:endParaRPr sz="1600" b="0">
                  <a:solidFill>
                    <a:srgbClr val="1D252B"/>
                  </a:solidFill>
                  <a:latin typeface="Arial"/>
                </a:endParaRP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D4769EC5-C6CA-D396-55AD-65BF51C616E8}"/>
                  </a:ext>
                </a:extLst>
              </p:cNvPr>
              <p:cNvSpPr txBox="1"/>
              <p:nvPr/>
            </p:nvSpPr>
            <p:spPr>
              <a:xfrm>
                <a:off x="8491108" y="3930318"/>
                <a:ext cx="618888" cy="221599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ctr"/>
                <a:r>
                  <a:rPr sz="1200" b="1">
                    <a:solidFill>
                      <a:srgbClr val="FFFFFF"/>
                    </a:solidFill>
                    <a:latin typeface="Arial"/>
                  </a:rPr>
                  <a:t>D </a:t>
                </a:r>
                <a:r>
                  <a:rPr lang="en-US" sz="1200" b="1">
                    <a:solidFill>
                      <a:srgbClr val="FFFFFF"/>
                    </a:solidFill>
                    <a:latin typeface="Arial"/>
                  </a:rPr>
                  <a:t>100</a:t>
                </a:r>
                <a:r>
                  <a:rPr sz="1200" b="1">
                    <a:solidFill>
                      <a:srgbClr val="FFFFFF"/>
                    </a:solidFill>
                    <a:latin typeface="Arial"/>
                  </a:rPr>
                  <a:t>%</a:t>
                </a:r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ED2648A7-CC1F-8C70-FFE5-BF5FFC29A40E}"/>
                  </a:ext>
                </a:extLst>
              </p:cNvPr>
              <p:cNvSpPr txBox="1"/>
              <p:nvPr/>
            </p:nvSpPr>
            <p:spPr>
              <a:xfrm>
                <a:off x="10591801" y="3921666"/>
                <a:ext cx="769570" cy="252377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l"/>
                <a:r>
                  <a:rPr sz="1400" b="1">
                    <a:solidFill>
                      <a:srgbClr val="1D252B"/>
                    </a:solidFill>
                    <a:latin typeface="Arial"/>
                  </a:rPr>
                  <a:t>$</a:t>
                </a:r>
                <a:r>
                  <a:rPr lang="en-US" sz="1400" b="1">
                    <a:latin typeface="Arial"/>
                  </a:rPr>
                  <a:t>198.9</a:t>
                </a:r>
                <a:r>
                  <a:rPr sz="1400" b="1">
                    <a:latin typeface="Arial"/>
                  </a:rPr>
                  <a:t>M</a:t>
                </a:r>
              </a:p>
            </p:txBody>
          </p:sp>
        </p:grpSp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735065FC-B1FF-8B0F-B9BF-69992B342281}"/>
              </a:ext>
            </a:extLst>
          </p:cNvPr>
          <p:cNvSpPr txBox="1"/>
          <p:nvPr/>
        </p:nvSpPr>
        <p:spPr>
          <a:xfrm>
            <a:off x="163538" y="6291852"/>
            <a:ext cx="4248086" cy="544765"/>
          </a:xfrm>
          <a:prstGeom prst="rect">
            <a:avLst/>
          </a:prstGeom>
          <a:noFill/>
        </p:spPr>
        <p:txBody>
          <a:bodyPr wrap="none" lIns="36576" tIns="18288" rIns="36576" bIns="18288" anchor="t">
            <a:spAutoFit/>
          </a:bodyPr>
          <a:lstStyle/>
          <a:p>
            <a:r>
              <a:rPr lang="en-US" sz="750">
                <a:solidFill>
                  <a:srgbClr val="1D252B"/>
                </a:solidFill>
                <a:latin typeface="Arial"/>
              </a:rPr>
              <a:t>* </a:t>
            </a:r>
            <a:r>
              <a:rPr sz="750" b="0">
                <a:solidFill>
                  <a:srgbClr val="1D252B"/>
                </a:solidFill>
                <a:latin typeface="Arial"/>
              </a:rPr>
              <a:t>Totals may not add due to rounding.</a:t>
            </a:r>
            <a:r>
              <a:rPr lang="en-US"/>
              <a:t> </a:t>
            </a:r>
            <a:endParaRPr lang="en-US">
              <a:cs typeface="Arial"/>
            </a:endParaRPr>
          </a:p>
          <a:p>
            <a:r>
              <a:rPr lang="en-US" sz="750">
                <a:solidFill>
                  <a:srgbClr val="1D252B"/>
                </a:solidFill>
                <a:latin typeface="Arial"/>
              </a:rPr>
              <a:t>** There were no hours </a:t>
            </a:r>
            <a:r>
              <a:rPr lang="en-US" sz="750">
                <a:solidFill>
                  <a:srgbClr val="1D252B"/>
                </a:solidFill>
              </a:rPr>
              <a:t>in 2024 or 2025</a:t>
            </a:r>
            <a:r>
              <a:rPr lang="en-US" sz="750">
                <a:solidFill>
                  <a:srgbClr val="1D252B"/>
                </a:solidFill>
                <a:latin typeface="Arial"/>
              </a:rPr>
              <a:t> that met the low PRC definition as outlined in study scope.</a:t>
            </a:r>
          </a:p>
          <a:p>
            <a:pPr algn="l"/>
            <a:endParaRPr sz="750" b="0">
              <a:solidFill>
                <a:srgbClr val="1D252B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753484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553706-06D5-B72B-5959-2E5A318CCD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7EFF544-2552-3C76-9D0E-DC8B7B2B237B}"/>
              </a:ext>
            </a:extLst>
          </p:cNvPr>
          <p:cNvSpPr txBox="1"/>
          <p:nvPr/>
        </p:nvSpPr>
        <p:spPr>
          <a:xfrm>
            <a:off x="1234440" y="502920"/>
            <a:ext cx="5081648" cy="437043"/>
          </a:xfrm>
          <a:prstGeom prst="rect">
            <a:avLst/>
          </a:prstGeom>
          <a:noFill/>
        </p:spPr>
        <p:txBody>
          <a:bodyPr wrap="none" lIns="36576" tIns="18288" rIns="36576" bIns="18288" anchor="t">
            <a:spAutoFit/>
          </a:bodyPr>
          <a:lstStyle/>
          <a:p>
            <a:pPr algn="l"/>
            <a:r>
              <a:rPr sz="2600" b="1">
                <a:solidFill>
                  <a:srgbClr val="005763"/>
                </a:solidFill>
                <a:latin typeface="Arial"/>
              </a:rPr>
              <a:t>Method B – </a:t>
            </a:r>
            <a:r>
              <a:rPr lang="en-US" sz="2600" b="1">
                <a:solidFill>
                  <a:srgbClr val="005763"/>
                </a:solidFill>
                <a:latin typeface="Arial"/>
              </a:rPr>
              <a:t>P</a:t>
            </a:r>
            <a:r>
              <a:rPr sz="2600" b="1">
                <a:solidFill>
                  <a:srgbClr val="005763"/>
                </a:solidFill>
                <a:latin typeface="Arial"/>
              </a:rPr>
              <a:t>reliminary </a:t>
            </a:r>
            <a:r>
              <a:rPr lang="en-US" sz="2600" b="1">
                <a:solidFill>
                  <a:srgbClr val="005763"/>
                </a:solidFill>
                <a:latin typeface="Arial"/>
              </a:rPr>
              <a:t>R</a:t>
            </a:r>
            <a:r>
              <a:rPr sz="2600" b="1">
                <a:solidFill>
                  <a:srgbClr val="005763"/>
                </a:solidFill>
                <a:latin typeface="Arial"/>
              </a:rPr>
              <a:t>esult</a:t>
            </a:r>
            <a:r>
              <a:rPr lang="en-US" sz="2600" b="1">
                <a:solidFill>
                  <a:srgbClr val="005763"/>
                </a:solidFill>
                <a:latin typeface="Arial"/>
              </a:rPr>
              <a:t>s</a:t>
            </a:r>
            <a:endParaRPr sz="2600" b="1">
              <a:solidFill>
                <a:srgbClr val="FF0000"/>
              </a:solidFill>
              <a:latin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4691B79-16A4-12C8-6C7B-61007FEB1B09}"/>
              </a:ext>
            </a:extLst>
          </p:cNvPr>
          <p:cNvSpPr txBox="1"/>
          <p:nvPr/>
        </p:nvSpPr>
        <p:spPr>
          <a:xfrm>
            <a:off x="530352" y="1133856"/>
            <a:ext cx="8694816" cy="283154"/>
          </a:xfrm>
          <a:prstGeom prst="rect">
            <a:avLst/>
          </a:prstGeom>
          <a:noFill/>
        </p:spPr>
        <p:txBody>
          <a:bodyPr wrap="none" lIns="36576" tIns="18288" rIns="36576" bIns="18288" anchor="t">
            <a:spAutoFit/>
          </a:bodyPr>
          <a:lstStyle/>
          <a:p>
            <a:r>
              <a:rPr lang="en-US" sz="1600"/>
              <a:t>The information below summarize preliminary 2024–2025 results under the all-hour framework.</a:t>
            </a:r>
            <a:endParaRPr sz="1500" b="0">
              <a:solidFill>
                <a:srgbClr val="1D252B"/>
              </a:solidFill>
              <a:latin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267BDFE-F853-3EF7-21C3-0BF3A7C61977}"/>
              </a:ext>
            </a:extLst>
          </p:cNvPr>
          <p:cNvSpPr txBox="1"/>
          <p:nvPr/>
        </p:nvSpPr>
        <p:spPr>
          <a:xfrm>
            <a:off x="530352" y="1645920"/>
            <a:ext cx="4664867" cy="313932"/>
          </a:xfrm>
          <a:prstGeom prst="rect">
            <a:avLst/>
          </a:prstGeom>
          <a:noFill/>
        </p:spPr>
        <p:txBody>
          <a:bodyPr wrap="none" lIns="36576" tIns="18288" rIns="36576" bIns="18288" anchor="t">
            <a:spAutoFit/>
          </a:bodyPr>
          <a:lstStyle/>
          <a:p>
            <a:r>
              <a:rPr lang="en-US" b="1">
                <a:solidFill>
                  <a:srgbClr val="005763"/>
                </a:solidFill>
              </a:rPr>
              <a:t>2024–2025 Preliminary Results by Service</a:t>
            </a:r>
          </a:p>
        </p:txBody>
      </p:sp>
      <p:cxnSp>
        <p:nvCxnSpPr>
          <p:cNvPr id="5" name="Connector 4">
            <a:extLst>
              <a:ext uri="{FF2B5EF4-FFF2-40B4-BE49-F238E27FC236}">
                <a16:creationId xmlns:a16="http://schemas.microsoft.com/office/drawing/2014/main" id="{83BC25C5-C83A-777D-7654-895289EE6928}"/>
              </a:ext>
            </a:extLst>
          </p:cNvPr>
          <p:cNvCxnSpPr/>
          <p:nvPr/>
        </p:nvCxnSpPr>
        <p:spPr>
          <a:xfrm>
            <a:off x="530352" y="1947672"/>
            <a:ext cx="11128248" cy="0"/>
          </a:xfrm>
          <a:prstGeom prst="line">
            <a:avLst/>
          </a:prstGeom>
          <a:ln w="10160">
            <a:solidFill>
              <a:srgbClr val="DAE4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FEB4A620-9A76-92DD-1097-C0E1F0C9A923}"/>
              </a:ext>
            </a:extLst>
          </p:cNvPr>
          <p:cNvGrpSpPr/>
          <p:nvPr/>
        </p:nvGrpSpPr>
        <p:grpSpPr>
          <a:xfrm>
            <a:off x="2493178" y="2044836"/>
            <a:ext cx="5793598" cy="294538"/>
            <a:chOff x="5074920" y="2011680"/>
            <a:chExt cx="2021303" cy="221599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97BED3D-41BF-D18B-9663-84E32E349946}"/>
                </a:ext>
              </a:extLst>
            </p:cNvPr>
            <p:cNvSpPr/>
            <p:nvPr/>
          </p:nvSpPr>
          <p:spPr>
            <a:xfrm>
              <a:off x="5074920" y="2048256"/>
              <a:ext cx="109728" cy="109728"/>
            </a:xfrm>
            <a:prstGeom prst="rect">
              <a:avLst/>
            </a:prstGeom>
            <a:solidFill>
              <a:srgbClr val="337898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320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20D233C-3D8D-073C-BEC2-E9C7A074919F}"/>
                </a:ext>
              </a:extLst>
            </p:cNvPr>
            <p:cNvSpPr txBox="1"/>
            <p:nvPr/>
          </p:nvSpPr>
          <p:spPr>
            <a:xfrm>
              <a:off x="5221224" y="2011680"/>
              <a:ext cx="512064" cy="149849"/>
            </a:xfrm>
            <a:prstGeom prst="rect">
              <a:avLst/>
            </a:prstGeom>
            <a:noFill/>
          </p:spPr>
          <p:txBody>
            <a:bodyPr wrap="square" lIns="36576" tIns="18288" rIns="36576" bIns="18288" anchor="t">
              <a:spAutoFit/>
            </a:bodyPr>
            <a:lstStyle/>
            <a:p>
              <a:pPr algn="l"/>
              <a:r>
                <a:rPr sz="1200" b="0">
                  <a:solidFill>
                    <a:srgbClr val="1D252B"/>
                  </a:solidFill>
                  <a:latin typeface="Arial"/>
                </a:rPr>
                <a:t>D</a:t>
              </a:r>
              <a:r>
                <a:rPr lang="en-US" sz="1200" b="0">
                  <a:solidFill>
                    <a:srgbClr val="1D252B"/>
                  </a:solidFill>
                  <a:latin typeface="Arial"/>
                </a:rPr>
                <a:t>ispatchable (D)</a:t>
              </a:r>
              <a:endParaRPr sz="1200" b="0">
                <a:solidFill>
                  <a:srgbClr val="1D252B"/>
                </a:solidFill>
                <a:latin typeface="Arial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C1B80BF-8594-29A5-B636-03DC2989C958}"/>
                </a:ext>
              </a:extLst>
            </p:cNvPr>
            <p:cNvSpPr/>
            <p:nvPr/>
          </p:nvSpPr>
          <p:spPr>
            <a:xfrm>
              <a:off x="5733288" y="2048256"/>
              <a:ext cx="109728" cy="109728"/>
            </a:xfrm>
            <a:prstGeom prst="rect">
              <a:avLst/>
            </a:prstGeom>
            <a:solidFill>
              <a:srgbClr val="00A7B5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320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6107BE7-BE66-BE86-404A-8BDF1EAF624E}"/>
                </a:ext>
              </a:extLst>
            </p:cNvPr>
            <p:cNvSpPr txBox="1"/>
            <p:nvPr/>
          </p:nvSpPr>
          <p:spPr>
            <a:xfrm>
              <a:off x="5879592" y="2011680"/>
              <a:ext cx="656619" cy="149849"/>
            </a:xfrm>
            <a:prstGeom prst="rect">
              <a:avLst/>
            </a:prstGeom>
            <a:noFill/>
          </p:spPr>
          <p:txBody>
            <a:bodyPr wrap="square" lIns="36576" tIns="18288" rIns="36576" bIns="18288" anchor="t">
              <a:spAutoFit/>
            </a:bodyPr>
            <a:lstStyle/>
            <a:p>
              <a:pPr algn="l"/>
              <a:r>
                <a:rPr sz="1200" b="0">
                  <a:solidFill>
                    <a:srgbClr val="1D252B"/>
                  </a:solidFill>
                  <a:latin typeface="Arial"/>
                </a:rPr>
                <a:t>N</a:t>
              </a:r>
              <a:r>
                <a:rPr lang="en-US" sz="1200" b="0">
                  <a:solidFill>
                    <a:srgbClr val="1D252B"/>
                  </a:solidFill>
                  <a:latin typeface="Arial"/>
                </a:rPr>
                <a:t>on-</a:t>
              </a:r>
              <a:r>
                <a:rPr sz="1200" b="0">
                  <a:solidFill>
                    <a:srgbClr val="1D252B"/>
                  </a:solidFill>
                  <a:latin typeface="Arial"/>
                </a:rPr>
                <a:t>D</a:t>
              </a:r>
              <a:r>
                <a:rPr lang="en-US" sz="1200" b="0">
                  <a:solidFill>
                    <a:srgbClr val="1D252B"/>
                  </a:solidFill>
                  <a:latin typeface="Arial"/>
                </a:rPr>
                <a:t>ispatchable (ND)</a:t>
              </a:r>
              <a:endParaRPr sz="1200" b="0">
                <a:solidFill>
                  <a:srgbClr val="1D252B"/>
                </a:solidFill>
                <a:latin typeface="Arial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B5516B8-95E5-08E7-6670-43C251C0F573}"/>
                </a:ext>
              </a:extLst>
            </p:cNvPr>
            <p:cNvSpPr/>
            <p:nvPr/>
          </p:nvSpPr>
          <p:spPr>
            <a:xfrm>
              <a:off x="6536211" y="2048256"/>
              <a:ext cx="109728" cy="109728"/>
            </a:xfrm>
            <a:prstGeom prst="rect">
              <a:avLst/>
            </a:prstGeom>
            <a:solidFill>
              <a:srgbClr val="89B54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320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E87329D-A8CA-90EA-41ED-A15DF82E4A54}"/>
                </a:ext>
              </a:extLst>
            </p:cNvPr>
            <p:cNvSpPr txBox="1"/>
            <p:nvPr/>
          </p:nvSpPr>
          <p:spPr>
            <a:xfrm>
              <a:off x="6682520" y="2011680"/>
              <a:ext cx="413703" cy="221599"/>
            </a:xfrm>
            <a:prstGeom prst="rect">
              <a:avLst/>
            </a:prstGeom>
            <a:noFill/>
          </p:spPr>
          <p:txBody>
            <a:bodyPr wrap="none" lIns="36576" tIns="18288" rIns="36576" bIns="18288" anchor="t">
              <a:spAutoFit/>
            </a:bodyPr>
            <a:lstStyle/>
            <a:p>
              <a:pPr algn="l"/>
              <a:r>
                <a:rPr sz="1200" b="0">
                  <a:solidFill>
                    <a:srgbClr val="1D252B"/>
                  </a:solidFill>
                  <a:latin typeface="Arial"/>
                </a:rPr>
                <a:t>Load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60069CDE-B8A7-DE57-0289-B09031D63584}"/>
              </a:ext>
            </a:extLst>
          </p:cNvPr>
          <p:cNvGrpSpPr/>
          <p:nvPr/>
        </p:nvGrpSpPr>
        <p:grpSpPr>
          <a:xfrm>
            <a:off x="748472" y="2423160"/>
            <a:ext cx="9179671" cy="438912"/>
            <a:chOff x="748472" y="2606040"/>
            <a:chExt cx="9179671" cy="438912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00A4288-AF1F-867A-739A-CAA5ED2D7F90}"/>
                </a:ext>
              </a:extLst>
            </p:cNvPr>
            <p:cNvSpPr/>
            <p:nvPr/>
          </p:nvSpPr>
          <p:spPr>
            <a:xfrm>
              <a:off x="1920240" y="2606040"/>
              <a:ext cx="3698436" cy="438912"/>
            </a:xfrm>
            <a:prstGeom prst="rect">
              <a:avLst/>
            </a:prstGeom>
            <a:solidFill>
              <a:srgbClr val="00A7B5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8E47B1B-87CB-486D-7BDD-09E9BE264389}"/>
                </a:ext>
              </a:extLst>
            </p:cNvPr>
            <p:cNvSpPr/>
            <p:nvPr/>
          </p:nvSpPr>
          <p:spPr>
            <a:xfrm>
              <a:off x="5618675" y="2606040"/>
              <a:ext cx="3388164" cy="438912"/>
            </a:xfrm>
            <a:prstGeom prst="rect">
              <a:avLst/>
            </a:prstGeom>
            <a:solidFill>
              <a:srgbClr val="89B54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ECD004BE-2CF4-784B-B4D2-CAEBEF320E07}"/>
                </a:ext>
              </a:extLst>
            </p:cNvPr>
            <p:cNvGrpSpPr/>
            <p:nvPr/>
          </p:nvGrpSpPr>
          <p:grpSpPr>
            <a:xfrm>
              <a:off x="748472" y="2690856"/>
              <a:ext cx="9179671" cy="283154"/>
              <a:chOff x="896112" y="2660904"/>
              <a:chExt cx="9179671" cy="283154"/>
            </a:xfrm>
          </p:grpSpPr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77BC47F-F930-AD87-1580-74576803B7E8}"/>
                  </a:ext>
                </a:extLst>
              </p:cNvPr>
              <p:cNvSpPr txBox="1"/>
              <p:nvPr/>
            </p:nvSpPr>
            <p:spPr>
              <a:xfrm>
                <a:off x="896112" y="2660904"/>
                <a:ext cx="1051698" cy="283154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l"/>
                <a:r>
                  <a:rPr sz="1600" b="0">
                    <a:solidFill>
                      <a:srgbClr val="1D252B"/>
                    </a:solidFill>
                    <a:latin typeface="Arial"/>
                  </a:rPr>
                  <a:t>Regulation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BC653225-7950-C039-6707-D8900A34D4B5}"/>
                  </a:ext>
                </a:extLst>
              </p:cNvPr>
              <p:cNvSpPr txBox="1"/>
              <p:nvPr/>
            </p:nvSpPr>
            <p:spPr>
              <a:xfrm>
                <a:off x="3447190" y="2679192"/>
                <a:ext cx="644535" cy="221599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ctr"/>
                <a:r>
                  <a:rPr sz="1200" b="1">
                    <a:solidFill>
                      <a:srgbClr val="FFFFFF"/>
                    </a:solidFill>
                    <a:latin typeface="Arial"/>
                  </a:rPr>
                  <a:t>ND 52%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7FE57945-A22A-8CD4-F8F9-045BFAB3F799}"/>
                  </a:ext>
                </a:extLst>
              </p:cNvPr>
              <p:cNvSpPr txBox="1"/>
              <p:nvPr/>
            </p:nvSpPr>
            <p:spPr>
              <a:xfrm>
                <a:off x="6916752" y="2679192"/>
                <a:ext cx="792012" cy="221599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ctr"/>
                <a:r>
                  <a:rPr sz="1200" b="1">
                    <a:solidFill>
                      <a:srgbClr val="FFFFFF"/>
                    </a:solidFill>
                    <a:latin typeface="Arial"/>
                  </a:rPr>
                  <a:t>Load 48%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60F1B693-A4D4-6EAE-EA04-502D9811229E}"/>
                  </a:ext>
                </a:extLst>
              </p:cNvPr>
              <p:cNvSpPr txBox="1"/>
              <p:nvPr/>
            </p:nvSpPr>
            <p:spPr>
              <a:xfrm>
                <a:off x="9405600" y="2660904"/>
                <a:ext cx="670183" cy="252377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l"/>
                <a:r>
                  <a:rPr sz="1400" b="1">
                    <a:solidFill>
                      <a:srgbClr val="1D252B"/>
                    </a:solidFill>
                    <a:latin typeface="Arial"/>
                  </a:rPr>
                  <a:t>$57.1M</a:t>
                </a:r>
              </a:p>
            </p:txBody>
          </p:sp>
        </p:grp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0A8765C0-A2CB-AB13-3142-123957CEBC26}"/>
              </a:ext>
            </a:extLst>
          </p:cNvPr>
          <p:cNvGrpSpPr/>
          <p:nvPr/>
        </p:nvGrpSpPr>
        <p:grpSpPr>
          <a:xfrm>
            <a:off x="748472" y="4126099"/>
            <a:ext cx="9179671" cy="438912"/>
            <a:chOff x="748472" y="3547872"/>
            <a:chExt cx="9179671" cy="438912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EC7B005-4A7B-A396-C56A-17FC5489A38E}"/>
                </a:ext>
              </a:extLst>
            </p:cNvPr>
            <p:cNvSpPr/>
            <p:nvPr/>
          </p:nvSpPr>
          <p:spPr>
            <a:xfrm>
              <a:off x="1920240" y="3547872"/>
              <a:ext cx="1980760" cy="438912"/>
            </a:xfrm>
            <a:prstGeom prst="rect">
              <a:avLst/>
            </a:prstGeom>
            <a:solidFill>
              <a:srgbClr val="337898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345ACA5-31D1-AF38-D2C5-BE8820BCB72E}"/>
                </a:ext>
              </a:extLst>
            </p:cNvPr>
            <p:cNvSpPr/>
            <p:nvPr/>
          </p:nvSpPr>
          <p:spPr>
            <a:xfrm>
              <a:off x="3901000" y="3547872"/>
              <a:ext cx="2585614" cy="438912"/>
            </a:xfrm>
            <a:prstGeom prst="rect">
              <a:avLst/>
            </a:prstGeom>
            <a:solidFill>
              <a:srgbClr val="00A7B5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3423B1A-A2DC-58AF-D760-20E078EED80F}"/>
                </a:ext>
              </a:extLst>
            </p:cNvPr>
            <p:cNvSpPr/>
            <p:nvPr/>
          </p:nvSpPr>
          <p:spPr>
            <a:xfrm>
              <a:off x="6486614" y="3552360"/>
              <a:ext cx="2520224" cy="434424"/>
            </a:xfrm>
            <a:prstGeom prst="rect">
              <a:avLst/>
            </a:prstGeom>
            <a:solidFill>
              <a:srgbClr val="89B54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8ADD0344-4C57-09CD-EE76-8A0B6E3A95C1}"/>
                </a:ext>
              </a:extLst>
            </p:cNvPr>
            <p:cNvGrpSpPr/>
            <p:nvPr/>
          </p:nvGrpSpPr>
          <p:grpSpPr>
            <a:xfrm>
              <a:off x="748472" y="3623185"/>
              <a:ext cx="9179671" cy="283154"/>
              <a:chOff x="761331" y="3580752"/>
              <a:chExt cx="9179671" cy="283154"/>
            </a:xfrm>
          </p:grpSpPr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984AEB72-858F-57A3-4ADA-CAE56CFB537A}"/>
                  </a:ext>
                </a:extLst>
              </p:cNvPr>
              <p:cNvSpPr txBox="1"/>
              <p:nvPr/>
            </p:nvSpPr>
            <p:spPr>
              <a:xfrm>
                <a:off x="761331" y="3580752"/>
                <a:ext cx="926664" cy="283154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l"/>
                <a:r>
                  <a:rPr sz="1600" b="0">
                    <a:solidFill>
                      <a:srgbClr val="1D252B"/>
                    </a:solidFill>
                    <a:latin typeface="Arial"/>
                  </a:rPr>
                  <a:t>Non-Spin</a:t>
                </a: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D7A291A7-4369-2206-8A10-5E2235586B8F}"/>
                  </a:ext>
                </a:extLst>
              </p:cNvPr>
              <p:cNvSpPr txBox="1"/>
              <p:nvPr/>
            </p:nvSpPr>
            <p:spPr>
              <a:xfrm>
                <a:off x="2643656" y="3621024"/>
                <a:ext cx="533929" cy="221599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ctr"/>
                <a:r>
                  <a:rPr sz="1200" b="1">
                    <a:solidFill>
                      <a:srgbClr val="FFFFFF"/>
                    </a:solidFill>
                    <a:latin typeface="Arial"/>
                  </a:rPr>
                  <a:t>D 28%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37C82F02-CEFA-0D8B-D7A1-B3F01B7141D1}"/>
                  </a:ext>
                </a:extLst>
              </p:cNvPr>
              <p:cNvSpPr txBox="1"/>
              <p:nvPr/>
            </p:nvSpPr>
            <p:spPr>
              <a:xfrm>
                <a:off x="4884398" y="3622101"/>
                <a:ext cx="644536" cy="221599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ctr"/>
                <a:r>
                  <a:rPr sz="1200" b="1">
                    <a:solidFill>
                      <a:srgbClr val="FFFFFF"/>
                    </a:solidFill>
                    <a:latin typeface="Arial"/>
                  </a:rPr>
                  <a:t>ND </a:t>
                </a:r>
                <a:r>
                  <a:rPr lang="en-US" sz="1200" b="1">
                    <a:solidFill>
                      <a:srgbClr val="FFFFFF"/>
                    </a:solidFill>
                    <a:latin typeface="Arial"/>
                  </a:rPr>
                  <a:t>37</a:t>
                </a:r>
                <a:r>
                  <a:rPr sz="1200" b="1">
                    <a:solidFill>
                      <a:srgbClr val="FFFFFF"/>
                    </a:solidFill>
                    <a:latin typeface="Arial"/>
                  </a:rPr>
                  <a:t>%</a:t>
                </a: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ED24C1C2-3C2B-1F60-19FB-3528ED04468E}"/>
                  </a:ext>
                </a:extLst>
              </p:cNvPr>
              <p:cNvSpPr txBox="1"/>
              <p:nvPr/>
            </p:nvSpPr>
            <p:spPr>
              <a:xfrm>
                <a:off x="7350722" y="3621024"/>
                <a:ext cx="792012" cy="221599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ctr"/>
                <a:r>
                  <a:rPr sz="1200" b="1">
                    <a:solidFill>
                      <a:srgbClr val="FFFFFF"/>
                    </a:solidFill>
                    <a:latin typeface="Arial"/>
                  </a:rPr>
                  <a:t>Load </a:t>
                </a:r>
                <a:r>
                  <a:rPr lang="en-US" sz="1200" b="1">
                    <a:solidFill>
                      <a:srgbClr val="FFFFFF"/>
                    </a:solidFill>
                    <a:latin typeface="Arial"/>
                  </a:rPr>
                  <a:t>36</a:t>
                </a:r>
                <a:r>
                  <a:rPr sz="1200" b="1">
                    <a:solidFill>
                      <a:srgbClr val="FFFFFF"/>
                    </a:solidFill>
                    <a:latin typeface="Arial"/>
                  </a:rPr>
                  <a:t>%</a:t>
                </a: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DC47731B-7410-FCB4-68A9-8CB11CFA9F71}"/>
                  </a:ext>
                </a:extLst>
              </p:cNvPr>
              <p:cNvSpPr txBox="1"/>
              <p:nvPr/>
            </p:nvSpPr>
            <p:spPr>
              <a:xfrm>
                <a:off x="9171432" y="3602736"/>
                <a:ext cx="769570" cy="252377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l"/>
                <a:r>
                  <a:rPr sz="1400" b="1">
                    <a:solidFill>
                      <a:srgbClr val="1D252B"/>
                    </a:solidFill>
                    <a:latin typeface="Arial"/>
                  </a:rPr>
                  <a:t>$26</a:t>
                </a:r>
                <a:r>
                  <a:rPr lang="en-US" sz="1400" b="1">
                    <a:solidFill>
                      <a:srgbClr val="1D252B"/>
                    </a:solidFill>
                    <a:latin typeface="Arial"/>
                  </a:rPr>
                  <a:t>1</a:t>
                </a:r>
                <a:r>
                  <a:rPr sz="1400" b="1">
                    <a:solidFill>
                      <a:srgbClr val="1D252B"/>
                    </a:solidFill>
                    <a:latin typeface="Arial"/>
                  </a:rPr>
                  <a:t>.</a:t>
                </a:r>
                <a:r>
                  <a:rPr lang="en-US" sz="1400" b="1">
                    <a:solidFill>
                      <a:srgbClr val="1D252B"/>
                    </a:solidFill>
                    <a:latin typeface="Arial"/>
                  </a:rPr>
                  <a:t>7</a:t>
                </a:r>
                <a:r>
                  <a:rPr sz="1400" b="1">
                    <a:solidFill>
                      <a:srgbClr val="1D252B"/>
                    </a:solidFill>
                    <a:latin typeface="Arial"/>
                  </a:rPr>
                  <a:t>M</a:t>
                </a:r>
              </a:p>
            </p:txBody>
          </p:sp>
        </p:grp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F4C5C45F-0430-EB2F-A240-13E7D4C6CC38}"/>
              </a:ext>
            </a:extLst>
          </p:cNvPr>
          <p:cNvSpPr txBox="1"/>
          <p:nvPr/>
        </p:nvSpPr>
        <p:spPr>
          <a:xfrm>
            <a:off x="438912" y="4705873"/>
            <a:ext cx="1742593" cy="283154"/>
          </a:xfrm>
          <a:prstGeom prst="rect">
            <a:avLst/>
          </a:prstGeom>
          <a:noFill/>
        </p:spPr>
        <p:txBody>
          <a:bodyPr wrap="none" lIns="36576" tIns="18288" rIns="36576" bIns="18288" anchor="t">
            <a:spAutoFit/>
          </a:bodyPr>
          <a:lstStyle/>
          <a:p>
            <a:pPr algn="l"/>
            <a:r>
              <a:rPr sz="1600" b="1">
                <a:solidFill>
                  <a:srgbClr val="005763"/>
                </a:solidFill>
                <a:latin typeface="Arial"/>
              </a:rPr>
              <a:t>Dollar totals ($M)</a:t>
            </a:r>
          </a:p>
        </p:txBody>
      </p:sp>
      <p:cxnSp>
        <p:nvCxnSpPr>
          <p:cNvPr id="27" name="Connector 26">
            <a:extLst>
              <a:ext uri="{FF2B5EF4-FFF2-40B4-BE49-F238E27FC236}">
                <a16:creationId xmlns:a16="http://schemas.microsoft.com/office/drawing/2014/main" id="{645EC5B5-38FA-90E4-7639-C065C83547F6}"/>
              </a:ext>
            </a:extLst>
          </p:cNvPr>
          <p:cNvCxnSpPr/>
          <p:nvPr/>
        </p:nvCxnSpPr>
        <p:spPr>
          <a:xfrm>
            <a:off x="438912" y="5007625"/>
            <a:ext cx="11128248" cy="0"/>
          </a:xfrm>
          <a:prstGeom prst="line">
            <a:avLst/>
          </a:prstGeom>
          <a:ln w="10160">
            <a:solidFill>
              <a:srgbClr val="DAE4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92DB8DB3-4CC4-9C1C-9738-ED5ADA28FC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7251921"/>
              </p:ext>
            </p:extLst>
          </p:nvPr>
        </p:nvGraphicFramePr>
        <p:xfrm>
          <a:off x="1845616" y="5096863"/>
          <a:ext cx="7315200" cy="15544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9560"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solidFill>
                            <a:srgbClr val="FFFFFF"/>
                          </a:solidFill>
                        </a:rPr>
                        <a:t>Service</a:t>
                      </a:r>
                      <a:endParaRPr lang="en-US" sz="1600" b="1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solidFill>
                            <a:srgbClr val="FFFFFF"/>
                          </a:solidFill>
                        </a:rPr>
                        <a:t>D</a:t>
                      </a:r>
                      <a:endParaRPr lang="en-US" sz="1600" b="1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solidFill>
                            <a:srgbClr val="FFFFFF"/>
                          </a:solidFill>
                        </a:rPr>
                        <a:t>ND</a:t>
                      </a:r>
                      <a:endParaRPr lang="en-US" sz="1600" b="1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solidFill>
                            <a:srgbClr val="FFFFFF"/>
                          </a:solidFill>
                        </a:rPr>
                        <a:t>Load</a:t>
                      </a:r>
                      <a:endParaRPr lang="en-US" sz="1600" b="1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solidFill>
                            <a:srgbClr val="FFFFFF"/>
                          </a:solidFill>
                        </a:rPr>
                        <a:t>Total</a:t>
                      </a:r>
                      <a:endParaRPr lang="en-US" sz="1600" b="1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l"/>
                      <a:r>
                        <a:rPr lang="en-US" sz="1400" b="0">
                          <a:solidFill>
                            <a:srgbClr val="1D252B"/>
                          </a:solidFill>
                        </a:rPr>
                        <a:t>Regulation</a:t>
                      </a:r>
                      <a:endParaRPr lang="en-US" sz="1400" b="0">
                        <a:solidFill>
                          <a:srgbClr val="1D252B"/>
                        </a:solidFill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>
                          <a:solidFill>
                            <a:srgbClr val="1D252B"/>
                          </a:solidFill>
                        </a:rPr>
                        <a:t>—</a:t>
                      </a:r>
                      <a:endParaRPr lang="en-US" sz="1400" b="0">
                        <a:solidFill>
                          <a:srgbClr val="1D252B"/>
                        </a:solidFill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>
                          <a:solidFill>
                            <a:srgbClr val="1D252B"/>
                          </a:solidFill>
                        </a:rPr>
                        <a:t>$29.8</a:t>
                      </a:r>
                      <a:endParaRPr lang="en-US" sz="1400" b="0">
                        <a:solidFill>
                          <a:srgbClr val="1D252B"/>
                        </a:solidFill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>
                          <a:solidFill>
                            <a:srgbClr val="1D252B"/>
                          </a:solidFill>
                        </a:rPr>
                        <a:t>$27.3</a:t>
                      </a:r>
                      <a:endParaRPr lang="en-US" sz="1400" b="0">
                        <a:solidFill>
                          <a:srgbClr val="1D252B"/>
                        </a:solidFill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>
                          <a:solidFill>
                            <a:srgbClr val="1D252B"/>
                          </a:solidFill>
                        </a:rPr>
                        <a:t>$57.1</a:t>
                      </a:r>
                      <a:endParaRPr lang="en-US" sz="1400" b="0">
                        <a:solidFill>
                          <a:srgbClr val="1D252B"/>
                        </a:solidFill>
                        <a:latin typeface="Arial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l"/>
                      <a:r>
                        <a:rPr lang="en-US" sz="1400" b="0">
                          <a:solidFill>
                            <a:srgbClr val="1D252B"/>
                          </a:solidFill>
                        </a:rPr>
                        <a:t>RRS</a:t>
                      </a:r>
                      <a:endParaRPr lang="en-US" sz="1400" b="0">
                        <a:solidFill>
                          <a:srgbClr val="1D252B"/>
                        </a:solidFill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>
                          <a:solidFill>
                            <a:srgbClr val="1D252B"/>
                          </a:solidFill>
                        </a:rPr>
                        <a:t>$198.9</a:t>
                      </a:r>
                      <a:endParaRPr lang="en-US" sz="1400" b="0">
                        <a:solidFill>
                          <a:srgbClr val="1D252B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>
                          <a:solidFill>
                            <a:srgbClr val="1D252B"/>
                          </a:solidFill>
                        </a:rPr>
                        <a:t>—</a:t>
                      </a:r>
                      <a:endParaRPr lang="en-US" sz="1400" b="0">
                        <a:solidFill>
                          <a:srgbClr val="1D252B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>
                          <a:solidFill>
                            <a:srgbClr val="1D252B"/>
                          </a:solidFill>
                        </a:rPr>
                        <a:t>—</a:t>
                      </a:r>
                      <a:endParaRPr lang="en-US" sz="1400" b="0">
                        <a:solidFill>
                          <a:srgbClr val="1D252B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>
                          <a:solidFill>
                            <a:srgbClr val="1D252B"/>
                          </a:solidFill>
                        </a:rPr>
                        <a:t>$198.9</a:t>
                      </a:r>
                      <a:endParaRPr lang="en-US" sz="1400" b="0">
                        <a:solidFill>
                          <a:srgbClr val="1D252B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l"/>
                      <a:r>
                        <a:rPr lang="en-US" sz="1400" b="0">
                          <a:solidFill>
                            <a:srgbClr val="1D252B"/>
                          </a:solidFill>
                        </a:rPr>
                        <a:t>ECRS</a:t>
                      </a:r>
                      <a:endParaRPr lang="en-US" sz="1400" b="0">
                        <a:solidFill>
                          <a:srgbClr val="1D252B"/>
                        </a:solidFill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>
                          <a:solidFill>
                            <a:srgbClr val="1D252B"/>
                          </a:solidFill>
                        </a:rPr>
                        <a:t>—</a:t>
                      </a:r>
                      <a:endParaRPr lang="en-US" sz="1400" b="0">
                        <a:solidFill>
                          <a:srgbClr val="1D252B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rgbClr val="1D252B"/>
                          </a:solidFill>
                        </a:rPr>
                        <a:t>$115.2</a:t>
                      </a:r>
                      <a:endParaRPr lang="en-US" sz="1400" b="0" dirty="0">
                        <a:solidFill>
                          <a:srgbClr val="1D252B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rgbClr val="1D252B"/>
                          </a:solidFill>
                        </a:rPr>
                        <a:t>$65.4</a:t>
                      </a:r>
                      <a:endParaRPr lang="en-US" sz="1400" b="0" dirty="0">
                        <a:solidFill>
                          <a:srgbClr val="1D252B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>
                          <a:solidFill>
                            <a:srgbClr val="1D252B"/>
                          </a:solidFill>
                        </a:rPr>
                        <a:t>$180.5</a:t>
                      </a:r>
                      <a:endParaRPr lang="en-US" sz="1400" b="0">
                        <a:solidFill>
                          <a:srgbClr val="1D252B"/>
                        </a:solidFill>
                        <a:latin typeface="Arial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11585031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l"/>
                      <a:r>
                        <a:rPr lang="en-US" sz="1400" b="0">
                          <a:solidFill>
                            <a:srgbClr val="1D252B"/>
                          </a:solidFill>
                        </a:rPr>
                        <a:t>Non-Spin</a:t>
                      </a:r>
                      <a:endParaRPr lang="en-US" sz="1400" b="0">
                        <a:solidFill>
                          <a:srgbClr val="1D252B"/>
                        </a:solidFill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>
                          <a:solidFill>
                            <a:srgbClr val="1D252B"/>
                          </a:solidFill>
                        </a:rPr>
                        <a:t>$73.2</a:t>
                      </a:r>
                      <a:endParaRPr lang="en-US" sz="1400" b="0">
                        <a:solidFill>
                          <a:srgbClr val="1D252B"/>
                        </a:solidFill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>
                          <a:solidFill>
                            <a:srgbClr val="1D252B"/>
                          </a:solidFill>
                        </a:rPr>
                        <a:t>$95.6</a:t>
                      </a:r>
                      <a:endParaRPr lang="en-US" sz="1400" b="0">
                        <a:solidFill>
                          <a:srgbClr val="1D252B"/>
                        </a:solidFill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>
                          <a:solidFill>
                            <a:srgbClr val="1D252B"/>
                          </a:solidFill>
                        </a:rPr>
                        <a:t>$93.0</a:t>
                      </a:r>
                      <a:endParaRPr lang="en-US" sz="1400" b="0">
                        <a:solidFill>
                          <a:srgbClr val="1D252B"/>
                        </a:solidFill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rgbClr val="1D252B"/>
                          </a:solidFill>
                        </a:rPr>
                        <a:t>$261.7</a:t>
                      </a:r>
                      <a:endParaRPr lang="en-US" sz="1400" b="0" dirty="0">
                        <a:solidFill>
                          <a:srgbClr val="1D252B"/>
                        </a:solidFill>
                        <a:latin typeface="Arial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259289"/>
                  </a:ext>
                </a:extLst>
              </a:tr>
            </a:tbl>
          </a:graphicData>
        </a:graphic>
      </p:graphicFrame>
      <p:sp>
        <p:nvSpPr>
          <p:cNvPr id="30" name="TextBox 29">
            <a:extLst>
              <a:ext uri="{FF2B5EF4-FFF2-40B4-BE49-F238E27FC236}">
                <a16:creationId xmlns:a16="http://schemas.microsoft.com/office/drawing/2014/main" id="{108EA90C-BC37-A7DE-4A0A-956E5FEA16FB}"/>
              </a:ext>
            </a:extLst>
          </p:cNvPr>
          <p:cNvSpPr txBox="1"/>
          <p:nvPr/>
        </p:nvSpPr>
        <p:spPr>
          <a:xfrm>
            <a:off x="11384280" y="6419088"/>
            <a:ext cx="411480" cy="164592"/>
          </a:xfrm>
          <a:prstGeom prst="rect">
            <a:avLst/>
          </a:prstGeom>
          <a:noFill/>
        </p:spPr>
        <p:txBody>
          <a:bodyPr wrap="none" lIns="36576" tIns="18288" rIns="36576" bIns="18288" anchor="t">
            <a:spAutoFit/>
          </a:bodyPr>
          <a:lstStyle/>
          <a:p>
            <a:pPr algn="r"/>
            <a:r>
              <a:rPr sz="900" b="1">
                <a:solidFill>
                  <a:srgbClr val="005763"/>
                </a:solidFill>
                <a:latin typeface="Arial"/>
              </a:rPr>
              <a:t>6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38566DFC-545A-972C-783C-16D57BDE1A69}"/>
              </a:ext>
            </a:extLst>
          </p:cNvPr>
          <p:cNvGrpSpPr/>
          <p:nvPr/>
        </p:nvGrpSpPr>
        <p:grpSpPr>
          <a:xfrm>
            <a:off x="748472" y="3497306"/>
            <a:ext cx="9179671" cy="438912"/>
            <a:chOff x="748472" y="3547872"/>
            <a:chExt cx="9179671" cy="438912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FB53CCC-FB77-2246-82B8-1099714DC942}"/>
                </a:ext>
              </a:extLst>
            </p:cNvPr>
            <p:cNvSpPr/>
            <p:nvPr/>
          </p:nvSpPr>
          <p:spPr>
            <a:xfrm>
              <a:off x="1920239" y="3547872"/>
              <a:ext cx="4566375" cy="438912"/>
            </a:xfrm>
            <a:prstGeom prst="rect">
              <a:avLst/>
            </a:prstGeom>
            <a:solidFill>
              <a:srgbClr val="00A7B5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912B43F5-9AEB-45C5-B61B-CF962606D519}"/>
                </a:ext>
              </a:extLst>
            </p:cNvPr>
            <p:cNvSpPr/>
            <p:nvPr/>
          </p:nvSpPr>
          <p:spPr>
            <a:xfrm>
              <a:off x="6486615" y="3547872"/>
              <a:ext cx="2520224" cy="438912"/>
            </a:xfrm>
            <a:prstGeom prst="rect">
              <a:avLst/>
            </a:prstGeom>
            <a:solidFill>
              <a:srgbClr val="89B54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86C75F20-B830-FBD6-91D9-FF0D0726AE84}"/>
                </a:ext>
              </a:extLst>
            </p:cNvPr>
            <p:cNvGrpSpPr/>
            <p:nvPr/>
          </p:nvGrpSpPr>
          <p:grpSpPr>
            <a:xfrm>
              <a:off x="748472" y="3642007"/>
              <a:ext cx="9179671" cy="283154"/>
              <a:chOff x="761331" y="3599574"/>
              <a:chExt cx="9179671" cy="283154"/>
            </a:xfrm>
          </p:grpSpPr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3E2B49DA-2345-3B6D-1D79-38152061BBE6}"/>
                  </a:ext>
                </a:extLst>
              </p:cNvPr>
              <p:cNvSpPr txBox="1"/>
              <p:nvPr/>
            </p:nvSpPr>
            <p:spPr>
              <a:xfrm>
                <a:off x="761331" y="3599574"/>
                <a:ext cx="641329" cy="283154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l"/>
                <a:r>
                  <a:rPr lang="en-US" sz="1600" b="0">
                    <a:solidFill>
                      <a:srgbClr val="1D252B"/>
                    </a:solidFill>
                    <a:latin typeface="Arial"/>
                  </a:rPr>
                  <a:t>ECRS</a:t>
                </a:r>
                <a:endParaRPr sz="1600" b="0">
                  <a:solidFill>
                    <a:srgbClr val="1D252B"/>
                  </a:solidFill>
                  <a:latin typeface="Arial"/>
                </a:endParaRP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35FC76C1-3033-3EDB-E345-315964DCAFF2}"/>
                  </a:ext>
                </a:extLst>
              </p:cNvPr>
              <p:cNvSpPr txBox="1"/>
              <p:nvPr/>
            </p:nvSpPr>
            <p:spPr>
              <a:xfrm>
                <a:off x="3913859" y="3610336"/>
                <a:ext cx="644536" cy="221599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ctr"/>
                <a:r>
                  <a:rPr sz="1200" b="1">
                    <a:solidFill>
                      <a:srgbClr val="FFFFFF"/>
                    </a:solidFill>
                    <a:latin typeface="Arial"/>
                  </a:rPr>
                  <a:t>ND </a:t>
                </a:r>
                <a:r>
                  <a:rPr lang="en-US" sz="1200" b="1">
                    <a:solidFill>
                      <a:srgbClr val="FFFFFF"/>
                    </a:solidFill>
                    <a:latin typeface="Arial"/>
                  </a:rPr>
                  <a:t>64</a:t>
                </a:r>
                <a:r>
                  <a:rPr sz="1200" b="1">
                    <a:solidFill>
                      <a:srgbClr val="FFFFFF"/>
                    </a:solidFill>
                    <a:latin typeface="Arial"/>
                  </a:rPr>
                  <a:t>%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67C78013-EACE-AD3A-729D-A1A8E0BE9342}"/>
                  </a:ext>
                </a:extLst>
              </p:cNvPr>
              <p:cNvSpPr txBox="1"/>
              <p:nvPr/>
            </p:nvSpPr>
            <p:spPr>
              <a:xfrm>
                <a:off x="7350722" y="3621024"/>
                <a:ext cx="792012" cy="221599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ctr"/>
                <a:r>
                  <a:rPr sz="1200" b="1">
                    <a:solidFill>
                      <a:srgbClr val="FFFFFF"/>
                    </a:solidFill>
                    <a:latin typeface="Arial"/>
                  </a:rPr>
                  <a:t>Load 36%</a:t>
                </a: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9D3BD61F-0AED-0789-6E36-C6046C0FCE31}"/>
                  </a:ext>
                </a:extLst>
              </p:cNvPr>
              <p:cNvSpPr txBox="1"/>
              <p:nvPr/>
            </p:nvSpPr>
            <p:spPr>
              <a:xfrm>
                <a:off x="9171432" y="3602736"/>
                <a:ext cx="769570" cy="252377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l"/>
                <a:r>
                  <a:rPr sz="1400" b="1">
                    <a:solidFill>
                      <a:srgbClr val="1D252B"/>
                    </a:solidFill>
                    <a:latin typeface="Arial"/>
                  </a:rPr>
                  <a:t>$</a:t>
                </a:r>
                <a:r>
                  <a:rPr lang="en-US" sz="1400" b="1">
                    <a:solidFill>
                      <a:srgbClr val="1D252B"/>
                    </a:solidFill>
                    <a:latin typeface="Arial"/>
                  </a:rPr>
                  <a:t>180</a:t>
                </a:r>
                <a:r>
                  <a:rPr sz="1400" b="1">
                    <a:solidFill>
                      <a:srgbClr val="1D252B"/>
                    </a:solidFill>
                    <a:latin typeface="Arial"/>
                  </a:rPr>
                  <a:t>.</a:t>
                </a:r>
                <a:r>
                  <a:rPr lang="en-US" sz="1400" b="1">
                    <a:solidFill>
                      <a:srgbClr val="1D252B"/>
                    </a:solidFill>
                    <a:latin typeface="Arial"/>
                  </a:rPr>
                  <a:t>5</a:t>
                </a:r>
                <a:r>
                  <a:rPr sz="1400" b="1">
                    <a:solidFill>
                      <a:srgbClr val="1D252B"/>
                    </a:solidFill>
                    <a:latin typeface="Arial"/>
                  </a:rPr>
                  <a:t>M</a:t>
                </a:r>
              </a:p>
            </p:txBody>
          </p:sp>
        </p:grp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24A15087-37AE-3BE6-0A98-20A16DA1A759}"/>
              </a:ext>
            </a:extLst>
          </p:cNvPr>
          <p:cNvGrpSpPr/>
          <p:nvPr/>
        </p:nvGrpSpPr>
        <p:grpSpPr>
          <a:xfrm>
            <a:off x="748472" y="2973410"/>
            <a:ext cx="9179671" cy="438912"/>
            <a:chOff x="748472" y="3547872"/>
            <a:chExt cx="9179671" cy="438912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1125CA9F-4C63-BF75-5EF7-C554B4E55F21}"/>
                </a:ext>
              </a:extLst>
            </p:cNvPr>
            <p:cNvSpPr/>
            <p:nvPr/>
          </p:nvSpPr>
          <p:spPr>
            <a:xfrm>
              <a:off x="1920239" y="3547872"/>
              <a:ext cx="7086599" cy="438912"/>
            </a:xfrm>
            <a:prstGeom prst="rect">
              <a:avLst/>
            </a:prstGeom>
            <a:solidFill>
              <a:srgbClr val="337898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B0722B1E-11BE-AD45-3E1F-B403C7DD03DD}"/>
                </a:ext>
              </a:extLst>
            </p:cNvPr>
            <p:cNvGrpSpPr/>
            <p:nvPr/>
          </p:nvGrpSpPr>
          <p:grpSpPr>
            <a:xfrm>
              <a:off x="748472" y="3636600"/>
              <a:ext cx="9179671" cy="283154"/>
              <a:chOff x="761331" y="3594167"/>
              <a:chExt cx="9179671" cy="283154"/>
            </a:xfrm>
          </p:grpSpPr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3B5078B6-22C2-67D5-2744-0558CCB7411C}"/>
                  </a:ext>
                </a:extLst>
              </p:cNvPr>
              <p:cNvSpPr txBox="1"/>
              <p:nvPr/>
            </p:nvSpPr>
            <p:spPr>
              <a:xfrm>
                <a:off x="761331" y="3594167"/>
                <a:ext cx="505075" cy="283154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l"/>
                <a:r>
                  <a:rPr lang="en-US" sz="1600">
                    <a:solidFill>
                      <a:srgbClr val="1D252B"/>
                    </a:solidFill>
                    <a:latin typeface="Arial"/>
                  </a:rPr>
                  <a:t>R</a:t>
                </a:r>
                <a:r>
                  <a:rPr lang="en-US" sz="1600" b="0">
                    <a:solidFill>
                      <a:srgbClr val="1D252B"/>
                    </a:solidFill>
                    <a:latin typeface="Arial"/>
                  </a:rPr>
                  <a:t>RS</a:t>
                </a: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658165FE-D0CF-5BA5-EE43-3CACF0151182}"/>
                  </a:ext>
                </a:extLst>
              </p:cNvPr>
              <p:cNvSpPr txBox="1"/>
              <p:nvPr/>
            </p:nvSpPr>
            <p:spPr>
              <a:xfrm>
                <a:off x="5206632" y="3641070"/>
                <a:ext cx="618888" cy="221599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ctr"/>
                <a:r>
                  <a:rPr sz="1200" b="1">
                    <a:solidFill>
                      <a:srgbClr val="FFFFFF"/>
                    </a:solidFill>
                    <a:latin typeface="Arial"/>
                  </a:rPr>
                  <a:t>D </a:t>
                </a:r>
                <a:r>
                  <a:rPr lang="en-US" sz="1200" b="1">
                    <a:solidFill>
                      <a:srgbClr val="FFFFFF"/>
                    </a:solidFill>
                    <a:latin typeface="Arial"/>
                  </a:rPr>
                  <a:t>100</a:t>
                </a:r>
                <a:r>
                  <a:rPr sz="1200" b="1">
                    <a:solidFill>
                      <a:srgbClr val="FFFFFF"/>
                    </a:solidFill>
                    <a:latin typeface="Arial"/>
                  </a:rPr>
                  <a:t>%</a:t>
                </a:r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2217C703-8110-72D7-B828-C0416F96672E}"/>
                  </a:ext>
                </a:extLst>
              </p:cNvPr>
              <p:cNvSpPr txBox="1"/>
              <p:nvPr/>
            </p:nvSpPr>
            <p:spPr>
              <a:xfrm>
                <a:off x="9171432" y="3602736"/>
                <a:ext cx="769570" cy="252377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l"/>
                <a:r>
                  <a:rPr sz="1400" b="1">
                    <a:solidFill>
                      <a:srgbClr val="1D252B"/>
                    </a:solidFill>
                    <a:latin typeface="Arial"/>
                  </a:rPr>
                  <a:t>$</a:t>
                </a:r>
                <a:r>
                  <a:rPr lang="en-US" sz="1400" b="1">
                    <a:latin typeface="Arial"/>
                  </a:rPr>
                  <a:t>198</a:t>
                </a:r>
                <a:r>
                  <a:rPr sz="1400" b="1">
                    <a:latin typeface="Arial"/>
                  </a:rPr>
                  <a:t>.</a:t>
                </a:r>
                <a:r>
                  <a:rPr lang="en-US" sz="1400" b="1">
                    <a:latin typeface="Arial"/>
                  </a:rPr>
                  <a:t>9</a:t>
                </a:r>
                <a:r>
                  <a:rPr sz="1400" b="1">
                    <a:latin typeface="Arial"/>
                  </a:rPr>
                  <a:t>M</a:t>
                </a:r>
              </a:p>
            </p:txBody>
          </p:sp>
        </p:grp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6582EE80-93F2-B22F-75A0-5FDC06CDD350}"/>
              </a:ext>
            </a:extLst>
          </p:cNvPr>
          <p:cNvSpPr txBox="1"/>
          <p:nvPr/>
        </p:nvSpPr>
        <p:spPr>
          <a:xfrm>
            <a:off x="97917" y="6591315"/>
            <a:ext cx="1672061" cy="152349"/>
          </a:xfrm>
          <a:prstGeom prst="rect">
            <a:avLst/>
          </a:prstGeom>
          <a:noFill/>
        </p:spPr>
        <p:txBody>
          <a:bodyPr wrap="none" lIns="36576" tIns="18288" rIns="36576" bIns="18288" anchor="t">
            <a:spAutoFit/>
          </a:bodyPr>
          <a:lstStyle/>
          <a:p>
            <a:r>
              <a:rPr lang="en-US" sz="750">
                <a:solidFill>
                  <a:srgbClr val="1D252B"/>
                </a:solidFill>
                <a:latin typeface="Arial"/>
              </a:rPr>
              <a:t>* </a:t>
            </a:r>
            <a:r>
              <a:rPr sz="750" b="0">
                <a:solidFill>
                  <a:srgbClr val="1D252B"/>
                </a:solidFill>
                <a:latin typeface="Arial"/>
              </a:rPr>
              <a:t>Totals may not add due to rounding.</a:t>
            </a:r>
            <a:endParaRPr lang="en-US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56592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SlideNum"/>
          <p:cNvSpPr txBox="1"/>
          <p:nvPr/>
        </p:nvSpPr>
        <p:spPr>
          <a:xfrm>
            <a:off x="11567160" y="6437376"/>
            <a:ext cx="256032" cy="182880"/>
          </a:xfrm>
          <a:prstGeom prst="rect">
            <a:avLst/>
          </a:prstGeom>
          <a:noFill/>
        </p:spPr>
        <p:txBody>
          <a:bodyPr wrap="none" lIns="45720" tIns="18288" rIns="45720" bIns="18288" anchor="t">
            <a:spAutoFit/>
          </a:bodyPr>
          <a:lstStyle/>
          <a:p>
            <a:pPr algn="r"/>
            <a:r>
              <a:rPr sz="900" b="1">
                <a:solidFill>
                  <a:srgbClr val="005763"/>
                </a:solidFill>
                <a:latin typeface="Arial"/>
              </a:rPr>
              <a:t>7</a:t>
            </a:r>
          </a:p>
        </p:txBody>
      </p:sp>
      <p:sp>
        <p:nvSpPr>
          <p:cNvPr id="3" name="TextBox Title"/>
          <p:cNvSpPr txBox="1"/>
          <p:nvPr/>
        </p:nvSpPr>
        <p:spPr>
          <a:xfrm>
            <a:off x="1234440" y="502920"/>
            <a:ext cx="9875520" cy="457200"/>
          </a:xfrm>
          <a:prstGeom prst="rect">
            <a:avLst/>
          </a:prstGeom>
          <a:noFill/>
        </p:spPr>
        <p:txBody>
          <a:bodyPr wrap="none" lIns="36576" tIns="18288" rIns="36576" bIns="18288" anchor="t">
            <a:spAutoFit/>
          </a:bodyPr>
          <a:lstStyle/>
          <a:p>
            <a:pPr algn="l"/>
            <a:r>
              <a:rPr sz="2600" b="1">
                <a:solidFill>
                  <a:srgbClr val="005763"/>
                </a:solidFill>
                <a:latin typeface="Arial"/>
              </a:rPr>
              <a:t>Method C – QSE Capacity Short Approach</a:t>
            </a:r>
          </a:p>
        </p:txBody>
      </p:sp>
      <p:sp>
        <p:nvSpPr>
          <p:cNvPr id="4" name="TextBox Desc"/>
          <p:cNvSpPr txBox="1"/>
          <p:nvPr/>
        </p:nvSpPr>
        <p:spPr>
          <a:xfrm>
            <a:off x="525622" y="986258"/>
            <a:ext cx="11041538" cy="775597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pPr algn="just"/>
            <a:r>
              <a:rPr lang="en-US" sz="1600" dirty="0">
                <a:solidFill>
                  <a:srgbClr val="1D252B"/>
                </a:solidFill>
                <a:latin typeface="Arial"/>
              </a:rPr>
              <a:t>Method C allocates AS and RS costs based on QSE capacity short positions using the RUC capacity short Adjustment Period equations that were in effect prior to the implementation of RTC (Protocols </a:t>
            </a:r>
            <a:r>
              <a:rPr lang="en-US" sz="1600" dirty="0">
                <a:solidFill>
                  <a:srgbClr val="1D252B"/>
                </a:solidFill>
                <a:latin typeface="Arial"/>
                <a:cs typeface="Arial"/>
              </a:rPr>
              <a:t>§</a:t>
            </a:r>
            <a:r>
              <a:rPr lang="en-US" sz="1600" dirty="0">
                <a:solidFill>
                  <a:srgbClr val="1D252B"/>
                </a:solidFill>
                <a:latin typeface="Arial"/>
              </a:rPr>
              <a:t> 5.7.4.1.1). Refer to Slide 13 in the Appendix for the Settlement Equations. </a:t>
            </a:r>
            <a:endParaRPr lang="en-US" dirty="0"/>
          </a:p>
        </p:txBody>
      </p:sp>
      <p:cxnSp>
        <p:nvCxnSpPr>
          <p:cNvPr id="5" name="Connector Divider"/>
          <p:cNvCxnSpPr/>
          <p:nvPr/>
        </p:nvCxnSpPr>
        <p:spPr>
          <a:xfrm>
            <a:off x="525622" y="1720000"/>
            <a:ext cx="11128248" cy="0"/>
          </a:xfrm>
          <a:prstGeom prst="line">
            <a:avLst/>
          </a:prstGeom>
          <a:ln w="10160">
            <a:solidFill>
              <a:srgbClr val="DAE4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2BDA9866-2BD9-2563-E45C-32C3D0F13603}"/>
              </a:ext>
            </a:extLst>
          </p:cNvPr>
          <p:cNvGrpSpPr/>
          <p:nvPr/>
        </p:nvGrpSpPr>
        <p:grpSpPr>
          <a:xfrm>
            <a:off x="593121" y="2306638"/>
            <a:ext cx="5000000" cy="2728977"/>
            <a:chOff x="530352" y="1720000"/>
            <a:chExt cx="5000000" cy="2560000"/>
          </a:xfrm>
        </p:grpSpPr>
        <p:sp>
          <p:nvSpPr>
            <p:cNvPr id="10" name="TextBox LeftHdr"/>
            <p:cNvSpPr txBox="1"/>
            <p:nvPr/>
          </p:nvSpPr>
          <p:spPr>
            <a:xfrm>
              <a:off x="530352" y="1720000"/>
              <a:ext cx="4800000" cy="280000"/>
            </a:xfrm>
            <a:prstGeom prst="rect">
              <a:avLst/>
            </a:prstGeom>
            <a:noFill/>
          </p:spPr>
          <p:txBody>
            <a:bodyPr wrap="square" lIns="36576" tIns="18288" rIns="36576" bIns="18288" anchor="t">
              <a:spAutoFit/>
            </a:bodyPr>
            <a:lstStyle/>
            <a:p>
              <a:pPr algn="l"/>
              <a:r>
                <a:rPr sz="1600" b="1">
                  <a:solidFill>
                    <a:srgbClr val="005763"/>
                  </a:solidFill>
                  <a:latin typeface="Arial"/>
                </a:rPr>
                <a:t>How Method C Works</a:t>
              </a:r>
            </a:p>
          </p:txBody>
        </p:sp>
        <p:sp>
          <p:nvSpPr>
            <p:cNvPr id="11" name="Step1Bg"/>
            <p:cNvSpPr/>
            <p:nvPr/>
          </p:nvSpPr>
          <p:spPr>
            <a:xfrm>
              <a:off x="530352" y="2000000"/>
              <a:ext cx="5000000" cy="760000"/>
            </a:xfrm>
            <a:prstGeom prst="roundRect">
              <a:avLst>
                <a:gd name="adj" fmla="val 4000"/>
              </a:avLst>
            </a:prstGeom>
            <a:solidFill>
              <a:srgbClr val="DCEFF1"/>
            </a:solidFill>
            <a:ln>
              <a:noFill/>
            </a:ln>
          </p:spPr>
          <p:txBody>
            <a:bodyPr rtlCol="0" anchor="ctr"/>
            <a:lstStyle/>
            <a:p>
              <a:endParaRPr/>
            </a:p>
          </p:txBody>
        </p:sp>
        <p:sp>
          <p:nvSpPr>
            <p:cNvPr id="12" name="Step1Badge"/>
            <p:cNvSpPr/>
            <p:nvPr/>
          </p:nvSpPr>
          <p:spPr>
            <a:xfrm>
              <a:off x="580352" y="2110000"/>
              <a:ext cx="200000" cy="200000"/>
            </a:xfrm>
            <a:prstGeom prst="ellipse">
              <a:avLst/>
            </a:prstGeom>
            <a:solidFill>
              <a:srgbClr val="005763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r>
                <a:rPr sz="1100" b="1">
                  <a:solidFill>
                    <a:srgbClr val="FFFFFF"/>
                  </a:solidFill>
                  <a:latin typeface="Arial"/>
                </a:rPr>
                <a:t>1</a:t>
              </a:r>
            </a:p>
          </p:txBody>
        </p:sp>
        <p:sp>
          <p:nvSpPr>
            <p:cNvPr id="13" name="Step1Text"/>
            <p:cNvSpPr txBox="1"/>
            <p:nvPr/>
          </p:nvSpPr>
          <p:spPr>
            <a:xfrm>
              <a:off x="820352" y="1970855"/>
              <a:ext cx="4660000" cy="799753"/>
            </a:xfrm>
            <a:prstGeom prst="rect">
              <a:avLst/>
            </a:prstGeom>
            <a:noFill/>
          </p:spPr>
          <p:txBody>
            <a:bodyPr wrap="square" lIns="36576" tIns="18288" rIns="36576" bIns="18288" anchor="ctr">
              <a:spAutoFit/>
            </a:bodyPr>
            <a:lstStyle/>
            <a:p>
              <a:r>
                <a:rPr sz="1400" b="1">
                  <a:solidFill>
                    <a:srgbClr val="005763"/>
                  </a:solidFill>
                  <a:latin typeface="Arial"/>
                </a:rPr>
                <a:t>Capacity Shortfall Calculation</a:t>
              </a:r>
            </a:p>
            <a:p>
              <a:pPr algn="just"/>
              <a:r>
                <a:rPr sz="1300">
                  <a:solidFill>
                    <a:srgbClr val="1D252B"/>
                  </a:solidFill>
                  <a:latin typeface="Arial"/>
                </a:rPr>
                <a:t>Each QSE’s capacity shortfall (RUCSF) is computed per 15-minute Settlement Interval using real-time metered load, COP capacity, trades</a:t>
              </a:r>
              <a:r>
                <a:rPr lang="en-US" sz="1300">
                  <a:solidFill>
                    <a:srgbClr val="1D252B"/>
                  </a:solidFill>
                  <a:latin typeface="Arial"/>
                </a:rPr>
                <a:t>, and DC Tie imports.</a:t>
              </a:r>
              <a:endParaRPr sz="1300">
                <a:solidFill>
                  <a:srgbClr val="1D252B"/>
                </a:solidFill>
                <a:latin typeface="Arial"/>
                <a:cs typeface="Arial"/>
              </a:endParaRPr>
            </a:p>
          </p:txBody>
        </p:sp>
        <p:sp>
          <p:nvSpPr>
            <p:cNvPr id="14" name="Step2Bg"/>
            <p:cNvSpPr/>
            <p:nvPr/>
          </p:nvSpPr>
          <p:spPr>
            <a:xfrm>
              <a:off x="530352" y="2820000"/>
              <a:ext cx="5000000" cy="700000"/>
            </a:xfrm>
            <a:prstGeom prst="roundRect">
              <a:avLst>
                <a:gd name="adj" fmla="val 4000"/>
              </a:avLst>
            </a:prstGeom>
            <a:solidFill>
              <a:srgbClr val="DCEFF1"/>
            </a:solidFill>
            <a:ln>
              <a:noFill/>
            </a:ln>
          </p:spPr>
          <p:txBody>
            <a:bodyPr rtlCol="0" anchor="ctr"/>
            <a:lstStyle/>
            <a:p>
              <a:endParaRPr/>
            </a:p>
          </p:txBody>
        </p:sp>
        <p:sp>
          <p:nvSpPr>
            <p:cNvPr id="15" name="Step2Badge"/>
            <p:cNvSpPr/>
            <p:nvPr/>
          </p:nvSpPr>
          <p:spPr>
            <a:xfrm>
              <a:off x="580352" y="2870000"/>
              <a:ext cx="200000" cy="200000"/>
            </a:xfrm>
            <a:prstGeom prst="ellipse">
              <a:avLst/>
            </a:prstGeom>
            <a:solidFill>
              <a:srgbClr val="005763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r>
                <a:rPr sz="1100" b="1">
                  <a:solidFill>
                    <a:srgbClr val="FFFFFF"/>
                  </a:solidFill>
                  <a:latin typeface="Arial"/>
                </a:rPr>
                <a:t>2</a:t>
              </a:r>
            </a:p>
          </p:txBody>
        </p:sp>
        <p:sp>
          <p:nvSpPr>
            <p:cNvPr id="16" name="Step2Text"/>
            <p:cNvSpPr txBox="1"/>
            <p:nvPr/>
          </p:nvSpPr>
          <p:spPr>
            <a:xfrm>
              <a:off x="820352" y="2863958"/>
              <a:ext cx="4660000" cy="612085"/>
            </a:xfrm>
            <a:prstGeom prst="rect">
              <a:avLst/>
            </a:prstGeom>
            <a:noFill/>
          </p:spPr>
          <p:txBody>
            <a:bodyPr wrap="square" lIns="36576" tIns="18288" rIns="36576" bIns="18288" anchor="ctr">
              <a:spAutoFit/>
            </a:bodyPr>
            <a:lstStyle/>
            <a:p>
              <a:r>
                <a:rPr sz="1400" b="1">
                  <a:solidFill>
                    <a:srgbClr val="005763"/>
                  </a:solidFill>
                  <a:latin typeface="Arial"/>
                </a:rPr>
                <a:t>Capacity-Short Charge (RUCCSAMT)</a:t>
              </a:r>
            </a:p>
            <a:p>
              <a:pPr algn="just"/>
              <a:r>
                <a:rPr sz="1300">
                  <a:solidFill>
                    <a:srgbClr val="1D252B"/>
                  </a:solidFill>
                  <a:latin typeface="Arial"/>
                </a:rPr>
                <a:t>AS/RS costs are charged to QSEs proportional to their share of total capacity shortfall for each interval</a:t>
              </a:r>
              <a:r>
                <a:rPr lang="en-US" sz="1300">
                  <a:solidFill>
                    <a:srgbClr val="1D252B"/>
                  </a:solidFill>
                  <a:latin typeface="Arial"/>
                </a:rPr>
                <a:t>, subject to a cap</a:t>
              </a:r>
              <a:r>
                <a:rPr sz="1300">
                  <a:solidFill>
                    <a:srgbClr val="1D252B"/>
                  </a:solidFill>
                  <a:latin typeface="Arial"/>
                </a:rPr>
                <a:t>.</a:t>
              </a:r>
              <a:endParaRPr sz="1300">
                <a:solidFill>
                  <a:srgbClr val="1D252B"/>
                </a:solidFill>
                <a:latin typeface="Arial"/>
                <a:cs typeface="Arial"/>
              </a:endParaRPr>
            </a:p>
          </p:txBody>
        </p:sp>
        <p:sp>
          <p:nvSpPr>
            <p:cNvPr id="17" name="Step3Bg"/>
            <p:cNvSpPr/>
            <p:nvPr/>
          </p:nvSpPr>
          <p:spPr>
            <a:xfrm>
              <a:off x="530352" y="3580000"/>
              <a:ext cx="5000000" cy="700000"/>
            </a:xfrm>
            <a:prstGeom prst="roundRect">
              <a:avLst>
                <a:gd name="adj" fmla="val 4000"/>
              </a:avLst>
            </a:prstGeom>
            <a:solidFill>
              <a:srgbClr val="DCEFF1"/>
            </a:solidFill>
            <a:ln>
              <a:noFill/>
            </a:ln>
          </p:spPr>
          <p:txBody>
            <a:bodyPr rtlCol="0" anchor="ctr"/>
            <a:lstStyle/>
            <a:p>
              <a:endParaRPr/>
            </a:p>
          </p:txBody>
        </p:sp>
        <p:sp>
          <p:nvSpPr>
            <p:cNvPr id="18" name="Step3Badge"/>
            <p:cNvSpPr/>
            <p:nvPr/>
          </p:nvSpPr>
          <p:spPr>
            <a:xfrm>
              <a:off x="580352" y="3630000"/>
              <a:ext cx="200000" cy="200000"/>
            </a:xfrm>
            <a:prstGeom prst="ellipse">
              <a:avLst/>
            </a:prstGeom>
            <a:solidFill>
              <a:srgbClr val="005763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r>
                <a:rPr sz="1100" b="1">
                  <a:solidFill>
                    <a:srgbClr val="FFFFFF"/>
                  </a:solidFill>
                  <a:latin typeface="Arial"/>
                </a:rPr>
                <a:t>3</a:t>
              </a:r>
            </a:p>
          </p:txBody>
        </p:sp>
        <p:sp>
          <p:nvSpPr>
            <p:cNvPr id="19" name="Step3Text"/>
            <p:cNvSpPr txBox="1"/>
            <p:nvPr/>
          </p:nvSpPr>
          <p:spPr>
            <a:xfrm>
              <a:off x="820352" y="3623957"/>
              <a:ext cx="4660000" cy="612085"/>
            </a:xfrm>
            <a:prstGeom prst="rect">
              <a:avLst/>
            </a:prstGeom>
            <a:noFill/>
          </p:spPr>
          <p:txBody>
            <a:bodyPr wrap="square" lIns="36576" tIns="18288" rIns="36576" bIns="18288" anchor="ctr">
              <a:spAutoFit/>
            </a:bodyPr>
            <a:lstStyle/>
            <a:p>
              <a:r>
                <a:rPr sz="1400" b="1">
                  <a:solidFill>
                    <a:srgbClr val="005763"/>
                  </a:solidFill>
                  <a:latin typeface="Arial"/>
                </a:rPr>
                <a:t>LRS Uplift (LARUCAMT)</a:t>
              </a:r>
            </a:p>
            <a:p>
              <a:pPr algn="just"/>
              <a:r>
                <a:rPr sz="1300">
                  <a:solidFill>
                    <a:srgbClr val="1D252B"/>
                  </a:solidFill>
                  <a:latin typeface="Arial"/>
                </a:rPr>
                <a:t>If capacity-short charges are insufficient to cover total cost, the shortfall is uplifted to all QSEs by Load Ratio Share.</a:t>
              </a:r>
              <a:endParaRPr sz="1300">
                <a:solidFill>
                  <a:srgbClr val="1D252B"/>
                </a:solidFill>
                <a:latin typeface="Arial"/>
                <a:cs typeface="Arial"/>
              </a:endParaRPr>
            </a:p>
          </p:txBody>
        </p:sp>
      </p:grpSp>
      <p:cxnSp>
        <p:nvCxnSpPr>
          <p:cNvPr id="20" name="Connector Vertical"/>
          <p:cNvCxnSpPr/>
          <p:nvPr/>
        </p:nvCxnSpPr>
        <p:spPr>
          <a:xfrm>
            <a:off x="5780352" y="1720000"/>
            <a:ext cx="0" cy="4700000"/>
          </a:xfrm>
          <a:prstGeom prst="line">
            <a:avLst/>
          </a:prstGeom>
          <a:ln w="10160">
            <a:solidFill>
              <a:srgbClr val="DAE4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9" name="Group 8">
            <a:extLst>
              <a:ext uri="{FF2B5EF4-FFF2-40B4-BE49-F238E27FC236}">
                <a16:creationId xmlns:a16="http://schemas.microsoft.com/office/drawing/2014/main" id="{5A18C31D-123D-98A7-F5A9-88BF548A8258}"/>
              </a:ext>
            </a:extLst>
          </p:cNvPr>
          <p:cNvGrpSpPr/>
          <p:nvPr/>
        </p:nvGrpSpPr>
        <p:grpSpPr>
          <a:xfrm>
            <a:off x="6154815" y="4085615"/>
            <a:ext cx="5020768" cy="1850000"/>
            <a:chOff x="6030352" y="1720000"/>
            <a:chExt cx="5530000" cy="1850000"/>
          </a:xfrm>
        </p:grpSpPr>
        <p:sp>
          <p:nvSpPr>
            <p:cNvPr id="30" name="TextBox RightHdr"/>
            <p:cNvSpPr txBox="1"/>
            <p:nvPr/>
          </p:nvSpPr>
          <p:spPr>
            <a:xfrm>
              <a:off x="6030352" y="1720000"/>
              <a:ext cx="5500000" cy="280000"/>
            </a:xfrm>
            <a:prstGeom prst="rect">
              <a:avLst/>
            </a:prstGeom>
            <a:noFill/>
          </p:spPr>
          <p:txBody>
            <a:bodyPr wrap="square" lIns="36576" tIns="18288" rIns="36576" bIns="18288" anchor="t">
              <a:spAutoFit/>
            </a:bodyPr>
            <a:lstStyle/>
            <a:p>
              <a:pPr algn="l"/>
              <a:r>
                <a:rPr sz="1600" b="1">
                  <a:solidFill>
                    <a:srgbClr val="005763"/>
                  </a:solidFill>
                  <a:latin typeface="Arial"/>
                </a:rPr>
                <a:t>QSE Classification Categories</a:t>
              </a:r>
            </a:p>
          </p:txBody>
        </p:sp>
        <p:sp>
          <p:nvSpPr>
            <p:cNvPr id="31" name="ClassHdrBg"/>
            <p:cNvSpPr/>
            <p:nvPr/>
          </p:nvSpPr>
          <p:spPr>
            <a:xfrm>
              <a:off x="6030352" y="2060000"/>
              <a:ext cx="5530000" cy="310000"/>
            </a:xfrm>
            <a:prstGeom prst="rect">
              <a:avLst/>
            </a:prstGeom>
            <a:solidFill>
              <a:srgbClr val="005763"/>
            </a:solidFill>
            <a:ln>
              <a:noFill/>
            </a:ln>
          </p:spPr>
          <p:txBody>
            <a:bodyPr rtlCol="0" anchor="ctr"/>
            <a:lstStyle/>
            <a:p>
              <a:pPr marL="91440" algn="l"/>
              <a:r>
                <a:rPr sz="1200" b="1">
                  <a:solidFill>
                    <a:srgbClr val="FFFFFF"/>
                  </a:solidFill>
                  <a:latin typeface="Arial"/>
                </a:rPr>
                <a:t>Category                                </a:t>
              </a:r>
              <a:r>
                <a:rPr lang="en-US" sz="1200" b="1">
                  <a:solidFill>
                    <a:srgbClr val="FFFFFF"/>
                  </a:solidFill>
                  <a:latin typeface="Arial"/>
                </a:rPr>
                <a:t>Description</a:t>
              </a:r>
              <a:endParaRPr sz="1200" b="1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32" name="Row1Bg"/>
            <p:cNvSpPr/>
            <p:nvPr/>
          </p:nvSpPr>
          <p:spPr>
            <a:xfrm>
              <a:off x="6030352" y="2370000"/>
              <a:ext cx="5530000" cy="300000"/>
            </a:xfrm>
            <a:prstGeom prst="rect">
              <a:avLst/>
            </a:prstGeom>
            <a:solidFill>
              <a:srgbClr val="DCEFF1"/>
            </a:solidFill>
            <a:ln>
              <a:noFill/>
            </a:ln>
          </p:spPr>
          <p:txBody>
            <a:bodyPr rtlCol="0" anchor="ctr"/>
            <a:lstStyle/>
            <a:p>
              <a:pPr marL="91440" algn="l"/>
              <a:r>
                <a:rPr sz="1200" b="1">
                  <a:solidFill>
                    <a:srgbClr val="005763"/>
                  </a:solidFill>
                  <a:latin typeface="Arial"/>
                </a:rPr>
                <a:t>Generator</a:t>
              </a:r>
              <a:r>
                <a:rPr sz="1200">
                  <a:solidFill>
                    <a:srgbClr val="1D252B"/>
                  </a:solidFill>
                  <a:latin typeface="Arial"/>
                </a:rPr>
                <a:t>         </a:t>
              </a:r>
              <a:r>
                <a:rPr lang="en-US" sz="1200">
                  <a:solidFill>
                    <a:srgbClr val="1D252B"/>
                  </a:solidFill>
                  <a:latin typeface="Arial"/>
                </a:rPr>
                <a:t>	</a:t>
              </a:r>
              <a:r>
                <a:rPr sz="1200">
                  <a:solidFill>
                    <a:srgbClr val="1D252B"/>
                  </a:solidFill>
                  <a:latin typeface="Arial"/>
                </a:rPr>
                <a:t>QSE represents only generation</a:t>
              </a:r>
            </a:p>
          </p:txBody>
        </p:sp>
        <p:sp>
          <p:nvSpPr>
            <p:cNvPr id="33" name="Row2Bg"/>
            <p:cNvSpPr/>
            <p:nvPr/>
          </p:nvSpPr>
          <p:spPr>
            <a:xfrm>
              <a:off x="6030352" y="2670000"/>
              <a:ext cx="5530000" cy="3000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DAE4E7"/>
              </a:solidFill>
            </a:ln>
          </p:spPr>
          <p:txBody>
            <a:bodyPr rtlCol="0" anchor="ctr"/>
            <a:lstStyle/>
            <a:p>
              <a:pPr marL="91440" algn="l"/>
              <a:r>
                <a:rPr sz="1200" b="1">
                  <a:solidFill>
                    <a:srgbClr val="005763"/>
                  </a:solidFill>
                  <a:latin typeface="Arial"/>
                </a:rPr>
                <a:t>Retailer</a:t>
              </a:r>
              <a:r>
                <a:rPr sz="1200">
                  <a:solidFill>
                    <a:srgbClr val="1D252B"/>
                  </a:solidFill>
                  <a:latin typeface="Arial"/>
                </a:rPr>
                <a:t>              </a:t>
              </a:r>
              <a:r>
                <a:rPr lang="en-US" sz="1200">
                  <a:solidFill>
                    <a:srgbClr val="1D252B"/>
                  </a:solidFill>
                  <a:latin typeface="Arial"/>
                </a:rPr>
                <a:t>	</a:t>
              </a:r>
              <a:r>
                <a:rPr sz="1200">
                  <a:solidFill>
                    <a:srgbClr val="1D252B"/>
                  </a:solidFill>
                  <a:latin typeface="Arial"/>
                </a:rPr>
                <a:t>QSE represents only load</a:t>
              </a:r>
            </a:p>
          </p:txBody>
        </p:sp>
        <p:sp>
          <p:nvSpPr>
            <p:cNvPr id="34" name="Row3Bg"/>
            <p:cNvSpPr/>
            <p:nvPr/>
          </p:nvSpPr>
          <p:spPr>
            <a:xfrm>
              <a:off x="6030352" y="2970000"/>
              <a:ext cx="5530000" cy="300000"/>
            </a:xfrm>
            <a:prstGeom prst="rect">
              <a:avLst/>
            </a:prstGeom>
            <a:solidFill>
              <a:srgbClr val="DCEFF1"/>
            </a:solidFill>
            <a:ln>
              <a:noFill/>
            </a:ln>
          </p:spPr>
          <p:txBody>
            <a:bodyPr rtlCol="0" anchor="ctr"/>
            <a:lstStyle/>
            <a:p>
              <a:pPr marL="91440" algn="l"/>
              <a:r>
                <a:rPr sz="1200" b="1">
                  <a:solidFill>
                    <a:srgbClr val="005763"/>
                  </a:solidFill>
                  <a:latin typeface="Arial"/>
                </a:rPr>
                <a:t>Utility</a:t>
              </a:r>
              <a:r>
                <a:rPr sz="1200">
                  <a:solidFill>
                    <a:srgbClr val="1D252B"/>
                  </a:solidFill>
                  <a:latin typeface="Arial"/>
                </a:rPr>
                <a:t>                 </a:t>
              </a:r>
              <a:r>
                <a:rPr lang="en-US" sz="1200">
                  <a:solidFill>
                    <a:srgbClr val="1D252B"/>
                  </a:solidFill>
                  <a:latin typeface="Arial"/>
                </a:rPr>
                <a:t>	</a:t>
              </a:r>
              <a:r>
                <a:rPr sz="1200">
                  <a:solidFill>
                    <a:srgbClr val="1D252B"/>
                  </a:solidFill>
                  <a:latin typeface="Arial"/>
                </a:rPr>
                <a:t>QSE represents both generation and load</a:t>
              </a:r>
            </a:p>
          </p:txBody>
        </p:sp>
        <p:sp>
          <p:nvSpPr>
            <p:cNvPr id="35" name="Row4Bg"/>
            <p:cNvSpPr/>
            <p:nvPr/>
          </p:nvSpPr>
          <p:spPr>
            <a:xfrm>
              <a:off x="6030352" y="3270000"/>
              <a:ext cx="5530000" cy="3000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DAE4E7"/>
              </a:solidFill>
            </a:ln>
          </p:spPr>
          <p:txBody>
            <a:bodyPr rtlCol="0" anchor="ctr"/>
            <a:lstStyle/>
            <a:p>
              <a:pPr marL="91440" algn="l"/>
              <a:r>
                <a:rPr sz="1200" b="1">
                  <a:solidFill>
                    <a:srgbClr val="005763"/>
                  </a:solidFill>
                  <a:latin typeface="Arial"/>
                </a:rPr>
                <a:t>Power Marketer</a:t>
              </a:r>
              <a:r>
                <a:rPr sz="1200">
                  <a:solidFill>
                    <a:srgbClr val="1D252B"/>
                  </a:solidFill>
                  <a:latin typeface="Arial"/>
                </a:rPr>
                <a:t>   </a:t>
              </a:r>
              <a:r>
                <a:rPr lang="en-US" sz="1200">
                  <a:solidFill>
                    <a:srgbClr val="1D252B"/>
                  </a:solidFill>
                  <a:latin typeface="Arial"/>
                </a:rPr>
                <a:t>	</a:t>
              </a:r>
              <a:r>
                <a:rPr sz="1200">
                  <a:solidFill>
                    <a:srgbClr val="1D252B"/>
                  </a:solidFill>
                  <a:latin typeface="Arial"/>
                </a:rPr>
                <a:t>QSE does not represent generation or load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4D47F6EE-071D-93C5-1668-A12A0A3942F6}"/>
              </a:ext>
            </a:extLst>
          </p:cNvPr>
          <p:cNvGrpSpPr/>
          <p:nvPr/>
        </p:nvGrpSpPr>
        <p:grpSpPr>
          <a:xfrm>
            <a:off x="6067239" y="1803710"/>
            <a:ext cx="5081107" cy="2076588"/>
            <a:chOff x="5808183" y="2000000"/>
            <a:chExt cx="6144401" cy="2998691"/>
          </a:xfrm>
        </p:grpSpPr>
        <p:sp>
          <p:nvSpPr>
            <p:cNvPr id="58" name="TextBox EqHdr">
              <a:extLst>
                <a:ext uri="{FF2B5EF4-FFF2-40B4-BE49-F238E27FC236}">
                  <a16:creationId xmlns:a16="http://schemas.microsoft.com/office/drawing/2014/main" id="{734AB6ED-DC7C-5216-55D5-CEF2A2890B28}"/>
                </a:ext>
              </a:extLst>
            </p:cNvPr>
            <p:cNvSpPr txBox="1"/>
            <p:nvPr/>
          </p:nvSpPr>
          <p:spPr>
            <a:xfrm>
              <a:off x="5841120" y="2000000"/>
              <a:ext cx="5000000" cy="513251"/>
            </a:xfrm>
            <a:prstGeom prst="rect">
              <a:avLst/>
            </a:prstGeom>
            <a:noFill/>
          </p:spPr>
          <p:txBody>
            <a:bodyPr wrap="square" lIns="36576" tIns="18288" rIns="36576" bIns="18288" anchor="t">
              <a:spAutoFit/>
            </a:bodyPr>
            <a:lstStyle/>
            <a:p>
              <a:pPr algn="l"/>
              <a:r>
                <a:rPr lang="en-US" sz="1600" b="1">
                  <a:solidFill>
                    <a:srgbClr val="005763"/>
                  </a:solidFill>
                  <a:latin typeface="Arial"/>
                </a:rPr>
                <a:t>Equation Modifications</a:t>
              </a:r>
              <a:endParaRPr sz="1600" b="1">
                <a:solidFill>
                  <a:srgbClr val="005763"/>
                </a:solidFill>
                <a:latin typeface="Arial"/>
              </a:endParaRPr>
            </a:p>
          </p:txBody>
        </p:sp>
        <p:sp>
          <p:nvSpPr>
            <p:cNvPr id="59" name="EqBg">
              <a:extLst>
                <a:ext uri="{FF2B5EF4-FFF2-40B4-BE49-F238E27FC236}">
                  <a16:creationId xmlns:a16="http://schemas.microsoft.com/office/drawing/2014/main" id="{F4C5096A-4A2B-883E-8D47-4FEA831BF8DD}"/>
                </a:ext>
              </a:extLst>
            </p:cNvPr>
            <p:cNvSpPr/>
            <p:nvPr/>
          </p:nvSpPr>
          <p:spPr>
            <a:xfrm>
              <a:off x="5808183" y="2521109"/>
              <a:ext cx="6144401" cy="2477582"/>
            </a:xfrm>
            <a:prstGeom prst="rect">
              <a:avLst/>
            </a:prstGeom>
            <a:solidFill>
              <a:srgbClr val="DCEFF1"/>
            </a:solidFill>
            <a:ln>
              <a:noFill/>
            </a:ln>
          </p:spPr>
          <p:txBody>
            <a:bodyPr lIns="91440" tIns="45720" rIns="91440" bIns="45720" rtlCol="0" anchor="ctr"/>
            <a:lstStyle/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en-US" sz="1300" dirty="0"/>
                <a:t>Replace the RUC Make-Whole Amount (RUCMWAMTTOT) with the appropriate AS or RS cost</a:t>
              </a:r>
              <a:endParaRPr lang="en-US" dirty="0"/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en-US" sz="1300" dirty="0"/>
                <a:t>Replace RUC Capacity Total (RUCCAPTOT) with the corresponding MW quantity</a:t>
              </a:r>
              <a:endParaRPr lang="en-US" sz="1300" dirty="0">
                <a:cs typeface="Arial"/>
              </a:endParaRP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en-US" sz="1300" dirty="0"/>
                <a:t>For IRRs, the HSL was used in place of High Ancillary Service Limit at Adjustment Period (HASLADJ)</a:t>
              </a:r>
              <a:endParaRPr lang="en-US" sz="1300" dirty="0">
                <a:cs typeface="Arial"/>
              </a:endParaRP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en-US" sz="1300" dirty="0"/>
                <a:t>RUC costs are drawn directly from ERCOT systems, as they are already allocated on a capacity-short basis</a:t>
              </a:r>
              <a:endParaRPr sz="1300" dirty="0">
                <a:cs typeface="Arial"/>
              </a:endParaRPr>
            </a:p>
          </p:txBody>
        </p:sp>
        <p:sp>
          <p:nvSpPr>
            <p:cNvPr id="63" name="TextBox EqMain">
              <a:extLst>
                <a:ext uri="{FF2B5EF4-FFF2-40B4-BE49-F238E27FC236}">
                  <a16:creationId xmlns:a16="http://schemas.microsoft.com/office/drawing/2014/main" id="{E5945F5B-95C9-19EF-B1CA-CED48ADF23F4}"/>
                </a:ext>
              </a:extLst>
            </p:cNvPr>
            <p:cNvSpPr txBox="1"/>
            <p:nvPr/>
          </p:nvSpPr>
          <p:spPr>
            <a:xfrm>
              <a:off x="5912163" y="3579108"/>
              <a:ext cx="5728716" cy="170303"/>
            </a:xfrm>
            <a:prstGeom prst="rect">
              <a:avLst/>
            </a:prstGeom>
            <a:noFill/>
          </p:spPr>
          <p:txBody>
            <a:bodyPr wrap="square" lIns="36576" tIns="18288" rIns="36576" bIns="18288" anchor="ctr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endParaRPr sz="1300" baseline="-25000">
                <a:latin typeface="Consolas"/>
              </a:endParaRPr>
            </a:p>
          </p:txBody>
        </p:sp>
      </p:grpSp>
      <p:sp>
        <p:nvSpPr>
          <p:cNvPr id="66" name="Rectangle 32">
            <a:extLst>
              <a:ext uri="{FF2B5EF4-FFF2-40B4-BE49-F238E27FC236}">
                <a16:creationId xmlns:a16="http://schemas.microsoft.com/office/drawing/2014/main" id="{0DAFCC76-6BDB-E293-F638-918A7CB410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4" name="Rectangle 34">
            <a:extLst>
              <a:ext uri="{FF2B5EF4-FFF2-40B4-BE49-F238E27FC236}">
                <a16:creationId xmlns:a16="http://schemas.microsoft.com/office/drawing/2014/main" id="{C4AC89DE-8FD8-E497-FA0A-9715EE63F0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6" name="Rectangle 36">
            <a:extLst>
              <a:ext uri="{FF2B5EF4-FFF2-40B4-BE49-F238E27FC236}">
                <a16:creationId xmlns:a16="http://schemas.microsoft.com/office/drawing/2014/main" id="{00A61C43-6B24-D37A-352F-AE29A0BB32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3486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Num"/>
          <p:cNvSpPr txBox="1"/>
          <p:nvPr/>
        </p:nvSpPr>
        <p:spPr>
          <a:xfrm>
            <a:off x="11567160" y="6437376"/>
            <a:ext cx="256032" cy="182880"/>
          </a:xfrm>
          <a:prstGeom prst="rect">
            <a:avLst/>
          </a:prstGeom>
          <a:noFill/>
        </p:spPr>
        <p:txBody>
          <a:bodyPr wrap="none" lIns="36576" tIns="18288" rIns="36576" bIns="18288" anchor="t">
            <a:spAutoFit/>
          </a:bodyPr>
          <a:lstStyle/>
          <a:p>
            <a:pPr algn="r"/>
            <a:r>
              <a:rPr sz="900" b="1">
                <a:solidFill>
                  <a:srgbClr val="005763"/>
                </a:solidFill>
                <a:latin typeface="Arial"/>
              </a:rPr>
              <a:t>8</a:t>
            </a:r>
          </a:p>
        </p:txBody>
      </p:sp>
      <p:sp>
        <p:nvSpPr>
          <p:cNvPr id="12" name="Title"/>
          <p:cNvSpPr txBox="1"/>
          <p:nvPr/>
        </p:nvSpPr>
        <p:spPr>
          <a:xfrm>
            <a:off x="1234440" y="502920"/>
            <a:ext cx="6162521" cy="437043"/>
          </a:xfrm>
          <a:prstGeom prst="rect">
            <a:avLst/>
          </a:prstGeom>
          <a:noFill/>
        </p:spPr>
        <p:txBody>
          <a:bodyPr wrap="none" lIns="36576" tIns="18288" rIns="36576" bIns="18288" anchor="t">
            <a:spAutoFit/>
          </a:bodyPr>
          <a:lstStyle/>
          <a:p>
            <a:pPr algn="l"/>
            <a:r>
              <a:rPr sz="2600" b="1">
                <a:solidFill>
                  <a:srgbClr val="005763"/>
                </a:solidFill>
                <a:latin typeface="Arial"/>
              </a:rPr>
              <a:t>Method C – Preliminary Results</a:t>
            </a:r>
            <a:r>
              <a:rPr lang="en-US" sz="2600" b="1">
                <a:solidFill>
                  <a:srgbClr val="005763"/>
                </a:solidFill>
                <a:latin typeface="Arial"/>
              </a:rPr>
              <a:t> for AS</a:t>
            </a:r>
            <a:endParaRPr sz="2600" b="1">
              <a:solidFill>
                <a:srgbClr val="005763"/>
              </a:solidFill>
              <a:latin typeface="Arial"/>
            </a:endParaRPr>
          </a:p>
        </p:txBody>
      </p:sp>
      <p:sp>
        <p:nvSpPr>
          <p:cNvPr id="13" name="Subtitle"/>
          <p:cNvSpPr txBox="1"/>
          <p:nvPr/>
        </p:nvSpPr>
        <p:spPr>
          <a:xfrm>
            <a:off x="530352" y="1133856"/>
            <a:ext cx="11292840" cy="283154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pPr algn="just"/>
            <a:r>
              <a:rPr lang="en-US" sz="1600"/>
              <a:t>The information below summarizes preliminary 2024–2025 results under capacity short framework by QSE category for AS.</a:t>
            </a:r>
            <a:endParaRPr lang="en-US" sz="1500">
              <a:solidFill>
                <a:srgbClr val="1D252B"/>
              </a:solidFill>
              <a:cs typeface="Arial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1B57317-05DA-15B6-BBE2-FBC261AA1E65}"/>
              </a:ext>
            </a:extLst>
          </p:cNvPr>
          <p:cNvGrpSpPr/>
          <p:nvPr/>
        </p:nvGrpSpPr>
        <p:grpSpPr>
          <a:xfrm>
            <a:off x="527991" y="1610903"/>
            <a:ext cx="11136017" cy="2642736"/>
            <a:chOff x="522583" y="1556068"/>
            <a:chExt cx="11136017" cy="2642736"/>
          </a:xfrm>
        </p:grpSpPr>
        <p:cxnSp>
          <p:nvCxnSpPr>
            <p:cNvPr id="14" name="Connector 14"/>
            <p:cNvCxnSpPr/>
            <p:nvPr/>
          </p:nvCxnSpPr>
          <p:spPr>
            <a:xfrm>
              <a:off x="530352" y="1870000"/>
              <a:ext cx="11128248" cy="0"/>
            </a:xfrm>
            <a:prstGeom prst="line">
              <a:avLst/>
            </a:prstGeom>
            <a:ln w="10160">
              <a:solidFill>
                <a:srgbClr val="DAE4E7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LegSq_Gen"/>
            <p:cNvSpPr/>
            <p:nvPr/>
          </p:nvSpPr>
          <p:spPr>
            <a:xfrm>
              <a:off x="5100000" y="1735000"/>
              <a:ext cx="109728" cy="109728"/>
            </a:xfrm>
            <a:prstGeom prst="rect">
              <a:avLst/>
            </a:prstGeom>
            <a:solidFill>
              <a:srgbClr val="005763"/>
            </a:solidFill>
            <a:ln>
              <a:noFill/>
            </a:ln>
          </p:spPr>
          <p:txBody>
            <a:bodyPr rtlCol="0" anchor="ctr"/>
            <a:lstStyle/>
            <a:p>
              <a:endParaRPr/>
            </a:p>
          </p:txBody>
        </p:sp>
        <p:sp>
          <p:nvSpPr>
            <p:cNvPr id="17" name="LegLbl_Gen"/>
            <p:cNvSpPr txBox="1"/>
            <p:nvPr/>
          </p:nvSpPr>
          <p:spPr>
            <a:xfrm>
              <a:off x="5269728" y="1698000"/>
              <a:ext cx="1200000" cy="221599"/>
            </a:xfrm>
            <a:prstGeom prst="rect">
              <a:avLst/>
            </a:prstGeom>
            <a:noFill/>
          </p:spPr>
          <p:txBody>
            <a:bodyPr wrap="none" lIns="36576" tIns="18288" rIns="36576" bIns="18288" anchor="t">
              <a:spAutoFit/>
            </a:bodyPr>
            <a:lstStyle/>
            <a:p>
              <a:pPr algn="l"/>
              <a:r>
                <a:rPr sz="1200" b="0">
                  <a:solidFill>
                    <a:srgbClr val="1D252B"/>
                  </a:solidFill>
                  <a:latin typeface="Arial"/>
                </a:rPr>
                <a:t>Generator</a:t>
              </a:r>
            </a:p>
          </p:txBody>
        </p:sp>
        <p:sp>
          <p:nvSpPr>
            <p:cNvPr id="18" name="LegSq_PM"/>
            <p:cNvSpPr/>
            <p:nvPr/>
          </p:nvSpPr>
          <p:spPr>
            <a:xfrm>
              <a:off x="6600000" y="1735000"/>
              <a:ext cx="109728" cy="109728"/>
            </a:xfrm>
            <a:prstGeom prst="rect">
              <a:avLst/>
            </a:prstGeom>
            <a:solidFill>
              <a:srgbClr val="337898"/>
            </a:solidFill>
            <a:ln>
              <a:noFill/>
            </a:ln>
          </p:spPr>
          <p:txBody>
            <a:bodyPr rtlCol="0" anchor="ctr"/>
            <a:lstStyle/>
            <a:p>
              <a:endParaRPr/>
            </a:p>
          </p:txBody>
        </p:sp>
        <p:sp>
          <p:nvSpPr>
            <p:cNvPr id="19" name="LegLbl_PM"/>
            <p:cNvSpPr txBox="1"/>
            <p:nvPr/>
          </p:nvSpPr>
          <p:spPr>
            <a:xfrm>
              <a:off x="6769728" y="1698000"/>
              <a:ext cx="1200000" cy="221599"/>
            </a:xfrm>
            <a:prstGeom prst="rect">
              <a:avLst/>
            </a:prstGeom>
            <a:noFill/>
          </p:spPr>
          <p:txBody>
            <a:bodyPr wrap="none" lIns="36576" tIns="18288" rIns="36576" bIns="18288" anchor="t">
              <a:spAutoFit/>
            </a:bodyPr>
            <a:lstStyle/>
            <a:p>
              <a:pPr algn="l"/>
              <a:r>
                <a:rPr sz="1200" b="0">
                  <a:solidFill>
                    <a:srgbClr val="1D252B"/>
                  </a:solidFill>
                  <a:latin typeface="Arial"/>
                </a:rPr>
                <a:t>Power Marketer</a:t>
              </a:r>
            </a:p>
          </p:txBody>
        </p:sp>
        <p:sp>
          <p:nvSpPr>
            <p:cNvPr id="20" name="LegSq_Ret"/>
            <p:cNvSpPr/>
            <p:nvPr/>
          </p:nvSpPr>
          <p:spPr>
            <a:xfrm>
              <a:off x="8342583" y="1745010"/>
              <a:ext cx="109728" cy="109728"/>
            </a:xfrm>
            <a:prstGeom prst="rect">
              <a:avLst/>
            </a:prstGeom>
            <a:solidFill>
              <a:srgbClr val="00A7B5"/>
            </a:solidFill>
            <a:ln>
              <a:noFill/>
            </a:ln>
          </p:spPr>
          <p:txBody>
            <a:bodyPr rtlCol="0" anchor="ctr"/>
            <a:lstStyle/>
            <a:p>
              <a:endParaRPr/>
            </a:p>
          </p:txBody>
        </p:sp>
        <p:sp>
          <p:nvSpPr>
            <p:cNvPr id="21" name="LegLbl_Ret"/>
            <p:cNvSpPr txBox="1"/>
            <p:nvPr/>
          </p:nvSpPr>
          <p:spPr>
            <a:xfrm>
              <a:off x="8500000" y="1691317"/>
              <a:ext cx="1200000" cy="221599"/>
            </a:xfrm>
            <a:prstGeom prst="rect">
              <a:avLst/>
            </a:prstGeom>
            <a:noFill/>
          </p:spPr>
          <p:txBody>
            <a:bodyPr wrap="none" lIns="36576" tIns="18288" rIns="36576" bIns="18288" anchor="t">
              <a:spAutoFit/>
            </a:bodyPr>
            <a:lstStyle/>
            <a:p>
              <a:pPr algn="l"/>
              <a:r>
                <a:rPr sz="1200" b="0">
                  <a:solidFill>
                    <a:srgbClr val="1D252B"/>
                  </a:solidFill>
                  <a:latin typeface="Arial"/>
                </a:rPr>
                <a:t>Retailer</a:t>
              </a:r>
            </a:p>
          </p:txBody>
        </p:sp>
        <p:sp>
          <p:nvSpPr>
            <p:cNvPr id="22" name="LegSq_Util"/>
            <p:cNvSpPr/>
            <p:nvPr/>
          </p:nvSpPr>
          <p:spPr>
            <a:xfrm>
              <a:off x="9600000" y="1735000"/>
              <a:ext cx="109728" cy="109728"/>
            </a:xfrm>
            <a:prstGeom prst="rect">
              <a:avLst/>
            </a:prstGeom>
            <a:solidFill>
              <a:srgbClr val="89B54F"/>
            </a:solidFill>
            <a:ln>
              <a:noFill/>
            </a:ln>
          </p:spPr>
          <p:txBody>
            <a:bodyPr rtlCol="0" anchor="ctr"/>
            <a:lstStyle/>
            <a:p>
              <a:endParaRPr/>
            </a:p>
          </p:txBody>
        </p:sp>
        <p:sp>
          <p:nvSpPr>
            <p:cNvPr id="23" name="LegLbl_Util"/>
            <p:cNvSpPr txBox="1"/>
            <p:nvPr/>
          </p:nvSpPr>
          <p:spPr>
            <a:xfrm>
              <a:off x="9769728" y="1698000"/>
              <a:ext cx="448969" cy="221599"/>
            </a:xfrm>
            <a:prstGeom prst="rect">
              <a:avLst/>
            </a:prstGeom>
            <a:noFill/>
          </p:spPr>
          <p:txBody>
            <a:bodyPr wrap="none" lIns="36576" tIns="18288" rIns="36576" bIns="18288" anchor="t">
              <a:spAutoFit/>
            </a:bodyPr>
            <a:lstStyle/>
            <a:p>
              <a:pPr algn="l"/>
              <a:r>
                <a:rPr sz="1200" b="0">
                  <a:solidFill>
                    <a:srgbClr val="1D252B"/>
                  </a:solidFill>
                  <a:latin typeface="Arial"/>
                </a:rPr>
                <a:t>Utilit</a:t>
              </a:r>
              <a:r>
                <a:rPr lang="en-US" sz="1200" b="0">
                  <a:solidFill>
                    <a:srgbClr val="1D252B"/>
                  </a:solidFill>
                  <a:latin typeface="Arial"/>
                </a:rPr>
                <a:t>y</a:t>
              </a:r>
              <a:endParaRPr sz="1200" b="0">
                <a:solidFill>
                  <a:srgbClr val="1D252B"/>
                </a:solidFill>
                <a:latin typeface="Arial"/>
              </a:endParaRPr>
            </a:p>
          </p:txBody>
        </p:sp>
        <p:sp>
          <p:nvSpPr>
            <p:cNvPr id="15" name="SectionHdr"/>
            <p:cNvSpPr txBox="1"/>
            <p:nvPr/>
          </p:nvSpPr>
          <p:spPr>
            <a:xfrm>
              <a:off x="522583" y="1556068"/>
              <a:ext cx="3677417" cy="313932"/>
            </a:xfrm>
            <a:prstGeom prst="rect">
              <a:avLst/>
            </a:prstGeom>
            <a:noFill/>
          </p:spPr>
          <p:txBody>
            <a:bodyPr wrap="none" lIns="36576" tIns="18288" rIns="36576" bIns="18288" anchor="t">
              <a:spAutoFit/>
            </a:bodyPr>
            <a:lstStyle/>
            <a:p>
              <a:pPr algn="l"/>
              <a:r>
                <a:rPr b="1">
                  <a:solidFill>
                    <a:srgbClr val="005763"/>
                  </a:solidFill>
                  <a:latin typeface="Arial"/>
                </a:rPr>
                <a:t>2024–2025 grand total by </a:t>
              </a:r>
              <a:r>
                <a:rPr lang="en-US" b="1">
                  <a:solidFill>
                    <a:srgbClr val="005763"/>
                  </a:solidFill>
                  <a:latin typeface="Arial"/>
                </a:rPr>
                <a:t>S</a:t>
              </a:r>
              <a:r>
                <a:rPr b="1">
                  <a:solidFill>
                    <a:srgbClr val="005763"/>
                  </a:solidFill>
                  <a:latin typeface="Arial"/>
                </a:rPr>
                <a:t>ervice</a:t>
              </a:r>
            </a:p>
          </p:txBody>
        </p: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310788CD-8CE8-337C-44D7-661C1AA4351E}"/>
                </a:ext>
              </a:extLst>
            </p:cNvPr>
            <p:cNvGrpSpPr/>
            <p:nvPr/>
          </p:nvGrpSpPr>
          <p:grpSpPr>
            <a:xfrm>
              <a:off x="1234440" y="2798804"/>
              <a:ext cx="9253888" cy="380000"/>
              <a:chOff x="964809" y="2324538"/>
              <a:chExt cx="9253888" cy="380000"/>
            </a:xfrm>
          </p:grpSpPr>
          <p:sp>
            <p:nvSpPr>
              <p:cNvPr id="24" name="Lbl_RRS"/>
              <p:cNvSpPr txBox="1"/>
              <p:nvPr/>
            </p:nvSpPr>
            <p:spPr>
              <a:xfrm>
                <a:off x="964809" y="2404538"/>
                <a:ext cx="900000" cy="280000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l"/>
                <a:r>
                  <a:rPr sz="1600" b="0">
                    <a:solidFill>
                      <a:srgbClr val="1D252B"/>
                    </a:solidFill>
                    <a:latin typeface="Arial"/>
                  </a:rPr>
                  <a:t>RRS</a:t>
                </a:r>
              </a:p>
            </p:txBody>
          </p:sp>
          <p:sp>
            <p:nvSpPr>
              <p:cNvPr id="25" name="Bar_RRS_Gen"/>
              <p:cNvSpPr/>
              <p:nvPr/>
            </p:nvSpPr>
            <p:spPr>
              <a:xfrm>
                <a:off x="1988937" y="2324538"/>
                <a:ext cx="440884" cy="380000"/>
              </a:xfrm>
              <a:prstGeom prst="rect">
                <a:avLst/>
              </a:prstGeom>
              <a:solidFill>
                <a:srgbClr val="005763"/>
              </a:solidFill>
              <a:ln>
                <a:noFill/>
              </a:ln>
            </p:spPr>
            <p:txBody>
              <a:bodyPr rtlCol="0" anchor="ctr"/>
              <a:lstStyle/>
              <a:p>
                <a:endParaRPr/>
              </a:p>
            </p:txBody>
          </p:sp>
          <p:sp>
            <p:nvSpPr>
              <p:cNvPr id="26" name="Bar_RRS_PM"/>
              <p:cNvSpPr/>
              <p:nvPr/>
            </p:nvSpPr>
            <p:spPr>
              <a:xfrm>
                <a:off x="2429821" y="2324538"/>
                <a:ext cx="2352931" cy="380000"/>
              </a:xfrm>
              <a:prstGeom prst="rect">
                <a:avLst/>
              </a:prstGeom>
              <a:solidFill>
                <a:srgbClr val="337898"/>
              </a:solidFill>
              <a:ln>
                <a:noFill/>
              </a:ln>
            </p:spPr>
            <p:txBody>
              <a:bodyPr rtlCol="0" anchor="ctr"/>
              <a:lstStyle/>
              <a:p>
                <a:endParaRPr/>
              </a:p>
            </p:txBody>
          </p:sp>
          <p:sp>
            <p:nvSpPr>
              <p:cNvPr id="27" name="Pct_RRS_PM"/>
              <p:cNvSpPr txBox="1"/>
              <p:nvPr/>
            </p:nvSpPr>
            <p:spPr>
              <a:xfrm>
                <a:off x="3352146" y="2403738"/>
                <a:ext cx="508281" cy="221599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ctr"/>
                <a:r>
                  <a:rPr sz="1200" b="1">
                    <a:solidFill>
                      <a:srgbClr val="FFFFFF"/>
                    </a:solidFill>
                    <a:latin typeface="Arial"/>
                  </a:rPr>
                  <a:t>33.2%</a:t>
                </a:r>
              </a:p>
            </p:txBody>
          </p:sp>
          <p:sp>
            <p:nvSpPr>
              <p:cNvPr id="28" name="Bar_RRS_Ret"/>
              <p:cNvSpPr/>
              <p:nvPr/>
            </p:nvSpPr>
            <p:spPr>
              <a:xfrm>
                <a:off x="4782752" y="2324538"/>
                <a:ext cx="2398060" cy="380000"/>
              </a:xfrm>
              <a:prstGeom prst="rect">
                <a:avLst/>
              </a:prstGeom>
              <a:solidFill>
                <a:srgbClr val="00A7B5"/>
              </a:solidFill>
              <a:ln>
                <a:noFill/>
              </a:ln>
            </p:spPr>
            <p:txBody>
              <a:bodyPr rtlCol="0" anchor="ctr"/>
              <a:lstStyle/>
              <a:p>
                <a:endParaRPr/>
              </a:p>
            </p:txBody>
          </p:sp>
          <p:sp>
            <p:nvSpPr>
              <p:cNvPr id="29" name="Pct_RRS_Ret"/>
              <p:cNvSpPr txBox="1"/>
              <p:nvPr/>
            </p:nvSpPr>
            <p:spPr>
              <a:xfrm>
                <a:off x="5727641" y="2403738"/>
                <a:ext cx="508281" cy="221599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ctr"/>
                <a:r>
                  <a:rPr sz="1200" b="1">
                    <a:solidFill>
                      <a:srgbClr val="FFFFFF"/>
                    </a:solidFill>
                    <a:latin typeface="Arial"/>
                  </a:rPr>
                  <a:t>33.8%</a:t>
                </a:r>
              </a:p>
            </p:txBody>
          </p:sp>
          <p:sp>
            <p:nvSpPr>
              <p:cNvPr id="30" name="Bar_RRS_Util"/>
              <p:cNvSpPr/>
              <p:nvPr/>
            </p:nvSpPr>
            <p:spPr>
              <a:xfrm>
                <a:off x="7180812" y="2324538"/>
                <a:ext cx="1894725" cy="380000"/>
              </a:xfrm>
              <a:prstGeom prst="rect">
                <a:avLst/>
              </a:prstGeom>
              <a:solidFill>
                <a:srgbClr val="89B54F"/>
              </a:solidFill>
              <a:ln>
                <a:noFill/>
              </a:ln>
            </p:spPr>
            <p:txBody>
              <a:bodyPr rtlCol="0" anchor="ctr"/>
              <a:lstStyle/>
              <a:p>
                <a:endParaRPr/>
              </a:p>
            </p:txBody>
          </p:sp>
          <p:sp>
            <p:nvSpPr>
              <p:cNvPr id="31" name="Pct_RRS_Util"/>
              <p:cNvSpPr txBox="1"/>
              <p:nvPr/>
            </p:nvSpPr>
            <p:spPr>
              <a:xfrm>
                <a:off x="7874034" y="2403738"/>
                <a:ext cx="508281" cy="221599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ctr"/>
                <a:r>
                  <a:rPr sz="1200" b="1">
                    <a:solidFill>
                      <a:srgbClr val="FFFFFF"/>
                    </a:solidFill>
                    <a:latin typeface="Arial"/>
                  </a:rPr>
                  <a:t>26.7%</a:t>
                </a:r>
              </a:p>
            </p:txBody>
          </p:sp>
          <p:sp>
            <p:nvSpPr>
              <p:cNvPr id="32" name="Tot_RRS"/>
              <p:cNvSpPr txBox="1"/>
              <p:nvPr/>
            </p:nvSpPr>
            <p:spPr>
              <a:xfrm>
                <a:off x="9318697" y="2388349"/>
                <a:ext cx="900000" cy="252377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l"/>
                <a:r>
                  <a:rPr sz="1400" b="1">
                    <a:solidFill>
                      <a:srgbClr val="1D252B"/>
                    </a:solidFill>
                    <a:latin typeface="Arial"/>
                  </a:rPr>
                  <a:t>$198.9M</a:t>
                </a:r>
              </a:p>
            </p:txBody>
          </p:sp>
          <p:sp>
            <p:nvSpPr>
              <p:cNvPr id="2" name="Pct_RRS_PM">
                <a:extLst>
                  <a:ext uri="{FF2B5EF4-FFF2-40B4-BE49-F238E27FC236}">
                    <a16:creationId xmlns:a16="http://schemas.microsoft.com/office/drawing/2014/main" id="{20E4C940-BB60-9562-3643-6A01767182CB}"/>
                  </a:ext>
                </a:extLst>
              </p:cNvPr>
              <p:cNvSpPr txBox="1"/>
              <p:nvPr/>
            </p:nvSpPr>
            <p:spPr>
              <a:xfrm>
                <a:off x="2005761" y="2408228"/>
                <a:ext cx="423322" cy="221599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ctr"/>
                <a:r>
                  <a:rPr lang="en-US" sz="1200" b="1">
                    <a:solidFill>
                      <a:srgbClr val="FFFFFF"/>
                    </a:solidFill>
                    <a:latin typeface="Arial"/>
                  </a:rPr>
                  <a:t>6.3%</a:t>
                </a:r>
                <a:endParaRPr sz="1200" b="1">
                  <a:solidFill>
                    <a:srgbClr val="FFFFFF"/>
                  </a:solidFill>
                  <a:latin typeface="Arial"/>
                </a:endParaRP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908B4E4D-6CD5-8A77-D156-E9AE10DBA13E}"/>
                </a:ext>
              </a:extLst>
            </p:cNvPr>
            <p:cNvGrpSpPr/>
            <p:nvPr/>
          </p:nvGrpSpPr>
          <p:grpSpPr>
            <a:xfrm>
              <a:off x="1234440" y="3308804"/>
              <a:ext cx="9253888" cy="380000"/>
              <a:chOff x="964809" y="2834538"/>
              <a:chExt cx="9253888" cy="380000"/>
            </a:xfrm>
          </p:grpSpPr>
          <p:sp>
            <p:nvSpPr>
              <p:cNvPr id="33" name="Lbl_ECRS"/>
              <p:cNvSpPr txBox="1"/>
              <p:nvPr/>
            </p:nvSpPr>
            <p:spPr>
              <a:xfrm>
                <a:off x="964809" y="2914538"/>
                <a:ext cx="900000" cy="280000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l"/>
                <a:r>
                  <a:rPr sz="1600" b="0">
                    <a:solidFill>
                      <a:srgbClr val="1D252B"/>
                    </a:solidFill>
                    <a:latin typeface="Arial"/>
                  </a:rPr>
                  <a:t>ECRS</a:t>
                </a:r>
              </a:p>
            </p:txBody>
          </p:sp>
          <p:sp>
            <p:nvSpPr>
              <p:cNvPr id="34" name="Bar_ECRS_Gen"/>
              <p:cNvSpPr/>
              <p:nvPr/>
            </p:nvSpPr>
            <p:spPr>
              <a:xfrm>
                <a:off x="1988937" y="2834538"/>
                <a:ext cx="456970" cy="380000"/>
              </a:xfrm>
              <a:prstGeom prst="rect">
                <a:avLst/>
              </a:prstGeom>
              <a:solidFill>
                <a:srgbClr val="005763"/>
              </a:solidFill>
              <a:ln>
                <a:noFill/>
              </a:ln>
            </p:spPr>
            <p:txBody>
              <a:bodyPr rtlCol="0" anchor="ctr"/>
              <a:lstStyle/>
              <a:p>
                <a:endParaRPr/>
              </a:p>
            </p:txBody>
          </p:sp>
          <p:sp>
            <p:nvSpPr>
              <p:cNvPr id="35" name="Bar_ECRS_PM"/>
              <p:cNvSpPr/>
              <p:nvPr/>
            </p:nvSpPr>
            <p:spPr>
              <a:xfrm>
                <a:off x="2445907" y="2834538"/>
                <a:ext cx="2325831" cy="380000"/>
              </a:xfrm>
              <a:prstGeom prst="rect">
                <a:avLst/>
              </a:prstGeom>
              <a:solidFill>
                <a:srgbClr val="337898"/>
              </a:solidFill>
              <a:ln>
                <a:noFill/>
              </a:ln>
            </p:spPr>
            <p:txBody>
              <a:bodyPr rtlCol="0" anchor="ctr"/>
              <a:lstStyle/>
              <a:p>
                <a:endParaRPr/>
              </a:p>
            </p:txBody>
          </p:sp>
          <p:sp>
            <p:nvSpPr>
              <p:cNvPr id="36" name="Pct_ECRS_PM"/>
              <p:cNvSpPr txBox="1"/>
              <p:nvPr/>
            </p:nvSpPr>
            <p:spPr>
              <a:xfrm>
                <a:off x="3354682" y="2913738"/>
                <a:ext cx="508281" cy="221599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ctr"/>
                <a:r>
                  <a:rPr sz="1200" b="1">
                    <a:solidFill>
                      <a:srgbClr val="FFFFFF"/>
                    </a:solidFill>
                    <a:latin typeface="Arial"/>
                  </a:rPr>
                  <a:t>32.8%</a:t>
                </a:r>
              </a:p>
            </p:txBody>
          </p:sp>
          <p:sp>
            <p:nvSpPr>
              <p:cNvPr id="37" name="Bar_ECRS_Ret"/>
              <p:cNvSpPr/>
              <p:nvPr/>
            </p:nvSpPr>
            <p:spPr>
              <a:xfrm>
                <a:off x="4771738" y="2834538"/>
                <a:ext cx="2362768" cy="380000"/>
              </a:xfrm>
              <a:prstGeom prst="rect">
                <a:avLst/>
              </a:prstGeom>
              <a:solidFill>
                <a:srgbClr val="00A7B5"/>
              </a:solidFill>
              <a:ln>
                <a:noFill/>
              </a:ln>
            </p:spPr>
            <p:txBody>
              <a:bodyPr rtlCol="0" anchor="ctr"/>
              <a:lstStyle/>
              <a:p>
                <a:endParaRPr/>
              </a:p>
            </p:txBody>
          </p:sp>
          <p:sp>
            <p:nvSpPr>
              <p:cNvPr id="38" name="Pct_ECRS_Ret"/>
              <p:cNvSpPr txBox="1"/>
              <p:nvPr/>
            </p:nvSpPr>
            <p:spPr>
              <a:xfrm>
                <a:off x="5698982" y="2913738"/>
                <a:ext cx="508280" cy="221599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ctr"/>
                <a:r>
                  <a:rPr sz="1200" b="1">
                    <a:solidFill>
                      <a:srgbClr val="FFFFFF"/>
                    </a:solidFill>
                    <a:latin typeface="Arial"/>
                  </a:rPr>
                  <a:t>33.3%</a:t>
                </a:r>
              </a:p>
            </p:txBody>
          </p:sp>
          <p:sp>
            <p:nvSpPr>
              <p:cNvPr id="39" name="Bar_ECRS_Util"/>
              <p:cNvSpPr/>
              <p:nvPr/>
            </p:nvSpPr>
            <p:spPr>
              <a:xfrm>
                <a:off x="7134506" y="2834538"/>
                <a:ext cx="1941029" cy="380000"/>
              </a:xfrm>
              <a:prstGeom prst="rect">
                <a:avLst/>
              </a:prstGeom>
              <a:solidFill>
                <a:srgbClr val="89B54F"/>
              </a:solidFill>
              <a:ln>
                <a:noFill/>
              </a:ln>
            </p:spPr>
            <p:txBody>
              <a:bodyPr rtlCol="0" anchor="ctr"/>
              <a:lstStyle/>
              <a:p>
                <a:endParaRPr/>
              </a:p>
            </p:txBody>
          </p:sp>
          <p:sp>
            <p:nvSpPr>
              <p:cNvPr id="40" name="Pct_ECRS_Util"/>
              <p:cNvSpPr txBox="1"/>
              <p:nvPr/>
            </p:nvSpPr>
            <p:spPr>
              <a:xfrm>
                <a:off x="7850880" y="2913738"/>
                <a:ext cx="508281" cy="221599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ctr"/>
                <a:r>
                  <a:rPr sz="1200" b="1">
                    <a:solidFill>
                      <a:srgbClr val="FFFFFF"/>
                    </a:solidFill>
                    <a:latin typeface="Arial"/>
                  </a:rPr>
                  <a:t>27.4%</a:t>
                </a:r>
              </a:p>
            </p:txBody>
          </p:sp>
          <p:sp>
            <p:nvSpPr>
              <p:cNvPr id="41" name="Tot_ECRS"/>
              <p:cNvSpPr txBox="1"/>
              <p:nvPr/>
            </p:nvSpPr>
            <p:spPr>
              <a:xfrm>
                <a:off x="9318697" y="2898349"/>
                <a:ext cx="900000" cy="252377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l"/>
                <a:r>
                  <a:rPr sz="1400" b="1">
                    <a:solidFill>
                      <a:srgbClr val="1D252B"/>
                    </a:solidFill>
                    <a:latin typeface="Arial"/>
                  </a:rPr>
                  <a:t>$180.5M</a:t>
                </a:r>
              </a:p>
            </p:txBody>
          </p:sp>
          <p:sp>
            <p:nvSpPr>
              <p:cNvPr id="3" name="Pct_RRS_PM">
                <a:extLst>
                  <a:ext uri="{FF2B5EF4-FFF2-40B4-BE49-F238E27FC236}">
                    <a16:creationId xmlns:a16="http://schemas.microsoft.com/office/drawing/2014/main" id="{422ABDC6-0626-11B8-145D-2F396ECDCCC9}"/>
                  </a:ext>
                </a:extLst>
              </p:cNvPr>
              <p:cNvSpPr txBox="1"/>
              <p:nvPr/>
            </p:nvSpPr>
            <p:spPr>
              <a:xfrm>
                <a:off x="1961638" y="2936473"/>
                <a:ext cx="423322" cy="221599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ctr"/>
                <a:r>
                  <a:rPr lang="en-US" sz="1200" b="1">
                    <a:solidFill>
                      <a:srgbClr val="FFFFFF"/>
                    </a:solidFill>
                    <a:latin typeface="Arial"/>
                  </a:rPr>
                  <a:t>6.5%</a:t>
                </a:r>
                <a:endParaRPr sz="1200" b="1">
                  <a:solidFill>
                    <a:srgbClr val="FFFFFF"/>
                  </a:solidFill>
                  <a:latin typeface="Arial"/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6DCDB766-D94A-E57D-1CF9-149E08A07552}"/>
                </a:ext>
              </a:extLst>
            </p:cNvPr>
            <p:cNvGrpSpPr/>
            <p:nvPr/>
          </p:nvGrpSpPr>
          <p:grpSpPr>
            <a:xfrm>
              <a:off x="1234440" y="3818804"/>
              <a:ext cx="9253888" cy="380000"/>
              <a:chOff x="964809" y="3344538"/>
              <a:chExt cx="9253888" cy="380000"/>
            </a:xfrm>
          </p:grpSpPr>
          <p:sp>
            <p:nvSpPr>
              <p:cNvPr id="42" name="Lbl_Non-Spin"/>
              <p:cNvSpPr txBox="1"/>
              <p:nvPr/>
            </p:nvSpPr>
            <p:spPr>
              <a:xfrm>
                <a:off x="964809" y="3424538"/>
                <a:ext cx="900000" cy="280000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l"/>
                <a:r>
                  <a:rPr sz="1600" b="0">
                    <a:solidFill>
                      <a:srgbClr val="1D252B"/>
                    </a:solidFill>
                    <a:latin typeface="Arial"/>
                  </a:rPr>
                  <a:t>Non-Spin</a:t>
                </a:r>
              </a:p>
            </p:txBody>
          </p:sp>
          <p:sp>
            <p:nvSpPr>
              <p:cNvPr id="43" name="Bar_Non-Spin_Gen"/>
              <p:cNvSpPr/>
              <p:nvPr/>
            </p:nvSpPr>
            <p:spPr>
              <a:xfrm>
                <a:off x="1988937" y="3344538"/>
                <a:ext cx="439772" cy="380000"/>
              </a:xfrm>
              <a:prstGeom prst="rect">
                <a:avLst/>
              </a:prstGeom>
              <a:solidFill>
                <a:srgbClr val="005763"/>
              </a:solidFill>
              <a:ln>
                <a:noFill/>
              </a:ln>
            </p:spPr>
            <p:txBody>
              <a:bodyPr rtlCol="0" anchor="ctr"/>
              <a:lstStyle/>
              <a:p>
                <a:endParaRPr/>
              </a:p>
            </p:txBody>
          </p:sp>
          <p:sp>
            <p:nvSpPr>
              <p:cNvPr id="44" name="Bar_Non-Spin_PM"/>
              <p:cNvSpPr/>
              <p:nvPr/>
            </p:nvSpPr>
            <p:spPr>
              <a:xfrm>
                <a:off x="2428709" y="3344538"/>
                <a:ext cx="2320376" cy="380000"/>
              </a:xfrm>
              <a:prstGeom prst="rect">
                <a:avLst/>
              </a:prstGeom>
              <a:solidFill>
                <a:srgbClr val="337898"/>
              </a:solidFill>
              <a:ln>
                <a:noFill/>
              </a:ln>
            </p:spPr>
            <p:txBody>
              <a:bodyPr rtlCol="0" anchor="ctr"/>
              <a:lstStyle/>
              <a:p>
                <a:endParaRPr/>
              </a:p>
            </p:txBody>
          </p:sp>
          <p:sp>
            <p:nvSpPr>
              <p:cNvPr id="45" name="Pct_Non-Spin_PM"/>
              <p:cNvSpPr txBox="1"/>
              <p:nvPr/>
            </p:nvSpPr>
            <p:spPr>
              <a:xfrm>
                <a:off x="3334756" y="3423738"/>
                <a:ext cx="508281" cy="221599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ctr"/>
                <a:r>
                  <a:rPr sz="1200" b="1">
                    <a:solidFill>
                      <a:srgbClr val="FFFFFF"/>
                    </a:solidFill>
                    <a:latin typeface="Arial"/>
                  </a:rPr>
                  <a:t>32.7%</a:t>
                </a:r>
              </a:p>
            </p:txBody>
          </p:sp>
          <p:sp>
            <p:nvSpPr>
              <p:cNvPr id="46" name="Bar_Non-Spin_Ret"/>
              <p:cNvSpPr/>
              <p:nvPr/>
            </p:nvSpPr>
            <p:spPr>
              <a:xfrm>
                <a:off x="4749085" y="3344538"/>
                <a:ext cx="2399428" cy="380000"/>
              </a:xfrm>
              <a:prstGeom prst="rect">
                <a:avLst/>
              </a:prstGeom>
              <a:solidFill>
                <a:srgbClr val="00A7B5"/>
              </a:solidFill>
              <a:ln>
                <a:noFill/>
              </a:ln>
            </p:spPr>
            <p:txBody>
              <a:bodyPr rtlCol="0" anchor="ctr"/>
              <a:lstStyle/>
              <a:p>
                <a:endParaRPr/>
              </a:p>
            </p:txBody>
          </p:sp>
          <p:sp>
            <p:nvSpPr>
              <p:cNvPr id="47" name="Pct_Non-Spin_Ret"/>
              <p:cNvSpPr txBox="1"/>
              <p:nvPr/>
            </p:nvSpPr>
            <p:spPr>
              <a:xfrm>
                <a:off x="5694659" y="3423738"/>
                <a:ext cx="508280" cy="221599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ctr"/>
                <a:r>
                  <a:rPr lang="en-US" sz="1200" b="1">
                    <a:solidFill>
                      <a:srgbClr val="FFFFFF"/>
                    </a:solidFill>
                    <a:latin typeface="Arial"/>
                  </a:rPr>
                  <a:t>33.9%</a:t>
                </a:r>
              </a:p>
            </p:txBody>
          </p:sp>
          <p:sp>
            <p:nvSpPr>
              <p:cNvPr id="48" name="Bar_Non-Spin_Util"/>
              <p:cNvSpPr/>
              <p:nvPr/>
            </p:nvSpPr>
            <p:spPr>
              <a:xfrm>
                <a:off x="7148513" y="3344538"/>
                <a:ext cx="1927023" cy="380000"/>
              </a:xfrm>
              <a:prstGeom prst="rect">
                <a:avLst/>
              </a:prstGeom>
              <a:solidFill>
                <a:srgbClr val="89B54F"/>
              </a:solidFill>
              <a:ln>
                <a:noFill/>
              </a:ln>
            </p:spPr>
            <p:txBody>
              <a:bodyPr rtlCol="0" anchor="ctr"/>
              <a:lstStyle/>
              <a:p>
                <a:endParaRPr/>
              </a:p>
            </p:txBody>
          </p:sp>
          <p:sp>
            <p:nvSpPr>
              <p:cNvPr id="49" name="Pct_Non-Spin_Util"/>
              <p:cNvSpPr txBox="1"/>
              <p:nvPr/>
            </p:nvSpPr>
            <p:spPr>
              <a:xfrm>
                <a:off x="7857884" y="3423738"/>
                <a:ext cx="508281" cy="221599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ctr"/>
                <a:r>
                  <a:rPr sz="1200" b="1">
                    <a:solidFill>
                      <a:srgbClr val="FFFFFF"/>
                    </a:solidFill>
                    <a:latin typeface="Arial"/>
                  </a:rPr>
                  <a:t>27.2%</a:t>
                </a:r>
              </a:p>
            </p:txBody>
          </p:sp>
          <p:sp>
            <p:nvSpPr>
              <p:cNvPr id="50" name="Tot_Non-Spin"/>
              <p:cNvSpPr txBox="1"/>
              <p:nvPr/>
            </p:nvSpPr>
            <p:spPr>
              <a:xfrm>
                <a:off x="9318697" y="3408349"/>
                <a:ext cx="900000" cy="252377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l"/>
                <a:r>
                  <a:rPr sz="1400" b="1">
                    <a:solidFill>
                      <a:srgbClr val="1D252B"/>
                    </a:solidFill>
                    <a:latin typeface="Arial"/>
                  </a:rPr>
                  <a:t>$261.7M</a:t>
                </a:r>
              </a:p>
            </p:txBody>
          </p:sp>
          <p:sp>
            <p:nvSpPr>
              <p:cNvPr id="4" name="Pct_RRS_PM">
                <a:extLst>
                  <a:ext uri="{FF2B5EF4-FFF2-40B4-BE49-F238E27FC236}">
                    <a16:creationId xmlns:a16="http://schemas.microsoft.com/office/drawing/2014/main" id="{ACC33196-C7FE-EB76-4146-13524316E132}"/>
                  </a:ext>
                </a:extLst>
              </p:cNvPr>
              <p:cNvSpPr txBox="1"/>
              <p:nvPr/>
            </p:nvSpPr>
            <p:spPr>
              <a:xfrm>
                <a:off x="1985620" y="3428655"/>
                <a:ext cx="423322" cy="221599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ctr"/>
                <a:r>
                  <a:rPr lang="en-US" sz="1200" b="1">
                    <a:solidFill>
                      <a:srgbClr val="FFFFFF"/>
                    </a:solidFill>
                    <a:latin typeface="Arial"/>
                  </a:rPr>
                  <a:t>6.2%</a:t>
                </a:r>
                <a:endParaRPr sz="1200" b="1">
                  <a:solidFill>
                    <a:srgbClr val="FFFFFF"/>
                  </a:solidFill>
                  <a:latin typeface="Arial"/>
                </a:endParaRP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FE1E967-BF28-D12C-DE42-56033DECE380}"/>
                </a:ext>
              </a:extLst>
            </p:cNvPr>
            <p:cNvGrpSpPr/>
            <p:nvPr/>
          </p:nvGrpSpPr>
          <p:grpSpPr>
            <a:xfrm>
              <a:off x="1234440" y="2322991"/>
              <a:ext cx="9253888" cy="380000"/>
              <a:chOff x="964809" y="3854538"/>
              <a:chExt cx="9253888" cy="380000"/>
            </a:xfrm>
          </p:grpSpPr>
          <p:sp>
            <p:nvSpPr>
              <p:cNvPr id="51" name="Lbl_Regulation"/>
              <p:cNvSpPr txBox="1"/>
              <p:nvPr/>
            </p:nvSpPr>
            <p:spPr>
              <a:xfrm>
                <a:off x="964809" y="3934538"/>
                <a:ext cx="900000" cy="280000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l"/>
                <a:r>
                  <a:rPr sz="1600" b="0">
                    <a:solidFill>
                      <a:srgbClr val="1D252B"/>
                    </a:solidFill>
                    <a:latin typeface="Arial"/>
                  </a:rPr>
                  <a:t>Regulation</a:t>
                </a:r>
              </a:p>
            </p:txBody>
          </p:sp>
          <p:sp>
            <p:nvSpPr>
              <p:cNvPr id="52" name="Bar_Regulation_Gen"/>
              <p:cNvSpPr/>
              <p:nvPr/>
            </p:nvSpPr>
            <p:spPr>
              <a:xfrm>
                <a:off x="1988937" y="3854538"/>
                <a:ext cx="420004" cy="380000"/>
              </a:xfrm>
              <a:prstGeom prst="rect">
                <a:avLst/>
              </a:prstGeom>
              <a:solidFill>
                <a:srgbClr val="005763"/>
              </a:solidFill>
              <a:ln>
                <a:noFill/>
              </a:ln>
            </p:spPr>
            <p:txBody>
              <a:bodyPr rtlCol="0" anchor="ctr"/>
              <a:lstStyle/>
              <a:p>
                <a:endParaRPr/>
              </a:p>
            </p:txBody>
          </p:sp>
          <p:sp>
            <p:nvSpPr>
              <p:cNvPr id="53" name="Bar_Regulation_PM"/>
              <p:cNvSpPr/>
              <p:nvPr/>
            </p:nvSpPr>
            <p:spPr>
              <a:xfrm>
                <a:off x="2408941" y="3854538"/>
                <a:ext cx="2423694" cy="380000"/>
              </a:xfrm>
              <a:prstGeom prst="rect">
                <a:avLst/>
              </a:prstGeom>
              <a:solidFill>
                <a:srgbClr val="337898"/>
              </a:solidFill>
              <a:ln>
                <a:noFill/>
              </a:ln>
            </p:spPr>
            <p:txBody>
              <a:bodyPr rtlCol="0" anchor="ctr"/>
              <a:lstStyle/>
              <a:p>
                <a:endParaRPr/>
              </a:p>
            </p:txBody>
          </p:sp>
          <p:sp>
            <p:nvSpPr>
              <p:cNvPr id="54" name="Pct_Regulation_PM"/>
              <p:cNvSpPr txBox="1"/>
              <p:nvPr/>
            </p:nvSpPr>
            <p:spPr>
              <a:xfrm>
                <a:off x="3366647" y="3933738"/>
                <a:ext cx="508281" cy="221599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ctr"/>
                <a:r>
                  <a:rPr sz="1200" b="1">
                    <a:solidFill>
                      <a:srgbClr val="FFFFFF"/>
                    </a:solidFill>
                    <a:latin typeface="Arial"/>
                  </a:rPr>
                  <a:t>34.2%</a:t>
                </a:r>
              </a:p>
            </p:txBody>
          </p:sp>
          <p:sp>
            <p:nvSpPr>
              <p:cNvPr id="55" name="Bar_Regulation_Ret"/>
              <p:cNvSpPr/>
              <p:nvPr/>
            </p:nvSpPr>
            <p:spPr>
              <a:xfrm>
                <a:off x="4832635" y="3854538"/>
                <a:ext cx="2404518" cy="380000"/>
              </a:xfrm>
              <a:prstGeom prst="rect">
                <a:avLst/>
              </a:prstGeom>
              <a:solidFill>
                <a:srgbClr val="00A7B5"/>
              </a:solidFill>
              <a:ln>
                <a:noFill/>
              </a:ln>
            </p:spPr>
            <p:txBody>
              <a:bodyPr rtlCol="0" anchor="ctr"/>
              <a:lstStyle/>
              <a:p>
                <a:endParaRPr/>
              </a:p>
            </p:txBody>
          </p:sp>
          <p:sp>
            <p:nvSpPr>
              <p:cNvPr id="56" name="Pct_Regulation_Ret"/>
              <p:cNvSpPr txBox="1"/>
              <p:nvPr/>
            </p:nvSpPr>
            <p:spPr>
              <a:xfrm>
                <a:off x="5780753" y="3933738"/>
                <a:ext cx="508281" cy="221599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ctr"/>
                <a:r>
                  <a:rPr sz="1200" b="1">
                    <a:solidFill>
                      <a:srgbClr val="FFFFFF"/>
                    </a:solidFill>
                    <a:latin typeface="Arial"/>
                  </a:rPr>
                  <a:t>33.9%</a:t>
                </a:r>
              </a:p>
            </p:txBody>
          </p:sp>
          <p:sp>
            <p:nvSpPr>
              <p:cNvPr id="57" name="Bar_Regulation_Util"/>
              <p:cNvSpPr/>
              <p:nvPr/>
            </p:nvSpPr>
            <p:spPr>
              <a:xfrm>
                <a:off x="7237153" y="3854538"/>
                <a:ext cx="1838383" cy="380000"/>
              </a:xfrm>
              <a:prstGeom prst="rect">
                <a:avLst/>
              </a:prstGeom>
              <a:solidFill>
                <a:srgbClr val="89B54F"/>
              </a:solidFill>
              <a:ln>
                <a:noFill/>
              </a:ln>
            </p:spPr>
            <p:txBody>
              <a:bodyPr rtlCol="0" anchor="ctr"/>
              <a:lstStyle/>
              <a:p>
                <a:endParaRPr/>
              </a:p>
            </p:txBody>
          </p:sp>
          <p:sp>
            <p:nvSpPr>
              <p:cNvPr id="58" name="Pct_Regulation_Util"/>
              <p:cNvSpPr txBox="1"/>
              <p:nvPr/>
            </p:nvSpPr>
            <p:spPr>
              <a:xfrm>
                <a:off x="7902204" y="3933738"/>
                <a:ext cx="508281" cy="221599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ctr"/>
                <a:r>
                  <a:rPr sz="1200" b="1">
                    <a:solidFill>
                      <a:srgbClr val="FFFFFF"/>
                    </a:solidFill>
                    <a:latin typeface="Arial"/>
                  </a:rPr>
                  <a:t>25.9%</a:t>
                </a:r>
              </a:p>
            </p:txBody>
          </p:sp>
          <p:sp>
            <p:nvSpPr>
              <p:cNvPr id="59" name="Tot_Regulation"/>
              <p:cNvSpPr txBox="1"/>
              <p:nvPr/>
            </p:nvSpPr>
            <p:spPr>
              <a:xfrm>
                <a:off x="9318697" y="3918349"/>
                <a:ext cx="900000" cy="252377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l"/>
                <a:r>
                  <a:rPr sz="1400" b="1">
                    <a:solidFill>
                      <a:srgbClr val="1D252B"/>
                    </a:solidFill>
                    <a:latin typeface="Arial"/>
                  </a:rPr>
                  <a:t>$57.1M</a:t>
                </a:r>
              </a:p>
            </p:txBody>
          </p:sp>
          <p:sp>
            <p:nvSpPr>
              <p:cNvPr id="5" name="Pct_RRS_PM">
                <a:extLst>
                  <a:ext uri="{FF2B5EF4-FFF2-40B4-BE49-F238E27FC236}">
                    <a16:creationId xmlns:a16="http://schemas.microsoft.com/office/drawing/2014/main" id="{793288DE-50F3-0059-050B-ED88CAE64678}"/>
                  </a:ext>
                </a:extLst>
              </p:cNvPr>
              <p:cNvSpPr txBox="1"/>
              <p:nvPr/>
            </p:nvSpPr>
            <p:spPr>
              <a:xfrm>
                <a:off x="1998012" y="3949494"/>
                <a:ext cx="423322" cy="221599"/>
              </a:xfrm>
              <a:prstGeom prst="rect">
                <a:avLst/>
              </a:prstGeom>
              <a:noFill/>
            </p:spPr>
            <p:txBody>
              <a:bodyPr wrap="none" lIns="36576" tIns="18288" rIns="36576" bIns="18288" anchor="t">
                <a:spAutoFit/>
              </a:bodyPr>
              <a:lstStyle/>
              <a:p>
                <a:pPr algn="ctr"/>
                <a:r>
                  <a:rPr lang="en-US" sz="1200" b="1">
                    <a:solidFill>
                      <a:srgbClr val="FFFFFF"/>
                    </a:solidFill>
                    <a:latin typeface="Arial"/>
                  </a:rPr>
                  <a:t>6.0%</a:t>
                </a:r>
                <a:endParaRPr sz="1200" b="1">
                  <a:solidFill>
                    <a:srgbClr val="FFFFFF"/>
                  </a:solidFill>
                  <a:latin typeface="Arial"/>
                </a:endParaRPr>
              </a:p>
            </p:txBody>
          </p:sp>
        </p:grpSp>
      </p:grpSp>
      <p:graphicFrame>
        <p:nvGraphicFramePr>
          <p:cNvPr id="145" name="Table 144">
            <a:extLst>
              <a:ext uri="{FF2B5EF4-FFF2-40B4-BE49-F238E27FC236}">
                <a16:creationId xmlns:a16="http://schemas.microsoft.com/office/drawing/2014/main" id="{9460F876-0705-7D76-CF3D-0ACDBF72E9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5080332"/>
              </p:ext>
            </p:extLst>
          </p:nvPr>
        </p:nvGraphicFramePr>
        <p:xfrm>
          <a:off x="1234440" y="4815251"/>
          <a:ext cx="9619998" cy="18542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603333">
                  <a:extLst>
                    <a:ext uri="{9D8B030D-6E8A-4147-A177-3AD203B41FA5}">
                      <a16:colId xmlns:a16="http://schemas.microsoft.com/office/drawing/2014/main" val="3998148684"/>
                    </a:ext>
                  </a:extLst>
                </a:gridCol>
                <a:gridCol w="1603333">
                  <a:extLst>
                    <a:ext uri="{9D8B030D-6E8A-4147-A177-3AD203B41FA5}">
                      <a16:colId xmlns:a16="http://schemas.microsoft.com/office/drawing/2014/main" val="2832325537"/>
                    </a:ext>
                  </a:extLst>
                </a:gridCol>
                <a:gridCol w="1698679">
                  <a:extLst>
                    <a:ext uri="{9D8B030D-6E8A-4147-A177-3AD203B41FA5}">
                      <a16:colId xmlns:a16="http://schemas.microsoft.com/office/drawing/2014/main" val="1071182622"/>
                    </a:ext>
                  </a:extLst>
                </a:gridCol>
                <a:gridCol w="1507987">
                  <a:extLst>
                    <a:ext uri="{9D8B030D-6E8A-4147-A177-3AD203B41FA5}">
                      <a16:colId xmlns:a16="http://schemas.microsoft.com/office/drawing/2014/main" val="714878875"/>
                    </a:ext>
                  </a:extLst>
                </a:gridCol>
                <a:gridCol w="1603333">
                  <a:extLst>
                    <a:ext uri="{9D8B030D-6E8A-4147-A177-3AD203B41FA5}">
                      <a16:colId xmlns:a16="http://schemas.microsoft.com/office/drawing/2014/main" val="2059095134"/>
                    </a:ext>
                  </a:extLst>
                </a:gridCol>
                <a:gridCol w="1603333">
                  <a:extLst>
                    <a:ext uri="{9D8B030D-6E8A-4147-A177-3AD203B41FA5}">
                      <a16:colId xmlns:a16="http://schemas.microsoft.com/office/drawing/2014/main" val="39194270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Service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Generator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Power Marketer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Retailer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Utility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Total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77509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b="0">
                          <a:solidFill>
                            <a:sysClr val="windowText" lastClr="000000"/>
                          </a:solidFill>
                        </a:rPr>
                        <a:t>Regulation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>
                          <a:solidFill>
                            <a:srgbClr val="1D252B"/>
                          </a:solidFill>
                        </a:rPr>
                        <a:t>$3.4</a:t>
                      </a:r>
                      <a:endParaRPr lang="en-US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>
                          <a:solidFill>
                            <a:srgbClr val="1D252B"/>
                          </a:solidFill>
                        </a:rPr>
                        <a:t>$19.5</a:t>
                      </a:r>
                      <a:endParaRPr lang="en-US" sz="1400" b="0">
                        <a:solidFill>
                          <a:srgbClr val="1D252B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>
                          <a:solidFill>
                            <a:srgbClr val="1D252B"/>
                          </a:solidFill>
                        </a:rPr>
                        <a:t>$19.4</a:t>
                      </a:r>
                      <a:endParaRPr lang="en-US" sz="1400" b="0">
                        <a:solidFill>
                          <a:srgbClr val="1D252B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>
                          <a:solidFill>
                            <a:srgbClr val="1D252B"/>
                          </a:solidFill>
                        </a:rPr>
                        <a:t>$14.8</a:t>
                      </a:r>
                      <a:endParaRPr lang="en-US" sz="1400" b="0">
                        <a:solidFill>
                          <a:srgbClr val="1D252B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>
                          <a:solidFill>
                            <a:srgbClr val="1D252B"/>
                          </a:solidFill>
                        </a:rPr>
                        <a:t>$57.1</a:t>
                      </a:r>
                      <a:endParaRPr lang="en-US" sz="1400" b="0">
                        <a:solidFill>
                          <a:srgbClr val="1D252B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638493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b="0">
                          <a:solidFill>
                            <a:sysClr val="windowText" lastClr="000000"/>
                          </a:solidFill>
                        </a:rPr>
                        <a:t>RRS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$12.4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>
                          <a:solidFill>
                            <a:srgbClr val="1D252B"/>
                          </a:solidFill>
                        </a:rPr>
                        <a:t>$66.0</a:t>
                      </a:r>
                      <a:endParaRPr lang="en-US" sz="1400" b="0">
                        <a:solidFill>
                          <a:srgbClr val="1D252B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>
                          <a:solidFill>
                            <a:srgbClr val="1D252B"/>
                          </a:solidFill>
                        </a:rPr>
                        <a:t>$67.3</a:t>
                      </a:r>
                      <a:endParaRPr lang="en-US" sz="1400" b="0">
                        <a:solidFill>
                          <a:srgbClr val="1D252B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>
                          <a:solidFill>
                            <a:srgbClr val="1D252B"/>
                          </a:solidFill>
                        </a:rPr>
                        <a:t>$53.2</a:t>
                      </a:r>
                      <a:endParaRPr lang="en-US" sz="1400" b="0">
                        <a:solidFill>
                          <a:srgbClr val="1D252B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>
                          <a:solidFill>
                            <a:srgbClr val="1D252B"/>
                          </a:solidFill>
                        </a:rPr>
                        <a:t>$198.9</a:t>
                      </a:r>
                      <a:endParaRPr lang="en-US" sz="1400" b="0">
                        <a:solidFill>
                          <a:srgbClr val="1D252B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873675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b="0">
                          <a:solidFill>
                            <a:sysClr val="windowText" lastClr="000000"/>
                          </a:solidFill>
                        </a:rPr>
                        <a:t>ECRS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>
                          <a:solidFill>
                            <a:srgbClr val="1D252B"/>
                          </a:solidFill>
                        </a:rPr>
                        <a:t>$11.6</a:t>
                      </a:r>
                      <a:endParaRPr lang="en-US" sz="1400" b="0">
                        <a:solidFill>
                          <a:srgbClr val="1D252B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$59.2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>
                          <a:solidFill>
                            <a:srgbClr val="1D252B"/>
                          </a:solidFill>
                        </a:rPr>
                        <a:t>$60.2</a:t>
                      </a:r>
                      <a:endParaRPr lang="en-US" sz="1400" b="0">
                        <a:solidFill>
                          <a:srgbClr val="1D252B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>
                          <a:solidFill>
                            <a:srgbClr val="1D252B"/>
                          </a:solidFill>
                        </a:rPr>
                        <a:t>$49.4</a:t>
                      </a:r>
                      <a:endParaRPr lang="en-US" sz="1400" b="0">
                        <a:solidFill>
                          <a:srgbClr val="1D252B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>
                          <a:solidFill>
                            <a:srgbClr val="1D252B"/>
                          </a:solidFill>
                        </a:rPr>
                        <a:t>$180.5</a:t>
                      </a:r>
                      <a:endParaRPr lang="en-US" sz="1400" b="0">
                        <a:solidFill>
                          <a:srgbClr val="1D252B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780098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b="0">
                          <a:solidFill>
                            <a:sysClr val="windowText" lastClr="000000"/>
                          </a:solidFill>
                        </a:rPr>
                        <a:t>Non-Spin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>
                          <a:solidFill>
                            <a:srgbClr val="1D252B"/>
                          </a:solidFill>
                        </a:rPr>
                        <a:t>$16.2</a:t>
                      </a:r>
                      <a:endParaRPr lang="en-US" sz="1400" b="0">
                        <a:solidFill>
                          <a:srgbClr val="1D252B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>
                          <a:solidFill>
                            <a:srgbClr val="1D252B"/>
                          </a:solidFill>
                        </a:rPr>
                        <a:t>$85.7</a:t>
                      </a:r>
                      <a:endParaRPr lang="en-US" sz="1400" b="0">
                        <a:solidFill>
                          <a:srgbClr val="1D252B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>
                          <a:solidFill>
                            <a:srgbClr val="1D252B"/>
                          </a:solidFill>
                        </a:rPr>
                        <a:t>$88.6</a:t>
                      </a:r>
                      <a:endParaRPr lang="en-US" sz="1400" b="0">
                        <a:solidFill>
                          <a:srgbClr val="1D252B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>
                          <a:solidFill>
                            <a:srgbClr val="1D252B"/>
                          </a:solidFill>
                        </a:rPr>
                        <a:t>$71.2</a:t>
                      </a:r>
                      <a:endParaRPr lang="en-US" sz="1400" b="0">
                        <a:solidFill>
                          <a:srgbClr val="1D252B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>
                          <a:solidFill>
                            <a:srgbClr val="1D252B"/>
                          </a:solidFill>
                        </a:rPr>
                        <a:t>$261.7</a:t>
                      </a:r>
                      <a:endParaRPr lang="en-US" sz="1400" b="0">
                        <a:solidFill>
                          <a:srgbClr val="1D252B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44895562"/>
                  </a:ext>
                </a:extLst>
              </a:tr>
            </a:tbl>
          </a:graphicData>
        </a:graphic>
      </p:graphicFrame>
      <p:sp>
        <p:nvSpPr>
          <p:cNvPr id="146" name="TextBox 145">
            <a:extLst>
              <a:ext uri="{FF2B5EF4-FFF2-40B4-BE49-F238E27FC236}">
                <a16:creationId xmlns:a16="http://schemas.microsoft.com/office/drawing/2014/main" id="{DB5F3449-9B96-D6C7-665B-39CD278C9EEC}"/>
              </a:ext>
            </a:extLst>
          </p:cNvPr>
          <p:cNvSpPr txBox="1"/>
          <p:nvPr/>
        </p:nvSpPr>
        <p:spPr>
          <a:xfrm>
            <a:off x="438912" y="4484411"/>
            <a:ext cx="1742593" cy="283154"/>
          </a:xfrm>
          <a:prstGeom prst="rect">
            <a:avLst/>
          </a:prstGeom>
          <a:noFill/>
        </p:spPr>
        <p:txBody>
          <a:bodyPr wrap="none" lIns="36576" tIns="18288" rIns="36576" bIns="18288" anchor="t">
            <a:spAutoFit/>
          </a:bodyPr>
          <a:lstStyle/>
          <a:p>
            <a:pPr algn="l"/>
            <a:r>
              <a:rPr sz="1600" b="1">
                <a:solidFill>
                  <a:srgbClr val="005763"/>
                </a:solidFill>
                <a:latin typeface="Arial"/>
              </a:rPr>
              <a:t>Dollar totals ($M)</a:t>
            </a:r>
          </a:p>
        </p:txBody>
      </p:sp>
      <p:cxnSp>
        <p:nvCxnSpPr>
          <p:cNvPr id="147" name="Connector 26">
            <a:extLst>
              <a:ext uri="{FF2B5EF4-FFF2-40B4-BE49-F238E27FC236}">
                <a16:creationId xmlns:a16="http://schemas.microsoft.com/office/drawing/2014/main" id="{1F7EE8EB-0BA7-E26B-3598-665143298185}"/>
              </a:ext>
            </a:extLst>
          </p:cNvPr>
          <p:cNvCxnSpPr/>
          <p:nvPr/>
        </p:nvCxnSpPr>
        <p:spPr>
          <a:xfrm>
            <a:off x="438912" y="4786163"/>
            <a:ext cx="11128248" cy="0"/>
          </a:xfrm>
          <a:prstGeom prst="line">
            <a:avLst/>
          </a:prstGeom>
          <a:ln w="10160">
            <a:solidFill>
              <a:srgbClr val="DAE4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Num"/>
          <p:cNvSpPr txBox="1"/>
          <p:nvPr/>
        </p:nvSpPr>
        <p:spPr>
          <a:xfrm>
            <a:off x="11567160" y="6437376"/>
            <a:ext cx="256032" cy="182880"/>
          </a:xfrm>
          <a:prstGeom prst="rect">
            <a:avLst/>
          </a:prstGeom>
          <a:noFill/>
        </p:spPr>
        <p:txBody>
          <a:bodyPr wrap="none" lIns="36576" tIns="18288" rIns="36576" bIns="18288" anchor="t">
            <a:spAutoFit/>
          </a:bodyPr>
          <a:lstStyle/>
          <a:p>
            <a:pPr algn="r"/>
            <a:r>
              <a:rPr sz="900" b="1">
                <a:solidFill>
                  <a:srgbClr val="005763"/>
                </a:solidFill>
                <a:latin typeface="Arial"/>
              </a:rPr>
              <a:t>9</a:t>
            </a:r>
          </a:p>
        </p:txBody>
      </p:sp>
      <p:sp>
        <p:nvSpPr>
          <p:cNvPr id="12" name="Ttl"/>
          <p:cNvSpPr txBox="1"/>
          <p:nvPr/>
        </p:nvSpPr>
        <p:spPr>
          <a:xfrm>
            <a:off x="1234440" y="502920"/>
            <a:ext cx="6162521" cy="437043"/>
          </a:xfrm>
          <a:prstGeom prst="rect">
            <a:avLst/>
          </a:prstGeom>
          <a:noFill/>
        </p:spPr>
        <p:txBody>
          <a:bodyPr wrap="none" lIns="36576" tIns="18288" rIns="36576" bIns="18288" anchor="t">
            <a:spAutoFit/>
          </a:bodyPr>
          <a:lstStyle/>
          <a:p>
            <a:r>
              <a:rPr sz="2600" b="1">
                <a:solidFill>
                  <a:srgbClr val="005763"/>
                </a:solidFill>
                <a:latin typeface="Arial"/>
              </a:rPr>
              <a:t>Method C – </a:t>
            </a:r>
            <a:r>
              <a:rPr lang="en-US" sz="2600" b="1">
                <a:solidFill>
                  <a:srgbClr val="005763"/>
                </a:solidFill>
              </a:rPr>
              <a:t>Preliminary Results for RS</a:t>
            </a:r>
            <a:endParaRPr sz="2600" b="1">
              <a:solidFill>
                <a:srgbClr val="005763"/>
              </a:solidFill>
              <a:latin typeface="Arial"/>
            </a:endParaRPr>
          </a:p>
        </p:txBody>
      </p:sp>
      <p:sp>
        <p:nvSpPr>
          <p:cNvPr id="13" name="Sub"/>
          <p:cNvSpPr txBox="1"/>
          <p:nvPr/>
        </p:nvSpPr>
        <p:spPr>
          <a:xfrm>
            <a:off x="530352" y="1133856"/>
            <a:ext cx="11292840" cy="283154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r>
              <a:rPr lang="en-US" sz="1600"/>
              <a:t>The information below summarizes preliminary 2024–2025 results under capacity short framework by QSE category for RS.</a:t>
            </a:r>
            <a:endParaRPr lang="en-US" sz="1500">
              <a:solidFill>
                <a:srgbClr val="1D252B"/>
              </a:solidFill>
            </a:endParaRPr>
          </a:p>
        </p:txBody>
      </p:sp>
      <p:cxnSp>
        <p:nvCxnSpPr>
          <p:cNvPr id="14" name="C14"/>
          <p:cNvCxnSpPr/>
          <p:nvPr/>
        </p:nvCxnSpPr>
        <p:spPr>
          <a:xfrm>
            <a:off x="530352" y="1870000"/>
            <a:ext cx="11128248" cy="0"/>
          </a:xfrm>
          <a:prstGeom prst="line">
            <a:avLst/>
          </a:prstGeom>
          <a:ln w="10160">
            <a:solidFill>
              <a:srgbClr val="DAE4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Hdr"/>
          <p:cNvSpPr txBox="1"/>
          <p:nvPr/>
        </p:nvSpPr>
        <p:spPr>
          <a:xfrm>
            <a:off x="530352" y="1575562"/>
            <a:ext cx="2997744" cy="313932"/>
          </a:xfrm>
          <a:prstGeom prst="rect">
            <a:avLst/>
          </a:prstGeom>
          <a:noFill/>
        </p:spPr>
        <p:txBody>
          <a:bodyPr wrap="none" lIns="36576" tIns="18288" rIns="36576" bIns="18288" anchor="t">
            <a:spAutoFit/>
          </a:bodyPr>
          <a:lstStyle/>
          <a:p>
            <a:pPr algn="l"/>
            <a:r>
              <a:rPr b="1">
                <a:solidFill>
                  <a:srgbClr val="005763"/>
                </a:solidFill>
                <a:latin typeface="Arial"/>
              </a:rPr>
              <a:t>2024–2025 total by </a:t>
            </a:r>
            <a:r>
              <a:rPr lang="en-US" b="1">
                <a:solidFill>
                  <a:srgbClr val="005763"/>
                </a:solidFill>
                <a:latin typeface="Arial"/>
              </a:rPr>
              <a:t>S</a:t>
            </a:r>
            <a:r>
              <a:rPr b="1">
                <a:solidFill>
                  <a:srgbClr val="005763"/>
                </a:solidFill>
                <a:latin typeface="Arial"/>
              </a:rPr>
              <a:t>ervice</a:t>
            </a:r>
          </a:p>
        </p:txBody>
      </p:sp>
      <p:sp>
        <p:nvSpPr>
          <p:cNvPr id="16" name="LSGen"/>
          <p:cNvSpPr/>
          <p:nvPr/>
        </p:nvSpPr>
        <p:spPr>
          <a:xfrm>
            <a:off x="5200000" y="1735000"/>
            <a:ext cx="109728" cy="109728"/>
          </a:xfrm>
          <a:prstGeom prst="rect">
            <a:avLst/>
          </a:prstGeom>
          <a:solidFill>
            <a:srgbClr val="005763"/>
          </a:solidFill>
          <a:ln>
            <a:noFill/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LLGen"/>
          <p:cNvSpPr txBox="1"/>
          <p:nvPr/>
        </p:nvSpPr>
        <p:spPr>
          <a:xfrm>
            <a:off x="5369728" y="1698000"/>
            <a:ext cx="1200000" cy="221599"/>
          </a:xfrm>
          <a:prstGeom prst="rect">
            <a:avLst/>
          </a:prstGeom>
          <a:noFill/>
        </p:spPr>
        <p:txBody>
          <a:bodyPr wrap="none" lIns="36576" tIns="18288" rIns="36576" bIns="18288" anchor="t">
            <a:spAutoFit/>
          </a:bodyPr>
          <a:lstStyle/>
          <a:p>
            <a:pPr algn="l"/>
            <a:r>
              <a:rPr sz="1200" b="0">
                <a:solidFill>
                  <a:srgbClr val="1D252B"/>
                </a:solidFill>
                <a:latin typeface="Arial"/>
              </a:rPr>
              <a:t>Generator</a:t>
            </a:r>
          </a:p>
        </p:txBody>
      </p:sp>
      <p:sp>
        <p:nvSpPr>
          <p:cNvPr id="18" name="LSPM"/>
          <p:cNvSpPr/>
          <p:nvPr/>
        </p:nvSpPr>
        <p:spPr>
          <a:xfrm>
            <a:off x="6700000" y="1735000"/>
            <a:ext cx="109728" cy="109728"/>
          </a:xfrm>
          <a:prstGeom prst="rect">
            <a:avLst/>
          </a:prstGeom>
          <a:solidFill>
            <a:srgbClr val="337898"/>
          </a:solidFill>
          <a:ln>
            <a:noFill/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LLPM"/>
          <p:cNvSpPr txBox="1"/>
          <p:nvPr/>
        </p:nvSpPr>
        <p:spPr>
          <a:xfrm>
            <a:off x="6869728" y="1698000"/>
            <a:ext cx="1200000" cy="221599"/>
          </a:xfrm>
          <a:prstGeom prst="rect">
            <a:avLst/>
          </a:prstGeom>
          <a:noFill/>
        </p:spPr>
        <p:txBody>
          <a:bodyPr wrap="none" lIns="36576" tIns="18288" rIns="36576" bIns="18288" anchor="t">
            <a:spAutoFit/>
          </a:bodyPr>
          <a:lstStyle/>
          <a:p>
            <a:pPr algn="l"/>
            <a:r>
              <a:rPr sz="1200" b="0">
                <a:solidFill>
                  <a:srgbClr val="1D252B"/>
                </a:solidFill>
                <a:latin typeface="Arial"/>
              </a:rPr>
              <a:t>Power Marketer</a:t>
            </a:r>
          </a:p>
        </p:txBody>
      </p:sp>
      <p:sp>
        <p:nvSpPr>
          <p:cNvPr id="21" name="LLRet"/>
          <p:cNvSpPr txBox="1"/>
          <p:nvPr/>
        </p:nvSpPr>
        <p:spPr>
          <a:xfrm>
            <a:off x="8680856" y="1697999"/>
            <a:ext cx="1200000" cy="221599"/>
          </a:xfrm>
          <a:prstGeom prst="rect">
            <a:avLst/>
          </a:prstGeom>
          <a:noFill/>
        </p:spPr>
        <p:txBody>
          <a:bodyPr wrap="none" lIns="36576" tIns="18288" rIns="36576" bIns="18288" anchor="t">
            <a:spAutoFit/>
          </a:bodyPr>
          <a:lstStyle/>
          <a:p>
            <a:pPr algn="l"/>
            <a:r>
              <a:rPr sz="1200" b="0">
                <a:solidFill>
                  <a:srgbClr val="1D252B"/>
                </a:solidFill>
                <a:latin typeface="Arial"/>
              </a:rPr>
              <a:t>Retailer</a:t>
            </a:r>
          </a:p>
        </p:txBody>
      </p:sp>
      <p:sp>
        <p:nvSpPr>
          <p:cNvPr id="22" name="LSUtil"/>
          <p:cNvSpPr/>
          <p:nvPr/>
        </p:nvSpPr>
        <p:spPr>
          <a:xfrm>
            <a:off x="9700000" y="1735000"/>
            <a:ext cx="109728" cy="109728"/>
          </a:xfrm>
          <a:prstGeom prst="rect">
            <a:avLst/>
          </a:prstGeom>
          <a:solidFill>
            <a:srgbClr val="89B54F"/>
          </a:solidFill>
          <a:ln>
            <a:noFill/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LLUtil"/>
          <p:cNvSpPr txBox="1"/>
          <p:nvPr/>
        </p:nvSpPr>
        <p:spPr>
          <a:xfrm>
            <a:off x="9869728" y="1698000"/>
            <a:ext cx="448969" cy="221599"/>
          </a:xfrm>
          <a:prstGeom prst="rect">
            <a:avLst/>
          </a:prstGeom>
          <a:noFill/>
        </p:spPr>
        <p:txBody>
          <a:bodyPr wrap="none" lIns="36576" tIns="18288" rIns="36576" bIns="18288" anchor="t">
            <a:spAutoFit/>
          </a:bodyPr>
          <a:lstStyle/>
          <a:p>
            <a:pPr algn="l"/>
            <a:r>
              <a:rPr lang="en-US" sz="1200" b="0">
                <a:solidFill>
                  <a:srgbClr val="1D252B"/>
                </a:solidFill>
                <a:latin typeface="Arial"/>
              </a:rPr>
              <a:t>Utility</a:t>
            </a:r>
            <a:endParaRPr sz="1200" b="0">
              <a:solidFill>
                <a:srgbClr val="1D252B"/>
              </a:solidFill>
              <a:latin typeface="Arial"/>
            </a:endParaRPr>
          </a:p>
        </p:txBody>
      </p:sp>
      <p:sp>
        <p:nvSpPr>
          <p:cNvPr id="120" name="Note"/>
          <p:cNvSpPr txBox="1"/>
          <p:nvPr/>
        </p:nvSpPr>
        <p:spPr>
          <a:xfrm>
            <a:off x="530352" y="6580000"/>
            <a:ext cx="11128248" cy="190821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r>
              <a:rPr lang="en-US" sz="1000" dirty="0">
                <a:solidFill>
                  <a:srgbClr val="767676"/>
                </a:solidFill>
                <a:latin typeface="Arial"/>
              </a:rPr>
              <a:t>* </a:t>
            </a:r>
            <a:r>
              <a:rPr sz="1000" b="0" dirty="0">
                <a:solidFill>
                  <a:srgbClr val="767676"/>
                </a:solidFill>
                <a:latin typeface="Arial"/>
              </a:rPr>
              <a:t>RMR </a:t>
            </a:r>
            <a:r>
              <a:rPr lang="en-US" sz="1000" b="0" dirty="0">
                <a:solidFill>
                  <a:srgbClr val="767676"/>
                </a:solidFill>
                <a:latin typeface="Arial"/>
              </a:rPr>
              <a:t>data is only available for Mar. - Dec. 2025. </a:t>
            </a:r>
            <a:r>
              <a:rPr sz="1000" b="0" dirty="0">
                <a:solidFill>
                  <a:srgbClr val="767676"/>
                </a:solidFill>
                <a:latin typeface="Arial"/>
              </a:rPr>
              <a:t>VSS excluded — </a:t>
            </a:r>
            <a:r>
              <a:rPr lang="en-US" sz="1000" b="0" dirty="0">
                <a:solidFill>
                  <a:srgbClr val="767676"/>
                </a:solidFill>
                <a:latin typeface="Arial"/>
              </a:rPr>
              <a:t>no Settlement data</a:t>
            </a:r>
            <a:r>
              <a:rPr sz="1000" b="0" dirty="0">
                <a:solidFill>
                  <a:srgbClr val="767676"/>
                </a:solidFill>
                <a:latin typeface="Arial"/>
              </a:rPr>
              <a:t>.</a:t>
            </a:r>
            <a:r>
              <a:rPr lang="en-US" sz="1000" b="0" dirty="0">
                <a:solidFill>
                  <a:srgbClr val="767676"/>
                </a:solidFill>
                <a:latin typeface="Arial"/>
              </a:rPr>
              <a:t> ERS excludes Dec. 2025 as Settlement for that contract has not occurred</a:t>
            </a:r>
            <a:r>
              <a:rPr lang="en-US" sz="1000" dirty="0">
                <a:solidFill>
                  <a:srgbClr val="767676"/>
                </a:solidFill>
                <a:latin typeface="Arial"/>
              </a:rPr>
              <a:t>. </a:t>
            </a:r>
            <a:endParaRPr lang="en-US" sz="1000" b="0" dirty="0">
              <a:solidFill>
                <a:srgbClr val="767676"/>
              </a:solidFill>
              <a:latin typeface="Arial"/>
              <a:cs typeface="Arial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E3E6DB5-34E2-B7DE-A125-AC6BDE6DA336}"/>
              </a:ext>
            </a:extLst>
          </p:cNvPr>
          <p:cNvGrpSpPr/>
          <p:nvPr/>
        </p:nvGrpSpPr>
        <p:grpSpPr>
          <a:xfrm>
            <a:off x="1403573" y="1735000"/>
            <a:ext cx="9370000" cy="2449042"/>
            <a:chOff x="780000" y="1590958"/>
            <a:chExt cx="9370000" cy="2449042"/>
          </a:xfrm>
        </p:grpSpPr>
        <p:sp>
          <p:nvSpPr>
            <p:cNvPr id="20" name="LSRet"/>
            <p:cNvSpPr/>
            <p:nvPr/>
          </p:nvSpPr>
          <p:spPr>
            <a:xfrm>
              <a:off x="7942419" y="1590958"/>
              <a:ext cx="109728" cy="109728"/>
            </a:xfrm>
            <a:prstGeom prst="rect">
              <a:avLst/>
            </a:prstGeom>
            <a:solidFill>
              <a:srgbClr val="00A7B5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4" name="SL0"/>
            <p:cNvSpPr txBox="1"/>
            <p:nvPr/>
          </p:nvSpPr>
          <p:spPr>
            <a:xfrm>
              <a:off x="780000" y="2200000"/>
              <a:ext cx="1000000" cy="280000"/>
            </a:xfrm>
            <a:prstGeom prst="rect">
              <a:avLst/>
            </a:prstGeom>
            <a:noFill/>
          </p:spPr>
          <p:txBody>
            <a:bodyPr wrap="none" lIns="36576" tIns="18288" rIns="36576" bIns="18288" anchor="t">
              <a:spAutoFit/>
            </a:bodyPr>
            <a:lstStyle/>
            <a:p>
              <a:pPr algn="l"/>
              <a:r>
                <a:rPr sz="1500" b="0">
                  <a:solidFill>
                    <a:srgbClr val="1D252B"/>
                  </a:solidFill>
                  <a:latin typeface="Arial"/>
                </a:rPr>
                <a:t>BSS</a:t>
              </a:r>
            </a:p>
          </p:txBody>
        </p:sp>
        <p:sp>
          <p:nvSpPr>
            <p:cNvPr id="25" name="B0Gen"/>
            <p:cNvSpPr/>
            <p:nvPr/>
          </p:nvSpPr>
          <p:spPr>
            <a:xfrm>
              <a:off x="1920240" y="2160000"/>
              <a:ext cx="293587" cy="300000"/>
            </a:xfrm>
            <a:prstGeom prst="rect">
              <a:avLst/>
            </a:prstGeom>
            <a:solidFill>
              <a:srgbClr val="005763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6" name="B0PM"/>
            <p:cNvSpPr/>
            <p:nvPr/>
          </p:nvSpPr>
          <p:spPr>
            <a:xfrm>
              <a:off x="2213827" y="2160000"/>
              <a:ext cx="2721887" cy="300000"/>
            </a:xfrm>
            <a:prstGeom prst="rect">
              <a:avLst/>
            </a:prstGeom>
            <a:solidFill>
              <a:srgbClr val="337898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7" name="P0PM"/>
            <p:cNvSpPr txBox="1"/>
            <p:nvPr/>
          </p:nvSpPr>
          <p:spPr>
            <a:xfrm>
              <a:off x="3320630" y="2199200"/>
              <a:ext cx="508281" cy="221599"/>
            </a:xfrm>
            <a:prstGeom prst="rect">
              <a:avLst/>
            </a:prstGeom>
            <a:noFill/>
          </p:spPr>
          <p:txBody>
            <a:bodyPr wrap="none" lIns="36576" tIns="18288" rIns="36576" bIns="18288" anchor="t">
              <a:spAutoFit/>
            </a:bodyPr>
            <a:lstStyle/>
            <a:p>
              <a:pPr algn="ctr"/>
              <a:r>
                <a:rPr sz="1200" b="1">
                  <a:solidFill>
                    <a:srgbClr val="FFFFFF"/>
                  </a:solidFill>
                  <a:latin typeface="Arial"/>
                </a:rPr>
                <a:t>38.4%</a:t>
              </a:r>
            </a:p>
          </p:txBody>
        </p:sp>
        <p:sp>
          <p:nvSpPr>
            <p:cNvPr id="28" name="B0Ret"/>
            <p:cNvSpPr/>
            <p:nvPr/>
          </p:nvSpPr>
          <p:spPr>
            <a:xfrm>
              <a:off x="4935714" y="2160000"/>
              <a:ext cx="2510673" cy="300000"/>
            </a:xfrm>
            <a:prstGeom prst="rect">
              <a:avLst/>
            </a:prstGeom>
            <a:solidFill>
              <a:srgbClr val="00A7B5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9" name="P0Ret"/>
            <p:cNvSpPr txBox="1"/>
            <p:nvPr/>
          </p:nvSpPr>
          <p:spPr>
            <a:xfrm>
              <a:off x="5936910" y="2199200"/>
              <a:ext cx="508281" cy="221599"/>
            </a:xfrm>
            <a:prstGeom prst="rect">
              <a:avLst/>
            </a:prstGeom>
            <a:noFill/>
          </p:spPr>
          <p:txBody>
            <a:bodyPr wrap="none" lIns="36576" tIns="18288" rIns="36576" bIns="18288" anchor="t">
              <a:spAutoFit/>
            </a:bodyPr>
            <a:lstStyle/>
            <a:p>
              <a:pPr algn="ctr"/>
              <a:r>
                <a:rPr sz="1200" b="1">
                  <a:solidFill>
                    <a:srgbClr val="FFFFFF"/>
                  </a:solidFill>
                  <a:latin typeface="Arial"/>
                </a:rPr>
                <a:t>35.4%</a:t>
              </a:r>
            </a:p>
          </p:txBody>
        </p:sp>
        <p:sp>
          <p:nvSpPr>
            <p:cNvPr id="30" name="B0Util"/>
            <p:cNvSpPr/>
            <p:nvPr/>
          </p:nvSpPr>
          <p:spPr>
            <a:xfrm>
              <a:off x="7446387" y="2160000"/>
              <a:ext cx="1560453" cy="300000"/>
            </a:xfrm>
            <a:prstGeom prst="rect">
              <a:avLst/>
            </a:prstGeom>
            <a:solidFill>
              <a:srgbClr val="89B54F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31" name="P0Util"/>
            <p:cNvSpPr txBox="1"/>
            <p:nvPr/>
          </p:nvSpPr>
          <p:spPr>
            <a:xfrm>
              <a:off x="7972473" y="2199200"/>
              <a:ext cx="508281" cy="221599"/>
            </a:xfrm>
            <a:prstGeom prst="rect">
              <a:avLst/>
            </a:prstGeom>
            <a:noFill/>
          </p:spPr>
          <p:txBody>
            <a:bodyPr wrap="none" lIns="36576" tIns="18288" rIns="36576" bIns="18288" anchor="t">
              <a:spAutoFit/>
            </a:bodyPr>
            <a:lstStyle/>
            <a:p>
              <a:pPr algn="ctr"/>
              <a:r>
                <a:rPr sz="1200" b="1">
                  <a:solidFill>
                    <a:srgbClr val="FFFFFF"/>
                  </a:solidFill>
                  <a:latin typeface="Arial"/>
                </a:rPr>
                <a:t>22.0%</a:t>
              </a:r>
            </a:p>
          </p:txBody>
        </p:sp>
        <p:sp>
          <p:nvSpPr>
            <p:cNvPr id="32" name="DL0"/>
            <p:cNvSpPr txBox="1"/>
            <p:nvPr/>
          </p:nvSpPr>
          <p:spPr>
            <a:xfrm>
              <a:off x="9250000" y="2183811"/>
              <a:ext cx="900000" cy="252377"/>
            </a:xfrm>
            <a:prstGeom prst="rect">
              <a:avLst/>
            </a:prstGeom>
            <a:noFill/>
          </p:spPr>
          <p:txBody>
            <a:bodyPr wrap="none" lIns="36576" tIns="18288" rIns="36576" bIns="18288" anchor="t">
              <a:spAutoFit/>
            </a:bodyPr>
            <a:lstStyle/>
            <a:p>
              <a:pPr algn="l"/>
              <a:r>
                <a:rPr sz="1400" b="1">
                  <a:solidFill>
                    <a:srgbClr val="1D252B"/>
                  </a:solidFill>
                  <a:latin typeface="Arial"/>
                </a:rPr>
                <a:t>$15.3M</a:t>
              </a:r>
            </a:p>
          </p:txBody>
        </p:sp>
        <p:sp>
          <p:nvSpPr>
            <p:cNvPr id="33" name="SL1"/>
            <p:cNvSpPr txBox="1"/>
            <p:nvPr/>
          </p:nvSpPr>
          <p:spPr>
            <a:xfrm>
              <a:off x="780000" y="2590000"/>
              <a:ext cx="1000000" cy="280000"/>
            </a:xfrm>
            <a:prstGeom prst="rect">
              <a:avLst/>
            </a:prstGeom>
            <a:noFill/>
          </p:spPr>
          <p:txBody>
            <a:bodyPr wrap="none" lIns="36576" tIns="18288" rIns="36576" bIns="18288" anchor="t">
              <a:spAutoFit/>
            </a:bodyPr>
            <a:lstStyle/>
            <a:p>
              <a:pPr algn="l"/>
              <a:r>
                <a:rPr sz="1500" b="0">
                  <a:solidFill>
                    <a:srgbClr val="1D252B"/>
                  </a:solidFill>
                  <a:latin typeface="Arial"/>
                </a:rPr>
                <a:t>ERS</a:t>
              </a:r>
            </a:p>
          </p:txBody>
        </p:sp>
        <p:sp>
          <p:nvSpPr>
            <p:cNvPr id="34" name="B1Gen"/>
            <p:cNvSpPr/>
            <p:nvPr/>
          </p:nvSpPr>
          <p:spPr>
            <a:xfrm>
              <a:off x="1920240" y="2550000"/>
              <a:ext cx="291212" cy="300000"/>
            </a:xfrm>
            <a:prstGeom prst="rect">
              <a:avLst/>
            </a:prstGeom>
            <a:solidFill>
              <a:srgbClr val="005763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35" name="B1PM"/>
            <p:cNvSpPr/>
            <p:nvPr/>
          </p:nvSpPr>
          <p:spPr>
            <a:xfrm>
              <a:off x="2211452" y="2550000"/>
              <a:ext cx="2713739" cy="300000"/>
            </a:xfrm>
            <a:prstGeom prst="rect">
              <a:avLst/>
            </a:prstGeom>
            <a:solidFill>
              <a:srgbClr val="337898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36" name="P1PM"/>
            <p:cNvSpPr txBox="1"/>
            <p:nvPr/>
          </p:nvSpPr>
          <p:spPr>
            <a:xfrm>
              <a:off x="3314181" y="2589200"/>
              <a:ext cx="508281" cy="221599"/>
            </a:xfrm>
            <a:prstGeom prst="rect">
              <a:avLst/>
            </a:prstGeom>
            <a:noFill/>
          </p:spPr>
          <p:txBody>
            <a:bodyPr wrap="none" lIns="36576" tIns="18288" rIns="36576" bIns="18288" anchor="t">
              <a:spAutoFit/>
            </a:bodyPr>
            <a:lstStyle/>
            <a:p>
              <a:pPr algn="ctr"/>
              <a:r>
                <a:rPr sz="1200" b="1">
                  <a:solidFill>
                    <a:srgbClr val="FFFFFF"/>
                  </a:solidFill>
                  <a:latin typeface="Arial"/>
                </a:rPr>
                <a:t>38.3%</a:t>
              </a:r>
            </a:p>
          </p:txBody>
        </p:sp>
        <p:sp>
          <p:nvSpPr>
            <p:cNvPr id="37" name="B1Ret"/>
            <p:cNvSpPr/>
            <p:nvPr/>
          </p:nvSpPr>
          <p:spPr>
            <a:xfrm>
              <a:off x="4925191" y="2550000"/>
              <a:ext cx="2511042" cy="300000"/>
            </a:xfrm>
            <a:prstGeom prst="rect">
              <a:avLst/>
            </a:prstGeom>
            <a:solidFill>
              <a:srgbClr val="00A7B5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38" name="P1Ret"/>
            <p:cNvSpPr txBox="1"/>
            <p:nvPr/>
          </p:nvSpPr>
          <p:spPr>
            <a:xfrm>
              <a:off x="5926571" y="2589200"/>
              <a:ext cx="508281" cy="221599"/>
            </a:xfrm>
            <a:prstGeom prst="rect">
              <a:avLst/>
            </a:prstGeom>
            <a:noFill/>
          </p:spPr>
          <p:txBody>
            <a:bodyPr wrap="none" lIns="36576" tIns="18288" rIns="36576" bIns="18288" anchor="t">
              <a:spAutoFit/>
            </a:bodyPr>
            <a:lstStyle/>
            <a:p>
              <a:pPr algn="ctr"/>
              <a:r>
                <a:rPr sz="1200" b="1">
                  <a:solidFill>
                    <a:srgbClr val="FFFFFF"/>
                  </a:solidFill>
                  <a:latin typeface="Arial"/>
                </a:rPr>
                <a:t>35.4%</a:t>
              </a:r>
            </a:p>
          </p:txBody>
        </p:sp>
        <p:sp>
          <p:nvSpPr>
            <p:cNvPr id="39" name="B1Util"/>
            <p:cNvSpPr/>
            <p:nvPr/>
          </p:nvSpPr>
          <p:spPr>
            <a:xfrm>
              <a:off x="7436233" y="2550000"/>
              <a:ext cx="1570606" cy="300000"/>
            </a:xfrm>
            <a:prstGeom prst="rect">
              <a:avLst/>
            </a:prstGeom>
            <a:solidFill>
              <a:srgbClr val="89B54F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40" name="P1Util"/>
            <p:cNvSpPr txBox="1"/>
            <p:nvPr/>
          </p:nvSpPr>
          <p:spPr>
            <a:xfrm>
              <a:off x="7967395" y="2589200"/>
              <a:ext cx="508281" cy="221599"/>
            </a:xfrm>
            <a:prstGeom prst="rect">
              <a:avLst/>
            </a:prstGeom>
            <a:noFill/>
          </p:spPr>
          <p:txBody>
            <a:bodyPr wrap="none" lIns="36576" tIns="18288" rIns="36576" bIns="18288" anchor="t">
              <a:spAutoFit/>
            </a:bodyPr>
            <a:lstStyle/>
            <a:p>
              <a:pPr algn="ctr"/>
              <a:r>
                <a:rPr sz="1200" b="1">
                  <a:solidFill>
                    <a:srgbClr val="FFFFFF"/>
                  </a:solidFill>
                  <a:latin typeface="Arial"/>
                </a:rPr>
                <a:t>22.2%</a:t>
              </a:r>
            </a:p>
          </p:txBody>
        </p:sp>
        <p:sp>
          <p:nvSpPr>
            <p:cNvPr id="41" name="DL1"/>
            <p:cNvSpPr txBox="1"/>
            <p:nvPr/>
          </p:nvSpPr>
          <p:spPr>
            <a:xfrm>
              <a:off x="9250000" y="2573811"/>
              <a:ext cx="900000" cy="252377"/>
            </a:xfrm>
            <a:prstGeom prst="rect">
              <a:avLst/>
            </a:prstGeom>
            <a:noFill/>
          </p:spPr>
          <p:txBody>
            <a:bodyPr wrap="none" lIns="36576" tIns="18288" rIns="36576" bIns="18288" anchor="t">
              <a:spAutoFit/>
            </a:bodyPr>
            <a:lstStyle/>
            <a:p>
              <a:pPr algn="l"/>
              <a:r>
                <a:rPr sz="1400" b="1">
                  <a:solidFill>
                    <a:srgbClr val="1D252B"/>
                  </a:solidFill>
                  <a:latin typeface="Arial"/>
                </a:rPr>
                <a:t>$133.4M</a:t>
              </a:r>
            </a:p>
          </p:txBody>
        </p:sp>
        <p:sp>
          <p:nvSpPr>
            <p:cNvPr id="42" name="SL2"/>
            <p:cNvSpPr txBox="1"/>
            <p:nvPr/>
          </p:nvSpPr>
          <p:spPr>
            <a:xfrm>
              <a:off x="780000" y="2980000"/>
              <a:ext cx="1000000" cy="280000"/>
            </a:xfrm>
            <a:prstGeom prst="rect">
              <a:avLst/>
            </a:prstGeom>
            <a:noFill/>
          </p:spPr>
          <p:txBody>
            <a:bodyPr wrap="none" lIns="36576" tIns="18288" rIns="36576" bIns="18288" anchor="t">
              <a:spAutoFit/>
            </a:bodyPr>
            <a:lstStyle/>
            <a:p>
              <a:pPr algn="l"/>
              <a:r>
                <a:rPr sz="1500" b="0">
                  <a:solidFill>
                    <a:srgbClr val="1D252B"/>
                  </a:solidFill>
                  <a:latin typeface="Arial"/>
                </a:rPr>
                <a:t>FFSS</a:t>
              </a:r>
            </a:p>
          </p:txBody>
        </p:sp>
        <p:sp>
          <p:nvSpPr>
            <p:cNvPr id="43" name="B2Gen"/>
            <p:cNvSpPr/>
            <p:nvPr/>
          </p:nvSpPr>
          <p:spPr>
            <a:xfrm>
              <a:off x="1920240" y="2940000"/>
              <a:ext cx="301844" cy="300000"/>
            </a:xfrm>
            <a:prstGeom prst="rect">
              <a:avLst/>
            </a:prstGeom>
            <a:solidFill>
              <a:srgbClr val="005763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44" name="B2PM"/>
            <p:cNvSpPr/>
            <p:nvPr/>
          </p:nvSpPr>
          <p:spPr>
            <a:xfrm>
              <a:off x="2222084" y="2940000"/>
              <a:ext cx="2636372" cy="300000"/>
            </a:xfrm>
            <a:prstGeom prst="rect">
              <a:avLst/>
            </a:prstGeom>
            <a:solidFill>
              <a:srgbClr val="337898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45" name="P2PM"/>
            <p:cNvSpPr txBox="1"/>
            <p:nvPr/>
          </p:nvSpPr>
          <p:spPr>
            <a:xfrm>
              <a:off x="3286130" y="2979200"/>
              <a:ext cx="508280" cy="221599"/>
            </a:xfrm>
            <a:prstGeom prst="rect">
              <a:avLst/>
            </a:prstGeom>
            <a:noFill/>
          </p:spPr>
          <p:txBody>
            <a:bodyPr wrap="none" lIns="36576" tIns="18288" rIns="36576" bIns="18288" anchor="t">
              <a:spAutoFit/>
            </a:bodyPr>
            <a:lstStyle/>
            <a:p>
              <a:pPr algn="ctr"/>
              <a:r>
                <a:rPr sz="1200" b="1">
                  <a:solidFill>
                    <a:srgbClr val="FFFFFF"/>
                  </a:solidFill>
                  <a:latin typeface="Arial"/>
                </a:rPr>
                <a:t>37.2%</a:t>
              </a:r>
            </a:p>
          </p:txBody>
        </p:sp>
        <p:sp>
          <p:nvSpPr>
            <p:cNvPr id="46" name="B2Ret"/>
            <p:cNvSpPr/>
            <p:nvPr/>
          </p:nvSpPr>
          <p:spPr>
            <a:xfrm>
              <a:off x="4858456" y="2940000"/>
              <a:ext cx="2504124" cy="300000"/>
            </a:xfrm>
            <a:prstGeom prst="rect">
              <a:avLst/>
            </a:prstGeom>
            <a:solidFill>
              <a:srgbClr val="00A7B5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47" name="P2Ret"/>
            <p:cNvSpPr txBox="1"/>
            <p:nvPr/>
          </p:nvSpPr>
          <p:spPr>
            <a:xfrm>
              <a:off x="5856377" y="2979200"/>
              <a:ext cx="508281" cy="221599"/>
            </a:xfrm>
            <a:prstGeom prst="rect">
              <a:avLst/>
            </a:prstGeom>
            <a:noFill/>
          </p:spPr>
          <p:txBody>
            <a:bodyPr wrap="none" lIns="36576" tIns="18288" rIns="36576" bIns="18288" anchor="t">
              <a:spAutoFit/>
            </a:bodyPr>
            <a:lstStyle/>
            <a:p>
              <a:pPr algn="ctr"/>
              <a:r>
                <a:rPr sz="1200" b="1">
                  <a:solidFill>
                    <a:srgbClr val="FFFFFF"/>
                  </a:solidFill>
                  <a:latin typeface="Arial"/>
                </a:rPr>
                <a:t>35.3%</a:t>
              </a:r>
            </a:p>
          </p:txBody>
        </p:sp>
        <p:sp>
          <p:nvSpPr>
            <p:cNvPr id="48" name="B2Util"/>
            <p:cNvSpPr/>
            <p:nvPr/>
          </p:nvSpPr>
          <p:spPr>
            <a:xfrm>
              <a:off x="7362580" y="2940000"/>
              <a:ext cx="1644259" cy="300000"/>
            </a:xfrm>
            <a:prstGeom prst="rect">
              <a:avLst/>
            </a:prstGeom>
            <a:solidFill>
              <a:srgbClr val="89B54F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49" name="P2Util"/>
            <p:cNvSpPr txBox="1"/>
            <p:nvPr/>
          </p:nvSpPr>
          <p:spPr>
            <a:xfrm>
              <a:off x="7930569" y="2979200"/>
              <a:ext cx="508280" cy="221599"/>
            </a:xfrm>
            <a:prstGeom prst="rect">
              <a:avLst/>
            </a:prstGeom>
            <a:noFill/>
          </p:spPr>
          <p:txBody>
            <a:bodyPr wrap="none" lIns="36576" tIns="18288" rIns="36576" bIns="18288" anchor="t">
              <a:spAutoFit/>
            </a:bodyPr>
            <a:lstStyle/>
            <a:p>
              <a:pPr algn="ctr"/>
              <a:r>
                <a:rPr sz="1200" b="1">
                  <a:solidFill>
                    <a:srgbClr val="FFFFFF"/>
                  </a:solidFill>
                  <a:latin typeface="Arial"/>
                </a:rPr>
                <a:t>23.2%</a:t>
              </a:r>
            </a:p>
          </p:txBody>
        </p:sp>
        <p:sp>
          <p:nvSpPr>
            <p:cNvPr id="50" name="DL2"/>
            <p:cNvSpPr txBox="1"/>
            <p:nvPr/>
          </p:nvSpPr>
          <p:spPr>
            <a:xfrm>
              <a:off x="9250000" y="2963811"/>
              <a:ext cx="900000" cy="252377"/>
            </a:xfrm>
            <a:prstGeom prst="rect">
              <a:avLst/>
            </a:prstGeom>
            <a:noFill/>
          </p:spPr>
          <p:txBody>
            <a:bodyPr wrap="none" lIns="36576" tIns="18288" rIns="36576" bIns="18288" anchor="t">
              <a:spAutoFit/>
            </a:bodyPr>
            <a:lstStyle/>
            <a:p>
              <a:pPr algn="l"/>
              <a:r>
                <a:rPr sz="1400" b="1">
                  <a:solidFill>
                    <a:srgbClr val="1D252B"/>
                  </a:solidFill>
                  <a:latin typeface="Arial"/>
                </a:rPr>
                <a:t>$80.7M</a:t>
              </a:r>
            </a:p>
          </p:txBody>
        </p:sp>
        <p:sp>
          <p:nvSpPr>
            <p:cNvPr id="51" name="SL3"/>
            <p:cNvSpPr txBox="1"/>
            <p:nvPr/>
          </p:nvSpPr>
          <p:spPr>
            <a:xfrm>
              <a:off x="780000" y="3370000"/>
              <a:ext cx="1000000" cy="280000"/>
            </a:xfrm>
            <a:prstGeom prst="rect">
              <a:avLst/>
            </a:prstGeom>
            <a:noFill/>
          </p:spPr>
          <p:txBody>
            <a:bodyPr wrap="none" lIns="36576" tIns="18288" rIns="36576" bIns="18288" anchor="t">
              <a:spAutoFit/>
            </a:bodyPr>
            <a:lstStyle/>
            <a:p>
              <a:pPr algn="l"/>
              <a:r>
                <a:rPr sz="1500" b="0">
                  <a:solidFill>
                    <a:srgbClr val="1D252B"/>
                  </a:solidFill>
                  <a:latin typeface="Arial"/>
                </a:rPr>
                <a:t>RMR</a:t>
              </a:r>
            </a:p>
          </p:txBody>
        </p:sp>
        <p:sp>
          <p:nvSpPr>
            <p:cNvPr id="52" name="B3Gen"/>
            <p:cNvSpPr/>
            <p:nvPr/>
          </p:nvSpPr>
          <p:spPr>
            <a:xfrm>
              <a:off x="1920240" y="3330000"/>
              <a:ext cx="250152" cy="300000"/>
            </a:xfrm>
            <a:prstGeom prst="rect">
              <a:avLst/>
            </a:prstGeom>
            <a:solidFill>
              <a:srgbClr val="005763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53" name="B3PM"/>
            <p:cNvSpPr/>
            <p:nvPr/>
          </p:nvSpPr>
          <p:spPr>
            <a:xfrm>
              <a:off x="2170392" y="3330000"/>
              <a:ext cx="2826556" cy="300000"/>
            </a:xfrm>
            <a:prstGeom prst="rect">
              <a:avLst/>
            </a:prstGeom>
            <a:solidFill>
              <a:srgbClr val="337898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54" name="P3PM"/>
            <p:cNvSpPr txBox="1"/>
            <p:nvPr/>
          </p:nvSpPr>
          <p:spPr>
            <a:xfrm>
              <a:off x="3329530" y="3369200"/>
              <a:ext cx="508280" cy="221599"/>
            </a:xfrm>
            <a:prstGeom prst="rect">
              <a:avLst/>
            </a:prstGeom>
            <a:noFill/>
          </p:spPr>
          <p:txBody>
            <a:bodyPr wrap="none" lIns="36576" tIns="18288" rIns="36576" bIns="18288" anchor="t">
              <a:spAutoFit/>
            </a:bodyPr>
            <a:lstStyle/>
            <a:p>
              <a:pPr algn="ctr"/>
              <a:r>
                <a:rPr sz="1200" b="1">
                  <a:solidFill>
                    <a:srgbClr val="FFFFFF"/>
                  </a:solidFill>
                  <a:latin typeface="Arial"/>
                </a:rPr>
                <a:t>39.9%</a:t>
              </a:r>
            </a:p>
          </p:txBody>
        </p:sp>
        <p:sp>
          <p:nvSpPr>
            <p:cNvPr id="55" name="B3Ret"/>
            <p:cNvSpPr/>
            <p:nvPr/>
          </p:nvSpPr>
          <p:spPr>
            <a:xfrm>
              <a:off x="4996948" y="3330000"/>
              <a:ext cx="2447719" cy="300000"/>
            </a:xfrm>
            <a:prstGeom prst="rect">
              <a:avLst/>
            </a:prstGeom>
            <a:solidFill>
              <a:srgbClr val="00A7B5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56" name="P3Ret"/>
            <p:cNvSpPr txBox="1"/>
            <p:nvPr/>
          </p:nvSpPr>
          <p:spPr>
            <a:xfrm>
              <a:off x="5966667" y="3369200"/>
              <a:ext cx="508281" cy="221599"/>
            </a:xfrm>
            <a:prstGeom prst="rect">
              <a:avLst/>
            </a:prstGeom>
            <a:noFill/>
          </p:spPr>
          <p:txBody>
            <a:bodyPr wrap="none" lIns="36576" tIns="18288" rIns="36576" bIns="18288" anchor="t">
              <a:spAutoFit/>
            </a:bodyPr>
            <a:lstStyle/>
            <a:p>
              <a:pPr algn="ctr"/>
              <a:r>
                <a:rPr sz="1200" b="1">
                  <a:solidFill>
                    <a:srgbClr val="FFFFFF"/>
                  </a:solidFill>
                  <a:latin typeface="Arial"/>
                </a:rPr>
                <a:t>34.5%</a:t>
              </a:r>
            </a:p>
          </p:txBody>
        </p:sp>
        <p:sp>
          <p:nvSpPr>
            <p:cNvPr id="57" name="B3Util"/>
            <p:cNvSpPr/>
            <p:nvPr/>
          </p:nvSpPr>
          <p:spPr>
            <a:xfrm>
              <a:off x="7444667" y="3330000"/>
              <a:ext cx="1562172" cy="300000"/>
            </a:xfrm>
            <a:prstGeom prst="rect">
              <a:avLst/>
            </a:prstGeom>
            <a:solidFill>
              <a:srgbClr val="89B54F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58" name="P3Util"/>
            <p:cNvSpPr txBox="1"/>
            <p:nvPr/>
          </p:nvSpPr>
          <p:spPr>
            <a:xfrm>
              <a:off x="7971613" y="3369200"/>
              <a:ext cx="508280" cy="221599"/>
            </a:xfrm>
            <a:prstGeom prst="rect">
              <a:avLst/>
            </a:prstGeom>
            <a:noFill/>
          </p:spPr>
          <p:txBody>
            <a:bodyPr wrap="none" lIns="36576" tIns="18288" rIns="36576" bIns="18288" anchor="t">
              <a:spAutoFit/>
            </a:bodyPr>
            <a:lstStyle/>
            <a:p>
              <a:pPr algn="ctr"/>
              <a:r>
                <a:rPr sz="1200" b="1">
                  <a:solidFill>
                    <a:srgbClr val="FFFFFF"/>
                  </a:solidFill>
                  <a:latin typeface="Arial"/>
                </a:rPr>
                <a:t>22.0%</a:t>
              </a:r>
            </a:p>
          </p:txBody>
        </p:sp>
        <p:sp>
          <p:nvSpPr>
            <p:cNvPr id="59" name="DL3"/>
            <p:cNvSpPr txBox="1"/>
            <p:nvPr/>
          </p:nvSpPr>
          <p:spPr>
            <a:xfrm>
              <a:off x="9250000" y="3353811"/>
              <a:ext cx="900000" cy="252377"/>
            </a:xfrm>
            <a:prstGeom prst="rect">
              <a:avLst/>
            </a:prstGeom>
            <a:noFill/>
          </p:spPr>
          <p:txBody>
            <a:bodyPr wrap="none" lIns="36576" tIns="18288" rIns="36576" bIns="18288" anchor="t">
              <a:spAutoFit/>
            </a:bodyPr>
            <a:lstStyle/>
            <a:p>
              <a:pPr algn="l"/>
              <a:r>
                <a:rPr sz="1400" b="1">
                  <a:solidFill>
                    <a:srgbClr val="1D252B"/>
                  </a:solidFill>
                  <a:latin typeface="Arial"/>
                </a:rPr>
                <a:t>$64.1M</a:t>
              </a:r>
            </a:p>
          </p:txBody>
        </p:sp>
        <p:sp>
          <p:nvSpPr>
            <p:cNvPr id="60" name="SL4"/>
            <p:cNvSpPr txBox="1"/>
            <p:nvPr/>
          </p:nvSpPr>
          <p:spPr>
            <a:xfrm>
              <a:off x="780000" y="3760000"/>
              <a:ext cx="1000000" cy="280000"/>
            </a:xfrm>
            <a:prstGeom prst="rect">
              <a:avLst/>
            </a:prstGeom>
            <a:noFill/>
          </p:spPr>
          <p:txBody>
            <a:bodyPr wrap="none" lIns="36576" tIns="18288" rIns="36576" bIns="18288" anchor="t">
              <a:spAutoFit/>
            </a:bodyPr>
            <a:lstStyle/>
            <a:p>
              <a:pPr algn="l"/>
              <a:r>
                <a:rPr sz="1500" b="0">
                  <a:solidFill>
                    <a:srgbClr val="1D252B"/>
                  </a:solidFill>
                  <a:latin typeface="Arial"/>
                </a:rPr>
                <a:t>RUC</a:t>
              </a:r>
            </a:p>
          </p:txBody>
        </p:sp>
        <p:sp>
          <p:nvSpPr>
            <p:cNvPr id="61" name="B4Gen"/>
            <p:cNvSpPr/>
            <p:nvPr/>
          </p:nvSpPr>
          <p:spPr>
            <a:xfrm>
              <a:off x="1920240" y="3720000"/>
              <a:ext cx="437374" cy="300000"/>
            </a:xfrm>
            <a:prstGeom prst="rect">
              <a:avLst/>
            </a:prstGeom>
            <a:solidFill>
              <a:srgbClr val="005763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62" name="B4PM"/>
            <p:cNvSpPr/>
            <p:nvPr/>
          </p:nvSpPr>
          <p:spPr>
            <a:xfrm>
              <a:off x="2357614" y="3720000"/>
              <a:ext cx="2349090" cy="300000"/>
            </a:xfrm>
            <a:prstGeom prst="rect">
              <a:avLst/>
            </a:prstGeom>
            <a:solidFill>
              <a:srgbClr val="337898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63" name="P4PM"/>
            <p:cNvSpPr txBox="1"/>
            <p:nvPr/>
          </p:nvSpPr>
          <p:spPr>
            <a:xfrm>
              <a:off x="3278019" y="3759200"/>
              <a:ext cx="508280" cy="221599"/>
            </a:xfrm>
            <a:prstGeom prst="rect">
              <a:avLst/>
            </a:prstGeom>
            <a:noFill/>
          </p:spPr>
          <p:txBody>
            <a:bodyPr wrap="none" lIns="36576" tIns="18288" rIns="36576" bIns="18288" anchor="t">
              <a:spAutoFit/>
            </a:bodyPr>
            <a:lstStyle/>
            <a:p>
              <a:pPr algn="ctr"/>
              <a:r>
                <a:rPr sz="1200" b="1">
                  <a:solidFill>
                    <a:srgbClr val="FFFFFF"/>
                  </a:solidFill>
                  <a:latin typeface="Arial"/>
                </a:rPr>
                <a:t>33.1%</a:t>
              </a:r>
            </a:p>
          </p:txBody>
        </p:sp>
        <p:sp>
          <p:nvSpPr>
            <p:cNvPr id="64" name="B4Ret"/>
            <p:cNvSpPr/>
            <p:nvPr/>
          </p:nvSpPr>
          <p:spPr>
            <a:xfrm>
              <a:off x="4706704" y="3720000"/>
              <a:ext cx="2314754" cy="300000"/>
            </a:xfrm>
            <a:prstGeom prst="rect">
              <a:avLst/>
            </a:prstGeom>
            <a:solidFill>
              <a:srgbClr val="00A7B5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65" name="P4Ret"/>
            <p:cNvSpPr txBox="1"/>
            <p:nvPr/>
          </p:nvSpPr>
          <p:spPr>
            <a:xfrm>
              <a:off x="5609940" y="3759200"/>
              <a:ext cx="508281" cy="221599"/>
            </a:xfrm>
            <a:prstGeom prst="rect">
              <a:avLst/>
            </a:prstGeom>
            <a:noFill/>
          </p:spPr>
          <p:txBody>
            <a:bodyPr wrap="none" lIns="36576" tIns="18288" rIns="36576" bIns="18288" anchor="t">
              <a:spAutoFit/>
            </a:bodyPr>
            <a:lstStyle/>
            <a:p>
              <a:pPr algn="ctr"/>
              <a:r>
                <a:rPr sz="1200" b="1">
                  <a:solidFill>
                    <a:srgbClr val="FFFFFF"/>
                  </a:solidFill>
                  <a:latin typeface="Arial"/>
                </a:rPr>
                <a:t>32.7%</a:t>
              </a:r>
            </a:p>
          </p:txBody>
        </p:sp>
        <p:sp>
          <p:nvSpPr>
            <p:cNvPr id="66" name="B4Util"/>
            <p:cNvSpPr/>
            <p:nvPr/>
          </p:nvSpPr>
          <p:spPr>
            <a:xfrm>
              <a:off x="7021458" y="3720000"/>
              <a:ext cx="1985381" cy="300000"/>
            </a:xfrm>
            <a:prstGeom prst="rect">
              <a:avLst/>
            </a:prstGeom>
            <a:solidFill>
              <a:srgbClr val="89B54F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67" name="P4Util"/>
            <p:cNvSpPr txBox="1"/>
            <p:nvPr/>
          </p:nvSpPr>
          <p:spPr>
            <a:xfrm>
              <a:off x="7760008" y="3759200"/>
              <a:ext cx="508281" cy="221599"/>
            </a:xfrm>
            <a:prstGeom prst="rect">
              <a:avLst/>
            </a:prstGeom>
            <a:noFill/>
          </p:spPr>
          <p:txBody>
            <a:bodyPr wrap="none" lIns="36576" tIns="18288" rIns="36576" bIns="18288" anchor="t">
              <a:spAutoFit/>
            </a:bodyPr>
            <a:lstStyle/>
            <a:p>
              <a:pPr algn="ctr"/>
              <a:r>
                <a:rPr sz="1200" b="1">
                  <a:solidFill>
                    <a:srgbClr val="FFFFFF"/>
                  </a:solidFill>
                  <a:latin typeface="Arial"/>
                </a:rPr>
                <a:t>28.0%</a:t>
              </a:r>
            </a:p>
          </p:txBody>
        </p:sp>
        <p:sp>
          <p:nvSpPr>
            <p:cNvPr id="68" name="DL4"/>
            <p:cNvSpPr txBox="1"/>
            <p:nvPr/>
          </p:nvSpPr>
          <p:spPr>
            <a:xfrm>
              <a:off x="9250000" y="3743811"/>
              <a:ext cx="900000" cy="252377"/>
            </a:xfrm>
            <a:prstGeom prst="rect">
              <a:avLst/>
            </a:prstGeom>
            <a:noFill/>
          </p:spPr>
          <p:txBody>
            <a:bodyPr wrap="none" lIns="36576" tIns="18288" rIns="36576" bIns="18288" anchor="t">
              <a:spAutoFit/>
            </a:bodyPr>
            <a:lstStyle/>
            <a:p>
              <a:pPr algn="l"/>
              <a:r>
                <a:rPr sz="1400" b="1">
                  <a:solidFill>
                    <a:srgbClr val="1D252B"/>
                  </a:solidFill>
                  <a:latin typeface="Arial"/>
                </a:rPr>
                <a:t>$23.9M</a:t>
              </a:r>
            </a:p>
          </p:txBody>
        </p:sp>
        <p:sp>
          <p:nvSpPr>
            <p:cNvPr id="2" name="P0PM">
              <a:extLst>
                <a:ext uri="{FF2B5EF4-FFF2-40B4-BE49-F238E27FC236}">
                  <a16:creationId xmlns:a16="http://schemas.microsoft.com/office/drawing/2014/main" id="{3763D9A7-6158-09D3-9661-EC672C716BF5}"/>
                </a:ext>
              </a:extLst>
            </p:cNvPr>
            <p:cNvSpPr txBox="1"/>
            <p:nvPr/>
          </p:nvSpPr>
          <p:spPr>
            <a:xfrm>
              <a:off x="1934292" y="2200000"/>
              <a:ext cx="423322" cy="221599"/>
            </a:xfrm>
            <a:prstGeom prst="rect">
              <a:avLst/>
            </a:prstGeom>
            <a:noFill/>
          </p:spPr>
          <p:txBody>
            <a:bodyPr wrap="none" lIns="36576" tIns="18288" rIns="36576" bIns="18288" anchor="t">
              <a:spAutoFit/>
            </a:bodyPr>
            <a:lstStyle/>
            <a:p>
              <a:pPr algn="ctr"/>
              <a:r>
                <a:rPr lang="en-US" sz="1200" b="1">
                  <a:solidFill>
                    <a:srgbClr val="FFFFFF"/>
                  </a:solidFill>
                  <a:latin typeface="Arial"/>
                </a:rPr>
                <a:t>4.2</a:t>
              </a:r>
              <a:r>
                <a:rPr sz="1200" b="1">
                  <a:solidFill>
                    <a:srgbClr val="FFFFFF"/>
                  </a:solidFill>
                  <a:latin typeface="Arial"/>
                </a:rPr>
                <a:t>%</a:t>
              </a:r>
            </a:p>
          </p:txBody>
        </p:sp>
        <p:sp>
          <p:nvSpPr>
            <p:cNvPr id="3" name="P0PM">
              <a:extLst>
                <a:ext uri="{FF2B5EF4-FFF2-40B4-BE49-F238E27FC236}">
                  <a16:creationId xmlns:a16="http://schemas.microsoft.com/office/drawing/2014/main" id="{A3F1B645-256C-8265-1019-902E03338482}"/>
                </a:ext>
              </a:extLst>
            </p:cNvPr>
            <p:cNvSpPr txBox="1"/>
            <p:nvPr/>
          </p:nvSpPr>
          <p:spPr>
            <a:xfrm>
              <a:off x="1958731" y="2600901"/>
              <a:ext cx="423322" cy="221599"/>
            </a:xfrm>
            <a:prstGeom prst="rect">
              <a:avLst/>
            </a:prstGeom>
            <a:noFill/>
          </p:spPr>
          <p:txBody>
            <a:bodyPr wrap="none" lIns="36576" tIns="18288" rIns="36576" bIns="18288" anchor="t">
              <a:spAutoFit/>
            </a:bodyPr>
            <a:lstStyle/>
            <a:p>
              <a:pPr algn="ctr"/>
              <a:r>
                <a:rPr lang="en-US" sz="1200" b="1">
                  <a:solidFill>
                    <a:srgbClr val="FFFFFF"/>
                  </a:solidFill>
                  <a:latin typeface="Arial"/>
                </a:rPr>
                <a:t>4.1</a:t>
              </a:r>
              <a:r>
                <a:rPr sz="1200" b="1">
                  <a:solidFill>
                    <a:srgbClr val="FFFFFF"/>
                  </a:solidFill>
                  <a:latin typeface="Arial"/>
                </a:rPr>
                <a:t>%</a:t>
              </a:r>
            </a:p>
          </p:txBody>
        </p:sp>
        <p:sp>
          <p:nvSpPr>
            <p:cNvPr id="4" name="P0PM">
              <a:extLst>
                <a:ext uri="{FF2B5EF4-FFF2-40B4-BE49-F238E27FC236}">
                  <a16:creationId xmlns:a16="http://schemas.microsoft.com/office/drawing/2014/main" id="{45899B38-7EAC-4F58-5790-062FDAA36F7D}"/>
                </a:ext>
              </a:extLst>
            </p:cNvPr>
            <p:cNvSpPr txBox="1"/>
            <p:nvPr/>
          </p:nvSpPr>
          <p:spPr>
            <a:xfrm>
              <a:off x="1958731" y="2974218"/>
              <a:ext cx="423322" cy="221599"/>
            </a:xfrm>
            <a:prstGeom prst="rect">
              <a:avLst/>
            </a:prstGeom>
            <a:noFill/>
          </p:spPr>
          <p:txBody>
            <a:bodyPr wrap="none" lIns="36576" tIns="18288" rIns="36576" bIns="18288" anchor="t">
              <a:spAutoFit/>
            </a:bodyPr>
            <a:lstStyle/>
            <a:p>
              <a:pPr algn="ctr"/>
              <a:r>
                <a:rPr lang="en-US" sz="1200" b="1">
                  <a:solidFill>
                    <a:srgbClr val="FFFFFF"/>
                  </a:solidFill>
                  <a:latin typeface="Arial"/>
                </a:rPr>
                <a:t>4.3</a:t>
              </a:r>
              <a:r>
                <a:rPr sz="1200" b="1">
                  <a:solidFill>
                    <a:srgbClr val="FFFFFF"/>
                  </a:solidFill>
                  <a:latin typeface="Arial"/>
                </a:rPr>
                <a:t>%</a:t>
              </a:r>
            </a:p>
          </p:txBody>
        </p:sp>
        <p:sp>
          <p:nvSpPr>
            <p:cNvPr id="5" name="P0PM">
              <a:extLst>
                <a:ext uri="{FF2B5EF4-FFF2-40B4-BE49-F238E27FC236}">
                  <a16:creationId xmlns:a16="http://schemas.microsoft.com/office/drawing/2014/main" id="{BCD0A90B-E51B-703B-9108-FB62BE8AD138}"/>
                </a:ext>
              </a:extLst>
            </p:cNvPr>
            <p:cNvSpPr txBox="1"/>
            <p:nvPr/>
          </p:nvSpPr>
          <p:spPr>
            <a:xfrm>
              <a:off x="1958731" y="3382180"/>
              <a:ext cx="423322" cy="221599"/>
            </a:xfrm>
            <a:prstGeom prst="rect">
              <a:avLst/>
            </a:prstGeom>
            <a:noFill/>
          </p:spPr>
          <p:txBody>
            <a:bodyPr wrap="none" lIns="36576" tIns="18288" rIns="36576" bIns="18288" anchor="t">
              <a:spAutoFit/>
            </a:bodyPr>
            <a:lstStyle/>
            <a:p>
              <a:pPr algn="ctr"/>
              <a:r>
                <a:rPr lang="en-US" sz="1200" b="1">
                  <a:solidFill>
                    <a:srgbClr val="FFFFFF"/>
                  </a:solidFill>
                  <a:latin typeface="Arial"/>
                </a:rPr>
                <a:t>3.6</a:t>
              </a:r>
              <a:r>
                <a:rPr sz="1200" b="1">
                  <a:solidFill>
                    <a:srgbClr val="FFFFFF"/>
                  </a:solidFill>
                  <a:latin typeface="Arial"/>
                </a:rPr>
                <a:t>%</a:t>
              </a:r>
            </a:p>
          </p:txBody>
        </p:sp>
        <p:sp>
          <p:nvSpPr>
            <p:cNvPr id="6" name="P0PM">
              <a:extLst>
                <a:ext uri="{FF2B5EF4-FFF2-40B4-BE49-F238E27FC236}">
                  <a16:creationId xmlns:a16="http://schemas.microsoft.com/office/drawing/2014/main" id="{745F6D62-190A-2E0E-21AB-A96A99F0AFC6}"/>
                </a:ext>
              </a:extLst>
            </p:cNvPr>
            <p:cNvSpPr txBox="1"/>
            <p:nvPr/>
          </p:nvSpPr>
          <p:spPr>
            <a:xfrm>
              <a:off x="1951460" y="3752866"/>
              <a:ext cx="423322" cy="221599"/>
            </a:xfrm>
            <a:prstGeom prst="rect">
              <a:avLst/>
            </a:prstGeom>
            <a:noFill/>
          </p:spPr>
          <p:txBody>
            <a:bodyPr wrap="none" lIns="36576" tIns="18288" rIns="36576" bIns="18288" anchor="t">
              <a:spAutoFit/>
            </a:bodyPr>
            <a:lstStyle/>
            <a:p>
              <a:pPr algn="ctr"/>
              <a:r>
                <a:rPr lang="en-US" sz="1200" b="1">
                  <a:solidFill>
                    <a:srgbClr val="FFFFFF"/>
                  </a:solidFill>
                  <a:latin typeface="Arial"/>
                </a:rPr>
                <a:t>6.2</a:t>
              </a:r>
              <a:r>
                <a:rPr sz="1200" b="1">
                  <a:solidFill>
                    <a:srgbClr val="FFFFFF"/>
                  </a:solidFill>
                  <a:latin typeface="Arial"/>
                </a:rPr>
                <a:t>%</a:t>
              </a:r>
            </a:p>
          </p:txBody>
        </p:sp>
      </p:grp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9995848-9F9B-B3DD-AFF1-EA0B83C59F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0543409"/>
              </p:ext>
            </p:extLst>
          </p:nvPr>
        </p:nvGraphicFramePr>
        <p:xfrm>
          <a:off x="1403889" y="4835760"/>
          <a:ext cx="9381174" cy="1706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563529">
                  <a:extLst>
                    <a:ext uri="{9D8B030D-6E8A-4147-A177-3AD203B41FA5}">
                      <a16:colId xmlns:a16="http://schemas.microsoft.com/office/drawing/2014/main" val="58000845"/>
                    </a:ext>
                  </a:extLst>
                </a:gridCol>
                <a:gridCol w="1347407">
                  <a:extLst>
                    <a:ext uri="{9D8B030D-6E8A-4147-A177-3AD203B41FA5}">
                      <a16:colId xmlns:a16="http://schemas.microsoft.com/office/drawing/2014/main" val="3969177817"/>
                    </a:ext>
                  </a:extLst>
                </a:gridCol>
                <a:gridCol w="1779651">
                  <a:extLst>
                    <a:ext uri="{9D8B030D-6E8A-4147-A177-3AD203B41FA5}">
                      <a16:colId xmlns:a16="http://schemas.microsoft.com/office/drawing/2014/main" val="4213794649"/>
                    </a:ext>
                  </a:extLst>
                </a:gridCol>
                <a:gridCol w="1563529">
                  <a:extLst>
                    <a:ext uri="{9D8B030D-6E8A-4147-A177-3AD203B41FA5}">
                      <a16:colId xmlns:a16="http://schemas.microsoft.com/office/drawing/2014/main" val="663202481"/>
                    </a:ext>
                  </a:extLst>
                </a:gridCol>
                <a:gridCol w="1563529">
                  <a:extLst>
                    <a:ext uri="{9D8B030D-6E8A-4147-A177-3AD203B41FA5}">
                      <a16:colId xmlns:a16="http://schemas.microsoft.com/office/drawing/2014/main" val="2504837629"/>
                    </a:ext>
                  </a:extLst>
                </a:gridCol>
                <a:gridCol w="1563529">
                  <a:extLst>
                    <a:ext uri="{9D8B030D-6E8A-4147-A177-3AD203B41FA5}">
                      <a16:colId xmlns:a16="http://schemas.microsoft.com/office/drawing/2014/main" val="3869399649"/>
                    </a:ext>
                  </a:extLst>
                </a:gridCol>
              </a:tblGrid>
              <a:tr h="286344"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Service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Generator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Power Marketer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Retailer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Utility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Total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49872383"/>
                  </a:ext>
                </a:extLst>
              </a:tr>
              <a:tr h="257710"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BSS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$0.6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$5.9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$5.4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$3.4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$15.3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32658389"/>
                  </a:ext>
                </a:extLst>
              </a:tr>
              <a:tr h="257710"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ERS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$5.5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$51.1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$47.3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$29.6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$133.4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3201588"/>
                  </a:ext>
                </a:extLst>
              </a:tr>
              <a:tr h="257710"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FFSS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$3.4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$30.0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$28.5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$18.7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$80.7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34880409"/>
                  </a:ext>
                </a:extLst>
              </a:tr>
              <a:tr h="257710"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RMR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$2.3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$25.6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$22.1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$14.1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$64.1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52737004"/>
                  </a:ext>
                </a:extLst>
              </a:tr>
              <a:tr h="257710"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RUC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$1.5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$7.9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$7.8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$6.7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$23.9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45112014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178D5073-C35A-3590-9489-1E9551C02C7A}"/>
              </a:ext>
            </a:extLst>
          </p:cNvPr>
          <p:cNvSpPr txBox="1"/>
          <p:nvPr/>
        </p:nvSpPr>
        <p:spPr>
          <a:xfrm>
            <a:off x="438912" y="4484411"/>
            <a:ext cx="1742593" cy="283154"/>
          </a:xfrm>
          <a:prstGeom prst="rect">
            <a:avLst/>
          </a:prstGeom>
          <a:noFill/>
        </p:spPr>
        <p:txBody>
          <a:bodyPr wrap="none" lIns="36576" tIns="18288" rIns="36576" bIns="18288" anchor="t">
            <a:spAutoFit/>
          </a:bodyPr>
          <a:lstStyle/>
          <a:p>
            <a:pPr algn="l"/>
            <a:r>
              <a:rPr sz="1600" b="1">
                <a:solidFill>
                  <a:srgbClr val="005763"/>
                </a:solidFill>
                <a:latin typeface="Arial"/>
              </a:rPr>
              <a:t>Dollar totals ($M)</a:t>
            </a:r>
          </a:p>
        </p:txBody>
      </p:sp>
      <p:cxnSp>
        <p:nvCxnSpPr>
          <p:cNvPr id="69" name="Connector 26">
            <a:extLst>
              <a:ext uri="{FF2B5EF4-FFF2-40B4-BE49-F238E27FC236}">
                <a16:creationId xmlns:a16="http://schemas.microsoft.com/office/drawing/2014/main" id="{7EF5F10F-FF23-AF91-FFEF-DB35951357AC}"/>
              </a:ext>
            </a:extLst>
          </p:cNvPr>
          <p:cNvCxnSpPr/>
          <p:nvPr/>
        </p:nvCxnSpPr>
        <p:spPr>
          <a:xfrm>
            <a:off x="438912" y="4786163"/>
            <a:ext cx="11128248" cy="0"/>
          </a:xfrm>
          <a:prstGeom prst="line">
            <a:avLst/>
          </a:prstGeom>
          <a:ln w="10160">
            <a:solidFill>
              <a:srgbClr val="DAE4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ERCOT">
      <a:dk1>
        <a:srgbClr val="000000"/>
      </a:dk1>
      <a:lt1>
        <a:srgbClr val="FFFFFF"/>
      </a:lt1>
      <a:dk2>
        <a:srgbClr val="2D3338"/>
      </a:dk2>
      <a:lt2>
        <a:srgbClr val="FFFFFF"/>
      </a:lt2>
      <a:accent1>
        <a:srgbClr val="003865"/>
      </a:accent1>
      <a:accent2>
        <a:srgbClr val="5B6770"/>
      </a:accent2>
      <a:accent3>
        <a:srgbClr val="26D07C"/>
      </a:accent3>
      <a:accent4>
        <a:srgbClr val="00829B"/>
      </a:accent4>
      <a:accent5>
        <a:srgbClr val="685BC7"/>
      </a:accent5>
      <a:accent6>
        <a:srgbClr val="890C58"/>
      </a:accent6>
      <a:hlink>
        <a:srgbClr val="3996DF"/>
      </a:hlink>
      <a:folHlink>
        <a:srgbClr val="867ED0"/>
      </a:folHlink>
    </a:clrScheme>
    <a:fontScheme name="ERCOT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ERCOT Official PowerPoint Template - Public" id="{FB506FE2-73A5-49D8-88D7-3B8BB673CC8D}" vid="{942DDDCD-BEC6-4902-AAD2-EB3CD2B6933E}"/>
    </a:ext>
  </a:extLst>
</a:theme>
</file>

<file path=ppt/theme/theme2.xml><?xml version="1.0" encoding="utf-8"?>
<a:theme xmlns:a="http://schemas.openxmlformats.org/drawingml/2006/main" name="Page Design">
  <a:themeElements>
    <a:clrScheme name="ERCOT colors">
      <a:dk1>
        <a:srgbClr val="171A1C"/>
      </a:dk1>
      <a:lt1>
        <a:srgbClr val="FFFFFF"/>
      </a:lt1>
      <a:dk2>
        <a:srgbClr val="4A525A"/>
      </a:dk2>
      <a:lt2>
        <a:srgbClr val="E6EBEF"/>
      </a:lt2>
      <a:accent1>
        <a:srgbClr val="005763"/>
      </a:accent1>
      <a:accent2>
        <a:srgbClr val="3DBED1"/>
      </a:accent2>
      <a:accent3>
        <a:srgbClr val="003865"/>
      </a:accent3>
      <a:accent4>
        <a:srgbClr val="0063B4"/>
      </a:accent4>
      <a:accent5>
        <a:srgbClr val="26D07C"/>
      </a:accent5>
      <a:accent6>
        <a:srgbClr val="867ED0"/>
      </a:accent6>
      <a:hlink>
        <a:srgbClr val="00AEC7"/>
      </a:hlink>
      <a:folHlink>
        <a:srgbClr val="685BC7"/>
      </a:folHlink>
    </a:clrScheme>
    <a:fontScheme name="ERCOT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ERCOT Official PowerPoint Template - Public" id="{FB506FE2-73A5-49D8-88D7-3B8BB673CC8D}" vid="{E771427F-03EA-4C50-B0D4-53899F39E54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6779995893D9842BA3FA5B9B5E7FD29" ma:contentTypeVersion="5" ma:contentTypeDescription="Create a new document." ma:contentTypeScope="" ma:versionID="6d199b3ad5f5b9d872d256308c85908b">
  <xsd:schema xmlns:xsd="http://www.w3.org/2001/XMLSchema" xmlns:xs="http://www.w3.org/2001/XMLSchema" xmlns:p="http://schemas.microsoft.com/office/2006/metadata/properties" xmlns:ns2="3c917f14-8d40-4289-92aa-fd10f73581c9" targetNamespace="http://schemas.microsoft.com/office/2006/metadata/properties" ma:root="true" ma:fieldsID="dcedc2ff92fcc6164a822d33fd796499" ns2:_="">
    <xsd:import namespace="3c917f14-8d40-4289-92aa-fd10f73581c9"/>
    <xsd:element name="properties">
      <xsd:complexType>
        <xsd:sequence>
          <xsd:element name="documentManagement">
            <xsd:complexType>
              <xsd:all>
                <xsd:element ref="ns2:Audience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917f14-8d40-4289-92aa-fd10f73581c9" elementFormDefault="qualified">
    <xsd:import namespace="http://schemas.microsoft.com/office/2006/documentManagement/types"/>
    <xsd:import namespace="http://schemas.microsoft.com/office/infopath/2007/PartnerControls"/>
    <xsd:element name="Audience" ma:index="8" nillable="true" ma:displayName="Audience" ma:format="Dropdown" ma:internalName="Audience">
      <xsd:simpleType>
        <xsd:restriction base="dms:Choice">
          <xsd:enumeration value="Public"/>
          <xsd:enumeration value="Internal"/>
          <xsd:enumeration value="Confidential"/>
          <xsd:enumeration value="Board of Directors"/>
        </xsd:restriction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udience xmlns="3c917f14-8d40-4289-92aa-fd10f73581c9">Public</Audience>
  </documentManagement>
</p:properties>
</file>

<file path=customXml/itemProps1.xml><?xml version="1.0" encoding="utf-8"?>
<ds:datastoreItem xmlns:ds="http://schemas.openxmlformats.org/officeDocument/2006/customXml" ds:itemID="{6A5F3B15-1EDA-47D5-B690-303F08E28C2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57DC9A4-2D51-40CB-BA99-0BF7D516F6DC}">
  <ds:schemaRefs>
    <ds:schemaRef ds:uri="3c917f14-8d40-4289-92aa-fd10f73581c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7E754FD2-17D2-4534-9157-8CFDD0166132}">
  <ds:schemaRefs>
    <ds:schemaRef ds:uri="http://purl.org/dc/terms/"/>
    <ds:schemaRef ds:uri="http://purl.org/dc/dcmitype/"/>
    <ds:schemaRef ds:uri="http://purl.org/dc/elements/1.1/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3c917f14-8d40-4289-92aa-fd10f73581c9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ERCOT Official PowerPoint Template - Public</Template>
  <TotalTime>95</TotalTime>
  <Words>2516</Words>
  <Application>Microsoft Office PowerPoint</Application>
  <PresentationFormat>Widescreen</PresentationFormat>
  <Paragraphs>423</Paragraphs>
  <Slides>13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Aptos</vt:lpstr>
      <vt:lpstr>Arial</vt:lpstr>
      <vt:lpstr>Consolas</vt:lpstr>
      <vt:lpstr>Times New Roman</vt:lpstr>
      <vt:lpstr>Wingdings</vt:lpstr>
      <vt:lpstr>Cover</vt:lpstr>
      <vt:lpstr>Page Design</vt:lpstr>
      <vt:lpstr>Equation.3</vt:lpstr>
      <vt:lpstr>Analysis of Cost Allocation of Ancillary and Reliability Services in ERCOT Region Responsive to PURA § 39.1593 | PUC Project No. 58555    ERCOT Staff   Technical Advisory Committee May 19, 2026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Summary and Next Steps</vt:lpstr>
      <vt:lpstr>Thank you!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Mago, Nitika</dc:creator>
  <cp:keywords/>
  <cp:lastModifiedBy>Mago, Nitika</cp:lastModifiedBy>
  <cp:revision>3</cp:revision>
  <dcterms:created xsi:type="dcterms:W3CDTF">2026-05-13T08:13:23Z</dcterms:created>
  <dcterms:modified xsi:type="dcterms:W3CDTF">2026-05-19T17:06:18Z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0x01010056779995893D9842BA3FA5B9B5E7FD29</vt:lpwstr>
  </property>
  <property fmtid="{D5CDD505-2E9C-101B-9397-08002B2CF9AE}" pid="3" name="MediaServiceImageTags">
    <vt:lpwstr/>
  </property>
  <property fmtid="{D5CDD505-2E9C-101B-9397-08002B2CF9AE}" pid="4" name="MSIP_Label_c144db1d-993e-40da-980d-6eea152adc50_Enabled">
    <vt:lpwstr>true</vt:lpwstr>
  </property>
  <property fmtid="{D5CDD505-2E9C-101B-9397-08002B2CF9AE}" pid="5" name="MSIP_Label_c144db1d-993e-40da-980d-6eea152adc50_SetDate">
    <vt:lpwstr>2026-02-04T21:33:56Z</vt:lpwstr>
  </property>
  <property fmtid="{D5CDD505-2E9C-101B-9397-08002B2CF9AE}" pid="6" name="MSIP_Label_c144db1d-993e-40da-980d-6eea152adc50_Method">
    <vt:lpwstr>Privileged</vt:lpwstr>
  </property>
  <property fmtid="{D5CDD505-2E9C-101B-9397-08002B2CF9AE}" pid="7" name="MSIP_Label_c144db1d-993e-40da-980d-6eea152adc50_Name">
    <vt:lpwstr>Public</vt:lpwstr>
  </property>
  <property fmtid="{D5CDD505-2E9C-101B-9397-08002B2CF9AE}" pid="8" name="MSIP_Label_c144db1d-993e-40da-980d-6eea152adc50_SiteId">
    <vt:lpwstr>0afb747d-bff7-4596-a9fc-950ef9e0ec45</vt:lpwstr>
  </property>
  <property fmtid="{D5CDD505-2E9C-101B-9397-08002B2CF9AE}" pid="9" name="MSIP_Label_c144db1d-993e-40da-980d-6eea152adc50_ActionId">
    <vt:lpwstr>1d14393e-8913-4215-8969-3d0b24cf798e</vt:lpwstr>
  </property>
  <property fmtid="{D5CDD505-2E9C-101B-9397-08002B2CF9AE}" pid="10" name="MSIP_Label_c144db1d-993e-40da-980d-6eea152adc50_ContentBits">
    <vt:lpwstr>0</vt:lpwstr>
  </property>
  <property fmtid="{D5CDD505-2E9C-101B-9397-08002B2CF9AE}" pid="11" name="MSIP_Label_c144db1d-993e-40da-980d-6eea152adc50_Tag">
    <vt:lpwstr>10, 0, 1, 1</vt:lpwstr>
  </property>
</Properties>
</file>