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  <p:sldMasterId id="2147483660" r:id="rId5"/>
  </p:sldMasterIdLst>
  <p:notesMasterIdLst>
    <p:notesMasterId r:id="rId14"/>
  </p:notesMasterIdLst>
  <p:handoutMasterIdLst>
    <p:handoutMasterId r:id="rId15"/>
  </p:handoutMasterIdLst>
  <p:sldIdLst>
    <p:sldId id="272" r:id="rId6"/>
    <p:sldId id="2147478763" r:id="rId7"/>
    <p:sldId id="2147478764" r:id="rId8"/>
    <p:sldId id="2147478765" r:id="rId9"/>
    <p:sldId id="2147478767" r:id="rId10"/>
    <p:sldId id="2147478768" r:id="rId11"/>
    <p:sldId id="2147478769" r:id="rId12"/>
    <p:sldId id="214747877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E5ED"/>
    <a:srgbClr val="2794A4"/>
    <a:srgbClr val="00343B"/>
    <a:srgbClr val="00829B"/>
    <a:srgbClr val="E6EBF0"/>
    <a:srgbClr val="FFFFFF"/>
    <a:srgbClr val="DADCDE"/>
    <a:srgbClr val="A9E5EA"/>
    <a:srgbClr val="00AEC7"/>
    <a:srgbClr val="D6D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42" d="100"/>
          <a:sy n="142" d="100"/>
        </p:scale>
        <p:origin x="1026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054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654C447-F63E-708A-7640-F379BC3B6F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E9CD3C-9D08-D54A-E18D-CB66DD985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C7D50-3744-4F5E-B211-7EE7AB53D25A}" type="datetimeFigureOut">
              <a:rPr lang="en-US" smtClean="0"/>
              <a:t>5/18/2026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76D3F-B471-2F90-E003-19CC7E1391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FA019F-EAF7-AC1D-CF33-3B24307B5D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B4229-F194-457F-858D-7FD6DC77E7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54939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32203-7F7F-406D-A6A3-240BE64C5DFA}" type="datetimeFigureOut">
              <a:rPr lang="en-US" smtClean="0"/>
              <a:t>5/18/2026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4BC6D-B4C2-499C-B968-7B53BF05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3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6.sv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1(defau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2069" y="2564247"/>
            <a:ext cx="4882568" cy="3999346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ED41D71-8915-53EB-36A0-392D41DD0E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427363" y="5054600"/>
            <a:ext cx="5201214" cy="1457037"/>
          </a:xfrm>
          <a:prstGeom prst="foldedCorner">
            <a:avLst>
              <a:gd name="adj" fmla="val 21194"/>
            </a:avLst>
          </a:prstGeom>
          <a:solidFill>
            <a:srgbClr val="E6EBF0">
              <a:alpha val="68000"/>
            </a:srgbClr>
          </a:solidFill>
          <a:ln w="9525" cap="rnd">
            <a:noFill/>
          </a:ln>
          <a:effectLst>
            <a:outerShdw blurRad="50800" dist="38100" dir="10800000" sx="1000" sy="1000" algn="r" rotWithShape="0">
              <a:prstClr val="black">
                <a:alpha val="46000"/>
              </a:prstClr>
            </a:outerShdw>
          </a:effectLst>
        </p:spPr>
        <p:txBody>
          <a:bodyPr vert="horz" wrap="square" lIns="274320" tIns="182880" rIns="640080" bIns="18288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en-US" sz="1400" dirty="0" smtClean="0"/>
            </a:lvl2pPr>
            <a:lvl3pPr marL="548640" indent="-18288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◦"/>
              <a:defRPr lang="en-US" sz="1400" dirty="0"/>
            </a:lvl3pPr>
            <a:lvl4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lang="en-US" sz="1400" dirty="0" smtClean="0"/>
            </a:lvl4pPr>
            <a:lvl5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lang="en-US" sz="1400" dirty="0"/>
            </a:lvl5pPr>
            <a:lvl6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4A302066-7B9E-F90D-A634-1CEEF4EAA7F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427365" y="1092200"/>
            <a:ext cx="5201213" cy="25515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1" i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400"/>
            </a:lvl2pPr>
            <a:lvl3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sz="1400"/>
            </a:lvl3pPr>
            <a:lvl4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sz="1400"/>
            </a:lvl4pPr>
            <a:lvl5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45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03A0C87A-E909-99E5-543B-B8CA963FA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3EC354D-D331-C418-3300-B354E37BE1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981200"/>
            <a:ext cx="5381625" cy="4191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AF89336-B087-2FA3-5FA7-10663E4994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43650" y="1971674"/>
            <a:ext cx="5314950" cy="4210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5AFFA6-4F88-DA05-B2CA-9691F408E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51180-8907-F3FB-F8E0-201D1BE6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5BA03-1E8A-4A71-9375-E941FF070046}" type="datetime4">
              <a:rPr lang="en-US" smtClean="0"/>
              <a:t>May 18, 2026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C96C78-7C87-2BC7-8FE9-856E3E375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54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5BA45-4981-AC22-EC96-99A5E0901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61962"/>
            <a:ext cx="4838700" cy="1527094"/>
          </a:xfrm>
        </p:spPr>
        <p:txBody>
          <a:bodyPr anchor="t">
            <a:normAutofit/>
          </a:bodyPr>
          <a:lstStyle>
            <a:lvl1pPr>
              <a:defRPr lang="en-US" dirty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73643-F605-4790-3956-B453E9FC9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188F8-67CB-419F-AAD4-5AB1C4EFBB40}" type="datetime4">
              <a:rPr lang="en-US" smtClean="0"/>
              <a:t>May 18, 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65AF8-0057-EBA2-2E30-0B7411397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ADE8A-3AB5-3C00-B26E-3F6DD6EA5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81ED5FB-5036-27D9-26F4-B48307D67C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2181225"/>
            <a:ext cx="5600700" cy="4000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0ACB72E-F2A9-AC8B-FAC7-489B472850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57950" y="457200"/>
            <a:ext cx="5200650" cy="5724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595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197228CF-7CDD-26CC-CA47-4AF0A314B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838700" cy="12192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277CEE6-13A0-6BA8-8A3C-EA3A8B9CA3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3776" y="2152650"/>
            <a:ext cx="5602224" cy="40195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24E62B-01AB-F5DE-E2D4-85B1DECC9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96050" y="0"/>
            <a:ext cx="569595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33291D-BE72-DBF6-5318-1BD0E7127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53288" y="6356350"/>
            <a:ext cx="1338712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38100-AC14-9CC0-AD86-426AD89D4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796E23-B521-5C07-85E1-BA73A20DB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D0B2-8800-4E48-BDCE-A19E57C7C5AF}" type="datetime4">
              <a:rPr lang="en-US" smtClean="0"/>
              <a:t>May 18, 2026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2A00A7-6A1E-80A0-8EB9-F7F059255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312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B285AF9-0372-9C81-F75D-2589F4F4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May 18,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848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Soc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021CF500-4BD3-92C6-CCBD-156DED65A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1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Text Placeholder 22">
            <a:extLst>
              <a:ext uri="{FF2B5EF4-FFF2-40B4-BE49-F238E27FC236}">
                <a16:creationId xmlns:a16="http://schemas.microsoft.com/office/drawing/2014/main" id="{5BFBC12E-0B6E-E8C7-9088-B497FB4917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1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E7750B-0863-BB91-0C67-54B5E9B868D6}"/>
              </a:ext>
            </a:extLst>
          </p:cNvPr>
          <p:cNvSpPr txBox="1"/>
          <p:nvPr userDrawn="1"/>
        </p:nvSpPr>
        <p:spPr>
          <a:xfrm>
            <a:off x="8032876" y="1370524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Learn More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61C0C-432D-CBAD-EA65-6543DA81C252}"/>
              </a:ext>
            </a:extLst>
          </p:cNvPr>
          <p:cNvSpPr txBox="1"/>
          <p:nvPr userDrawn="1"/>
        </p:nvSpPr>
        <p:spPr>
          <a:xfrm>
            <a:off x="8054878" y="1783080"/>
            <a:ext cx="332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829B"/>
                </a:solidFill>
              </a:rPr>
              <a:t>www.ercot.com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781169-74C0-5084-B1E5-21B24E64EBD9}"/>
              </a:ext>
            </a:extLst>
          </p:cNvPr>
          <p:cNvSpPr txBox="1"/>
          <p:nvPr userDrawn="1"/>
        </p:nvSpPr>
        <p:spPr>
          <a:xfrm>
            <a:off x="8032876" y="2442045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Download ERCOT Mobile App</a:t>
            </a:r>
          </a:p>
        </p:txBody>
      </p:sp>
      <p:pic>
        <p:nvPicPr>
          <p:cNvPr id="9" name="Graphic 8" descr="Google play logo on the left and App Store logo on the right">
            <a:extLst>
              <a:ext uri="{FF2B5EF4-FFF2-40B4-BE49-F238E27FC236}">
                <a16:creationId xmlns:a16="http://schemas.microsoft.com/office/drawing/2014/main" id="{4CC00E98-A942-2688-815D-B898449C0B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41368" y="2987763"/>
            <a:ext cx="2635124" cy="3674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BBA5BE-9DD2-6EE7-CE28-D076D6D33E94}"/>
              </a:ext>
            </a:extLst>
          </p:cNvPr>
          <p:cNvSpPr txBox="1"/>
          <p:nvPr userDrawn="1"/>
        </p:nvSpPr>
        <p:spPr>
          <a:xfrm>
            <a:off x="8054878" y="3786789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Connect With Us</a:t>
            </a:r>
          </a:p>
        </p:txBody>
      </p:sp>
      <p:pic>
        <p:nvPicPr>
          <p:cNvPr id="11" name="Graphic 10" descr="Instagram icon">
            <a:extLst>
              <a:ext uri="{FF2B5EF4-FFF2-40B4-BE49-F238E27FC236}">
                <a16:creationId xmlns:a16="http://schemas.microsoft.com/office/drawing/2014/main" id="{808F1D0F-170C-B600-9B14-471787DABDB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128" y="4359746"/>
            <a:ext cx="314995" cy="3149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0EB4558-FE65-DD30-A396-E7A22D6A4264}"/>
              </a:ext>
            </a:extLst>
          </p:cNvPr>
          <p:cNvSpPr txBox="1"/>
          <p:nvPr userDrawn="1"/>
        </p:nvSpPr>
        <p:spPr>
          <a:xfrm>
            <a:off x="8715473" y="4378550"/>
            <a:ext cx="3098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facebook.com/ERCOTISO</a:t>
            </a:r>
          </a:p>
        </p:txBody>
      </p:sp>
      <p:pic>
        <p:nvPicPr>
          <p:cNvPr id="13" name="Graphic 12" descr="Twitter or X  icon">
            <a:extLst>
              <a:ext uri="{FF2B5EF4-FFF2-40B4-BE49-F238E27FC236}">
                <a16:creationId xmlns:a16="http://schemas.microsoft.com/office/drawing/2014/main" id="{787C2377-716C-DE29-E499-06278CE1DB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26128" y="4816173"/>
            <a:ext cx="314995" cy="31499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6BFB969-D759-088E-D454-9701B3843365}"/>
              </a:ext>
            </a:extLst>
          </p:cNvPr>
          <p:cNvSpPr txBox="1"/>
          <p:nvPr userDrawn="1"/>
        </p:nvSpPr>
        <p:spPr>
          <a:xfrm>
            <a:off x="8715473" y="4823175"/>
            <a:ext cx="2108130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x.com/ercot_iso</a:t>
            </a:r>
          </a:p>
        </p:txBody>
      </p:sp>
      <p:pic>
        <p:nvPicPr>
          <p:cNvPr id="15" name="Graphic 14" descr="LinkedIn icon">
            <a:extLst>
              <a:ext uri="{FF2B5EF4-FFF2-40B4-BE49-F238E27FC236}">
                <a16:creationId xmlns:a16="http://schemas.microsoft.com/office/drawing/2014/main" id="{44604974-1959-249D-D54A-C4A63E150B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326128" y="5292078"/>
            <a:ext cx="314995" cy="31499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405696A-1EA6-9F4D-1D36-33EB7B0D95CF}"/>
              </a:ext>
            </a:extLst>
          </p:cNvPr>
          <p:cNvSpPr txBox="1"/>
          <p:nvPr userDrawn="1"/>
        </p:nvSpPr>
        <p:spPr>
          <a:xfrm>
            <a:off x="8715473" y="5299080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linkedin.com/company/ercot</a:t>
            </a:r>
          </a:p>
        </p:txBody>
      </p:sp>
      <p:pic>
        <p:nvPicPr>
          <p:cNvPr id="17" name="Graphic 16" descr="Instagram icon">
            <a:extLst>
              <a:ext uri="{FF2B5EF4-FFF2-40B4-BE49-F238E27FC236}">
                <a16:creationId xmlns:a16="http://schemas.microsoft.com/office/drawing/2014/main" id="{253A132C-4DFA-62F1-D25A-9C176280377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26128" y="5773360"/>
            <a:ext cx="314996" cy="3149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36F1584-300D-A8F1-CE34-0DF564E4405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 userDrawn="1"/>
        </p:nvSpPr>
        <p:spPr>
          <a:xfrm>
            <a:off x="8706121" y="5773359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instagram.com/ercot_iso</a:t>
            </a:r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7C754C4F-B602-D803-BB7A-BEE1415C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556513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May 18,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056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0511CB1D-D7A8-8516-A8D6-FDE88BB37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2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7DB85F87-C4AC-5AA2-4395-ABB6B533D5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2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Footer Placeholder 3">
            <a:extLst>
              <a:ext uri="{FF2B5EF4-FFF2-40B4-BE49-F238E27FC236}">
                <a16:creationId xmlns:a16="http://schemas.microsoft.com/office/drawing/2014/main" id="{524951DF-39E3-E4DB-EB22-28C36CEE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May 18,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942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Graphic 18" descr="ERCOT logo">
            <a:extLst>
              <a:ext uri="{FF2B5EF4-FFF2-40B4-BE49-F238E27FC236}">
                <a16:creationId xmlns:a16="http://schemas.microsoft.com/office/drawing/2014/main" id="{B751E01E-9D1B-AB32-9537-F544F49949E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AB5A33-CD56-3912-4016-20DF30F14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9" y="1430448"/>
            <a:ext cx="4064224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13BE72E-F22F-EA59-A56F-ACBBDAEAF8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9" y="3501136"/>
            <a:ext cx="4078434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05AE35-B341-C586-A0DD-9B916DA1D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6825" y="1371600"/>
            <a:ext cx="6581775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May 18,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CDD9FF63-9408-EDE4-8E4D-207871A99374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0E25432-F52F-28E3-5AF1-36B3BEC45282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9B3A409-F400-7551-A8C4-6293E631585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4674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6F8A40-F0D0-857B-E8A8-1B3161AC4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DC5253-5E42-F62E-EA4E-3AB21BA87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ERCOT logo white on background">
            <a:extLst>
              <a:ext uri="{FF2B5EF4-FFF2-40B4-BE49-F238E27FC236}">
                <a16:creationId xmlns:a16="http://schemas.microsoft.com/office/drawing/2014/main" id="{590365CF-9C80-03DF-D245-DBE4EBA3335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1A5353-DA71-B6B2-BDDB-2FB68F1F0909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 dirty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05802D9-2F73-A263-28E7-486C8A489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241ADA3-F564-E7C2-1972-0F9FF557AE05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77A54B6-1CA8-9AE2-BCA6-21205CB4852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81B94DDE-8E3F-CACF-1508-79E6F98F5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4920" y="2062263"/>
            <a:ext cx="6316168" cy="3366409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910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9C062-513C-DF24-5E8C-7A974D5720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122363"/>
            <a:ext cx="111252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2C3F11-2763-0216-A1B0-5E8B4FA801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3602038"/>
            <a:ext cx="11125200" cy="1655762"/>
          </a:xfrm>
        </p:spPr>
        <p:txBody>
          <a:bodyPr wrap="square"/>
          <a:lstStyle>
            <a:lvl1pPr marL="0" indent="0" algn="ctr">
              <a:buNone/>
              <a:defRPr sz="2400" b="1">
                <a:solidFill>
                  <a:srgbClr val="00829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C98B8-43D7-C7B4-9956-25AC1BBC5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9BF30-5D82-5572-733E-882E0C0D3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5B5F-6A76-46F9-AC11-757A044249AE}" type="datetime4">
              <a:rPr lang="en-US" smtClean="0"/>
              <a:t>May 18,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906F4-426A-AD9D-021A-D7E95E349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130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87714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16884" y="6356350"/>
            <a:ext cx="2773273" cy="365125"/>
          </a:xfrm>
        </p:spPr>
        <p:txBody>
          <a:bodyPr/>
          <a:lstStyle/>
          <a:p>
            <a:fld id="{14560760-0B16-41B8-81DA-58FA2187E1CC}" type="datetime4">
              <a:rPr lang="en-US" smtClean="0"/>
              <a:t>May 18, 2026</a:t>
            </a:fld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474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B62A2-45B4-4ECA-8168-BE9383DA5644}" type="datetime4">
              <a:rPr lang="en-US" smtClean="0"/>
              <a:t>May 18,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6374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 in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F05638A-F774-C6DB-0DC6-A2F6139BC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6482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E430-0983-479E-8535-00F341009C9B}" type="datetime4">
              <a:rPr lang="en-US" smtClean="0"/>
              <a:t>May 18,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17653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Key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6867525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28CAB249-6E2A-0D66-037F-C8C994EC04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598003" y="1676400"/>
            <a:ext cx="4060596" cy="3190875"/>
          </a:xfrm>
          <a:prstGeom prst="foldedCorner">
            <a:avLst>
              <a:gd name="adj" fmla="val 8542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b="1" dirty="0"/>
            </a:lvl1pPr>
            <a:lvl2pPr marL="548640" indent="-182880">
              <a:buFont typeface="Arial" panose="020B0604020202020204" pitchFamily="34" charset="0"/>
              <a:buChar char="•"/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0760-0B16-41B8-81DA-58FA2187E1CC}" type="datetime4">
              <a:rPr lang="en-US" smtClean="0"/>
              <a:t>May 18,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991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with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EF24F99E-0EFC-4E0E-5FA5-D6E209736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5991225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6CB17BE-2CF2-5B69-2FA2-C556C75E78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5299" y="1676400"/>
            <a:ext cx="6791325" cy="26098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4463716"/>
            <a:ext cx="6800850" cy="1744579"/>
          </a:xfrm>
          <a:prstGeom prst="foldedCorner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5D5F82-2DE8-D31E-AE3D-018BD935DE3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077201" y="533400"/>
            <a:ext cx="3581400" cy="5638799"/>
          </a:xfrm>
        </p:spPr>
        <p:txBody>
          <a:bodyPr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1" y="6356350"/>
            <a:ext cx="6762749" cy="365125"/>
          </a:xfrm>
        </p:spPr>
        <p:txBody>
          <a:bodyPr wrap="square" lIns="0"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May 18, 2026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5086D0-23A2-1C6B-A4BF-B6E909DA99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475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63300" cy="2619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299" y="4463716"/>
            <a:ext cx="11163298" cy="1744579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May 18,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35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3.sv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A1678F26-9E3A-1EC0-39CE-8DC562CAF9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3DA6C0-622C-56B9-A11A-C7B46D6B1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-1" y="0"/>
            <a:ext cx="6096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phic 12" descr="ERCOT logo white on background">
            <a:extLst>
              <a:ext uri="{FF2B5EF4-FFF2-40B4-BE49-F238E27FC236}">
                <a16:creationId xmlns:a16="http://schemas.microsoft.com/office/drawing/2014/main" id="{24916EE6-D8BD-2246-322B-E4425F0F9A2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DC1132D-9952-07F0-B506-0AC57F014644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 dirty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FE356D3-1829-BA32-62D3-D6BBF887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69F1A3B-7D9E-6E0C-224F-7FFACD1B9397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32CD704-9BA3-CCE0-2685-8FBAA5974224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813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23ED7C-25D4-4004-0ADC-2942F5EF2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7534D-C175-91CE-AB0E-8AF761299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706252"/>
            <a:ext cx="11125201" cy="44707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CF572-2776-A000-A27C-E69A8CD2DB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16884" y="6356350"/>
            <a:ext cx="27732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rgbClr val="5B6770"/>
                </a:solidFill>
              </a:defRPr>
            </a:lvl1pPr>
          </a:lstStyle>
          <a:p>
            <a:fld id="{B145F6E8-FE0B-4A87-A96D-6C3DE3AC3724}" type="datetime4">
              <a:rPr lang="en-US" smtClean="0"/>
              <a:t>May 18, 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1D105-0AFC-E989-21E7-4A7577224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356350"/>
            <a:ext cx="8010526" cy="365125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B677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94E2B-7999-A86B-70B0-0CA8AF3AB0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00" y="6356350"/>
            <a:ext cx="533400" cy="3651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 b="1">
                <a:solidFill>
                  <a:schemeClr val="accent1"/>
                </a:solidFill>
              </a:defRPr>
            </a:lvl1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3" name="Graphic 22" descr="ERCOT logo">
            <a:extLst>
              <a:ext uri="{FF2B5EF4-FFF2-40B4-BE49-F238E27FC236}">
                <a16:creationId xmlns:a16="http://schemas.microsoft.com/office/drawing/2014/main" id="{860966C1-7702-678E-6F8A-91940323E9F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7CE24704-51D7-2CB8-A1DB-A39B7EEEA928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22AAAB4-B1A4-DCFD-AF60-75F135DD9F6D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209C7F2-C29B-60A9-D309-0B97779BE9DF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9037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1" r:id="rId2"/>
    <p:sldLayoutId id="2147483682" r:id="rId3"/>
    <p:sldLayoutId id="2147483683" r:id="rId4"/>
    <p:sldLayoutId id="2147483671" r:id="rId5"/>
    <p:sldLayoutId id="2147483673" r:id="rId6"/>
    <p:sldLayoutId id="2147483672" r:id="rId7"/>
    <p:sldLayoutId id="2147483664" r:id="rId8"/>
    <p:sldLayoutId id="2147483668" r:id="rId9"/>
    <p:sldLayoutId id="2147483669" r:id="rId10"/>
    <p:sldLayoutId id="2147483666" r:id="rId11"/>
    <p:sldLayoutId id="2147483675" r:id="rId12"/>
    <p:sldLayoutId id="2147483679" r:id="rId13"/>
    <p:sldLayoutId id="2147483676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◦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-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344">
          <p15:clr>
            <a:srgbClr val="F26B43"/>
          </p15:clr>
        </p15:guide>
        <p15:guide id="3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rcot.com/services/comm/mkt_notices/M-A020526-01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AF31B-7178-C607-17D8-2A2BD0BBE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499839-B798-E7B3-DB15-49FAE56390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800" dirty="0"/>
              <a:t>Potential Price Correction for Real-Time Market</a:t>
            </a:r>
            <a:br>
              <a:rPr lang="en-US" sz="1400" b="0" dirty="0"/>
            </a:br>
            <a:br>
              <a:rPr lang="en-US" sz="1400" b="0" dirty="0"/>
            </a:br>
            <a:br>
              <a:rPr lang="en-US" sz="1400" b="0" dirty="0"/>
            </a:br>
            <a:r>
              <a:rPr lang="en-US" sz="1800" b="0" i="1" dirty="0"/>
              <a:t>Matthew Young</a:t>
            </a:r>
            <a:br>
              <a:rPr lang="en-US" sz="1800" b="0" i="1" dirty="0"/>
            </a:br>
            <a:r>
              <a:rPr lang="en-US" sz="1800" b="0" dirty="0"/>
              <a:t>Supervisor, Market Validation</a:t>
            </a:r>
            <a:br>
              <a:rPr lang="en-US" sz="1400" b="0" dirty="0"/>
            </a:br>
            <a:br>
              <a:rPr lang="en-US" sz="1200" b="0" dirty="0"/>
            </a:br>
            <a:r>
              <a:rPr lang="en-US" sz="1100" b="0" dirty="0"/>
              <a:t>May 19, 2026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DF3F74-BF53-3C6B-A82D-BCF56009A9A4}"/>
              </a:ext>
            </a:extLst>
          </p:cNvPr>
          <p:cNvSpPr txBox="1"/>
          <p:nvPr/>
        </p:nvSpPr>
        <p:spPr>
          <a:xfrm>
            <a:off x="6941573" y="2564247"/>
            <a:ext cx="413938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Impact Summary</a:t>
            </a:r>
          </a:p>
          <a:p>
            <a:r>
              <a:rPr lang="en-US" dirty="0"/>
              <a:t>Proxy Energy Offer Curves were not created correctly for Qualified Facilities with an Output Schedule.</a:t>
            </a:r>
          </a:p>
          <a:p>
            <a:endParaRPr lang="en-US" dirty="0"/>
          </a:p>
          <a:p>
            <a:r>
              <a:rPr lang="en-US" dirty="0"/>
              <a:t>There were 5 Operating Days that met criteria for Board Review.  With the largest impact to a Counter Party being approximately $74 thousand.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611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6C0C0-0BCB-DB26-662D-330CD3E12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8191500" cy="1219200"/>
          </a:xfrm>
        </p:spPr>
        <p:txBody>
          <a:bodyPr anchor="t">
            <a:normAutofit/>
          </a:bodyPr>
          <a:lstStyle/>
          <a:p>
            <a:r>
              <a:rPr lang="en-US" dirty="0"/>
              <a:t>Energy Offer Curve Creation for Output Schedules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CA840-0A0F-694A-41FD-891C8FA19C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615" y="1676400"/>
            <a:ext cx="4972959" cy="3736873"/>
          </a:xfrm>
        </p:spPr>
        <p:txBody>
          <a:bodyPr wrap="square">
            <a:normAutofit/>
          </a:bodyPr>
          <a:lstStyle/>
          <a:p>
            <a:r>
              <a:rPr lang="en-US" dirty="0"/>
              <a:t>When a resource submits an Output Schedule, ERCOT creates a proxy Energy Offer Curve based around the submitted Output Schedule.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Target MW = submitted Output Schedule.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MWs below target = -$250/MWh.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MWs above target = Real-Time System Wide Offer Cap (RTSWCAP).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00A83A-A3B5-A587-AC55-875FFE6E0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7574" y="1032386"/>
            <a:ext cx="6329811" cy="5323963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1AA175-1712-7D6A-A857-023F303E9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</a:pPr>
            <a:fld id="{BCDE79FB-97BA-492B-8D57-F1373F9ADA95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2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D8A589-56E9-7EDE-8032-B7BE7BF3A2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6838F-3BE5-B253-24F6-00AB74CBB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8191500" cy="575185"/>
          </a:xfrm>
        </p:spPr>
        <p:txBody>
          <a:bodyPr anchor="t">
            <a:normAutofit/>
          </a:bodyPr>
          <a:lstStyle/>
          <a:p>
            <a:r>
              <a:rPr lang="en-US" dirty="0"/>
              <a:t>Special Logic for Qualified Facilities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861DA3-4984-7284-734B-B933AC083D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615" y="1676399"/>
            <a:ext cx="4972959" cy="3144371"/>
          </a:xfrm>
        </p:spPr>
        <p:txBody>
          <a:bodyPr wrap="square">
            <a:normAutofit fontScale="85000" lnSpcReduction="20000"/>
          </a:bodyPr>
          <a:lstStyle/>
          <a:p>
            <a:r>
              <a:rPr lang="en-US" dirty="0"/>
              <a:t>What is a qualified facility?  </a:t>
            </a:r>
          </a:p>
          <a:p>
            <a:r>
              <a:rPr lang="en-US" dirty="0"/>
              <a:t>“</a:t>
            </a:r>
            <a:r>
              <a:rPr lang="en-US" i="1" dirty="0"/>
              <a:t>A qualifying small power production facility or qualifying cogeneration facility under regulatory qualification criteria as defined in 16 U.S.C.A. § 796(17)(C) and (18)(B).</a:t>
            </a:r>
            <a:r>
              <a:rPr lang="en-US" dirty="0"/>
              <a:t>”  </a:t>
            </a:r>
          </a:p>
          <a:p>
            <a:endParaRPr lang="en-US" dirty="0"/>
          </a:p>
          <a:p>
            <a:r>
              <a:rPr lang="en-US" dirty="0"/>
              <a:t>The resources are treated as “must-take” or “must-run” facilities, meaning ERCOT accommodates their output rather than dispatching them economically.</a:t>
            </a:r>
          </a:p>
          <a:p>
            <a:endParaRPr lang="en-US" dirty="0"/>
          </a:p>
          <a:p>
            <a:r>
              <a:rPr lang="en-US" dirty="0"/>
              <a:t>When a Resource that is designated as a Qualified Facility submits an Output Schedule, the creation of their Energy Offer Curve has one key difference.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Target MW = Current telemetered MW Output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1B6606-B52D-E179-2DE8-C7B08D091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</a:pPr>
            <a:fld id="{BCDE79FB-97BA-492B-8D57-F1373F9ADA95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pic>
        <p:nvPicPr>
          <p:cNvPr id="5" name="Chart Picture 19">
            <a:extLst>
              <a:ext uri="{FF2B5EF4-FFF2-40B4-BE49-F238E27FC236}">
                <a16:creationId xmlns:a16="http://schemas.microsoft.com/office/drawing/2014/main" id="{0E1B8804-35A4-D5B3-C955-F2D9B59BEC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090" y="1003766"/>
            <a:ext cx="5652671" cy="53970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32002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AA623A-F0C6-0915-FBEF-EC772BFC9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099C6-F660-77AC-739E-3E6716CF0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8191500" cy="575185"/>
          </a:xfrm>
        </p:spPr>
        <p:txBody>
          <a:bodyPr anchor="t">
            <a:normAutofit/>
          </a:bodyPr>
          <a:lstStyle/>
          <a:p>
            <a:r>
              <a:rPr lang="en-US" dirty="0"/>
              <a:t>Details on Price Impact Event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AF5D6B-5397-9D9C-9841-A69B3D0505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615" y="1258529"/>
            <a:ext cx="9407308" cy="4719483"/>
          </a:xfrm>
        </p:spPr>
        <p:txBody>
          <a:bodyPr wrap="square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ERCOT discovered a software defect on January 29, 2026 affecting the Real-Time Market (RTM) between December 17, 2025 and January 29, 2026. ERCOT corrected the defect on January 29, 2026.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Security-Constrained Economic Dispatch failed to set the output schedules of Qualifying Facilities equal to their telemetered output.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ERCOT issued a market notice on February 5, 2026 (</a:t>
            </a:r>
            <a:r>
              <a:rPr lang="en-US" dirty="0">
                <a:hlinkClick r:id="rId2"/>
              </a:rPr>
              <a:t>M-A020526-01</a:t>
            </a:r>
            <a:r>
              <a:rPr lang="en-US" dirty="0"/>
              <a:t>) to preserve the ERCOT Board of Directors’ ability to review prices. The notice covered Operating Days (ODs) January 6, 2026 through January 29, 2026.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Due to a change in the RTM optimization engine on January 8, 2026, accurate prices for ODs January 6-7, 2026 could not be determined and so were excluded from the impact analysis.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9D22F0-8477-C404-903D-710BB242B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</a:pPr>
            <a:fld id="{BCDE79FB-97BA-492B-8D57-F1373F9ADA95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7D1E6A-F669-0988-09DF-D38C3F82AADE}"/>
              </a:ext>
            </a:extLst>
          </p:cNvPr>
          <p:cNvSpPr txBox="1"/>
          <p:nvPr/>
        </p:nvSpPr>
        <p:spPr>
          <a:xfrm>
            <a:off x="8927690" y="132735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567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EB346A-6A58-D6B3-00F6-D5E033DB4E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A4793-2801-CF57-C95D-21FFC7D4F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8191500" cy="575185"/>
          </a:xfrm>
        </p:spPr>
        <p:txBody>
          <a:bodyPr anchor="t">
            <a:normAutofit/>
          </a:bodyPr>
          <a:lstStyle/>
          <a:p>
            <a:r>
              <a:rPr lang="en-US" dirty="0"/>
              <a:t>Impact Analysis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D249B4-4F6F-9368-2D7B-346B0AA7D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</a:pPr>
            <a:fld id="{BCDE79FB-97BA-492B-8D57-F1373F9ADA95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EEA562-8872-9DB8-63E1-0AA465830D61}"/>
              </a:ext>
            </a:extLst>
          </p:cNvPr>
          <p:cNvSpPr txBox="1"/>
          <p:nvPr/>
        </p:nvSpPr>
        <p:spPr>
          <a:xfrm>
            <a:off x="8927690" y="132735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D2E55E1-250C-2856-4E7E-F98D5DC177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3713" y="1032385"/>
            <a:ext cx="11164887" cy="5139815"/>
          </a:xfrm>
        </p:spPr>
        <p:txBody>
          <a:bodyPr/>
          <a:lstStyle/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ERCOT Protocols Section 6.3(7)(b) requires that the absolute value impact to any single Counter-Party (CP) meet one of the following two criteria before seeking approval from the Board.</a:t>
            </a:r>
          </a:p>
          <a:p>
            <a:pPr marL="857250" lvl="1" indent="-400050">
              <a:spcBef>
                <a:spcPts val="0"/>
              </a:spcBef>
              <a:spcAft>
                <a:spcPts val="600"/>
              </a:spcAft>
              <a:buFont typeface="+mj-lt"/>
              <a:buAutoNum type="romanLcPeriod"/>
            </a:pPr>
            <a:r>
              <a:rPr lang="en-US" sz="1400" dirty="0"/>
              <a:t>2% and also greater than $20,000; or</a:t>
            </a:r>
          </a:p>
          <a:p>
            <a:pPr marL="857250" lvl="1" indent="-400050">
              <a:spcBef>
                <a:spcPts val="0"/>
              </a:spcBef>
              <a:spcAft>
                <a:spcPts val="600"/>
              </a:spcAft>
              <a:buFont typeface="+mj-lt"/>
              <a:buAutoNum type="romanLcPeriod"/>
            </a:pPr>
            <a:r>
              <a:rPr lang="en-US" sz="1400" dirty="0"/>
              <a:t>20% and also greater than $2,000.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marL="457200" indent="-4000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ERCOT determined that the following Operating Days (ODs) met criteria for significance for the Real-Time Market (RTM).</a:t>
            </a:r>
          </a:p>
          <a:p>
            <a:pPr>
              <a:spcAft>
                <a:spcPts val="1200"/>
              </a:spcAft>
            </a:pPr>
            <a:endParaRPr lang="en-US" sz="1600" dirty="0"/>
          </a:p>
          <a:p>
            <a:pPr>
              <a:spcAft>
                <a:spcPts val="1200"/>
              </a:spcAft>
            </a:pPr>
            <a:endParaRPr lang="en-US" sz="16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295936F-E03C-AE10-79A7-8010B1046E69}"/>
              </a:ext>
            </a:extLst>
          </p:cNvPr>
          <p:cNvGraphicFramePr>
            <a:graphicFrameLocks noGrp="1"/>
          </p:cNvGraphicFramePr>
          <p:nvPr/>
        </p:nvGraphicFramePr>
        <p:xfrm>
          <a:off x="2012156" y="3083560"/>
          <a:ext cx="8127999" cy="331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1148894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61085149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774331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Operating 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Counter-Parties meeting criteria in Protocol Section 6.3(7)(b)(</a:t>
                      </a:r>
                      <a:r>
                        <a:rPr lang="en-US" sz="1800" b="1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Counter-Parties meeting criteria in Protocol Section 6.3(7)(b)(ii)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436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1/10/2026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943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1/22/2026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0646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1/24/2026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1138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1/25/2026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482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1/26/2026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5421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5349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3BC004-99D9-A632-2A71-9571F3BA9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9394-A170-538A-C9F2-9D5427B9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8191500" cy="575185"/>
          </a:xfrm>
        </p:spPr>
        <p:txBody>
          <a:bodyPr anchor="t">
            <a:normAutofit/>
          </a:bodyPr>
          <a:lstStyle/>
          <a:p>
            <a:r>
              <a:rPr lang="en-US" dirty="0"/>
              <a:t>Impact Analysis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95AF34-7DE2-8EC8-1611-6E7BC8933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</a:pPr>
            <a:fld id="{BCDE79FB-97BA-492B-8D57-F1373F9ADA95}" type="slidenum">
              <a:rPr lang="en-US" smtClean="0"/>
              <a:pPr>
                <a:spcAft>
                  <a:spcPts val="600"/>
                </a:spcAft>
              </a:pPr>
              <a:t>6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806FC5-38C5-385E-1003-36F2A28A671E}"/>
              </a:ext>
            </a:extLst>
          </p:cNvPr>
          <p:cNvSpPr txBox="1"/>
          <p:nvPr/>
        </p:nvSpPr>
        <p:spPr>
          <a:xfrm>
            <a:off x="8927690" y="132735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F8E2325-9CC2-99B2-28F2-A35C731BE5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3713" y="1032385"/>
            <a:ext cx="11164887" cy="5139815"/>
          </a:xfrm>
        </p:spPr>
        <p:txBody>
          <a:bodyPr/>
          <a:lstStyle/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The maximum absolute value impact to Counter-Parties is shown here: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dirty="0"/>
          </a:p>
          <a:p>
            <a:pPr>
              <a:spcAft>
                <a:spcPts val="1200"/>
              </a:spcAft>
            </a:pPr>
            <a:endParaRPr lang="en-US" sz="1600" dirty="0"/>
          </a:p>
          <a:p>
            <a:pPr>
              <a:spcAft>
                <a:spcPts val="1200"/>
              </a:spcAft>
            </a:pPr>
            <a:endParaRPr lang="en-US" sz="16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C45712C-60D7-4D74-E318-0EA6D7C4DC1A}"/>
              </a:ext>
            </a:extLst>
          </p:cNvPr>
          <p:cNvGraphicFramePr>
            <a:graphicFrameLocks noGrp="1"/>
          </p:cNvGraphicFramePr>
          <p:nvPr/>
        </p:nvGraphicFramePr>
        <p:xfrm>
          <a:off x="1634727" y="1699895"/>
          <a:ext cx="8882856" cy="304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0714">
                  <a:extLst>
                    <a:ext uri="{9D8B030D-6E8A-4147-A177-3AD203B41FA5}">
                      <a16:colId xmlns:a16="http://schemas.microsoft.com/office/drawing/2014/main" val="2445504575"/>
                    </a:ext>
                  </a:extLst>
                </a:gridCol>
                <a:gridCol w="2220714">
                  <a:extLst>
                    <a:ext uri="{9D8B030D-6E8A-4147-A177-3AD203B41FA5}">
                      <a16:colId xmlns:a16="http://schemas.microsoft.com/office/drawing/2014/main" val="2528579332"/>
                    </a:ext>
                  </a:extLst>
                </a:gridCol>
                <a:gridCol w="2220714">
                  <a:extLst>
                    <a:ext uri="{9D8B030D-6E8A-4147-A177-3AD203B41FA5}">
                      <a16:colId xmlns:a16="http://schemas.microsoft.com/office/drawing/2014/main" val="338780606"/>
                    </a:ext>
                  </a:extLst>
                </a:gridCol>
                <a:gridCol w="2220714">
                  <a:extLst>
                    <a:ext uri="{9D8B030D-6E8A-4147-A177-3AD203B41FA5}">
                      <a16:colId xmlns:a16="http://schemas.microsoft.com/office/drawing/2014/main" val="30849498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Operating 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Maximum Amount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Maximum Percentage for Criteria (</a:t>
                      </a:r>
                      <a:r>
                        <a:rPr lang="en-US" dirty="0" err="1"/>
                        <a:t>i</a:t>
                      </a:r>
                      <a:r>
                        <a:rPr lang="en-US" dirty="0"/>
                        <a:t>)*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Maximum Percentage for Criteria (ii)**</a:t>
                      </a:r>
                    </a:p>
                    <a:p>
                      <a:pPr algn="ctr"/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94037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1/10/2026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$23,114.41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9.02%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n/a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34324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1/22/2026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$27,060.70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4.19%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n/a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6678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1/24/2026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$51,547.17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61.73%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61.73%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0255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1/25/2026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$74,002.78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3.47%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n/a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6926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1/26/2026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$2,446.12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n/a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95.84%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433728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E71E82A-A733-73BB-4ACE-209AF21215CC}"/>
              </a:ext>
            </a:extLst>
          </p:cNvPr>
          <p:cNvSpPr txBox="1"/>
          <p:nvPr/>
        </p:nvSpPr>
        <p:spPr>
          <a:xfrm>
            <a:off x="2260606" y="5068980"/>
            <a:ext cx="76310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* The maximum of percentage change to any single Counter-Party with impact more than $20,000</a:t>
            </a:r>
          </a:p>
          <a:p>
            <a:pPr algn="l"/>
            <a:r>
              <a:rPr lang="en-US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** The maximum of percentage change to any single Counter-Party with impact more than $2,000</a:t>
            </a:r>
          </a:p>
        </p:txBody>
      </p:sp>
    </p:spTree>
    <p:extLst>
      <p:ext uri="{BB962C8B-B14F-4D97-AF65-F5344CB8AC3E}">
        <p14:creationId xmlns:p14="http://schemas.microsoft.com/office/powerpoint/2010/main" val="39450793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3870B-5518-4696-5F2F-63FAF83C0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F335E-B541-DDDE-49CF-96F85F5C9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8191500" cy="575185"/>
          </a:xfrm>
        </p:spPr>
        <p:txBody>
          <a:bodyPr anchor="t">
            <a:normAutofit/>
          </a:bodyPr>
          <a:lstStyle/>
          <a:p>
            <a:r>
              <a:rPr lang="en-US" dirty="0"/>
              <a:t>Impact Analysis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24F2DE-ED6F-2494-EEE1-14AA24082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</a:pPr>
            <a:fld id="{BCDE79FB-97BA-492B-8D57-F1373F9ADA95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CA3510-8157-6BD9-A060-B54129E58E1A}"/>
              </a:ext>
            </a:extLst>
          </p:cNvPr>
          <p:cNvSpPr txBox="1"/>
          <p:nvPr/>
        </p:nvSpPr>
        <p:spPr>
          <a:xfrm>
            <a:off x="8927690" y="132735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69120F8-0F6F-B944-6DFE-0360A4E48F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3713" y="1032385"/>
            <a:ext cx="11164887" cy="5139815"/>
          </a:xfrm>
        </p:spPr>
        <p:txBody>
          <a:bodyPr/>
          <a:lstStyle/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The maximum estimated change in charges due to ERCOT is shown here: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 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dirty="0"/>
          </a:p>
          <a:p>
            <a:pPr>
              <a:spcAft>
                <a:spcPts val="1200"/>
              </a:spcAft>
            </a:pPr>
            <a:endParaRPr lang="en-US" sz="1600" dirty="0"/>
          </a:p>
          <a:p>
            <a:pPr>
              <a:spcAft>
                <a:spcPts val="1200"/>
              </a:spcAft>
            </a:pPr>
            <a:endParaRPr lang="en-US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E02639C-023B-884A-EADB-46E67539CCB5}"/>
              </a:ext>
            </a:extLst>
          </p:cNvPr>
          <p:cNvGraphicFramePr>
            <a:graphicFrameLocks noGrp="1"/>
          </p:cNvGraphicFramePr>
          <p:nvPr/>
        </p:nvGraphicFramePr>
        <p:xfrm>
          <a:off x="2012156" y="1869389"/>
          <a:ext cx="812799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95606327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027437642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892144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Operating Day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Change in Statement Charges Due to ERCOT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073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1/10/2026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$5,991.26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0.074%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40968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1/22/2026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$(26,540.67)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0.124%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897704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1/24/2026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$(227,722.13)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0.254%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26391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1/25/2026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$(284,421.31)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0.157%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70391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1/26/2026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$(52,364.11)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0.055%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5090224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C79A5EA-190B-11DE-8DFA-D95B3B91761B}"/>
              </a:ext>
            </a:extLst>
          </p:cNvPr>
          <p:cNvSpPr txBox="1"/>
          <p:nvPr/>
        </p:nvSpPr>
        <p:spPr>
          <a:xfrm>
            <a:off x="1698602" y="4590369"/>
            <a:ext cx="87551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Negative amounts are increased payments to Market Participants; positive amounts are increased charges. The percent amount is the absolute value of the percent impact to the previously settlement net amount due to/from ERCOT.</a:t>
            </a:r>
          </a:p>
        </p:txBody>
      </p:sp>
    </p:spTree>
    <p:extLst>
      <p:ext uri="{BB962C8B-B14F-4D97-AF65-F5344CB8AC3E}">
        <p14:creationId xmlns:p14="http://schemas.microsoft.com/office/powerpoint/2010/main" val="1179295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0CB3E2-A95B-EE5E-A2BD-A4B029343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7324D-5C04-865F-A862-2A5B5ABF7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8191500" cy="575185"/>
          </a:xfrm>
        </p:spPr>
        <p:txBody>
          <a:bodyPr anchor="t">
            <a:normAutofit/>
          </a:bodyPr>
          <a:lstStyle/>
          <a:p>
            <a:r>
              <a:rPr lang="en-US" dirty="0"/>
              <a:t>Conclusion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D11B4B-8581-A18F-E9E3-0AD278F99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</a:pPr>
            <a:fld id="{BCDE79FB-97BA-492B-8D57-F1373F9ADA95}" type="slidenum">
              <a:rPr lang="en-US" smtClean="0"/>
              <a:pPr>
                <a:spcAft>
                  <a:spcPts val="600"/>
                </a:spcAft>
              </a:pPr>
              <a:t>8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BC09AD-DF07-8ACD-2D9B-CC4EE71D52A3}"/>
              </a:ext>
            </a:extLst>
          </p:cNvPr>
          <p:cNvSpPr txBox="1"/>
          <p:nvPr/>
        </p:nvSpPr>
        <p:spPr>
          <a:xfrm>
            <a:off x="8927690" y="132735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434D28-BF22-733E-7F25-ECF5064BF2D8}"/>
              </a:ext>
            </a:extLst>
          </p:cNvPr>
          <p:cNvSpPr txBox="1"/>
          <p:nvPr/>
        </p:nvSpPr>
        <p:spPr>
          <a:xfrm>
            <a:off x="693692" y="1430310"/>
            <a:ext cx="87551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Our next steps will be to present the impact analysis results for the 5 ODs that met criteria to the June ERCOT Board of Directors meeting for price correction review.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59123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ERCOT">
      <a:dk1>
        <a:srgbClr val="000000"/>
      </a:dk1>
      <a:lt1>
        <a:srgbClr val="FFFFFF"/>
      </a:lt1>
      <a:dk2>
        <a:srgbClr val="2D3338"/>
      </a:dk2>
      <a:lt2>
        <a:srgbClr val="FFFFFF"/>
      </a:lt2>
      <a:accent1>
        <a:srgbClr val="003865"/>
      </a:accent1>
      <a:accent2>
        <a:srgbClr val="5B6770"/>
      </a:accent2>
      <a:accent3>
        <a:srgbClr val="26D07C"/>
      </a:accent3>
      <a:accent4>
        <a:srgbClr val="00829B"/>
      </a:accent4>
      <a:accent5>
        <a:srgbClr val="685BC7"/>
      </a:accent5>
      <a:accent6>
        <a:srgbClr val="890C58"/>
      </a:accent6>
      <a:hlink>
        <a:srgbClr val="3996DF"/>
      </a:hlink>
      <a:folHlink>
        <a:srgbClr val="867ED0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RCOT Official PowerPoint Template - Public" id="{FB506FE2-73A5-49D8-88D7-3B8BB673CC8D}" vid="{942DDDCD-BEC6-4902-AAD2-EB3CD2B6933E}"/>
    </a:ext>
  </a:extLst>
</a:theme>
</file>

<file path=ppt/theme/theme2.xml><?xml version="1.0" encoding="utf-8"?>
<a:theme xmlns:a="http://schemas.openxmlformats.org/drawingml/2006/main" name="Page Design">
  <a:themeElements>
    <a:clrScheme name="ERCOT colors">
      <a:dk1>
        <a:srgbClr val="171A1C"/>
      </a:dk1>
      <a:lt1>
        <a:srgbClr val="FFFFFF"/>
      </a:lt1>
      <a:dk2>
        <a:srgbClr val="4A525A"/>
      </a:dk2>
      <a:lt2>
        <a:srgbClr val="E6EBEF"/>
      </a:lt2>
      <a:accent1>
        <a:srgbClr val="005763"/>
      </a:accent1>
      <a:accent2>
        <a:srgbClr val="3DBED1"/>
      </a:accent2>
      <a:accent3>
        <a:srgbClr val="003865"/>
      </a:accent3>
      <a:accent4>
        <a:srgbClr val="0063B4"/>
      </a:accent4>
      <a:accent5>
        <a:srgbClr val="26D07C"/>
      </a:accent5>
      <a:accent6>
        <a:srgbClr val="867ED0"/>
      </a:accent6>
      <a:hlink>
        <a:srgbClr val="00AEC7"/>
      </a:hlink>
      <a:folHlink>
        <a:srgbClr val="685BC7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RCOT Official PowerPoint Template - Public" id="{FB506FE2-73A5-49D8-88D7-3B8BB673CC8D}" vid="{E771427F-03EA-4C50-B0D4-53899F39E54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udience xmlns="3c917f14-8d40-4289-92aa-fd10f73581c9">Public</Audienc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779995893D9842BA3FA5B9B5E7FD29" ma:contentTypeVersion="5" ma:contentTypeDescription="Create a new document." ma:contentTypeScope="" ma:versionID="6d199b3ad5f5b9d872d256308c85908b">
  <xsd:schema xmlns:xsd="http://www.w3.org/2001/XMLSchema" xmlns:xs="http://www.w3.org/2001/XMLSchema" xmlns:p="http://schemas.microsoft.com/office/2006/metadata/properties" xmlns:ns2="3c917f14-8d40-4289-92aa-fd10f73581c9" targetNamespace="http://schemas.microsoft.com/office/2006/metadata/properties" ma:root="true" ma:fieldsID="dcedc2ff92fcc6164a822d33fd796499" ns2:_="">
    <xsd:import namespace="3c917f14-8d40-4289-92aa-fd10f73581c9"/>
    <xsd:element name="properties">
      <xsd:complexType>
        <xsd:sequence>
          <xsd:element name="documentManagement">
            <xsd:complexType>
              <xsd:all>
                <xsd:element ref="ns2:Audience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917f14-8d40-4289-92aa-fd10f73581c9" elementFormDefault="qualified">
    <xsd:import namespace="http://schemas.microsoft.com/office/2006/documentManagement/types"/>
    <xsd:import namespace="http://schemas.microsoft.com/office/infopath/2007/PartnerControls"/>
    <xsd:element name="Audience" ma:index="8" nillable="true" ma:displayName="Audience" ma:format="Dropdown" ma:internalName="Audience">
      <xsd:simpleType>
        <xsd:restriction base="dms:Choice">
          <xsd:enumeration value="Public"/>
          <xsd:enumeration value="Internal"/>
          <xsd:enumeration value="Confidential"/>
          <xsd:enumeration value="Board of Directors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754FD2-17D2-4534-9157-8CFDD0166132}">
  <ds:schemaRefs>
    <ds:schemaRef ds:uri="http://purl.org/dc/elements/1.1/"/>
    <ds:schemaRef ds:uri="3c917f14-8d40-4289-92aa-fd10f73581c9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6A5F3B15-1EDA-47D5-B690-303F08E28C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7DC9A4-2D51-40CB-BA99-0BF7D516F6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917f14-8d40-4289-92aa-fd10f73581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ERCOT Official PowerPoint Template - Public</Template>
  <TotalTime>206</TotalTime>
  <Words>725</Words>
  <Application>Microsoft Office PowerPoint</Application>
  <PresentationFormat>Widescreen</PresentationFormat>
  <Paragraphs>135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Aptos</vt:lpstr>
      <vt:lpstr>Arial</vt:lpstr>
      <vt:lpstr>Calibri</vt:lpstr>
      <vt:lpstr>Wingdings</vt:lpstr>
      <vt:lpstr>Cover</vt:lpstr>
      <vt:lpstr>Page Design</vt:lpstr>
      <vt:lpstr>Potential Price Correction for Real-Time Market   Matthew Young Supervisor, Market Validation  May 19, 2026</vt:lpstr>
      <vt:lpstr>Energy Offer Curve Creation for Output Schedules</vt:lpstr>
      <vt:lpstr>Special Logic for Qualified Facilities</vt:lpstr>
      <vt:lpstr>Details on Price Impact Event</vt:lpstr>
      <vt:lpstr>Impact Analysis Results</vt:lpstr>
      <vt:lpstr>Impact Analysis Results</vt:lpstr>
      <vt:lpstr>Impact Analysis 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Young, Matthew</dc:creator>
  <cp:keywords/>
  <cp:lastModifiedBy>Young, Matthew</cp:lastModifiedBy>
  <cp:revision>19</cp:revision>
  <dcterms:created xsi:type="dcterms:W3CDTF">2026-05-15T14:50:11Z</dcterms:created>
  <dcterms:modified xsi:type="dcterms:W3CDTF">2026-05-18T20:24:21Z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0x01010056779995893D9842BA3FA5B9B5E7FD29</vt:lpwstr>
  </property>
  <property fmtid="{D5CDD505-2E9C-101B-9397-08002B2CF9AE}" pid="3" name="MediaServiceImageTags">
    <vt:lpwstr/>
  </property>
  <property fmtid="{D5CDD505-2E9C-101B-9397-08002B2CF9AE}" pid="4" name="MSIP_Label_c144db1d-993e-40da-980d-6eea152adc50_Enabled">
    <vt:lpwstr>true</vt:lpwstr>
  </property>
  <property fmtid="{D5CDD505-2E9C-101B-9397-08002B2CF9AE}" pid="5" name="MSIP_Label_c144db1d-993e-40da-980d-6eea152adc50_SetDate">
    <vt:lpwstr>2026-02-04T21:33:56Z</vt:lpwstr>
  </property>
  <property fmtid="{D5CDD505-2E9C-101B-9397-08002B2CF9AE}" pid="6" name="MSIP_Label_c144db1d-993e-40da-980d-6eea152adc50_Method">
    <vt:lpwstr>Privileged</vt:lpwstr>
  </property>
  <property fmtid="{D5CDD505-2E9C-101B-9397-08002B2CF9AE}" pid="7" name="MSIP_Label_c144db1d-993e-40da-980d-6eea152adc50_Name">
    <vt:lpwstr>Public</vt:lpwstr>
  </property>
  <property fmtid="{D5CDD505-2E9C-101B-9397-08002B2CF9AE}" pid="8" name="MSIP_Label_c144db1d-993e-40da-980d-6eea152adc50_SiteId">
    <vt:lpwstr>0afb747d-bff7-4596-a9fc-950ef9e0ec45</vt:lpwstr>
  </property>
  <property fmtid="{D5CDD505-2E9C-101B-9397-08002B2CF9AE}" pid="9" name="MSIP_Label_c144db1d-993e-40da-980d-6eea152adc50_ActionId">
    <vt:lpwstr>1d14393e-8913-4215-8969-3d0b24cf798e</vt:lpwstr>
  </property>
  <property fmtid="{D5CDD505-2E9C-101B-9397-08002B2CF9AE}" pid="10" name="MSIP_Label_c144db1d-993e-40da-980d-6eea152adc50_ContentBits">
    <vt:lpwstr>0</vt:lpwstr>
  </property>
  <property fmtid="{D5CDD505-2E9C-101B-9397-08002B2CF9AE}" pid="11" name="MSIP_Label_c144db1d-993e-40da-980d-6eea152adc50_Tag">
    <vt:lpwstr>10, 0, 1, 1</vt:lpwstr>
  </property>
</Properties>
</file>