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notesMasterIdLst>
    <p:notesMasterId r:id="rId6"/>
  </p:notesMasterIdLst>
  <p:sldIdLst>
    <p:sldId id="257" r:id="rId3"/>
    <p:sldId id="261"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4660"/>
  </p:normalViewPr>
  <p:slideViewPr>
    <p:cSldViewPr snapToGrid="0">
      <p:cViewPr varScale="1">
        <p:scale>
          <a:sx n="142" d="100"/>
          <a:sy n="142" d="100"/>
        </p:scale>
        <p:origin x="948" y="3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7FDB3F-5E17-4F6C-81AE-D2F7375F35EF}" type="datetimeFigureOut">
              <a:rPr lang="en-US" smtClean="0"/>
              <a:t>5/18/2026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A8244-0881-4609-B212-F57308157124}" type="slidenum">
              <a:rPr lang="en-US" smtClean="0"/>
              <a:t>‹#›</a:t>
            </a:fld>
            <a:endParaRPr lang="en-US"/>
          </a:p>
        </p:txBody>
      </p:sp>
    </p:spTree>
    <p:extLst>
      <p:ext uri="{BB962C8B-B14F-4D97-AF65-F5344CB8AC3E}">
        <p14:creationId xmlns:p14="http://schemas.microsoft.com/office/powerpoint/2010/main" val="155290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3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endParaRPr lang="en-US" dirty="0"/>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9225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endParaRPr lang="en-US" dirty="0"/>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1536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endParaRPr lang="en-US" dirty="0"/>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924672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18,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18678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18,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14426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18,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0618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18,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58009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18,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60671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endParaRPr lang="en-US" dirty="0"/>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18,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40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18,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7431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260776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sv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00336323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18,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1667440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4C9626F-7CC4-69F1-5A98-93811E01E1B4}"/>
              </a:ext>
            </a:extLst>
          </p:cNvPr>
          <p:cNvSpPr>
            <a:spLocks noGrp="1"/>
          </p:cNvSpPr>
          <p:nvPr>
            <p:ph type="ctrTitle"/>
          </p:nvPr>
        </p:nvSpPr>
        <p:spPr/>
        <p:txBody>
          <a:bodyPr/>
          <a:lstStyle/>
          <a:p>
            <a:r>
              <a:rPr lang="en-US" dirty="0"/>
              <a:t>Proposed 2027 Ancillary Service Methodology Timeline</a:t>
            </a:r>
            <a:br>
              <a:rPr lang="en-US" dirty="0"/>
            </a:br>
            <a:br>
              <a:rPr lang="en-US" dirty="0"/>
            </a:br>
            <a:br>
              <a:rPr lang="en-US" sz="1800" dirty="0"/>
            </a:br>
            <a:r>
              <a:rPr lang="en-US" sz="1800" b="0" dirty="0"/>
              <a:t>Luis Hinojosa</a:t>
            </a:r>
            <a:br>
              <a:rPr lang="en-US" sz="1800" b="0" dirty="0"/>
            </a:br>
            <a:r>
              <a:rPr lang="en-US" sz="1800" b="0" dirty="0"/>
              <a:t>Manager, Ancillary Services &amp; Operations Analytics</a:t>
            </a:r>
            <a:br>
              <a:rPr lang="en-US" sz="1800" b="0" dirty="0"/>
            </a:br>
            <a:br>
              <a:rPr lang="en-US" sz="1800" b="0" dirty="0"/>
            </a:br>
            <a:r>
              <a:rPr lang="en-US" sz="1600" b="0" dirty="0"/>
              <a:t>TAC</a:t>
            </a:r>
            <a:br>
              <a:rPr lang="en-US" sz="1800" b="0" dirty="0"/>
            </a:br>
            <a:br>
              <a:rPr lang="en-US" sz="1800" b="0" dirty="0"/>
            </a:br>
            <a:r>
              <a:rPr lang="en-US" sz="1600" b="0" dirty="0"/>
              <a:t>May 19, 2026</a:t>
            </a:r>
            <a:endParaRPr lang="en-US" b="0" dirty="0"/>
          </a:p>
        </p:txBody>
      </p:sp>
      <p:sp>
        <p:nvSpPr>
          <p:cNvPr id="9" name="Text Placeholder 8">
            <a:extLst>
              <a:ext uri="{FF2B5EF4-FFF2-40B4-BE49-F238E27FC236}">
                <a16:creationId xmlns:a16="http://schemas.microsoft.com/office/drawing/2014/main" id="{B804D957-A452-4317-8F66-5752C4E753F4}"/>
              </a:ext>
            </a:extLst>
          </p:cNvPr>
          <p:cNvSpPr>
            <a:spLocks noGrp="1"/>
          </p:cNvSpPr>
          <p:nvPr>
            <p:ph type="body" sz="quarter" idx="15"/>
          </p:nvPr>
        </p:nvSpPr>
        <p:spPr>
          <a:xfrm flipH="1">
            <a:off x="6427363" y="3355041"/>
            <a:ext cx="5201214" cy="3156596"/>
          </a:xfrm>
        </p:spPr>
        <p:txBody>
          <a:bodyPr/>
          <a:lstStyle/>
          <a:p>
            <a:r>
              <a:rPr lang="en-US" dirty="0"/>
              <a:t>Key Takeaways</a:t>
            </a:r>
          </a:p>
          <a:p>
            <a:pPr marL="285750" indent="-285750">
              <a:buFont typeface="Arial" panose="020B0604020202020204" pitchFamily="34" charset="0"/>
              <a:buChar char="•"/>
            </a:pPr>
            <a:r>
              <a:rPr lang="en-US" b="0" dirty="0"/>
              <a:t>Interested Stakeholders are requested to attend working group meetings to provide any feedback on the AS Methodology.</a:t>
            </a:r>
          </a:p>
        </p:txBody>
      </p:sp>
      <p:sp>
        <p:nvSpPr>
          <p:cNvPr id="10" name="Content Placeholder 9">
            <a:extLst>
              <a:ext uri="{FF2B5EF4-FFF2-40B4-BE49-F238E27FC236}">
                <a16:creationId xmlns:a16="http://schemas.microsoft.com/office/drawing/2014/main" id="{F249EFCD-5BAF-DD72-E75C-1BA68B2EC905}"/>
              </a:ext>
            </a:extLst>
          </p:cNvPr>
          <p:cNvSpPr>
            <a:spLocks noGrp="1"/>
          </p:cNvSpPr>
          <p:nvPr>
            <p:ph sz="quarter" idx="16"/>
          </p:nvPr>
        </p:nvSpPr>
        <p:spPr/>
        <p:txBody>
          <a:bodyPr/>
          <a:lstStyle/>
          <a:p>
            <a:r>
              <a:rPr lang="en-US" dirty="0"/>
              <a:t>Purpose</a:t>
            </a:r>
          </a:p>
          <a:p>
            <a:pPr marL="285750" indent="-285750">
              <a:buFont typeface="Arial" panose="020B0604020202020204" pitchFamily="34" charset="0"/>
              <a:buChar char="•"/>
            </a:pPr>
            <a:r>
              <a:rPr lang="en-US" b="0" dirty="0"/>
              <a:t>Provide an update on the proposed timeline for market discussion.</a:t>
            </a:r>
          </a:p>
          <a:p>
            <a:pPr marL="285750" indent="-285750">
              <a:buFont typeface="Arial" panose="020B0604020202020204" pitchFamily="34" charset="0"/>
              <a:buChar char="•"/>
            </a:pPr>
            <a:endParaRPr lang="en-US" b="0" dirty="0"/>
          </a:p>
        </p:txBody>
      </p:sp>
    </p:spTree>
    <p:extLst>
      <p:ext uri="{BB962C8B-B14F-4D97-AF65-F5344CB8AC3E}">
        <p14:creationId xmlns:p14="http://schemas.microsoft.com/office/powerpoint/2010/main" val="70671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82C87-0E5B-7D2E-5446-8CBB0A11C656}"/>
              </a:ext>
            </a:extLst>
          </p:cNvPr>
          <p:cNvSpPr>
            <a:spLocks noGrp="1"/>
          </p:cNvSpPr>
          <p:nvPr>
            <p:ph type="title"/>
          </p:nvPr>
        </p:nvSpPr>
        <p:spPr/>
        <p:txBody>
          <a:bodyPr/>
          <a:lstStyle/>
          <a:p>
            <a:r>
              <a:rPr lang="en-US" dirty="0"/>
              <a:t>Proposed Timeline</a:t>
            </a:r>
          </a:p>
        </p:txBody>
      </p:sp>
      <p:sp>
        <p:nvSpPr>
          <p:cNvPr id="8" name="Text Placeholder 7">
            <a:extLst>
              <a:ext uri="{FF2B5EF4-FFF2-40B4-BE49-F238E27FC236}">
                <a16:creationId xmlns:a16="http://schemas.microsoft.com/office/drawing/2014/main" id="{7433CEEE-FDA4-765F-E365-BE48E00AB76D}"/>
              </a:ext>
            </a:extLst>
          </p:cNvPr>
          <p:cNvSpPr>
            <a:spLocks noGrp="1"/>
          </p:cNvSpPr>
          <p:nvPr>
            <p:ph type="body" sz="quarter" idx="13"/>
          </p:nvPr>
        </p:nvSpPr>
        <p:spPr>
          <a:xfrm>
            <a:off x="495300" y="1100138"/>
            <a:ext cx="5381625" cy="5072062"/>
          </a:xfrm>
        </p:spPr>
        <p:txBody>
          <a:bodyPr/>
          <a:lstStyle/>
          <a:p>
            <a:pPr marL="285750" indent="-285750">
              <a:buFont typeface="Arial" panose="020B0604020202020204" pitchFamily="34" charset="0"/>
              <a:buChar char="•"/>
            </a:pPr>
            <a:r>
              <a:rPr lang="en-US" dirty="0"/>
              <a:t>ERCOT will be discussing proposed changes to the 2027 Ancillary Service Methodology. </a:t>
            </a:r>
          </a:p>
          <a:p>
            <a:endParaRPr lang="en-US" dirty="0"/>
          </a:p>
          <a:p>
            <a:pPr marL="285750" indent="-285750">
              <a:buFont typeface="Arial" panose="020B0604020202020204" pitchFamily="34" charset="0"/>
              <a:buChar char="•"/>
            </a:pPr>
            <a:r>
              <a:rPr lang="en-US" dirty="0"/>
              <a:t>The proposed timeline for this review is included in the image alongside which includes ERCOT </a:t>
            </a:r>
            <a:r>
              <a:rPr lang="en-US" dirty="0" err="1"/>
              <a:t>BoD</a:t>
            </a:r>
            <a:r>
              <a:rPr lang="en-US" dirty="0"/>
              <a:t> recommended approval and the PUC’s approval.</a:t>
            </a:r>
          </a:p>
          <a:p>
            <a:endParaRPr lang="en-US" dirty="0"/>
          </a:p>
          <a:p>
            <a:pPr marL="285750" indent="-285750">
              <a:buFont typeface="Arial" panose="020B0604020202020204" pitchFamily="34" charset="0"/>
              <a:buChar char="•"/>
            </a:pPr>
            <a:r>
              <a:rPr lang="en-US" dirty="0"/>
              <a:t>This year ERCOT will be sharing proposed changes to the AS Methodology. ERCOT plans to provide all relevant details on the proposed methodology during the working group discussions and provide just a summary of the proposed changes during the August/September discussions. </a:t>
            </a:r>
          </a:p>
          <a:p>
            <a:endParaRPr lang="en-US" dirty="0"/>
          </a:p>
          <a:p>
            <a:pPr marL="285750" indent="-285750">
              <a:buFont typeface="Arial" panose="020B0604020202020204" pitchFamily="34" charset="0"/>
              <a:buChar char="•"/>
            </a:pPr>
            <a:r>
              <a:rPr lang="en-US" dirty="0"/>
              <a:t>Interested Stakeholders are requested to attend working group meetings to provide any feedback on the AS Methodology.</a:t>
            </a:r>
          </a:p>
          <a:p>
            <a:pPr marL="285750" indent="-285750">
              <a:buFont typeface="Arial" panose="020B0604020202020204" pitchFamily="34" charset="0"/>
              <a:buChar char="•"/>
            </a:pPr>
            <a:endParaRPr lang="en-US" dirty="0"/>
          </a:p>
        </p:txBody>
      </p:sp>
      <p:sp>
        <p:nvSpPr>
          <p:cNvPr id="9" name="Text Placeholder 8">
            <a:extLst>
              <a:ext uri="{FF2B5EF4-FFF2-40B4-BE49-F238E27FC236}">
                <a16:creationId xmlns:a16="http://schemas.microsoft.com/office/drawing/2014/main" id="{B2AAB570-2DF6-C57F-FACA-8987A7169978}"/>
              </a:ext>
            </a:extLst>
          </p:cNvPr>
          <p:cNvSpPr>
            <a:spLocks noGrp="1"/>
          </p:cNvSpPr>
          <p:nvPr>
            <p:ph type="body" sz="quarter" idx="14"/>
          </p:nvPr>
        </p:nvSpPr>
        <p:spPr>
          <a:xfrm>
            <a:off x="6343649" y="978695"/>
            <a:ext cx="5243513" cy="5072062"/>
          </a:xfrm>
          <a:solidFill>
            <a:schemeClr val="bg1">
              <a:lumMod val="95000"/>
            </a:schemeClr>
          </a:solidFill>
          <a:ln w="38100">
            <a:solidFill>
              <a:schemeClr val="accent2"/>
            </a:solidFill>
          </a:ln>
        </p:spPr>
        <p:txBody>
          <a:bodyPr/>
          <a:lstStyle/>
          <a:p>
            <a:r>
              <a:rPr lang="en-US" b="1" u="sng" cap="all" dirty="0"/>
              <a:t>Proposed 2027 Methodology Review Timeline </a:t>
            </a:r>
          </a:p>
          <a:p>
            <a:pPr marL="285750" indent="-285750">
              <a:buFont typeface="Arial" panose="020B0604020202020204" pitchFamily="34" charset="0"/>
              <a:buChar char="•"/>
            </a:pPr>
            <a:r>
              <a:rPr lang="en-US" dirty="0"/>
              <a:t>May 19, 2026 – TAC Kickoff</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June 17, 2026 – PDCWG</a:t>
            </a:r>
          </a:p>
          <a:p>
            <a:pPr marL="285750" indent="-285750">
              <a:buFont typeface="Arial" panose="020B0604020202020204" pitchFamily="34" charset="0"/>
              <a:buChar char="•"/>
            </a:pPr>
            <a:r>
              <a:rPr lang="en-US" dirty="0"/>
              <a:t>June 29, 2026 – WMWG</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July 22, 2026 – PDCWG (Proposed)</a:t>
            </a:r>
          </a:p>
          <a:p>
            <a:pPr marL="285750" indent="-285750">
              <a:buFont typeface="Arial" panose="020B0604020202020204" pitchFamily="34" charset="0"/>
              <a:buChar char="•"/>
            </a:pPr>
            <a:r>
              <a:rPr lang="en-US" dirty="0"/>
              <a:t>July 27, 2026 – WMWG (Proposed)</a:t>
            </a:r>
          </a:p>
          <a:p>
            <a:pPr marL="285750" indent="-285750">
              <a:buFont typeface="Arial" panose="020B0604020202020204" pitchFamily="34" charset="0"/>
              <a:buChar char="•"/>
            </a:pPr>
            <a:r>
              <a:rPr lang="en-US" dirty="0"/>
              <a:t>July 28, 2026 – OWG (Proposed)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August 05, 2026 – WMS (Vote)</a:t>
            </a:r>
          </a:p>
          <a:p>
            <a:pPr marL="285750" indent="-285750">
              <a:buFont typeface="Arial" panose="020B0604020202020204" pitchFamily="34" charset="0"/>
              <a:buChar char="•"/>
            </a:pPr>
            <a:r>
              <a:rPr lang="en-US" dirty="0"/>
              <a:t>August 06, 2026 – ROS (Vote)</a:t>
            </a:r>
          </a:p>
          <a:p>
            <a:pPr marL="285750" indent="-285750">
              <a:buFont typeface="Arial" panose="020B0604020202020204" pitchFamily="34" charset="0"/>
              <a:buChar char="•"/>
            </a:pPr>
            <a:r>
              <a:rPr lang="en-US" dirty="0"/>
              <a:t>August 26, 2026 – TAC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a:p>
            <a:endParaRPr lang="en-US" dirty="0"/>
          </a:p>
        </p:txBody>
      </p:sp>
      <p:sp>
        <p:nvSpPr>
          <p:cNvPr id="5" name="Slide Number Placeholder 4">
            <a:extLst>
              <a:ext uri="{FF2B5EF4-FFF2-40B4-BE49-F238E27FC236}">
                <a16:creationId xmlns:a16="http://schemas.microsoft.com/office/drawing/2014/main" id="{252C9B7F-6EDC-FBE8-FBB3-1DBB6D44AF32}"/>
              </a:ext>
            </a:extLst>
          </p:cNvPr>
          <p:cNvSpPr>
            <a:spLocks noGrp="1"/>
          </p:cNvSpPr>
          <p:nvPr>
            <p:ph type="sldNum" sz="quarter" idx="12"/>
          </p:nvPr>
        </p:nvSpPr>
        <p:spPr/>
        <p:txBody>
          <a:bodyPr/>
          <a:lstStyle/>
          <a:p>
            <a:fld id="{BCDE79FB-97BA-492B-8D57-F1373F9ADA95}" type="slidenum">
              <a:rPr lang="en-US" smtClean="0"/>
              <a:t>2</a:t>
            </a:fld>
            <a:endParaRPr lang="en-US" dirty="0"/>
          </a:p>
        </p:txBody>
      </p:sp>
    </p:spTree>
    <p:extLst>
      <p:ext uri="{BB962C8B-B14F-4D97-AF65-F5344CB8AC3E}">
        <p14:creationId xmlns:p14="http://schemas.microsoft.com/office/powerpoint/2010/main" val="2600158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0F718A-6FB1-73FC-798A-289DAED00892}"/>
              </a:ext>
            </a:extLst>
          </p:cNvPr>
          <p:cNvSpPr>
            <a:spLocks noGrp="1"/>
          </p:cNvSpPr>
          <p:nvPr>
            <p:ph type="ctrTitle"/>
          </p:nvPr>
        </p:nvSpPr>
        <p:spPr/>
        <p:txBody>
          <a:bodyPr/>
          <a:lstStyle/>
          <a:p>
            <a:r>
              <a:rPr lang="en-US" dirty="0"/>
              <a:t>Questions?</a:t>
            </a:r>
          </a:p>
        </p:txBody>
      </p:sp>
      <p:sp>
        <p:nvSpPr>
          <p:cNvPr id="7" name="Subtitle 6">
            <a:extLst>
              <a:ext uri="{FF2B5EF4-FFF2-40B4-BE49-F238E27FC236}">
                <a16:creationId xmlns:a16="http://schemas.microsoft.com/office/drawing/2014/main" id="{C7917BD9-FD4D-40FA-723D-D2F2E4513C1B}"/>
              </a:ext>
            </a:extLst>
          </p:cNvPr>
          <p:cNvSpPr>
            <a:spLocks noGrp="1"/>
          </p:cNvSpPr>
          <p:nvPr>
            <p:ph type="subTitle" idx="1"/>
          </p:nvPr>
        </p:nvSpPr>
        <p:spPr/>
        <p:txBody>
          <a:bodyPr/>
          <a:lstStyle/>
          <a:p>
            <a:endParaRPr lang="en-US" dirty="0"/>
          </a:p>
        </p:txBody>
      </p:sp>
      <p:sp>
        <p:nvSpPr>
          <p:cNvPr id="5" name="Slide Number Placeholder 4">
            <a:extLst>
              <a:ext uri="{FF2B5EF4-FFF2-40B4-BE49-F238E27FC236}">
                <a16:creationId xmlns:a16="http://schemas.microsoft.com/office/drawing/2014/main" id="{0AA70470-082C-B92C-F840-0FFE6A3E67D7}"/>
              </a:ext>
            </a:extLst>
          </p:cNvPr>
          <p:cNvSpPr>
            <a:spLocks noGrp="1"/>
          </p:cNvSpPr>
          <p:nvPr>
            <p:ph type="sldNum" sz="quarter" idx="12"/>
          </p:nvPr>
        </p:nvSpPr>
        <p:spPr/>
        <p:txBody>
          <a:bodyPr/>
          <a:lstStyle/>
          <a:p>
            <a:fld id="{BCDE79FB-97BA-492B-8D57-F1373F9ADA95}" type="slidenum">
              <a:rPr lang="en-US" smtClean="0"/>
              <a:t>3</a:t>
            </a:fld>
            <a:endParaRPr lang="en-US" dirty="0"/>
          </a:p>
        </p:txBody>
      </p:sp>
    </p:spTree>
    <p:extLst>
      <p:ext uri="{BB962C8B-B14F-4D97-AF65-F5344CB8AC3E}">
        <p14:creationId xmlns:p14="http://schemas.microsoft.com/office/powerpoint/2010/main" val="1486693512"/>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ERCOT Official PowerPoint Template - Public</Template>
  <TotalTime>206</TotalTime>
  <Words>255</Words>
  <Application>Microsoft Office PowerPoint</Application>
  <PresentationFormat>Widescreen</PresentationFormat>
  <Paragraphs>32</Paragraphs>
  <Slides>3</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vt:i4>
      </vt:variant>
    </vt:vector>
  </HeadingPairs>
  <TitlesOfParts>
    <vt:vector size="8" baseType="lpstr">
      <vt:lpstr>Aptos</vt:lpstr>
      <vt:lpstr>Arial</vt:lpstr>
      <vt:lpstr>Wingdings</vt:lpstr>
      <vt:lpstr>1_Cover</vt:lpstr>
      <vt:lpstr>Page Design</vt:lpstr>
      <vt:lpstr>Proposed 2027 Ancillary Service Methodology Timeline   Luis Hinojosa Manager, Ancillary Services &amp; Operations Analytics  TAC  May 19, 2026</vt:lpstr>
      <vt:lpstr>Proposed Timeline</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Hinojosa, Luis</dc:creator>
  <cp:lastModifiedBy>Hinojosa, Luis</cp:lastModifiedBy>
  <cp:revision>39</cp:revision>
  <dcterms:created xsi:type="dcterms:W3CDTF">2026-03-20T16:13:11Z</dcterms:created>
  <dcterms:modified xsi:type="dcterms:W3CDTF">2026-05-19T02:05:52Z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SetDate">
    <vt:lpwstr>2026-03-20T16:19:19Z</vt:lpwstr>
  </property>
  <property fmtid="{D5CDD505-2E9C-101B-9397-08002B2CF9AE}" pid="4" name="MSIP_Label_7084cbda-52b8-46fb-a7b7-cb5bd465ed85_Method">
    <vt:lpwstr>Standard</vt:lpwstr>
  </property>
  <property fmtid="{D5CDD505-2E9C-101B-9397-08002B2CF9AE}" pid="5" name="MSIP_Label_7084cbda-52b8-46fb-a7b7-cb5bd465ed85_Name">
    <vt:lpwstr>Internal</vt:lpwstr>
  </property>
  <property fmtid="{D5CDD505-2E9C-101B-9397-08002B2CF9AE}" pid="6" name="MSIP_Label_7084cbda-52b8-46fb-a7b7-cb5bd465ed85_SiteId">
    <vt:lpwstr>0afb747d-bff7-4596-a9fc-950ef9e0ec45</vt:lpwstr>
  </property>
  <property fmtid="{D5CDD505-2E9C-101B-9397-08002B2CF9AE}" pid="7" name="MSIP_Label_7084cbda-52b8-46fb-a7b7-cb5bd465ed85_ActionId">
    <vt:lpwstr>ea6b1302-5424-4b1f-b9a8-9eed0120f1ec</vt:lpwstr>
  </property>
  <property fmtid="{D5CDD505-2E9C-101B-9397-08002B2CF9AE}" pid="8" name="MSIP_Label_7084cbda-52b8-46fb-a7b7-cb5bd465ed85_ContentBits">
    <vt:lpwstr>0</vt:lpwstr>
  </property>
  <property fmtid="{D5CDD505-2E9C-101B-9397-08002B2CF9AE}" pid="9" name="MSIP_Label_7084cbda-52b8-46fb-a7b7-cb5bd465ed85_Tag">
    <vt:lpwstr>10, 3, 0, 1</vt:lpwstr>
  </property>
</Properties>
</file>