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7"/>
  </p:notesMasterIdLst>
  <p:handoutMasterIdLst>
    <p:handoutMasterId r:id="rId18"/>
  </p:handoutMasterIdLst>
  <p:sldIdLst>
    <p:sldId id="542" r:id="rId7"/>
    <p:sldId id="3042" r:id="rId8"/>
    <p:sldId id="3043" r:id="rId9"/>
    <p:sldId id="3028" r:id="rId10"/>
    <p:sldId id="2994" r:id="rId11"/>
    <p:sldId id="3013" r:id="rId12"/>
    <p:sldId id="3003" r:id="rId13"/>
    <p:sldId id="3041" r:id="rId14"/>
    <p:sldId id="3036" r:id="rId15"/>
    <p:sldId id="3044"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7EF241-D177-A944-4894-83113FDB6824}" name="Woodfin, Dan" initials="DW" userId="S::Dan.Woodfin@ercot.com::241f4bb4-a54f-4ff5-bea3-a7be5eec2bbc" providerId="AD"/>
  <p188:author id="{EA1B32BD-8A7A-163B-01A8-FF662E4D821A}" name="Mago, Nitika" initials="NM" userId="S::Nitika.Mago@ercot.com::eb4dfd7f-5a13-4bd1-acb0-2d627733e6c8" providerId="AD"/>
  <p188:author id="{7CAD32F3-9A8F-BBAB-6DC6-D1C0E300C730}" name="Butler, Luke" initials="LB" userId="S::Luke.Butler@ercot.com::cace11a8-8eef-4699-982e-2334d57899db"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98A397-9E55-48EE-AE90-A9E4BB41DC3A}" v="2" dt="2026-05-18T14:46:12.061"/>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2334" y="34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tler, Luke" userId="cace11a8-8eef-4699-982e-2334d57899db" providerId="ADAL" clId="{6124ED37-1054-46FC-8BAF-0A2A134DD2DE}"/>
    <pc:docChg chg="custSel addSld delSld modSld sldOrd">
      <pc:chgData name="Butler, Luke" userId="cace11a8-8eef-4699-982e-2334d57899db" providerId="ADAL" clId="{6124ED37-1054-46FC-8BAF-0A2A134DD2DE}" dt="2026-05-18T14:48:17.081" v="40"/>
      <pc:docMkLst>
        <pc:docMk/>
      </pc:docMkLst>
      <pc:sldChg chg="modSp mod modShow">
        <pc:chgData name="Butler, Luke" userId="cace11a8-8eef-4699-982e-2334d57899db" providerId="ADAL" clId="{6124ED37-1054-46FC-8BAF-0A2A134DD2DE}" dt="2026-05-18T14:46:42.052" v="35" actId="729"/>
        <pc:sldMkLst>
          <pc:docMk/>
          <pc:sldMk cId="1850676767" sldId="542"/>
        </pc:sldMkLst>
        <pc:spChg chg="mod">
          <ac:chgData name="Butler, Luke" userId="cace11a8-8eef-4699-982e-2334d57899db" providerId="ADAL" clId="{6124ED37-1054-46FC-8BAF-0A2A134DD2DE}" dt="2026-05-18T14:43:44.265" v="8" actId="20577"/>
          <ac:spMkLst>
            <pc:docMk/>
            <pc:sldMk cId="1850676767" sldId="542"/>
            <ac:spMk id="2" creationId="{B896AC7B-343D-C2D2-D136-88D0521DB8CC}"/>
          </ac:spMkLst>
        </pc:spChg>
      </pc:sldChg>
      <pc:sldChg chg="ord">
        <pc:chgData name="Butler, Luke" userId="cace11a8-8eef-4699-982e-2334d57899db" providerId="ADAL" clId="{6124ED37-1054-46FC-8BAF-0A2A134DD2DE}" dt="2026-05-18T14:48:17.081" v="40"/>
        <pc:sldMkLst>
          <pc:docMk/>
          <pc:sldMk cId="1823363822" sldId="2994"/>
        </pc:sldMkLst>
      </pc:sldChg>
      <pc:sldChg chg="mod modShow">
        <pc:chgData name="Butler, Luke" userId="cace11a8-8eef-4699-982e-2334d57899db" providerId="ADAL" clId="{6124ED37-1054-46FC-8BAF-0A2A134DD2DE}" dt="2026-05-18T14:44:26.002" v="13" actId="729"/>
        <pc:sldMkLst>
          <pc:docMk/>
          <pc:sldMk cId="313087920" sldId="3003"/>
        </pc:sldMkLst>
      </pc:sldChg>
      <pc:sldChg chg="del">
        <pc:chgData name="Butler, Luke" userId="cace11a8-8eef-4699-982e-2334d57899db" providerId="ADAL" clId="{6124ED37-1054-46FC-8BAF-0A2A134DD2DE}" dt="2026-05-18T14:44:05.703" v="11" actId="47"/>
        <pc:sldMkLst>
          <pc:docMk/>
          <pc:sldMk cId="1157395571" sldId="3012"/>
        </pc:sldMkLst>
      </pc:sldChg>
      <pc:sldChg chg="modSp mod ord">
        <pc:chgData name="Butler, Luke" userId="cace11a8-8eef-4699-982e-2334d57899db" providerId="ADAL" clId="{6124ED37-1054-46FC-8BAF-0A2A134DD2DE}" dt="2026-05-18T14:47:45.825" v="38" actId="20577"/>
        <pc:sldMkLst>
          <pc:docMk/>
          <pc:sldMk cId="1346949538" sldId="3013"/>
        </pc:sldMkLst>
        <pc:spChg chg="mod">
          <ac:chgData name="Butler, Luke" userId="cace11a8-8eef-4699-982e-2334d57899db" providerId="ADAL" clId="{6124ED37-1054-46FC-8BAF-0A2A134DD2DE}" dt="2026-05-18T14:47:45.825" v="38" actId="20577"/>
          <ac:spMkLst>
            <pc:docMk/>
            <pc:sldMk cId="1346949538" sldId="3013"/>
            <ac:spMk id="5" creationId="{877094A3-ACE1-B2B9-8743-BC31F3FEE963}"/>
          </ac:spMkLst>
        </pc:spChg>
      </pc:sldChg>
      <pc:sldChg chg="mod modShow">
        <pc:chgData name="Butler, Luke" userId="cace11a8-8eef-4699-982e-2334d57899db" providerId="ADAL" clId="{6124ED37-1054-46FC-8BAF-0A2A134DD2DE}" dt="2026-05-18T14:44:10.136" v="12" actId="729"/>
        <pc:sldMkLst>
          <pc:docMk/>
          <pc:sldMk cId="1923426804" sldId="3028"/>
        </pc:sldMkLst>
      </pc:sldChg>
      <pc:sldChg chg="addSp delSp modSp mod modShow">
        <pc:chgData name="Butler, Luke" userId="cace11a8-8eef-4699-982e-2334d57899db" providerId="ADAL" clId="{6124ED37-1054-46FC-8BAF-0A2A134DD2DE}" dt="2026-05-18T14:45:53.756" v="22" actId="1076"/>
        <pc:sldMkLst>
          <pc:docMk/>
          <pc:sldMk cId="1765735116" sldId="3036"/>
        </pc:sldMkLst>
        <pc:spChg chg="mod">
          <ac:chgData name="Butler, Luke" userId="cace11a8-8eef-4699-982e-2334d57899db" providerId="ADAL" clId="{6124ED37-1054-46FC-8BAF-0A2A134DD2DE}" dt="2026-05-18T14:45:42.664" v="17" actId="20577"/>
          <ac:spMkLst>
            <pc:docMk/>
            <pc:sldMk cId="1765735116" sldId="3036"/>
            <ac:spMk id="2" creationId="{380FCF7E-1854-868A-CD0B-33BDDD9B65BE}"/>
          </ac:spMkLst>
        </pc:spChg>
        <pc:spChg chg="del">
          <ac:chgData name="Butler, Luke" userId="cace11a8-8eef-4699-982e-2334d57899db" providerId="ADAL" clId="{6124ED37-1054-46FC-8BAF-0A2A134DD2DE}" dt="2026-05-18T14:45:45.315" v="18" actId="478"/>
          <ac:spMkLst>
            <pc:docMk/>
            <pc:sldMk cId="1765735116" sldId="3036"/>
            <ac:spMk id="3" creationId="{1403EEBD-C1CD-D617-9F53-FFAEB2448AE6}"/>
          </ac:spMkLst>
        </pc:spChg>
        <pc:spChg chg="add del mod">
          <ac:chgData name="Butler, Luke" userId="cace11a8-8eef-4699-982e-2334d57899db" providerId="ADAL" clId="{6124ED37-1054-46FC-8BAF-0A2A134DD2DE}" dt="2026-05-18T14:45:46.680" v="19" actId="478"/>
          <ac:spMkLst>
            <pc:docMk/>
            <pc:sldMk cId="1765735116" sldId="3036"/>
            <ac:spMk id="6" creationId="{6714BC51-CA24-4AA3-BCA7-8FC898102EAC}"/>
          </ac:spMkLst>
        </pc:spChg>
        <pc:picChg chg="mod">
          <ac:chgData name="Butler, Luke" userId="cace11a8-8eef-4699-982e-2334d57899db" providerId="ADAL" clId="{6124ED37-1054-46FC-8BAF-0A2A134DD2DE}" dt="2026-05-18T14:45:53.756" v="22" actId="1076"/>
          <ac:picMkLst>
            <pc:docMk/>
            <pc:sldMk cId="1765735116" sldId="3036"/>
            <ac:picMk id="8" creationId="{6C990CB1-341D-1C00-823F-EC1867C7E902}"/>
          </ac:picMkLst>
        </pc:picChg>
      </pc:sldChg>
      <pc:sldChg chg="mod modShow">
        <pc:chgData name="Butler, Luke" userId="cace11a8-8eef-4699-982e-2334d57899db" providerId="ADAL" clId="{6124ED37-1054-46FC-8BAF-0A2A134DD2DE}" dt="2026-05-18T14:44:28.390" v="14" actId="729"/>
        <pc:sldMkLst>
          <pc:docMk/>
          <pc:sldMk cId="3971704111" sldId="3041"/>
        </pc:sldMkLst>
      </pc:sldChg>
      <pc:sldChg chg="addSp delSp modSp add mod">
        <pc:chgData name="Butler, Luke" userId="cace11a8-8eef-4699-982e-2334d57899db" providerId="ADAL" clId="{6124ED37-1054-46FC-8BAF-0A2A134DD2DE}" dt="2026-05-18T14:46:14.463" v="34" actId="20577"/>
        <pc:sldMkLst>
          <pc:docMk/>
          <pc:sldMk cId="1090172808" sldId="3044"/>
        </pc:sldMkLst>
        <pc:spChg chg="mod">
          <ac:chgData name="Butler, Luke" userId="cace11a8-8eef-4699-982e-2334d57899db" providerId="ADAL" clId="{6124ED37-1054-46FC-8BAF-0A2A134DD2DE}" dt="2026-05-18T14:46:14.463" v="34" actId="20577"/>
          <ac:spMkLst>
            <pc:docMk/>
            <pc:sldMk cId="1090172808" sldId="3044"/>
            <ac:spMk id="2" creationId="{20242318-2B1A-75C8-0CA3-83879092C4A6}"/>
          </ac:spMkLst>
        </pc:spChg>
        <pc:spChg chg="del">
          <ac:chgData name="Butler, Luke" userId="cace11a8-8eef-4699-982e-2334d57899db" providerId="ADAL" clId="{6124ED37-1054-46FC-8BAF-0A2A134DD2DE}" dt="2026-05-18T14:45:56.599" v="23" actId="478"/>
          <ac:spMkLst>
            <pc:docMk/>
            <pc:sldMk cId="1090172808" sldId="3044"/>
            <ac:spMk id="3" creationId="{871F5193-7A5F-DDA4-4B0A-7E861F3B9558}"/>
          </ac:spMkLst>
        </pc:spChg>
        <pc:spChg chg="add del mod">
          <ac:chgData name="Butler, Luke" userId="cace11a8-8eef-4699-982e-2334d57899db" providerId="ADAL" clId="{6124ED37-1054-46FC-8BAF-0A2A134DD2DE}" dt="2026-05-18T14:45:58.075" v="24" actId="478"/>
          <ac:spMkLst>
            <pc:docMk/>
            <pc:sldMk cId="1090172808" sldId="3044"/>
            <ac:spMk id="6" creationId="{8795E405-51BA-7C25-38FD-B21F2615CEAE}"/>
          </ac:spMkLst>
        </pc:spChg>
        <pc:picChg chg="mod">
          <ac:chgData name="Butler, Luke" userId="cace11a8-8eef-4699-982e-2334d57899db" providerId="ADAL" clId="{6124ED37-1054-46FC-8BAF-0A2A134DD2DE}" dt="2026-05-18T14:46:06.066" v="27" actId="1076"/>
          <ac:picMkLst>
            <pc:docMk/>
            <pc:sldMk cId="1090172808" sldId="3044"/>
            <ac:picMk id="10" creationId="{8253B7B2-17F5-BA3A-30F1-CDD2FC9DE291}"/>
          </ac:picMkLst>
        </pc:picChg>
      </pc:sldChg>
    </pc:docChg>
  </pc:docChgLst>
  <pc:docChgLst>
    <pc:chgData name="Chang, Matthew" userId="e2de6d4c-a434-4fe5-bc57-4f65bc518f3e" providerId="ADAL" clId="{50A51689-0CCA-492D-A873-85FBF86F470E}"/>
    <pc:docChg chg="undo redo custSel modSld">
      <pc:chgData name="Chang, Matthew" userId="e2de6d4c-a434-4fe5-bc57-4f65bc518f3e" providerId="ADAL" clId="{50A51689-0CCA-492D-A873-85FBF86F470E}" dt="2026-05-12T19:48:44.117" v="230" actId="27918"/>
      <pc:docMkLst>
        <pc:docMk/>
      </pc:docMkLst>
      <pc:sldChg chg="modSp mod modShow">
        <pc:chgData name="Chang, Matthew" userId="e2de6d4c-a434-4fe5-bc57-4f65bc518f3e" providerId="ADAL" clId="{50A51689-0CCA-492D-A873-85FBF86F470E}" dt="2026-05-12T19:44:34.726" v="220" actId="729"/>
        <pc:sldMkLst>
          <pc:docMk/>
          <pc:sldMk cId="1850676767" sldId="542"/>
        </pc:sldMkLst>
        <pc:spChg chg="mod">
          <ac:chgData name="Chang, Matthew" userId="e2de6d4c-a434-4fe5-bc57-4f65bc518f3e" providerId="ADAL" clId="{50A51689-0CCA-492D-A873-85FBF86F470E}" dt="2026-05-12T19:43:08.662" v="213" actId="20577"/>
          <ac:spMkLst>
            <pc:docMk/>
            <pc:sldMk cId="1850676767" sldId="542"/>
            <ac:spMk id="2" creationId="{B896AC7B-343D-C2D2-D136-88D0521DB8CC}"/>
          </ac:spMkLst>
        </pc:spChg>
        <pc:spChg chg="mod">
          <ac:chgData name="Chang, Matthew" userId="e2de6d4c-a434-4fe5-bc57-4f65bc518f3e" providerId="ADAL" clId="{50A51689-0CCA-492D-A873-85FBF86F470E}" dt="2026-05-12T19:44:17.147" v="219" actId="20577"/>
          <ac:spMkLst>
            <pc:docMk/>
            <pc:sldMk cId="1850676767" sldId="542"/>
            <ac:spMk id="5" creationId="{B357E67D-9958-25E3-FE2A-CF1751D9FABE}"/>
          </ac:spMkLst>
        </pc:spChg>
      </pc:sldChg>
      <pc:sldChg chg="modSp mod modShow">
        <pc:chgData name="Chang, Matthew" userId="e2de6d4c-a434-4fe5-bc57-4f65bc518f3e" providerId="ADAL" clId="{50A51689-0CCA-492D-A873-85FBF86F470E}" dt="2026-05-12T19:40:25.801" v="197" actId="729"/>
        <pc:sldMkLst>
          <pc:docMk/>
          <pc:sldMk cId="1823363822" sldId="2994"/>
        </pc:sldMkLst>
        <pc:spChg chg="mod">
          <ac:chgData name="Chang, Matthew" userId="e2de6d4c-a434-4fe5-bc57-4f65bc518f3e" providerId="ADAL" clId="{50A51689-0CCA-492D-A873-85FBF86F470E}" dt="2026-05-12T19:40:12.222" v="196" actId="20577"/>
          <ac:spMkLst>
            <pc:docMk/>
            <pc:sldMk cId="1823363822" sldId="2994"/>
            <ac:spMk id="3" creationId="{B1F5B11E-537A-8EBB-86B7-37128F424036}"/>
          </ac:spMkLst>
        </pc:spChg>
      </pc:sldChg>
      <pc:sldChg chg="mod modShow">
        <pc:chgData name="Chang, Matthew" userId="e2de6d4c-a434-4fe5-bc57-4f65bc518f3e" providerId="ADAL" clId="{50A51689-0CCA-492D-A873-85FBF86F470E}" dt="2026-05-12T15:55:23.513" v="5" actId="729"/>
        <pc:sldMkLst>
          <pc:docMk/>
          <pc:sldMk cId="313087920" sldId="3003"/>
        </pc:sldMkLst>
      </pc:sldChg>
      <pc:sldChg chg="mod modShow">
        <pc:chgData name="Chang, Matthew" userId="e2de6d4c-a434-4fe5-bc57-4f65bc518f3e" providerId="ADAL" clId="{50A51689-0CCA-492D-A873-85FBF86F470E}" dt="2026-05-12T15:55:23.513" v="5" actId="729"/>
        <pc:sldMkLst>
          <pc:docMk/>
          <pc:sldMk cId="1157395571" sldId="3012"/>
        </pc:sldMkLst>
      </pc:sldChg>
      <pc:sldChg chg="modSp mod modShow">
        <pc:chgData name="Chang, Matthew" userId="e2de6d4c-a434-4fe5-bc57-4f65bc518f3e" providerId="ADAL" clId="{50A51689-0CCA-492D-A873-85FBF86F470E}" dt="2026-05-12T19:46:11.296" v="227" actId="729"/>
        <pc:sldMkLst>
          <pc:docMk/>
          <pc:sldMk cId="1346949538" sldId="3013"/>
        </pc:sldMkLst>
        <pc:spChg chg="mod">
          <ac:chgData name="Chang, Matthew" userId="e2de6d4c-a434-4fe5-bc57-4f65bc518f3e" providerId="ADAL" clId="{50A51689-0CCA-492D-A873-85FBF86F470E}" dt="2026-05-12T19:45:57.116" v="226" actId="20577"/>
          <ac:spMkLst>
            <pc:docMk/>
            <pc:sldMk cId="1346949538" sldId="3013"/>
            <ac:spMk id="5" creationId="{877094A3-ACE1-B2B9-8743-BC31F3FEE963}"/>
          </ac:spMkLst>
        </pc:spChg>
      </pc:sldChg>
      <pc:sldChg chg="mod modShow">
        <pc:chgData name="Chang, Matthew" userId="e2de6d4c-a434-4fe5-bc57-4f65bc518f3e" providerId="ADAL" clId="{50A51689-0CCA-492D-A873-85FBF86F470E}" dt="2026-05-12T15:55:23.513" v="5" actId="729"/>
        <pc:sldMkLst>
          <pc:docMk/>
          <pc:sldMk cId="1923426804" sldId="3028"/>
        </pc:sldMkLst>
      </pc:sldChg>
      <pc:sldChg chg="mod modShow">
        <pc:chgData name="Chang, Matthew" userId="e2de6d4c-a434-4fe5-bc57-4f65bc518f3e" providerId="ADAL" clId="{50A51689-0CCA-492D-A873-85FBF86F470E}" dt="2026-05-12T15:55:23.513" v="5" actId="729"/>
        <pc:sldMkLst>
          <pc:docMk/>
          <pc:sldMk cId="1765735116" sldId="3036"/>
        </pc:sldMkLst>
      </pc:sldChg>
      <pc:sldChg chg="mod modShow">
        <pc:chgData name="Chang, Matthew" userId="e2de6d4c-a434-4fe5-bc57-4f65bc518f3e" providerId="ADAL" clId="{50A51689-0CCA-492D-A873-85FBF86F470E}" dt="2026-05-12T15:55:23.513" v="5" actId="729"/>
        <pc:sldMkLst>
          <pc:docMk/>
          <pc:sldMk cId="3971704111" sldId="3041"/>
        </pc:sldMkLst>
      </pc:sldChg>
      <pc:sldChg chg="addSp delSp modSp mod">
        <pc:chgData name="Chang, Matthew" userId="e2de6d4c-a434-4fe5-bc57-4f65bc518f3e" providerId="ADAL" clId="{50A51689-0CCA-492D-A873-85FBF86F470E}" dt="2026-05-12T19:48:44.117" v="230" actId="27918"/>
        <pc:sldMkLst>
          <pc:docMk/>
          <pc:sldMk cId="1672599623" sldId="3042"/>
        </pc:sldMkLst>
        <pc:spChg chg="mod">
          <ac:chgData name="Chang, Matthew" userId="e2de6d4c-a434-4fe5-bc57-4f65bc518f3e" providerId="ADAL" clId="{50A51689-0CCA-492D-A873-85FBF86F470E}" dt="2026-05-12T15:55:27.531" v="11" actId="20577"/>
          <ac:spMkLst>
            <pc:docMk/>
            <pc:sldMk cId="1672599623" sldId="3042"/>
            <ac:spMk id="2" creationId="{20242318-2B1A-75C8-0CA3-83879092C4A6}"/>
          </ac:spMkLst>
        </pc:spChg>
        <pc:spChg chg="mod">
          <ac:chgData name="Chang, Matthew" userId="e2de6d4c-a434-4fe5-bc57-4f65bc518f3e" providerId="ADAL" clId="{50A51689-0CCA-492D-A873-85FBF86F470E}" dt="2026-05-12T15:56:17.916" v="48" actId="20577"/>
          <ac:spMkLst>
            <pc:docMk/>
            <pc:sldMk cId="1672599623" sldId="3042"/>
            <ac:spMk id="3" creationId="{871F5193-7A5F-DDA4-4B0A-7E861F3B9558}"/>
          </ac:spMkLst>
        </pc:spChg>
        <pc:graphicFrameChg chg="add mod">
          <ac:chgData name="Chang, Matthew" userId="e2de6d4c-a434-4fe5-bc57-4f65bc518f3e" providerId="ADAL" clId="{50A51689-0CCA-492D-A873-85FBF86F470E}" dt="2026-05-12T19:36:07.003" v="73" actId="14100"/>
          <ac:graphicFrameMkLst>
            <pc:docMk/>
            <pc:sldMk cId="1672599623" sldId="3042"/>
            <ac:graphicFrameMk id="7" creationId="{5DD89658-6559-B04B-28C8-47D973F63312}"/>
          </ac:graphicFrameMkLst>
        </pc:graphicFrameChg>
      </pc:sldChg>
      <pc:sldChg chg="modSp mod">
        <pc:chgData name="Chang, Matthew" userId="e2de6d4c-a434-4fe5-bc57-4f65bc518f3e" providerId="ADAL" clId="{50A51689-0CCA-492D-A873-85FBF86F470E}" dt="2026-05-12T15:55:09.096" v="4" actId="14100"/>
        <pc:sldMkLst>
          <pc:docMk/>
          <pc:sldMk cId="3746087147" sldId="3043"/>
        </pc:sldMkLst>
        <pc:spChg chg="mod">
          <ac:chgData name="Chang, Matthew" userId="e2de6d4c-a434-4fe5-bc57-4f65bc518f3e" providerId="ADAL" clId="{50A51689-0CCA-492D-A873-85FBF86F470E}" dt="2026-05-12T15:55:03.173" v="2" actId="14100"/>
          <ac:spMkLst>
            <pc:docMk/>
            <pc:sldMk cId="3746087147" sldId="3043"/>
            <ac:spMk id="2" creationId="{BFF53499-CF32-AA22-1A8B-5B01944BF12B}"/>
          </ac:spMkLst>
        </pc:spChg>
        <pc:spChg chg="mod">
          <ac:chgData name="Chang, Matthew" userId="e2de6d4c-a434-4fe5-bc57-4f65bc518f3e" providerId="ADAL" clId="{50A51689-0CCA-492D-A873-85FBF86F470E}" dt="2026-05-12T15:55:09.096" v="4" actId="14100"/>
          <ac:spMkLst>
            <pc:docMk/>
            <pc:sldMk cId="3746087147" sldId="3043"/>
            <ac:spMk id="5" creationId="{A83AA499-7BC5-231F-74C5-9351653ED30C}"/>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ercot-my.sharepoint.com/personal/matthew_chang_ercot_com/Documents/Documents/Python_Matthew/2025-09-10_hruc_deployment_factor_testing/summer%202026%20deployment%20factors/nspin%20DF%20summer%20analysi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Summer</a:t>
            </a:r>
            <a:r>
              <a:rPr lang="en-US" baseline="0"/>
              <a:t> Non-Spin and ECRS Deployment Factors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'Selected DF'!$B$1</c:f>
              <c:strCache>
                <c:ptCount val="1"/>
                <c:pt idx="0">
                  <c:v>Non-Spin</c:v>
                </c:pt>
              </c:strCache>
            </c:strRef>
          </c:tx>
          <c:spPr>
            <a:solidFill>
              <a:schemeClr val="accent1"/>
            </a:solidFill>
            <a:ln>
              <a:noFill/>
            </a:ln>
            <a:effectLst/>
          </c:spPr>
          <c:invertIfNegative val="0"/>
          <c:cat>
            <c:numRef>
              <c:f>'Selected DF'!$A$2:$A$25</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cat>
          <c:val>
            <c:numRef>
              <c:f>'Selected DF'!$B$2:$B$25</c:f>
              <c:numCache>
                <c:formatCode>General</c:formatCode>
                <c:ptCount val="24"/>
                <c:pt idx="0">
                  <c:v>20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10</c:v>
                </c:pt>
                <c:pt idx="16">
                  <c:v>20</c:v>
                </c:pt>
                <c:pt idx="17">
                  <c:v>20</c:v>
                </c:pt>
                <c:pt idx="18">
                  <c:v>20</c:v>
                </c:pt>
                <c:pt idx="19">
                  <c:v>45</c:v>
                </c:pt>
                <c:pt idx="20">
                  <c:v>45</c:v>
                </c:pt>
                <c:pt idx="21">
                  <c:v>40</c:v>
                </c:pt>
                <c:pt idx="22">
                  <c:v>30</c:v>
                </c:pt>
                <c:pt idx="23">
                  <c:v>25</c:v>
                </c:pt>
              </c:numCache>
            </c:numRef>
          </c:val>
          <c:extLst>
            <c:ext xmlns:c16="http://schemas.microsoft.com/office/drawing/2014/chart" uri="{C3380CC4-5D6E-409C-BE32-E72D297353CC}">
              <c16:uniqueId val="{00000000-958E-4EA9-9056-8BE295156D3C}"/>
            </c:ext>
          </c:extLst>
        </c:ser>
        <c:ser>
          <c:idx val="1"/>
          <c:order val="1"/>
          <c:tx>
            <c:strRef>
              <c:f>'Selected DF'!$C$1</c:f>
              <c:strCache>
                <c:ptCount val="1"/>
                <c:pt idx="0">
                  <c:v>ECRS</c:v>
                </c:pt>
              </c:strCache>
            </c:strRef>
          </c:tx>
          <c:spPr>
            <a:solidFill>
              <a:schemeClr val="accent2"/>
            </a:solidFill>
            <a:ln>
              <a:noFill/>
            </a:ln>
            <a:effectLst/>
          </c:spPr>
          <c:invertIfNegative val="0"/>
          <c:cat>
            <c:numRef>
              <c:f>'Selected DF'!$A$2:$A$25</c:f>
              <c:numCache>
                <c:formatCode>General</c:formatCode>
                <c:ptCount val="24"/>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numCache>
            </c:numRef>
          </c:cat>
          <c:val>
            <c:numRef>
              <c:f>'Selected DF'!$C$2:$C$25</c:f>
              <c:numCache>
                <c:formatCode>General</c:formatCode>
                <c:ptCount val="24"/>
                <c:pt idx="0">
                  <c:v>5</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2.5</c:v>
                </c:pt>
                <c:pt idx="16">
                  <c:v>5</c:v>
                </c:pt>
                <c:pt idx="17">
                  <c:v>5</c:v>
                </c:pt>
                <c:pt idx="18">
                  <c:v>5</c:v>
                </c:pt>
                <c:pt idx="19">
                  <c:v>11.25</c:v>
                </c:pt>
                <c:pt idx="20">
                  <c:v>11.25</c:v>
                </c:pt>
                <c:pt idx="21">
                  <c:v>10</c:v>
                </c:pt>
                <c:pt idx="22">
                  <c:v>7.5</c:v>
                </c:pt>
                <c:pt idx="23">
                  <c:v>6.25</c:v>
                </c:pt>
              </c:numCache>
            </c:numRef>
          </c:val>
          <c:extLst>
            <c:ext xmlns:c16="http://schemas.microsoft.com/office/drawing/2014/chart" uri="{C3380CC4-5D6E-409C-BE32-E72D297353CC}">
              <c16:uniqueId val="{00000001-958E-4EA9-9056-8BE295156D3C}"/>
            </c:ext>
          </c:extLst>
        </c:ser>
        <c:dLbls>
          <c:showLegendKey val="0"/>
          <c:showVal val="0"/>
          <c:showCatName val="0"/>
          <c:showSerName val="0"/>
          <c:showPercent val="0"/>
          <c:showBubbleSize val="0"/>
        </c:dLbls>
        <c:gapWidth val="219"/>
        <c:overlap val="-27"/>
        <c:axId val="253396639"/>
        <c:axId val="253397599"/>
      </c:barChart>
      <c:catAx>
        <c:axId val="253396639"/>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Hour</a:t>
                </a:r>
                <a:r>
                  <a:rPr lang="en-US" baseline="0"/>
                  <a:t> Ending</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3397599"/>
        <c:crosses val="autoZero"/>
        <c:auto val="1"/>
        <c:lblAlgn val="ctr"/>
        <c:lblOffset val="100"/>
        <c:noMultiLvlLbl val="0"/>
      </c:catAx>
      <c:valAx>
        <c:axId val="25339759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Percentage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33966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5/18/2026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5/18/2026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files/docs/2026/02/18/RTCBTF-20260218-RUC-AS-Deployment-Factors.pptx" TargetMode="External"/><Relationship Id="rId2" Type="http://schemas.openxmlformats.org/officeDocument/2006/relationships/hyperlink" Target="https://www.ercot.com/files/docs/2025/11/13/RTCBTF-20251112-RUC-AS-Deployment-Factors-REVISED.pptx"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CMWG</a:t>
            </a:r>
          </a:p>
          <a:p>
            <a:r>
              <a:rPr lang="en-US" dirty="0"/>
              <a:t>May 18, 2026</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4" y="4126391"/>
            <a:ext cx="4465283" cy="468913"/>
          </a:xfrm>
        </p:spPr>
        <p:txBody>
          <a:bodyPr/>
          <a:lstStyle/>
          <a:p>
            <a:r>
              <a:rPr lang="en-US" dirty="0"/>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endParaRPr lang="en-US" dirty="0"/>
          </a:p>
          <a:p>
            <a:r>
              <a:rPr lang="en-US" dirty="0"/>
              <a:t>RUC Ancillary Service Deployment Factors (ASDFs) for Summer</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EDFB2-1771-8660-B0CB-A6E639A2397E}"/>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8253B7B2-17F5-BA3A-30F1-CDD2FC9DE291}"/>
              </a:ext>
            </a:extLst>
          </p:cNvPr>
          <p:cNvPicPr>
            <a:picLocks noChangeAspect="1"/>
          </p:cNvPicPr>
          <p:nvPr/>
        </p:nvPicPr>
        <p:blipFill>
          <a:blip r:embed="rId2"/>
          <a:stretch>
            <a:fillRect/>
          </a:stretch>
        </p:blipFill>
        <p:spPr>
          <a:xfrm>
            <a:off x="1346313" y="1050387"/>
            <a:ext cx="6451373" cy="4757225"/>
          </a:xfrm>
          <a:prstGeom prst="rect">
            <a:avLst/>
          </a:prstGeom>
        </p:spPr>
      </p:pic>
      <p:sp>
        <p:nvSpPr>
          <p:cNvPr id="2" name="Title 1">
            <a:extLst>
              <a:ext uri="{FF2B5EF4-FFF2-40B4-BE49-F238E27FC236}">
                <a16:creationId xmlns:a16="http://schemas.microsoft.com/office/drawing/2014/main" id="{20242318-2B1A-75C8-0CA3-83879092C4A6}"/>
              </a:ext>
            </a:extLst>
          </p:cNvPr>
          <p:cNvSpPr>
            <a:spLocks noGrp="1"/>
          </p:cNvSpPr>
          <p:nvPr>
            <p:ph type="title"/>
          </p:nvPr>
        </p:nvSpPr>
        <p:spPr/>
        <p:txBody>
          <a:bodyPr/>
          <a:lstStyle/>
          <a:p>
            <a:r>
              <a:rPr lang="en-US" dirty="0"/>
              <a:t>Spring ASDFs for ECRS and Non-Spin</a:t>
            </a:r>
          </a:p>
        </p:txBody>
      </p:sp>
      <p:sp>
        <p:nvSpPr>
          <p:cNvPr id="4" name="Slide Number Placeholder 3">
            <a:extLst>
              <a:ext uri="{FF2B5EF4-FFF2-40B4-BE49-F238E27FC236}">
                <a16:creationId xmlns:a16="http://schemas.microsoft.com/office/drawing/2014/main" id="{89153E0E-7C24-BE0A-ACF2-0829134A270E}"/>
              </a:ext>
            </a:extLst>
          </p:cNvPr>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109017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EDFB2-1771-8660-B0CB-A6E639A239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42318-2B1A-75C8-0CA3-83879092C4A6}"/>
              </a:ext>
            </a:extLst>
          </p:cNvPr>
          <p:cNvSpPr>
            <a:spLocks noGrp="1"/>
          </p:cNvSpPr>
          <p:nvPr>
            <p:ph type="title"/>
          </p:nvPr>
        </p:nvSpPr>
        <p:spPr/>
        <p:txBody>
          <a:bodyPr/>
          <a:lstStyle/>
          <a:p>
            <a:r>
              <a:rPr lang="en-US" dirty="0"/>
              <a:t>Summary of Summer ASDFs</a:t>
            </a:r>
          </a:p>
        </p:txBody>
      </p:sp>
      <p:sp>
        <p:nvSpPr>
          <p:cNvPr id="3" name="Content Placeholder 2">
            <a:extLst>
              <a:ext uri="{FF2B5EF4-FFF2-40B4-BE49-F238E27FC236}">
                <a16:creationId xmlns:a16="http://schemas.microsoft.com/office/drawing/2014/main" id="{871F5193-7A5F-DDA4-4B0A-7E861F3B9558}"/>
              </a:ext>
            </a:extLst>
          </p:cNvPr>
          <p:cNvSpPr>
            <a:spLocks noGrp="1"/>
          </p:cNvSpPr>
          <p:nvPr>
            <p:ph idx="1"/>
          </p:nvPr>
        </p:nvSpPr>
        <p:spPr>
          <a:xfrm>
            <a:off x="304800" y="762001"/>
            <a:ext cx="3676583" cy="5280822"/>
          </a:xfrm>
        </p:spPr>
        <p:txBody>
          <a:bodyPr/>
          <a:lstStyle/>
          <a:p>
            <a:r>
              <a:rPr lang="en-US" sz="1600" dirty="0">
                <a:solidFill>
                  <a:schemeClr val="tx2"/>
                </a:solidFill>
              </a:rPr>
              <a:t>ERCOT will continue applying the winter/spring ASDF methodology to determine Summer ASDFs. This includes: </a:t>
            </a:r>
          </a:p>
          <a:p>
            <a:pPr lvl="1"/>
            <a:r>
              <a:rPr lang="en-US" sz="1400" dirty="0">
                <a:solidFill>
                  <a:schemeClr val="tx2"/>
                </a:solidFill>
              </a:rPr>
              <a:t>Regulation Up and Regulation Down based on 75th percentile of the historical deployment of each service in the last two years, rounded to the nearest 5%. </a:t>
            </a:r>
            <a:r>
              <a:rPr lang="en-US" sz="1400" i="1" dirty="0">
                <a:solidFill>
                  <a:schemeClr val="tx2"/>
                </a:solidFill>
              </a:rPr>
              <a:t>(Next Slide)</a:t>
            </a:r>
          </a:p>
          <a:p>
            <a:pPr lvl="1"/>
            <a:r>
              <a:rPr lang="en-US" sz="1400" dirty="0">
                <a:solidFill>
                  <a:schemeClr val="tx2"/>
                </a:solidFill>
              </a:rPr>
              <a:t>RRS-PFR and RRS-FFR set to zero for all hours.</a:t>
            </a:r>
          </a:p>
          <a:p>
            <a:pPr lvl="1"/>
            <a:r>
              <a:rPr lang="en-US" sz="1400" dirty="0">
                <a:solidFill>
                  <a:schemeClr val="tx2"/>
                </a:solidFill>
              </a:rPr>
              <a:t>Non-Spin based on 95</a:t>
            </a:r>
            <a:r>
              <a:rPr lang="en-US" sz="1400" baseline="30000" dirty="0">
                <a:solidFill>
                  <a:schemeClr val="tx2"/>
                </a:solidFill>
              </a:rPr>
              <a:t>th</a:t>
            </a:r>
            <a:r>
              <a:rPr lang="en-US" sz="1400" dirty="0">
                <a:solidFill>
                  <a:schemeClr val="tx2"/>
                </a:solidFill>
              </a:rPr>
              <a:t> percentile value of the historical deployment of the service in the last year, rounded to the nearest 5%.</a:t>
            </a:r>
          </a:p>
          <a:p>
            <a:pPr lvl="1"/>
            <a:r>
              <a:rPr lang="en-US" sz="1400" dirty="0">
                <a:solidFill>
                  <a:schemeClr val="tx2"/>
                </a:solidFill>
              </a:rPr>
              <a:t>ECRS from Non-Spin ASDFs scaled down by 75%.</a:t>
            </a:r>
          </a:p>
        </p:txBody>
      </p:sp>
      <p:sp>
        <p:nvSpPr>
          <p:cNvPr id="4" name="Slide Number Placeholder 3">
            <a:extLst>
              <a:ext uri="{FF2B5EF4-FFF2-40B4-BE49-F238E27FC236}">
                <a16:creationId xmlns:a16="http://schemas.microsoft.com/office/drawing/2014/main" id="{89153E0E-7C24-BE0A-ACF2-0829134A270E}"/>
              </a:ext>
            </a:extLst>
          </p:cNvPr>
          <p:cNvSpPr>
            <a:spLocks noGrp="1"/>
          </p:cNvSpPr>
          <p:nvPr>
            <p:ph type="sldNum" sz="quarter" idx="4"/>
          </p:nvPr>
        </p:nvSpPr>
        <p:spPr/>
        <p:txBody>
          <a:bodyPr/>
          <a:lstStyle/>
          <a:p>
            <a:fld id="{1D93BD3E-1E9A-4970-A6F7-E7AC52762E0C}" type="slidenum">
              <a:rPr lang="en-US" smtClean="0"/>
              <a:pPr/>
              <a:t>2</a:t>
            </a:fld>
            <a:endParaRPr lang="en-US"/>
          </a:p>
        </p:txBody>
      </p:sp>
      <p:graphicFrame>
        <p:nvGraphicFramePr>
          <p:cNvPr id="7" name="Chart 6">
            <a:extLst>
              <a:ext uri="{FF2B5EF4-FFF2-40B4-BE49-F238E27FC236}">
                <a16:creationId xmlns:a16="http://schemas.microsoft.com/office/drawing/2014/main" id="{5DD89658-6559-B04B-28C8-47D973F63312}"/>
              </a:ext>
            </a:extLst>
          </p:cNvPr>
          <p:cNvGraphicFramePr>
            <a:graphicFrameLocks/>
          </p:cNvGraphicFramePr>
          <p:nvPr>
            <p:extLst>
              <p:ext uri="{D42A27DB-BD31-4B8C-83A1-F6EECF244321}">
                <p14:modId xmlns:p14="http://schemas.microsoft.com/office/powerpoint/2010/main" val="3236454164"/>
              </p:ext>
            </p:extLst>
          </p:nvPr>
        </p:nvGraphicFramePr>
        <p:xfrm>
          <a:off x="3917092" y="1451919"/>
          <a:ext cx="4874739" cy="33486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2599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346-CAD7-27E6-D293-5BF4E9814C9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20982945-9866-81BC-FBC2-AB6F28DE5DD1}"/>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endParaRPr lang="en-US" sz="1400" dirty="0">
              <a:solidFill>
                <a:schemeClr val="tx2"/>
              </a:solidFill>
            </a:endParaRPr>
          </a:p>
        </p:txBody>
      </p:sp>
      <p:sp>
        <p:nvSpPr>
          <p:cNvPr id="4" name="Title 3">
            <a:extLst>
              <a:ext uri="{FF2B5EF4-FFF2-40B4-BE49-F238E27FC236}">
                <a16:creationId xmlns:a16="http://schemas.microsoft.com/office/drawing/2014/main" id="{79398E90-6A22-C408-1893-267CE6279A19}"/>
              </a:ext>
            </a:extLst>
          </p:cNvPr>
          <p:cNvSpPr>
            <a:spLocks noGrp="1"/>
          </p:cNvSpPr>
          <p:nvPr>
            <p:ph type="title"/>
          </p:nvPr>
        </p:nvSpPr>
        <p:spPr/>
        <p:txBody>
          <a:bodyPr/>
          <a:lstStyle/>
          <a:p>
            <a:r>
              <a:rPr lang="en-US" dirty="0"/>
              <a:t>AS Deployment Factors For Regulation Service</a:t>
            </a:r>
          </a:p>
        </p:txBody>
      </p:sp>
      <p:sp>
        <p:nvSpPr>
          <p:cNvPr id="3" name="Slide Number Placeholder 2">
            <a:extLst>
              <a:ext uri="{FF2B5EF4-FFF2-40B4-BE49-F238E27FC236}">
                <a16:creationId xmlns:a16="http://schemas.microsoft.com/office/drawing/2014/main" id="{B2946FAC-19D1-A142-FB9B-B5EF4EDCC50D}"/>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9" name="Picture 8">
            <a:extLst>
              <a:ext uri="{FF2B5EF4-FFF2-40B4-BE49-F238E27FC236}">
                <a16:creationId xmlns:a16="http://schemas.microsoft.com/office/drawing/2014/main" id="{CF9CED56-BF44-81F0-28D0-8EC58CB63D0B}"/>
              </a:ext>
            </a:extLst>
          </p:cNvPr>
          <p:cNvPicPr>
            <a:picLocks noChangeAspect="1"/>
          </p:cNvPicPr>
          <p:nvPr/>
        </p:nvPicPr>
        <p:blipFill>
          <a:blip r:embed="rId2"/>
          <a:stretch>
            <a:fillRect/>
          </a:stretch>
        </p:blipFill>
        <p:spPr>
          <a:xfrm>
            <a:off x="442201" y="1056420"/>
            <a:ext cx="4078419" cy="4172175"/>
          </a:xfrm>
          <a:prstGeom prst="rect">
            <a:avLst/>
          </a:prstGeom>
        </p:spPr>
      </p:pic>
      <p:pic>
        <p:nvPicPr>
          <p:cNvPr id="10" name="Picture 9">
            <a:extLst>
              <a:ext uri="{FF2B5EF4-FFF2-40B4-BE49-F238E27FC236}">
                <a16:creationId xmlns:a16="http://schemas.microsoft.com/office/drawing/2014/main" id="{68DC1806-61FB-37C1-5ADB-B4D5505C8A98}"/>
              </a:ext>
            </a:extLst>
          </p:cNvPr>
          <p:cNvPicPr>
            <a:picLocks noChangeAspect="1"/>
          </p:cNvPicPr>
          <p:nvPr/>
        </p:nvPicPr>
        <p:blipFill>
          <a:blip r:embed="rId3"/>
          <a:stretch>
            <a:fillRect/>
          </a:stretch>
        </p:blipFill>
        <p:spPr>
          <a:xfrm>
            <a:off x="4763236" y="1056420"/>
            <a:ext cx="4075964" cy="4169664"/>
          </a:xfrm>
          <a:prstGeom prst="rect">
            <a:avLst/>
          </a:prstGeom>
        </p:spPr>
      </p:pic>
      <p:sp>
        <p:nvSpPr>
          <p:cNvPr id="2" name="Rectangle 1">
            <a:extLst>
              <a:ext uri="{FF2B5EF4-FFF2-40B4-BE49-F238E27FC236}">
                <a16:creationId xmlns:a16="http://schemas.microsoft.com/office/drawing/2014/main" id="{BFF53499-CF32-AA22-1A8B-5B01944BF12B}"/>
              </a:ext>
            </a:extLst>
          </p:cNvPr>
          <p:cNvSpPr/>
          <p:nvPr/>
        </p:nvSpPr>
        <p:spPr>
          <a:xfrm>
            <a:off x="2296587" y="1219200"/>
            <a:ext cx="1273089" cy="4006884"/>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83AA499-7BC5-231F-74C5-9351653ED30C}"/>
              </a:ext>
            </a:extLst>
          </p:cNvPr>
          <p:cNvSpPr/>
          <p:nvPr/>
        </p:nvSpPr>
        <p:spPr>
          <a:xfrm>
            <a:off x="6604871" y="1219200"/>
            <a:ext cx="1278898" cy="4006884"/>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6087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43B21-8CEB-BD82-6A60-358752116845}"/>
              </a:ext>
            </a:extLst>
          </p:cNvPr>
          <p:cNvSpPr>
            <a:spLocks noGrp="1"/>
          </p:cNvSpPr>
          <p:nvPr>
            <p:ph type="ctrTitle"/>
          </p:nvPr>
        </p:nvSpPr>
        <p:spPr/>
        <p:txBody>
          <a:bodyPr/>
          <a:lstStyle/>
          <a:p>
            <a:r>
              <a:rPr lang="en-US"/>
              <a:t>Appendix</a:t>
            </a:r>
          </a:p>
        </p:txBody>
      </p:sp>
      <p:sp>
        <p:nvSpPr>
          <p:cNvPr id="4" name="Slide Number Placeholder 3">
            <a:extLst>
              <a:ext uri="{FF2B5EF4-FFF2-40B4-BE49-F238E27FC236}">
                <a16:creationId xmlns:a16="http://schemas.microsoft.com/office/drawing/2014/main" id="{087019C8-830B-C205-6987-FF605CBB823F}"/>
              </a:ext>
            </a:extLst>
          </p:cNvPr>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923426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94B2-800B-95AF-2B45-EFB427C3EB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7F804E-1D56-1578-CF5C-DCCD912F5F85}"/>
              </a:ext>
            </a:extLst>
          </p:cNvPr>
          <p:cNvSpPr>
            <a:spLocks noGrp="1"/>
          </p:cNvSpPr>
          <p:nvPr>
            <p:ph type="title"/>
          </p:nvPr>
        </p:nvSpPr>
        <p:spPr/>
        <p:txBody>
          <a:bodyPr lIns="91440" tIns="45720" rIns="91440" bIns="45720" anchor="t"/>
          <a:lstStyle/>
          <a:p>
            <a:r>
              <a:rPr lang="en-US" dirty="0"/>
              <a:t>Reference Material</a:t>
            </a:r>
          </a:p>
        </p:txBody>
      </p:sp>
      <p:sp>
        <p:nvSpPr>
          <p:cNvPr id="4" name="Slide Number Placeholder 3">
            <a:extLst>
              <a:ext uri="{FF2B5EF4-FFF2-40B4-BE49-F238E27FC236}">
                <a16:creationId xmlns:a16="http://schemas.microsoft.com/office/drawing/2014/main" id="{E1A6D627-47C3-AAFD-A14E-86A9B6B51C5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lang="en-US" dirty="0"/>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FFFFFF"/>
              </a:solidFill>
              <a:effectLst/>
              <a:uLnTx/>
              <a:uFillTx/>
              <a:latin typeface="Arial"/>
              <a:ea typeface="+mn-ea"/>
              <a:cs typeface="+mn-cs"/>
            </a:endParaRPr>
          </a:p>
        </p:txBody>
      </p:sp>
      <p:sp>
        <p:nvSpPr>
          <p:cNvPr id="3" name="Content Placeholder 2">
            <a:extLst>
              <a:ext uri="{FF2B5EF4-FFF2-40B4-BE49-F238E27FC236}">
                <a16:creationId xmlns:a16="http://schemas.microsoft.com/office/drawing/2014/main" id="{B1F5B11E-537A-8EBB-86B7-37128F424036}"/>
              </a:ext>
            </a:extLst>
          </p:cNvPr>
          <p:cNvSpPr>
            <a:spLocks noGrp="1"/>
          </p:cNvSpPr>
          <p:nvPr>
            <p:ph idx="4294967295"/>
          </p:nvPr>
        </p:nvSpPr>
        <p:spPr>
          <a:xfrm>
            <a:off x="247472" y="762000"/>
            <a:ext cx="8725256" cy="5459338"/>
          </a:xfrm>
          <a:prstGeom prst="rect">
            <a:avLst/>
          </a:prstGeom>
        </p:spPr>
        <p:txBody>
          <a:bodyPr lIns="91440" tIns="45720" rIns="91440" bIns="45720" anchor="t"/>
          <a:lstStyle/>
          <a:p>
            <a:pPr>
              <a:spcBef>
                <a:spcPts val="1400"/>
              </a:spcBef>
              <a:spcAft>
                <a:spcPts val="600"/>
              </a:spcAft>
            </a:pPr>
            <a:r>
              <a:rPr lang="en-US" sz="1400" dirty="0">
                <a:solidFill>
                  <a:schemeClr val="tx2"/>
                </a:solidFill>
              </a:rPr>
              <a:t>Link to prior discussion on RUC Deployment Factors at RTCBTF on November 13, 2025:</a:t>
            </a:r>
            <a:endParaRPr lang="en-US" sz="1600" dirty="0">
              <a:solidFill>
                <a:schemeClr val="tx2"/>
              </a:solidFill>
            </a:endParaRPr>
          </a:p>
          <a:p>
            <a:pPr lvl="1">
              <a:spcBef>
                <a:spcPts val="1400"/>
              </a:spcBef>
              <a:spcAft>
                <a:spcPts val="600"/>
              </a:spcAft>
            </a:pPr>
            <a:r>
              <a:rPr lang="en-US" sz="1000" dirty="0">
                <a:hlinkClick r:id="rId2" tooltip="5.  RTCBTF 20251112 - RUC AS Deployment  Factors REVISED"/>
              </a:rPr>
              <a:t>RTCBTF 20251112 - RUC AS Deployment Factors REVISED</a:t>
            </a:r>
            <a:endParaRPr lang="en-US" sz="1000" dirty="0"/>
          </a:p>
          <a:p>
            <a:pPr>
              <a:spcBef>
                <a:spcPts val="1400"/>
              </a:spcBef>
              <a:spcAft>
                <a:spcPts val="600"/>
              </a:spcAft>
            </a:pPr>
            <a:r>
              <a:rPr lang="en-US" sz="1400" dirty="0">
                <a:solidFill>
                  <a:schemeClr val="tx2"/>
                </a:solidFill>
              </a:rPr>
              <a:t>Link to Spring RUC Deployment Factors at RTCBTF on February 18, 2026:</a:t>
            </a:r>
            <a:endParaRPr lang="en-US" sz="1600" dirty="0">
              <a:solidFill>
                <a:schemeClr val="tx2"/>
              </a:solidFill>
            </a:endParaRPr>
          </a:p>
          <a:p>
            <a:pPr lvl="1">
              <a:spcBef>
                <a:spcPts val="1400"/>
              </a:spcBef>
              <a:spcAft>
                <a:spcPts val="600"/>
              </a:spcAft>
            </a:pPr>
            <a:r>
              <a:rPr lang="en-US" sz="1000" dirty="0">
                <a:hlinkClick r:id="rId3" tooltip="RTCBTF 20260218 RUC AS Deployment Factors"/>
              </a:rPr>
              <a:t>RTCBTF 20260218 RUC AS Deployment Factors</a:t>
            </a:r>
            <a:endParaRPr lang="en-US" sz="1000" dirty="0">
              <a:solidFill>
                <a:schemeClr val="tx2"/>
              </a:solidFill>
            </a:endParaRPr>
          </a:p>
          <a:p>
            <a:endParaRPr lang="en-US" sz="1400" dirty="0">
              <a:cs typeface="Arial"/>
            </a:endParaRPr>
          </a:p>
        </p:txBody>
      </p:sp>
    </p:spTree>
    <p:extLst>
      <p:ext uri="{BB962C8B-B14F-4D97-AF65-F5344CB8AC3E}">
        <p14:creationId xmlns:p14="http://schemas.microsoft.com/office/powerpoint/2010/main" val="182336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2FFD12-88C6-04E8-EA21-2E9487571A4A}"/>
              </a:ext>
            </a:extLst>
          </p:cNvPr>
          <p:cNvSpPr>
            <a:spLocks noGrp="1"/>
          </p:cNvSpPr>
          <p:nvPr>
            <p:ph type="title"/>
          </p:nvPr>
        </p:nvSpPr>
        <p:spPr/>
        <p:txBody>
          <a:bodyPr/>
          <a:lstStyle/>
          <a:p>
            <a:r>
              <a:rPr lang="en-US" dirty="0"/>
              <a:t>Deployment Factor Recap</a:t>
            </a:r>
          </a:p>
        </p:txBody>
      </p:sp>
      <p:sp>
        <p:nvSpPr>
          <p:cNvPr id="5" name="Content Placeholder 4">
            <a:extLst>
              <a:ext uri="{FF2B5EF4-FFF2-40B4-BE49-F238E27FC236}">
                <a16:creationId xmlns:a16="http://schemas.microsoft.com/office/drawing/2014/main" id="{877094A3-ACE1-B2B9-8743-BC31F3FEE963}"/>
              </a:ext>
            </a:extLst>
          </p:cNvPr>
          <p:cNvSpPr>
            <a:spLocks noGrp="1"/>
          </p:cNvSpPr>
          <p:nvPr>
            <p:ph idx="1"/>
          </p:nvPr>
        </p:nvSpPr>
        <p:spPr>
          <a:xfrm>
            <a:off x="304800" y="762000"/>
            <a:ext cx="8534400" cy="5280823"/>
          </a:xfrm>
        </p:spPr>
        <p:txBody>
          <a:bodyPr lIns="274320" tIns="0"/>
          <a:lstStyle/>
          <a:p>
            <a:pPr>
              <a:spcBef>
                <a:spcPts val="0"/>
              </a:spcBef>
            </a:pPr>
            <a:endParaRPr lang="en-US" sz="1600" dirty="0">
              <a:solidFill>
                <a:schemeClr val="tx2"/>
              </a:solidFill>
            </a:endParaRPr>
          </a:p>
          <a:p>
            <a:pPr>
              <a:spcBef>
                <a:spcPts val="0"/>
              </a:spcBef>
            </a:pPr>
            <a:r>
              <a:rPr lang="en-US" sz="1600" dirty="0">
                <a:solidFill>
                  <a:schemeClr val="tx2"/>
                </a:solidFill>
              </a:rPr>
              <a:t>ERCOT relies on RUC studies to assess if sufficient capacity and energy is online and available in every hour to serve load, manage congestion and procure reserves.</a:t>
            </a:r>
          </a:p>
          <a:p>
            <a:pPr lvl="1">
              <a:spcBef>
                <a:spcPts val="0"/>
              </a:spcBef>
            </a:pPr>
            <a:r>
              <a:rPr lang="en-US" sz="1400" dirty="0">
                <a:solidFill>
                  <a:schemeClr val="tx2"/>
                </a:solidFill>
              </a:rPr>
              <a:t>RUC studies use selected forecast for load, wind, solar and every ESR’s COP submitted hour-beginning SOC (HBSOC) information and assigns base points and AS awards* to resources.</a:t>
            </a:r>
          </a:p>
          <a:p>
            <a:pPr lvl="1">
              <a:spcBef>
                <a:spcPts val="0"/>
              </a:spcBef>
            </a:pPr>
            <a:endParaRPr lang="en-US" sz="300" dirty="0">
              <a:solidFill>
                <a:schemeClr val="tx2"/>
              </a:solidFill>
            </a:endParaRPr>
          </a:p>
          <a:p>
            <a:pPr lvl="1">
              <a:spcBef>
                <a:spcPts val="0"/>
              </a:spcBef>
            </a:pPr>
            <a:r>
              <a:rPr lang="en-US" sz="1400" dirty="0">
                <a:solidFill>
                  <a:schemeClr val="tx2"/>
                </a:solidFill>
              </a:rPr>
              <a:t>While RUC has a set of constraints that focus on Hour Beginning State of Change (HBSOC), minimum SOC, and maximum SOC within an individual hour, it also has </a:t>
            </a:r>
            <a:r>
              <a:rPr lang="en-US" sz="1400" b="1" dirty="0">
                <a:solidFill>
                  <a:schemeClr val="tx2"/>
                </a:solidFill>
              </a:rPr>
              <a:t>an additional constraint</a:t>
            </a:r>
            <a:r>
              <a:rPr lang="en-US" sz="1400" dirty="0">
                <a:solidFill>
                  <a:schemeClr val="tx2"/>
                </a:solidFill>
              </a:rPr>
              <a:t> to evaluate how uncertainties may impact the hour-to-hour change in HBSOC.</a:t>
            </a:r>
          </a:p>
          <a:p>
            <a:pPr lvl="1">
              <a:spcBef>
                <a:spcPts val="0"/>
              </a:spcBef>
            </a:pPr>
            <a:endParaRPr lang="en-US" sz="300" dirty="0">
              <a:solidFill>
                <a:schemeClr val="tx2"/>
              </a:solidFill>
            </a:endParaRPr>
          </a:p>
          <a:p>
            <a:pPr lvl="1">
              <a:spcBef>
                <a:spcPts val="0"/>
              </a:spcBef>
            </a:pPr>
            <a:r>
              <a:rPr lang="en-US" sz="1400" dirty="0">
                <a:solidFill>
                  <a:schemeClr val="tx2"/>
                </a:solidFill>
              </a:rPr>
              <a:t>This additional constraint utilizes an AS Deployment Factor (ASDF) when considering how much of the hour-to-hour change in HBSOC will be impacted by deployment of awarded AS. </a:t>
            </a:r>
          </a:p>
          <a:p>
            <a:pPr lvl="1"/>
            <a:endParaRPr lang="en-US" sz="400" dirty="0">
              <a:solidFill>
                <a:schemeClr val="tx2"/>
              </a:solidFill>
            </a:endParaRPr>
          </a:p>
          <a:p>
            <a:r>
              <a:rPr lang="en-US" sz="1600" dirty="0">
                <a:solidFill>
                  <a:schemeClr val="tx2"/>
                </a:solidFill>
              </a:rPr>
              <a:t>For Go-Live/Winter 2025-2026, ERCOT established </a:t>
            </a:r>
            <a:r>
              <a:rPr lang="en-US" sz="1600" i="1" dirty="0">
                <a:solidFill>
                  <a:schemeClr val="tx2"/>
                </a:solidFill>
              </a:rPr>
              <a:t>(More details in Appendix)</a:t>
            </a:r>
            <a:r>
              <a:rPr lang="en-US" sz="1600" dirty="0">
                <a:solidFill>
                  <a:schemeClr val="tx2"/>
                </a:solidFill>
              </a:rPr>
              <a:t>:</a:t>
            </a:r>
          </a:p>
          <a:p>
            <a:pPr lvl="1"/>
            <a:r>
              <a:rPr lang="en-US" sz="1400" dirty="0">
                <a:solidFill>
                  <a:schemeClr val="tx2"/>
                </a:solidFill>
              </a:rPr>
              <a:t>Regulation Up and Regulation Down ASDFs based on 75th percentile of the historical deployment of each service in the last two years, rounded to the nearest 5%. </a:t>
            </a:r>
          </a:p>
          <a:p>
            <a:pPr lvl="1"/>
            <a:r>
              <a:rPr lang="en-US" sz="1400" dirty="0">
                <a:solidFill>
                  <a:schemeClr val="tx2"/>
                </a:solidFill>
              </a:rPr>
              <a:t>RRS-PFR and RRS-FFR ASDFs set to zero for all hours.</a:t>
            </a:r>
          </a:p>
          <a:p>
            <a:pPr lvl="1"/>
            <a:r>
              <a:rPr lang="en-US" sz="1400" dirty="0">
                <a:solidFill>
                  <a:schemeClr val="tx2"/>
                </a:solidFill>
              </a:rPr>
              <a:t>Non-Spin ASDFs (and ECRS ASDFs) based on historical Non-Spin energy deployed in 2024-2025 Winter</a:t>
            </a:r>
            <a:endParaRPr lang="en-US" sz="400" dirty="0">
              <a:solidFill>
                <a:schemeClr val="tx2"/>
              </a:solidFill>
            </a:endParaRPr>
          </a:p>
          <a:p>
            <a:endParaRPr lang="en-US" sz="400" dirty="0">
              <a:solidFill>
                <a:schemeClr val="tx2"/>
              </a:solidFill>
            </a:endParaRPr>
          </a:p>
          <a:p>
            <a:endParaRPr lang="en-US" sz="400" dirty="0">
              <a:solidFill>
                <a:schemeClr val="tx2"/>
              </a:solidFill>
            </a:endParaRPr>
          </a:p>
          <a:p>
            <a:pPr marL="0" indent="0">
              <a:buNone/>
            </a:pPr>
            <a:endParaRPr lang="en-US" dirty="0"/>
          </a:p>
          <a:p>
            <a:pPr marL="0" indent="0">
              <a:buNone/>
            </a:pPr>
            <a:r>
              <a:rPr lang="en-US" sz="800" dirty="0"/>
              <a:t>*</a:t>
            </a:r>
            <a:r>
              <a:rPr lang="en-US" sz="800" dirty="0">
                <a:solidFill>
                  <a:schemeClr val="tx2"/>
                </a:solidFill>
              </a:rPr>
              <a:t>Note that “AS awards” and “usage of energy” are referring to the perspective of the RUC optimization and not binding AS awards and energy deployment to the Resource’s QSE, e.g., through the Real-Time Market.</a:t>
            </a:r>
            <a:endParaRPr lang="en-US" sz="800" dirty="0"/>
          </a:p>
        </p:txBody>
      </p:sp>
      <p:sp>
        <p:nvSpPr>
          <p:cNvPr id="3" name="Slide Number Placeholder 2">
            <a:extLst>
              <a:ext uri="{FF2B5EF4-FFF2-40B4-BE49-F238E27FC236}">
                <a16:creationId xmlns:a16="http://schemas.microsoft.com/office/drawing/2014/main" id="{3DD98209-7499-4282-9761-9764C8F56AC6}"/>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346949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C9DFB-1FE3-B79C-4B04-B15B4DF9FF91}"/>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5846A4B-8261-C6E5-2C34-9F10209A2579}"/>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a:solidFill>
                  <a:schemeClr val="tx2"/>
                </a:solidFill>
              </a:rPr>
              <a:t>Regulation deployment data for 2024 and 2025 shows (1) year over year growth in average, (2) seasonal variations (higher averages in Summer) and (3) time of day variations (linked to sunrise and sunset). </a:t>
            </a:r>
          </a:p>
          <a:p>
            <a:pPr>
              <a:spcBef>
                <a:spcPts val="0"/>
              </a:spcBef>
            </a:pPr>
            <a:endParaRPr lang="en-US" sz="400">
              <a:solidFill>
                <a:schemeClr val="tx2"/>
              </a:solidFill>
            </a:endParaRPr>
          </a:p>
          <a:p>
            <a:pPr>
              <a:spcBef>
                <a:spcPts val="0"/>
              </a:spcBef>
            </a:pPr>
            <a:r>
              <a:rPr lang="en-US" sz="1400">
                <a:solidFill>
                  <a:schemeClr val="tx2"/>
                </a:solidFill>
              </a:rPr>
              <a:t>ERCOT has derived DFs for Regulation Up and Regulation Down based on 75th percentile of the historical deployment of each service in the last two years, rounded to the nearest 5%. This approach learns from historic usage that is closer to average values while accounting for increases in intra-hour uncertainties that may materialize due to growth in installed capacity.</a:t>
            </a:r>
          </a:p>
          <a:p>
            <a:pPr>
              <a:spcBef>
                <a:spcPts val="0"/>
              </a:spcBef>
            </a:pPr>
            <a:endParaRPr lang="en-US" sz="1400">
              <a:solidFill>
                <a:schemeClr val="tx2"/>
              </a:solidFill>
            </a:endParaRPr>
          </a:p>
        </p:txBody>
      </p:sp>
      <p:sp>
        <p:nvSpPr>
          <p:cNvPr id="4" name="Title 3">
            <a:extLst>
              <a:ext uri="{FF2B5EF4-FFF2-40B4-BE49-F238E27FC236}">
                <a16:creationId xmlns:a16="http://schemas.microsoft.com/office/drawing/2014/main" id="{AE2C0A59-116C-5332-1B82-EBBAFFA48A86}"/>
              </a:ext>
            </a:extLst>
          </p:cNvPr>
          <p:cNvSpPr>
            <a:spLocks noGrp="1"/>
          </p:cNvSpPr>
          <p:nvPr>
            <p:ph type="title"/>
          </p:nvPr>
        </p:nvSpPr>
        <p:spPr/>
        <p:txBody>
          <a:bodyPr/>
          <a:lstStyle/>
          <a:p>
            <a:r>
              <a:rPr lang="en-US" dirty="0"/>
              <a:t>Recap: AS Deployment Factors For Regulation Service</a:t>
            </a:r>
          </a:p>
        </p:txBody>
      </p:sp>
      <p:sp>
        <p:nvSpPr>
          <p:cNvPr id="3" name="Slide Number Placeholder 2">
            <a:extLst>
              <a:ext uri="{FF2B5EF4-FFF2-40B4-BE49-F238E27FC236}">
                <a16:creationId xmlns:a16="http://schemas.microsoft.com/office/drawing/2014/main" id="{DC34B73C-F3E9-C5E7-2B88-3CBA5065C8F1}"/>
              </a:ext>
            </a:extLst>
          </p:cNvPr>
          <p:cNvSpPr>
            <a:spLocks noGrp="1"/>
          </p:cNvSpPr>
          <p:nvPr>
            <p:ph type="sldNum" sz="quarter" idx="4"/>
          </p:nvPr>
        </p:nvSpPr>
        <p:spPr/>
        <p:txBody>
          <a:bodyPr/>
          <a:lstStyle/>
          <a:p>
            <a:fld id="{1D93BD3E-1E9A-4970-A6F7-E7AC52762E0C}" type="slidenum">
              <a:rPr lang="en-US" smtClean="0"/>
              <a:pPr/>
              <a:t>7</a:t>
            </a:fld>
            <a:endParaRPr lang="en-US"/>
          </a:p>
        </p:txBody>
      </p:sp>
      <p:pic>
        <p:nvPicPr>
          <p:cNvPr id="9" name="Picture 8">
            <a:extLst>
              <a:ext uri="{FF2B5EF4-FFF2-40B4-BE49-F238E27FC236}">
                <a16:creationId xmlns:a16="http://schemas.microsoft.com/office/drawing/2014/main" id="{0CEFE715-6494-B7D0-8CDC-FE8480D3792E}"/>
              </a:ext>
            </a:extLst>
          </p:cNvPr>
          <p:cNvPicPr>
            <a:picLocks noChangeAspect="1"/>
          </p:cNvPicPr>
          <p:nvPr/>
        </p:nvPicPr>
        <p:blipFill>
          <a:blip r:embed="rId2"/>
          <a:stretch>
            <a:fillRect/>
          </a:stretch>
        </p:blipFill>
        <p:spPr>
          <a:xfrm>
            <a:off x="380999" y="2388963"/>
            <a:ext cx="4078419" cy="4172175"/>
          </a:xfrm>
          <a:prstGeom prst="rect">
            <a:avLst/>
          </a:prstGeom>
        </p:spPr>
      </p:pic>
      <p:pic>
        <p:nvPicPr>
          <p:cNvPr id="10" name="Picture 9">
            <a:extLst>
              <a:ext uri="{FF2B5EF4-FFF2-40B4-BE49-F238E27FC236}">
                <a16:creationId xmlns:a16="http://schemas.microsoft.com/office/drawing/2014/main" id="{1127EBCE-2B9C-9EA4-C96D-940C7F14BA21}"/>
              </a:ext>
            </a:extLst>
          </p:cNvPr>
          <p:cNvPicPr>
            <a:picLocks noChangeAspect="1"/>
          </p:cNvPicPr>
          <p:nvPr/>
        </p:nvPicPr>
        <p:blipFill>
          <a:blip r:embed="rId3"/>
          <a:stretch>
            <a:fillRect/>
          </a:stretch>
        </p:blipFill>
        <p:spPr>
          <a:xfrm>
            <a:off x="4701053" y="2391474"/>
            <a:ext cx="4075964" cy="4169664"/>
          </a:xfrm>
          <a:prstGeom prst="rect">
            <a:avLst/>
          </a:prstGeom>
        </p:spPr>
      </p:pic>
    </p:spTree>
    <p:extLst>
      <p:ext uri="{BB962C8B-B14F-4D97-AF65-F5344CB8AC3E}">
        <p14:creationId xmlns:p14="http://schemas.microsoft.com/office/powerpoint/2010/main" val="313087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C164-EE18-8A0F-06CC-55ACB5AFD122}"/>
              </a:ext>
            </a:extLst>
          </p:cNvPr>
          <p:cNvSpPr>
            <a:spLocks noGrp="1"/>
          </p:cNvSpPr>
          <p:nvPr>
            <p:ph type="title"/>
          </p:nvPr>
        </p:nvSpPr>
        <p:spPr/>
        <p:txBody>
          <a:bodyPr/>
          <a:lstStyle/>
          <a:p>
            <a:r>
              <a:rPr lang="en-US" dirty="0"/>
              <a:t>Recap of Analysis for Non-Spin Deployment Factor</a:t>
            </a:r>
          </a:p>
        </p:txBody>
      </p:sp>
      <p:sp>
        <p:nvSpPr>
          <p:cNvPr id="3" name="Content Placeholder 2">
            <a:extLst>
              <a:ext uri="{FF2B5EF4-FFF2-40B4-BE49-F238E27FC236}">
                <a16:creationId xmlns:a16="http://schemas.microsoft.com/office/drawing/2014/main" id="{3B992D4C-61A9-DB17-5ACC-D7F880445245}"/>
              </a:ext>
            </a:extLst>
          </p:cNvPr>
          <p:cNvSpPr>
            <a:spLocks noGrp="1"/>
          </p:cNvSpPr>
          <p:nvPr>
            <p:ph idx="1"/>
          </p:nvPr>
        </p:nvSpPr>
        <p:spPr>
          <a:xfrm>
            <a:off x="304801" y="762001"/>
            <a:ext cx="3940586" cy="5280822"/>
          </a:xfrm>
        </p:spPr>
        <p:txBody>
          <a:bodyPr/>
          <a:lstStyle/>
          <a:p>
            <a:pPr marL="0" indent="0">
              <a:buNone/>
            </a:pPr>
            <a:r>
              <a:rPr lang="en-US" sz="1800" dirty="0">
                <a:solidFill>
                  <a:schemeClr val="tx2"/>
                </a:solidFill>
              </a:rPr>
              <a:t>ERCOT estimated Non-Spin energy deployed by identifying a Resource’s operating range that is for its online Non-Spin Responsibility and then compared Resource’ Base Point relative to this range to identify actual Non-Spin deployment. These MW deployment estimations were then used to estimate Non-Spin energy deployed in each 5-min interval.</a:t>
            </a:r>
          </a:p>
          <a:p>
            <a:endParaRPr lang="en-US" sz="1600" dirty="0"/>
          </a:p>
        </p:txBody>
      </p:sp>
      <p:sp>
        <p:nvSpPr>
          <p:cNvPr id="4" name="Slide Number Placeholder 3">
            <a:extLst>
              <a:ext uri="{FF2B5EF4-FFF2-40B4-BE49-F238E27FC236}">
                <a16:creationId xmlns:a16="http://schemas.microsoft.com/office/drawing/2014/main" id="{62FE9EE1-2DED-FEFB-F595-49C851FD2266}"/>
              </a:ext>
            </a:extLst>
          </p:cNvPr>
          <p:cNvSpPr>
            <a:spLocks noGrp="1"/>
          </p:cNvSpPr>
          <p:nvPr>
            <p:ph type="sldNum" sz="quarter" idx="4"/>
          </p:nvPr>
        </p:nvSpPr>
        <p:spPr/>
        <p:txBody>
          <a:bodyPr/>
          <a:lstStyle/>
          <a:p>
            <a:fld id="{1D93BD3E-1E9A-4970-A6F7-E7AC52762E0C}" type="slidenum">
              <a:rPr lang="en-US" smtClean="0"/>
              <a:pPr/>
              <a:t>8</a:t>
            </a:fld>
            <a:endParaRPr lang="en-US"/>
          </a:p>
        </p:txBody>
      </p:sp>
      <p:grpSp>
        <p:nvGrpSpPr>
          <p:cNvPr id="6" name="Group 5">
            <a:extLst>
              <a:ext uri="{FF2B5EF4-FFF2-40B4-BE49-F238E27FC236}">
                <a16:creationId xmlns:a16="http://schemas.microsoft.com/office/drawing/2014/main" id="{9856B979-11FE-8B1F-CAFB-A8269BF235BC}"/>
              </a:ext>
            </a:extLst>
          </p:cNvPr>
          <p:cNvGrpSpPr/>
          <p:nvPr/>
        </p:nvGrpSpPr>
        <p:grpSpPr>
          <a:xfrm>
            <a:off x="4284324" y="782547"/>
            <a:ext cx="4735309" cy="4909335"/>
            <a:chOff x="0" y="2815051"/>
            <a:chExt cx="5415905" cy="3611432"/>
          </a:xfrm>
        </p:grpSpPr>
        <p:sp>
          <p:nvSpPr>
            <p:cNvPr id="7" name="TextBox 6">
              <a:extLst>
                <a:ext uri="{FF2B5EF4-FFF2-40B4-BE49-F238E27FC236}">
                  <a16:creationId xmlns:a16="http://schemas.microsoft.com/office/drawing/2014/main" id="{61D042E1-29D1-0FD5-972D-16C2BC82A80B}"/>
                </a:ext>
              </a:extLst>
            </p:cNvPr>
            <p:cNvSpPr txBox="1"/>
            <p:nvPr/>
          </p:nvSpPr>
          <p:spPr>
            <a:xfrm>
              <a:off x="104775" y="2815051"/>
              <a:ext cx="5311130" cy="3611432"/>
            </a:xfrm>
            <a:prstGeom prst="rect">
              <a:avLst/>
            </a:prstGeom>
            <a:solidFill>
              <a:schemeClr val="bg2">
                <a:lumMod val="95000"/>
              </a:schemeClr>
            </a:solidFill>
          </p:spPr>
          <p:txBody>
            <a:bodyPr wrap="square" rtlCol="0">
              <a:noAutofit/>
            </a:bodyPr>
            <a:lstStyle/>
            <a:p>
              <a:r>
                <a:rPr lang="en-US" sz="1400" b="1" dirty="0"/>
                <a:t>Example</a:t>
              </a:r>
            </a:p>
          </p:txBody>
        </p:sp>
        <p:grpSp>
          <p:nvGrpSpPr>
            <p:cNvPr id="8" name="Group 7">
              <a:extLst>
                <a:ext uri="{FF2B5EF4-FFF2-40B4-BE49-F238E27FC236}">
                  <a16:creationId xmlns:a16="http://schemas.microsoft.com/office/drawing/2014/main" id="{9B43194D-347B-ABBE-821D-8C7F3BCA1125}"/>
                </a:ext>
              </a:extLst>
            </p:cNvPr>
            <p:cNvGrpSpPr/>
            <p:nvPr/>
          </p:nvGrpSpPr>
          <p:grpSpPr>
            <a:xfrm>
              <a:off x="0" y="3107578"/>
              <a:ext cx="5340349" cy="3262868"/>
              <a:chOff x="3640114" y="1942581"/>
              <a:chExt cx="5340349" cy="3262868"/>
            </a:xfrm>
          </p:grpSpPr>
          <p:cxnSp>
            <p:nvCxnSpPr>
              <p:cNvPr id="9" name="Straight Connector 8">
                <a:extLst>
                  <a:ext uri="{FF2B5EF4-FFF2-40B4-BE49-F238E27FC236}">
                    <a16:creationId xmlns:a16="http://schemas.microsoft.com/office/drawing/2014/main" id="{8431F348-A352-761E-8532-495A9FA82CB9}"/>
                  </a:ext>
                </a:extLst>
              </p:cNvPr>
              <p:cNvCxnSpPr>
                <a:cxnSpLocks/>
              </p:cNvCxnSpPr>
              <p:nvPr/>
            </p:nvCxnSpPr>
            <p:spPr>
              <a:xfrm>
                <a:off x="5019673" y="2640767"/>
                <a:ext cx="20669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EFD0DB0-C510-C487-7ACA-9E0FBDF903C6}"/>
                  </a:ext>
                </a:extLst>
              </p:cNvPr>
              <p:cNvCxnSpPr>
                <a:cxnSpLocks/>
                <a:stCxn id="14" idx="1"/>
              </p:cNvCxnSpPr>
              <p:nvPr/>
            </p:nvCxnSpPr>
            <p:spPr>
              <a:xfrm>
                <a:off x="5019677" y="3378974"/>
                <a:ext cx="20669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C23A851-66D1-61C1-B589-5499E2DB275F}"/>
                  </a:ext>
                </a:extLst>
              </p:cNvPr>
              <p:cNvCxnSpPr>
                <a:cxnSpLocks/>
              </p:cNvCxnSpPr>
              <p:nvPr/>
            </p:nvCxnSpPr>
            <p:spPr>
              <a:xfrm>
                <a:off x="5019675" y="2247900"/>
                <a:ext cx="0" cy="2895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8EAB1B6-3645-CFF4-01A1-0F9DBF53A7F8}"/>
                  </a:ext>
                </a:extLst>
              </p:cNvPr>
              <p:cNvSpPr/>
              <p:nvPr/>
            </p:nvSpPr>
            <p:spPr>
              <a:xfrm>
                <a:off x="5019673" y="2247899"/>
                <a:ext cx="1809733" cy="74608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ECRS Responsibility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 50 MW</a:t>
                </a:r>
              </a:p>
            </p:txBody>
          </p:sp>
          <p:sp>
            <p:nvSpPr>
              <p:cNvPr id="13" name="TextBox 12">
                <a:extLst>
                  <a:ext uri="{FF2B5EF4-FFF2-40B4-BE49-F238E27FC236}">
                    <a16:creationId xmlns:a16="http://schemas.microsoft.com/office/drawing/2014/main" id="{FB363564-5D45-B49B-F924-D9FFA504F5E2}"/>
                  </a:ext>
                </a:extLst>
              </p:cNvPr>
              <p:cNvSpPr txBox="1"/>
              <p:nvPr/>
            </p:nvSpPr>
            <p:spPr>
              <a:xfrm>
                <a:off x="3640114" y="1942581"/>
                <a:ext cx="1304924" cy="46718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HSL</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 300 MW</a:t>
                </a:r>
              </a:p>
            </p:txBody>
          </p:sp>
          <p:sp>
            <p:nvSpPr>
              <p:cNvPr id="14" name="Rectangle 13">
                <a:extLst>
                  <a:ext uri="{FF2B5EF4-FFF2-40B4-BE49-F238E27FC236}">
                    <a16:creationId xmlns:a16="http://schemas.microsoft.com/office/drawing/2014/main" id="{48A33B9A-250A-BDA9-F3AA-FBF728C7BA6B}"/>
                  </a:ext>
                </a:extLst>
              </p:cNvPr>
              <p:cNvSpPr/>
              <p:nvPr/>
            </p:nvSpPr>
            <p:spPr>
              <a:xfrm>
                <a:off x="5019677" y="3005957"/>
                <a:ext cx="1809729" cy="7460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Non-Spin Responsibility = 80 MW</a:t>
                </a:r>
              </a:p>
            </p:txBody>
          </p:sp>
          <p:sp>
            <p:nvSpPr>
              <p:cNvPr id="15" name="TextBox 14">
                <a:extLst>
                  <a:ext uri="{FF2B5EF4-FFF2-40B4-BE49-F238E27FC236}">
                    <a16:creationId xmlns:a16="http://schemas.microsoft.com/office/drawing/2014/main" id="{3DA49F41-1AF2-399E-D313-68F58B8EC8F8}"/>
                  </a:ext>
                </a:extLst>
              </p:cNvPr>
              <p:cNvSpPr txBox="1"/>
              <p:nvPr/>
            </p:nvSpPr>
            <p:spPr>
              <a:xfrm>
                <a:off x="3671136" y="2877953"/>
                <a:ext cx="1304924" cy="28364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250 MW</a:t>
                </a:r>
              </a:p>
            </p:txBody>
          </p:sp>
          <p:sp>
            <p:nvSpPr>
              <p:cNvPr id="16" name="TextBox 15">
                <a:extLst>
                  <a:ext uri="{FF2B5EF4-FFF2-40B4-BE49-F238E27FC236}">
                    <a16:creationId xmlns:a16="http://schemas.microsoft.com/office/drawing/2014/main" id="{91F354F6-AE99-EB90-0CCE-C7069897E41D}"/>
                  </a:ext>
                </a:extLst>
              </p:cNvPr>
              <p:cNvSpPr txBox="1"/>
              <p:nvPr/>
            </p:nvSpPr>
            <p:spPr>
              <a:xfrm>
                <a:off x="3640114" y="3607669"/>
                <a:ext cx="1304924" cy="28364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170 MW</a:t>
                </a:r>
              </a:p>
            </p:txBody>
          </p:sp>
          <p:sp>
            <p:nvSpPr>
              <p:cNvPr id="17" name="TextBox 16">
                <a:extLst>
                  <a:ext uri="{FF2B5EF4-FFF2-40B4-BE49-F238E27FC236}">
                    <a16:creationId xmlns:a16="http://schemas.microsoft.com/office/drawing/2014/main" id="{99055D8B-FD1E-546E-D5F2-CB824D51E486}"/>
                  </a:ext>
                </a:extLst>
              </p:cNvPr>
              <p:cNvSpPr txBox="1"/>
              <p:nvPr/>
            </p:nvSpPr>
            <p:spPr>
              <a:xfrm>
                <a:off x="3709964" y="4738266"/>
                <a:ext cx="1304924" cy="46718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LSL</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 100 MW</a:t>
                </a:r>
              </a:p>
            </p:txBody>
          </p:sp>
          <p:sp>
            <p:nvSpPr>
              <p:cNvPr id="18" name="TextBox 17">
                <a:extLst>
                  <a:ext uri="{FF2B5EF4-FFF2-40B4-BE49-F238E27FC236}">
                    <a16:creationId xmlns:a16="http://schemas.microsoft.com/office/drawing/2014/main" id="{BFD68EAB-2C36-7EF6-EB33-9BF65B56CE04}"/>
                  </a:ext>
                </a:extLst>
              </p:cNvPr>
              <p:cNvSpPr txBox="1"/>
              <p:nvPr/>
            </p:nvSpPr>
            <p:spPr>
              <a:xfrm>
                <a:off x="7086600" y="3178654"/>
                <a:ext cx="1893863" cy="86035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Ex2. BP = 200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Non-Spin Deployed = 200 – 170 = 30 MW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prstClr val="black"/>
                  </a:solidFill>
                  <a:latin typeface="Arial"/>
                </a:endParaRPr>
              </a:p>
              <a:p>
                <a:pPr>
                  <a:defRPr/>
                </a:pPr>
                <a:r>
                  <a:rPr lang="en-US" sz="1000" dirty="0">
                    <a:solidFill>
                      <a:prstClr val="black"/>
                    </a:solidFill>
                  </a:rPr>
                  <a:t>Non-Spin Energy Deployed = 30 * 5/60 MWh = 2.5 MWh</a:t>
                </a:r>
                <a:endParaRPr kumimoji="0" lang="en-US" sz="1000" b="0" i="0" u="none" strike="noStrike" kern="1200" cap="none" spc="0" normalizeH="0" baseline="0" noProof="0" dirty="0">
                  <a:ln>
                    <a:noFill/>
                  </a:ln>
                  <a:solidFill>
                    <a:prstClr val="black"/>
                  </a:solidFill>
                  <a:effectLst/>
                  <a:uLnTx/>
                  <a:uFillTx/>
                  <a:latin typeface="Arial"/>
                  <a:ea typeface="+mn-ea"/>
                  <a:cs typeface="+mn-cs"/>
                </a:endParaRPr>
              </a:p>
            </p:txBody>
          </p:sp>
          <p:cxnSp>
            <p:nvCxnSpPr>
              <p:cNvPr id="19" name="Straight Connector 18">
                <a:extLst>
                  <a:ext uri="{FF2B5EF4-FFF2-40B4-BE49-F238E27FC236}">
                    <a16:creationId xmlns:a16="http://schemas.microsoft.com/office/drawing/2014/main" id="{6C543EA0-799A-D3BE-FAE7-63AF13AEE203}"/>
                  </a:ext>
                </a:extLst>
              </p:cNvPr>
              <p:cNvCxnSpPr>
                <a:cxnSpLocks/>
              </p:cNvCxnSpPr>
              <p:nvPr/>
            </p:nvCxnSpPr>
            <p:spPr>
              <a:xfrm>
                <a:off x="4945038" y="3008890"/>
                <a:ext cx="1909764" cy="19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66D2D91-8D39-A87A-77C6-FFD5FEE56D82}"/>
                  </a:ext>
                </a:extLst>
              </p:cNvPr>
              <p:cNvCxnSpPr>
                <a:cxnSpLocks/>
              </p:cNvCxnSpPr>
              <p:nvPr/>
            </p:nvCxnSpPr>
            <p:spPr>
              <a:xfrm>
                <a:off x="4919641" y="2244856"/>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3531288-86E3-9EBA-4934-4B47CAA97408}"/>
                  </a:ext>
                </a:extLst>
              </p:cNvPr>
              <p:cNvCxnSpPr>
                <a:cxnSpLocks/>
              </p:cNvCxnSpPr>
              <p:nvPr/>
            </p:nvCxnSpPr>
            <p:spPr>
              <a:xfrm>
                <a:off x="4919641" y="3761558"/>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C518FC6-D10A-FD75-4A4D-06541F62467C}"/>
                  </a:ext>
                </a:extLst>
              </p:cNvPr>
              <p:cNvSpPr txBox="1"/>
              <p:nvPr/>
            </p:nvSpPr>
            <p:spPr>
              <a:xfrm>
                <a:off x="7094506" y="2084374"/>
                <a:ext cx="1885956" cy="104738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Ex3.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BP = 270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Non-Spin Deployed = 250 – 170 = 80 MW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prstClr val="black"/>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prstClr val="black"/>
                    </a:solidFill>
                    <a:latin typeface="Arial"/>
                  </a:rPr>
                  <a:t>Non-Spin Energy Deployed = 80 * 5/60 MWh = 6.667 MWh</a:t>
                </a:r>
                <a:endParaRPr kumimoji="0" lang="en-US" sz="1050" b="0" i="0" u="none" strike="noStrike" kern="1200" cap="none" spc="0" normalizeH="0" baseline="0" noProof="0" dirty="0">
                  <a:ln>
                    <a:noFill/>
                  </a:ln>
                  <a:solidFill>
                    <a:prstClr val="black"/>
                  </a:solidFill>
                  <a:effectLst/>
                  <a:uLnTx/>
                  <a:uFillTx/>
                  <a:latin typeface="Arial"/>
                  <a:ea typeface="+mn-ea"/>
                  <a:cs typeface="+mn-cs"/>
                </a:endParaRPr>
              </a:p>
            </p:txBody>
          </p:sp>
          <p:cxnSp>
            <p:nvCxnSpPr>
              <p:cNvPr id="23" name="Straight Connector 22">
                <a:extLst>
                  <a:ext uri="{FF2B5EF4-FFF2-40B4-BE49-F238E27FC236}">
                    <a16:creationId xmlns:a16="http://schemas.microsoft.com/office/drawing/2014/main" id="{59560F3F-5E36-E034-F56A-B81540F9DBC6}"/>
                  </a:ext>
                </a:extLst>
              </p:cNvPr>
              <p:cNvCxnSpPr>
                <a:cxnSpLocks/>
              </p:cNvCxnSpPr>
              <p:nvPr/>
            </p:nvCxnSpPr>
            <p:spPr>
              <a:xfrm>
                <a:off x="5014888" y="4748408"/>
                <a:ext cx="2066924"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2AAFF62-88EE-70E0-A541-6D3A8B3D9A7E}"/>
                  </a:ext>
                </a:extLst>
              </p:cNvPr>
              <p:cNvSpPr txBox="1"/>
              <p:nvPr/>
            </p:nvSpPr>
            <p:spPr>
              <a:xfrm>
                <a:off x="7081812" y="4379076"/>
                <a:ext cx="1744692" cy="633943"/>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Ex1. BP = 130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Non-Spin Deployed = 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prstClr val="black"/>
                  </a:solidFill>
                  <a:latin typeface="Arial"/>
                </a:endParaRPr>
              </a:p>
              <a:p>
                <a:pPr>
                  <a:defRPr/>
                </a:pPr>
                <a:r>
                  <a:rPr lang="en-US" sz="1000" dirty="0">
                    <a:solidFill>
                      <a:prstClr val="black"/>
                    </a:solidFill>
                  </a:rPr>
                  <a:t>Non-Spin Energy Deployed = 0 MWh</a:t>
                </a:r>
              </a:p>
            </p:txBody>
          </p:sp>
          <p:cxnSp>
            <p:nvCxnSpPr>
              <p:cNvPr id="25" name="Straight Connector 24">
                <a:extLst>
                  <a:ext uri="{FF2B5EF4-FFF2-40B4-BE49-F238E27FC236}">
                    <a16:creationId xmlns:a16="http://schemas.microsoft.com/office/drawing/2014/main" id="{2824FD3A-F20B-3381-7D8A-AA8C28394717}"/>
                  </a:ext>
                </a:extLst>
              </p:cNvPr>
              <p:cNvCxnSpPr>
                <a:cxnSpLocks/>
              </p:cNvCxnSpPr>
              <p:nvPr/>
            </p:nvCxnSpPr>
            <p:spPr>
              <a:xfrm>
                <a:off x="4945037" y="5133393"/>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971704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FCF7E-1854-868A-CD0B-33BDDD9B65BE}"/>
              </a:ext>
            </a:extLst>
          </p:cNvPr>
          <p:cNvSpPr>
            <a:spLocks noGrp="1"/>
          </p:cNvSpPr>
          <p:nvPr>
            <p:ph type="title"/>
          </p:nvPr>
        </p:nvSpPr>
        <p:spPr/>
        <p:txBody>
          <a:bodyPr/>
          <a:lstStyle/>
          <a:p>
            <a:r>
              <a:rPr lang="en-US" dirty="0"/>
              <a:t>Winter ASDFs for ECRS and Non-Spin</a:t>
            </a:r>
          </a:p>
        </p:txBody>
      </p:sp>
      <p:sp>
        <p:nvSpPr>
          <p:cNvPr id="4" name="Slide Number Placeholder 3">
            <a:extLst>
              <a:ext uri="{FF2B5EF4-FFF2-40B4-BE49-F238E27FC236}">
                <a16:creationId xmlns:a16="http://schemas.microsoft.com/office/drawing/2014/main" id="{29F0AD63-E0B2-A850-5FC9-EF2F30653748}"/>
              </a:ext>
            </a:extLst>
          </p:cNvPr>
          <p:cNvSpPr>
            <a:spLocks noGrp="1"/>
          </p:cNvSpPr>
          <p:nvPr>
            <p:ph type="sldNum" sz="quarter" idx="4"/>
          </p:nvPr>
        </p:nvSpPr>
        <p:spPr/>
        <p:txBody>
          <a:bodyPr/>
          <a:lstStyle/>
          <a:p>
            <a:fld id="{1D93BD3E-1E9A-4970-A6F7-E7AC52762E0C}" type="slidenum">
              <a:rPr lang="en-US" smtClean="0"/>
              <a:pPr/>
              <a:t>9</a:t>
            </a:fld>
            <a:endParaRPr lang="en-US"/>
          </a:p>
        </p:txBody>
      </p:sp>
      <p:pic>
        <p:nvPicPr>
          <p:cNvPr id="8" name="Picture 7">
            <a:extLst>
              <a:ext uri="{FF2B5EF4-FFF2-40B4-BE49-F238E27FC236}">
                <a16:creationId xmlns:a16="http://schemas.microsoft.com/office/drawing/2014/main" id="{6C990CB1-341D-1C00-823F-EC1867C7E902}"/>
              </a:ext>
            </a:extLst>
          </p:cNvPr>
          <p:cNvPicPr>
            <a:picLocks noChangeAspect="1"/>
          </p:cNvPicPr>
          <p:nvPr/>
        </p:nvPicPr>
        <p:blipFill>
          <a:blip r:embed="rId2"/>
          <a:stretch>
            <a:fillRect/>
          </a:stretch>
        </p:blipFill>
        <p:spPr>
          <a:xfrm>
            <a:off x="1323390" y="1022960"/>
            <a:ext cx="6497219" cy="4812079"/>
          </a:xfrm>
          <a:prstGeom prst="rect">
            <a:avLst/>
          </a:prstGeom>
        </p:spPr>
      </p:pic>
    </p:spTree>
    <p:extLst>
      <p:ext uri="{BB962C8B-B14F-4D97-AF65-F5344CB8AC3E}">
        <p14:creationId xmlns:p14="http://schemas.microsoft.com/office/powerpoint/2010/main" val="1765735116"/>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purl.org/dc/terms/"/>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8d5ee879-813f-4fb9-b7c2-a59846c21aeb"/>
    <ds:schemaRef ds:uri="http://www.w3.org/XML/1998/namespace"/>
    <ds:schemaRef ds:uri="http://purl.org/dc/elements/1.1/"/>
  </ds:schemaRefs>
</ds:datastoreItem>
</file>

<file path=customXml/itemProps3.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3588</TotalTime>
  <Words>719</Words>
  <Application>Microsoft Office PowerPoint</Application>
  <PresentationFormat>On-screen Show (4:3)</PresentationFormat>
  <Paragraphs>78</Paragraphs>
  <Slides>10</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Calibri</vt:lpstr>
      <vt:lpstr>Cover Slide</vt:lpstr>
      <vt:lpstr>Horizontal Theme</vt:lpstr>
      <vt:lpstr>Vertical Theme</vt:lpstr>
      <vt:lpstr>PowerPoint Presentation</vt:lpstr>
      <vt:lpstr>Summary of Summer ASDFs</vt:lpstr>
      <vt:lpstr>AS Deployment Factors For Regulation Service</vt:lpstr>
      <vt:lpstr>Appendix</vt:lpstr>
      <vt:lpstr>Reference Material</vt:lpstr>
      <vt:lpstr>Deployment Factor Recap</vt:lpstr>
      <vt:lpstr>Recap: AS Deployment Factors For Regulation Service</vt:lpstr>
      <vt:lpstr>Recap of Analysis for Non-Spin Deployment Factor</vt:lpstr>
      <vt:lpstr>Winter ASDFs for ECRS and Non-Spin</vt:lpstr>
      <vt:lpstr>Spring ASDFs for ECRS and Non-Spin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Butler, Luke</cp:lastModifiedBy>
  <cp:revision>17</cp:revision>
  <cp:lastPrinted>2017-10-10T21:31:05Z</cp:lastPrinted>
  <dcterms:created xsi:type="dcterms:W3CDTF">2016-01-21T15:20:31Z</dcterms:created>
  <dcterms:modified xsi:type="dcterms:W3CDTF">2026-05-18T14:48:26Z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Method">
    <vt:lpwstr>Standard</vt:lpwstr>
  </property>
  <property fmtid="{D5CDD505-2E9C-101B-9397-08002B2CF9AE}" pid="13" name="MSIP_Label_7084cbda-52b8-46fb-a7b7-cb5bd465ed85_Name">
    <vt:lpwstr>Internal</vt:lpwstr>
  </property>
  <property fmtid="{D5CDD505-2E9C-101B-9397-08002B2CF9AE}" pid="14" name="MSIP_Label_7084cbda-52b8-46fb-a7b7-cb5bd465ed85_SiteId">
    <vt:lpwstr>0afb747d-bff7-4596-a9fc-950ef9e0ec45</vt:lpwstr>
  </property>
  <property fmtid="{D5CDD505-2E9C-101B-9397-08002B2CF9AE}" pid="15" name="MSIP_Label_7084cbda-52b8-46fb-a7b7-cb5bd465ed85_ActionId">
    <vt:lpwstr>5d946f7a-545d-4fce-a01a-b6ac1d484218</vt:lpwstr>
  </property>
  <property fmtid="{D5CDD505-2E9C-101B-9397-08002B2CF9AE}" pid="16" name="MSIP_Label_7084cbda-52b8-46fb-a7b7-cb5bd465ed85_ContentBits">
    <vt:lpwstr>0</vt:lpwstr>
  </property>
  <property fmtid="{D5CDD505-2E9C-101B-9397-08002B2CF9AE}" pid="17" name="MSIP_Label_7084cbda-52b8-46fb-a7b7-cb5bd465ed85_Tag">
    <vt:lpwstr>10, 3, 0, 2</vt:lpwstr>
  </property>
  <property fmtid="{D5CDD505-2E9C-101B-9397-08002B2CF9AE}" pid="18" name="MSIP_Label_7084cbda-52b8-46fb-a7b7-cb5bd465ed85_SetDate">
    <vt:lpwstr>2025-11-07T23:12:35Z</vt:lpwstr>
  </property>
</Properties>
</file>