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template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authors.xml" ContentType="application/vnd.ms-powerpoint.author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7" r:id="rId4"/>
    <p:sldMasterId id="2147483660" r:id="rId5"/>
  </p:sldMasterIdLst>
  <p:notesMasterIdLst>
    <p:notesMasterId r:id="rId15"/>
  </p:notesMasterIdLst>
  <p:handoutMasterIdLst>
    <p:handoutMasterId r:id="rId16"/>
  </p:handoutMasterIdLst>
  <p:sldIdLst>
    <p:sldId id="2147478770" r:id="rId6"/>
    <p:sldId id="2147478764" r:id="rId7"/>
    <p:sldId id="2147478771" r:id="rId8"/>
    <p:sldId id="2147478765" r:id="rId9"/>
    <p:sldId id="2147478767" r:id="rId10"/>
    <p:sldId id="2147478766" r:id="rId11"/>
    <p:sldId id="2147478768" r:id="rId12"/>
    <p:sldId id="273" r:id="rId13"/>
    <p:sldId id="261" r:id="rId1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authors.xml><?xml version="1.0" encoding="utf-8"?>
<p188:authorLst xmlns:a="http://schemas.openxmlformats.org/drawingml/2006/main" xmlns:r="http://schemas.openxmlformats.org/officeDocument/2006/relationships" xmlns:p188="http://schemas.microsoft.com/office/powerpoint/2018/8/main">
  <p188:author id="{A85710C1-6D33-0D1C-EE2B-566498ED65D1}" name="Pataray, Anthony" initials="AP" userId="S::Anthony.Pataray@ercot.com::a5831241-6a81-4fc8-af1d-ae41f1cc94ce" providerId="AD"/>
</p188: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B1E5ED"/>
    <a:srgbClr val="2794A4"/>
    <a:srgbClr val="00343B"/>
    <a:srgbClr val="00829B"/>
    <a:srgbClr val="E6EBF0"/>
    <a:srgbClr val="FFFFFF"/>
    <a:srgbClr val="DADCDE"/>
    <a:srgbClr val="A9E5EA"/>
    <a:srgbClr val="00AEC7"/>
    <a:srgbClr val="D6D9D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B301B821-A1FF-4177-AEE7-76D212191A09}" styleName="Medium Style 1 - Acc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  <a:tblStyle styleId="{9D7B26C5-4107-4FEC-AEDC-1716B250A1EF}" styleName="Light Style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69C7853C-536D-4A76-A0AE-DD22124D55A5}" styleName="Themed Style 1 - Accent 3">
    <a:tblBg>
      <a:fillRef idx="2">
        <a:schemeClr val="accent3"/>
      </a:fillRef>
      <a:effectRef idx="1">
        <a:schemeClr val="accent3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Ref idx="1">
              <a:schemeClr val="accent3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  <a:fill>
          <a:solidFill>
            <a:schemeClr val="accent3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3"/>
            </a:lnRef>
          </a:left>
          <a:right>
            <a:lnRef idx="2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2">
              <a:schemeClr val="accent3"/>
            </a:lnRef>
          </a:top>
          <a:bottom>
            <a:lnRef idx="2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/>
          </a:solidFill>
        </a:fill>
      </a:tcStyle>
    </a:firstRow>
  </a:tblStyle>
  <a:tblStyle styleId="{72833802-FEF1-4C79-8D5D-14CF1EAF98D9}" styleName="Light Style 2 - Accent 2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</a:tcStyle>
    </a:band1H>
    <a:band1V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</a:tcBdr>
      </a:tcStyle>
    </a:band1V>
    <a:band2V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2"/>
        </a:fillRef>
      </a:tcStyle>
    </a:firstRow>
  </a:tblStyle>
  <a:tblStyle styleId="{0E3FDE45-AF77-4B5C-9715-49D594BDF05E}" styleName="Light Style 1 - Accent 2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5" autoAdjust="0"/>
    <p:restoredTop sz="81719" autoAdjust="0"/>
  </p:normalViewPr>
  <p:slideViewPr>
    <p:cSldViewPr snapToGrid="0">
      <p:cViewPr varScale="1">
        <p:scale>
          <a:sx n="82" d="100"/>
          <a:sy n="82" d="100"/>
        </p:scale>
        <p:origin x="894" y="30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 snapToGrid="0">
      <p:cViewPr varScale="1">
        <p:scale>
          <a:sx n="84" d="100"/>
          <a:sy n="84" d="100"/>
        </p:scale>
        <p:origin x="3054" y="96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3.xml"/><Relationship Id="rId13" Type="http://schemas.openxmlformats.org/officeDocument/2006/relationships/slide" Target="slides/slide8.xml"/><Relationship Id="rId18" Type="http://schemas.openxmlformats.org/officeDocument/2006/relationships/viewProps" Target="viewProps.xml"/><Relationship Id="rId3" Type="http://schemas.openxmlformats.org/officeDocument/2006/relationships/customXml" Target="../customXml/item3.xml"/><Relationship Id="rId21" Type="http://schemas.microsoft.com/office/2018/10/relationships/authors" Target="authors.xml"/><Relationship Id="rId7" Type="http://schemas.openxmlformats.org/officeDocument/2006/relationships/slide" Target="slides/slide2.xml"/><Relationship Id="rId12" Type="http://schemas.openxmlformats.org/officeDocument/2006/relationships/slide" Target="slides/slide7.xml"/><Relationship Id="rId17" Type="http://schemas.openxmlformats.org/officeDocument/2006/relationships/presProps" Target="presProps.xml"/><Relationship Id="rId2" Type="http://schemas.openxmlformats.org/officeDocument/2006/relationships/customXml" Target="../customXml/item2.xml"/><Relationship Id="rId16" Type="http://schemas.openxmlformats.org/officeDocument/2006/relationships/handoutMaster" Target="handoutMasters/handoutMaster1.xml"/><Relationship Id="rId20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" Target="slides/slide1.xml"/><Relationship Id="rId11" Type="http://schemas.openxmlformats.org/officeDocument/2006/relationships/slide" Target="slides/slide6.xml"/><Relationship Id="rId5" Type="http://schemas.openxmlformats.org/officeDocument/2006/relationships/slideMaster" Target="slideMasters/slideMaster2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5.xml"/><Relationship Id="rId19" Type="http://schemas.openxmlformats.org/officeDocument/2006/relationships/theme" Target="theme/theme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14" Type="http://schemas.openxmlformats.org/officeDocument/2006/relationships/slide" Target="slides/slide9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9654C447-F63E-708A-7640-F379BC3B6F43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B9E9CD3C-9D08-D54A-E18D-CB66DD9854F5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3C7D50-3744-4F5E-B211-7EE7AB53D25A}" type="datetimeFigureOut">
              <a:rPr lang="en-US" smtClean="0"/>
              <a:t>5/15/2026</a:t>
            </a:fld>
            <a:endParaRPr lang="en-US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93A76D3F-B471-2F90-E003-19CC7E13919B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3AFA019F-EAF7-AC1D-CF33-3B24307B5D18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3BB4229-F194-457F-858D-7FD6DC77E739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25549398"/>
      </p:ext>
    </p:extLst>
  </p:cSld>
  <p:clrMap bg1="lt1" tx1="dk1" bg2="lt2" tx2="dk2" accent1="accent1" accent2="accent2" accent3="accent3" accent4="accent4" accent5="accent5" accent6="accent6" hlink="hlink" folHlink="folHlink"/>
  <p:extLst>
    <p:ext uri="{56416CCD-93CA-4268-BC5B-53C4BB910035}">
      <p15:sldGuideLst xmlns:p15="http://schemas.microsoft.com/office/powerpoint/2012/main">
        <p15:guide id="1" orient="horz" pos="2880" userDrawn="1">
          <p15:clr>
            <a:srgbClr val="F26B43"/>
          </p15:clr>
        </p15:guide>
        <p15:guide id="2" pos="2160" userDrawn="1">
          <p15:clr>
            <a:srgbClr val="F26B43"/>
          </p15:clr>
        </p15:guide>
      </p15:sldGuideLst>
    </p:ext>
  </p:extLst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2832203-7F7F-406D-A6A3-240BE64C5DFA}" type="datetimeFigureOut">
              <a:rPr lang="en-US" smtClean="0"/>
              <a:t>5/15/2026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694BC6D-B4C2-499C-B968-7B53BF050EF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7703874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694BC6D-B4C2-499C-B968-7B53BF050EFF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0933766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svg"/><Relationship Id="rId2" Type="http://schemas.openxmlformats.org/officeDocument/2006/relationships/image" Target="../media/image2.sv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svg"/><Relationship Id="rId2" Type="http://schemas.openxmlformats.org/officeDocument/2006/relationships/image" Target="../media/image4.svg"/><Relationship Id="rId1" Type="http://schemas.openxmlformats.org/officeDocument/2006/relationships/slideMaster" Target="../slideMasters/slideMaster2.xml"/><Relationship Id="rId6" Type="http://schemas.openxmlformats.org/officeDocument/2006/relationships/image" Target="../media/image8.svg"/><Relationship Id="rId5" Type="http://schemas.openxmlformats.org/officeDocument/2006/relationships/image" Target="../media/image7.svg"/><Relationship Id="rId4" Type="http://schemas.openxmlformats.org/officeDocument/2006/relationships/image" Target="../media/image6.svg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svg"/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ver v1(default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FCF6855-B24E-92AB-2FE8-002F720AEB18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882069" y="2564247"/>
            <a:ext cx="4882568" cy="3999346"/>
          </a:xfrm>
          <a:prstGeom prst="rect">
            <a:avLst/>
          </a:prstGeom>
        </p:spPr>
        <p:txBody>
          <a:bodyPr anchor="t"/>
          <a:lstStyle>
            <a:lvl1pPr algn="l">
              <a:defRPr lang="en-US" sz="2000" b="1" dirty="0">
                <a:solidFill>
                  <a:schemeClr val="tx1"/>
                </a:solidFill>
              </a:defRPr>
            </a:lvl1pPr>
          </a:lstStyle>
          <a:p>
            <a:r>
              <a:rPr lang="en-US" dirty="0"/>
              <a:t>Click to edit Master title style</a:t>
            </a:r>
            <a:br>
              <a:rPr lang="en-US" dirty="0"/>
            </a:br>
            <a:endParaRPr lang="en-US" dirty="0"/>
          </a:p>
        </p:txBody>
      </p:sp>
      <p:sp>
        <p:nvSpPr>
          <p:cNvPr id="4" name="Text Placeholder 11">
            <a:extLst>
              <a:ext uri="{FF2B5EF4-FFF2-40B4-BE49-F238E27FC236}">
                <a16:creationId xmlns:a16="http://schemas.microsoft.com/office/drawing/2014/main" id="{BED41D71-8915-53EB-36A0-392D41DD0EAB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 flipH="1">
            <a:off x="6427363" y="5054600"/>
            <a:ext cx="5201214" cy="1457037"/>
          </a:xfrm>
          <a:prstGeom prst="foldedCorner">
            <a:avLst>
              <a:gd name="adj" fmla="val 21194"/>
            </a:avLst>
          </a:prstGeom>
          <a:solidFill>
            <a:srgbClr val="E6EBF0">
              <a:alpha val="68000"/>
            </a:srgbClr>
          </a:solidFill>
          <a:ln w="9525" cap="rnd">
            <a:noFill/>
          </a:ln>
          <a:effectLst>
            <a:outerShdw blurRad="50800" dist="38100" dir="10800000" sx="1000" sy="1000" algn="r" rotWithShape="0">
              <a:prstClr val="black">
                <a:alpha val="46000"/>
              </a:prstClr>
            </a:outerShdw>
          </a:effectLst>
        </p:spPr>
        <p:txBody>
          <a:bodyPr vert="horz" wrap="square" lIns="274320" tIns="182880" rIns="640080" bIns="182880">
            <a:noAutofit/>
          </a:bodyPr>
          <a:lstStyle>
            <a:lvl1pPr marL="0" indent="0">
              <a:buNone/>
              <a:defRPr lang="en-US" sz="1600" b="1" dirty="0"/>
            </a:lvl1pPr>
            <a:lvl2pPr marL="548640" indent="-182880">
              <a:lnSpc>
                <a:spcPct val="100000"/>
              </a:lnSpc>
              <a:spcBef>
                <a:spcPts val="300"/>
              </a:spcBef>
              <a:spcAft>
                <a:spcPts val="300"/>
              </a:spcAft>
              <a:buFont typeface="Arial" panose="020B0604020202020204" pitchFamily="34" charset="0"/>
              <a:buChar char="•"/>
              <a:defRPr lang="en-US" sz="1400" dirty="0" smtClean="0"/>
            </a:lvl2pPr>
            <a:lvl3pPr marL="548640" indent="-182880">
              <a:lnSpc>
                <a:spcPct val="100000"/>
              </a:lnSpc>
              <a:spcBef>
                <a:spcPts val="100"/>
              </a:spcBef>
              <a:buFont typeface="Arial" panose="020B0604020202020204" pitchFamily="34" charset="0"/>
              <a:buChar char="◦"/>
              <a:defRPr lang="en-US" sz="1400" dirty="0"/>
            </a:lvl3pPr>
            <a:lvl4pPr marL="731520" indent="-182880">
              <a:lnSpc>
                <a:spcPct val="100000"/>
              </a:lnSpc>
              <a:spcBef>
                <a:spcPts val="300"/>
              </a:spcBef>
              <a:spcAft>
                <a:spcPts val="300"/>
              </a:spcAft>
              <a:buFont typeface="Arial" panose="020B0604020202020204" pitchFamily="34" charset="0"/>
              <a:buChar char="-"/>
              <a:defRPr lang="en-US" sz="1400" dirty="0" smtClean="0"/>
            </a:lvl4pPr>
            <a:lvl5pPr marL="914400" indent="-182880">
              <a:lnSpc>
                <a:spcPct val="100000"/>
              </a:lnSpc>
              <a:spcBef>
                <a:spcPts val="300"/>
              </a:spcBef>
              <a:spcAft>
                <a:spcPts val="300"/>
              </a:spcAft>
              <a:buFont typeface="Arial" panose="020B0604020202020204" pitchFamily="34" charset="0"/>
              <a:buChar char="◦"/>
              <a:defRPr lang="en-US" sz="1400" dirty="0"/>
            </a:lvl5pPr>
            <a:lvl6pPr marL="1097280" indent="-182880">
              <a:lnSpc>
                <a:spcPct val="100000"/>
              </a:lnSpc>
              <a:spcBef>
                <a:spcPts val="300"/>
              </a:spcBef>
              <a:spcAft>
                <a:spcPts val="300"/>
              </a:spcAft>
              <a:buFont typeface="Wingdings" panose="05000000000000000000" pitchFamily="2" charset="2"/>
              <a:buChar char="§"/>
              <a:defRPr sz="1400"/>
            </a:lvl6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6" name="Content Placeholder 8">
            <a:extLst>
              <a:ext uri="{FF2B5EF4-FFF2-40B4-BE49-F238E27FC236}">
                <a16:creationId xmlns:a16="http://schemas.microsoft.com/office/drawing/2014/main" id="{4A302066-7B9E-F90D-A634-1CEEF4EAA7FF}"/>
              </a:ext>
            </a:extLst>
          </p:cNvPr>
          <p:cNvSpPr>
            <a:spLocks noGrp="1"/>
          </p:cNvSpPr>
          <p:nvPr>
            <p:ph sz="quarter" idx="16"/>
          </p:nvPr>
        </p:nvSpPr>
        <p:spPr>
          <a:xfrm>
            <a:off x="6427365" y="1092200"/>
            <a:ext cx="5201213" cy="2551584"/>
          </a:xfrm>
          <a:prstGeom prst="rect">
            <a:avLst/>
          </a:prstGeom>
        </p:spPr>
        <p:txBody>
          <a:bodyPr lIns="0" tIns="0" rIns="0" bIns="0"/>
          <a:lstStyle>
            <a:lvl1pPr marL="0" indent="0">
              <a:lnSpc>
                <a:spcPct val="100000"/>
              </a:lnSpc>
              <a:spcBef>
                <a:spcPts val="300"/>
              </a:spcBef>
              <a:spcAft>
                <a:spcPts val="300"/>
              </a:spcAft>
              <a:buFont typeface="Arial" panose="020B0604020202020204" pitchFamily="34" charset="0"/>
              <a:buNone/>
              <a:defRPr sz="1600" b="1" i="0"/>
            </a:lvl1pPr>
            <a:lvl2pPr marL="548640" indent="-182880">
              <a:lnSpc>
                <a:spcPct val="100000"/>
              </a:lnSpc>
              <a:spcBef>
                <a:spcPts val="300"/>
              </a:spcBef>
              <a:spcAft>
                <a:spcPts val="300"/>
              </a:spcAft>
              <a:defRPr sz="1400"/>
            </a:lvl2pPr>
            <a:lvl3pPr marL="731520" indent="-182880">
              <a:lnSpc>
                <a:spcPct val="100000"/>
              </a:lnSpc>
              <a:spcBef>
                <a:spcPts val="300"/>
              </a:spcBef>
              <a:spcAft>
                <a:spcPts val="300"/>
              </a:spcAft>
              <a:buFont typeface="Arial" panose="020B0604020202020204" pitchFamily="34" charset="0"/>
              <a:buChar char="-"/>
              <a:defRPr sz="1400"/>
            </a:lvl3pPr>
            <a:lvl4pPr marL="914400" indent="-182880">
              <a:lnSpc>
                <a:spcPct val="100000"/>
              </a:lnSpc>
              <a:spcBef>
                <a:spcPts val="300"/>
              </a:spcBef>
              <a:spcAft>
                <a:spcPts val="300"/>
              </a:spcAft>
              <a:buFont typeface="Arial" panose="020B0604020202020204" pitchFamily="34" charset="0"/>
              <a:buChar char="◦"/>
              <a:defRPr sz="1400"/>
            </a:lvl4pPr>
            <a:lvl5pPr marL="1097280" indent="-182880">
              <a:lnSpc>
                <a:spcPct val="100000"/>
              </a:lnSpc>
              <a:spcBef>
                <a:spcPts val="300"/>
              </a:spcBef>
              <a:spcAft>
                <a:spcPts val="300"/>
              </a:spcAft>
              <a:buFont typeface="Wingdings" panose="05000000000000000000" pitchFamily="2" charset="2"/>
              <a:buChar char="§"/>
              <a:defRPr sz="14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1345527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ver v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>
            <a:extLst>
              <a:ext uri="{FF2B5EF4-FFF2-40B4-BE49-F238E27FC236}">
                <a16:creationId xmlns:a16="http://schemas.microsoft.com/office/drawing/2014/main" id="{0B6F8A40-F0D0-857B-E8A8-1B3161AC433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/>
          </p:cNvSpPr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62DC5253-5E42-F62E-EA4E-3AB21BA87CD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/>
          </p:cNvSpPr>
          <p:nvPr userDrawn="1"/>
        </p:nvSpPr>
        <p:spPr>
          <a:xfrm>
            <a:off x="0" y="0"/>
            <a:ext cx="4206240" cy="6858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51000">
                <a:srgbClr val="B1E5ED">
                  <a:alpha val="6667"/>
                </a:srgbClr>
              </a:gs>
              <a:gs pos="71000">
                <a:srgbClr val="2794A4">
                  <a:alpha val="83922"/>
                </a:srgbClr>
              </a:gs>
              <a:gs pos="98000">
                <a:srgbClr val="00343B"/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7" name="Graphic 6" descr="ERCOT logo white on background">
            <a:extLst>
              <a:ext uri="{FF2B5EF4-FFF2-40B4-BE49-F238E27FC236}">
                <a16:creationId xmlns:a16="http://schemas.microsoft.com/office/drawing/2014/main" id="{590365CF-9C80-03DF-D245-DBE4EBA33356}"/>
              </a:ext>
            </a:extLst>
          </p:cNvPr>
          <p:cNvPicPr>
            <a:picLocks noChangeAspect="1"/>
          </p:cNvPicPr>
          <p:nvPr userDrawn="1"/>
        </p:nvPicPr>
        <p:blipFill>
          <a:blip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p:blipFill>
        <p:spPr>
          <a:xfrm>
            <a:off x="974555" y="1125953"/>
            <a:ext cx="2425881" cy="889910"/>
          </a:xfrm>
          <a:prstGeom prst="rect">
            <a:avLst/>
          </a:prstGeom>
          <a:effectLst>
            <a:outerShdw blurRad="50800" dist="12700" dir="10800000" algn="r" rotWithShape="0">
              <a:schemeClr val="tx2">
                <a:alpha val="40000"/>
              </a:schemeClr>
            </a:outerShdw>
          </a:effectLst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1A1A5353-DA71-B6B2-BDDB-2FB68F1F0909}"/>
              </a:ext>
            </a:extLst>
          </p:cNvPr>
          <p:cNvSpPr txBox="1"/>
          <p:nvPr userDrawn="1"/>
        </p:nvSpPr>
        <p:spPr>
          <a:xfrm>
            <a:off x="-91688" y="503044"/>
            <a:ext cx="1162970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900" b="1" spc="0" dirty="0">
                <a:solidFill>
                  <a:schemeClr val="bg1"/>
                </a:solidFill>
              </a:rPr>
              <a:t>CONFIDENTIAL</a:t>
            </a:r>
          </a:p>
        </p:txBody>
      </p:sp>
      <p:grpSp>
        <p:nvGrpSpPr>
          <p:cNvPr id="9" name="Group 8">
            <a:extLst>
              <a:ext uri="{FF2B5EF4-FFF2-40B4-BE49-F238E27FC236}">
                <a16:creationId xmlns:a16="http://schemas.microsoft.com/office/drawing/2014/main" id="{C05802D9-2F73-A263-28E7-486C8A489A2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/>
          <p:nvPr userDrawn="1"/>
        </p:nvGrpSpPr>
        <p:grpSpPr>
          <a:xfrm>
            <a:off x="-91688" y="457199"/>
            <a:ext cx="1162970" cy="358775"/>
            <a:chOff x="-91688" y="6362698"/>
            <a:chExt cx="1162970" cy="358775"/>
          </a:xfrm>
        </p:grpSpPr>
        <p:sp>
          <p:nvSpPr>
            <p:cNvPr id="10" name="Rectangle 9">
              <a:extLst>
                <a:ext uri="{FF2B5EF4-FFF2-40B4-BE49-F238E27FC236}">
                  <a16:creationId xmlns:a16="http://schemas.microsoft.com/office/drawing/2014/main" id="{8241ADA3-F564-E7C2-1972-0F9FF557AE05}"/>
                </a:ext>
              </a:extLst>
            </p:cNvPr>
            <p:cNvSpPr/>
            <p:nvPr/>
          </p:nvSpPr>
          <p:spPr>
            <a:xfrm rot="10800000">
              <a:off x="-12035" y="6362698"/>
              <a:ext cx="986590" cy="358775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1" name="TextBox 10">
              <a:extLst>
                <a:ext uri="{FF2B5EF4-FFF2-40B4-BE49-F238E27FC236}">
                  <a16:creationId xmlns:a16="http://schemas.microsoft.com/office/drawing/2014/main" id="{D77A54B6-1CA8-9AE2-BCA6-21205CB4852B}"/>
                </a:ext>
              </a:extLst>
            </p:cNvPr>
            <p:cNvSpPr txBox="1"/>
            <p:nvPr/>
          </p:nvSpPr>
          <p:spPr>
            <a:xfrm>
              <a:off x="-91688" y="6427015"/>
              <a:ext cx="1162970" cy="2308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900" b="1" spc="80" baseline="0" dirty="0">
                  <a:solidFill>
                    <a:schemeClr val="bg1"/>
                  </a:solidFill>
                </a:rPr>
                <a:t>PUBLIC</a:t>
              </a:r>
            </a:p>
          </p:txBody>
        </p:sp>
      </p:grpSp>
      <p:pic>
        <p:nvPicPr>
          <p:cNvPr id="3" name="Graphic 2">
            <a:extLst>
              <a:ext uri="{FF2B5EF4-FFF2-40B4-BE49-F238E27FC236}">
                <a16:creationId xmlns:a16="http://schemas.microsoft.com/office/drawing/2014/main" id="{81B94DDE-8E3F-CACF-1508-79E6F98F5EE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 l="59827" t="14818" r="10238" b="43257"/>
          <a:stretch>
            <a:fillRect/>
          </a:stretch>
        </p:blipFill>
        <p:spPr>
          <a:xfrm>
            <a:off x="-1" y="-1"/>
            <a:ext cx="12192001" cy="5732047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AFCF6855-B24E-92AB-2FE8-002F720AEB18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5074920" y="2062263"/>
            <a:ext cx="6316168" cy="3366409"/>
          </a:xfrm>
          <a:prstGeom prst="rect">
            <a:avLst/>
          </a:prstGeom>
        </p:spPr>
        <p:txBody>
          <a:bodyPr anchor="t"/>
          <a:lstStyle>
            <a:lvl1pPr algn="l">
              <a:defRPr lang="en-US" sz="2000" b="1" dirty="0">
                <a:solidFill>
                  <a:schemeClr val="tx1"/>
                </a:solidFill>
              </a:defRPr>
            </a:lvl1pPr>
          </a:lstStyle>
          <a:p>
            <a:r>
              <a:rPr lang="en-US" dirty="0"/>
              <a:t>Click to edit Master title style</a:t>
            </a:r>
            <a:br>
              <a:rPr lang="en-US" dirty="0"/>
            </a:b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6891073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9C9C062-513C-DF24-5E8C-7A974D57207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33400" y="1122363"/>
            <a:ext cx="11125200" cy="2387600"/>
          </a:xfrm>
        </p:spPr>
        <p:txBody>
          <a:bodyPr anchor="ctr">
            <a:normAutofit/>
          </a:bodyPr>
          <a:lstStyle>
            <a:lvl1pPr algn="ctr">
              <a:defRPr sz="4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532C3F11-2763-0216-A1B0-5E8B4FA8013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533400" y="3602038"/>
            <a:ext cx="11125200" cy="1655762"/>
          </a:xfrm>
        </p:spPr>
        <p:txBody>
          <a:bodyPr wrap="square"/>
          <a:lstStyle>
            <a:lvl1pPr marL="0" indent="0" algn="ctr">
              <a:buNone/>
              <a:defRPr sz="2400" b="1">
                <a:solidFill>
                  <a:srgbClr val="00829B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edit Master subtitle style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95C98B8-43D7-C7B4-9956-25AC1BBC558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6E9BF30-5D82-5572-733E-882E0C0D330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345B5F-6A76-46F9-AC11-757A044249AE}" type="datetime4">
              <a:rPr lang="en-US" smtClean="0"/>
              <a:t>May 15, 2026</a:t>
            </a:fld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B5906F4-426A-AD9D-021A-D7E95E349F7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DE79FB-97BA-492B-8D57-F1373F9ADA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6513035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27592878-2087-441A-BF63-8BAC672970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57300" y="457200"/>
            <a:ext cx="10401300" cy="914400"/>
          </a:xfrm>
          <a:prstGeom prst="rect">
            <a:avLst/>
          </a:prstGeom>
          <a:noFill/>
        </p:spPr>
        <p:txBody>
          <a:bodyPr vert="horz" lIns="0" tIns="0" rIns="0" bIns="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D75DFB14-F372-06CE-E1C3-58DFC53BCF1F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495300" y="1676400"/>
            <a:ext cx="11187714" cy="44958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Footer Placeholder 4">
            <a:extLst>
              <a:ext uri="{FF2B5EF4-FFF2-40B4-BE49-F238E27FC236}">
                <a16:creationId xmlns:a16="http://schemas.microsoft.com/office/drawing/2014/main" id="{79F717B5-930A-9245-9888-15FD3932C2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533400" y="6356350"/>
            <a:ext cx="8010526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Date Placeholder 3">
            <a:extLst>
              <a:ext uri="{FF2B5EF4-FFF2-40B4-BE49-F238E27FC236}">
                <a16:creationId xmlns:a16="http://schemas.microsoft.com/office/drawing/2014/main" id="{FCF93DBC-D2B3-EAA9-B573-4CBB1A9ECD37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716884" y="6356350"/>
            <a:ext cx="2773273" cy="365125"/>
          </a:xfrm>
        </p:spPr>
        <p:txBody>
          <a:bodyPr/>
          <a:lstStyle/>
          <a:p>
            <a:fld id="{14560760-0B16-41B8-81DA-58FA2187E1CC}" type="datetime4">
              <a:rPr lang="en-US" smtClean="0"/>
              <a:t>May 15, 2026</a:t>
            </a:fld>
            <a:endParaRPr lang="en-US" dirty="0"/>
          </a:p>
        </p:txBody>
      </p:sp>
      <p:sp>
        <p:nvSpPr>
          <p:cNvPr id="11" name="Slide Number Placeholder 5">
            <a:extLst>
              <a:ext uri="{FF2B5EF4-FFF2-40B4-BE49-F238E27FC236}">
                <a16:creationId xmlns:a16="http://schemas.microsoft.com/office/drawing/2014/main" id="{07533FE6-6102-A20B-2C52-DA18949D10C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658600" y="6356350"/>
            <a:ext cx="533400" cy="365125"/>
          </a:xfrm>
        </p:spPr>
        <p:txBody>
          <a:bodyPr/>
          <a:lstStyle/>
          <a:p>
            <a:fld id="{BCDE79FB-97BA-492B-8D57-F1373F9ADA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7947427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Keynote and 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Placeholder 1">
            <a:extLst>
              <a:ext uri="{FF2B5EF4-FFF2-40B4-BE49-F238E27FC236}">
                <a16:creationId xmlns:a16="http://schemas.microsoft.com/office/drawing/2014/main" id="{698A9E75-460B-F928-5105-B8FF5327AB5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57300" y="457200"/>
            <a:ext cx="10401300" cy="914400"/>
          </a:xfrm>
          <a:prstGeom prst="rect">
            <a:avLst/>
          </a:prstGeom>
          <a:noFill/>
        </p:spPr>
        <p:txBody>
          <a:bodyPr vert="horz" lIns="0" tIns="0" rIns="0" bIns="0" rtlCol="0" anchor="t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648759D8-B0A7-2B10-9F64-81A8CC0F5760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495300" y="1676400"/>
            <a:ext cx="5394223" cy="451792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2" name="Text Placeholder 11">
            <a:extLst>
              <a:ext uri="{FF2B5EF4-FFF2-40B4-BE49-F238E27FC236}">
                <a16:creationId xmlns:a16="http://schemas.microsoft.com/office/drawing/2014/main" id="{2CC02514-7922-9313-80E4-38CE9C0E382E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 flipH="1">
            <a:off x="6331972" y="4630994"/>
            <a:ext cx="5326623" cy="1577301"/>
          </a:xfrm>
          <a:prstGeom prst="foldedCorner">
            <a:avLst>
              <a:gd name="adj" fmla="val 16667"/>
            </a:avLst>
          </a:prstGeom>
          <a:solidFill>
            <a:schemeClr val="accent1">
              <a:lumMod val="10000"/>
              <a:lumOff val="90000"/>
            </a:schemeClr>
          </a:solidFill>
          <a:ln w="12700" cap="rnd">
            <a:solidFill>
              <a:schemeClr val="accent2"/>
            </a:solidFill>
          </a:ln>
        </p:spPr>
        <p:txBody>
          <a:bodyPr vert="horz" wrap="square" lIns="365760" tIns="91440" rIns="91440" bIns="91440">
            <a:noAutofit/>
          </a:bodyPr>
          <a:lstStyle>
            <a:lvl1pPr marL="0" indent="0">
              <a:buNone/>
              <a:defRPr lang="en-US" sz="1600" b="1" dirty="0"/>
            </a:lvl1pPr>
            <a:lvl2pPr marL="548640" indent="-182880">
              <a:buFont typeface="Arial" panose="020B0604020202020204" pitchFamily="34" charset="0"/>
              <a:buChar char="•"/>
              <a:defRPr lang="en-US" sz="1400" dirty="0"/>
            </a:lvl2pPr>
            <a:lvl3pPr>
              <a:defRPr lang="en-US" sz="1400" dirty="0"/>
            </a:lvl3pPr>
            <a:lvl4pPr>
              <a:defRPr lang="en-US" sz="1400" dirty="0"/>
            </a:lvl4pPr>
            <a:lvl5pPr>
              <a:defRPr lang="en-US" sz="1400" dirty="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9F717B5-930A-9245-9888-15FD3932C2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CF93DBC-D2B3-EAA9-B573-4CBB1A9ECD3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8B62A2-45B4-4ECA-8168-BE9383DA5644}" type="datetime4">
              <a:rPr lang="en-US" smtClean="0"/>
              <a:t>May 15, 2026</a:t>
            </a:fld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7533FE6-6102-A20B-2C52-DA18949D10C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DE79FB-97BA-492B-8D57-F1373F9ADA95}" type="slidenum">
              <a:rPr lang="en-US" smtClean="0"/>
              <a:t>‹#›</a:t>
            </a:fld>
            <a:endParaRPr lang="en-US"/>
          </a:p>
        </p:txBody>
      </p:sp>
      <p:sp>
        <p:nvSpPr>
          <p:cNvPr id="2" name="Picture Placeholder 2">
            <a:extLst>
              <a:ext uri="{FF2B5EF4-FFF2-40B4-BE49-F238E27FC236}">
                <a16:creationId xmlns:a16="http://schemas.microsoft.com/office/drawing/2014/main" id="{B0CE8C99-4E3A-25C3-1E3E-9D611CA9607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6322142" y="1661652"/>
            <a:ext cx="5336458" cy="2772696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28637429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Keynote and Image in Sideba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2F05638A-F774-C6DB-0DC6-A2F6139BCE3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6096001" y="0"/>
            <a:ext cx="6096000" cy="685800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Title Placeholder 1">
            <a:extLst>
              <a:ext uri="{FF2B5EF4-FFF2-40B4-BE49-F238E27FC236}">
                <a16:creationId xmlns:a16="http://schemas.microsoft.com/office/drawing/2014/main" id="{698A9E75-460B-F928-5105-B8FF5327AB5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57300" y="457200"/>
            <a:ext cx="4648200" cy="914400"/>
          </a:xfrm>
          <a:prstGeom prst="rect">
            <a:avLst/>
          </a:prstGeom>
          <a:noFill/>
        </p:spPr>
        <p:txBody>
          <a:bodyPr vert="horz" lIns="0" tIns="0" rIns="0" bIns="0" rtlCol="0" anchor="t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648759D8-B0A7-2B10-9F64-81A8CC0F5760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495300" y="1676400"/>
            <a:ext cx="5394223" cy="451792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2" name="Text Placeholder 11">
            <a:extLst>
              <a:ext uri="{FF2B5EF4-FFF2-40B4-BE49-F238E27FC236}">
                <a16:creationId xmlns:a16="http://schemas.microsoft.com/office/drawing/2014/main" id="{2CC02514-7922-9313-80E4-38CE9C0E382E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 flipH="1">
            <a:off x="6331972" y="4630994"/>
            <a:ext cx="5326623" cy="1577301"/>
          </a:xfrm>
          <a:prstGeom prst="foldedCorner">
            <a:avLst>
              <a:gd name="adj" fmla="val 16667"/>
            </a:avLst>
          </a:prstGeom>
          <a:solidFill>
            <a:schemeClr val="accent1">
              <a:lumMod val="10000"/>
              <a:lumOff val="90000"/>
            </a:schemeClr>
          </a:solidFill>
          <a:ln w="12700" cap="rnd">
            <a:solidFill>
              <a:schemeClr val="accent2"/>
            </a:solidFill>
          </a:ln>
        </p:spPr>
        <p:txBody>
          <a:bodyPr vert="horz" wrap="square" lIns="365760" tIns="91440" rIns="91440" bIns="91440">
            <a:noAutofit/>
          </a:bodyPr>
          <a:lstStyle>
            <a:lvl1pPr marL="0" indent="0">
              <a:buNone/>
              <a:defRPr lang="en-US" sz="1600" b="1" dirty="0"/>
            </a:lvl1pPr>
            <a:lvl2pPr marL="548640" indent="-182880">
              <a:buFont typeface="Arial" panose="020B0604020202020204" pitchFamily="34" charset="0"/>
              <a:buChar char="•"/>
              <a:defRPr lang="en-US" sz="1400" dirty="0"/>
            </a:lvl2pPr>
            <a:lvl3pPr>
              <a:defRPr lang="en-US" sz="1400" dirty="0"/>
            </a:lvl3pPr>
            <a:lvl4pPr>
              <a:defRPr lang="en-US" sz="1400" dirty="0"/>
            </a:lvl4pPr>
            <a:lvl5pPr>
              <a:defRPr lang="en-US" sz="1400" dirty="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9F717B5-930A-9245-9888-15FD3932C2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CF93DBC-D2B3-EAA9-B573-4CBB1A9ECD3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C2E430-0983-479E-8535-00F341009C9B}" type="datetime4">
              <a:rPr lang="en-US" smtClean="0"/>
              <a:t>May 15, 2026</a:t>
            </a:fld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7533FE6-6102-A20B-2C52-DA18949D10C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DE79FB-97BA-492B-8D57-F1373F9ADA95}" type="slidenum">
              <a:rPr lang="en-US" smtClean="0"/>
              <a:t>‹#›</a:t>
            </a:fld>
            <a:endParaRPr lang="en-US"/>
          </a:p>
        </p:txBody>
      </p:sp>
      <p:sp>
        <p:nvSpPr>
          <p:cNvPr id="2" name="Picture Placeholder 2">
            <a:extLst>
              <a:ext uri="{FF2B5EF4-FFF2-40B4-BE49-F238E27FC236}">
                <a16:creationId xmlns:a16="http://schemas.microsoft.com/office/drawing/2014/main" id="{B0CE8C99-4E3A-25C3-1E3E-9D611CA9607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6322142" y="1661652"/>
            <a:ext cx="5336458" cy="2772696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61765398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ide Keyno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Placeholder 1">
            <a:extLst>
              <a:ext uri="{FF2B5EF4-FFF2-40B4-BE49-F238E27FC236}">
                <a16:creationId xmlns:a16="http://schemas.microsoft.com/office/drawing/2014/main" id="{27592878-2087-441A-BF63-8BAC672970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57300" y="457200"/>
            <a:ext cx="10401300" cy="914400"/>
          </a:xfrm>
          <a:prstGeom prst="rect">
            <a:avLst/>
          </a:prstGeom>
          <a:noFill/>
        </p:spPr>
        <p:txBody>
          <a:bodyPr vert="horz" lIns="0" tIns="0" rIns="0" bIns="0" rtlCol="0" anchor="t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D75DFB14-F372-06CE-E1C3-58DFC53BCF1F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495300" y="1676400"/>
            <a:ext cx="6867525" cy="44958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6" name="Text Placeholder 11">
            <a:extLst>
              <a:ext uri="{FF2B5EF4-FFF2-40B4-BE49-F238E27FC236}">
                <a16:creationId xmlns:a16="http://schemas.microsoft.com/office/drawing/2014/main" id="{28CAB249-6E2A-0D66-037F-C8C994EC04ED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 flipH="1">
            <a:off x="7598003" y="1676400"/>
            <a:ext cx="4060596" cy="3190875"/>
          </a:xfrm>
          <a:prstGeom prst="foldedCorner">
            <a:avLst>
              <a:gd name="adj" fmla="val 8542"/>
            </a:avLst>
          </a:prstGeom>
          <a:solidFill>
            <a:schemeClr val="accent1">
              <a:lumMod val="10000"/>
              <a:lumOff val="90000"/>
            </a:schemeClr>
          </a:solidFill>
          <a:ln w="12700" cap="rnd">
            <a:solidFill>
              <a:schemeClr val="accent2"/>
            </a:solidFill>
          </a:ln>
        </p:spPr>
        <p:txBody>
          <a:bodyPr vert="horz" wrap="square" lIns="365760" tIns="91440" rIns="91440" bIns="91440">
            <a:noAutofit/>
          </a:bodyPr>
          <a:lstStyle>
            <a:lvl1pPr marL="0" indent="0">
              <a:buNone/>
              <a:defRPr lang="en-US" b="1" dirty="0"/>
            </a:lvl1pPr>
            <a:lvl2pPr marL="548640" indent="-182880">
              <a:buFont typeface="Arial" panose="020B0604020202020204" pitchFamily="34" charset="0"/>
              <a:buChar char="•"/>
              <a:defRPr lang="en-US" dirty="0"/>
            </a:lvl2pPr>
            <a:lvl3pPr>
              <a:defRPr lang="en-US" dirty="0"/>
            </a:lvl3pPr>
            <a:lvl4pPr>
              <a:defRPr lang="en-US" dirty="0"/>
            </a:lvl4pPr>
            <a:lvl5pPr>
              <a:defRPr lang="en-US" dirty="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9F717B5-930A-9245-9888-15FD3932C2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CF93DBC-D2B3-EAA9-B573-4CBB1A9ECD3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560760-0B16-41B8-81DA-58FA2187E1CC}" type="datetime4">
              <a:rPr lang="en-US" smtClean="0"/>
              <a:t>May 15, 2026</a:t>
            </a:fld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7533FE6-6102-A20B-2C52-DA18949D10C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DE79FB-97BA-492B-8D57-F1373F9ADA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4199149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Keynote with Sideba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Placeholder 1">
            <a:extLst>
              <a:ext uri="{FF2B5EF4-FFF2-40B4-BE49-F238E27FC236}">
                <a16:creationId xmlns:a16="http://schemas.microsoft.com/office/drawing/2014/main" id="{EF24F99E-0EFC-4E0E-5FA5-D6E2097368D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57300" y="457200"/>
            <a:ext cx="5991225" cy="914400"/>
          </a:xfrm>
          <a:prstGeom prst="rect">
            <a:avLst/>
          </a:prstGeom>
          <a:noFill/>
        </p:spPr>
        <p:txBody>
          <a:bodyPr vert="horz" lIns="0" tIns="0" rIns="0" bIns="0" rtlCol="0" anchor="t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13" name="Text Placeholder 12">
            <a:extLst>
              <a:ext uri="{FF2B5EF4-FFF2-40B4-BE49-F238E27FC236}">
                <a16:creationId xmlns:a16="http://schemas.microsoft.com/office/drawing/2014/main" id="{56CB17BE-2CF2-5B69-2FA2-C556C75E78C7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495299" y="1676400"/>
            <a:ext cx="6791325" cy="2609850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2" name="Text Placeholder 11">
            <a:extLst>
              <a:ext uri="{FF2B5EF4-FFF2-40B4-BE49-F238E27FC236}">
                <a16:creationId xmlns:a16="http://schemas.microsoft.com/office/drawing/2014/main" id="{2CC02514-7922-9313-80E4-38CE9C0E382E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 flipH="1">
            <a:off x="495300" y="4463716"/>
            <a:ext cx="6800850" cy="1744579"/>
          </a:xfrm>
          <a:prstGeom prst="foldedCorner">
            <a:avLst>
              <a:gd name="adj" fmla="val 16667"/>
            </a:avLst>
          </a:prstGeom>
          <a:solidFill>
            <a:schemeClr val="accent2">
              <a:lumMod val="20000"/>
              <a:lumOff val="80000"/>
            </a:schemeClr>
          </a:solidFill>
          <a:ln w="12700" cap="rnd">
            <a:solidFill>
              <a:schemeClr val="accent2"/>
            </a:solidFill>
          </a:ln>
        </p:spPr>
        <p:txBody>
          <a:bodyPr vert="horz" wrap="square" lIns="365760" tIns="91440" rIns="91440" bIns="91440">
            <a:noAutofit/>
          </a:bodyPr>
          <a:lstStyle>
            <a:lvl1pPr marL="0" indent="0">
              <a:buNone/>
              <a:defRPr lang="en-US" sz="1600" b="1" dirty="0"/>
            </a:lvl1pPr>
            <a:lvl2pPr marL="548640" indent="-182880">
              <a:buFont typeface="Arial" panose="020B0604020202020204" pitchFamily="34" charset="0"/>
              <a:buChar char="•"/>
              <a:defRPr lang="en-US" sz="1400" dirty="0"/>
            </a:lvl2pPr>
            <a:lvl3pPr>
              <a:defRPr lang="en-US" sz="1400" dirty="0"/>
            </a:lvl3pPr>
            <a:lvl4pPr>
              <a:defRPr lang="en-US" sz="1400" dirty="0"/>
            </a:lvl4pPr>
            <a:lvl5pPr>
              <a:defRPr lang="en-US" sz="1400" dirty="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8" name="Content Placeholder 2">
            <a:extLst>
              <a:ext uri="{FF2B5EF4-FFF2-40B4-BE49-F238E27FC236}">
                <a16:creationId xmlns:a16="http://schemas.microsoft.com/office/drawing/2014/main" id="{8C5D5F82-2DE8-D31E-AE3D-018BD935DE3D}"/>
              </a:ext>
            </a:extLst>
          </p:cNvPr>
          <p:cNvSpPr>
            <a:spLocks noGrp="1"/>
          </p:cNvSpPr>
          <p:nvPr>
            <p:ph idx="16"/>
          </p:nvPr>
        </p:nvSpPr>
        <p:spPr>
          <a:xfrm>
            <a:off x="8077201" y="533400"/>
            <a:ext cx="3581400" cy="5638799"/>
          </a:xfrm>
        </p:spPr>
        <p:txBody>
          <a:bodyPr>
            <a:noAutofit/>
          </a:bodyPr>
          <a:lstStyle>
            <a:lvl1pPr>
              <a:defRPr lang="en-US" dirty="0"/>
            </a:lvl1pPr>
            <a:lvl2pPr>
              <a:defRPr lang="en-US" dirty="0"/>
            </a:lvl2pPr>
            <a:lvl3pPr>
              <a:defRPr lang="en-US" dirty="0"/>
            </a:lvl3pPr>
            <a:lvl4pPr>
              <a:defRPr lang="en-US" dirty="0"/>
            </a:lvl4pPr>
            <a:lvl5pPr>
              <a:defRPr lang="en-US" dirty="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9F717B5-930A-9245-9888-15FD3932C2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533401" y="6356350"/>
            <a:ext cx="6762749" cy="365125"/>
          </a:xfrm>
        </p:spPr>
        <p:txBody>
          <a:bodyPr wrap="square" lIns="0"/>
          <a:lstStyle/>
          <a:p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CF93DBC-D2B3-EAA9-B573-4CBB1A9ECD3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12927F-A0F2-4B8B-8583-E7E57526878C}" type="datetime4">
              <a:rPr lang="en-US" smtClean="0"/>
              <a:t>May 15, 2026</a:t>
            </a:fld>
            <a:endParaRPr lang="en-US" dirty="0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155086D0-23A2-1C6B-A4BF-B6E909DA999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7572375" y="0"/>
            <a:ext cx="4619625" cy="685800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7533FE6-6102-A20B-2C52-DA18949D10C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DE79FB-97BA-492B-8D57-F1373F9ADA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5747505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Keynote Horizont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Placeholder 1">
            <a:extLst>
              <a:ext uri="{FF2B5EF4-FFF2-40B4-BE49-F238E27FC236}">
                <a16:creationId xmlns:a16="http://schemas.microsoft.com/office/drawing/2014/main" id="{698A9E75-460B-F928-5105-B8FF5327AB5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57300" y="457200"/>
            <a:ext cx="10401300" cy="914400"/>
          </a:xfrm>
          <a:prstGeom prst="rect">
            <a:avLst/>
          </a:prstGeom>
          <a:noFill/>
        </p:spPr>
        <p:txBody>
          <a:bodyPr vert="horz" lIns="0" tIns="0" rIns="0" bIns="0" rtlCol="0" anchor="t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648759D8-B0A7-2B10-9F64-81A8CC0F5760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495300" y="1676400"/>
            <a:ext cx="11163300" cy="2619375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2" name="Text Placeholder 11">
            <a:extLst>
              <a:ext uri="{FF2B5EF4-FFF2-40B4-BE49-F238E27FC236}">
                <a16:creationId xmlns:a16="http://schemas.microsoft.com/office/drawing/2014/main" id="{2CC02514-7922-9313-80E4-38CE9C0E382E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 flipH="1">
            <a:off x="495299" y="4463716"/>
            <a:ext cx="11163298" cy="1744579"/>
          </a:xfrm>
          <a:prstGeom prst="foldedCorner">
            <a:avLst>
              <a:gd name="adj" fmla="val 16667"/>
            </a:avLst>
          </a:prstGeom>
          <a:solidFill>
            <a:schemeClr val="accent1">
              <a:lumMod val="10000"/>
              <a:lumOff val="90000"/>
            </a:schemeClr>
          </a:solidFill>
          <a:ln w="12700" cap="rnd">
            <a:solidFill>
              <a:schemeClr val="accent2"/>
            </a:solidFill>
          </a:ln>
        </p:spPr>
        <p:txBody>
          <a:bodyPr vert="horz" wrap="square" lIns="365760" tIns="91440" rIns="91440" bIns="91440">
            <a:noAutofit/>
          </a:bodyPr>
          <a:lstStyle>
            <a:lvl1pPr marL="0" indent="0">
              <a:buNone/>
              <a:defRPr lang="en-US" sz="1600" b="1" dirty="0"/>
            </a:lvl1pPr>
            <a:lvl2pPr marL="548640" indent="-182880">
              <a:buFont typeface="Arial" panose="020B0604020202020204" pitchFamily="34" charset="0"/>
              <a:buChar char="•"/>
              <a:defRPr lang="en-US" sz="1400" dirty="0"/>
            </a:lvl2pPr>
            <a:lvl3pPr>
              <a:defRPr lang="en-US" sz="1400" dirty="0"/>
            </a:lvl3pPr>
            <a:lvl4pPr>
              <a:defRPr lang="en-US" sz="1400" dirty="0"/>
            </a:lvl4pPr>
            <a:lvl5pPr>
              <a:defRPr lang="en-US" sz="1400" dirty="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9F717B5-930A-9245-9888-15FD3932C2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CF93DBC-D2B3-EAA9-B573-4CBB1A9ECD3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12927F-A0F2-4B8B-8583-E7E57526878C}" type="datetime4">
              <a:rPr lang="en-US" smtClean="0"/>
              <a:t>May 15, 2026</a:t>
            </a:fld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7533FE6-6102-A20B-2C52-DA18949D10C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DE79FB-97BA-492B-8D57-F1373F9ADA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6335178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itle Placeholder 1">
            <a:extLst>
              <a:ext uri="{FF2B5EF4-FFF2-40B4-BE49-F238E27FC236}">
                <a16:creationId xmlns:a16="http://schemas.microsoft.com/office/drawing/2014/main" id="{03A0C87A-E909-99E5-543B-B8CA963FA44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57300" y="457200"/>
            <a:ext cx="10401300" cy="914400"/>
          </a:xfrm>
          <a:prstGeom prst="rect">
            <a:avLst/>
          </a:prstGeom>
          <a:noFill/>
        </p:spPr>
        <p:txBody>
          <a:bodyPr vert="horz" lIns="0" tIns="0" rIns="0" bIns="0" rtlCol="0" anchor="t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21" name="Text Placeholder 20">
            <a:extLst>
              <a:ext uri="{FF2B5EF4-FFF2-40B4-BE49-F238E27FC236}">
                <a16:creationId xmlns:a16="http://schemas.microsoft.com/office/drawing/2014/main" id="{43EC354D-D331-C418-3300-B354E37BE146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495300" y="1981200"/>
            <a:ext cx="5381625" cy="41910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23" name="Text Placeholder 22">
            <a:extLst>
              <a:ext uri="{FF2B5EF4-FFF2-40B4-BE49-F238E27FC236}">
                <a16:creationId xmlns:a16="http://schemas.microsoft.com/office/drawing/2014/main" id="{8AF89336-B087-2FA3-5FA7-10663E499445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6343650" y="1971674"/>
            <a:ext cx="5314950" cy="4210769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15AFFA6-4F88-DA05-B2CA-9691F408E98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AD51180-8907-F3FB-F8E0-201D1BE6165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B5BA03-1E8A-4A71-9375-E941FF070046}" type="datetime4">
              <a:rPr lang="en-US" smtClean="0"/>
              <a:t>May 15, 2026</a:t>
            </a:fld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7C96C78-7C87-2BC7-8FE9-856E3E375E7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DE79FB-97BA-492B-8D57-F1373F9ADA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0754416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CB5BA45-4981-AC22-EC96-99A5E0901D6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57300" y="461962"/>
            <a:ext cx="4838700" cy="1527094"/>
          </a:xfrm>
        </p:spPr>
        <p:txBody>
          <a:bodyPr anchor="t">
            <a:normAutofit/>
          </a:bodyPr>
          <a:lstStyle>
            <a:lvl1pPr>
              <a:defRPr lang="en-US" dirty="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0273643-F605-4790-3956-B453E9FC90C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F188F8-67CB-419F-AAD4-5AB1C4EFBB40}" type="datetime4">
              <a:rPr lang="en-US" smtClean="0"/>
              <a:t>May 15, 2026</a:t>
            </a:fld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0265AF8-0057-EBA2-2E30-0B741139752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85ADE8A-3AB5-3C00-B26E-3F6DD6EA52F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DE79FB-97BA-492B-8D57-F1373F9ADA95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16" name="Text Placeholder 15">
            <a:extLst>
              <a:ext uri="{FF2B5EF4-FFF2-40B4-BE49-F238E27FC236}">
                <a16:creationId xmlns:a16="http://schemas.microsoft.com/office/drawing/2014/main" id="{581ED5FB-5036-27D9-26F4-B48307D67C6E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495300" y="2181225"/>
            <a:ext cx="5600700" cy="40005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8" name="Text Placeholder 17">
            <a:extLst>
              <a:ext uri="{FF2B5EF4-FFF2-40B4-BE49-F238E27FC236}">
                <a16:creationId xmlns:a16="http://schemas.microsoft.com/office/drawing/2014/main" id="{B0ACB72E-F2A9-AC8B-FAC7-489B4728504C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6457950" y="457200"/>
            <a:ext cx="5200650" cy="5724525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124459513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Placeholder 1">
            <a:extLst>
              <a:ext uri="{FF2B5EF4-FFF2-40B4-BE49-F238E27FC236}">
                <a16:creationId xmlns:a16="http://schemas.microsoft.com/office/drawing/2014/main" id="{197228CF-7CDD-26CC-CA47-4AF0A314BDE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57300" y="457200"/>
            <a:ext cx="4838700" cy="1219200"/>
          </a:xfrm>
          <a:prstGeom prst="rect">
            <a:avLst/>
          </a:prstGeom>
          <a:noFill/>
        </p:spPr>
        <p:txBody>
          <a:bodyPr vert="horz" lIns="0" tIns="0" rIns="0" bIns="0" rtlCol="0" anchor="t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12" name="Text Placeholder 11">
            <a:extLst>
              <a:ext uri="{FF2B5EF4-FFF2-40B4-BE49-F238E27FC236}">
                <a16:creationId xmlns:a16="http://schemas.microsoft.com/office/drawing/2014/main" id="{C277CEE6-13A0-6BA8-8A3C-EA3A8B9CA323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493776" y="2152650"/>
            <a:ext cx="5602224" cy="4019550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5E24E62B-01AB-F5DE-E2D4-85B1DECC92B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6496050" y="0"/>
            <a:ext cx="5695950" cy="68580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 dirty="0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4C33291D-BE72-DBF6-5318-1BD0E7127EE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10853288" y="6356350"/>
            <a:ext cx="1338712" cy="36512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1138100-AC14-9CC0-AD86-426AD89D433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D796E23-B521-5C07-85E1-BA73A20DB26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10D0B2-8800-4E48-BDCE-A19E57C7C5AF}" type="datetime4">
              <a:rPr lang="en-US" smtClean="0"/>
              <a:t>May 15, 2026</a:t>
            </a:fld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42A00A7-6A1E-80A0-8EB9-F7F0592559B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DE79FB-97BA-492B-8D57-F1373F9ADA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8231260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Placeholder 1">
            <a:extLst>
              <a:ext uri="{FF2B5EF4-FFF2-40B4-BE49-F238E27FC236}">
                <a16:creationId xmlns:a16="http://schemas.microsoft.com/office/drawing/2014/main" id="{DB285AF9-0372-9C81-F75D-2589F4F4872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57300" y="457200"/>
            <a:ext cx="10401300" cy="914400"/>
          </a:xfrm>
          <a:prstGeom prst="rect">
            <a:avLst/>
          </a:prstGeom>
          <a:noFill/>
        </p:spPr>
        <p:txBody>
          <a:bodyPr vert="horz" lIns="0" tIns="0" rIns="0" bIns="0" rtlCol="0" anchor="t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A123DE44-506E-FCA1-8F5C-9F7354AAEC2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1D2673D5-55DC-3F77-47BD-D5D627A456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22DDF3-D449-4F98-B894-CB4D05D68FAC}" type="datetime4">
              <a:rPr lang="en-US" smtClean="0"/>
              <a:t>May 15, 2026</a:t>
            </a:fld>
            <a:endParaRPr 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ECF893AA-09AB-0CA2-8F12-6C9708FCE5A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DE79FB-97BA-492B-8D57-F1373F9ADA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7284803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lide with Soci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Title 1">
            <a:extLst>
              <a:ext uri="{FF2B5EF4-FFF2-40B4-BE49-F238E27FC236}">
                <a16:creationId xmlns:a16="http://schemas.microsoft.com/office/drawing/2014/main" id="{021CF500-4BD3-92C6-CCBD-156DED65A67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30868" y="1430448"/>
            <a:ext cx="5565131" cy="1848259"/>
          </a:xfrm>
        </p:spPr>
        <p:txBody>
          <a:bodyPr anchor="ctr"/>
          <a:lstStyle>
            <a:lvl1pPr>
              <a:defRPr sz="40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22" name="Text Placeholder 22">
            <a:extLst>
              <a:ext uri="{FF2B5EF4-FFF2-40B4-BE49-F238E27FC236}">
                <a16:creationId xmlns:a16="http://schemas.microsoft.com/office/drawing/2014/main" id="{5BFBC12E-0B6E-E8C7-9088-B497FB49171C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530868" y="3501136"/>
            <a:ext cx="5565131" cy="682625"/>
          </a:xfrm>
        </p:spPr>
        <p:txBody>
          <a:bodyPr wrap="square"/>
          <a:lstStyle>
            <a:lvl1pPr>
              <a:defRPr sz="2400" b="1">
                <a:solidFill>
                  <a:srgbClr val="00829B"/>
                </a:solidFill>
              </a:defRPr>
            </a:lvl1pPr>
            <a:lvl2pPr>
              <a:defRPr sz="2400"/>
            </a:lvl2pPr>
            <a:lvl3pPr>
              <a:defRPr sz="2400"/>
            </a:lvl3pPr>
            <a:lvl4pPr>
              <a:defRPr sz="2400"/>
            </a:lvl4pPr>
            <a:lvl5pPr>
              <a:defRPr sz="2400"/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724F3841-022A-64DD-C790-8E712FB9DD3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7572375" y="0"/>
            <a:ext cx="4619625" cy="685800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62E7750B-0863-BB91-0C67-54B5E9B868D6}"/>
              </a:ext>
            </a:extLst>
          </p:cNvPr>
          <p:cNvSpPr txBox="1"/>
          <p:nvPr userDrawn="1"/>
        </p:nvSpPr>
        <p:spPr>
          <a:xfrm>
            <a:off x="8032876" y="1370524"/>
            <a:ext cx="36257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/>
              <a:t>Learn More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3B961C0C-432D-CBAD-EA65-6543DA81C252}"/>
              </a:ext>
            </a:extLst>
          </p:cNvPr>
          <p:cNvSpPr txBox="1"/>
          <p:nvPr userDrawn="1"/>
        </p:nvSpPr>
        <p:spPr>
          <a:xfrm>
            <a:off x="8054878" y="1783080"/>
            <a:ext cx="332092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>
                <a:solidFill>
                  <a:srgbClr val="00829B"/>
                </a:solidFill>
              </a:rPr>
              <a:t>www.ercot.com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74781169-74C0-5084-B1E5-21B24E64EBD9}"/>
              </a:ext>
            </a:extLst>
          </p:cNvPr>
          <p:cNvSpPr txBox="1"/>
          <p:nvPr userDrawn="1"/>
        </p:nvSpPr>
        <p:spPr>
          <a:xfrm>
            <a:off x="8032876" y="2442045"/>
            <a:ext cx="36257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/>
              <a:t>Download ERCOT Mobile App</a:t>
            </a:r>
          </a:p>
        </p:txBody>
      </p:sp>
      <p:pic>
        <p:nvPicPr>
          <p:cNvPr id="9" name="Graphic 8" descr="Google play logo on the left and App Store logo on the right">
            <a:extLst>
              <a:ext uri="{FF2B5EF4-FFF2-40B4-BE49-F238E27FC236}">
                <a16:creationId xmlns:a16="http://schemas.microsoft.com/office/drawing/2014/main" id="{4CC00E98-A942-2688-815D-B898449C0BC2}"/>
              </a:ext>
              <a:ext uri="{C183D7F6-B498-43B3-948B-1728B52AA6E4}">
                <adec:decorative xmlns:adec="http://schemas.microsoft.com/office/drawing/2017/decorative" val="0"/>
              </a:ext>
            </a:extLst>
          </p:cNvPr>
          <p:cNvPicPr>
            <a:picLocks noChangeAspect="1"/>
          </p:cNvPicPr>
          <p:nvPr userDrawn="1"/>
        </p:nvPicPr>
        <p:blipFill>
          <a:blip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p:blipFill>
        <p:spPr>
          <a:xfrm>
            <a:off x="8341368" y="2987763"/>
            <a:ext cx="2635124" cy="367447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1EBBA5BE-9DD2-6EE7-CE28-D076D6D33E94}"/>
              </a:ext>
            </a:extLst>
          </p:cNvPr>
          <p:cNvSpPr txBox="1"/>
          <p:nvPr userDrawn="1"/>
        </p:nvSpPr>
        <p:spPr>
          <a:xfrm>
            <a:off x="8054878" y="3786789"/>
            <a:ext cx="36257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/>
              <a:t>Connect With Us</a:t>
            </a:r>
          </a:p>
        </p:txBody>
      </p:sp>
      <p:pic>
        <p:nvPicPr>
          <p:cNvPr id="11" name="Graphic 10" descr="Instagram icon">
            <a:extLst>
              <a:ext uri="{FF2B5EF4-FFF2-40B4-BE49-F238E27FC236}">
                <a16:creationId xmlns:a16="http://schemas.microsoft.com/office/drawing/2014/main" id="{808F1D0F-170C-B600-9B14-471787DABDB6}"/>
              </a:ext>
              <a:ext uri="{C183D7F6-B498-43B3-948B-1728B52AA6E4}">
                <adec:decorative xmlns:adec="http://schemas.microsoft.com/office/drawing/2017/decorative" val="0"/>
              </a:ext>
            </a:extLst>
          </p:cNvPr>
          <p:cNvPicPr>
            <a:picLocks noChangeAspect="1"/>
          </p:cNvPicPr>
          <p:nvPr userDrawn="1"/>
        </p:nvPicPr>
        <p:blipFill>
          <a:blip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8326128" y="4359746"/>
            <a:ext cx="314995" cy="314995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80EB4558-FE65-DD30-A396-E7A22D6A4264}"/>
              </a:ext>
            </a:extLst>
          </p:cNvPr>
          <p:cNvSpPr txBox="1"/>
          <p:nvPr userDrawn="1"/>
        </p:nvSpPr>
        <p:spPr>
          <a:xfrm>
            <a:off x="8715473" y="4378550"/>
            <a:ext cx="309873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/>
              <a:t>facebook.com/ERCOTISO</a:t>
            </a:r>
          </a:p>
        </p:txBody>
      </p:sp>
      <p:pic>
        <p:nvPicPr>
          <p:cNvPr id="13" name="Graphic 12" descr="Twitter or X  icon">
            <a:extLst>
              <a:ext uri="{FF2B5EF4-FFF2-40B4-BE49-F238E27FC236}">
                <a16:creationId xmlns:a16="http://schemas.microsoft.com/office/drawing/2014/main" id="{787C2377-716C-DE29-E499-06278CE1DB08}"/>
              </a:ext>
              <a:ext uri="{C183D7F6-B498-43B3-948B-1728B52AA6E4}">
                <adec:decorative xmlns:adec="http://schemas.microsoft.com/office/drawing/2017/decorative" val="0"/>
              </a:ext>
            </a:extLst>
          </p:cNvPr>
          <p:cNvPicPr>
            <a:picLocks noChangeAspect="1"/>
          </p:cNvPicPr>
          <p:nvPr userDrawn="1"/>
        </p:nvPicPr>
        <p:blipFill>
          <a:blip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8326128" y="4816173"/>
            <a:ext cx="314995" cy="314995"/>
          </a:xfrm>
          <a:prstGeom prst="rect">
            <a:avLst/>
          </a:prstGeom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D6BFB969-D759-088E-D454-9701B3843365}"/>
              </a:ext>
            </a:extLst>
          </p:cNvPr>
          <p:cNvSpPr txBox="1"/>
          <p:nvPr userDrawn="1"/>
        </p:nvSpPr>
        <p:spPr>
          <a:xfrm>
            <a:off x="8715473" y="4823175"/>
            <a:ext cx="2108130" cy="307777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1400" dirty="0"/>
              <a:t>x.com/ercot_iso</a:t>
            </a:r>
          </a:p>
        </p:txBody>
      </p:sp>
      <p:pic>
        <p:nvPicPr>
          <p:cNvPr id="15" name="Graphic 14" descr="LinkedIn icon">
            <a:extLst>
              <a:ext uri="{FF2B5EF4-FFF2-40B4-BE49-F238E27FC236}">
                <a16:creationId xmlns:a16="http://schemas.microsoft.com/office/drawing/2014/main" id="{44604974-1959-249D-D54A-C4A63E150B5F}"/>
              </a:ext>
              <a:ext uri="{C183D7F6-B498-43B3-948B-1728B52AA6E4}">
                <adec:decorative xmlns:adec="http://schemas.microsoft.com/office/drawing/2017/decorative" val="0"/>
              </a:ext>
            </a:extLst>
          </p:cNvPr>
          <p:cNvPicPr>
            <a:picLocks noChangeAspect="1"/>
          </p:cNvPicPr>
          <p:nvPr userDrawn="1"/>
        </p:nvPicPr>
        <p:blipFill>
          <a:blip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rcRect/>
          <a:stretch/>
        </p:blipFill>
        <p:spPr>
          <a:xfrm>
            <a:off x="8326128" y="5292078"/>
            <a:ext cx="314995" cy="314995"/>
          </a:xfrm>
          <a:prstGeom prst="rect">
            <a:avLst/>
          </a:prstGeom>
        </p:spPr>
      </p:pic>
      <p:sp>
        <p:nvSpPr>
          <p:cNvPr id="16" name="TextBox 15">
            <a:extLst>
              <a:ext uri="{FF2B5EF4-FFF2-40B4-BE49-F238E27FC236}">
                <a16:creationId xmlns:a16="http://schemas.microsoft.com/office/drawing/2014/main" id="{2405696A-1EA6-9F4D-1D36-33EB7B0D95CF}"/>
              </a:ext>
            </a:extLst>
          </p:cNvPr>
          <p:cNvSpPr txBox="1"/>
          <p:nvPr userDrawn="1"/>
        </p:nvSpPr>
        <p:spPr>
          <a:xfrm>
            <a:off x="8715473" y="5299080"/>
            <a:ext cx="3132351" cy="307777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1400" dirty="0"/>
              <a:t>linkedin.com/company/ercot</a:t>
            </a:r>
          </a:p>
        </p:txBody>
      </p:sp>
      <p:pic>
        <p:nvPicPr>
          <p:cNvPr id="17" name="Graphic 16" descr="Instagram icon">
            <a:extLst>
              <a:ext uri="{FF2B5EF4-FFF2-40B4-BE49-F238E27FC236}">
                <a16:creationId xmlns:a16="http://schemas.microsoft.com/office/drawing/2014/main" id="{253A132C-4DFA-62F1-D25A-9C176280377F}"/>
              </a:ext>
              <a:ext uri="{C183D7F6-B498-43B3-948B-1728B52AA6E4}">
                <adec:decorative xmlns:adec="http://schemas.microsoft.com/office/drawing/2017/decorative" val="0"/>
              </a:ext>
            </a:extLst>
          </p:cNvPr>
          <p:cNvPicPr>
            <a:picLocks noChangeAspect="1"/>
          </p:cNvPicPr>
          <p:nvPr userDrawn="1"/>
        </p:nvPicPr>
        <p:blipFill>
          <a:blip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8326128" y="5773360"/>
            <a:ext cx="314996" cy="314996"/>
          </a:xfrm>
          <a:prstGeom prst="rect">
            <a:avLst/>
          </a:prstGeom>
        </p:spPr>
      </p:pic>
      <p:sp>
        <p:nvSpPr>
          <p:cNvPr id="18" name="TextBox 17">
            <a:extLst>
              <a:ext uri="{FF2B5EF4-FFF2-40B4-BE49-F238E27FC236}">
                <a16:creationId xmlns:a16="http://schemas.microsoft.com/office/drawing/2014/main" id="{C36F1584-300D-A8F1-CE34-0DF564E44055}"/>
              </a:ext>
              <a:ext uri="{C183D7F6-B498-43B3-948B-1728B52AA6E4}">
                <adec:decorative xmlns:adec="http://schemas.microsoft.com/office/drawing/2017/decorative" val="0"/>
              </a:ext>
            </a:extLst>
          </p:cNvPr>
          <p:cNvSpPr txBox="1"/>
          <p:nvPr userDrawn="1"/>
        </p:nvSpPr>
        <p:spPr>
          <a:xfrm>
            <a:off x="8706121" y="5773359"/>
            <a:ext cx="3132351" cy="307777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1400" dirty="0"/>
              <a:t>instagram.com/ercot_iso</a:t>
            </a:r>
          </a:p>
        </p:txBody>
      </p:sp>
      <p:sp>
        <p:nvSpPr>
          <p:cNvPr id="20" name="Footer Placeholder 3">
            <a:extLst>
              <a:ext uri="{FF2B5EF4-FFF2-40B4-BE49-F238E27FC236}">
                <a16:creationId xmlns:a16="http://schemas.microsoft.com/office/drawing/2014/main" id="{7C754C4F-B602-D803-BB7A-BEE1415CE0E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530869" y="6356350"/>
            <a:ext cx="5565131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1D2673D5-55DC-3F77-47BD-D5D627A456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22DDF3-D449-4F98-B894-CB4D05D68FAC}" type="datetime4">
              <a:rPr lang="en-US" smtClean="0"/>
              <a:t>May 15, 2026</a:t>
            </a:fld>
            <a:endParaRPr 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ECF893AA-09AB-0CA2-8F12-6C9708FCE5A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DE79FB-97BA-492B-8D57-F1373F9ADA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8605609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Title 1">
            <a:extLst>
              <a:ext uri="{FF2B5EF4-FFF2-40B4-BE49-F238E27FC236}">
                <a16:creationId xmlns:a16="http://schemas.microsoft.com/office/drawing/2014/main" id="{0511CB1D-D7A8-8516-A8D6-FDE88BB3783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30868" y="1430448"/>
            <a:ext cx="5565132" cy="1848259"/>
          </a:xfrm>
        </p:spPr>
        <p:txBody>
          <a:bodyPr anchor="ctr"/>
          <a:lstStyle>
            <a:lvl1pPr>
              <a:defRPr sz="40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26" name="Text Placeholder 22">
            <a:extLst>
              <a:ext uri="{FF2B5EF4-FFF2-40B4-BE49-F238E27FC236}">
                <a16:creationId xmlns:a16="http://schemas.microsoft.com/office/drawing/2014/main" id="{7DB85F87-C4AC-5AA2-4395-ABB6B533D5DF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530868" y="3501136"/>
            <a:ext cx="5565132" cy="682625"/>
          </a:xfrm>
        </p:spPr>
        <p:txBody>
          <a:bodyPr wrap="square"/>
          <a:lstStyle>
            <a:lvl1pPr>
              <a:defRPr sz="2400" b="1">
                <a:solidFill>
                  <a:srgbClr val="00829B"/>
                </a:solidFill>
              </a:defRPr>
            </a:lvl1pPr>
            <a:lvl2pPr>
              <a:defRPr sz="2400"/>
            </a:lvl2pPr>
            <a:lvl3pPr>
              <a:defRPr sz="2400"/>
            </a:lvl3pPr>
            <a:lvl4pPr>
              <a:defRPr sz="2400"/>
            </a:lvl4pPr>
            <a:lvl5pPr>
              <a:defRPr sz="2400"/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25" name="Footer Placeholder 3">
            <a:extLst>
              <a:ext uri="{FF2B5EF4-FFF2-40B4-BE49-F238E27FC236}">
                <a16:creationId xmlns:a16="http://schemas.microsoft.com/office/drawing/2014/main" id="{524951DF-39E3-E4DB-EB22-28C36CEEB99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530869" y="6356350"/>
            <a:ext cx="8010526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1D2673D5-55DC-3F77-47BD-D5D627A456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22DDF3-D449-4F98-B894-CB4D05D68FAC}" type="datetime4">
              <a:rPr lang="en-US" smtClean="0"/>
              <a:t>May 15, 2026</a:t>
            </a:fld>
            <a:endParaRPr 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ECF893AA-09AB-0CA2-8F12-6C9708FCE5A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DE79FB-97BA-492B-8D57-F1373F9ADA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09942999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ppendix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ectangle 20">
            <a:extLst>
              <a:ext uri="{FF2B5EF4-FFF2-40B4-BE49-F238E27FC236}">
                <a16:creationId xmlns:a16="http://schemas.microsoft.com/office/drawing/2014/main" id="{724F3841-022A-64DD-C790-8E712FB9DD3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0" y="0"/>
            <a:ext cx="4619625" cy="685800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19" name="Graphic 18" descr="ERCOT logo">
            <a:extLst>
              <a:ext uri="{FF2B5EF4-FFF2-40B4-BE49-F238E27FC236}">
                <a16:creationId xmlns:a16="http://schemas.microsoft.com/office/drawing/2014/main" id="{B751E01E-9D1B-AB32-9537-F544F49949EB}"/>
              </a:ext>
            </a:extLst>
          </p:cNvPr>
          <p:cNvPicPr>
            <a:picLocks noChangeAspect="1"/>
          </p:cNvPicPr>
          <p:nvPr userDrawn="1"/>
        </p:nvPicPr>
        <p:blipFill>
          <a:blip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rcRect/>
          <a:stretch/>
        </p:blipFill>
        <p:spPr>
          <a:xfrm>
            <a:off x="137956" y="108220"/>
            <a:ext cx="703682" cy="259285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C5AB5A33-CD56-3912-4016-20DF30F14CC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30869" y="1430448"/>
            <a:ext cx="4064224" cy="1848259"/>
          </a:xfrm>
        </p:spPr>
        <p:txBody>
          <a:bodyPr anchor="ctr"/>
          <a:lstStyle>
            <a:lvl1pPr>
              <a:defRPr sz="40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23" name="Text Placeholder 22">
            <a:extLst>
              <a:ext uri="{FF2B5EF4-FFF2-40B4-BE49-F238E27FC236}">
                <a16:creationId xmlns:a16="http://schemas.microsoft.com/office/drawing/2014/main" id="{113BE72E-F22F-EA59-A56F-ACBBDAEAF810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530869" y="3501136"/>
            <a:ext cx="4078434" cy="682625"/>
          </a:xfrm>
        </p:spPr>
        <p:txBody>
          <a:bodyPr wrap="square"/>
          <a:lstStyle>
            <a:lvl1pPr>
              <a:defRPr sz="2400" b="1">
                <a:solidFill>
                  <a:srgbClr val="00829B"/>
                </a:solidFill>
              </a:defRPr>
            </a:lvl1pPr>
            <a:lvl2pPr>
              <a:defRPr sz="2400"/>
            </a:lvl2pPr>
            <a:lvl3pPr>
              <a:defRPr sz="2400"/>
            </a:lvl3pPr>
            <a:lvl4pPr>
              <a:defRPr sz="2400"/>
            </a:lvl4pPr>
            <a:lvl5pPr>
              <a:defRPr sz="2400"/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6A05AE35-B341-C586-A0DD-9B916DA1D819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5076825" y="1371600"/>
            <a:ext cx="6581775" cy="48006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A123DE44-506E-FCA1-8F5C-9F7354AAEC2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530869" y="6356350"/>
            <a:ext cx="8010526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1D2673D5-55DC-3F77-47BD-D5D627A456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22DDF3-D449-4F98-B894-CB4D05D68FAC}" type="datetime4">
              <a:rPr lang="en-US" smtClean="0"/>
              <a:t>May 15, 2026</a:t>
            </a:fld>
            <a:endParaRPr 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ECF893AA-09AB-0CA2-8F12-6C9708FCE5A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DE79FB-97BA-492B-8D57-F1373F9ADA95}" type="slidenum">
              <a:rPr lang="en-US" smtClean="0"/>
              <a:t>‹#›</a:t>
            </a:fld>
            <a:endParaRPr lang="en-US" dirty="0"/>
          </a:p>
        </p:txBody>
      </p:sp>
      <p:grpSp>
        <p:nvGrpSpPr>
          <p:cNvPr id="8" name="Group 7" descr="Confidential document label">
            <a:extLst>
              <a:ext uri="{FF2B5EF4-FFF2-40B4-BE49-F238E27FC236}">
                <a16:creationId xmlns:a16="http://schemas.microsoft.com/office/drawing/2014/main" id="{CDD9FF63-9408-EDE4-8E4D-207871A99374}"/>
              </a:ext>
            </a:extLst>
          </p:cNvPr>
          <p:cNvGrpSpPr/>
          <p:nvPr userDrawn="1"/>
        </p:nvGrpSpPr>
        <p:grpSpPr>
          <a:xfrm>
            <a:off x="-91688" y="457199"/>
            <a:ext cx="1162970" cy="358775"/>
            <a:chOff x="-91688" y="6362698"/>
            <a:chExt cx="1162970" cy="358775"/>
          </a:xfrm>
        </p:grpSpPr>
        <p:sp>
          <p:nvSpPr>
            <p:cNvPr id="9" name="Rectangle 8">
              <a:extLst>
                <a:ext uri="{FF2B5EF4-FFF2-40B4-BE49-F238E27FC236}">
                  <a16:creationId xmlns:a16="http://schemas.microsoft.com/office/drawing/2014/main" id="{40E25432-F52F-28E3-5AF1-36B3BEC45282}"/>
                </a:ext>
              </a:extLst>
            </p:cNvPr>
            <p:cNvSpPr/>
            <p:nvPr/>
          </p:nvSpPr>
          <p:spPr>
            <a:xfrm rot="10800000">
              <a:off x="-12035" y="6362698"/>
              <a:ext cx="986590" cy="358775"/>
            </a:xfrm>
            <a:prstGeom prst="rect">
              <a:avLst/>
            </a:prstGeom>
            <a:solidFill>
              <a:srgbClr val="00829B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0" name="TextBox 9">
              <a:extLst>
                <a:ext uri="{FF2B5EF4-FFF2-40B4-BE49-F238E27FC236}">
                  <a16:creationId xmlns:a16="http://schemas.microsoft.com/office/drawing/2014/main" id="{89B3A409-F400-7551-A8C4-6293E631585B}"/>
                </a:ext>
              </a:extLst>
            </p:cNvPr>
            <p:cNvSpPr txBox="1"/>
            <p:nvPr/>
          </p:nvSpPr>
          <p:spPr>
            <a:xfrm>
              <a:off x="-91688" y="6427015"/>
              <a:ext cx="1162970" cy="2308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900" b="1" spc="80" baseline="0" dirty="0">
                  <a:solidFill>
                    <a:schemeClr val="bg1"/>
                  </a:solidFill>
                </a:rPr>
                <a:t>PUBLIC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96467401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svg"/><Relationship Id="rId4" Type="http://schemas.openxmlformats.org/officeDocument/2006/relationships/image" Target="../media/image1.svg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0.xml"/><Relationship Id="rId13" Type="http://schemas.openxmlformats.org/officeDocument/2006/relationships/slideLayout" Target="../slideLayouts/slideLayout15.xml"/><Relationship Id="rId3" Type="http://schemas.openxmlformats.org/officeDocument/2006/relationships/slideLayout" Target="../slideLayouts/slideLayout5.xml"/><Relationship Id="rId7" Type="http://schemas.openxmlformats.org/officeDocument/2006/relationships/slideLayout" Target="../slideLayouts/slideLayout9.xml"/><Relationship Id="rId12" Type="http://schemas.openxmlformats.org/officeDocument/2006/relationships/slideLayout" Target="../slideLayouts/slideLayout14.xml"/><Relationship Id="rId2" Type="http://schemas.openxmlformats.org/officeDocument/2006/relationships/slideLayout" Target="../slideLayouts/slideLayout4.xml"/><Relationship Id="rId16" Type="http://schemas.openxmlformats.org/officeDocument/2006/relationships/image" Target="../media/image3.svg"/><Relationship Id="rId1" Type="http://schemas.openxmlformats.org/officeDocument/2006/relationships/slideLayout" Target="../slideLayouts/slideLayout3.xml"/><Relationship Id="rId6" Type="http://schemas.openxmlformats.org/officeDocument/2006/relationships/slideLayout" Target="../slideLayouts/slideLayout8.xml"/><Relationship Id="rId11" Type="http://schemas.openxmlformats.org/officeDocument/2006/relationships/slideLayout" Target="../slideLayouts/slideLayout13.xml"/><Relationship Id="rId5" Type="http://schemas.openxmlformats.org/officeDocument/2006/relationships/slideLayout" Target="../slideLayouts/slideLayout7.xml"/><Relationship Id="rId15" Type="http://schemas.openxmlformats.org/officeDocument/2006/relationships/theme" Target="../theme/theme2.xml"/><Relationship Id="rId10" Type="http://schemas.openxmlformats.org/officeDocument/2006/relationships/slideLayout" Target="../slideLayouts/slideLayout12.xml"/><Relationship Id="rId4" Type="http://schemas.openxmlformats.org/officeDocument/2006/relationships/slideLayout" Target="../slideLayouts/slideLayout6.xml"/><Relationship Id="rId9" Type="http://schemas.openxmlformats.org/officeDocument/2006/relationships/slideLayout" Target="../slideLayouts/slideLayout11.xml"/><Relationship Id="rId14" Type="http://schemas.openxmlformats.org/officeDocument/2006/relationships/slideLayout" Target="../slideLayouts/slideLayout16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aphic 2">
            <a:extLst>
              <a:ext uri="{FF2B5EF4-FFF2-40B4-BE49-F238E27FC236}">
                <a16:creationId xmlns:a16="http://schemas.microsoft.com/office/drawing/2014/main" id="{A1678F26-9E3A-1EC0-39CE-8DC562CAF93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rcRect l="59827" t="14818" r="10238" b="43257"/>
          <a:stretch>
            <a:fillRect/>
          </a:stretch>
        </p:blipFill>
        <p:spPr>
          <a:xfrm>
            <a:off x="-1" y="-1"/>
            <a:ext cx="12192001" cy="5732047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F83DA6C0-622C-56B9-A11A-C7B46D6B187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/>
          </p:cNvSpPr>
          <p:nvPr userDrawn="1"/>
        </p:nvSpPr>
        <p:spPr>
          <a:xfrm>
            <a:off x="-1" y="0"/>
            <a:ext cx="6096001" cy="6858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51000">
                <a:srgbClr val="B1E5ED">
                  <a:alpha val="6667"/>
                </a:srgbClr>
              </a:gs>
              <a:gs pos="71000">
                <a:srgbClr val="2794A4">
                  <a:alpha val="83922"/>
                </a:srgbClr>
              </a:gs>
              <a:gs pos="98000">
                <a:srgbClr val="00343B"/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Graphic 12" descr="ERCOT logo white on background">
            <a:extLst>
              <a:ext uri="{FF2B5EF4-FFF2-40B4-BE49-F238E27FC236}">
                <a16:creationId xmlns:a16="http://schemas.microsoft.com/office/drawing/2014/main" id="{24916EE6-D8BD-2246-322B-E4425F0F9A21}"/>
              </a:ext>
            </a:extLst>
          </p:cNvPr>
          <p:cNvPicPr>
            <a:picLocks noChangeAspect="1"/>
          </p:cNvPicPr>
          <p:nvPr userDrawn="1"/>
        </p:nvPicPr>
        <p:blipFill>
          <a:blip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974555" y="1125953"/>
            <a:ext cx="2425881" cy="889910"/>
          </a:xfrm>
          <a:prstGeom prst="rect">
            <a:avLst/>
          </a:prstGeom>
          <a:effectLst>
            <a:outerShdw blurRad="50800" dist="12700" dir="10800000" algn="r" rotWithShape="0">
              <a:schemeClr val="tx2">
                <a:alpha val="40000"/>
              </a:schemeClr>
            </a:outerShdw>
          </a:effectLst>
        </p:spPr>
      </p:pic>
      <p:sp>
        <p:nvSpPr>
          <p:cNvPr id="18" name="TextBox 17">
            <a:extLst>
              <a:ext uri="{FF2B5EF4-FFF2-40B4-BE49-F238E27FC236}">
                <a16:creationId xmlns:a16="http://schemas.microsoft.com/office/drawing/2014/main" id="{EDC1132D-9952-07F0-B506-0AC57F014644}"/>
              </a:ext>
            </a:extLst>
          </p:cNvPr>
          <p:cNvSpPr txBox="1"/>
          <p:nvPr userDrawn="1"/>
        </p:nvSpPr>
        <p:spPr>
          <a:xfrm>
            <a:off x="-91688" y="503044"/>
            <a:ext cx="1162970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900" b="1" spc="0" dirty="0">
                <a:solidFill>
                  <a:schemeClr val="bg1"/>
                </a:solidFill>
              </a:rPr>
              <a:t>CONFIDENTIAL</a:t>
            </a:r>
          </a:p>
        </p:txBody>
      </p:sp>
      <p:grpSp>
        <p:nvGrpSpPr>
          <p:cNvPr id="19" name="Group 18">
            <a:extLst>
              <a:ext uri="{FF2B5EF4-FFF2-40B4-BE49-F238E27FC236}">
                <a16:creationId xmlns:a16="http://schemas.microsoft.com/office/drawing/2014/main" id="{DFE356D3-1829-BA32-62D3-D6BBF887FF8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/>
          <p:nvPr userDrawn="1"/>
        </p:nvGrpSpPr>
        <p:grpSpPr>
          <a:xfrm>
            <a:off x="-91688" y="457199"/>
            <a:ext cx="1162970" cy="358775"/>
            <a:chOff x="-91688" y="6362698"/>
            <a:chExt cx="1162970" cy="358775"/>
          </a:xfrm>
        </p:grpSpPr>
        <p:sp>
          <p:nvSpPr>
            <p:cNvPr id="20" name="Rectangle 19">
              <a:extLst>
                <a:ext uri="{FF2B5EF4-FFF2-40B4-BE49-F238E27FC236}">
                  <a16:creationId xmlns:a16="http://schemas.microsoft.com/office/drawing/2014/main" id="{769F1A3B-7D9E-6E0C-224F-7FFACD1B9397}"/>
                </a:ext>
              </a:extLst>
            </p:cNvPr>
            <p:cNvSpPr/>
            <p:nvPr/>
          </p:nvSpPr>
          <p:spPr>
            <a:xfrm rot="10800000">
              <a:off x="-12035" y="6362698"/>
              <a:ext cx="986590" cy="358775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21" name="TextBox 20">
              <a:extLst>
                <a:ext uri="{FF2B5EF4-FFF2-40B4-BE49-F238E27FC236}">
                  <a16:creationId xmlns:a16="http://schemas.microsoft.com/office/drawing/2014/main" id="{432CD704-9BA3-CCE0-2685-8FBAA5974224}"/>
                </a:ext>
              </a:extLst>
            </p:cNvPr>
            <p:cNvSpPr txBox="1"/>
            <p:nvPr/>
          </p:nvSpPr>
          <p:spPr>
            <a:xfrm>
              <a:off x="-91688" y="6427015"/>
              <a:ext cx="1162970" cy="2308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900" b="1" spc="80" baseline="0" dirty="0">
                  <a:solidFill>
                    <a:schemeClr val="bg1"/>
                  </a:solidFill>
                </a:rPr>
                <a:t>PUBLIC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33813824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  <p:sldLayoutId id="2147483684" r:id="rId2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3840">
          <p15:clr>
            <a:srgbClr val="F26B43"/>
          </p15:clr>
        </p15:guide>
      </p15:sldGuideLst>
    </p:ext>
  </p:extLst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D23ED7C-25D4-4004-0ADC-2942F5EF2DD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57300" y="457200"/>
            <a:ext cx="10401300" cy="914400"/>
          </a:xfrm>
          <a:prstGeom prst="rect">
            <a:avLst/>
          </a:prstGeom>
          <a:noFill/>
        </p:spPr>
        <p:txBody>
          <a:bodyPr vert="horz" lIns="0" tIns="0" rIns="0" bIns="0" rtlCol="0" anchor="t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117534D-C175-91CE-AB0E-8AF76129948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33400" y="1706252"/>
            <a:ext cx="11125201" cy="4470711"/>
          </a:xfrm>
          <a:prstGeom prst="rect">
            <a:avLst/>
          </a:prstGeom>
        </p:spPr>
        <p:txBody>
          <a:bodyPr vert="horz" wrap="square" lIns="0" tIns="0" rIns="0" bIns="0" rtlCol="0">
            <a:no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C8CF572-2776-A000-A27C-E69A8CD2DB0E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716884" y="6356350"/>
            <a:ext cx="2773273" cy="365125"/>
          </a:xfrm>
          <a:prstGeom prst="rect">
            <a:avLst/>
          </a:prstGeom>
        </p:spPr>
        <p:txBody>
          <a:bodyPr vert="horz" lIns="0" tIns="0" rIns="0" bIns="0" rtlCol="0" anchor="ctr"/>
          <a:lstStyle>
            <a:lvl1pPr algn="ctr">
              <a:defRPr sz="1200">
                <a:solidFill>
                  <a:srgbClr val="5B6770"/>
                </a:solidFill>
              </a:defRPr>
            </a:lvl1pPr>
          </a:lstStyle>
          <a:p>
            <a:fld id="{B145F6E8-FE0B-4A87-A96D-6C3DE3AC3724}" type="datetime4">
              <a:rPr lang="en-US" smtClean="0"/>
              <a:t>May 15, 2026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C71D105-0AFC-E989-21E7-4A757722453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533400" y="6356350"/>
            <a:ext cx="8010526" cy="365125"/>
          </a:xfrm>
          <a:prstGeom prst="rect">
            <a:avLst/>
          </a:prstGeom>
          <a:solidFill>
            <a:schemeClr val="bg1"/>
          </a:solidFill>
        </p:spPr>
        <p:txBody>
          <a:bodyPr vert="horz" lIns="0" tIns="0" rIns="0" bIns="0" rtlCol="0" anchor="ctr"/>
          <a:lstStyle>
            <a:lvl1pPr algn="l">
              <a:defRPr sz="1200">
                <a:solidFill>
                  <a:srgbClr val="5B6770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D294E2B-7999-A86B-70B0-0CA8AF3AB00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658600" y="6356350"/>
            <a:ext cx="533400" cy="365125"/>
          </a:xfrm>
          <a:prstGeom prst="rect">
            <a:avLst/>
          </a:prstGeom>
          <a:solidFill>
            <a:schemeClr val="bg1"/>
          </a:solidFill>
        </p:spPr>
        <p:txBody>
          <a:bodyPr vert="horz" wrap="square" lIns="91440" tIns="45720" rIns="91440" bIns="45720" rtlCol="0" anchor="ctr">
            <a:normAutofit/>
          </a:bodyPr>
          <a:lstStyle>
            <a:lvl1pPr algn="ctr">
              <a:defRPr sz="1200" b="1">
                <a:solidFill>
                  <a:schemeClr val="accent1"/>
                </a:solidFill>
              </a:defRPr>
            </a:lvl1pPr>
          </a:lstStyle>
          <a:p>
            <a:fld id="{BCDE79FB-97BA-492B-8D57-F1373F9ADA95}" type="slidenum">
              <a:rPr lang="en-US" smtClean="0"/>
              <a:pPr/>
              <a:t>‹#›</a:t>
            </a:fld>
            <a:endParaRPr lang="en-US" dirty="0"/>
          </a:p>
        </p:txBody>
      </p:sp>
      <p:pic>
        <p:nvPicPr>
          <p:cNvPr id="23" name="Graphic 22" descr="ERCOT logo">
            <a:extLst>
              <a:ext uri="{FF2B5EF4-FFF2-40B4-BE49-F238E27FC236}">
                <a16:creationId xmlns:a16="http://schemas.microsoft.com/office/drawing/2014/main" id="{860966C1-7702-678E-6F8A-91940323E9F1}"/>
              </a:ext>
            </a:extLst>
          </p:cNvPr>
          <p:cNvPicPr>
            <a:picLocks noChangeAspect="1"/>
          </p:cNvPicPr>
          <p:nvPr userDrawn="1"/>
        </p:nvPicPr>
        <p:blipFill>
          <a:blip>
            <a:extLst>
              <a:ext uri="{96DAC541-7B7A-43D3-8B79-37D633B846F1}">
                <asvg:svgBlip xmlns:asvg="http://schemas.microsoft.com/office/drawing/2016/SVG/main" r:embed="rId16"/>
              </a:ext>
            </a:extLst>
          </a:blip>
          <a:srcRect/>
          <a:stretch/>
        </p:blipFill>
        <p:spPr>
          <a:xfrm>
            <a:off x="137956" y="108220"/>
            <a:ext cx="703682" cy="259285"/>
          </a:xfrm>
          <a:prstGeom prst="rect">
            <a:avLst/>
          </a:prstGeom>
        </p:spPr>
      </p:pic>
      <p:grpSp>
        <p:nvGrpSpPr>
          <p:cNvPr id="7" name="Group 6" descr="Confidential document label">
            <a:extLst>
              <a:ext uri="{FF2B5EF4-FFF2-40B4-BE49-F238E27FC236}">
                <a16:creationId xmlns:a16="http://schemas.microsoft.com/office/drawing/2014/main" id="{7CE24704-51D7-2CB8-A1DB-A39B7EEEA928}"/>
              </a:ext>
            </a:extLst>
          </p:cNvPr>
          <p:cNvGrpSpPr/>
          <p:nvPr userDrawn="1"/>
        </p:nvGrpSpPr>
        <p:grpSpPr>
          <a:xfrm>
            <a:off x="-91688" y="457199"/>
            <a:ext cx="1162970" cy="358775"/>
            <a:chOff x="-91688" y="6362698"/>
            <a:chExt cx="1162970" cy="358775"/>
          </a:xfrm>
        </p:grpSpPr>
        <p:sp>
          <p:nvSpPr>
            <p:cNvPr id="9" name="Rectangle 8">
              <a:extLst>
                <a:ext uri="{FF2B5EF4-FFF2-40B4-BE49-F238E27FC236}">
                  <a16:creationId xmlns:a16="http://schemas.microsoft.com/office/drawing/2014/main" id="{422AAAB4-B1A4-DCFD-AF60-75F135DD9F6D}"/>
                </a:ext>
              </a:extLst>
            </p:cNvPr>
            <p:cNvSpPr/>
            <p:nvPr/>
          </p:nvSpPr>
          <p:spPr>
            <a:xfrm rot="10800000">
              <a:off x="-12035" y="6362698"/>
              <a:ext cx="986590" cy="358775"/>
            </a:xfrm>
            <a:prstGeom prst="rect">
              <a:avLst/>
            </a:prstGeom>
            <a:solidFill>
              <a:srgbClr val="00829B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0" name="TextBox 9">
              <a:extLst>
                <a:ext uri="{FF2B5EF4-FFF2-40B4-BE49-F238E27FC236}">
                  <a16:creationId xmlns:a16="http://schemas.microsoft.com/office/drawing/2014/main" id="{2209C7F2-C29B-60A9-D309-0B97779BE9DF}"/>
                </a:ext>
              </a:extLst>
            </p:cNvPr>
            <p:cNvSpPr txBox="1"/>
            <p:nvPr/>
          </p:nvSpPr>
          <p:spPr>
            <a:xfrm>
              <a:off x="-91688" y="6427015"/>
              <a:ext cx="1162970" cy="2308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900" b="1" spc="80" baseline="0" dirty="0">
                  <a:solidFill>
                    <a:schemeClr val="bg1"/>
                  </a:solidFill>
                </a:rPr>
                <a:t>PUBLIC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49903796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81" r:id="rId2"/>
    <p:sldLayoutId id="2147483682" r:id="rId3"/>
    <p:sldLayoutId id="2147483683" r:id="rId4"/>
    <p:sldLayoutId id="2147483671" r:id="rId5"/>
    <p:sldLayoutId id="2147483673" r:id="rId6"/>
    <p:sldLayoutId id="2147483672" r:id="rId7"/>
    <p:sldLayoutId id="2147483664" r:id="rId8"/>
    <p:sldLayoutId id="2147483668" r:id="rId9"/>
    <p:sldLayoutId id="2147483669" r:id="rId10"/>
    <p:sldLayoutId id="2147483666" r:id="rId11"/>
    <p:sldLayoutId id="2147483675" r:id="rId12"/>
    <p:sldLayoutId id="2147483679" r:id="rId13"/>
    <p:sldLayoutId id="2147483676" r:id="rId14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2400" b="1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0" indent="0" algn="l" defTabSz="914400" rtl="0" eaLnBrk="1" latinLnBrk="0" hangingPunct="1">
        <a:lnSpc>
          <a:spcPct val="100000"/>
        </a:lnSpc>
        <a:spcBef>
          <a:spcPts val="300"/>
        </a:spcBef>
        <a:spcAft>
          <a:spcPts val="300"/>
        </a:spcAft>
        <a:buFont typeface="Arial" panose="020B0604020202020204" pitchFamily="34" charset="0"/>
        <a:buNone/>
        <a:defRPr sz="1600" b="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lnSpc>
          <a:spcPct val="100000"/>
        </a:lnSpc>
        <a:spcBef>
          <a:spcPts val="300"/>
        </a:spcBef>
        <a:spcAft>
          <a:spcPts val="300"/>
        </a:spcAft>
        <a:buFont typeface="Arial" panose="020B0604020202020204" pitchFamily="34" charset="0"/>
        <a:buChar char="•"/>
        <a:defRPr sz="1400" b="0" kern="1200">
          <a:solidFill>
            <a:schemeClr val="tx1"/>
          </a:solidFill>
          <a:latin typeface="+mn-lt"/>
          <a:ea typeface="+mn-ea"/>
          <a:cs typeface="+mn-cs"/>
        </a:defRPr>
      </a:lvl2pPr>
      <a:lvl3pPr marL="731520" indent="-182880" algn="l" defTabSz="914400" rtl="0" eaLnBrk="1" latinLnBrk="0" hangingPunct="1">
        <a:lnSpc>
          <a:spcPct val="100000"/>
        </a:lnSpc>
        <a:spcBef>
          <a:spcPts val="300"/>
        </a:spcBef>
        <a:spcAft>
          <a:spcPts val="300"/>
        </a:spcAft>
        <a:buFont typeface="Arial" panose="020B0604020202020204" pitchFamily="34" charset="0"/>
        <a:buChar char="◦"/>
        <a:defRPr sz="1400" b="0" kern="1200">
          <a:solidFill>
            <a:schemeClr val="tx1"/>
          </a:solidFill>
          <a:latin typeface="+mn-lt"/>
          <a:ea typeface="+mn-ea"/>
          <a:cs typeface="+mn-cs"/>
        </a:defRPr>
      </a:lvl3pPr>
      <a:lvl4pPr marL="914400" indent="-182880" algn="l" defTabSz="914400" rtl="0" eaLnBrk="1" latinLnBrk="0" hangingPunct="1">
        <a:lnSpc>
          <a:spcPct val="100000"/>
        </a:lnSpc>
        <a:spcBef>
          <a:spcPts val="300"/>
        </a:spcBef>
        <a:spcAft>
          <a:spcPts val="300"/>
        </a:spcAft>
        <a:buFont typeface="Arial" panose="020B0604020202020204" pitchFamily="34" charset="0"/>
        <a:buChar char="-"/>
        <a:defRPr sz="1400" b="0" kern="1200">
          <a:solidFill>
            <a:schemeClr val="tx1"/>
          </a:solidFill>
          <a:latin typeface="+mn-lt"/>
          <a:ea typeface="+mn-ea"/>
          <a:cs typeface="+mn-cs"/>
        </a:defRPr>
      </a:lvl4pPr>
      <a:lvl5pPr marL="1097280" indent="-182880" algn="l" defTabSz="914400" rtl="0" eaLnBrk="1" latinLnBrk="0" hangingPunct="1">
        <a:lnSpc>
          <a:spcPct val="100000"/>
        </a:lnSpc>
        <a:spcBef>
          <a:spcPts val="300"/>
        </a:spcBef>
        <a:spcAft>
          <a:spcPts val="300"/>
        </a:spcAft>
        <a:buFont typeface="Arial" panose="020B0604020202020204" pitchFamily="34" charset="0"/>
        <a:buChar char="•"/>
        <a:defRPr sz="1400" b="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2" pos="7344">
          <p15:clr>
            <a:srgbClr val="F26B43"/>
          </p15:clr>
        </p15:guide>
        <p15:guide id="3" pos="312" userDrawn="1">
          <p15:clr>
            <a:srgbClr val="F26B43"/>
          </p15:clr>
        </p15:guide>
        <p15:guide id="5" pos="3840" userDrawn="1">
          <p15:clr>
            <a:srgbClr val="F26B43"/>
          </p15:clr>
        </p15:guide>
        <p15:guide id="6" orient="horz" pos="2160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E7C2742-0D6C-CBC5-CA78-3220EB0274A2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/>
        <p:txBody>
          <a:bodyPr/>
          <a:lstStyle/>
          <a:p>
            <a:r>
              <a:rPr lang="en-US" dirty="0"/>
              <a:t>Anticipated Go Live – January 2027</a:t>
            </a:r>
          </a:p>
        </p:txBody>
      </p:sp>
      <p:sp>
        <p:nvSpPr>
          <p:cNvPr id="5" name="Title 3">
            <a:extLst>
              <a:ext uri="{FF2B5EF4-FFF2-40B4-BE49-F238E27FC236}">
                <a16:creationId xmlns:a16="http://schemas.microsoft.com/office/drawing/2014/main" id="{E9724E22-3824-4DF6-84CE-7672DB8C542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882069" y="2564247"/>
            <a:ext cx="4882568" cy="3999346"/>
          </a:xfrm>
        </p:spPr>
        <p:txBody>
          <a:bodyPr>
            <a:normAutofit fontScale="90000"/>
          </a:bodyPr>
          <a:lstStyle/>
          <a:p>
            <a:pPr lvl="0">
              <a:lnSpc>
                <a:spcPct val="100000"/>
              </a:lnSpc>
              <a:spcBef>
                <a:spcPts val="300"/>
              </a:spcBef>
              <a:spcAft>
                <a:spcPts val="300"/>
              </a:spcAft>
              <a:defRPr/>
            </a:pPr>
            <a:r>
              <a:rPr lang="en-US" sz="2800" dirty="0"/>
              <a:t>NPRR1188 &amp; NPRR1244: Nodal Dispatch, Energy Settlement &amp; PFR Clarification for Controllable Load Resources</a:t>
            </a:r>
            <a:br>
              <a:rPr lang="en-US" sz="1400" b="0" dirty="0"/>
            </a:br>
            <a:br>
              <a:rPr lang="en-US" sz="1400" b="0" dirty="0"/>
            </a:br>
            <a:br>
              <a:rPr lang="en-US" sz="1400" b="0" dirty="0"/>
            </a:br>
            <a:r>
              <a:rPr lang="en-US" sz="1800" b="0" i="1" dirty="0"/>
              <a:t>Anthony Pataray</a:t>
            </a:r>
            <a:br>
              <a:rPr lang="en-US" sz="1800" b="0" i="1" dirty="0"/>
            </a:br>
            <a:r>
              <a:rPr lang="en-US" sz="1800" b="0" dirty="0"/>
              <a:t>Demand Integration - ERCOT</a:t>
            </a:r>
            <a:br>
              <a:rPr lang="en-US" sz="1800" b="0" dirty="0"/>
            </a:br>
            <a:br>
              <a:rPr lang="en-US" sz="1400" b="0" dirty="0"/>
            </a:br>
            <a:br>
              <a:rPr lang="en-US" sz="1200" b="0" dirty="0"/>
            </a:br>
            <a:fld id="{791A7780-03EF-4C42-B9F1-72A8C3465823}" type="datetime4">
              <a:rPr lang="en-US" sz="1100" b="0"/>
              <a:pPr lvl="0">
                <a:lnSpc>
                  <a:spcPct val="100000"/>
                </a:lnSpc>
                <a:spcBef>
                  <a:spcPts val="300"/>
                </a:spcBef>
                <a:spcAft>
                  <a:spcPts val="300"/>
                </a:spcAft>
                <a:defRPr/>
              </a:pPr>
              <a:t>May 15, 2026</a:t>
            </a:fld>
            <a:endParaRPr lang="en-US" dirty="0"/>
          </a:p>
        </p:txBody>
      </p:sp>
      <p:sp>
        <p:nvSpPr>
          <p:cNvPr id="6" name="Content Placeholder 12">
            <a:extLst>
              <a:ext uri="{FF2B5EF4-FFF2-40B4-BE49-F238E27FC236}">
                <a16:creationId xmlns:a16="http://schemas.microsoft.com/office/drawing/2014/main" id="{8CB4F528-7BF9-8034-057A-65644320A4F6}"/>
              </a:ext>
            </a:extLst>
          </p:cNvPr>
          <p:cNvSpPr>
            <a:spLocks noGrp="1"/>
          </p:cNvSpPr>
          <p:nvPr>
            <p:ph sz="quarter" idx="16"/>
          </p:nvPr>
        </p:nvSpPr>
        <p:spPr>
          <a:xfrm>
            <a:off x="6427363" y="1092200"/>
            <a:ext cx="5201213" cy="2551584"/>
          </a:xfrm>
          <a:noFill/>
        </p:spPr>
        <p:txBody>
          <a:bodyPr/>
          <a:lstStyle/>
          <a:p>
            <a:r>
              <a:rPr lang="en-US" dirty="0"/>
              <a:t>Outline:</a:t>
            </a:r>
          </a:p>
          <a:p>
            <a:pPr marL="342900" indent="274320">
              <a:buFont typeface="Arial" panose="020B0604020202020204" pitchFamily="34" charset="0"/>
              <a:buChar char="•"/>
            </a:pPr>
            <a:r>
              <a:rPr lang="en-US" b="0" dirty="0"/>
              <a:t>Key Changes Introduced with NPRR 1188</a:t>
            </a:r>
          </a:p>
          <a:p>
            <a:pPr marL="342900" indent="274320">
              <a:buFont typeface="Arial" panose="020B0604020202020204" pitchFamily="34" charset="0"/>
              <a:buChar char="•"/>
            </a:pPr>
            <a:r>
              <a:rPr lang="en-US" b="0" dirty="0"/>
              <a:t>Nodal Settlement for Controllable Load Resources</a:t>
            </a:r>
          </a:p>
          <a:p>
            <a:pPr marL="342900" indent="274320">
              <a:buFont typeface="Arial" panose="020B0604020202020204" pitchFamily="34" charset="0"/>
              <a:buChar char="•"/>
            </a:pPr>
            <a:r>
              <a:rPr lang="en-US" b="0" dirty="0"/>
              <a:t>Energy Bid Curves (Replace RTM Energy Bids)</a:t>
            </a:r>
          </a:p>
          <a:p>
            <a:pPr marL="342900" indent="274320">
              <a:buFont typeface="Arial" panose="020B0604020202020204" pitchFamily="34" charset="0"/>
              <a:buChar char="•"/>
            </a:pPr>
            <a:r>
              <a:rPr lang="en-US" b="0" dirty="0"/>
              <a:t>Separate Metering Requirement</a:t>
            </a:r>
          </a:p>
          <a:p>
            <a:pPr marL="342900" indent="274320">
              <a:buFont typeface="Arial" panose="020B0604020202020204" pitchFamily="34" charset="0"/>
              <a:buChar char="•"/>
            </a:pPr>
            <a:r>
              <a:rPr lang="en-US" b="0" dirty="0"/>
              <a:t>New &amp; Modified Resource Statuses</a:t>
            </a:r>
          </a:p>
          <a:p>
            <a:pPr marL="342900" indent="274320">
              <a:buFont typeface="Arial" panose="020B0604020202020204" pitchFamily="34" charset="0"/>
              <a:buChar char="•"/>
            </a:pPr>
            <a:r>
              <a:rPr lang="en-US" b="0" dirty="0"/>
              <a:t>Grid Reliability &amp; Market Efficiency Benefits</a:t>
            </a:r>
          </a:p>
          <a:p>
            <a:pPr marL="342900" indent="274320">
              <a:buFont typeface="Arial" panose="020B0604020202020204" pitchFamily="34" charset="0"/>
              <a:buChar char="•"/>
            </a:pPr>
            <a:r>
              <a:rPr lang="en-US" b="0" dirty="0"/>
              <a:t>NPRR 1244 – CLR PFR Requirements</a:t>
            </a:r>
          </a:p>
          <a:p>
            <a:pPr marL="342900" indent="274320">
              <a:buFont typeface="Arial" panose="020B0604020202020204" pitchFamily="34" charset="0"/>
              <a:buChar char="•"/>
            </a:pPr>
            <a:endParaRPr lang="en-US" b="0" dirty="0"/>
          </a:p>
          <a:p>
            <a:pPr marL="342900" indent="274320">
              <a:buFont typeface="Arial" panose="020B0604020202020204" pitchFamily="34" charset="0"/>
              <a:buChar char="•"/>
            </a:pPr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3540594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78E0924-FE3C-8155-A971-682F21EF28F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7787F15-6055-217C-FD0D-BC6E06EC2E2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Key Changes Introduced with NPRR 1188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E85BA4A-F2D6-2A69-4C63-56FF00F5D6EF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/>
        <p:txBody>
          <a:bodyPr/>
          <a:lstStyle/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US" sz="2000" dirty="0"/>
              <a:t>CLRs (non-ALR) will be assigned a Resource Node Settlement Point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US" sz="2000" dirty="0"/>
              <a:t>Dispatch will use the nodal shift factor at the CLR's actual location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US" sz="2000" dirty="0"/>
              <a:t>Energy consumption will be settled at the nodal (LMP) price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US" sz="2000" dirty="0"/>
              <a:t>RTM Energy Bids replaced by Resource-specific Energy Bid Curves (moved to Protocol Section 4)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US" sz="2000" dirty="0"/>
              <a:t>In the DAM, Energy Bid Curves will be co-optimized with Ancillary Service offers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US" sz="2000" dirty="0"/>
              <a:t>New resource statuses introduced: ONTEST, ONHOLD; OUTL restricted to zero-consumption outage only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000" dirty="0"/>
              <a:t>CLR total energy consumption must be separately metered from all other load and generation at the site. This is the total energy consumption and not just the demand response/dispatchable capability.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endParaRPr lang="en-US" sz="2000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162EDB7-06E1-778C-ED41-48577D3B9C6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DE79FB-97BA-492B-8D57-F1373F9ADA95}" type="slidenum">
              <a:rPr lang="en-US" smtClean="0"/>
              <a:t>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2971117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AC2CCFE-DD34-AE66-88E6-05B4AD00DE6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9E1BBF-E7B6-F717-3D00-B8C164E9057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Nodal Settlement for Controllable Load Resources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81311A5-BF66-F305-0772-F6CBFBD269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DE79FB-97BA-492B-8D57-F1373F9ADA95}" type="slidenum">
              <a:rPr lang="en-US" smtClean="0"/>
              <a:t>3</a:t>
            </a:fld>
            <a:endParaRPr lang="en-US" dirty="0"/>
          </a:p>
        </p:txBody>
      </p:sp>
      <p:graphicFrame>
        <p:nvGraphicFramePr>
          <p:cNvPr id="5" name="Table 4">
            <a:extLst>
              <a:ext uri="{FF2B5EF4-FFF2-40B4-BE49-F238E27FC236}">
                <a16:creationId xmlns:a16="http://schemas.microsoft.com/office/drawing/2014/main" id="{4A6ED9C1-59B2-815C-91BB-46D466D50B3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41004585"/>
              </p:ext>
            </p:extLst>
          </p:nvPr>
        </p:nvGraphicFramePr>
        <p:xfrm>
          <a:off x="1002276" y="1007396"/>
          <a:ext cx="10187448" cy="4843208"/>
        </p:xfrm>
        <a:graphic>
          <a:graphicData uri="http://schemas.openxmlformats.org/drawingml/2006/table">
            <a:tbl>
              <a:tblPr>
                <a:tableStyleId>{0E3FDE45-AF77-4B5C-9715-49D594BDF05E}</a:tableStyleId>
              </a:tblPr>
              <a:tblGrid>
                <a:gridCol w="3395816">
                  <a:extLst>
                    <a:ext uri="{9D8B030D-6E8A-4147-A177-3AD203B41FA5}">
                      <a16:colId xmlns:a16="http://schemas.microsoft.com/office/drawing/2014/main" val="2355515876"/>
                    </a:ext>
                  </a:extLst>
                </a:gridCol>
                <a:gridCol w="3395816">
                  <a:extLst>
                    <a:ext uri="{9D8B030D-6E8A-4147-A177-3AD203B41FA5}">
                      <a16:colId xmlns:a16="http://schemas.microsoft.com/office/drawing/2014/main" val="483891486"/>
                    </a:ext>
                  </a:extLst>
                </a:gridCol>
                <a:gridCol w="3395816">
                  <a:extLst>
                    <a:ext uri="{9D8B030D-6E8A-4147-A177-3AD203B41FA5}">
                      <a16:colId xmlns:a16="http://schemas.microsoft.com/office/drawing/2014/main" val="1376415353"/>
                    </a:ext>
                  </a:extLst>
                </a:gridCol>
              </a:tblGrid>
              <a:tr h="334014">
                <a:tc>
                  <a:txBody>
                    <a:bodyPr/>
                    <a:lstStyle/>
                    <a:p>
                      <a:pPr>
                        <a:buNone/>
                      </a:pPr>
                      <a:endParaRPr lang="en-US" sz="1500"/>
                    </a:p>
                  </a:txBody>
                  <a:tcPr marL="77076" marR="77076" marT="38538" marB="38538"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1500" b="1" dirty="0"/>
                        <a:t>Current Method</a:t>
                      </a:r>
                      <a:endParaRPr lang="en-US" sz="1500" dirty="0"/>
                    </a:p>
                  </a:txBody>
                  <a:tcPr marL="77076" marR="77076" marT="38538" marB="38538"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1500" b="1" dirty="0"/>
                        <a:t>Post NPRR 1188</a:t>
                      </a:r>
                      <a:endParaRPr lang="en-US" sz="1500" dirty="0"/>
                    </a:p>
                  </a:txBody>
                  <a:tcPr marL="77076" marR="77076" marT="38538" marB="38538"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47116295"/>
                  </a:ext>
                </a:extLst>
              </a:tr>
              <a:tr h="584525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1500" b="1" dirty="0"/>
                        <a:t>Dispatch</a:t>
                      </a:r>
                      <a:endParaRPr lang="en-US" sz="1500" dirty="0"/>
                    </a:p>
                  </a:txBody>
                  <a:tcPr marL="77076" marR="77076" marT="38538" marB="3853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1500" dirty="0"/>
                        <a:t>CLRs dispatched using zonal shift factors</a:t>
                      </a:r>
                    </a:p>
                  </a:txBody>
                  <a:tcPr marL="77076" marR="77076" marT="38538" marB="3853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1500"/>
                        <a:t>CLRs dispatched using their actual nodal shift factor</a:t>
                      </a:r>
                    </a:p>
                  </a:txBody>
                  <a:tcPr marL="77076" marR="77076" marT="38538" marB="3853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21604005"/>
                  </a:ext>
                </a:extLst>
              </a:tr>
              <a:tr h="584525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1500" b="1"/>
                        <a:t>Energy Settlement</a:t>
                      </a:r>
                      <a:endParaRPr lang="en-US" sz="1500"/>
                    </a:p>
                  </a:txBody>
                  <a:tcPr marL="77076" marR="77076" marT="38538" marB="3853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1500"/>
                        <a:t>CLR consumption settled at the zonal price</a:t>
                      </a:r>
                    </a:p>
                  </a:txBody>
                  <a:tcPr marL="77076" marR="77076" marT="38538" marB="3853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1500" dirty="0"/>
                        <a:t>CLR consumption settled at the nodal (LMP) price</a:t>
                      </a:r>
                    </a:p>
                  </a:txBody>
                  <a:tcPr marL="77076" marR="77076" marT="38538" marB="3853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604671963"/>
                  </a:ext>
                </a:extLst>
              </a:tr>
              <a:tr h="835036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1500" b="1" dirty="0"/>
                        <a:t>Price Signal</a:t>
                      </a:r>
                      <a:endParaRPr lang="en-US" sz="1500" dirty="0"/>
                    </a:p>
                  </a:txBody>
                  <a:tcPr marL="77076" marR="77076" marT="38538" marB="3853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1500"/>
                        <a:t>CLR receives/pays an averaged zonal price — not its true locational cost</a:t>
                      </a:r>
                    </a:p>
                  </a:txBody>
                  <a:tcPr marL="77076" marR="77076" marT="38538" marB="3853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1500" dirty="0"/>
                        <a:t>CLR receives/pays the precise price signal at its node</a:t>
                      </a:r>
                    </a:p>
                  </a:txBody>
                  <a:tcPr marL="77076" marR="77076" marT="38538" marB="3853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166131396"/>
                  </a:ext>
                </a:extLst>
              </a:tr>
              <a:tr h="835036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1500" b="1"/>
                        <a:t>Congestion Management</a:t>
                      </a:r>
                      <a:endParaRPr lang="en-US" sz="1500"/>
                    </a:p>
                  </a:txBody>
                  <a:tcPr marL="77076" marR="77076" marT="38538" marB="3853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1500"/>
                        <a:t>Zonal factors misrepresent CLR impact on transmission constraints</a:t>
                      </a:r>
                    </a:p>
                  </a:txBody>
                  <a:tcPr marL="77076" marR="77076" marT="38538" marB="3853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1500" dirty="0"/>
                        <a:t>Nodal factors accurately reflect CLR impact, improving congestion management</a:t>
                      </a:r>
                    </a:p>
                  </a:txBody>
                  <a:tcPr marL="77076" marR="77076" marT="38538" marB="3853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225440144"/>
                  </a:ext>
                </a:extLst>
              </a:tr>
              <a:tr h="835036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1500" b="1"/>
                        <a:t>DAM Co-Optimization</a:t>
                      </a:r>
                      <a:endParaRPr lang="en-US" sz="1500"/>
                    </a:p>
                  </a:txBody>
                  <a:tcPr marL="77076" marR="77076" marT="38538" marB="3853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1500"/>
                        <a:t>CLR Ancillary Service offers are NOT co-optimized with RTM Energy Bids</a:t>
                      </a:r>
                    </a:p>
                  </a:txBody>
                  <a:tcPr marL="77076" marR="77076" marT="38538" marB="3853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1500" dirty="0"/>
                        <a:t>Energy Bid Curves are co-optimized with AS offers in the Day-Ahead Market</a:t>
                      </a:r>
                    </a:p>
                  </a:txBody>
                  <a:tcPr marL="77076" marR="77076" marT="38538" marB="3853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987265702"/>
                  </a:ext>
                </a:extLst>
              </a:tr>
              <a:tr h="835036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1500" b="1" dirty="0"/>
                        <a:t>Co-located Resources</a:t>
                      </a:r>
                      <a:endParaRPr lang="en-US" sz="1500" dirty="0"/>
                    </a:p>
                  </a:txBody>
                  <a:tcPr marL="77076" marR="77076" marT="38538" marB="3853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1500"/>
                        <a:t>CLRs and co-located Generation Resources can only offer excess capacity after netting</a:t>
                      </a:r>
                    </a:p>
                  </a:txBody>
                  <a:tcPr marL="77076" marR="77076" marT="38538" marB="3853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1500" dirty="0"/>
                        <a:t>Each resource offers its full independent capacity to ERCOT markets</a:t>
                      </a:r>
                    </a:p>
                  </a:txBody>
                  <a:tcPr marL="77076" marR="77076" marT="38538" marB="3853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102681042"/>
                  </a:ext>
                </a:extLst>
              </a:tr>
            </a:tbl>
          </a:graphicData>
        </a:graphic>
      </p:graphicFrame>
      <p:sp>
        <p:nvSpPr>
          <p:cNvPr id="6" name="Text Placeholder 2">
            <a:extLst>
              <a:ext uri="{FF2B5EF4-FFF2-40B4-BE49-F238E27FC236}">
                <a16:creationId xmlns:a16="http://schemas.microsoft.com/office/drawing/2014/main" id="{BF2F2037-1B56-14AF-9E64-AE2AEDDDB706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908869" y="6056671"/>
            <a:ext cx="10280855" cy="2426110"/>
          </a:xfrm>
        </p:spPr>
        <p:txBody>
          <a:bodyPr/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000" dirty="0"/>
              <a:t>Applies to CLRs that are not Aggregate Load Resources (ALRs). ALRs will continue to be settled zonally.</a:t>
            </a:r>
          </a:p>
        </p:txBody>
      </p:sp>
    </p:spTree>
    <p:extLst>
      <p:ext uri="{BB962C8B-B14F-4D97-AF65-F5344CB8AC3E}">
        <p14:creationId xmlns:p14="http://schemas.microsoft.com/office/powerpoint/2010/main" val="108483805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B209AAC-DAC9-0919-000F-577D9F728F9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Energy Bid Curves (Replace RTM Energy Bids)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3202D64-74A3-55E5-1D49-8A0C776F8807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/>
        <p:txBody>
          <a:bodyPr/>
          <a:lstStyle/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US" sz="2000" dirty="0"/>
              <a:t>New Sections 4.4.9.8, 4.4.9.8.1, 4.4.9.8.2 define Energy Bid Curve criteria and validation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US" sz="2000" dirty="0"/>
              <a:t>Energy Bid Curves are Resource-specific</a:t>
            </a:r>
          </a:p>
          <a:p>
            <a:pPr marL="834390" lvl="1" indent="-285750"/>
            <a:r>
              <a:rPr lang="en-US" sz="1800" dirty="0"/>
              <a:t>Each QSE submits resource specific curves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US" sz="2000" dirty="0"/>
              <a:t>In the DAM, Resource-specific Energy Bid Curves are co-optimized with Ancillary Service offers from the same Resource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US" sz="2000" dirty="0"/>
              <a:t>CLR Energy Bid Curves are always inclusive with AS offers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US" sz="2000" dirty="0"/>
              <a:t>Applies to both single-site CLRs and ALRs for the DAM co-optimization change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US" sz="2000" dirty="0"/>
              <a:t>Not applicable to NCLRs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000" dirty="0"/>
              <a:t>Reduces market inefficiency where AS and energy offers were previously optimized independently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C6F0007-0DFB-A7ED-7DFF-D425CACB78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DE79FB-97BA-492B-8D57-F1373F9ADA95}" type="slidenum">
              <a:rPr lang="en-US" smtClean="0"/>
              <a:t>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7468402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33FAB5E-8091-5B5A-EA52-9DA1291E0F7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Separate Metering Requirement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D9D7DF0-E3D0-012F-AC60-D694618564C6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470886" y="1371600"/>
            <a:ext cx="11187714" cy="4495800"/>
          </a:xfrm>
        </p:spPr>
        <p:txBody>
          <a:bodyPr/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000" dirty="0"/>
              <a:t>Total CLR consumption must be separately metered from all other load and generation at the site. This is the total energy consumption and not just the demand response/dispatchable capability.</a:t>
            </a:r>
          </a:p>
          <a:p>
            <a:pPr marL="834390" lvl="1" indent="-285750"/>
            <a:r>
              <a:rPr lang="en-US" sz="1800" dirty="0"/>
              <a:t>Any New or Existing CLRs must have meters installed by TDSP</a:t>
            </a:r>
          </a:p>
          <a:p>
            <a:pPr marL="834390" lvl="1" indent="-285750"/>
            <a:r>
              <a:rPr lang="en-US" sz="1800" dirty="0">
                <a:highlight>
                  <a:srgbClr val="FFFF00"/>
                </a:highlight>
              </a:rPr>
              <a:t>Existing CLRs will need to have meters installed no later than December 31</a:t>
            </a:r>
            <a:r>
              <a:rPr lang="en-US" sz="1800" baseline="30000" dirty="0">
                <a:highlight>
                  <a:srgbClr val="FFFF00"/>
                </a:highlight>
              </a:rPr>
              <a:t>st</a:t>
            </a:r>
            <a:r>
              <a:rPr lang="en-US" sz="1800" dirty="0">
                <a:highlight>
                  <a:srgbClr val="FFFF00"/>
                </a:highlight>
              </a:rPr>
              <a:t>, 2026, or risk being deregistered</a:t>
            </a:r>
            <a:endParaRPr lang="en-US" sz="1800" dirty="0"/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US" sz="2000" dirty="0"/>
              <a:t>For sites with TDSP-read meters (AMI, IDR, non-EPS): TDSP must separately meter CLR load before sending data to ERCOT</a:t>
            </a:r>
          </a:p>
          <a:p>
            <a:pPr marL="834390" lvl="1" indent="-285750"/>
            <a:r>
              <a:rPr lang="en-US" sz="1800" dirty="0"/>
              <a:t>ERCOT will NOT perform net metering calculations on incoming meter data — all netting is done by the TDSP prior to submitting data to ERCOT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/>
              <a:t>For EPS read meters, the CLR load must be separately metered from all other loads or resources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US" sz="2000" dirty="0"/>
              <a:t>Applies to CLRs that are not Aggregate Load Resources (ALRs)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000" dirty="0"/>
              <a:t>Related document: OBDRR046 and Settlement Metering Operating Guide, Section 8 will also require revision, 10.2.2 (TDSP and DSP Metered Entities) and 10.2.3 (EPS Meters)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3B6EEB4-4F3E-9082-AB14-71DE338D3FA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DE79FB-97BA-492B-8D57-F1373F9ADA95}" type="slidenum">
              <a:rPr lang="en-US" smtClean="0"/>
              <a:t>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7162065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3809FA1-6D38-2971-84AC-1BF02F7F171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New &amp; Modified Resource Statuses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2099D19-0778-140D-6355-1B84F43C6E87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/>
        <p:txBody>
          <a:bodyPr/>
          <a:lstStyle/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US" sz="2000" b="1" dirty="0"/>
              <a:t>ONTEST (new)</a:t>
            </a:r>
            <a:r>
              <a:rPr lang="en-US" sz="2000" dirty="0"/>
              <a:t>: Load Resource is On-Line but blocked from SCED for operations testing purposes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US" sz="2000" b="1" dirty="0"/>
              <a:t>ONHOLD (new)</a:t>
            </a:r>
            <a:r>
              <a:rPr lang="en-US" sz="2000" dirty="0"/>
              <a:t>: Load Resource is On-Line but temporarily unavailable for SCED dispatch due to a valid operational reason; Base Points set equal to telemetered net real power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US" sz="2000" b="1" dirty="0"/>
              <a:t>ONL (existing):</a:t>
            </a:r>
            <a:r>
              <a:rPr lang="en-US" sz="2000" dirty="0"/>
              <a:t> Load Resource is available for dispatch by SCED with an Energy Bid Curve, unchanged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US" sz="2000" b="1" dirty="0"/>
              <a:t>OUTL (modified)</a:t>
            </a:r>
            <a:r>
              <a:rPr lang="en-US" sz="2000" dirty="0"/>
              <a:t>: Load Resource is completely unavailable, </a:t>
            </a:r>
          </a:p>
          <a:p>
            <a:pPr marL="834390" lvl="1" indent="-285750"/>
            <a:r>
              <a:rPr lang="en-US" sz="1800" dirty="0"/>
              <a:t>OUTL can ONLY be used when the Resource is Off-Line and energy consumption (NPF) is zero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US" sz="2000" dirty="0"/>
              <a:t>Applicable to both CLRs and NCLRs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US" sz="2000" dirty="0"/>
              <a:t>These changes improve operational transparency and ensure ERCOT visibility into LRs availability at all times</a:t>
            </a:r>
          </a:p>
          <a:p>
            <a:pPr lvl="0"/>
            <a:endParaRPr lang="en-US" sz="2000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FEA63B0-ADEB-9725-69EC-83DEA1E14B7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DE79FB-97BA-492B-8D57-F1373F9ADA95}" type="slidenum">
              <a:rPr lang="en-US" smtClean="0"/>
              <a:t>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4887971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E8441EB-B57B-B973-5EA4-A2DC7E10B7E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Grid Reliability &amp; Market Efficiency Benefits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D98AC7A-91CF-FD6A-7480-822933A76991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/>
        <p:txBody>
          <a:bodyPr/>
          <a:lstStyle/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US" sz="2000" dirty="0"/>
              <a:t>Nodal dispatch improves congestion management by accurately representing CLR impact on transmission constraints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US" sz="2000" dirty="0"/>
              <a:t>Correct locational price signals incentivize CLRs to respond efficiently to real-time grid conditions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US" sz="2000" dirty="0"/>
              <a:t>DAM co-optimization of Energy Bid Curves and AS offers increases Day-Ahead Market efficiency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US" sz="2000" dirty="0"/>
              <a:t>Full visibility of CLR capacity (including co-located resources) improves ERCOT's ability to manage reliability</a:t>
            </a:r>
          </a:p>
          <a:p>
            <a:pPr marL="834390" lvl="1" indent="-285750"/>
            <a:r>
              <a:rPr lang="en-US" sz="2000" dirty="0"/>
              <a:t>CLR consumption settled using the same method as Non-Wholesale Storage Load (non-WSL) charging load</a:t>
            </a:r>
          </a:p>
          <a:p>
            <a:pPr marL="1017270" lvl="2" indent="-285750"/>
            <a:r>
              <a:rPr lang="en-US" sz="1800" dirty="0"/>
              <a:t>CLR energy from the grid: adjusted for losses and UFE; included in 4-CP, LRS, and UFE allocation</a:t>
            </a:r>
          </a:p>
          <a:p>
            <a:pPr marL="1017270" lvl="2" indent="-285750"/>
            <a:r>
              <a:rPr lang="en-US" sz="1800" dirty="0"/>
              <a:t>CLR energy from co-located Generation Resource: NOT adjusted for losses; excluded from 4-CP and CARD</a:t>
            </a:r>
          </a:p>
          <a:p>
            <a:pPr marL="834390" lvl="1" indent="-285750"/>
            <a:r>
              <a:rPr lang="en-US" sz="2000" dirty="0"/>
              <a:t>Full capacity of both CLR and co-located Generation Resource can be independently offered into ERCOT markets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US" sz="2000" dirty="0"/>
              <a:t>Increases Ancillary Service-qualified MWs visible in DAM, SASMs, and through self-arrangement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66B692C-A548-1BE3-01E6-BAB5033BDE3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DE79FB-97BA-492B-8D57-F1373F9ADA95}" type="slidenum">
              <a:rPr lang="en-US" smtClean="0"/>
              <a:t>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1627592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DBEFDD4C-2255-C7D5-2991-41521A75BFC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DE79FB-97BA-492B-8D57-F1373F9ADA95}" type="slidenum">
              <a:rPr lang="en-US" smtClean="0"/>
              <a:t>8</a:t>
            </a:fld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B092D25-2593-3505-E293-9C668ABD3202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/>
        <p:txBody>
          <a:bodyPr/>
          <a:lstStyle/>
          <a:p>
            <a:r>
              <a:rPr lang="en-US" dirty="0"/>
              <a:t>Key Takeaway: </a:t>
            </a:r>
            <a:r>
              <a:rPr lang="en-US" b="0" dirty="0"/>
              <a:t>Load Resources that lack PFR capability can now register as CLRs and provide ECRS</a:t>
            </a:r>
          </a:p>
          <a:p>
            <a:endParaRPr lang="en-US" dirty="0"/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82CEE743-FAC8-4536-6D1F-9DA259116DB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NPRR 1244 – CLR PFR Requirements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EEC331C-6A59-FCFF-1F14-DD25475D0EF5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495297" y="914400"/>
            <a:ext cx="11163300" cy="2619375"/>
          </a:xfrm>
        </p:spPr>
        <p:txBody>
          <a:bodyPr/>
          <a:lstStyle/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US" sz="2000" dirty="0"/>
              <a:t>Current rule: to provide ECRS, a CLR must be SCED-qualified AND capable of providing Primary Frequency Response (PFR)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endParaRPr lang="en-US" sz="2000" dirty="0"/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US" sz="2000" dirty="0"/>
              <a:t>Upon NPRR 1244 Implementation</a:t>
            </a:r>
          </a:p>
          <a:p>
            <a:pPr lvl="1"/>
            <a:r>
              <a:rPr lang="en-US" sz="2000" dirty="0"/>
              <a:t>ECRS eligibility for CLRs no longer requires PFR capability. A CLR qualified for SCED may provide ECRS regardless of PFR status</a:t>
            </a:r>
          </a:p>
          <a:p>
            <a:pPr lvl="1"/>
            <a:r>
              <a:rPr lang="en-US" sz="2000" dirty="0"/>
              <a:t>PFR capability requirement retained for Reg-Up, Reg-Down, and RRS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200" dirty="0"/>
              <a:t>PRC5 and PRC6 formulas updated </a:t>
            </a:r>
          </a:p>
          <a:p>
            <a:pPr marL="891540" lvl="1" indent="-342900"/>
            <a:r>
              <a:rPr lang="en-US" sz="2000" dirty="0"/>
              <a:t>Only CLRs active in SCED AND qualified for PFR required products count toward PRC</a:t>
            </a:r>
          </a:p>
          <a:p>
            <a:pPr lvl="0"/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2862100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Title 19">
            <a:extLst>
              <a:ext uri="{FF2B5EF4-FFF2-40B4-BE49-F238E27FC236}">
                <a16:creationId xmlns:a16="http://schemas.microsoft.com/office/drawing/2014/main" id="{C5B32BFE-B73E-B6A0-D6F1-B0BDBD288C7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anchor="ctr">
            <a:normAutofit/>
          </a:bodyPr>
          <a:lstStyle/>
          <a:p>
            <a:r>
              <a:rPr lang="en-US" sz="4000" dirty="0">
                <a:solidFill>
                  <a:schemeClr val="tx1"/>
                </a:solidFill>
              </a:rPr>
              <a:t>Thank you!</a:t>
            </a:r>
          </a:p>
        </p:txBody>
      </p:sp>
      <p:sp>
        <p:nvSpPr>
          <p:cNvPr id="32" name="Content Placeholder 31">
            <a:extLst>
              <a:ext uri="{FF2B5EF4-FFF2-40B4-BE49-F238E27FC236}">
                <a16:creationId xmlns:a16="http://schemas.microsoft.com/office/drawing/2014/main" id="{74F9DF0B-10DE-1217-3D4A-12A1DB39672A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en-US" dirty="0"/>
              <a:t>E</a:t>
            </a:r>
            <a:r>
              <a:rPr lang="en-US" sz="2400" b="1" dirty="0">
                <a:solidFill>
                  <a:srgbClr val="00829B"/>
                </a:solidFill>
              </a:rPr>
              <a:t>rcotLRandSODG@ercot.com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19FAECD-8669-5985-A1B4-AB3FDFDF998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DE79FB-97BA-492B-8D57-F1373F9ADA95}" type="slidenum">
              <a:rPr lang="en-US" smtClean="0"/>
              <a:t>9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64781431"/>
      </p:ext>
    </p:extLst>
  </p:cSld>
  <p:clrMapOvr>
    <a:masterClrMapping/>
  </p:clrMapOvr>
</p:sld>
</file>

<file path=ppt/theme/theme1.xml><?xml version="1.0" encoding="utf-8"?>
<a:theme xmlns:a="http://schemas.openxmlformats.org/drawingml/2006/main" name="Cover">
  <a:themeElements>
    <a:clrScheme name="ERCOT">
      <a:dk1>
        <a:srgbClr val="000000"/>
      </a:dk1>
      <a:lt1>
        <a:srgbClr val="FFFFFF"/>
      </a:lt1>
      <a:dk2>
        <a:srgbClr val="2D3338"/>
      </a:dk2>
      <a:lt2>
        <a:srgbClr val="FFFFFF"/>
      </a:lt2>
      <a:accent1>
        <a:srgbClr val="003865"/>
      </a:accent1>
      <a:accent2>
        <a:srgbClr val="5B6770"/>
      </a:accent2>
      <a:accent3>
        <a:srgbClr val="26D07C"/>
      </a:accent3>
      <a:accent4>
        <a:srgbClr val="00829B"/>
      </a:accent4>
      <a:accent5>
        <a:srgbClr val="685BC7"/>
      </a:accent5>
      <a:accent6>
        <a:srgbClr val="890C58"/>
      </a:accent6>
      <a:hlink>
        <a:srgbClr val="3996DF"/>
      </a:hlink>
      <a:folHlink>
        <a:srgbClr val="867ED0"/>
      </a:folHlink>
    </a:clrScheme>
    <a:fontScheme name="ERCOT Fonts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NPRR 1188  1244 DSWG_26-0518" id="{40F00AED-4F21-457A-B8B1-D1F92895D815}" vid="{23DAAE19-FFD9-4B87-A1B7-41C3E2353248}"/>
    </a:ext>
  </a:extLst>
</a:theme>
</file>

<file path=ppt/theme/theme2.xml><?xml version="1.0" encoding="utf-8"?>
<a:theme xmlns:a="http://schemas.openxmlformats.org/drawingml/2006/main" name="Page Design">
  <a:themeElements>
    <a:clrScheme name="ERCOT colors">
      <a:dk1>
        <a:srgbClr val="171A1C"/>
      </a:dk1>
      <a:lt1>
        <a:srgbClr val="FFFFFF"/>
      </a:lt1>
      <a:dk2>
        <a:srgbClr val="4A525A"/>
      </a:dk2>
      <a:lt2>
        <a:srgbClr val="E6EBEF"/>
      </a:lt2>
      <a:accent1>
        <a:srgbClr val="005763"/>
      </a:accent1>
      <a:accent2>
        <a:srgbClr val="3DBED1"/>
      </a:accent2>
      <a:accent3>
        <a:srgbClr val="003865"/>
      </a:accent3>
      <a:accent4>
        <a:srgbClr val="0063B4"/>
      </a:accent4>
      <a:accent5>
        <a:srgbClr val="26D07C"/>
      </a:accent5>
      <a:accent6>
        <a:srgbClr val="867ED0"/>
      </a:accent6>
      <a:hlink>
        <a:srgbClr val="00AEC7"/>
      </a:hlink>
      <a:folHlink>
        <a:srgbClr val="685BC7"/>
      </a:folHlink>
    </a:clrScheme>
    <a:fontScheme name="ERCOT Fonts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NPRR 1188  1244 DSWG_26-0518" id="{40F00AED-4F21-457A-B8B1-D1F92895D815}" vid="{A5028B5B-2235-4FA7-B5F4-C8D043114672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56779995893D9842BA3FA5B9B5E7FD29" ma:contentTypeVersion="5" ma:contentTypeDescription="Create a new document." ma:contentTypeScope="" ma:versionID="6d199b3ad5f5b9d872d256308c85908b">
  <xsd:schema xmlns:xsd="http://www.w3.org/2001/XMLSchema" xmlns:xs="http://www.w3.org/2001/XMLSchema" xmlns:p="http://schemas.microsoft.com/office/2006/metadata/properties" xmlns:ns2="3c917f14-8d40-4289-92aa-fd10f73581c9" targetNamespace="http://schemas.microsoft.com/office/2006/metadata/properties" ma:root="true" ma:fieldsID="dcedc2ff92fcc6164a822d33fd796499" ns2:_="">
    <xsd:import namespace="3c917f14-8d40-4289-92aa-fd10f73581c9"/>
    <xsd:element name="properties">
      <xsd:complexType>
        <xsd:sequence>
          <xsd:element name="documentManagement">
            <xsd:complexType>
              <xsd:all>
                <xsd:element ref="ns2:Audience" minOccurs="0"/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3c917f14-8d40-4289-92aa-fd10f73581c9" elementFormDefault="qualified">
    <xsd:import namespace="http://schemas.microsoft.com/office/2006/documentManagement/types"/>
    <xsd:import namespace="http://schemas.microsoft.com/office/infopath/2007/PartnerControls"/>
    <xsd:element name="Audience" ma:index="8" nillable="true" ma:displayName="Audience" ma:format="Dropdown" ma:internalName="Audience">
      <xsd:simpleType>
        <xsd:restriction base="dms:Choice">
          <xsd:enumeration value="Public"/>
          <xsd:enumeration value="Internal"/>
          <xsd:enumeration value="Confidential"/>
          <xsd:enumeration value="Board of Directors"/>
        </xsd:restriction>
      </xsd:simpleType>
    </xsd:element>
    <xsd:element name="MediaServiceMetadata" ma:index="9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0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1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2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Audience xmlns="3c917f14-8d40-4289-92aa-fd10f73581c9">Public</Audience>
  </documentManagement>
</p:properties>
</file>

<file path=customXml/itemProps1.xml><?xml version="1.0" encoding="utf-8"?>
<ds:datastoreItem xmlns:ds="http://schemas.openxmlformats.org/officeDocument/2006/customXml" ds:itemID="{B57DC9A4-2D51-40CB-BA99-0BF7D516F6DC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3c917f14-8d40-4289-92aa-fd10f73581c9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6A5F3B15-1EDA-47D5-B690-303F08E28C2F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7E754FD2-17D2-4534-9157-8CFDD0166132}">
  <ds:schemaRefs>
    <ds:schemaRef ds:uri="http://schemas.openxmlformats.org/package/2006/metadata/core-properties"/>
    <ds:schemaRef ds:uri="http://schemas.microsoft.com/office/2006/documentManagement/types"/>
    <ds:schemaRef ds:uri="http://purl.org/dc/elements/1.1/"/>
    <ds:schemaRef ds:uri="http://schemas.microsoft.com/office/2006/metadata/properties"/>
    <ds:schemaRef ds:uri="http://purl.org/dc/dcmitype/"/>
    <ds:schemaRef ds:uri="3c917f14-8d40-4289-92aa-fd10f73581c9"/>
    <ds:schemaRef ds:uri="http://purl.org/dc/terms/"/>
    <ds:schemaRef ds:uri="http://schemas.microsoft.com/office/infopath/2007/PartnerControls"/>
    <ds:schemaRef ds:uri="http://www.w3.org/XML/1998/namespace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2836</TotalTime>
  <Words>1008</Words>
  <Application>Microsoft Office PowerPoint</Application>
  <PresentationFormat>Widescreen</PresentationFormat>
  <Paragraphs>97</Paragraphs>
  <Slides>9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9</vt:i4>
      </vt:variant>
    </vt:vector>
  </HeadingPairs>
  <TitlesOfParts>
    <vt:vector size="14" baseType="lpstr">
      <vt:lpstr>Aptos</vt:lpstr>
      <vt:lpstr>Arial</vt:lpstr>
      <vt:lpstr>Wingdings</vt:lpstr>
      <vt:lpstr>Cover</vt:lpstr>
      <vt:lpstr>Page Design</vt:lpstr>
      <vt:lpstr>NPRR1188 &amp; NPRR1244: Nodal Dispatch, Energy Settlement &amp; PFR Clarification for Controllable Load Resources   Anthony Pataray Demand Integration - ERCOT   May 15, 2026</vt:lpstr>
      <vt:lpstr>Key Changes Introduced with NPRR 1188</vt:lpstr>
      <vt:lpstr>Nodal Settlement for Controllable Load Resources</vt:lpstr>
      <vt:lpstr>Energy Bid Curves (Replace RTM Energy Bids)</vt:lpstr>
      <vt:lpstr>Separate Metering Requirement</vt:lpstr>
      <vt:lpstr>New &amp; Modified Resource Statuses</vt:lpstr>
      <vt:lpstr>Grid Reliability &amp; Market Efficiency Benefits</vt:lpstr>
      <vt:lpstr>NPRR 1244 – CLR PFR Requirements</vt:lpstr>
      <vt:lpstr>Thank you!</vt:lpstr>
    </vt:vector>
  </TitlesOfParts>
  <Company>ERCOT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subject/>
  <dc:creator>Lyakhovets, Olha</dc:creator>
  <cp:keywords/>
  <cp:lastModifiedBy>Pataray, Anthony</cp:lastModifiedBy>
  <cp:revision>32</cp:revision>
  <dcterms:created xsi:type="dcterms:W3CDTF">2026-03-16T16:49:00Z</dcterms:created>
  <dcterms:modified xsi:type="dcterms:W3CDTF">2026-05-15T19:43:22Z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0x01010056779995893D9842BA3FA5B9B5E7FD29</vt:lpwstr>
  </property>
  <property fmtid="{D5CDD505-2E9C-101B-9397-08002B2CF9AE}" pid="3" name="MediaServiceImageTags">
    <vt:lpwstr/>
  </property>
  <property fmtid="{D5CDD505-2E9C-101B-9397-08002B2CF9AE}" pid="4" name="MSIP_Label_c144db1d-993e-40da-980d-6eea152adc50_Enabled">
    <vt:lpwstr>true</vt:lpwstr>
  </property>
  <property fmtid="{D5CDD505-2E9C-101B-9397-08002B2CF9AE}" pid="5" name="MSIP_Label_c144db1d-993e-40da-980d-6eea152adc50_SetDate">
    <vt:lpwstr>2026-02-04T21:33:56Z</vt:lpwstr>
  </property>
  <property fmtid="{D5CDD505-2E9C-101B-9397-08002B2CF9AE}" pid="6" name="MSIP_Label_c144db1d-993e-40da-980d-6eea152adc50_Method">
    <vt:lpwstr>Privileged</vt:lpwstr>
  </property>
  <property fmtid="{D5CDD505-2E9C-101B-9397-08002B2CF9AE}" pid="7" name="MSIP_Label_c144db1d-993e-40da-980d-6eea152adc50_Name">
    <vt:lpwstr>Public</vt:lpwstr>
  </property>
  <property fmtid="{D5CDD505-2E9C-101B-9397-08002B2CF9AE}" pid="8" name="MSIP_Label_c144db1d-993e-40da-980d-6eea152adc50_SiteId">
    <vt:lpwstr>0afb747d-bff7-4596-a9fc-950ef9e0ec45</vt:lpwstr>
  </property>
  <property fmtid="{D5CDD505-2E9C-101B-9397-08002B2CF9AE}" pid="9" name="MSIP_Label_c144db1d-993e-40da-980d-6eea152adc50_ActionId">
    <vt:lpwstr>1d14393e-8913-4215-8969-3d0b24cf798e</vt:lpwstr>
  </property>
  <property fmtid="{D5CDD505-2E9C-101B-9397-08002B2CF9AE}" pid="10" name="MSIP_Label_c144db1d-993e-40da-980d-6eea152adc50_ContentBits">
    <vt:lpwstr>0</vt:lpwstr>
  </property>
  <property fmtid="{D5CDD505-2E9C-101B-9397-08002B2CF9AE}" pid="11" name="MSIP_Label_c144db1d-993e-40da-980d-6eea152adc50_Tag">
    <vt:lpwstr>10, 0, 1, 1</vt:lpwstr>
  </property>
</Properties>
</file>