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2.xml" ContentType="application/vnd.openxmlformats-officedocument.presentationml.tags+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autoCompressPictures="0">
  <p:sldMasterIdLst>
    <p:sldMasterId id="2147483924" r:id="rId4"/>
    <p:sldMasterId id="2147483933" r:id="rId5"/>
  </p:sldMasterIdLst>
  <p:notesMasterIdLst>
    <p:notesMasterId r:id="rId26"/>
  </p:notesMasterIdLst>
  <p:handoutMasterIdLst>
    <p:handoutMasterId r:id="rId27"/>
  </p:handoutMasterIdLst>
  <p:sldIdLst>
    <p:sldId id="2147478991" r:id="rId6"/>
    <p:sldId id="2147478764" r:id="rId7"/>
    <p:sldId id="2147478997" r:id="rId8"/>
    <p:sldId id="2147479003" r:id="rId9"/>
    <p:sldId id="2147479006" r:id="rId10"/>
    <p:sldId id="2147479005" r:id="rId11"/>
    <p:sldId id="2147479007" r:id="rId12"/>
    <p:sldId id="2147479008" r:id="rId13"/>
    <p:sldId id="2147479009" r:id="rId14"/>
    <p:sldId id="2147478772" r:id="rId15"/>
    <p:sldId id="2147478773" r:id="rId16"/>
    <p:sldId id="2147478771" r:id="rId17"/>
    <p:sldId id="2147478998" r:id="rId18"/>
    <p:sldId id="2147478999" r:id="rId19"/>
    <p:sldId id="2147479002" r:id="rId20"/>
    <p:sldId id="2147478993" r:id="rId21"/>
    <p:sldId id="2147478994" r:id="rId22"/>
    <p:sldId id="2147478995" r:id="rId23"/>
    <p:sldId id="2147479004" r:id="rId24"/>
    <p:sldId id="2147479011" r:id="rId25"/>
  </p:sldIdLst>
  <p:sldSz cx="12192000" cy="6858000"/>
  <p:notesSz cx="7102475" cy="9388475"/>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952355A-FE90-4118-B163-D594DD15490B}">
          <p14:sldIdLst>
            <p14:sldId id="2147478991"/>
            <p14:sldId id="2147478764"/>
            <p14:sldId id="2147478997"/>
            <p14:sldId id="2147479003"/>
            <p14:sldId id="2147479006"/>
            <p14:sldId id="2147479005"/>
            <p14:sldId id="2147479007"/>
            <p14:sldId id="2147479008"/>
            <p14:sldId id="2147479009"/>
            <p14:sldId id="2147478772"/>
            <p14:sldId id="2147478773"/>
            <p14:sldId id="2147478771"/>
            <p14:sldId id="2147478998"/>
            <p14:sldId id="2147478999"/>
            <p14:sldId id="2147479002"/>
            <p14:sldId id="2147478993"/>
            <p14:sldId id="2147478994"/>
            <p14:sldId id="2147478995"/>
            <p14:sldId id="2147479004"/>
            <p14:sldId id="2147479011"/>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42210E16-8D79-8505-F57C-62CAD3E6CDAD}" name="Rowe, Evan" initials="ER" userId="S::Evan.Rowe@ercot.com::d81abe1c-6950-4df8-9373-68ccbd619277" providerId="AD"/>
  <p188:author id="{261C4439-2D8A-0656-1F63-EE5EC99FD27A}" name="Huang, Fred" initials="SH" userId="S::Shun-Hsien.Huang@ercot.com::604a4aa9-2658-4d75-8cf1-9e07b94baee6" providerId="AD"/>
  <p188:author id="{18E1B941-D805-FD4F-8957-3F61C5D9EBD4}" name="Ayson, Janice" initials="JA" userId="S::Janice.Ayson@ercot.com::f2bb4e96-48b2-4079-a64c-325f474add9b" providerId="AD"/>
  <p188:author id="{06F3794A-CC67-56A5-0FBD-5E0FC58AAB14}" name="Springer, Agee" initials="SA" userId="S::agee.springer@ercot.com::c70aae34-03cc-4ca4-9dc9-ab0f1f0f7e1f" providerId="AD"/>
  <p188:author id="{1DC88E50-52D5-C315-B518-599503BB2D2B}" name="Switzer, Christina" initials="SC" userId="S::christina.switzer@ercot.com::718fdc06-d185-42eb-a781-85958c100b82" providerId="AD"/>
  <p188:author id="{43AC947A-768F-141B-B1A1-8E2AE920FF2F}" name="Billo, Jeffrey" initials="JB" userId="S::Jeff.Billo@ercot.com::c105959f-1c3a-49d3-b6c5-5ffb20d67f2e" providerId="AD"/>
  <p188:author id="{681943A9-36B9-8CCE-5BB5-53154F9E201A}" name="Springer, Agee" initials="AS" userId="S::Agee.Springer@ercot.com::c70aae34-03cc-4ca4-9dc9-ab0f1f0f7e1f" providerId="AD"/>
  <p188:author id="{6AED60BC-6DC8-9208-15EC-10DB2B0CE731}" name="Mereness, Matt" initials="MM" userId="S::matt.mereness@ercot.com::6db1126a-164e-4475-8d86-5dde160acd3b" providerId="AD"/>
  <p188:author id="{179AB2E8-70E7-1118-DF7E-04D0F5F4ED90}" name="Marco Casiraghi" initials="MC" userId="S::marco_casiraghi_mckinsey.com#ext#@ercot.onmicrosoft.com::47a73416-6da1-4b96-9a55-b0aeca28699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DDE0"/>
    <a:srgbClr val="26D07C"/>
    <a:srgbClr val="99E9C1"/>
    <a:srgbClr val="BFBFBF"/>
    <a:srgbClr val="005763"/>
    <a:srgbClr val="C7E7A6"/>
    <a:srgbClr val="FF0000"/>
    <a:srgbClr val="E6EBEF"/>
    <a:srgbClr val="00AEC7"/>
    <a:srgbClr val="890C5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101D6F-10D4-4739-8A6E-786394C278BF}" v="4" dt="2026-05-15T12:03:05.970"/>
    <p1510:client id="{6D2301FB-4D82-08CC-BFC1-ACBEFAEB3626}" v="4" dt="2026-05-14T16:57:18.946"/>
    <p1510:client id="{DA90CF21-1324-47F6-9BE6-2859144EAE1D}" v="17" dt="2026-05-14T18:18:36.347"/>
    <p1510:client id="{E0467BC1-0752-409C-A46B-766CAADB94C9}" v="13" dt="2026-05-14T22:01:10.3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72" autoAdjust="0"/>
    <p:restoredTop sz="94660"/>
  </p:normalViewPr>
  <p:slideViewPr>
    <p:cSldViewPr snapToGrid="0">
      <p:cViewPr varScale="1">
        <p:scale>
          <a:sx n="70" d="100"/>
          <a:sy n="70" d="100"/>
        </p:scale>
        <p:origin x="1354"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34"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gs" Target="tags/tag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presProps" Target="presProps.xml"/><Relationship Id="rId35" Type="http://schemas.microsoft.com/office/2018/10/relationships/authors" Target="authors.xml"/><Relationship Id="rId8" Type="http://schemas.openxmlformats.org/officeDocument/2006/relationships/slide" Target="slides/slide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EDEEA0-6CF7-4E98-B137-058CBC3B54BA}"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2379BD99-A61A-4C16-ABC1-C5FD68CBA6EA}">
      <dgm:prSet phldrT="[Text]" phldr="0"/>
      <dgm:spPr/>
      <dgm:t>
        <a:bodyPr/>
        <a:lstStyle/>
        <a:p>
          <a:r>
            <a:rPr lang="en-US" dirty="0"/>
            <a:t>July 10</a:t>
          </a:r>
        </a:p>
      </dgm:t>
    </dgm:pt>
    <dgm:pt modelId="{CCCADA48-0D45-4285-BD96-03FF3D218F8F}" type="parTrans" cxnId="{5827FC9B-53A2-4D9A-A522-24B969F15CC1}">
      <dgm:prSet/>
      <dgm:spPr/>
      <dgm:t>
        <a:bodyPr/>
        <a:lstStyle/>
        <a:p>
          <a:endParaRPr lang="en-US"/>
        </a:p>
      </dgm:t>
    </dgm:pt>
    <dgm:pt modelId="{F28B671D-4518-4E33-81A1-085C70FC458F}" type="sibTrans" cxnId="{5827FC9B-53A2-4D9A-A522-24B969F15CC1}">
      <dgm:prSet/>
      <dgm:spPr/>
      <dgm:t>
        <a:bodyPr/>
        <a:lstStyle/>
        <a:p>
          <a:endParaRPr lang="en-US"/>
        </a:p>
      </dgm:t>
    </dgm:pt>
    <dgm:pt modelId="{7A21328E-1346-44A9-892B-D1310127CAE0}">
      <dgm:prSet phldrT="[Text]" phldr="0"/>
      <dgm:spPr/>
      <dgm:t>
        <a:bodyPr/>
        <a:lstStyle/>
        <a:p>
          <a:r>
            <a:rPr lang="en-US" dirty="0"/>
            <a:t>Last day for ERCOT to review and approve LLIS studies</a:t>
          </a:r>
        </a:p>
      </dgm:t>
    </dgm:pt>
    <dgm:pt modelId="{876BDFFC-2898-4B9C-823D-C494E0305785}" type="parTrans" cxnId="{87703B29-003C-44E0-B683-DF686F24E622}">
      <dgm:prSet/>
      <dgm:spPr/>
      <dgm:t>
        <a:bodyPr/>
        <a:lstStyle/>
        <a:p>
          <a:endParaRPr lang="en-US"/>
        </a:p>
      </dgm:t>
    </dgm:pt>
    <dgm:pt modelId="{7A4562C1-01CC-4EAE-85B7-62129180B061}" type="sibTrans" cxnId="{87703B29-003C-44E0-B683-DF686F24E622}">
      <dgm:prSet/>
      <dgm:spPr/>
      <dgm:t>
        <a:bodyPr/>
        <a:lstStyle/>
        <a:p>
          <a:endParaRPr lang="en-US"/>
        </a:p>
      </dgm:t>
    </dgm:pt>
    <dgm:pt modelId="{8D740D61-CCC3-46E1-BD15-98B281D6D288}">
      <dgm:prSet phldrT="[Text]" phldr="0"/>
      <dgm:spPr/>
      <dgm:t>
        <a:bodyPr/>
        <a:lstStyle/>
        <a:p>
          <a:r>
            <a:rPr lang="en-US" dirty="0"/>
            <a:t>July 24</a:t>
          </a:r>
        </a:p>
      </dgm:t>
    </dgm:pt>
    <dgm:pt modelId="{2BE92D23-5E40-4ABA-BB7A-5E1A983DA962}" type="parTrans" cxnId="{03517085-D995-4182-8C51-AA9AE27EF676}">
      <dgm:prSet/>
      <dgm:spPr/>
      <dgm:t>
        <a:bodyPr/>
        <a:lstStyle/>
        <a:p>
          <a:endParaRPr lang="en-US"/>
        </a:p>
      </dgm:t>
    </dgm:pt>
    <dgm:pt modelId="{68F8666E-E6D5-4271-AE76-532B0D1C9B1F}" type="sibTrans" cxnId="{03517085-D995-4182-8C51-AA9AE27EF676}">
      <dgm:prSet/>
      <dgm:spPr/>
      <dgm:t>
        <a:bodyPr/>
        <a:lstStyle/>
        <a:p>
          <a:endParaRPr lang="en-US"/>
        </a:p>
      </dgm:t>
    </dgm:pt>
    <dgm:pt modelId="{A9667653-DD83-4EAF-A51C-AD9B04577846}">
      <dgm:prSet phldrT="[Text]" phldr="0"/>
      <dgm:spPr/>
      <dgm:t>
        <a:bodyPr/>
        <a:lstStyle/>
        <a:p>
          <a:r>
            <a:rPr lang="en-US" dirty="0"/>
            <a:t>Deadline for required information for inclusion in Batch Zero to be submitted to ERCOT</a:t>
          </a:r>
        </a:p>
      </dgm:t>
    </dgm:pt>
    <dgm:pt modelId="{A20A68B1-BCC6-42DD-9F42-A30F75F4363B}" type="parTrans" cxnId="{165EE2FD-0239-444C-AA0E-E1C4B461E38E}">
      <dgm:prSet/>
      <dgm:spPr/>
      <dgm:t>
        <a:bodyPr/>
        <a:lstStyle/>
        <a:p>
          <a:endParaRPr lang="en-US"/>
        </a:p>
      </dgm:t>
    </dgm:pt>
    <dgm:pt modelId="{CE15E980-ABC8-40B3-99D7-78F32143E366}" type="sibTrans" cxnId="{165EE2FD-0239-444C-AA0E-E1C4B461E38E}">
      <dgm:prSet/>
      <dgm:spPr/>
      <dgm:t>
        <a:bodyPr/>
        <a:lstStyle/>
        <a:p>
          <a:endParaRPr lang="en-US"/>
        </a:p>
      </dgm:t>
    </dgm:pt>
    <dgm:pt modelId="{B33EED37-573D-4672-8DF6-A9ADBCEA2F5D}">
      <dgm:prSet phldrT="[Text]" phldr="0"/>
      <dgm:spPr/>
      <dgm:t>
        <a:bodyPr/>
        <a:lstStyle/>
        <a:p>
          <a:r>
            <a:rPr lang="en-US" dirty="0"/>
            <a:t>August 7</a:t>
          </a:r>
        </a:p>
      </dgm:t>
    </dgm:pt>
    <dgm:pt modelId="{346CD5EC-7C3D-49CA-BB5D-75CEB8961F68}" type="parTrans" cxnId="{2E24D095-4C72-4062-A3C5-14B14773773D}">
      <dgm:prSet/>
      <dgm:spPr/>
      <dgm:t>
        <a:bodyPr/>
        <a:lstStyle/>
        <a:p>
          <a:endParaRPr lang="en-US"/>
        </a:p>
      </dgm:t>
    </dgm:pt>
    <dgm:pt modelId="{4CB290D5-8B2D-4E00-904F-D784080A0DC9}" type="sibTrans" cxnId="{2E24D095-4C72-4062-A3C5-14B14773773D}">
      <dgm:prSet/>
      <dgm:spPr/>
      <dgm:t>
        <a:bodyPr/>
        <a:lstStyle/>
        <a:p>
          <a:endParaRPr lang="en-US"/>
        </a:p>
      </dgm:t>
    </dgm:pt>
    <dgm:pt modelId="{0D9B5372-8BBE-49C7-9D1E-217E8AE63465}">
      <dgm:prSet phldrT="[Text]" phldr="0"/>
      <dgm:spPr/>
      <dgm:t>
        <a:bodyPr/>
        <a:lstStyle/>
        <a:p>
          <a:r>
            <a:rPr lang="en-US" dirty="0"/>
            <a:t>Deadline for ERCOT to notify TSPs and DSPs of Large Load inclusion and classification in Batch Zero</a:t>
          </a:r>
        </a:p>
      </dgm:t>
    </dgm:pt>
    <dgm:pt modelId="{9D1A657E-38FF-45A2-84CA-5BCF6DF1BBF1}" type="parTrans" cxnId="{9C4A4A14-F842-42BC-AF9D-871A3EC463F7}">
      <dgm:prSet/>
      <dgm:spPr/>
      <dgm:t>
        <a:bodyPr/>
        <a:lstStyle/>
        <a:p>
          <a:endParaRPr lang="en-US"/>
        </a:p>
      </dgm:t>
    </dgm:pt>
    <dgm:pt modelId="{5BB0A93D-255B-4D27-89D2-959DDC6BB277}" type="sibTrans" cxnId="{9C4A4A14-F842-42BC-AF9D-871A3EC463F7}">
      <dgm:prSet/>
      <dgm:spPr/>
      <dgm:t>
        <a:bodyPr/>
        <a:lstStyle/>
        <a:p>
          <a:endParaRPr lang="en-US"/>
        </a:p>
      </dgm:t>
    </dgm:pt>
    <dgm:pt modelId="{0572DF6D-D681-4D36-B6F5-F9146440EA91}" type="pres">
      <dgm:prSet presAssocID="{68EDEEA0-6CF7-4E98-B137-058CBC3B54BA}" presName="linearFlow" presStyleCnt="0">
        <dgm:presLayoutVars>
          <dgm:dir/>
          <dgm:animLvl val="lvl"/>
          <dgm:resizeHandles val="exact"/>
        </dgm:presLayoutVars>
      </dgm:prSet>
      <dgm:spPr/>
    </dgm:pt>
    <dgm:pt modelId="{649D0D78-881B-467C-BC39-314843377D5B}" type="pres">
      <dgm:prSet presAssocID="{2379BD99-A61A-4C16-ABC1-C5FD68CBA6EA}" presName="composite" presStyleCnt="0"/>
      <dgm:spPr/>
    </dgm:pt>
    <dgm:pt modelId="{3CE1F0A7-AD3B-4A97-B2F1-1F4E49266874}" type="pres">
      <dgm:prSet presAssocID="{2379BD99-A61A-4C16-ABC1-C5FD68CBA6EA}" presName="parentText" presStyleLbl="alignNode1" presStyleIdx="0" presStyleCnt="3">
        <dgm:presLayoutVars>
          <dgm:chMax val="1"/>
          <dgm:bulletEnabled val="1"/>
        </dgm:presLayoutVars>
      </dgm:prSet>
      <dgm:spPr/>
    </dgm:pt>
    <dgm:pt modelId="{5CBCC458-D495-4950-A381-645266AC017D}" type="pres">
      <dgm:prSet presAssocID="{2379BD99-A61A-4C16-ABC1-C5FD68CBA6EA}" presName="descendantText" presStyleLbl="alignAcc1" presStyleIdx="0" presStyleCnt="3">
        <dgm:presLayoutVars>
          <dgm:bulletEnabled val="1"/>
        </dgm:presLayoutVars>
      </dgm:prSet>
      <dgm:spPr/>
    </dgm:pt>
    <dgm:pt modelId="{0AC5897F-2589-4AFE-8FB4-8134E2A55E05}" type="pres">
      <dgm:prSet presAssocID="{F28B671D-4518-4E33-81A1-085C70FC458F}" presName="sp" presStyleCnt="0"/>
      <dgm:spPr/>
    </dgm:pt>
    <dgm:pt modelId="{63FFEA9B-8416-466C-A768-5ECD149D352B}" type="pres">
      <dgm:prSet presAssocID="{8D740D61-CCC3-46E1-BD15-98B281D6D288}" presName="composite" presStyleCnt="0"/>
      <dgm:spPr/>
    </dgm:pt>
    <dgm:pt modelId="{ED0BFE9A-D94C-4252-ABB9-4FF21412CDF1}" type="pres">
      <dgm:prSet presAssocID="{8D740D61-CCC3-46E1-BD15-98B281D6D288}" presName="parentText" presStyleLbl="alignNode1" presStyleIdx="1" presStyleCnt="3">
        <dgm:presLayoutVars>
          <dgm:chMax val="1"/>
          <dgm:bulletEnabled val="1"/>
        </dgm:presLayoutVars>
      </dgm:prSet>
      <dgm:spPr/>
    </dgm:pt>
    <dgm:pt modelId="{A744CA75-3A91-4907-802D-6FA46F12B76E}" type="pres">
      <dgm:prSet presAssocID="{8D740D61-CCC3-46E1-BD15-98B281D6D288}" presName="descendantText" presStyleLbl="alignAcc1" presStyleIdx="1" presStyleCnt="3">
        <dgm:presLayoutVars>
          <dgm:bulletEnabled val="1"/>
        </dgm:presLayoutVars>
      </dgm:prSet>
      <dgm:spPr/>
    </dgm:pt>
    <dgm:pt modelId="{CB70149A-466E-40CB-8BB0-6661A02040CE}" type="pres">
      <dgm:prSet presAssocID="{68F8666E-E6D5-4271-AE76-532B0D1C9B1F}" presName="sp" presStyleCnt="0"/>
      <dgm:spPr/>
    </dgm:pt>
    <dgm:pt modelId="{F0A8F6A5-223C-48E9-BFE4-F05E2533AE11}" type="pres">
      <dgm:prSet presAssocID="{B33EED37-573D-4672-8DF6-A9ADBCEA2F5D}" presName="composite" presStyleCnt="0"/>
      <dgm:spPr/>
    </dgm:pt>
    <dgm:pt modelId="{C7E0E64A-E048-401A-8852-19DC8810E28B}" type="pres">
      <dgm:prSet presAssocID="{B33EED37-573D-4672-8DF6-A9ADBCEA2F5D}" presName="parentText" presStyleLbl="alignNode1" presStyleIdx="2" presStyleCnt="3">
        <dgm:presLayoutVars>
          <dgm:chMax val="1"/>
          <dgm:bulletEnabled val="1"/>
        </dgm:presLayoutVars>
      </dgm:prSet>
      <dgm:spPr/>
    </dgm:pt>
    <dgm:pt modelId="{F7C973DB-8BB2-4C87-B8A8-D21CFD91D8CE}" type="pres">
      <dgm:prSet presAssocID="{B33EED37-573D-4672-8DF6-A9ADBCEA2F5D}" presName="descendantText" presStyleLbl="alignAcc1" presStyleIdx="2" presStyleCnt="3">
        <dgm:presLayoutVars>
          <dgm:bulletEnabled val="1"/>
        </dgm:presLayoutVars>
      </dgm:prSet>
      <dgm:spPr/>
    </dgm:pt>
  </dgm:ptLst>
  <dgm:cxnLst>
    <dgm:cxn modelId="{9C4A4A14-F842-42BC-AF9D-871A3EC463F7}" srcId="{B33EED37-573D-4672-8DF6-A9ADBCEA2F5D}" destId="{0D9B5372-8BBE-49C7-9D1E-217E8AE63465}" srcOrd="0" destOrd="0" parTransId="{9D1A657E-38FF-45A2-84CA-5BCF6DF1BBF1}" sibTransId="{5BB0A93D-255B-4D27-89D2-959DDC6BB277}"/>
    <dgm:cxn modelId="{87703B29-003C-44E0-B683-DF686F24E622}" srcId="{2379BD99-A61A-4C16-ABC1-C5FD68CBA6EA}" destId="{7A21328E-1346-44A9-892B-D1310127CAE0}" srcOrd="0" destOrd="0" parTransId="{876BDFFC-2898-4B9C-823D-C494E0305785}" sibTransId="{7A4562C1-01CC-4EAE-85B7-62129180B061}"/>
    <dgm:cxn modelId="{531EAA30-EA1D-4D08-B687-CC1489BDB8BC}" type="presOf" srcId="{0D9B5372-8BBE-49C7-9D1E-217E8AE63465}" destId="{F7C973DB-8BB2-4C87-B8A8-D21CFD91D8CE}" srcOrd="0" destOrd="0" presId="urn:microsoft.com/office/officeart/2005/8/layout/chevron2"/>
    <dgm:cxn modelId="{3579F64D-7C64-44D9-8729-E1FB6BECDCD1}" type="presOf" srcId="{7A21328E-1346-44A9-892B-D1310127CAE0}" destId="{5CBCC458-D495-4950-A381-645266AC017D}" srcOrd="0" destOrd="0" presId="urn:microsoft.com/office/officeart/2005/8/layout/chevron2"/>
    <dgm:cxn modelId="{469B9A55-C5CA-4C8C-B560-07DBBD2E59ED}" type="presOf" srcId="{B33EED37-573D-4672-8DF6-A9ADBCEA2F5D}" destId="{C7E0E64A-E048-401A-8852-19DC8810E28B}" srcOrd="0" destOrd="0" presId="urn:microsoft.com/office/officeart/2005/8/layout/chevron2"/>
    <dgm:cxn modelId="{E162B955-0F44-46A3-B311-C35F5D4B4EA7}" type="presOf" srcId="{8D740D61-CCC3-46E1-BD15-98B281D6D288}" destId="{ED0BFE9A-D94C-4252-ABB9-4FF21412CDF1}" srcOrd="0" destOrd="0" presId="urn:microsoft.com/office/officeart/2005/8/layout/chevron2"/>
    <dgm:cxn modelId="{D17E3D83-F0D2-41A3-B6C2-C0716BD57358}" type="presOf" srcId="{68EDEEA0-6CF7-4E98-B137-058CBC3B54BA}" destId="{0572DF6D-D681-4D36-B6F5-F9146440EA91}" srcOrd="0" destOrd="0" presId="urn:microsoft.com/office/officeart/2005/8/layout/chevron2"/>
    <dgm:cxn modelId="{03517085-D995-4182-8C51-AA9AE27EF676}" srcId="{68EDEEA0-6CF7-4E98-B137-058CBC3B54BA}" destId="{8D740D61-CCC3-46E1-BD15-98B281D6D288}" srcOrd="1" destOrd="0" parTransId="{2BE92D23-5E40-4ABA-BB7A-5E1A983DA962}" sibTransId="{68F8666E-E6D5-4271-AE76-532B0D1C9B1F}"/>
    <dgm:cxn modelId="{2E24D095-4C72-4062-A3C5-14B14773773D}" srcId="{68EDEEA0-6CF7-4E98-B137-058CBC3B54BA}" destId="{B33EED37-573D-4672-8DF6-A9ADBCEA2F5D}" srcOrd="2" destOrd="0" parTransId="{346CD5EC-7C3D-49CA-BB5D-75CEB8961F68}" sibTransId="{4CB290D5-8B2D-4E00-904F-D784080A0DC9}"/>
    <dgm:cxn modelId="{5827FC9B-53A2-4D9A-A522-24B969F15CC1}" srcId="{68EDEEA0-6CF7-4E98-B137-058CBC3B54BA}" destId="{2379BD99-A61A-4C16-ABC1-C5FD68CBA6EA}" srcOrd="0" destOrd="0" parTransId="{CCCADA48-0D45-4285-BD96-03FF3D218F8F}" sibTransId="{F28B671D-4518-4E33-81A1-085C70FC458F}"/>
    <dgm:cxn modelId="{FC0AFAA2-2CBF-4B3B-A599-B627120FE583}" type="presOf" srcId="{2379BD99-A61A-4C16-ABC1-C5FD68CBA6EA}" destId="{3CE1F0A7-AD3B-4A97-B2F1-1F4E49266874}" srcOrd="0" destOrd="0" presId="urn:microsoft.com/office/officeart/2005/8/layout/chevron2"/>
    <dgm:cxn modelId="{E3B081DF-586D-4DF1-929D-9F61BF130F9D}" type="presOf" srcId="{A9667653-DD83-4EAF-A51C-AD9B04577846}" destId="{A744CA75-3A91-4907-802D-6FA46F12B76E}" srcOrd="0" destOrd="0" presId="urn:microsoft.com/office/officeart/2005/8/layout/chevron2"/>
    <dgm:cxn modelId="{165EE2FD-0239-444C-AA0E-E1C4B461E38E}" srcId="{8D740D61-CCC3-46E1-BD15-98B281D6D288}" destId="{A9667653-DD83-4EAF-A51C-AD9B04577846}" srcOrd="0" destOrd="0" parTransId="{A20A68B1-BCC6-42DD-9F42-A30F75F4363B}" sibTransId="{CE15E980-ABC8-40B3-99D7-78F32143E366}"/>
    <dgm:cxn modelId="{386A1F6E-CB09-4487-AC42-2EC07D59CF1B}" type="presParOf" srcId="{0572DF6D-D681-4D36-B6F5-F9146440EA91}" destId="{649D0D78-881B-467C-BC39-314843377D5B}" srcOrd="0" destOrd="0" presId="urn:microsoft.com/office/officeart/2005/8/layout/chevron2"/>
    <dgm:cxn modelId="{DE7D30EC-9518-4832-9F12-7E79C3D0E3F9}" type="presParOf" srcId="{649D0D78-881B-467C-BC39-314843377D5B}" destId="{3CE1F0A7-AD3B-4A97-B2F1-1F4E49266874}" srcOrd="0" destOrd="0" presId="urn:microsoft.com/office/officeart/2005/8/layout/chevron2"/>
    <dgm:cxn modelId="{C9117E29-5CCE-4F6E-A65B-6B5C5F417B6D}" type="presParOf" srcId="{649D0D78-881B-467C-BC39-314843377D5B}" destId="{5CBCC458-D495-4950-A381-645266AC017D}" srcOrd="1" destOrd="0" presId="urn:microsoft.com/office/officeart/2005/8/layout/chevron2"/>
    <dgm:cxn modelId="{33BFFDEB-1B38-4CBE-B54E-21B75DA08715}" type="presParOf" srcId="{0572DF6D-D681-4D36-B6F5-F9146440EA91}" destId="{0AC5897F-2589-4AFE-8FB4-8134E2A55E05}" srcOrd="1" destOrd="0" presId="urn:microsoft.com/office/officeart/2005/8/layout/chevron2"/>
    <dgm:cxn modelId="{6DE70A92-95CB-4DA4-B7C3-2DBE46018A4E}" type="presParOf" srcId="{0572DF6D-D681-4D36-B6F5-F9146440EA91}" destId="{63FFEA9B-8416-466C-A768-5ECD149D352B}" srcOrd="2" destOrd="0" presId="urn:microsoft.com/office/officeart/2005/8/layout/chevron2"/>
    <dgm:cxn modelId="{6E91AA37-83AB-415B-A364-8B26CF03C6FE}" type="presParOf" srcId="{63FFEA9B-8416-466C-A768-5ECD149D352B}" destId="{ED0BFE9A-D94C-4252-ABB9-4FF21412CDF1}" srcOrd="0" destOrd="0" presId="urn:microsoft.com/office/officeart/2005/8/layout/chevron2"/>
    <dgm:cxn modelId="{615A3FC7-A992-4A3B-95C0-0562DD3A723B}" type="presParOf" srcId="{63FFEA9B-8416-466C-A768-5ECD149D352B}" destId="{A744CA75-3A91-4907-802D-6FA46F12B76E}" srcOrd="1" destOrd="0" presId="urn:microsoft.com/office/officeart/2005/8/layout/chevron2"/>
    <dgm:cxn modelId="{E97496F0-077C-4100-905C-CB5C3E3B2B63}" type="presParOf" srcId="{0572DF6D-D681-4D36-B6F5-F9146440EA91}" destId="{CB70149A-466E-40CB-8BB0-6661A02040CE}" srcOrd="3" destOrd="0" presId="urn:microsoft.com/office/officeart/2005/8/layout/chevron2"/>
    <dgm:cxn modelId="{41CA2A93-72F7-4683-8978-2033BDEC28B2}" type="presParOf" srcId="{0572DF6D-D681-4D36-B6F5-F9146440EA91}" destId="{F0A8F6A5-223C-48E9-BFE4-F05E2533AE11}" srcOrd="4" destOrd="0" presId="urn:microsoft.com/office/officeart/2005/8/layout/chevron2"/>
    <dgm:cxn modelId="{A9B87554-9420-4F52-B08F-8D3E81656639}" type="presParOf" srcId="{F0A8F6A5-223C-48E9-BFE4-F05E2533AE11}" destId="{C7E0E64A-E048-401A-8852-19DC8810E28B}" srcOrd="0" destOrd="0" presId="urn:microsoft.com/office/officeart/2005/8/layout/chevron2"/>
    <dgm:cxn modelId="{54C37ED7-1CBD-4E7A-9B72-3667782E6BE3}" type="presParOf" srcId="{F0A8F6A5-223C-48E9-BFE4-F05E2533AE11}" destId="{F7C973DB-8BB2-4C87-B8A8-D21CFD91D8CE}"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E1F0A7-AD3B-4A97-B2F1-1F4E49266874}">
      <dsp:nvSpPr>
        <dsp:cNvPr id="0" name=""/>
        <dsp:cNvSpPr/>
      </dsp:nvSpPr>
      <dsp:spPr>
        <a:xfrm rot="5400000">
          <a:off x="-307776" y="310291"/>
          <a:ext cx="2048113" cy="1432560"/>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July 10</a:t>
          </a:r>
        </a:p>
      </dsp:txBody>
      <dsp:txXfrm rot="-5400000">
        <a:off x="1" y="718794"/>
        <a:ext cx="1432560" cy="615553"/>
      </dsp:txXfrm>
    </dsp:sp>
    <dsp:sp modelId="{5CBCC458-D495-4950-A381-645266AC017D}">
      <dsp:nvSpPr>
        <dsp:cNvPr id="0" name=""/>
        <dsp:cNvSpPr/>
      </dsp:nvSpPr>
      <dsp:spPr>
        <a:xfrm rot="5400000">
          <a:off x="1841063" y="-405988"/>
          <a:ext cx="1331833" cy="2148840"/>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Last day for ERCOT to review and approve LLIS studies</a:t>
          </a:r>
        </a:p>
      </dsp:txBody>
      <dsp:txXfrm rot="-5400000">
        <a:off x="1432560" y="67530"/>
        <a:ext cx="2083825" cy="1201803"/>
      </dsp:txXfrm>
    </dsp:sp>
    <dsp:sp modelId="{ED0BFE9A-D94C-4252-ABB9-4FF21412CDF1}">
      <dsp:nvSpPr>
        <dsp:cNvPr id="0" name=""/>
        <dsp:cNvSpPr/>
      </dsp:nvSpPr>
      <dsp:spPr>
        <a:xfrm rot="5400000">
          <a:off x="-307776" y="2103119"/>
          <a:ext cx="2048113" cy="1432560"/>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July 24</a:t>
          </a:r>
        </a:p>
      </dsp:txBody>
      <dsp:txXfrm rot="-5400000">
        <a:off x="1" y="2511622"/>
        <a:ext cx="1432560" cy="615553"/>
      </dsp:txXfrm>
    </dsp:sp>
    <dsp:sp modelId="{A744CA75-3A91-4907-802D-6FA46F12B76E}">
      <dsp:nvSpPr>
        <dsp:cNvPr id="0" name=""/>
        <dsp:cNvSpPr/>
      </dsp:nvSpPr>
      <dsp:spPr>
        <a:xfrm rot="5400000">
          <a:off x="1841063" y="1386839"/>
          <a:ext cx="1331833" cy="2148840"/>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Deadline for required information for inclusion in Batch Zero to be submitted to ERCOT</a:t>
          </a:r>
        </a:p>
      </dsp:txBody>
      <dsp:txXfrm rot="-5400000">
        <a:off x="1432560" y="1860358"/>
        <a:ext cx="2083825" cy="1201803"/>
      </dsp:txXfrm>
    </dsp:sp>
    <dsp:sp modelId="{C7E0E64A-E048-401A-8852-19DC8810E28B}">
      <dsp:nvSpPr>
        <dsp:cNvPr id="0" name=""/>
        <dsp:cNvSpPr/>
      </dsp:nvSpPr>
      <dsp:spPr>
        <a:xfrm rot="5400000">
          <a:off x="-307776" y="3895948"/>
          <a:ext cx="2048113" cy="1432560"/>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kern="1200" dirty="0"/>
            <a:t>August 7</a:t>
          </a:r>
        </a:p>
      </dsp:txBody>
      <dsp:txXfrm rot="-5400000">
        <a:off x="1" y="4304451"/>
        <a:ext cx="1432560" cy="615553"/>
      </dsp:txXfrm>
    </dsp:sp>
    <dsp:sp modelId="{F7C973DB-8BB2-4C87-B8A8-D21CFD91D8CE}">
      <dsp:nvSpPr>
        <dsp:cNvPr id="0" name=""/>
        <dsp:cNvSpPr/>
      </dsp:nvSpPr>
      <dsp:spPr>
        <a:xfrm rot="5400000">
          <a:off x="1841063" y="3179668"/>
          <a:ext cx="1331833" cy="2148840"/>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Deadline for ERCOT to notify TSPs and DSPs of Large Load inclusion and classification in Batch Zero</a:t>
          </a:r>
        </a:p>
      </dsp:txBody>
      <dsp:txXfrm rot="-5400000">
        <a:off x="1432560" y="3653187"/>
        <a:ext cx="2083825" cy="1201803"/>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04BC41E-EAC0-4D88-BA59-21A53C68F870}"/>
              </a:ext>
            </a:extLst>
          </p:cNvPr>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0B5C4BB-B13C-4942-8E14-023ED14A3DB8}"/>
              </a:ext>
            </a:extLst>
          </p:cNvPr>
          <p:cNvSpPr>
            <a:spLocks noGrp="1"/>
          </p:cNvSpPr>
          <p:nvPr>
            <p:ph type="dt" sz="quarter" idx="1"/>
          </p:nvPr>
        </p:nvSpPr>
        <p:spPr>
          <a:xfrm>
            <a:off x="4022725" y="0"/>
            <a:ext cx="3078163" cy="469900"/>
          </a:xfrm>
          <a:prstGeom prst="rect">
            <a:avLst/>
          </a:prstGeom>
        </p:spPr>
        <p:txBody>
          <a:bodyPr vert="horz" lIns="91440" tIns="45720" rIns="91440" bIns="45720" rtlCol="0"/>
          <a:lstStyle>
            <a:lvl1pPr algn="r">
              <a:defRPr sz="1200"/>
            </a:lvl1pPr>
          </a:lstStyle>
          <a:p>
            <a:fld id="{54844B56-56CA-46C2-B040-170EF07B0E91}" type="datetime3">
              <a:rPr lang="en-US" smtClean="0"/>
              <a:t>15 May 2026</a:t>
            </a:fld>
            <a:endParaRPr lang="en-US"/>
          </a:p>
        </p:txBody>
      </p:sp>
      <p:sp>
        <p:nvSpPr>
          <p:cNvPr id="4" name="Footer Placeholder 3">
            <a:extLst>
              <a:ext uri="{FF2B5EF4-FFF2-40B4-BE49-F238E27FC236}">
                <a16:creationId xmlns:a16="http://schemas.microsoft.com/office/drawing/2014/main" id="{78221145-1027-4A39-B15A-DD84A26C2039}"/>
              </a:ext>
            </a:extLst>
          </p:cNvPr>
          <p:cNvSpPr>
            <a:spLocks noGrp="1"/>
          </p:cNvSpPr>
          <p:nvPr>
            <p:ph type="ftr" sz="quarter" idx="2"/>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A147719-50F5-4089-8123-86F5AF9C8847}"/>
              </a:ext>
            </a:extLst>
          </p:cNvPr>
          <p:cNvSpPr>
            <a:spLocks noGrp="1"/>
          </p:cNvSpPr>
          <p:nvPr>
            <p:ph type="sldNum" sz="quarter" idx="3"/>
          </p:nvPr>
        </p:nvSpPr>
        <p:spPr>
          <a:xfrm>
            <a:off x="4022725" y="8918575"/>
            <a:ext cx="3078163" cy="469900"/>
          </a:xfrm>
          <a:prstGeom prst="rect">
            <a:avLst/>
          </a:prstGeom>
        </p:spPr>
        <p:txBody>
          <a:bodyPr vert="horz" lIns="91440" tIns="45720" rIns="91440" bIns="45720" rtlCol="0" anchor="b"/>
          <a:lstStyle>
            <a:lvl1pPr algn="r">
              <a:defRPr sz="1200"/>
            </a:lvl1pPr>
          </a:lstStyle>
          <a:p>
            <a:fld id="{D2610F73-99D1-48E7-A408-B5EB5C8393F8}" type="slidenum">
              <a:rPr lang="en-US" smtClean="0"/>
              <a:t>‹#›</a:t>
            </a:fld>
            <a:endParaRPr lang="en-US"/>
          </a:p>
        </p:txBody>
      </p:sp>
    </p:spTree>
    <p:extLst>
      <p:ext uri="{BB962C8B-B14F-4D97-AF65-F5344CB8AC3E}">
        <p14:creationId xmlns:p14="http://schemas.microsoft.com/office/powerpoint/2010/main" val="2473196516"/>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14400" tIns="47114" rIns="94229" bIns="47114" rtlCol="0"/>
          <a:lstStyle>
            <a:lvl1pPr algn="l" rtl="0">
              <a:defRPr sz="900">
                <a:latin typeface="+mn-lt"/>
                <a:cs typeface="Arial" panose="020B0604020202020204" pitchFamily="34" charset="0"/>
              </a:defRPr>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14400" bIns="47114" rtlCol="0"/>
          <a:lstStyle>
            <a:lvl1pPr algn="r" rtl="0">
              <a:defRPr sz="900">
                <a:latin typeface="+mn-lt"/>
                <a:cs typeface="Arial" panose="020B0604020202020204" pitchFamily="34" charset="0"/>
              </a:defRPr>
            </a:lvl1pPr>
          </a:lstStyle>
          <a:p>
            <a:fld id="{A4FC4A73-EF24-4DBD-BE03-C4CAACADD3D7}" type="datetime3">
              <a:rPr lang="en-US" smtClean="0"/>
              <a:t>15 May 2026</a:t>
            </a:fld>
            <a:endParaRPr lang="en-US"/>
          </a:p>
        </p:txBody>
      </p:sp>
      <p:sp>
        <p:nvSpPr>
          <p:cNvPr id="4" name="Slide Image Placeholder 3"/>
          <p:cNvSpPr>
            <a:spLocks noGrp="1" noRot="1" noChangeAspect="1"/>
          </p:cNvSpPr>
          <p:nvPr>
            <p:ph type="sldImg" idx="2"/>
          </p:nvPr>
        </p:nvSpPr>
        <p:spPr>
          <a:xfrm>
            <a:off x="735012" y="563563"/>
            <a:ext cx="5632450" cy="3168650"/>
          </a:xfrm>
          <a:prstGeom prst="rect">
            <a:avLst/>
          </a:prstGeom>
          <a:noFill/>
          <a:ln w="6350">
            <a:solidFill>
              <a:prstClr val="black"/>
            </a:solidFill>
          </a:ln>
        </p:spPr>
        <p:txBody>
          <a:bodyPr vert="horz" lIns="94229" tIns="47114" rIns="94229" bIns="47114" rtlCol="0" anchor="ctr"/>
          <a:lstStyle/>
          <a:p>
            <a:endParaRPr lang="en-US"/>
          </a:p>
        </p:txBody>
      </p:sp>
      <p:sp>
        <p:nvSpPr>
          <p:cNvPr id="6" name="Footer Placeholder 5"/>
          <p:cNvSpPr>
            <a:spLocks noGrp="1"/>
          </p:cNvSpPr>
          <p:nvPr>
            <p:ph type="ftr" sz="quarter" idx="4"/>
          </p:nvPr>
        </p:nvSpPr>
        <p:spPr>
          <a:xfrm>
            <a:off x="0" y="8917422"/>
            <a:ext cx="3077739" cy="471053"/>
          </a:xfrm>
          <a:prstGeom prst="rect">
            <a:avLst/>
          </a:prstGeom>
        </p:spPr>
        <p:txBody>
          <a:bodyPr vert="horz" lIns="914400" tIns="47114" rIns="94229" bIns="47114" rtlCol="0" anchor="b"/>
          <a:lstStyle>
            <a:lvl1pPr algn="l" rtl="0">
              <a:defRPr sz="900">
                <a:latin typeface="+mn-lt"/>
                <a:cs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14400" bIns="47114" rtlCol="0" anchor="b"/>
          <a:lstStyle>
            <a:lvl1pPr algn="r" rtl="0">
              <a:defRPr sz="900">
                <a:latin typeface="+mn-lt"/>
                <a:cs typeface="Arial" panose="020B0604020202020204" pitchFamily="34" charset="0"/>
              </a:defRPr>
            </a:lvl1pPr>
          </a:lstStyle>
          <a:p>
            <a:fld id="{CF5EBCF4-26FC-4F76-8DA1-52FDDC328D44}" type="slidenum">
              <a:rPr lang="en-US" smtClean="0"/>
              <a:pPr/>
              <a:t>‹#›</a:t>
            </a:fld>
            <a:endParaRPr lang="en-US"/>
          </a:p>
        </p:txBody>
      </p:sp>
      <p:sp>
        <p:nvSpPr>
          <p:cNvPr id="5" name="Notes Placeholder 4">
            <a:extLst>
              <a:ext uri="{FF2B5EF4-FFF2-40B4-BE49-F238E27FC236}">
                <a16:creationId xmlns:a16="http://schemas.microsoft.com/office/drawing/2014/main" id="{22FEA09E-B533-4D4E-953A-87FE390760BA}"/>
              </a:ext>
            </a:extLst>
          </p:cNvPr>
          <p:cNvSpPr>
            <a:spLocks noGrp="1"/>
          </p:cNvSpPr>
          <p:nvPr>
            <p:ph type="body" sz="quarter" idx="3"/>
          </p:nvPr>
        </p:nvSpPr>
        <p:spPr>
          <a:xfrm>
            <a:off x="735012" y="4518025"/>
            <a:ext cx="5632450" cy="1000274"/>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80066646"/>
      </p:ext>
    </p:extLst>
  </p:cSld>
  <p:clrMap bg1="lt1" tx1="dk1" bg2="lt2" tx2="dk2" accent1="accent1" accent2="accent2" accent3="accent3" accent4="accent4" accent5="accent5" accent6="accent6" hlink="hlink" folHlink="folHlink"/>
  <p:hf hdr="0" ftr="0"/>
  <p:notesStyle>
    <a:lvl1pPr marL="0" algn="l" defTabSz="914400" rtl="0" eaLnBrk="1" latinLnBrk="0" hangingPunct="1">
      <a:lnSpc>
        <a:spcPct val="100000"/>
      </a:lnSpc>
      <a:spcBef>
        <a:spcPts val="300"/>
      </a:spcBef>
      <a:spcAft>
        <a:spcPts val="300"/>
      </a:spcAft>
      <a:defRPr lang="en-US" sz="1100" kern="1200">
        <a:solidFill>
          <a:schemeClr val="tx1"/>
        </a:solidFill>
        <a:latin typeface="+mn-lt"/>
        <a:ea typeface="+mn-ea"/>
        <a:cs typeface="Arial" panose="020B0604020202020204" pitchFamily="34" charset="0"/>
      </a:defRPr>
    </a:lvl1pPr>
    <a:lvl2pPr marL="144000" indent="-144000" algn="l" defTabSz="914400" rtl="0" eaLnBrk="1" latinLnBrk="0" hangingPunct="1">
      <a:spcAft>
        <a:spcPts val="300"/>
      </a:spcAft>
      <a:buSzPct val="110000"/>
      <a:buFont typeface="Wingdings" panose="05000000000000000000" pitchFamily="2" charset="2"/>
      <a:buChar char=""/>
      <a:defRPr lang="en-US" sz="1100" kern="1200">
        <a:solidFill>
          <a:schemeClr val="tx1"/>
        </a:solidFill>
        <a:latin typeface="+mn-lt"/>
        <a:ea typeface="+mn-ea"/>
        <a:cs typeface="+mn-cs"/>
      </a:defRPr>
    </a:lvl2pPr>
    <a:lvl3pPr marL="288000" indent="-144000" algn="l" defTabSz="914400" rtl="0" eaLnBrk="1" latinLnBrk="0" hangingPunct="1">
      <a:spcAft>
        <a:spcPts val="300"/>
      </a:spcAft>
      <a:buSzPct val="110000"/>
      <a:buFont typeface="Arial" panose="020B0604020202020204" pitchFamily="34" charset="0"/>
      <a:buChar char="‒"/>
      <a:defRPr lang="en-US" sz="1100" kern="1200">
        <a:solidFill>
          <a:schemeClr val="tx1"/>
        </a:solidFill>
        <a:latin typeface="+mn-lt"/>
        <a:ea typeface="+mn-ea"/>
        <a:cs typeface="+mn-cs"/>
      </a:defRPr>
    </a:lvl3pPr>
    <a:lvl4pPr marL="432000" indent="-144000" algn="l" defTabSz="914400" rtl="0" eaLnBrk="1" latinLnBrk="0" hangingPunct="1">
      <a:spcAft>
        <a:spcPts val="300"/>
      </a:spcAft>
      <a:buSzPct val="100000"/>
      <a:buFont typeface="Arial" panose="020B0604020202020204" pitchFamily="34" charset="0"/>
      <a:buChar char="•"/>
      <a:defRPr lang="en-US" sz="1100" kern="1200">
        <a:solidFill>
          <a:schemeClr val="tx1"/>
        </a:solidFill>
        <a:latin typeface="+mn-lt"/>
        <a:ea typeface="+mn-ea"/>
        <a:cs typeface="+mn-cs"/>
      </a:defRPr>
    </a:lvl4pPr>
    <a:lvl5pPr marL="576000" indent="-144000" algn="l" defTabSz="914400" rtl="0" eaLnBrk="1" latinLnBrk="0" hangingPunct="1">
      <a:spcAft>
        <a:spcPts val="300"/>
      </a:spcAft>
      <a:buFont typeface="Arial" panose="020B0604020202020204" pitchFamily="34" charset="0"/>
      <a:buChar char="̶"/>
      <a:defRPr lang="en-US" sz="11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svg"/><Relationship Id="rId1" Type="http://schemas.openxmlformats.org/officeDocument/2006/relationships/slideMaster" Target="../slideMasters/slideMaster2.xml"/><Relationship Id="rId6" Type="http://schemas.openxmlformats.org/officeDocument/2006/relationships/image" Target="../media/image9.svg"/><Relationship Id="rId5" Type="http://schemas.openxmlformats.org/officeDocument/2006/relationships/image" Target="../media/image8.svg"/><Relationship Id="rId4" Type="http://schemas.openxmlformats.org/officeDocument/2006/relationships/image" Target="../media/image7.sv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3.sv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v1(defau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882069" y="2564247"/>
            <a:ext cx="4882568" cy="3999346"/>
          </a:xfrm>
          <a:prstGeom prst="rect">
            <a:avLst/>
          </a:prstGeom>
        </p:spPr>
        <p:txBody>
          <a:bodyPr anchor="t"/>
          <a:lstStyle>
            <a:lvl1pPr algn="l">
              <a:defRPr lang="en-US" sz="2000" b="1" dirty="0">
                <a:solidFill>
                  <a:schemeClr val="tx1"/>
                </a:solidFill>
              </a:defRPr>
            </a:lvl1pPr>
          </a:lstStyle>
          <a:p>
            <a:r>
              <a:rPr lang="en-US"/>
              <a:t>Click to edit Master title style</a:t>
            </a:r>
            <a:br>
              <a:rPr lang="en-US"/>
            </a:br>
            <a:endParaRPr lang="en-US"/>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6427365" y="1092200"/>
            <a:ext cx="5201213" cy="2551584"/>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26336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678432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721383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2676394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3196593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3A0C87A-E909-99E5-543B-B8CA963FA44D}"/>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21" name="Text Placeholder 20">
            <a:extLst>
              <a:ext uri="{FF2B5EF4-FFF2-40B4-BE49-F238E27FC236}">
                <a16:creationId xmlns:a16="http://schemas.microsoft.com/office/drawing/2014/main" id="{43EC354D-D331-C418-3300-B354E37BE146}"/>
              </a:ext>
            </a:extLst>
          </p:cNvPr>
          <p:cNvSpPr>
            <a:spLocks noGrp="1"/>
          </p:cNvSpPr>
          <p:nvPr>
            <p:ph type="body" sz="quarter" idx="13"/>
          </p:nvPr>
        </p:nvSpPr>
        <p:spPr>
          <a:xfrm>
            <a:off x="495300" y="1981200"/>
            <a:ext cx="538162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6343650" y="1971674"/>
            <a:ext cx="5314950" cy="42107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endParaRPr lang="en-US"/>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2542820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1257300" y="461962"/>
            <a:ext cx="4838700" cy="1527094"/>
          </a:xfrm>
        </p:spPr>
        <p:txBody>
          <a:bodyPr anchor="t">
            <a:normAutofit/>
          </a:bodyPr>
          <a:lstStyle>
            <a:lvl1pPr>
              <a:defRPr lang="en-US" dirty="0"/>
            </a:lvl1pPr>
          </a:lstStyle>
          <a:p>
            <a:r>
              <a:rPr lang="en-US"/>
              <a:t>Click to edit Master title style</a:t>
            </a:r>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495300" y="2181225"/>
            <a:ext cx="5600700"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6457950" y="457200"/>
            <a:ext cx="5200650"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969157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endParaRPr lang="en-US"/>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625265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1979726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14656473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868319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userDrawn="1"/>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userDrawn="1"/>
        </p:nvSpPr>
        <p:spPr>
          <a:xfrm>
            <a:off x="0" y="0"/>
            <a:ext cx="420624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3"/>
              </a:ext>
            </a:extLst>
          </a:blip>
          <a:srcRect l="59827" t="14818" r="10238" b="43257"/>
          <a:stretch>
            <a:fillRect/>
          </a:stretch>
        </p:blipFill>
        <p:spPr>
          <a:xfrm>
            <a:off x="-1" y="-1"/>
            <a:ext cx="12192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5074920" y="2062263"/>
            <a:ext cx="6316168" cy="3366409"/>
          </a:xfrm>
          <a:prstGeom prst="rect">
            <a:avLst/>
          </a:prstGeom>
        </p:spPr>
        <p:txBody>
          <a:bodyPr anchor="t"/>
          <a:lstStyle>
            <a:lvl1pPr algn="l">
              <a:defRPr lang="en-US" sz="2000" b="1" dirty="0">
                <a:solidFill>
                  <a:schemeClr val="tx1"/>
                </a:solidFill>
              </a:defRPr>
            </a:lvl1pPr>
          </a:lstStyle>
          <a:p>
            <a:r>
              <a:rPr lang="en-US"/>
              <a:t>Click to edit Master title style</a:t>
            </a:r>
            <a:br>
              <a:rPr lang="en-US"/>
            </a:br>
            <a:endParaRPr lang="en-US"/>
          </a:p>
        </p:txBody>
      </p:sp>
    </p:spTree>
    <p:extLst>
      <p:ext uri="{BB962C8B-B14F-4D97-AF65-F5344CB8AC3E}">
        <p14:creationId xmlns:p14="http://schemas.microsoft.com/office/powerpoint/2010/main" val="35957955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37956" y="108220"/>
            <a:ext cx="703682" cy="259285"/>
          </a:xfrm>
          <a:prstGeom prst="rect">
            <a:avLst/>
          </a:prstGeom>
        </p:spPr>
      </p:pic>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grpSp>
        <p:nvGrpSpPr>
          <p:cNvPr id="8" name="Group 7" descr="Confidential document label">
            <a:extLst>
              <a:ext uri="{FF2B5EF4-FFF2-40B4-BE49-F238E27FC236}">
                <a16:creationId xmlns:a16="http://schemas.microsoft.com/office/drawing/2014/main" id="{CDD9FF63-9408-EDE4-8E4D-207871A99374}"/>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0E25432-F52F-28E3-5AF1-36B3BEC4528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89B3A409-F400-7551-A8C4-6293E631585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a:solidFill>
                    <a:schemeClr val="bg1"/>
                  </a:solidFill>
                </a:rPr>
                <a:t>PUBLIC</a:t>
              </a:r>
            </a:p>
          </p:txBody>
        </p:sp>
      </p:grpSp>
    </p:spTree>
    <p:extLst>
      <p:ext uri="{BB962C8B-B14F-4D97-AF65-F5344CB8AC3E}">
        <p14:creationId xmlns:p14="http://schemas.microsoft.com/office/powerpoint/2010/main" val="13680039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userDrawn="1"/>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userDrawn="1"/>
        </p:nvSpPr>
        <p:spPr>
          <a:xfrm>
            <a:off x="0" y="0"/>
            <a:ext cx="420624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3"/>
              </a:ext>
            </a:extLst>
          </a:blip>
          <a:srcRect l="59827" t="14818" r="10238" b="43257"/>
          <a:stretch>
            <a:fillRect/>
          </a:stretch>
        </p:blipFill>
        <p:spPr>
          <a:xfrm>
            <a:off x="-1" y="-1"/>
            <a:ext cx="12192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5074920" y="2062263"/>
            <a:ext cx="6316168" cy="3366409"/>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Tree>
    <p:extLst>
      <p:ext uri="{BB962C8B-B14F-4D97-AF65-F5344CB8AC3E}">
        <p14:creationId xmlns:p14="http://schemas.microsoft.com/office/powerpoint/2010/main" val="1979176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920133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endParaRPr lang="en-US"/>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817420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694003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dirty="0"/>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May 15, 2026</a:t>
            </a:fld>
            <a:endParaRPr lang="en-US" dirty="0"/>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272645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902243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endParaRPr lang="en-US"/>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620351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3716220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3.sv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svg"/><Relationship Id="rId5" Type="http://schemas.openxmlformats.org/officeDocument/2006/relationships/slideLayout" Target="../slideLayouts/slideLayout5.xml"/><Relationship Id="rId10"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slideLayout" Target="../slideLayouts/slideLayout19.xml"/><Relationship Id="rId18" Type="http://schemas.openxmlformats.org/officeDocument/2006/relationships/oleObject" Target="../embeddings/oleObject2.bin"/><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17" Type="http://schemas.openxmlformats.org/officeDocument/2006/relationships/tags" Target="../tags/tag3.xml"/><Relationship Id="rId2" Type="http://schemas.openxmlformats.org/officeDocument/2006/relationships/slideLayout" Target="../slideLayouts/slideLayout8.xml"/><Relationship Id="rId16" Type="http://schemas.openxmlformats.org/officeDocument/2006/relationships/theme" Target="../theme/theme2.xml"/><Relationship Id="rId20" Type="http://schemas.openxmlformats.org/officeDocument/2006/relationships/image" Target="../media/image4.svg"/><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5" Type="http://schemas.openxmlformats.org/officeDocument/2006/relationships/slideLayout" Target="../slideLayouts/slideLayout21.xml"/><Relationship Id="rId10" Type="http://schemas.openxmlformats.org/officeDocument/2006/relationships/slideLayout" Target="../slideLayouts/slideLayout16.xml"/><Relationship Id="rId19" Type="http://schemas.openxmlformats.org/officeDocument/2006/relationships/image" Target="../media/image1.emf"/><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6D892637-50E4-DD4B-56F0-CFBBD52C73DB}"/>
              </a:ext>
            </a:extLst>
          </p:cNvPr>
          <p:cNvGraphicFramePr>
            <a:graphicFrameLocks noChangeAspect="1"/>
          </p:cNvGraphicFramePr>
          <p:nvPr userDrawn="1">
            <p:custDataLst>
              <p:tags r:id="rId8"/>
            </p:custDataLst>
            <p:extLst>
              <p:ext uri="{D42A27DB-BD31-4B8C-83A1-F6EECF244321}">
                <p14:modId xmlns:p14="http://schemas.microsoft.com/office/powerpoint/2010/main" val="99645842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404" imgH="405" progId="TCLayout.ActiveDocument.1">
                  <p:embed/>
                </p:oleObj>
              </mc:Choice>
              <mc:Fallback>
                <p:oleObj name="think-cell Slide" r:id="rId9" imgW="404" imgH="405" progId="TCLayout.ActiveDocument.1">
                  <p:embed/>
                  <p:pic>
                    <p:nvPicPr>
                      <p:cNvPr id="4" name="think-cell data - do not delete" hidden="1">
                        <a:extLst>
                          <a:ext uri="{FF2B5EF4-FFF2-40B4-BE49-F238E27FC236}">
                            <a16:creationId xmlns:a16="http://schemas.microsoft.com/office/drawing/2014/main" id="{6D892637-50E4-DD4B-56F0-CFBBD52C73DB}"/>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11"/>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userDrawn="1"/>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userDrawn="1"/>
        </p:nvPicPr>
        <p:blipFill>
          <a:blip>
            <a:extLst>
              <a:ext uri="{96DAC541-7B7A-43D3-8B79-37D633B846F1}">
                <asvg:svgBlip xmlns:asvg="http://schemas.microsoft.com/office/drawing/2016/SVG/main" r:embed="rId12"/>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2896644367"/>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48" r:id="rId3"/>
    <p:sldLayoutId id="2147483949" r:id="rId4"/>
    <p:sldLayoutId id="2147483951" r:id="rId5"/>
    <p:sldLayoutId id="2147483952"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C70E188F-7C9B-28D4-86A5-D56573E75DA9}"/>
              </a:ext>
            </a:extLst>
          </p:cNvPr>
          <p:cNvGraphicFramePr>
            <a:graphicFrameLocks noChangeAspect="1"/>
          </p:cNvGraphicFramePr>
          <p:nvPr userDrawn="1">
            <p:custDataLst>
              <p:tags r:id="rId17"/>
            </p:custDataLst>
            <p:extLst>
              <p:ext uri="{D42A27DB-BD31-4B8C-83A1-F6EECF244321}">
                <p14:modId xmlns:p14="http://schemas.microsoft.com/office/powerpoint/2010/main" val="68391456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8" imgW="404" imgH="405" progId="TCLayout.ActiveDocument.1">
                  <p:embed/>
                </p:oleObj>
              </mc:Choice>
              <mc:Fallback>
                <p:oleObj name="think-cell Slide" r:id="rId18" imgW="404" imgH="405" progId="TCLayout.ActiveDocument.1">
                  <p:embed/>
                  <p:pic>
                    <p:nvPicPr>
                      <p:cNvPr id="11" name="think-cell data - do not delete" hidden="1">
                        <a:extLst>
                          <a:ext uri="{FF2B5EF4-FFF2-40B4-BE49-F238E27FC236}">
                            <a16:creationId xmlns:a16="http://schemas.microsoft.com/office/drawing/2014/main" id="{C70E188F-7C9B-28D4-86A5-D56573E75DA9}"/>
                          </a:ext>
                        </a:extLst>
                      </p:cNvPr>
                      <p:cNvPicPr/>
                      <p:nvPr/>
                    </p:nvPicPr>
                    <p:blipFill>
                      <a:blip r:embed="rId19"/>
                      <a:stretch>
                        <a:fillRect/>
                      </a:stretch>
                    </p:blipFill>
                    <p:spPr>
                      <a:xfrm>
                        <a:off x="1588" y="1588"/>
                        <a:ext cx="1588" cy="1588"/>
                      </a:xfrm>
                      <a:prstGeom prst="rect">
                        <a:avLst/>
                      </a:prstGeom>
                    </p:spPr>
                  </p:pic>
                </p:oleObj>
              </mc:Fallback>
            </mc:AlternateContent>
          </a:graphicData>
        </a:graphic>
      </p:graphicFrame>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endParaRPr lang="en-US"/>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userDrawn="1"/>
        </p:nvPicPr>
        <p:blipFill>
          <a:blip>
            <a:extLst>
              <a:ext uri="{96DAC541-7B7A-43D3-8B79-37D633B846F1}">
                <asvg:svgBlip xmlns:asvg="http://schemas.microsoft.com/office/drawing/2016/SVG/main" r:embed="rId20"/>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115819579"/>
      </p:ext>
    </p:extLst>
  </p:cSld>
  <p:clrMap bg1="lt1" tx1="dk1" bg2="lt2" tx2="dk2" accent1="accent1" accent2="accent2" accent3="accent3" accent4="accent4" accent5="accent5" accent6="accent6" hlink="hlink" folHlink="folHlink"/>
  <p:sldLayoutIdLst>
    <p:sldLayoutId id="2147483934" r:id="rId1"/>
    <p:sldLayoutId id="2147483935" r:id="rId2"/>
    <p:sldLayoutId id="2147483936" r:id="rId3"/>
    <p:sldLayoutId id="2147483937" r:id="rId4"/>
    <p:sldLayoutId id="2147483938" r:id="rId5"/>
    <p:sldLayoutId id="2147483939" r:id="rId6"/>
    <p:sldLayoutId id="2147483940" r:id="rId7"/>
    <p:sldLayoutId id="2147483941" r:id="rId8"/>
    <p:sldLayoutId id="2147483942" r:id="rId9"/>
    <p:sldLayoutId id="2147483943" r:id="rId10"/>
    <p:sldLayoutId id="2147483944" r:id="rId11"/>
    <p:sldLayoutId id="2147483945" r:id="rId12"/>
    <p:sldLayoutId id="2147483946" r:id="rId13"/>
    <p:sldLayoutId id="2147483947" r:id="rId14"/>
    <p:sldLayoutId id="2147483950" r:id="rId15"/>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p15:clr>
            <a:srgbClr val="F26B43"/>
          </p15:clr>
        </p15:guide>
        <p15:guide id="5" pos="3840">
          <p15:clr>
            <a:srgbClr val="F26B43"/>
          </p15:clr>
        </p15:guide>
        <p15:guide id="6" orient="horz" pos="21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ercot.com/files/docs/2025/12/19/ERCOT-Dynamics-Working-Group-Large-Load-Data-Survey_v2.docx" TargetMode="Externa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hyperlink" Target="https://www.ercot.com/files/docs/2025/12/19/ERCOT-Dynamics-Working-Group-Large-Load-Data-Survey_v2.docx" TargetMode="Externa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hyperlink" Target="https://www.ercot.com/files/docs/2025/12/19/ERCOT-Dynamics-Working-Group-Large-Load-Data-Survey_v2.docx" TargetMode="Externa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3" Type="http://schemas.openxmlformats.org/officeDocument/2006/relationships/hyperlink" Target="https://www.ercot.com/calendar/05282026-Batch-Zero-Readiness-Meeting" TargetMode="External"/><Relationship Id="rId2" Type="http://schemas.openxmlformats.org/officeDocument/2006/relationships/hyperlink" Target="https://www.ercot.com/calendar/05212026-LLWG-Meeting" TargetMode="External"/><Relationship Id="rId1" Type="http://schemas.openxmlformats.org/officeDocument/2006/relationships/slideLayout" Target="../slideLayouts/slideLayout11.xml"/><Relationship Id="rId5" Type="http://schemas.openxmlformats.org/officeDocument/2006/relationships/hyperlink" Target="mailto:LargeLoadInterconnection@ercot.com" TargetMode="External"/><Relationship Id="rId4" Type="http://schemas.openxmlformats.org/officeDocument/2006/relationships/hyperlink" Target="mailto:ClientServices@ercot.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ercot.com/calendar/05212026-LLWG-Meeting" TargetMode="External"/><Relationship Id="rId2" Type="http://schemas.openxmlformats.org/officeDocument/2006/relationships/hyperlink" Target="https://www.ercot.com/calendar/05152026-Batch-Zero-Readiness-Meeting" TargetMode="External"/><Relationship Id="rId1" Type="http://schemas.openxmlformats.org/officeDocument/2006/relationships/slideLayout" Target="../slideLayouts/slideLayout11.xml"/><Relationship Id="rId4" Type="http://schemas.openxmlformats.org/officeDocument/2006/relationships/hyperlink" Target="https://www.ercot.com/calendar/05282026-Batch-Zero-Readiness-Meetin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695AE-90AD-E99B-21B8-9B7E27C5D7A3}"/>
              </a:ext>
            </a:extLst>
          </p:cNvPr>
          <p:cNvSpPr>
            <a:spLocks noGrp="1"/>
          </p:cNvSpPr>
          <p:nvPr>
            <p:ph type="ctrTitle"/>
          </p:nvPr>
        </p:nvSpPr>
        <p:spPr/>
        <p:txBody>
          <a:bodyPr lIns="91440" tIns="45720" rIns="91440" bIns="45720" anchor="t"/>
          <a:lstStyle/>
          <a:p>
            <a:r>
              <a:rPr lang="en-US"/>
              <a:t>Batch Zero Readiness Meeting #1</a:t>
            </a:r>
            <a:br>
              <a:rPr lang="en-US" dirty="0"/>
            </a:br>
            <a:br>
              <a:rPr lang="en-US" dirty="0"/>
            </a:br>
            <a:br>
              <a:rPr lang="en-US" dirty="0"/>
            </a:br>
            <a:br>
              <a:rPr lang="en-US" dirty="0"/>
            </a:br>
            <a:r>
              <a:rPr lang="en-US" dirty="0"/>
              <a:t>May 15, 2026</a:t>
            </a:r>
          </a:p>
        </p:txBody>
      </p:sp>
    </p:spTree>
    <p:extLst>
      <p:ext uri="{BB962C8B-B14F-4D97-AF65-F5344CB8AC3E}">
        <p14:creationId xmlns:p14="http://schemas.microsoft.com/office/powerpoint/2010/main" val="2884602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CD56B-68AA-5036-039B-9D3BAE54D818}"/>
              </a:ext>
            </a:extLst>
          </p:cNvPr>
          <p:cNvSpPr>
            <a:spLocks noGrp="1"/>
          </p:cNvSpPr>
          <p:nvPr>
            <p:ph type="title"/>
          </p:nvPr>
        </p:nvSpPr>
        <p:spPr/>
        <p:txBody>
          <a:bodyPr/>
          <a:lstStyle/>
          <a:p>
            <a:r>
              <a:rPr lang="en-US" dirty="0"/>
              <a:t>Summary of Key Dates</a:t>
            </a:r>
          </a:p>
        </p:txBody>
      </p:sp>
      <p:sp>
        <p:nvSpPr>
          <p:cNvPr id="4" name="Slide Number Placeholder 3">
            <a:extLst>
              <a:ext uri="{FF2B5EF4-FFF2-40B4-BE49-F238E27FC236}">
                <a16:creationId xmlns:a16="http://schemas.microsoft.com/office/drawing/2014/main" id="{5EDA055E-60EE-C352-6F34-977BCA249CC7}"/>
              </a:ext>
            </a:extLst>
          </p:cNvPr>
          <p:cNvSpPr>
            <a:spLocks noGrp="1"/>
          </p:cNvSpPr>
          <p:nvPr>
            <p:ph type="sldNum" sz="quarter" idx="12"/>
          </p:nvPr>
        </p:nvSpPr>
        <p:spPr/>
        <p:txBody>
          <a:bodyPr/>
          <a:lstStyle/>
          <a:p>
            <a:fld id="{BCDE79FB-97BA-492B-8D57-F1373F9ADA95}" type="slidenum">
              <a:rPr lang="en-US" smtClean="0"/>
              <a:t>10</a:t>
            </a:fld>
            <a:endParaRPr lang="en-US" dirty="0"/>
          </a:p>
        </p:txBody>
      </p:sp>
      <p:sp>
        <p:nvSpPr>
          <p:cNvPr id="6" name="Rectangle 5">
            <a:extLst>
              <a:ext uri="{FF2B5EF4-FFF2-40B4-BE49-F238E27FC236}">
                <a16:creationId xmlns:a16="http://schemas.microsoft.com/office/drawing/2014/main" id="{6F25A42F-1A52-E3EC-0301-38A91687BA9F}"/>
              </a:ext>
            </a:extLst>
          </p:cNvPr>
          <p:cNvSpPr/>
          <p:nvPr/>
        </p:nvSpPr>
        <p:spPr>
          <a:xfrm>
            <a:off x="296601" y="3317886"/>
            <a:ext cx="1921397" cy="743673"/>
          </a:xfrm>
          <a:prstGeom prst="rect">
            <a:avLst/>
          </a:prstGeom>
          <a:solidFill>
            <a:srgbClr val="00AEC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4C6EAEB2-C3EA-F805-67C4-CF0F507AE9FF}"/>
              </a:ext>
            </a:extLst>
          </p:cNvPr>
          <p:cNvSpPr/>
          <p:nvPr/>
        </p:nvSpPr>
        <p:spPr>
          <a:xfrm>
            <a:off x="2217998" y="3317886"/>
            <a:ext cx="1921397" cy="743673"/>
          </a:xfrm>
          <a:prstGeom prst="rect">
            <a:avLst/>
          </a:prstGeom>
          <a:solidFill>
            <a:srgbClr val="00AEC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90030536-2579-177E-25C4-B7B7BEF20F9C}"/>
              </a:ext>
            </a:extLst>
          </p:cNvPr>
          <p:cNvSpPr/>
          <p:nvPr/>
        </p:nvSpPr>
        <p:spPr>
          <a:xfrm>
            <a:off x="4139395" y="3317885"/>
            <a:ext cx="1921397" cy="743673"/>
          </a:xfrm>
          <a:prstGeom prst="rect">
            <a:avLst/>
          </a:prstGeom>
          <a:solidFill>
            <a:srgbClr val="00AEC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3E96CFE-45B1-6364-D4D5-D339BF7F9B0F}"/>
              </a:ext>
            </a:extLst>
          </p:cNvPr>
          <p:cNvSpPr/>
          <p:nvPr/>
        </p:nvSpPr>
        <p:spPr>
          <a:xfrm>
            <a:off x="6060792" y="3317884"/>
            <a:ext cx="1921397" cy="743673"/>
          </a:xfrm>
          <a:prstGeom prst="rect">
            <a:avLst/>
          </a:prstGeom>
          <a:solidFill>
            <a:srgbClr val="00AEC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C817E6A-3048-F9BC-9EC4-DDCA96C2C545}"/>
              </a:ext>
            </a:extLst>
          </p:cNvPr>
          <p:cNvSpPr/>
          <p:nvPr/>
        </p:nvSpPr>
        <p:spPr>
          <a:xfrm>
            <a:off x="7982189" y="3317883"/>
            <a:ext cx="1921397" cy="743673"/>
          </a:xfrm>
          <a:prstGeom prst="rect">
            <a:avLst/>
          </a:prstGeom>
          <a:solidFill>
            <a:srgbClr val="00AEC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8A37506-EA6D-B655-4447-5316B6740742}"/>
              </a:ext>
            </a:extLst>
          </p:cNvPr>
          <p:cNvSpPr/>
          <p:nvPr/>
        </p:nvSpPr>
        <p:spPr>
          <a:xfrm>
            <a:off x="9903586" y="3317882"/>
            <a:ext cx="1921397" cy="743673"/>
          </a:xfrm>
          <a:prstGeom prst="rect">
            <a:avLst/>
          </a:prstGeom>
          <a:solidFill>
            <a:srgbClr val="00AEC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8D8441E2-7CA8-655A-F922-8EB80D8F8877}"/>
              </a:ext>
            </a:extLst>
          </p:cNvPr>
          <p:cNvCxnSpPr>
            <a:cxnSpLocks/>
          </p:cNvCxnSpPr>
          <p:nvPr/>
        </p:nvCxnSpPr>
        <p:spPr>
          <a:xfrm>
            <a:off x="2217998" y="2737705"/>
            <a:ext cx="0" cy="1909823"/>
          </a:xfrm>
          <a:prstGeom prst="line">
            <a:avLst/>
          </a:prstGeom>
          <a:ln>
            <a:solidFill>
              <a:srgbClr val="00829B"/>
            </a:solidFill>
            <a:prstDash val="sysDash"/>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659D92C9-A6E7-9606-39CF-E3CE02F70765}"/>
              </a:ext>
            </a:extLst>
          </p:cNvPr>
          <p:cNvCxnSpPr>
            <a:cxnSpLocks/>
          </p:cNvCxnSpPr>
          <p:nvPr/>
        </p:nvCxnSpPr>
        <p:spPr>
          <a:xfrm>
            <a:off x="6060792" y="2734811"/>
            <a:ext cx="0" cy="1909823"/>
          </a:xfrm>
          <a:prstGeom prst="line">
            <a:avLst/>
          </a:prstGeom>
          <a:ln>
            <a:solidFill>
              <a:srgbClr val="00829B"/>
            </a:solidFill>
            <a:prstDash val="sysDash"/>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8F5FE731-74F6-972B-97BC-7083F1539ADB}"/>
              </a:ext>
            </a:extLst>
          </p:cNvPr>
          <p:cNvCxnSpPr>
            <a:cxnSpLocks/>
          </p:cNvCxnSpPr>
          <p:nvPr/>
        </p:nvCxnSpPr>
        <p:spPr>
          <a:xfrm>
            <a:off x="9903586" y="2734811"/>
            <a:ext cx="0" cy="1909823"/>
          </a:xfrm>
          <a:prstGeom prst="line">
            <a:avLst/>
          </a:prstGeom>
          <a:ln>
            <a:solidFill>
              <a:srgbClr val="00829B"/>
            </a:solidFill>
            <a:prstDash val="sysDash"/>
          </a:ln>
        </p:spPr>
        <p:style>
          <a:lnRef idx="2">
            <a:schemeClr val="accent1"/>
          </a:lnRef>
          <a:fillRef idx="0">
            <a:schemeClr val="accent1"/>
          </a:fillRef>
          <a:effectRef idx="1">
            <a:schemeClr val="accent1"/>
          </a:effectRef>
          <a:fontRef idx="minor">
            <a:schemeClr val="tx1"/>
          </a:fontRef>
        </p:style>
      </p:cxnSp>
      <p:sp>
        <p:nvSpPr>
          <p:cNvPr id="18" name="TextBox 17">
            <a:extLst>
              <a:ext uri="{FF2B5EF4-FFF2-40B4-BE49-F238E27FC236}">
                <a16:creationId xmlns:a16="http://schemas.microsoft.com/office/drawing/2014/main" id="{335DB41B-B127-EC47-4F6A-32A7E57EC498}"/>
              </a:ext>
            </a:extLst>
          </p:cNvPr>
          <p:cNvSpPr txBox="1"/>
          <p:nvPr/>
        </p:nvSpPr>
        <p:spPr>
          <a:xfrm>
            <a:off x="389198" y="3502548"/>
            <a:ext cx="1736202" cy="369332"/>
          </a:xfrm>
          <a:prstGeom prst="rect">
            <a:avLst/>
          </a:prstGeom>
          <a:noFill/>
        </p:spPr>
        <p:txBody>
          <a:bodyPr wrap="square" rtlCol="0">
            <a:spAutoFit/>
          </a:bodyPr>
          <a:lstStyle/>
          <a:p>
            <a:pPr algn="ctr"/>
            <a:r>
              <a:rPr lang="en-US" b="1" dirty="0">
                <a:solidFill>
                  <a:srgbClr val="B1E5ED"/>
                </a:solidFill>
              </a:rPr>
              <a:t>May</a:t>
            </a:r>
          </a:p>
        </p:txBody>
      </p:sp>
      <p:sp>
        <p:nvSpPr>
          <p:cNvPr id="19" name="TextBox 18">
            <a:extLst>
              <a:ext uri="{FF2B5EF4-FFF2-40B4-BE49-F238E27FC236}">
                <a16:creationId xmlns:a16="http://schemas.microsoft.com/office/drawing/2014/main" id="{7337DC35-DB69-8685-A35A-3E4E595E3958}"/>
              </a:ext>
            </a:extLst>
          </p:cNvPr>
          <p:cNvSpPr txBox="1"/>
          <p:nvPr/>
        </p:nvSpPr>
        <p:spPr>
          <a:xfrm>
            <a:off x="3271293" y="3502548"/>
            <a:ext cx="1736202" cy="369332"/>
          </a:xfrm>
          <a:prstGeom prst="rect">
            <a:avLst/>
          </a:prstGeom>
          <a:noFill/>
        </p:spPr>
        <p:txBody>
          <a:bodyPr wrap="square" rtlCol="0">
            <a:spAutoFit/>
          </a:bodyPr>
          <a:lstStyle/>
          <a:p>
            <a:pPr algn="ctr"/>
            <a:r>
              <a:rPr lang="en-US" b="1" dirty="0">
                <a:solidFill>
                  <a:srgbClr val="B1E5ED"/>
                </a:solidFill>
              </a:rPr>
              <a:t>June</a:t>
            </a:r>
          </a:p>
        </p:txBody>
      </p:sp>
      <p:sp>
        <p:nvSpPr>
          <p:cNvPr id="20" name="TextBox 19">
            <a:extLst>
              <a:ext uri="{FF2B5EF4-FFF2-40B4-BE49-F238E27FC236}">
                <a16:creationId xmlns:a16="http://schemas.microsoft.com/office/drawing/2014/main" id="{48DFCBA1-A34B-05B0-C408-FA01335DA14E}"/>
              </a:ext>
            </a:extLst>
          </p:cNvPr>
          <p:cNvSpPr txBox="1"/>
          <p:nvPr/>
        </p:nvSpPr>
        <p:spPr>
          <a:xfrm>
            <a:off x="7114086" y="3502548"/>
            <a:ext cx="1736202" cy="369332"/>
          </a:xfrm>
          <a:prstGeom prst="rect">
            <a:avLst/>
          </a:prstGeom>
          <a:noFill/>
        </p:spPr>
        <p:txBody>
          <a:bodyPr wrap="square" rtlCol="0">
            <a:spAutoFit/>
          </a:bodyPr>
          <a:lstStyle/>
          <a:p>
            <a:pPr algn="ctr"/>
            <a:r>
              <a:rPr lang="en-US" b="1" dirty="0">
                <a:solidFill>
                  <a:srgbClr val="B1E5ED"/>
                </a:solidFill>
              </a:rPr>
              <a:t>July</a:t>
            </a:r>
          </a:p>
        </p:txBody>
      </p:sp>
      <p:sp>
        <p:nvSpPr>
          <p:cNvPr id="21" name="TextBox 20">
            <a:extLst>
              <a:ext uri="{FF2B5EF4-FFF2-40B4-BE49-F238E27FC236}">
                <a16:creationId xmlns:a16="http://schemas.microsoft.com/office/drawing/2014/main" id="{4ECD9631-F612-58EF-B1A4-55C747BA58F6}"/>
              </a:ext>
            </a:extLst>
          </p:cNvPr>
          <p:cNvSpPr txBox="1"/>
          <p:nvPr/>
        </p:nvSpPr>
        <p:spPr>
          <a:xfrm>
            <a:off x="9996183" y="3502548"/>
            <a:ext cx="1736202" cy="369332"/>
          </a:xfrm>
          <a:prstGeom prst="rect">
            <a:avLst/>
          </a:prstGeom>
          <a:noFill/>
        </p:spPr>
        <p:txBody>
          <a:bodyPr wrap="square" rtlCol="0">
            <a:spAutoFit/>
          </a:bodyPr>
          <a:lstStyle/>
          <a:p>
            <a:pPr algn="ctr"/>
            <a:r>
              <a:rPr lang="en-US" b="1" dirty="0">
                <a:solidFill>
                  <a:srgbClr val="B1E5ED"/>
                </a:solidFill>
              </a:rPr>
              <a:t>August</a:t>
            </a:r>
          </a:p>
        </p:txBody>
      </p:sp>
      <p:sp>
        <p:nvSpPr>
          <p:cNvPr id="22" name="TextBox 21">
            <a:extLst>
              <a:ext uri="{FF2B5EF4-FFF2-40B4-BE49-F238E27FC236}">
                <a16:creationId xmlns:a16="http://schemas.microsoft.com/office/drawing/2014/main" id="{9980ACDC-D243-D034-D50C-70257BEACFB7}"/>
              </a:ext>
            </a:extLst>
          </p:cNvPr>
          <p:cNvSpPr txBox="1"/>
          <p:nvPr/>
        </p:nvSpPr>
        <p:spPr>
          <a:xfrm>
            <a:off x="127322" y="1840556"/>
            <a:ext cx="992532" cy="646331"/>
          </a:xfrm>
          <a:prstGeom prst="rect">
            <a:avLst/>
          </a:prstGeom>
          <a:noFill/>
          <a:ln>
            <a:noFill/>
          </a:ln>
        </p:spPr>
        <p:txBody>
          <a:bodyPr wrap="square" rtlCol="0">
            <a:spAutoFit/>
          </a:bodyPr>
          <a:lstStyle/>
          <a:p>
            <a:r>
              <a:rPr lang="en-US" b="1" dirty="0"/>
              <a:t>May 15</a:t>
            </a:r>
          </a:p>
          <a:p>
            <a:r>
              <a:rPr lang="en-US" dirty="0"/>
              <a:t>(today)</a:t>
            </a:r>
          </a:p>
        </p:txBody>
      </p:sp>
      <p:cxnSp>
        <p:nvCxnSpPr>
          <p:cNvPr id="24" name="Straight Arrow Connector 23">
            <a:extLst>
              <a:ext uri="{FF2B5EF4-FFF2-40B4-BE49-F238E27FC236}">
                <a16:creationId xmlns:a16="http://schemas.microsoft.com/office/drawing/2014/main" id="{96CE03FC-7937-365E-840C-1AC6F6385403}"/>
              </a:ext>
            </a:extLst>
          </p:cNvPr>
          <p:cNvCxnSpPr>
            <a:cxnSpLocks/>
          </p:cNvCxnSpPr>
          <p:nvPr/>
        </p:nvCxnSpPr>
        <p:spPr>
          <a:xfrm flipV="1">
            <a:off x="1905481" y="4061555"/>
            <a:ext cx="0" cy="817467"/>
          </a:xfrm>
          <a:prstGeom prst="straightConnector1">
            <a:avLst/>
          </a:prstGeom>
          <a:ln w="5715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26" name="TextBox 25">
            <a:extLst>
              <a:ext uri="{FF2B5EF4-FFF2-40B4-BE49-F238E27FC236}">
                <a16:creationId xmlns:a16="http://schemas.microsoft.com/office/drawing/2014/main" id="{9B375476-9A3C-94F7-38FA-C2097D2BA06F}"/>
              </a:ext>
            </a:extLst>
          </p:cNvPr>
          <p:cNvSpPr txBox="1"/>
          <p:nvPr/>
        </p:nvSpPr>
        <p:spPr>
          <a:xfrm>
            <a:off x="1794075" y="4879022"/>
            <a:ext cx="2406090" cy="1477328"/>
          </a:xfrm>
          <a:prstGeom prst="rect">
            <a:avLst/>
          </a:prstGeom>
          <a:noFill/>
          <a:ln>
            <a:noFill/>
          </a:ln>
        </p:spPr>
        <p:txBody>
          <a:bodyPr wrap="square" rtlCol="0">
            <a:spAutoFit/>
          </a:bodyPr>
          <a:lstStyle/>
          <a:p>
            <a:r>
              <a:rPr lang="en-US" b="1" dirty="0"/>
              <a:t>May 28</a:t>
            </a:r>
          </a:p>
          <a:p>
            <a:r>
              <a:rPr lang="en-US" dirty="0"/>
              <a:t>Last day a study submitted to ERCOT is guaranteed a review by July 10</a:t>
            </a:r>
          </a:p>
        </p:txBody>
      </p:sp>
      <p:cxnSp>
        <p:nvCxnSpPr>
          <p:cNvPr id="28" name="Straight Arrow Connector 27">
            <a:extLst>
              <a:ext uri="{FF2B5EF4-FFF2-40B4-BE49-F238E27FC236}">
                <a16:creationId xmlns:a16="http://schemas.microsoft.com/office/drawing/2014/main" id="{878C51A4-58FA-C574-D6C2-4EBE724CAB8E}"/>
              </a:ext>
            </a:extLst>
          </p:cNvPr>
          <p:cNvCxnSpPr>
            <a:cxnSpLocks/>
          </p:cNvCxnSpPr>
          <p:nvPr/>
        </p:nvCxnSpPr>
        <p:spPr>
          <a:xfrm>
            <a:off x="296601" y="2486887"/>
            <a:ext cx="0" cy="830995"/>
          </a:xfrm>
          <a:prstGeom prst="straightConnector1">
            <a:avLst/>
          </a:prstGeom>
          <a:ln w="57150">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32" name="Straight Arrow Connector 31">
            <a:extLst>
              <a:ext uri="{FF2B5EF4-FFF2-40B4-BE49-F238E27FC236}">
                <a16:creationId xmlns:a16="http://schemas.microsoft.com/office/drawing/2014/main" id="{6023E3F4-8991-06D6-1393-63D2EE305261}"/>
              </a:ext>
            </a:extLst>
          </p:cNvPr>
          <p:cNvCxnSpPr>
            <a:cxnSpLocks/>
          </p:cNvCxnSpPr>
          <p:nvPr/>
        </p:nvCxnSpPr>
        <p:spPr>
          <a:xfrm>
            <a:off x="7114086" y="2486887"/>
            <a:ext cx="0" cy="826129"/>
          </a:xfrm>
          <a:prstGeom prst="straightConnector1">
            <a:avLst/>
          </a:prstGeom>
          <a:ln w="5715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572F50BD-0AA2-3AD5-C2D6-40EA83A5774A}"/>
              </a:ext>
            </a:extLst>
          </p:cNvPr>
          <p:cNvSpPr txBox="1"/>
          <p:nvPr/>
        </p:nvSpPr>
        <p:spPr>
          <a:xfrm>
            <a:off x="7021490" y="1009559"/>
            <a:ext cx="2340983" cy="1477328"/>
          </a:xfrm>
          <a:prstGeom prst="rect">
            <a:avLst/>
          </a:prstGeom>
          <a:noFill/>
          <a:ln>
            <a:noFill/>
          </a:ln>
        </p:spPr>
        <p:txBody>
          <a:bodyPr wrap="square" rtlCol="0">
            <a:spAutoFit/>
          </a:bodyPr>
          <a:lstStyle/>
          <a:p>
            <a:r>
              <a:rPr lang="en-US" b="1" dirty="0"/>
              <a:t>July 10</a:t>
            </a:r>
          </a:p>
          <a:p>
            <a:r>
              <a:rPr lang="en-US" dirty="0"/>
              <a:t>Last day for ERCOT to review submitted studies under the current LLIS Process</a:t>
            </a:r>
          </a:p>
        </p:txBody>
      </p:sp>
      <p:cxnSp>
        <p:nvCxnSpPr>
          <p:cNvPr id="35" name="Straight Arrow Connector 34">
            <a:extLst>
              <a:ext uri="{FF2B5EF4-FFF2-40B4-BE49-F238E27FC236}">
                <a16:creationId xmlns:a16="http://schemas.microsoft.com/office/drawing/2014/main" id="{77E0D497-3BC4-316A-10E7-846E8DD4B1BB}"/>
              </a:ext>
            </a:extLst>
          </p:cNvPr>
          <p:cNvCxnSpPr>
            <a:cxnSpLocks/>
          </p:cNvCxnSpPr>
          <p:nvPr/>
        </p:nvCxnSpPr>
        <p:spPr>
          <a:xfrm flipV="1">
            <a:off x="8961694" y="4061555"/>
            <a:ext cx="0" cy="817467"/>
          </a:xfrm>
          <a:prstGeom prst="straightConnector1">
            <a:avLst/>
          </a:prstGeom>
          <a:ln w="5715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36" name="TextBox 35">
            <a:extLst>
              <a:ext uri="{FF2B5EF4-FFF2-40B4-BE49-F238E27FC236}">
                <a16:creationId xmlns:a16="http://schemas.microsoft.com/office/drawing/2014/main" id="{B9CC97BB-2BC7-780D-7BD1-4C64E8D35359}"/>
              </a:ext>
            </a:extLst>
          </p:cNvPr>
          <p:cNvSpPr txBox="1"/>
          <p:nvPr/>
        </p:nvSpPr>
        <p:spPr>
          <a:xfrm>
            <a:off x="8850288" y="4879022"/>
            <a:ext cx="1821569" cy="1477328"/>
          </a:xfrm>
          <a:prstGeom prst="rect">
            <a:avLst/>
          </a:prstGeom>
          <a:noFill/>
          <a:ln>
            <a:noFill/>
          </a:ln>
        </p:spPr>
        <p:txBody>
          <a:bodyPr wrap="square" rtlCol="0">
            <a:spAutoFit/>
          </a:bodyPr>
          <a:lstStyle/>
          <a:p>
            <a:r>
              <a:rPr lang="en-US" b="1" dirty="0"/>
              <a:t>July 24</a:t>
            </a:r>
          </a:p>
          <a:p>
            <a:r>
              <a:rPr lang="en-US" dirty="0"/>
              <a:t>Batch Zero information for qualifying loads due to ERCOT</a:t>
            </a:r>
          </a:p>
        </p:txBody>
      </p:sp>
      <p:cxnSp>
        <p:nvCxnSpPr>
          <p:cNvPr id="41" name="Straight Arrow Connector 40">
            <a:extLst>
              <a:ext uri="{FF2B5EF4-FFF2-40B4-BE49-F238E27FC236}">
                <a16:creationId xmlns:a16="http://schemas.microsoft.com/office/drawing/2014/main" id="{BCA03BE8-A81B-2EC0-6DDA-42B5C6DE1842}"/>
              </a:ext>
            </a:extLst>
          </p:cNvPr>
          <p:cNvCxnSpPr>
            <a:cxnSpLocks/>
          </p:cNvCxnSpPr>
          <p:nvPr/>
        </p:nvCxnSpPr>
        <p:spPr>
          <a:xfrm>
            <a:off x="10463506" y="2486887"/>
            <a:ext cx="0" cy="826129"/>
          </a:xfrm>
          <a:prstGeom prst="straightConnector1">
            <a:avLst/>
          </a:prstGeom>
          <a:ln w="5715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42" name="TextBox 41">
            <a:extLst>
              <a:ext uri="{FF2B5EF4-FFF2-40B4-BE49-F238E27FC236}">
                <a16:creationId xmlns:a16="http://schemas.microsoft.com/office/drawing/2014/main" id="{149FE463-A2B4-B4F2-B103-150C4C4DCC56}"/>
              </a:ext>
            </a:extLst>
          </p:cNvPr>
          <p:cNvSpPr txBox="1"/>
          <p:nvPr/>
        </p:nvSpPr>
        <p:spPr>
          <a:xfrm>
            <a:off x="10370911" y="1009559"/>
            <a:ext cx="1821090" cy="1477328"/>
          </a:xfrm>
          <a:prstGeom prst="rect">
            <a:avLst/>
          </a:prstGeom>
          <a:noFill/>
          <a:ln>
            <a:noFill/>
          </a:ln>
        </p:spPr>
        <p:txBody>
          <a:bodyPr wrap="square" rtlCol="0">
            <a:spAutoFit/>
          </a:bodyPr>
          <a:lstStyle/>
          <a:p>
            <a:r>
              <a:rPr lang="en-US" b="1" dirty="0"/>
              <a:t>August 7</a:t>
            </a:r>
          </a:p>
          <a:p>
            <a:r>
              <a:rPr lang="en-US" dirty="0"/>
              <a:t>ERCOT notifies TSPs/DSPs of Batch Zero classifications</a:t>
            </a:r>
          </a:p>
        </p:txBody>
      </p:sp>
      <p:sp>
        <p:nvSpPr>
          <p:cNvPr id="43" name="Right Brace 42">
            <a:extLst>
              <a:ext uri="{FF2B5EF4-FFF2-40B4-BE49-F238E27FC236}">
                <a16:creationId xmlns:a16="http://schemas.microsoft.com/office/drawing/2014/main" id="{DF9C553B-F39A-04BD-1D22-171BD13D06A6}"/>
              </a:ext>
            </a:extLst>
          </p:cNvPr>
          <p:cNvSpPr/>
          <p:nvPr/>
        </p:nvSpPr>
        <p:spPr>
          <a:xfrm rot="16200000">
            <a:off x="3281901" y="-426578"/>
            <a:ext cx="846892" cy="6632295"/>
          </a:xfrm>
          <a:prstGeom prst="rightBrace">
            <a:avLst>
              <a:gd name="adj1" fmla="val 75259"/>
              <a:gd name="adj2" fmla="val 50000"/>
            </a:avLst>
          </a:pr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TextBox 43">
            <a:extLst>
              <a:ext uri="{FF2B5EF4-FFF2-40B4-BE49-F238E27FC236}">
                <a16:creationId xmlns:a16="http://schemas.microsoft.com/office/drawing/2014/main" id="{30C7F737-6F4B-9827-7DF4-88E94F735575}"/>
              </a:ext>
            </a:extLst>
          </p:cNvPr>
          <p:cNvSpPr txBox="1"/>
          <p:nvPr/>
        </p:nvSpPr>
        <p:spPr>
          <a:xfrm>
            <a:off x="2502302" y="1814922"/>
            <a:ext cx="2406090" cy="646331"/>
          </a:xfrm>
          <a:prstGeom prst="rect">
            <a:avLst/>
          </a:prstGeom>
          <a:noFill/>
          <a:ln>
            <a:noFill/>
          </a:ln>
        </p:spPr>
        <p:txBody>
          <a:bodyPr wrap="square" rtlCol="0">
            <a:spAutoFit/>
          </a:bodyPr>
          <a:lstStyle/>
          <a:p>
            <a:pPr algn="ctr"/>
            <a:r>
              <a:rPr lang="en-US" dirty="0"/>
              <a:t>LLIS study reviews continue</a:t>
            </a:r>
          </a:p>
        </p:txBody>
      </p:sp>
    </p:spTree>
    <p:extLst>
      <p:ext uri="{BB962C8B-B14F-4D97-AF65-F5344CB8AC3E}">
        <p14:creationId xmlns:p14="http://schemas.microsoft.com/office/powerpoint/2010/main" val="417690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EC35B-5A7C-A4DC-5B9B-09CF5CFDB762}"/>
              </a:ext>
            </a:extLst>
          </p:cNvPr>
          <p:cNvSpPr>
            <a:spLocks noGrp="1"/>
          </p:cNvSpPr>
          <p:nvPr>
            <p:ph type="title"/>
          </p:nvPr>
        </p:nvSpPr>
        <p:spPr/>
        <p:txBody>
          <a:bodyPr/>
          <a:lstStyle/>
          <a:p>
            <a:r>
              <a:rPr lang="en-US" dirty="0"/>
              <a:t>Additional notes on base loads in Batch Zero</a:t>
            </a:r>
          </a:p>
        </p:txBody>
      </p:sp>
      <p:sp>
        <p:nvSpPr>
          <p:cNvPr id="3" name="Text Placeholder 2">
            <a:extLst>
              <a:ext uri="{FF2B5EF4-FFF2-40B4-BE49-F238E27FC236}">
                <a16:creationId xmlns:a16="http://schemas.microsoft.com/office/drawing/2014/main" id="{31F10D51-5118-4267-25F5-B16E19F208E0}"/>
              </a:ext>
            </a:extLst>
          </p:cNvPr>
          <p:cNvSpPr>
            <a:spLocks noGrp="1"/>
          </p:cNvSpPr>
          <p:nvPr>
            <p:ph type="body" sz="quarter" idx="16"/>
          </p:nvPr>
        </p:nvSpPr>
        <p:spPr/>
        <p:txBody>
          <a:bodyPr/>
          <a:lstStyle/>
          <a:p>
            <a:pPr marL="285750" indent="-285750">
              <a:buFont typeface="Arial" panose="020B0604020202020204" pitchFamily="34" charset="0"/>
              <a:buChar char="•"/>
            </a:pPr>
            <a:r>
              <a:rPr lang="en-US" sz="1800" dirty="0"/>
              <a:t>The design of PGRR145 is intended to allow for loads that qualify as base load in Batch Zero to continue moving toward energization prior to Batch Zero or while Batch Zero is in progress.</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r>
              <a:rPr lang="en-US" sz="1800" dirty="0"/>
              <a:t>For example, base loads are still able to qualify for the quarterly stability assessment (QSA) appropriate for their planned Initial Energization date while Batch Zero is in progress. They are also eligible to be added to the ERCOT Network Operations Model during that time.</a:t>
            </a:r>
          </a:p>
        </p:txBody>
      </p:sp>
      <p:sp>
        <p:nvSpPr>
          <p:cNvPr id="4" name="Slide Number Placeholder 3">
            <a:extLst>
              <a:ext uri="{FF2B5EF4-FFF2-40B4-BE49-F238E27FC236}">
                <a16:creationId xmlns:a16="http://schemas.microsoft.com/office/drawing/2014/main" id="{B9F060B5-A9FA-892D-CFAF-070D02339FE8}"/>
              </a:ext>
            </a:extLst>
          </p:cNvPr>
          <p:cNvSpPr>
            <a:spLocks noGrp="1"/>
          </p:cNvSpPr>
          <p:nvPr>
            <p:ph type="sldNum" sz="quarter" idx="12"/>
          </p:nvPr>
        </p:nvSpPr>
        <p:spPr/>
        <p:txBody>
          <a:bodyPr/>
          <a:lstStyle/>
          <a:p>
            <a:fld id="{BCDE79FB-97BA-492B-8D57-F1373F9ADA95}" type="slidenum">
              <a:rPr lang="en-US" smtClean="0"/>
              <a:t>11</a:t>
            </a:fld>
            <a:endParaRPr lang="en-US" dirty="0"/>
          </a:p>
        </p:txBody>
      </p:sp>
    </p:spTree>
    <p:extLst>
      <p:ext uri="{BB962C8B-B14F-4D97-AF65-F5344CB8AC3E}">
        <p14:creationId xmlns:p14="http://schemas.microsoft.com/office/powerpoint/2010/main" val="22300070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763BF-E6F8-37C9-2620-404797873DCA}"/>
              </a:ext>
            </a:extLst>
          </p:cNvPr>
          <p:cNvSpPr>
            <a:spLocks noGrp="1"/>
          </p:cNvSpPr>
          <p:nvPr>
            <p:ph type="ctrTitle"/>
          </p:nvPr>
        </p:nvSpPr>
        <p:spPr/>
        <p:txBody>
          <a:bodyPr/>
          <a:lstStyle/>
          <a:p>
            <a:r>
              <a:rPr lang="en-US" dirty="0"/>
              <a:t>Questions on Key Dates topic?</a:t>
            </a:r>
          </a:p>
        </p:txBody>
      </p:sp>
      <p:sp>
        <p:nvSpPr>
          <p:cNvPr id="4" name="Slide Number Placeholder 3">
            <a:extLst>
              <a:ext uri="{FF2B5EF4-FFF2-40B4-BE49-F238E27FC236}">
                <a16:creationId xmlns:a16="http://schemas.microsoft.com/office/drawing/2014/main" id="{5EBE7693-4C22-1E79-9B01-F670138013FF}"/>
              </a:ext>
            </a:extLst>
          </p:cNvPr>
          <p:cNvSpPr>
            <a:spLocks noGrp="1"/>
          </p:cNvSpPr>
          <p:nvPr>
            <p:ph type="sldNum" sz="quarter" idx="12"/>
          </p:nvPr>
        </p:nvSpPr>
        <p:spPr/>
        <p:txBody>
          <a:bodyPr/>
          <a:lstStyle/>
          <a:p>
            <a:fld id="{BCDE79FB-97BA-492B-8D57-F1373F9ADA95}" type="slidenum">
              <a:rPr lang="en-US" smtClean="0"/>
              <a:t>12</a:t>
            </a:fld>
            <a:endParaRPr lang="en-US" dirty="0"/>
          </a:p>
        </p:txBody>
      </p:sp>
    </p:spTree>
    <p:extLst>
      <p:ext uri="{BB962C8B-B14F-4D97-AF65-F5344CB8AC3E}">
        <p14:creationId xmlns:p14="http://schemas.microsoft.com/office/powerpoint/2010/main" val="4050123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695AE-90AD-E99B-21B8-9B7E27C5D7A3}"/>
              </a:ext>
            </a:extLst>
          </p:cNvPr>
          <p:cNvSpPr>
            <a:spLocks noGrp="1"/>
          </p:cNvSpPr>
          <p:nvPr>
            <p:ph type="ctrTitle"/>
          </p:nvPr>
        </p:nvSpPr>
        <p:spPr/>
        <p:txBody>
          <a:bodyPr/>
          <a:lstStyle/>
          <a:p>
            <a:r>
              <a:rPr lang="en-US" dirty="0"/>
              <a:t>Dynamic Models For Batch Zero</a:t>
            </a:r>
          </a:p>
        </p:txBody>
      </p:sp>
    </p:spTree>
    <p:extLst>
      <p:ext uri="{BB962C8B-B14F-4D97-AF65-F5344CB8AC3E}">
        <p14:creationId xmlns:p14="http://schemas.microsoft.com/office/powerpoint/2010/main" val="19718133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0E34D-720E-769E-0F5A-A3BD28EA3937}"/>
              </a:ext>
            </a:extLst>
          </p:cNvPr>
          <p:cNvSpPr>
            <a:spLocks noGrp="1"/>
          </p:cNvSpPr>
          <p:nvPr>
            <p:ph type="title"/>
          </p:nvPr>
        </p:nvSpPr>
        <p:spPr/>
        <p:txBody>
          <a:bodyPr>
            <a:normAutofit/>
          </a:bodyPr>
          <a:lstStyle/>
          <a:p>
            <a:r>
              <a:rPr lang="en-US" dirty="0"/>
              <a:t>Dynamic Models for the Batch Zero – Key Deadlines</a:t>
            </a:r>
          </a:p>
        </p:txBody>
      </p:sp>
      <p:sp>
        <p:nvSpPr>
          <p:cNvPr id="5" name="Slide Number Placeholder 4">
            <a:extLst>
              <a:ext uri="{FF2B5EF4-FFF2-40B4-BE49-F238E27FC236}">
                <a16:creationId xmlns:a16="http://schemas.microsoft.com/office/drawing/2014/main" id="{EEDE545E-C21F-8E96-B689-E66AF48EC30E}"/>
              </a:ext>
            </a:extLst>
          </p:cNvPr>
          <p:cNvSpPr>
            <a:spLocks noGrp="1"/>
          </p:cNvSpPr>
          <p:nvPr>
            <p:ph type="sldNum" sz="quarter" idx="12"/>
          </p:nvPr>
        </p:nvSpPr>
        <p:spPr/>
        <p:txBody>
          <a:bodyPr/>
          <a:lstStyle/>
          <a:p>
            <a:fld id="{BCDE79FB-97BA-492B-8D57-F1373F9ADA95}" type="slidenum">
              <a:rPr lang="en-US" smtClean="0"/>
              <a:t>14</a:t>
            </a:fld>
            <a:endParaRPr lang="en-US"/>
          </a:p>
        </p:txBody>
      </p:sp>
      <p:sp>
        <p:nvSpPr>
          <p:cNvPr id="6" name="Shape 4">
            <a:extLst>
              <a:ext uri="{FF2B5EF4-FFF2-40B4-BE49-F238E27FC236}">
                <a16:creationId xmlns:a16="http://schemas.microsoft.com/office/drawing/2014/main" id="{BC06F733-9DA1-AE80-2E99-10C73604F464}"/>
              </a:ext>
            </a:extLst>
          </p:cNvPr>
          <p:cNvSpPr/>
          <p:nvPr/>
        </p:nvSpPr>
        <p:spPr>
          <a:xfrm>
            <a:off x="602368" y="1679666"/>
            <a:ext cx="5789170" cy="806642"/>
          </a:xfrm>
          <a:prstGeom prst="rect">
            <a:avLst/>
          </a:prstGeom>
          <a:solidFill>
            <a:srgbClr val="1C7293"/>
          </a:solidFill>
          <a:ln w="12700">
            <a:solidFill>
              <a:srgbClr val="1C7293"/>
            </a:solidFill>
            <a:prstDash val="solid"/>
          </a:ln>
          <a:effectLst>
            <a:outerShdw blurRad="76200" dist="38100" dir="8100000" algn="bl" rotWithShape="0">
              <a:srgbClr val="000000">
                <a:alpha val="12000"/>
              </a:srgbClr>
            </a:outerShdw>
          </a:effectLst>
        </p:spPr>
        <p:txBody>
          <a:bodyPr/>
          <a:lstStyle/>
          <a:p>
            <a:endParaRPr lang="en-US"/>
          </a:p>
        </p:txBody>
      </p:sp>
      <p:sp>
        <p:nvSpPr>
          <p:cNvPr id="7" name="Text 5">
            <a:extLst>
              <a:ext uri="{FF2B5EF4-FFF2-40B4-BE49-F238E27FC236}">
                <a16:creationId xmlns:a16="http://schemas.microsoft.com/office/drawing/2014/main" id="{D4D46BD0-CA14-F88A-2F7A-257AB7D6C515}"/>
              </a:ext>
            </a:extLst>
          </p:cNvPr>
          <p:cNvSpPr/>
          <p:nvPr/>
        </p:nvSpPr>
        <p:spPr>
          <a:xfrm>
            <a:off x="602366" y="1679666"/>
            <a:ext cx="5750624" cy="411480"/>
          </a:xfrm>
          <a:prstGeom prst="rect">
            <a:avLst/>
          </a:prstGeom>
          <a:noFill/>
          <a:ln/>
        </p:spPr>
        <p:txBody>
          <a:bodyPr wrap="square"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July 10, 2026</a:t>
            </a:r>
            <a:endParaRPr lang="en-US" sz="2000" dirty="0"/>
          </a:p>
        </p:txBody>
      </p:sp>
      <p:sp>
        <p:nvSpPr>
          <p:cNvPr id="8" name="Text 6">
            <a:extLst>
              <a:ext uri="{FF2B5EF4-FFF2-40B4-BE49-F238E27FC236}">
                <a16:creationId xmlns:a16="http://schemas.microsoft.com/office/drawing/2014/main" id="{8402074E-DDCF-38F7-27CB-1A8BFAC771AF}"/>
              </a:ext>
            </a:extLst>
          </p:cNvPr>
          <p:cNvSpPr/>
          <p:nvPr/>
        </p:nvSpPr>
        <p:spPr>
          <a:xfrm>
            <a:off x="610889" y="2091146"/>
            <a:ext cx="5750624" cy="395162"/>
          </a:xfrm>
          <a:prstGeom prst="rect">
            <a:avLst/>
          </a:prstGeom>
          <a:noFill/>
          <a:ln/>
        </p:spPr>
        <p:txBody>
          <a:bodyPr wrap="square" rtlCol="0" anchor="ctr"/>
          <a:lstStyle/>
          <a:p>
            <a:pPr marL="0" indent="0" algn="ctr">
              <a:buNone/>
            </a:pPr>
            <a:r>
              <a:rPr lang="en-US" dirty="0">
                <a:solidFill>
                  <a:srgbClr val="FFFFFF"/>
                </a:solidFill>
                <a:latin typeface="Calibri" pitchFamily="34" charset="0"/>
                <a:ea typeface="Calibri" pitchFamily="34" charset="-122"/>
                <a:cs typeface="Calibri" pitchFamily="34" charset="-120"/>
              </a:rPr>
              <a:t>ILLE Model Submission Deadline</a:t>
            </a:r>
            <a:endParaRPr lang="en-US" dirty="0"/>
          </a:p>
        </p:txBody>
      </p:sp>
      <p:sp>
        <p:nvSpPr>
          <p:cNvPr id="9" name="Shape 11">
            <a:extLst>
              <a:ext uri="{FF2B5EF4-FFF2-40B4-BE49-F238E27FC236}">
                <a16:creationId xmlns:a16="http://schemas.microsoft.com/office/drawing/2014/main" id="{20091F81-5098-3D9B-A52D-1B800471A335}"/>
              </a:ext>
            </a:extLst>
          </p:cNvPr>
          <p:cNvSpPr/>
          <p:nvPr/>
        </p:nvSpPr>
        <p:spPr>
          <a:xfrm>
            <a:off x="602368" y="2535853"/>
            <a:ext cx="5779040" cy="2370679"/>
          </a:xfrm>
          <a:prstGeom prst="rect">
            <a:avLst/>
          </a:prstGeom>
          <a:solidFill>
            <a:srgbClr val="CCDDE0"/>
          </a:solidFill>
          <a:ln w="12700">
            <a:solidFill>
              <a:srgbClr val="C0D8EC"/>
            </a:solidFill>
            <a:prstDash val="solid"/>
          </a:ln>
        </p:spPr>
        <p:txBody>
          <a:bodyPr/>
          <a:lstStyle/>
          <a:p>
            <a:endParaRPr lang="en-US"/>
          </a:p>
        </p:txBody>
      </p:sp>
      <p:sp>
        <p:nvSpPr>
          <p:cNvPr id="10" name="Text 12">
            <a:extLst>
              <a:ext uri="{FF2B5EF4-FFF2-40B4-BE49-F238E27FC236}">
                <a16:creationId xmlns:a16="http://schemas.microsoft.com/office/drawing/2014/main" id="{8E373140-FC95-D543-1D0B-E4A87DBB357A}"/>
              </a:ext>
            </a:extLst>
          </p:cNvPr>
          <p:cNvSpPr/>
          <p:nvPr/>
        </p:nvSpPr>
        <p:spPr>
          <a:xfrm>
            <a:off x="693349" y="2627293"/>
            <a:ext cx="5535240" cy="594360"/>
          </a:xfrm>
          <a:prstGeom prst="rect">
            <a:avLst/>
          </a:prstGeom>
          <a:noFill/>
          <a:ln/>
        </p:spPr>
        <p:txBody>
          <a:bodyPr wrap="square" rtlCol="0" anchor="ctr"/>
          <a:lstStyle/>
          <a:p>
            <a:pPr marL="0" indent="0">
              <a:buNone/>
            </a:pPr>
            <a:r>
              <a:rPr lang="en-US" sz="2000" b="1" dirty="0">
                <a:solidFill>
                  <a:srgbClr val="1C7293"/>
                </a:solidFill>
                <a:latin typeface="Calibri" pitchFamily="34" charset="0"/>
                <a:ea typeface="Calibri" pitchFamily="34" charset="-122"/>
                <a:cs typeface="Calibri" pitchFamily="34" charset="-120"/>
              </a:rPr>
              <a:t>ILLE Must Submit to ERCOT and the Interconnecting TSP by July 10</a:t>
            </a:r>
            <a:r>
              <a:rPr lang="en-US" sz="2000" b="1" baseline="30000" dirty="0">
                <a:solidFill>
                  <a:srgbClr val="1C7293"/>
                </a:solidFill>
                <a:latin typeface="Calibri" pitchFamily="34" charset="0"/>
                <a:ea typeface="Calibri" pitchFamily="34" charset="-122"/>
                <a:cs typeface="Calibri" pitchFamily="34" charset="-120"/>
              </a:rPr>
              <a:t>(1)</a:t>
            </a:r>
            <a:r>
              <a:rPr lang="en-US" sz="2000" b="1" dirty="0">
                <a:solidFill>
                  <a:srgbClr val="1C7293"/>
                </a:solidFill>
                <a:latin typeface="Calibri" pitchFamily="34" charset="0"/>
                <a:ea typeface="Calibri" pitchFamily="34" charset="-122"/>
                <a:cs typeface="Calibri" pitchFamily="34" charset="-120"/>
              </a:rPr>
              <a:t>:</a:t>
            </a:r>
            <a:endParaRPr lang="en-US" sz="2000" dirty="0"/>
          </a:p>
        </p:txBody>
      </p:sp>
      <p:sp>
        <p:nvSpPr>
          <p:cNvPr id="11" name="Text 13">
            <a:extLst>
              <a:ext uri="{FF2B5EF4-FFF2-40B4-BE49-F238E27FC236}">
                <a16:creationId xmlns:a16="http://schemas.microsoft.com/office/drawing/2014/main" id="{6523C9D7-EC0B-CFC5-E711-EB158408A6BE}"/>
              </a:ext>
            </a:extLst>
          </p:cNvPr>
          <p:cNvSpPr/>
          <p:nvPr/>
        </p:nvSpPr>
        <p:spPr>
          <a:xfrm>
            <a:off x="709433" y="3313093"/>
            <a:ext cx="5517461" cy="1643488"/>
          </a:xfrm>
          <a:prstGeom prst="rect">
            <a:avLst/>
          </a:prstGeom>
          <a:noFill/>
          <a:ln/>
        </p:spPr>
        <p:txBody>
          <a:bodyPr wrap="square" rtlCol="0" anchor="ctr"/>
          <a:lstStyle/>
          <a:p>
            <a:pPr marL="342900" indent="-342900">
              <a:buSzPct val="100000"/>
              <a:buChar char="•"/>
            </a:pPr>
            <a:r>
              <a:rPr lang="en-US" dirty="0">
                <a:solidFill>
                  <a:srgbClr val="1A2740"/>
                </a:solidFill>
                <a:latin typeface="Calibri" pitchFamily="34" charset="0"/>
                <a:ea typeface="Calibri" pitchFamily="34" charset="-122"/>
                <a:cs typeface="Calibri" pitchFamily="34" charset="-120"/>
              </a:rPr>
              <a:t>Dynamic models</a:t>
            </a:r>
            <a:endParaRPr lang="en-US" dirty="0"/>
          </a:p>
          <a:p>
            <a:pPr marL="342900" indent="-342900">
              <a:buSzPct val="100000"/>
              <a:buChar char="•"/>
            </a:pPr>
            <a:r>
              <a:rPr lang="en-US" dirty="0">
                <a:solidFill>
                  <a:srgbClr val="1A2740"/>
                </a:solidFill>
                <a:latin typeface="Calibri" pitchFamily="34" charset="0"/>
                <a:ea typeface="Calibri" pitchFamily="34" charset="-122"/>
                <a:cs typeface="Calibri" pitchFamily="34" charset="-120"/>
              </a:rPr>
              <a:t>Model parameters</a:t>
            </a:r>
            <a:endParaRPr lang="en-US" dirty="0"/>
          </a:p>
          <a:p>
            <a:pPr marL="342900" indent="-342900">
              <a:buSzPct val="100000"/>
              <a:buChar char="•"/>
            </a:pPr>
            <a:r>
              <a:rPr lang="en-US" dirty="0">
                <a:solidFill>
                  <a:srgbClr val="1A2740"/>
                </a:solidFill>
                <a:latin typeface="Calibri" pitchFamily="34" charset="0"/>
                <a:ea typeface="Calibri" pitchFamily="34" charset="-122"/>
                <a:cs typeface="Calibri" pitchFamily="34" charset="-120"/>
              </a:rPr>
              <a:t>Supporting technical documentation</a:t>
            </a:r>
            <a:endParaRPr lang="en-US" dirty="0"/>
          </a:p>
          <a:p>
            <a:pPr marL="342900" indent="-342900">
              <a:buSzPct val="100000"/>
              <a:buChar char="•"/>
            </a:pPr>
            <a:r>
              <a:rPr lang="en-US" dirty="0">
                <a:solidFill>
                  <a:srgbClr val="1A2740"/>
                </a:solidFill>
                <a:latin typeface="Calibri" pitchFamily="34" charset="0"/>
                <a:ea typeface="Calibri" pitchFamily="34" charset="-122"/>
                <a:cs typeface="Calibri" pitchFamily="34" charset="-120"/>
              </a:rPr>
              <a:t>Completed ERCOT Dynamic Working Group Large Load Data Survey</a:t>
            </a:r>
            <a:r>
              <a:rPr lang="en-US" baseline="30000" dirty="0">
                <a:solidFill>
                  <a:srgbClr val="1A2740"/>
                </a:solidFill>
                <a:latin typeface="Calibri" pitchFamily="34" charset="0"/>
                <a:ea typeface="Calibri" pitchFamily="34" charset="-122"/>
                <a:cs typeface="Calibri" pitchFamily="34" charset="-120"/>
              </a:rPr>
              <a:t>(2)</a:t>
            </a:r>
            <a:endParaRPr lang="en-US" baseline="30000" dirty="0"/>
          </a:p>
        </p:txBody>
      </p:sp>
      <p:sp>
        <p:nvSpPr>
          <p:cNvPr id="18" name="TextBox 17">
            <a:extLst>
              <a:ext uri="{FF2B5EF4-FFF2-40B4-BE49-F238E27FC236}">
                <a16:creationId xmlns:a16="http://schemas.microsoft.com/office/drawing/2014/main" id="{B842A205-65C9-FCB2-C80B-CA504AC3FE3E}"/>
              </a:ext>
            </a:extLst>
          </p:cNvPr>
          <p:cNvSpPr txBox="1"/>
          <p:nvPr/>
        </p:nvSpPr>
        <p:spPr>
          <a:xfrm>
            <a:off x="602366" y="5048021"/>
            <a:ext cx="5750624" cy="738664"/>
          </a:xfrm>
          <a:prstGeom prst="rect">
            <a:avLst/>
          </a:prstGeom>
          <a:noFill/>
        </p:spPr>
        <p:txBody>
          <a:bodyPr wrap="square">
            <a:spAutoFit/>
          </a:bodyPr>
          <a:lstStyle/>
          <a:p>
            <a:r>
              <a:rPr lang="en-US" sz="1400" u="sng" dirty="0">
                <a:solidFill>
                  <a:srgbClr val="467886"/>
                </a:solidFill>
                <a:latin typeface="Aptos" panose="020B0004020202020204" pitchFamily="34" charset="0"/>
                <a:ea typeface="Aptos" panose="020B0004020202020204" pitchFamily="34" charset="0"/>
                <a:cs typeface="Times New Roman" panose="02020603050405020304" pitchFamily="18" charset="0"/>
                <a:hlinkClick r:id="rId2"/>
              </a:rPr>
              <a:t>(1). LargeLoadInterconnection@ercot.com</a:t>
            </a:r>
          </a:p>
          <a:p>
            <a:r>
              <a:rPr lang="en-US" sz="1400" u="sng"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2"/>
              </a:rPr>
              <a:t>(2). https://www.ercot.com/files/docs/2025/12/19/ERCOT-Dynamics-Working-Group-Large-Load-Data-Survey_v2.docx</a:t>
            </a:r>
            <a:endParaRPr lang="en-US" sz="1400" dirty="0"/>
          </a:p>
        </p:txBody>
      </p:sp>
      <p:sp>
        <p:nvSpPr>
          <p:cNvPr id="21" name="Shape 12">
            <a:extLst>
              <a:ext uri="{FF2B5EF4-FFF2-40B4-BE49-F238E27FC236}">
                <a16:creationId xmlns:a16="http://schemas.microsoft.com/office/drawing/2014/main" id="{483E3B5A-7252-C203-6415-21FEAB39DF9C}"/>
              </a:ext>
            </a:extLst>
          </p:cNvPr>
          <p:cNvSpPr/>
          <p:nvPr/>
        </p:nvSpPr>
        <p:spPr>
          <a:xfrm>
            <a:off x="7410826" y="1879310"/>
            <a:ext cx="0" cy="1152144"/>
          </a:xfrm>
          <a:prstGeom prst="line">
            <a:avLst/>
          </a:prstGeom>
          <a:noFill/>
          <a:ln w="19050">
            <a:solidFill>
              <a:srgbClr val="1D9E75"/>
            </a:solidFill>
            <a:prstDash val="solid"/>
          </a:ln>
        </p:spPr>
        <p:txBody>
          <a:bodyPr/>
          <a:lstStyle/>
          <a:p>
            <a:endParaRPr lang="en-US"/>
          </a:p>
        </p:txBody>
      </p:sp>
      <p:sp>
        <p:nvSpPr>
          <p:cNvPr id="22" name="Shape 13">
            <a:extLst>
              <a:ext uri="{FF2B5EF4-FFF2-40B4-BE49-F238E27FC236}">
                <a16:creationId xmlns:a16="http://schemas.microsoft.com/office/drawing/2014/main" id="{D64387D4-B44E-739B-E178-7730174CD0EC}"/>
              </a:ext>
            </a:extLst>
          </p:cNvPr>
          <p:cNvSpPr/>
          <p:nvPr/>
        </p:nvSpPr>
        <p:spPr>
          <a:xfrm>
            <a:off x="7328530" y="1714718"/>
            <a:ext cx="164592" cy="164592"/>
          </a:xfrm>
          <a:prstGeom prst="ellipse">
            <a:avLst/>
          </a:prstGeom>
          <a:solidFill>
            <a:srgbClr val="FAEEDA"/>
          </a:solidFill>
          <a:ln w="19050">
            <a:solidFill>
              <a:srgbClr val="BA7517"/>
            </a:solidFill>
            <a:prstDash val="solid"/>
          </a:ln>
        </p:spPr>
        <p:txBody>
          <a:bodyPr/>
          <a:lstStyle/>
          <a:p>
            <a:endParaRPr lang="en-US"/>
          </a:p>
        </p:txBody>
      </p:sp>
      <p:sp>
        <p:nvSpPr>
          <p:cNvPr id="23" name="Text 14">
            <a:extLst>
              <a:ext uri="{FF2B5EF4-FFF2-40B4-BE49-F238E27FC236}">
                <a16:creationId xmlns:a16="http://schemas.microsoft.com/office/drawing/2014/main" id="{95F439C8-2588-E474-7451-86B5066B0AFC}"/>
              </a:ext>
            </a:extLst>
          </p:cNvPr>
          <p:cNvSpPr/>
          <p:nvPr/>
        </p:nvSpPr>
        <p:spPr>
          <a:xfrm>
            <a:off x="7566274" y="1614134"/>
            <a:ext cx="4023360" cy="201168"/>
          </a:xfrm>
          <a:prstGeom prst="rect">
            <a:avLst/>
          </a:prstGeom>
          <a:noFill/>
          <a:ln/>
        </p:spPr>
        <p:txBody>
          <a:bodyPr wrap="square" lIns="0" tIns="0" rIns="0" bIns="0" rtlCol="0" anchor="t"/>
          <a:lstStyle/>
          <a:p>
            <a:pPr marL="0" indent="0">
              <a:buNone/>
            </a:pPr>
            <a:r>
              <a:rPr lang="en-US" sz="2000" b="1" dirty="0">
                <a:solidFill>
                  <a:srgbClr val="854F0B"/>
                </a:solidFill>
                <a:latin typeface="Calibri" pitchFamily="34" charset="0"/>
                <a:ea typeface="Calibri" pitchFamily="34" charset="-122"/>
                <a:cs typeface="Calibri" pitchFamily="34" charset="-120"/>
              </a:rPr>
              <a:t>July 10, 2026</a:t>
            </a:r>
            <a:endParaRPr lang="en-US" sz="2000" dirty="0"/>
          </a:p>
        </p:txBody>
      </p:sp>
      <p:sp>
        <p:nvSpPr>
          <p:cNvPr id="24" name="Text 15">
            <a:extLst>
              <a:ext uri="{FF2B5EF4-FFF2-40B4-BE49-F238E27FC236}">
                <a16:creationId xmlns:a16="http://schemas.microsoft.com/office/drawing/2014/main" id="{28FEA1B8-5CD1-68EB-7F4B-306A802F852D}"/>
              </a:ext>
            </a:extLst>
          </p:cNvPr>
          <p:cNvSpPr/>
          <p:nvPr/>
        </p:nvSpPr>
        <p:spPr>
          <a:xfrm>
            <a:off x="7566274" y="1915886"/>
            <a:ext cx="4023360" cy="658368"/>
          </a:xfrm>
          <a:prstGeom prst="rect">
            <a:avLst/>
          </a:prstGeom>
          <a:noFill/>
          <a:ln/>
        </p:spPr>
        <p:txBody>
          <a:bodyPr wrap="square" lIns="0" tIns="0" rIns="0" bIns="0" rtlCol="0" anchor="t"/>
          <a:lstStyle/>
          <a:p>
            <a:pPr marL="0" indent="0">
              <a:buNone/>
            </a:pPr>
            <a:r>
              <a:rPr lang="en-US" dirty="0">
                <a:solidFill>
                  <a:srgbClr val="333333"/>
                </a:solidFill>
                <a:latin typeface="Calibri" pitchFamily="34" charset="0"/>
                <a:ea typeface="Calibri" pitchFamily="34" charset="-122"/>
                <a:cs typeface="Calibri" pitchFamily="34" charset="-120"/>
              </a:rPr>
              <a:t>LL projects not submitting models and required information by this deadline will be excluded from Batch Zero.</a:t>
            </a:r>
            <a:endParaRPr lang="en-US" dirty="0"/>
          </a:p>
        </p:txBody>
      </p:sp>
      <p:sp>
        <p:nvSpPr>
          <p:cNvPr id="25" name="Shape 16">
            <a:extLst>
              <a:ext uri="{FF2B5EF4-FFF2-40B4-BE49-F238E27FC236}">
                <a16:creationId xmlns:a16="http://schemas.microsoft.com/office/drawing/2014/main" id="{95493198-4EAE-BA47-EB44-B46F8388DA2B}"/>
              </a:ext>
            </a:extLst>
          </p:cNvPr>
          <p:cNvSpPr/>
          <p:nvPr/>
        </p:nvSpPr>
        <p:spPr>
          <a:xfrm>
            <a:off x="7410826" y="3269198"/>
            <a:ext cx="0" cy="1133856"/>
          </a:xfrm>
          <a:prstGeom prst="line">
            <a:avLst/>
          </a:prstGeom>
          <a:noFill/>
          <a:ln w="19050">
            <a:solidFill>
              <a:srgbClr val="A32D2D"/>
            </a:solidFill>
            <a:prstDash val="solid"/>
          </a:ln>
        </p:spPr>
        <p:txBody>
          <a:bodyPr/>
          <a:lstStyle/>
          <a:p>
            <a:endParaRPr lang="en-US"/>
          </a:p>
        </p:txBody>
      </p:sp>
      <p:sp>
        <p:nvSpPr>
          <p:cNvPr id="26" name="Shape 17">
            <a:extLst>
              <a:ext uri="{FF2B5EF4-FFF2-40B4-BE49-F238E27FC236}">
                <a16:creationId xmlns:a16="http://schemas.microsoft.com/office/drawing/2014/main" id="{18BEEA93-5B82-9C08-2152-631533AC43D8}"/>
              </a:ext>
            </a:extLst>
          </p:cNvPr>
          <p:cNvSpPr/>
          <p:nvPr/>
        </p:nvSpPr>
        <p:spPr>
          <a:xfrm>
            <a:off x="7328530" y="3104606"/>
            <a:ext cx="164592" cy="164592"/>
          </a:xfrm>
          <a:prstGeom prst="ellipse">
            <a:avLst/>
          </a:prstGeom>
          <a:solidFill>
            <a:srgbClr val="E1F5EE"/>
          </a:solidFill>
          <a:ln w="19050">
            <a:solidFill>
              <a:srgbClr val="1D9E75"/>
            </a:solidFill>
            <a:prstDash val="solid"/>
          </a:ln>
        </p:spPr>
        <p:txBody>
          <a:bodyPr/>
          <a:lstStyle/>
          <a:p>
            <a:endParaRPr lang="en-US"/>
          </a:p>
        </p:txBody>
      </p:sp>
      <p:sp>
        <p:nvSpPr>
          <p:cNvPr id="27" name="Text 18">
            <a:extLst>
              <a:ext uri="{FF2B5EF4-FFF2-40B4-BE49-F238E27FC236}">
                <a16:creationId xmlns:a16="http://schemas.microsoft.com/office/drawing/2014/main" id="{B12EAB1F-031A-1B54-5A8E-CFC88830A973}"/>
              </a:ext>
            </a:extLst>
          </p:cNvPr>
          <p:cNvSpPr/>
          <p:nvPr/>
        </p:nvSpPr>
        <p:spPr>
          <a:xfrm>
            <a:off x="7566274" y="3004022"/>
            <a:ext cx="4023360" cy="201168"/>
          </a:xfrm>
          <a:prstGeom prst="rect">
            <a:avLst/>
          </a:prstGeom>
          <a:noFill/>
          <a:ln/>
        </p:spPr>
        <p:txBody>
          <a:bodyPr wrap="square" lIns="0" tIns="0" rIns="0" bIns="0" rtlCol="0" anchor="t"/>
          <a:lstStyle/>
          <a:p>
            <a:pPr marL="0" indent="0">
              <a:buNone/>
            </a:pPr>
            <a:r>
              <a:rPr lang="en-US" sz="2000" b="1" dirty="0">
                <a:solidFill>
                  <a:srgbClr val="0F6E56"/>
                </a:solidFill>
                <a:latin typeface="Calibri" pitchFamily="34" charset="0"/>
                <a:ea typeface="Calibri" pitchFamily="34" charset="-122"/>
                <a:cs typeface="Calibri" pitchFamily="34" charset="-120"/>
              </a:rPr>
              <a:t>August 7, 2026</a:t>
            </a:r>
            <a:endParaRPr lang="en-US" sz="2000" dirty="0"/>
          </a:p>
        </p:txBody>
      </p:sp>
      <p:sp>
        <p:nvSpPr>
          <p:cNvPr id="28" name="Text 19">
            <a:extLst>
              <a:ext uri="{FF2B5EF4-FFF2-40B4-BE49-F238E27FC236}">
                <a16:creationId xmlns:a16="http://schemas.microsoft.com/office/drawing/2014/main" id="{3C90AC48-882A-DDAA-6B5A-5009D320468B}"/>
              </a:ext>
            </a:extLst>
          </p:cNvPr>
          <p:cNvSpPr/>
          <p:nvPr/>
        </p:nvSpPr>
        <p:spPr>
          <a:xfrm>
            <a:off x="7566274" y="3305774"/>
            <a:ext cx="4023360" cy="621792"/>
          </a:xfrm>
          <a:prstGeom prst="rect">
            <a:avLst/>
          </a:prstGeom>
          <a:noFill/>
          <a:ln/>
        </p:spPr>
        <p:txBody>
          <a:bodyPr wrap="square" lIns="0" tIns="0" rIns="0" bIns="0" rtlCol="0" anchor="t"/>
          <a:lstStyle/>
          <a:p>
            <a:pPr marL="0" indent="0">
              <a:buNone/>
            </a:pPr>
            <a:r>
              <a:rPr lang="en-US" dirty="0">
                <a:solidFill>
                  <a:srgbClr val="333333"/>
                </a:solidFill>
                <a:latin typeface="Calibri" pitchFamily="34" charset="0"/>
                <a:ea typeface="Calibri" pitchFamily="34" charset="-122"/>
                <a:cs typeface="Calibri" pitchFamily="34" charset="-120"/>
              </a:rPr>
              <a:t>ERCOT will notify ILLE of any identified deficiencies in submitted models or required information.</a:t>
            </a:r>
            <a:endParaRPr lang="en-US" dirty="0"/>
          </a:p>
        </p:txBody>
      </p:sp>
      <p:sp>
        <p:nvSpPr>
          <p:cNvPr id="29" name="Shape 20">
            <a:extLst>
              <a:ext uri="{FF2B5EF4-FFF2-40B4-BE49-F238E27FC236}">
                <a16:creationId xmlns:a16="http://schemas.microsoft.com/office/drawing/2014/main" id="{E8A94E5B-C9D9-C233-3CFB-E06266FD95B9}"/>
              </a:ext>
            </a:extLst>
          </p:cNvPr>
          <p:cNvSpPr/>
          <p:nvPr/>
        </p:nvSpPr>
        <p:spPr>
          <a:xfrm>
            <a:off x="7328530" y="4476206"/>
            <a:ext cx="164592" cy="164592"/>
          </a:xfrm>
          <a:prstGeom prst="ellipse">
            <a:avLst/>
          </a:prstGeom>
          <a:solidFill>
            <a:srgbClr val="FCEBEB"/>
          </a:solidFill>
          <a:ln w="19050">
            <a:solidFill>
              <a:srgbClr val="A32D2D"/>
            </a:solidFill>
            <a:prstDash val="solid"/>
          </a:ln>
        </p:spPr>
        <p:txBody>
          <a:bodyPr/>
          <a:lstStyle/>
          <a:p>
            <a:endParaRPr lang="en-US"/>
          </a:p>
        </p:txBody>
      </p:sp>
      <p:sp>
        <p:nvSpPr>
          <p:cNvPr id="30" name="Text 21">
            <a:extLst>
              <a:ext uri="{FF2B5EF4-FFF2-40B4-BE49-F238E27FC236}">
                <a16:creationId xmlns:a16="http://schemas.microsoft.com/office/drawing/2014/main" id="{CC11C6C7-CEC7-9BAD-A70F-0039CC8C9C61}"/>
              </a:ext>
            </a:extLst>
          </p:cNvPr>
          <p:cNvSpPr/>
          <p:nvPr/>
        </p:nvSpPr>
        <p:spPr>
          <a:xfrm>
            <a:off x="7566274" y="4375622"/>
            <a:ext cx="4023360" cy="201168"/>
          </a:xfrm>
          <a:prstGeom prst="rect">
            <a:avLst/>
          </a:prstGeom>
          <a:noFill/>
          <a:ln/>
        </p:spPr>
        <p:txBody>
          <a:bodyPr wrap="square" lIns="0" tIns="0" rIns="0" bIns="0" rtlCol="0" anchor="t"/>
          <a:lstStyle/>
          <a:p>
            <a:pPr marL="0" indent="0">
              <a:buNone/>
            </a:pPr>
            <a:r>
              <a:rPr lang="en-US" sz="2000" b="1" dirty="0">
                <a:solidFill>
                  <a:srgbClr val="A32D2D"/>
                </a:solidFill>
                <a:latin typeface="Calibri" pitchFamily="34" charset="0"/>
                <a:ea typeface="Calibri" pitchFamily="34" charset="-122"/>
                <a:cs typeface="Calibri" pitchFamily="34" charset="-120"/>
              </a:rPr>
              <a:t>August 31, 2026</a:t>
            </a:r>
            <a:endParaRPr lang="en-US" sz="2000" dirty="0"/>
          </a:p>
        </p:txBody>
      </p:sp>
      <p:sp>
        <p:nvSpPr>
          <p:cNvPr id="31" name="Text 22">
            <a:extLst>
              <a:ext uri="{FF2B5EF4-FFF2-40B4-BE49-F238E27FC236}">
                <a16:creationId xmlns:a16="http://schemas.microsoft.com/office/drawing/2014/main" id="{929030FC-D806-A83D-29E7-AB99AE60190D}"/>
              </a:ext>
            </a:extLst>
          </p:cNvPr>
          <p:cNvSpPr/>
          <p:nvPr/>
        </p:nvSpPr>
        <p:spPr>
          <a:xfrm>
            <a:off x="7566274" y="4677374"/>
            <a:ext cx="4023360" cy="694944"/>
          </a:xfrm>
          <a:prstGeom prst="rect">
            <a:avLst/>
          </a:prstGeom>
          <a:noFill/>
          <a:ln/>
        </p:spPr>
        <p:txBody>
          <a:bodyPr wrap="square" lIns="0" tIns="0" rIns="0" bIns="0" rtlCol="0" anchor="t"/>
          <a:lstStyle/>
          <a:p>
            <a:pPr marL="0" indent="0">
              <a:buNone/>
            </a:pPr>
            <a:r>
              <a:rPr lang="en-US" dirty="0">
                <a:solidFill>
                  <a:srgbClr val="333333"/>
                </a:solidFill>
                <a:latin typeface="Calibri" pitchFamily="34" charset="0"/>
                <a:ea typeface="Calibri" pitchFamily="34" charset="-122"/>
                <a:cs typeface="Calibri" pitchFamily="34" charset="-120"/>
              </a:rPr>
              <a:t>Any LL projects with incomplete data or unresolved model issues remaining after this date will also be excluded from Batch Zero.</a:t>
            </a:r>
            <a:endParaRPr lang="en-US" dirty="0"/>
          </a:p>
        </p:txBody>
      </p:sp>
    </p:spTree>
    <p:extLst>
      <p:ext uri="{BB962C8B-B14F-4D97-AF65-F5344CB8AC3E}">
        <p14:creationId xmlns:p14="http://schemas.microsoft.com/office/powerpoint/2010/main" val="362024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3C4DF7-E085-836A-6DCE-0906C62D4A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4C001A-68FE-CA1F-085C-086A7EC57193}"/>
              </a:ext>
            </a:extLst>
          </p:cNvPr>
          <p:cNvSpPr>
            <a:spLocks noGrp="1"/>
          </p:cNvSpPr>
          <p:nvPr>
            <p:ph type="title"/>
          </p:nvPr>
        </p:nvSpPr>
        <p:spPr/>
        <p:txBody>
          <a:bodyPr/>
          <a:lstStyle/>
          <a:p>
            <a:r>
              <a:rPr lang="en-US" dirty="0"/>
              <a:t>Dynamic Models for the Batch Zero – Key Deadlines</a:t>
            </a:r>
          </a:p>
        </p:txBody>
      </p:sp>
      <p:sp>
        <p:nvSpPr>
          <p:cNvPr id="5" name="Slide Number Placeholder 4">
            <a:extLst>
              <a:ext uri="{FF2B5EF4-FFF2-40B4-BE49-F238E27FC236}">
                <a16:creationId xmlns:a16="http://schemas.microsoft.com/office/drawing/2014/main" id="{7368B1A9-6351-7A27-1E69-F922657000AD}"/>
              </a:ext>
            </a:extLst>
          </p:cNvPr>
          <p:cNvSpPr>
            <a:spLocks noGrp="1"/>
          </p:cNvSpPr>
          <p:nvPr>
            <p:ph type="sldNum" sz="quarter" idx="12"/>
          </p:nvPr>
        </p:nvSpPr>
        <p:spPr/>
        <p:txBody>
          <a:bodyPr/>
          <a:lstStyle/>
          <a:p>
            <a:fld id="{BCDE79FB-97BA-492B-8D57-F1373F9ADA95}" type="slidenum">
              <a:rPr lang="en-US" smtClean="0"/>
              <a:t>15</a:t>
            </a:fld>
            <a:endParaRPr lang="en-US"/>
          </a:p>
        </p:txBody>
      </p:sp>
      <p:sp>
        <p:nvSpPr>
          <p:cNvPr id="6" name="Shape 4">
            <a:extLst>
              <a:ext uri="{FF2B5EF4-FFF2-40B4-BE49-F238E27FC236}">
                <a16:creationId xmlns:a16="http://schemas.microsoft.com/office/drawing/2014/main" id="{238FA1DA-E544-D0A5-5CFE-8580AC5D88CF}"/>
              </a:ext>
            </a:extLst>
          </p:cNvPr>
          <p:cNvSpPr/>
          <p:nvPr/>
        </p:nvSpPr>
        <p:spPr>
          <a:xfrm>
            <a:off x="2129535" y="1185543"/>
            <a:ext cx="7946836" cy="806642"/>
          </a:xfrm>
          <a:prstGeom prst="rect">
            <a:avLst/>
          </a:prstGeom>
          <a:solidFill>
            <a:srgbClr val="1C7293"/>
          </a:solidFill>
          <a:ln w="12700">
            <a:solidFill>
              <a:srgbClr val="1C7293"/>
            </a:solidFill>
            <a:prstDash val="solid"/>
          </a:ln>
          <a:effectLst>
            <a:outerShdw blurRad="76200" dist="38100" dir="8100000" algn="bl" rotWithShape="0">
              <a:srgbClr val="000000">
                <a:alpha val="12000"/>
              </a:srgbClr>
            </a:outerShdw>
          </a:effectLst>
        </p:spPr>
        <p:txBody>
          <a:bodyPr/>
          <a:lstStyle/>
          <a:p>
            <a:endParaRPr lang="en-US"/>
          </a:p>
        </p:txBody>
      </p:sp>
      <p:sp>
        <p:nvSpPr>
          <p:cNvPr id="7" name="Text 5">
            <a:extLst>
              <a:ext uri="{FF2B5EF4-FFF2-40B4-BE49-F238E27FC236}">
                <a16:creationId xmlns:a16="http://schemas.microsoft.com/office/drawing/2014/main" id="{4A7F3831-91B9-3118-D926-3D70C017F0CE}"/>
              </a:ext>
            </a:extLst>
          </p:cNvPr>
          <p:cNvSpPr/>
          <p:nvPr/>
        </p:nvSpPr>
        <p:spPr>
          <a:xfrm>
            <a:off x="2495694" y="1185543"/>
            <a:ext cx="7391291" cy="411480"/>
          </a:xfrm>
          <a:prstGeom prst="rect">
            <a:avLst/>
          </a:prstGeom>
          <a:noFill/>
          <a:ln/>
        </p:spPr>
        <p:txBody>
          <a:bodyPr wrap="square" rtlCol="0" anchor="ctr"/>
          <a:lstStyle/>
          <a:p>
            <a:pPr algn="ctr"/>
            <a:r>
              <a:rPr lang="en-US" sz="2000" b="1" dirty="0">
                <a:solidFill>
                  <a:srgbClr val="FFFFFF"/>
                </a:solidFill>
                <a:latin typeface="Calibri" pitchFamily="34" charset="0"/>
                <a:ea typeface="Calibri" pitchFamily="34" charset="-122"/>
                <a:cs typeface="Calibri" pitchFamily="34" charset="-120"/>
              </a:rPr>
              <a:t>July 24, 2026</a:t>
            </a:r>
          </a:p>
        </p:txBody>
      </p:sp>
      <p:sp>
        <p:nvSpPr>
          <p:cNvPr id="8" name="Text 6">
            <a:extLst>
              <a:ext uri="{FF2B5EF4-FFF2-40B4-BE49-F238E27FC236}">
                <a16:creationId xmlns:a16="http://schemas.microsoft.com/office/drawing/2014/main" id="{F5A180F3-C132-5B96-4EF0-1BA984290947}"/>
              </a:ext>
            </a:extLst>
          </p:cNvPr>
          <p:cNvSpPr/>
          <p:nvPr/>
        </p:nvSpPr>
        <p:spPr>
          <a:xfrm>
            <a:off x="2504218" y="1597023"/>
            <a:ext cx="7391289" cy="395162"/>
          </a:xfrm>
          <a:prstGeom prst="rect">
            <a:avLst/>
          </a:prstGeom>
          <a:noFill/>
          <a:ln/>
        </p:spPr>
        <p:txBody>
          <a:bodyPr wrap="square" rtlCol="0" anchor="ctr"/>
          <a:lstStyle/>
          <a:p>
            <a:pPr algn="ctr"/>
            <a:r>
              <a:rPr lang="en-US" dirty="0">
                <a:solidFill>
                  <a:srgbClr val="FFFFFF"/>
                </a:solidFill>
                <a:latin typeface="Calibri" pitchFamily="34" charset="0"/>
                <a:ea typeface="Calibri" pitchFamily="34" charset="-122"/>
                <a:cs typeface="Calibri" pitchFamily="34" charset="-120"/>
              </a:rPr>
              <a:t>TSP Determination Deadline</a:t>
            </a:r>
          </a:p>
        </p:txBody>
      </p:sp>
      <p:sp>
        <p:nvSpPr>
          <p:cNvPr id="12" name="Shape 11">
            <a:extLst>
              <a:ext uri="{FF2B5EF4-FFF2-40B4-BE49-F238E27FC236}">
                <a16:creationId xmlns:a16="http://schemas.microsoft.com/office/drawing/2014/main" id="{01AA8AC0-4056-8D0A-B322-EF9F3F5B64AC}"/>
              </a:ext>
            </a:extLst>
          </p:cNvPr>
          <p:cNvSpPr/>
          <p:nvPr/>
        </p:nvSpPr>
        <p:spPr>
          <a:xfrm>
            <a:off x="2129534" y="2041730"/>
            <a:ext cx="7932931" cy="2370679"/>
          </a:xfrm>
          <a:prstGeom prst="rect">
            <a:avLst/>
          </a:prstGeom>
          <a:solidFill>
            <a:srgbClr val="CCDDE0"/>
          </a:solidFill>
          <a:ln w="12700">
            <a:solidFill>
              <a:srgbClr val="C0D8EC"/>
            </a:solidFill>
            <a:prstDash val="solid"/>
          </a:ln>
        </p:spPr>
        <p:txBody>
          <a:bodyPr/>
          <a:lstStyle/>
          <a:p>
            <a:endParaRPr lang="en-US"/>
          </a:p>
        </p:txBody>
      </p:sp>
      <p:sp>
        <p:nvSpPr>
          <p:cNvPr id="13" name="Text 12">
            <a:extLst>
              <a:ext uri="{FF2B5EF4-FFF2-40B4-BE49-F238E27FC236}">
                <a16:creationId xmlns:a16="http://schemas.microsoft.com/office/drawing/2014/main" id="{D9A653FF-010E-7B95-E79D-5B37AAF138CD}"/>
              </a:ext>
            </a:extLst>
          </p:cNvPr>
          <p:cNvSpPr/>
          <p:nvPr/>
        </p:nvSpPr>
        <p:spPr>
          <a:xfrm>
            <a:off x="2220515" y="2133170"/>
            <a:ext cx="7598265" cy="594360"/>
          </a:xfrm>
          <a:prstGeom prst="rect">
            <a:avLst/>
          </a:prstGeom>
          <a:noFill/>
          <a:ln/>
        </p:spPr>
        <p:txBody>
          <a:bodyPr wrap="square" rtlCol="0" anchor="ctr"/>
          <a:lstStyle/>
          <a:p>
            <a:r>
              <a:rPr lang="en-US" sz="2000" b="1" dirty="0">
                <a:solidFill>
                  <a:srgbClr val="1C7293"/>
                </a:solidFill>
                <a:latin typeface="Calibri" pitchFamily="34" charset="0"/>
                <a:ea typeface="Calibri" pitchFamily="34" charset="-122"/>
                <a:cs typeface="Calibri" pitchFamily="34" charset="-120"/>
              </a:rPr>
              <a:t>TSP Must Submit to ERCOT by July 24 (if applicable)</a:t>
            </a:r>
            <a:r>
              <a:rPr lang="en-US" sz="2000" b="1" baseline="30000" dirty="0">
                <a:solidFill>
                  <a:srgbClr val="1C7293"/>
                </a:solidFill>
                <a:latin typeface="Calibri" pitchFamily="34" charset="0"/>
                <a:ea typeface="Calibri" pitchFamily="34" charset="-122"/>
                <a:cs typeface="Calibri" pitchFamily="34" charset="-120"/>
              </a:rPr>
              <a:t> (1)</a:t>
            </a:r>
            <a:r>
              <a:rPr lang="en-US" sz="2000" b="1" dirty="0">
                <a:solidFill>
                  <a:srgbClr val="1C7293"/>
                </a:solidFill>
                <a:latin typeface="Calibri" pitchFamily="34" charset="0"/>
                <a:ea typeface="Calibri" pitchFamily="34" charset="-122"/>
                <a:cs typeface="Calibri" pitchFamily="34" charset="-120"/>
              </a:rPr>
              <a:t>:</a:t>
            </a:r>
          </a:p>
        </p:txBody>
      </p:sp>
      <p:sp>
        <p:nvSpPr>
          <p:cNvPr id="14" name="Text 13">
            <a:extLst>
              <a:ext uri="{FF2B5EF4-FFF2-40B4-BE49-F238E27FC236}">
                <a16:creationId xmlns:a16="http://schemas.microsoft.com/office/drawing/2014/main" id="{B8944C04-01FC-DD95-4404-0C89AC9AD1A8}"/>
              </a:ext>
            </a:extLst>
          </p:cNvPr>
          <p:cNvSpPr/>
          <p:nvPr/>
        </p:nvSpPr>
        <p:spPr>
          <a:xfrm>
            <a:off x="2236600" y="2818970"/>
            <a:ext cx="7573859" cy="1643488"/>
          </a:xfrm>
          <a:prstGeom prst="rect">
            <a:avLst/>
          </a:prstGeom>
          <a:noFill/>
          <a:ln/>
        </p:spPr>
        <p:txBody>
          <a:bodyPr wrap="square" rtlCol="0" anchor="ctr"/>
          <a:lstStyle/>
          <a:p>
            <a:r>
              <a:rPr lang="en-US" dirty="0">
                <a:solidFill>
                  <a:srgbClr val="1A2740"/>
                </a:solidFill>
                <a:latin typeface="Calibri" pitchFamily="34" charset="0"/>
                <a:ea typeface="Calibri" pitchFamily="34" charset="-122"/>
                <a:cs typeface="Calibri" pitchFamily="34" charset="-120"/>
              </a:rPr>
              <a:t>If a dynamic stability study has previously been performed for a Large Load, the interconnecting TSP must submit a written determination indicating whether the submitted dynamic data is expected to adversely impact prior stability study results.</a:t>
            </a:r>
            <a:endParaRPr lang="en-US" dirty="0"/>
          </a:p>
        </p:txBody>
      </p:sp>
      <p:sp>
        <p:nvSpPr>
          <p:cNvPr id="18" name="TextBox 17">
            <a:extLst>
              <a:ext uri="{FF2B5EF4-FFF2-40B4-BE49-F238E27FC236}">
                <a16:creationId xmlns:a16="http://schemas.microsoft.com/office/drawing/2014/main" id="{785D9E38-8B8A-34C5-1B9E-1C149BF32AE5}"/>
              </a:ext>
            </a:extLst>
          </p:cNvPr>
          <p:cNvSpPr txBox="1"/>
          <p:nvPr/>
        </p:nvSpPr>
        <p:spPr>
          <a:xfrm>
            <a:off x="2037066" y="4553898"/>
            <a:ext cx="3813263" cy="523220"/>
          </a:xfrm>
          <a:prstGeom prst="rect">
            <a:avLst/>
          </a:prstGeom>
          <a:noFill/>
        </p:spPr>
        <p:txBody>
          <a:bodyPr wrap="square">
            <a:spAutoFit/>
          </a:bodyPr>
          <a:lstStyle/>
          <a:p>
            <a:r>
              <a:rPr lang="en-US" sz="1400" u="sng" dirty="0">
                <a:solidFill>
                  <a:srgbClr val="467886"/>
                </a:solidFill>
                <a:latin typeface="Aptos" panose="020B0004020202020204" pitchFamily="34" charset="0"/>
                <a:ea typeface="Aptos" panose="020B0004020202020204" pitchFamily="34" charset="0"/>
                <a:cs typeface="Times New Roman" panose="02020603050405020304" pitchFamily="18" charset="0"/>
                <a:hlinkClick r:id="rId2"/>
              </a:rPr>
              <a:t>(1). LargeLoadInterconnection@ercot.com</a:t>
            </a:r>
          </a:p>
          <a:p>
            <a:endParaRPr lang="en-US" sz="1400" dirty="0"/>
          </a:p>
        </p:txBody>
      </p:sp>
    </p:spTree>
    <p:extLst>
      <p:ext uri="{BB962C8B-B14F-4D97-AF65-F5344CB8AC3E}">
        <p14:creationId xmlns:p14="http://schemas.microsoft.com/office/powerpoint/2010/main" val="15731799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B0B85-FB61-9CF2-632D-1251B1BBE646}"/>
              </a:ext>
            </a:extLst>
          </p:cNvPr>
          <p:cNvSpPr>
            <a:spLocks noGrp="1"/>
          </p:cNvSpPr>
          <p:nvPr>
            <p:ph type="title"/>
          </p:nvPr>
        </p:nvSpPr>
        <p:spPr/>
        <p:txBody>
          <a:bodyPr/>
          <a:lstStyle/>
          <a:p>
            <a:r>
              <a:rPr lang="en-US" dirty="0"/>
              <a:t>Large Load Dynamic Model Submission Elements </a:t>
            </a:r>
          </a:p>
        </p:txBody>
      </p:sp>
      <p:sp>
        <p:nvSpPr>
          <p:cNvPr id="4" name="Slide Number Placeholder 3">
            <a:extLst>
              <a:ext uri="{FF2B5EF4-FFF2-40B4-BE49-F238E27FC236}">
                <a16:creationId xmlns:a16="http://schemas.microsoft.com/office/drawing/2014/main" id="{837B1852-2143-78F3-2957-AE083094D759}"/>
              </a:ext>
            </a:extLst>
          </p:cNvPr>
          <p:cNvSpPr>
            <a:spLocks noGrp="1"/>
          </p:cNvSpPr>
          <p:nvPr>
            <p:ph type="sldNum" sz="quarter" idx="12"/>
          </p:nvPr>
        </p:nvSpPr>
        <p:spPr/>
        <p:txBody>
          <a:bodyPr/>
          <a:lstStyle/>
          <a:p>
            <a:fld id="{BCDE79FB-97BA-492B-8D57-F1373F9ADA95}" type="slidenum">
              <a:rPr lang="en-US" smtClean="0"/>
              <a:t>16</a:t>
            </a:fld>
            <a:endParaRPr lang="en-US"/>
          </a:p>
        </p:txBody>
      </p:sp>
      <p:sp>
        <p:nvSpPr>
          <p:cNvPr id="5" name="Shape 2">
            <a:extLst>
              <a:ext uri="{FF2B5EF4-FFF2-40B4-BE49-F238E27FC236}">
                <a16:creationId xmlns:a16="http://schemas.microsoft.com/office/drawing/2014/main" id="{7A10C6F7-9C5B-AABB-4A50-68CDD0D0830E}"/>
              </a:ext>
            </a:extLst>
          </p:cNvPr>
          <p:cNvSpPr/>
          <p:nvPr/>
        </p:nvSpPr>
        <p:spPr>
          <a:xfrm>
            <a:off x="577337" y="1498058"/>
            <a:ext cx="5343403" cy="2249035"/>
          </a:xfrm>
          <a:prstGeom prst="rect">
            <a:avLst/>
          </a:prstGeom>
          <a:solidFill>
            <a:srgbClr val="FFFFFF"/>
          </a:solidFill>
          <a:ln w="12700">
            <a:solidFill>
              <a:srgbClr val="D0E4F0"/>
            </a:solidFill>
            <a:prstDash val="solid"/>
          </a:ln>
          <a:effectLst>
            <a:outerShdw blurRad="50800" dist="38100" dir="8100000" algn="tr" rotWithShape="0">
              <a:prstClr val="black">
                <a:alpha val="40000"/>
              </a:prstClr>
            </a:outerShdw>
          </a:effectLst>
        </p:spPr>
        <p:txBody>
          <a:bodyPr/>
          <a:lstStyle/>
          <a:p>
            <a:endParaRPr lang="en-US"/>
          </a:p>
        </p:txBody>
      </p:sp>
      <p:sp>
        <p:nvSpPr>
          <p:cNvPr id="6" name="Shape 3">
            <a:extLst>
              <a:ext uri="{FF2B5EF4-FFF2-40B4-BE49-F238E27FC236}">
                <a16:creationId xmlns:a16="http://schemas.microsoft.com/office/drawing/2014/main" id="{9C7EE1D2-7022-981C-9DF1-9D553464DB25}"/>
              </a:ext>
            </a:extLst>
          </p:cNvPr>
          <p:cNvSpPr/>
          <p:nvPr/>
        </p:nvSpPr>
        <p:spPr>
          <a:xfrm>
            <a:off x="577337" y="1498059"/>
            <a:ext cx="5343402" cy="347472"/>
          </a:xfrm>
          <a:prstGeom prst="rect">
            <a:avLst/>
          </a:prstGeom>
          <a:solidFill>
            <a:srgbClr val="1C7293"/>
          </a:solidFill>
          <a:ln w="12700">
            <a:solidFill>
              <a:srgbClr val="1C7293"/>
            </a:solidFill>
            <a:prstDash val="solid"/>
          </a:ln>
        </p:spPr>
        <p:txBody>
          <a:bodyPr/>
          <a:lstStyle/>
          <a:p>
            <a:endParaRPr lang="en-US" dirty="0"/>
          </a:p>
        </p:txBody>
      </p:sp>
      <p:sp>
        <p:nvSpPr>
          <p:cNvPr id="7" name="Text 4">
            <a:extLst>
              <a:ext uri="{FF2B5EF4-FFF2-40B4-BE49-F238E27FC236}">
                <a16:creationId xmlns:a16="http://schemas.microsoft.com/office/drawing/2014/main" id="{BA495520-6742-2CBB-FE05-FAA0583F3F8A}"/>
              </a:ext>
            </a:extLst>
          </p:cNvPr>
          <p:cNvSpPr/>
          <p:nvPr/>
        </p:nvSpPr>
        <p:spPr>
          <a:xfrm>
            <a:off x="714497" y="1498059"/>
            <a:ext cx="5206242" cy="347472"/>
          </a:xfrm>
          <a:prstGeom prst="rect">
            <a:avLst/>
          </a:prstGeom>
          <a:noFill/>
          <a:ln/>
        </p:spPr>
        <p:txBody>
          <a:bodyPr wrap="square" rtlCol="0" anchor="ctr"/>
          <a:lstStyle/>
          <a:p>
            <a:pPr marL="0" indent="0">
              <a:buNone/>
            </a:pPr>
            <a:r>
              <a:rPr lang="en-US" sz="2000" b="1" dirty="0">
                <a:solidFill>
                  <a:srgbClr val="FFFFFF"/>
                </a:solidFill>
                <a:latin typeface="Calibri" pitchFamily="34" charset="0"/>
                <a:ea typeface="Calibri" pitchFamily="34" charset="-122"/>
                <a:cs typeface="Calibri" pitchFamily="34" charset="-120"/>
              </a:rPr>
              <a:t>Model Compatibility</a:t>
            </a:r>
            <a:endParaRPr lang="en-US" sz="2000" dirty="0"/>
          </a:p>
        </p:txBody>
      </p:sp>
      <p:sp>
        <p:nvSpPr>
          <p:cNvPr id="8" name="Text 5">
            <a:extLst>
              <a:ext uri="{FF2B5EF4-FFF2-40B4-BE49-F238E27FC236}">
                <a16:creationId xmlns:a16="http://schemas.microsoft.com/office/drawing/2014/main" id="{6B8C0265-9DE0-6A17-EE07-C7D5139B7C89}"/>
              </a:ext>
            </a:extLst>
          </p:cNvPr>
          <p:cNvSpPr/>
          <p:nvPr/>
        </p:nvSpPr>
        <p:spPr>
          <a:xfrm>
            <a:off x="675911" y="2058866"/>
            <a:ext cx="5063733" cy="1280160"/>
          </a:xfrm>
          <a:prstGeom prst="rect">
            <a:avLst/>
          </a:prstGeom>
          <a:noFill/>
          <a:ln/>
        </p:spPr>
        <p:txBody>
          <a:bodyPr wrap="square" rtlCol="0" anchor="t"/>
          <a:lstStyle/>
          <a:p>
            <a:pPr marL="0" indent="0">
              <a:buNone/>
            </a:pPr>
            <a:r>
              <a:rPr lang="en-US" dirty="0">
                <a:solidFill>
                  <a:srgbClr val="1A2740"/>
                </a:solidFill>
                <a:latin typeface="Calibri" pitchFamily="34" charset="0"/>
                <a:ea typeface="Calibri" pitchFamily="34" charset="-122"/>
                <a:cs typeface="Calibri" pitchFamily="34" charset="-120"/>
              </a:rPr>
              <a:t>All submissions must be compatible with the planning and operations model software version specified in the Dynamic Working Group Procedure Manual in effect on March 4, 2026.</a:t>
            </a:r>
            <a:endParaRPr lang="en-US" dirty="0"/>
          </a:p>
        </p:txBody>
      </p:sp>
      <p:sp>
        <p:nvSpPr>
          <p:cNvPr id="9" name="Shape 6">
            <a:extLst>
              <a:ext uri="{FF2B5EF4-FFF2-40B4-BE49-F238E27FC236}">
                <a16:creationId xmlns:a16="http://schemas.microsoft.com/office/drawing/2014/main" id="{A65BA72E-CB45-44BC-16EF-C9DD3721A641}"/>
              </a:ext>
            </a:extLst>
          </p:cNvPr>
          <p:cNvSpPr/>
          <p:nvPr/>
        </p:nvSpPr>
        <p:spPr>
          <a:xfrm>
            <a:off x="6315197" y="1498058"/>
            <a:ext cx="5343403" cy="2249035"/>
          </a:xfrm>
          <a:prstGeom prst="rect">
            <a:avLst/>
          </a:prstGeom>
          <a:solidFill>
            <a:srgbClr val="FFFFFF"/>
          </a:solidFill>
          <a:ln w="12700">
            <a:solidFill>
              <a:srgbClr val="D0E4F0"/>
            </a:solidFill>
            <a:prstDash val="solid"/>
          </a:ln>
          <a:effectLst>
            <a:outerShdw blurRad="50800" dist="38100" dir="8100000" algn="tr" rotWithShape="0">
              <a:prstClr val="black">
                <a:alpha val="40000"/>
              </a:prstClr>
            </a:outerShdw>
          </a:effectLst>
        </p:spPr>
        <p:txBody>
          <a:bodyPr/>
          <a:lstStyle/>
          <a:p>
            <a:endParaRPr lang="en-US"/>
          </a:p>
        </p:txBody>
      </p:sp>
      <p:sp>
        <p:nvSpPr>
          <p:cNvPr id="10" name="Shape 7">
            <a:extLst>
              <a:ext uri="{FF2B5EF4-FFF2-40B4-BE49-F238E27FC236}">
                <a16:creationId xmlns:a16="http://schemas.microsoft.com/office/drawing/2014/main" id="{1832CFE8-46E4-24D3-EEBF-FC37FDC22C5D}"/>
              </a:ext>
            </a:extLst>
          </p:cNvPr>
          <p:cNvSpPr/>
          <p:nvPr/>
        </p:nvSpPr>
        <p:spPr>
          <a:xfrm>
            <a:off x="6315197" y="1498059"/>
            <a:ext cx="5343402" cy="347472"/>
          </a:xfrm>
          <a:prstGeom prst="rect">
            <a:avLst/>
          </a:prstGeom>
          <a:solidFill>
            <a:srgbClr val="1C7293"/>
          </a:solidFill>
          <a:ln w="12700">
            <a:solidFill>
              <a:srgbClr val="1C7293"/>
            </a:solidFill>
            <a:prstDash val="solid"/>
          </a:ln>
        </p:spPr>
        <p:txBody>
          <a:bodyPr/>
          <a:lstStyle/>
          <a:p>
            <a:endParaRPr lang="en-US"/>
          </a:p>
        </p:txBody>
      </p:sp>
      <p:sp>
        <p:nvSpPr>
          <p:cNvPr id="11" name="Text 8">
            <a:extLst>
              <a:ext uri="{FF2B5EF4-FFF2-40B4-BE49-F238E27FC236}">
                <a16:creationId xmlns:a16="http://schemas.microsoft.com/office/drawing/2014/main" id="{68B193EE-894F-136E-5BBB-F5A12AD338DC}"/>
              </a:ext>
            </a:extLst>
          </p:cNvPr>
          <p:cNvSpPr/>
          <p:nvPr/>
        </p:nvSpPr>
        <p:spPr>
          <a:xfrm>
            <a:off x="6452357" y="1498059"/>
            <a:ext cx="5206242" cy="347472"/>
          </a:xfrm>
          <a:prstGeom prst="rect">
            <a:avLst/>
          </a:prstGeom>
          <a:noFill/>
          <a:ln/>
        </p:spPr>
        <p:txBody>
          <a:bodyPr wrap="square" rtlCol="0" anchor="ctr"/>
          <a:lstStyle/>
          <a:p>
            <a:pPr marL="0" indent="0">
              <a:buNone/>
            </a:pPr>
            <a:r>
              <a:rPr lang="en-US" sz="2000" b="1" dirty="0">
                <a:solidFill>
                  <a:srgbClr val="FFFFFF"/>
                </a:solidFill>
                <a:latin typeface="Calibri" pitchFamily="34" charset="0"/>
                <a:ea typeface="Calibri" pitchFamily="34" charset="-122"/>
                <a:cs typeface="Calibri" pitchFamily="34" charset="-120"/>
              </a:rPr>
              <a:t>Data Survey Completion</a:t>
            </a:r>
            <a:endParaRPr lang="en-US" sz="2000" dirty="0"/>
          </a:p>
        </p:txBody>
      </p:sp>
      <p:sp>
        <p:nvSpPr>
          <p:cNvPr id="12" name="Text 9">
            <a:extLst>
              <a:ext uri="{FF2B5EF4-FFF2-40B4-BE49-F238E27FC236}">
                <a16:creationId xmlns:a16="http://schemas.microsoft.com/office/drawing/2014/main" id="{A0FEF7E6-0951-91CD-A422-92CB2D6FCA69}"/>
              </a:ext>
            </a:extLst>
          </p:cNvPr>
          <p:cNvSpPr/>
          <p:nvPr/>
        </p:nvSpPr>
        <p:spPr>
          <a:xfrm>
            <a:off x="6452356" y="1982496"/>
            <a:ext cx="5025146" cy="1280160"/>
          </a:xfrm>
          <a:prstGeom prst="rect">
            <a:avLst/>
          </a:prstGeom>
          <a:noFill/>
          <a:ln/>
        </p:spPr>
        <p:txBody>
          <a:bodyPr wrap="square" rtlCol="0" anchor="t"/>
          <a:lstStyle/>
          <a:p>
            <a:pPr marL="0" indent="0">
              <a:buNone/>
            </a:pPr>
            <a:r>
              <a:rPr lang="en-US" dirty="0">
                <a:solidFill>
                  <a:srgbClr val="1A2740"/>
                </a:solidFill>
                <a:latin typeface="Calibri" pitchFamily="34" charset="0"/>
                <a:ea typeface="Calibri" pitchFamily="34" charset="-122"/>
                <a:cs typeface="Calibri" pitchFamily="34" charset="-120"/>
              </a:rPr>
              <a:t>All model submissions must include completion of the latest ERCOT Dynamic Working Group Large Load Data Survey</a:t>
            </a:r>
            <a:r>
              <a:rPr lang="en-US" baseline="30000" dirty="0">
                <a:solidFill>
                  <a:srgbClr val="1A2740"/>
                </a:solidFill>
                <a:latin typeface="Calibri" pitchFamily="34" charset="0"/>
                <a:ea typeface="Calibri" pitchFamily="34" charset="-122"/>
                <a:cs typeface="Calibri" pitchFamily="34" charset="-120"/>
              </a:rPr>
              <a:t>(1)</a:t>
            </a:r>
            <a:r>
              <a:rPr lang="en-US" dirty="0">
                <a:solidFill>
                  <a:srgbClr val="1A2740"/>
                </a:solidFill>
                <a:latin typeface="Calibri" pitchFamily="34" charset="0"/>
                <a:ea typeface="Calibri" pitchFamily="34" charset="-122"/>
                <a:cs typeface="Calibri" pitchFamily="34" charset="-120"/>
              </a:rPr>
              <a:t>.</a:t>
            </a:r>
            <a:endParaRPr lang="en-US" dirty="0"/>
          </a:p>
        </p:txBody>
      </p:sp>
      <p:sp>
        <p:nvSpPr>
          <p:cNvPr id="13" name="Shape 10">
            <a:extLst>
              <a:ext uri="{FF2B5EF4-FFF2-40B4-BE49-F238E27FC236}">
                <a16:creationId xmlns:a16="http://schemas.microsoft.com/office/drawing/2014/main" id="{87183683-C835-55E0-8194-A49375ABC400}"/>
              </a:ext>
            </a:extLst>
          </p:cNvPr>
          <p:cNvSpPr/>
          <p:nvPr/>
        </p:nvSpPr>
        <p:spPr>
          <a:xfrm>
            <a:off x="577337" y="3980857"/>
            <a:ext cx="5343403" cy="2249035"/>
          </a:xfrm>
          <a:prstGeom prst="rect">
            <a:avLst/>
          </a:prstGeom>
          <a:solidFill>
            <a:srgbClr val="FFFFFF"/>
          </a:solidFill>
          <a:ln w="12700">
            <a:solidFill>
              <a:srgbClr val="D0E4F0"/>
            </a:solidFill>
            <a:prstDash val="solid"/>
          </a:ln>
          <a:effectLst>
            <a:outerShdw blurRad="50800" dist="38100" dir="8100000" algn="tr" rotWithShape="0">
              <a:prstClr val="black">
                <a:alpha val="40000"/>
              </a:prstClr>
            </a:outerShdw>
          </a:effectLst>
        </p:spPr>
        <p:txBody>
          <a:bodyPr/>
          <a:lstStyle/>
          <a:p>
            <a:endParaRPr lang="en-US"/>
          </a:p>
        </p:txBody>
      </p:sp>
      <p:sp>
        <p:nvSpPr>
          <p:cNvPr id="14" name="Shape 11">
            <a:extLst>
              <a:ext uri="{FF2B5EF4-FFF2-40B4-BE49-F238E27FC236}">
                <a16:creationId xmlns:a16="http://schemas.microsoft.com/office/drawing/2014/main" id="{73FFABDB-257D-B866-52D2-94B3BDD45B2C}"/>
              </a:ext>
            </a:extLst>
          </p:cNvPr>
          <p:cNvSpPr/>
          <p:nvPr/>
        </p:nvSpPr>
        <p:spPr>
          <a:xfrm>
            <a:off x="577337" y="3980858"/>
            <a:ext cx="5343402" cy="347472"/>
          </a:xfrm>
          <a:prstGeom prst="rect">
            <a:avLst/>
          </a:prstGeom>
          <a:solidFill>
            <a:srgbClr val="065A82"/>
          </a:solidFill>
          <a:ln w="12700">
            <a:solidFill>
              <a:srgbClr val="065A82"/>
            </a:solidFill>
            <a:prstDash val="solid"/>
          </a:ln>
        </p:spPr>
        <p:txBody>
          <a:bodyPr/>
          <a:lstStyle/>
          <a:p>
            <a:endParaRPr lang="en-US"/>
          </a:p>
        </p:txBody>
      </p:sp>
      <p:sp>
        <p:nvSpPr>
          <p:cNvPr id="15" name="Text 12">
            <a:extLst>
              <a:ext uri="{FF2B5EF4-FFF2-40B4-BE49-F238E27FC236}">
                <a16:creationId xmlns:a16="http://schemas.microsoft.com/office/drawing/2014/main" id="{369BB4FF-D253-0F5F-B7FB-9779A4BBECC0}"/>
              </a:ext>
            </a:extLst>
          </p:cNvPr>
          <p:cNvSpPr/>
          <p:nvPr/>
        </p:nvSpPr>
        <p:spPr>
          <a:xfrm>
            <a:off x="714497" y="3980858"/>
            <a:ext cx="5206242" cy="347472"/>
          </a:xfrm>
          <a:prstGeom prst="rect">
            <a:avLst/>
          </a:prstGeom>
          <a:noFill/>
          <a:ln/>
        </p:spPr>
        <p:txBody>
          <a:bodyPr wrap="square" rtlCol="0" anchor="ctr"/>
          <a:lstStyle/>
          <a:p>
            <a:pPr marL="0" indent="0">
              <a:buNone/>
            </a:pPr>
            <a:r>
              <a:rPr lang="en-US" sz="2000" b="1" dirty="0">
                <a:solidFill>
                  <a:srgbClr val="FFFFFF"/>
                </a:solidFill>
                <a:latin typeface="Calibri" pitchFamily="34" charset="0"/>
                <a:ea typeface="Calibri" pitchFamily="34" charset="-122"/>
                <a:cs typeface="Calibri" pitchFamily="34" charset="-120"/>
              </a:rPr>
              <a:t>Updated / Improved Models</a:t>
            </a:r>
            <a:endParaRPr lang="en-US" sz="2000" dirty="0"/>
          </a:p>
        </p:txBody>
      </p:sp>
      <p:sp>
        <p:nvSpPr>
          <p:cNvPr id="16" name="Text 13">
            <a:extLst>
              <a:ext uri="{FF2B5EF4-FFF2-40B4-BE49-F238E27FC236}">
                <a16:creationId xmlns:a16="http://schemas.microsoft.com/office/drawing/2014/main" id="{FA9C1FE0-9521-1A3B-D7A4-27BD93A59341}"/>
              </a:ext>
            </a:extLst>
          </p:cNvPr>
          <p:cNvSpPr/>
          <p:nvPr/>
        </p:nvSpPr>
        <p:spPr>
          <a:xfrm>
            <a:off x="675911" y="4541665"/>
            <a:ext cx="5063733" cy="1280160"/>
          </a:xfrm>
          <a:prstGeom prst="rect">
            <a:avLst/>
          </a:prstGeom>
          <a:noFill/>
          <a:ln/>
        </p:spPr>
        <p:txBody>
          <a:bodyPr wrap="square" rtlCol="0" anchor="t"/>
          <a:lstStyle/>
          <a:p>
            <a:pPr marL="0" indent="0">
              <a:buNone/>
            </a:pPr>
            <a:r>
              <a:rPr lang="en-US" dirty="0">
                <a:solidFill>
                  <a:srgbClr val="1A2740"/>
                </a:solidFill>
                <a:latin typeface="Calibri" pitchFamily="34" charset="0"/>
                <a:ea typeface="Calibri" pitchFamily="34" charset="-122"/>
                <a:cs typeface="Calibri" pitchFamily="34" charset="-120"/>
              </a:rPr>
              <a:t>ILLEs are expected to submit updated or improved models that properly represent load behavior — especially where enhanced models are available.</a:t>
            </a:r>
            <a:endParaRPr lang="en-US" dirty="0"/>
          </a:p>
        </p:txBody>
      </p:sp>
      <p:sp>
        <p:nvSpPr>
          <p:cNvPr id="17" name="Shape 14">
            <a:extLst>
              <a:ext uri="{FF2B5EF4-FFF2-40B4-BE49-F238E27FC236}">
                <a16:creationId xmlns:a16="http://schemas.microsoft.com/office/drawing/2014/main" id="{578646F3-E3ED-F6C2-2350-54A4D21B92CF}"/>
              </a:ext>
            </a:extLst>
          </p:cNvPr>
          <p:cNvSpPr/>
          <p:nvPr/>
        </p:nvSpPr>
        <p:spPr>
          <a:xfrm>
            <a:off x="6315197" y="3980857"/>
            <a:ext cx="5343403" cy="2249035"/>
          </a:xfrm>
          <a:prstGeom prst="rect">
            <a:avLst/>
          </a:prstGeom>
          <a:solidFill>
            <a:srgbClr val="FFFFFF"/>
          </a:solidFill>
          <a:ln w="12700">
            <a:solidFill>
              <a:srgbClr val="D0E4F0"/>
            </a:solidFill>
            <a:prstDash val="solid"/>
          </a:ln>
          <a:effectLst>
            <a:outerShdw blurRad="50800" dist="38100" dir="8100000" algn="tr" rotWithShape="0">
              <a:prstClr val="black">
                <a:alpha val="40000"/>
              </a:prstClr>
            </a:outerShdw>
          </a:effectLst>
        </p:spPr>
        <p:txBody>
          <a:bodyPr/>
          <a:lstStyle/>
          <a:p>
            <a:endParaRPr lang="en-US"/>
          </a:p>
        </p:txBody>
      </p:sp>
      <p:sp>
        <p:nvSpPr>
          <p:cNvPr id="18" name="Shape 15">
            <a:extLst>
              <a:ext uri="{FF2B5EF4-FFF2-40B4-BE49-F238E27FC236}">
                <a16:creationId xmlns:a16="http://schemas.microsoft.com/office/drawing/2014/main" id="{5EA5E51B-221F-58DF-3EEA-A154CE45ECC5}"/>
              </a:ext>
            </a:extLst>
          </p:cNvPr>
          <p:cNvSpPr/>
          <p:nvPr/>
        </p:nvSpPr>
        <p:spPr>
          <a:xfrm>
            <a:off x="6315197" y="3980858"/>
            <a:ext cx="5343402" cy="347472"/>
          </a:xfrm>
          <a:prstGeom prst="rect">
            <a:avLst/>
          </a:prstGeom>
          <a:solidFill>
            <a:srgbClr val="065A82"/>
          </a:solidFill>
          <a:ln w="12700">
            <a:solidFill>
              <a:srgbClr val="065A82"/>
            </a:solidFill>
            <a:prstDash val="solid"/>
          </a:ln>
        </p:spPr>
        <p:txBody>
          <a:bodyPr/>
          <a:lstStyle/>
          <a:p>
            <a:endParaRPr lang="en-US"/>
          </a:p>
        </p:txBody>
      </p:sp>
      <p:sp>
        <p:nvSpPr>
          <p:cNvPr id="19" name="Text 16">
            <a:extLst>
              <a:ext uri="{FF2B5EF4-FFF2-40B4-BE49-F238E27FC236}">
                <a16:creationId xmlns:a16="http://schemas.microsoft.com/office/drawing/2014/main" id="{936F014A-4935-38AF-765C-C19591EB51D4}"/>
              </a:ext>
            </a:extLst>
          </p:cNvPr>
          <p:cNvSpPr/>
          <p:nvPr/>
        </p:nvSpPr>
        <p:spPr>
          <a:xfrm>
            <a:off x="6452357" y="3980858"/>
            <a:ext cx="5206242" cy="347472"/>
          </a:xfrm>
          <a:prstGeom prst="rect">
            <a:avLst/>
          </a:prstGeom>
          <a:noFill/>
          <a:ln/>
        </p:spPr>
        <p:txBody>
          <a:bodyPr wrap="square" rtlCol="0" anchor="ctr"/>
          <a:lstStyle/>
          <a:p>
            <a:pPr marL="0" indent="0">
              <a:buNone/>
            </a:pPr>
            <a:r>
              <a:rPr lang="en-US" sz="2000" b="1" dirty="0">
                <a:solidFill>
                  <a:srgbClr val="FFFFFF"/>
                </a:solidFill>
                <a:latin typeface="Calibri" pitchFamily="34" charset="0"/>
                <a:ea typeface="Calibri" pitchFamily="34" charset="-122"/>
                <a:cs typeface="Calibri" pitchFamily="34" charset="-120"/>
              </a:rPr>
              <a:t>ERCOT Defaults</a:t>
            </a:r>
            <a:endParaRPr lang="en-US" sz="2000" dirty="0"/>
          </a:p>
        </p:txBody>
      </p:sp>
      <p:sp>
        <p:nvSpPr>
          <p:cNvPr id="20" name="Text 17">
            <a:extLst>
              <a:ext uri="{FF2B5EF4-FFF2-40B4-BE49-F238E27FC236}">
                <a16:creationId xmlns:a16="http://schemas.microsoft.com/office/drawing/2014/main" id="{F033CFAD-C171-028C-1A90-7F29236D822D}"/>
              </a:ext>
            </a:extLst>
          </p:cNvPr>
          <p:cNvSpPr/>
          <p:nvPr/>
        </p:nvSpPr>
        <p:spPr>
          <a:xfrm>
            <a:off x="6452356" y="4465295"/>
            <a:ext cx="5025146" cy="1280160"/>
          </a:xfrm>
          <a:prstGeom prst="rect">
            <a:avLst/>
          </a:prstGeom>
          <a:noFill/>
          <a:ln/>
        </p:spPr>
        <p:txBody>
          <a:bodyPr wrap="square" rtlCol="0" anchor="t"/>
          <a:lstStyle/>
          <a:p>
            <a:r>
              <a:rPr lang="en-US" dirty="0">
                <a:solidFill>
                  <a:srgbClr val="1A2740"/>
                </a:solidFill>
                <a:latin typeface="Calibri" pitchFamily="34" charset="0"/>
                <a:ea typeface="Calibri" pitchFamily="34" charset="-122"/>
                <a:cs typeface="Calibri" pitchFamily="34" charset="-120"/>
              </a:rPr>
              <a:t>For operational loads not providing dynamic models or updating models, ERCOT will use the available models previously provided or assume minimum ride-through capability where no model is provided.</a:t>
            </a:r>
            <a:endParaRPr lang="en-US" dirty="0"/>
          </a:p>
        </p:txBody>
      </p:sp>
      <p:sp>
        <p:nvSpPr>
          <p:cNvPr id="3" name="TextBox 2">
            <a:extLst>
              <a:ext uri="{FF2B5EF4-FFF2-40B4-BE49-F238E27FC236}">
                <a16:creationId xmlns:a16="http://schemas.microsoft.com/office/drawing/2014/main" id="{897BACEB-B9FB-A682-E86C-1D12420CA98B}"/>
              </a:ext>
            </a:extLst>
          </p:cNvPr>
          <p:cNvSpPr txBox="1"/>
          <p:nvPr/>
        </p:nvSpPr>
        <p:spPr>
          <a:xfrm>
            <a:off x="714497" y="6280037"/>
            <a:ext cx="10539918" cy="307777"/>
          </a:xfrm>
          <a:prstGeom prst="rect">
            <a:avLst/>
          </a:prstGeom>
          <a:noFill/>
        </p:spPr>
        <p:txBody>
          <a:bodyPr wrap="square">
            <a:spAutoFit/>
          </a:bodyPr>
          <a:lstStyle/>
          <a:p>
            <a:r>
              <a:rPr lang="en-US" sz="1400" u="sng"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2"/>
              </a:rPr>
              <a:t>(1). https://www.ercot.com/files/docs/2025/12/19/ERCOT-Dynamics-Working-Group-Large-Load-Data-Survey_v2.docx</a:t>
            </a:r>
            <a:endParaRPr lang="en-US" sz="1400" dirty="0"/>
          </a:p>
        </p:txBody>
      </p:sp>
    </p:spTree>
    <p:extLst>
      <p:ext uri="{BB962C8B-B14F-4D97-AF65-F5344CB8AC3E}">
        <p14:creationId xmlns:p14="http://schemas.microsoft.com/office/powerpoint/2010/main" val="19269175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2255C-1D53-5732-AA42-219D2552D66F}"/>
              </a:ext>
            </a:extLst>
          </p:cNvPr>
          <p:cNvSpPr>
            <a:spLocks noGrp="1"/>
          </p:cNvSpPr>
          <p:nvPr>
            <p:ph type="title"/>
          </p:nvPr>
        </p:nvSpPr>
        <p:spPr/>
        <p:txBody>
          <a:bodyPr/>
          <a:lstStyle/>
          <a:p>
            <a:r>
              <a:rPr lang="en-US" dirty="0"/>
              <a:t>Applicability for Batch-0 Dynamic Model Submission</a:t>
            </a:r>
          </a:p>
        </p:txBody>
      </p:sp>
      <p:sp>
        <p:nvSpPr>
          <p:cNvPr id="4" name="Slide Number Placeholder 3">
            <a:extLst>
              <a:ext uri="{FF2B5EF4-FFF2-40B4-BE49-F238E27FC236}">
                <a16:creationId xmlns:a16="http://schemas.microsoft.com/office/drawing/2014/main" id="{0C25279F-70BE-2ECB-2196-086FC22435FB}"/>
              </a:ext>
            </a:extLst>
          </p:cNvPr>
          <p:cNvSpPr>
            <a:spLocks noGrp="1"/>
          </p:cNvSpPr>
          <p:nvPr>
            <p:ph type="sldNum" sz="quarter" idx="12"/>
          </p:nvPr>
        </p:nvSpPr>
        <p:spPr/>
        <p:txBody>
          <a:bodyPr/>
          <a:lstStyle/>
          <a:p>
            <a:fld id="{BCDE79FB-97BA-492B-8D57-F1373F9ADA95}" type="slidenum">
              <a:rPr lang="en-US" smtClean="0"/>
              <a:t>17</a:t>
            </a:fld>
            <a:endParaRPr lang="en-US"/>
          </a:p>
        </p:txBody>
      </p:sp>
      <p:graphicFrame>
        <p:nvGraphicFramePr>
          <p:cNvPr id="5" name="Table 4">
            <a:extLst>
              <a:ext uri="{FF2B5EF4-FFF2-40B4-BE49-F238E27FC236}">
                <a16:creationId xmlns:a16="http://schemas.microsoft.com/office/drawing/2014/main" id="{0F9CF6FC-DC9C-5697-E9A0-D89DE21F3543}"/>
              </a:ext>
            </a:extLst>
          </p:cNvPr>
          <p:cNvGraphicFramePr>
            <a:graphicFrameLocks noGrp="1"/>
          </p:cNvGraphicFramePr>
          <p:nvPr>
            <p:extLst>
              <p:ext uri="{D42A27DB-BD31-4B8C-83A1-F6EECF244321}">
                <p14:modId xmlns:p14="http://schemas.microsoft.com/office/powerpoint/2010/main" val="1015063380"/>
              </p:ext>
            </p:extLst>
          </p:nvPr>
        </p:nvGraphicFramePr>
        <p:xfrm>
          <a:off x="533400" y="1347831"/>
          <a:ext cx="11421159" cy="4114800"/>
        </p:xfrm>
        <a:graphic>
          <a:graphicData uri="http://schemas.openxmlformats.org/drawingml/2006/table">
            <a:tbl>
              <a:tblPr firstRow="1" bandRow="1">
                <a:tableStyleId>{5C22544A-7EE6-4342-B048-85BDC9FD1C3A}</a:tableStyleId>
              </a:tblPr>
              <a:tblGrid>
                <a:gridCol w="1646555">
                  <a:extLst>
                    <a:ext uri="{9D8B030D-6E8A-4147-A177-3AD203B41FA5}">
                      <a16:colId xmlns:a16="http://schemas.microsoft.com/office/drawing/2014/main" val="2470292064"/>
                    </a:ext>
                  </a:extLst>
                </a:gridCol>
                <a:gridCol w="8043080">
                  <a:extLst>
                    <a:ext uri="{9D8B030D-6E8A-4147-A177-3AD203B41FA5}">
                      <a16:colId xmlns:a16="http://schemas.microsoft.com/office/drawing/2014/main" val="872909877"/>
                    </a:ext>
                  </a:extLst>
                </a:gridCol>
                <a:gridCol w="1731524">
                  <a:extLst>
                    <a:ext uri="{9D8B030D-6E8A-4147-A177-3AD203B41FA5}">
                      <a16:colId xmlns:a16="http://schemas.microsoft.com/office/drawing/2014/main" val="1255487007"/>
                    </a:ext>
                  </a:extLst>
                </a:gridCol>
              </a:tblGrid>
              <a:tr h="370840">
                <a:tc>
                  <a:txBody>
                    <a:bodyPr/>
                    <a:lstStyle/>
                    <a:p>
                      <a:r>
                        <a:rPr lang="en-US" sz="1800" kern="1200" dirty="0">
                          <a:solidFill>
                            <a:schemeClr val="bg1"/>
                          </a:solidFill>
                          <a:latin typeface="Calibri" pitchFamily="34" charset="0"/>
                          <a:ea typeface="Calibri" pitchFamily="34" charset="-122"/>
                          <a:cs typeface="Calibri" pitchFamily="34" charset="-120"/>
                        </a:rPr>
                        <a:t>PGRR 145 Section</a:t>
                      </a:r>
                    </a:p>
                  </a:txBody>
                  <a:tcPr>
                    <a:solidFill>
                      <a:schemeClr val="accent2">
                        <a:lumMod val="50000"/>
                      </a:schemeClr>
                    </a:solidFill>
                  </a:tcPr>
                </a:tc>
                <a:tc>
                  <a:txBody>
                    <a:bodyPr/>
                    <a:lstStyle/>
                    <a:p>
                      <a:r>
                        <a:rPr lang="en-US" sz="1800" kern="1200" dirty="0">
                          <a:solidFill>
                            <a:schemeClr val="bg1"/>
                          </a:solidFill>
                          <a:latin typeface="Calibri" pitchFamily="34" charset="0"/>
                          <a:ea typeface="Calibri" pitchFamily="34" charset="-122"/>
                          <a:cs typeface="Calibri" pitchFamily="34" charset="-120"/>
                        </a:rPr>
                        <a:t>Criteria</a:t>
                      </a:r>
                    </a:p>
                  </a:txBody>
                  <a:tcPr>
                    <a:solidFill>
                      <a:schemeClr val="accent2">
                        <a:lumMod val="50000"/>
                      </a:schemeClr>
                    </a:solidFill>
                  </a:tcPr>
                </a:tc>
                <a:tc>
                  <a:txBody>
                    <a:bodyPr/>
                    <a:lstStyle/>
                    <a:p>
                      <a:r>
                        <a:rPr lang="en-US" sz="1800" kern="1200" dirty="0">
                          <a:solidFill>
                            <a:schemeClr val="bg1"/>
                          </a:solidFill>
                          <a:latin typeface="Calibri" pitchFamily="34" charset="0"/>
                          <a:ea typeface="Calibri" pitchFamily="34" charset="-122"/>
                          <a:cs typeface="Calibri" pitchFamily="34" charset="-120"/>
                        </a:rPr>
                        <a:t>Submission Required</a:t>
                      </a:r>
                    </a:p>
                  </a:txBody>
                  <a:tcPr>
                    <a:solidFill>
                      <a:schemeClr val="accent2">
                        <a:lumMod val="50000"/>
                      </a:schemeClr>
                    </a:solidFill>
                  </a:tcPr>
                </a:tc>
                <a:extLst>
                  <a:ext uri="{0D108BD9-81ED-4DB2-BD59-A6C34878D82A}">
                    <a16:rowId xmlns:a16="http://schemas.microsoft.com/office/drawing/2014/main" val="4010428701"/>
                  </a:ext>
                </a:extLst>
              </a:tr>
              <a:tr h="370840">
                <a:tc>
                  <a:txBody>
                    <a:bodyPr/>
                    <a:lstStyle/>
                    <a:p>
                      <a:r>
                        <a:rPr lang="en-US" sz="2000" kern="1200" dirty="0">
                          <a:solidFill>
                            <a:srgbClr val="1A2740"/>
                          </a:solidFill>
                          <a:latin typeface="Calibri" pitchFamily="34" charset="0"/>
                          <a:ea typeface="Calibri" pitchFamily="34" charset="-122"/>
                          <a:cs typeface="Calibri" pitchFamily="34" charset="-120"/>
                        </a:rPr>
                        <a:t>9.2.1.1(1)(a)</a:t>
                      </a:r>
                    </a:p>
                  </a:txBody>
                  <a:tcPr/>
                </a:tc>
                <a:tc>
                  <a:txBody>
                    <a:bodyPr/>
                    <a:lstStyle/>
                    <a:p>
                      <a:r>
                        <a:rPr lang="en-US" sz="2000" kern="1200" dirty="0">
                          <a:solidFill>
                            <a:srgbClr val="1A2740"/>
                          </a:solidFill>
                          <a:latin typeface="Calibri" pitchFamily="34" charset="0"/>
                          <a:ea typeface="Calibri" pitchFamily="34" charset="-122"/>
                          <a:cs typeface="Calibri" pitchFamily="34" charset="-120"/>
                        </a:rPr>
                        <a:t>Energized before March 25, 2022</a:t>
                      </a:r>
                    </a:p>
                  </a:txBody>
                  <a:tcPr/>
                </a:tc>
                <a:tc>
                  <a:txBody>
                    <a:bodyPr/>
                    <a:lstStyle/>
                    <a:p>
                      <a:r>
                        <a:rPr lang="en-US" sz="2000" kern="1200" dirty="0">
                          <a:solidFill>
                            <a:srgbClr val="1A2740"/>
                          </a:solidFill>
                          <a:latin typeface="Calibri" pitchFamily="34" charset="0"/>
                          <a:ea typeface="Calibri" pitchFamily="34" charset="-122"/>
                          <a:cs typeface="Calibri" pitchFamily="34" charset="-120"/>
                        </a:rPr>
                        <a:t>No</a:t>
                      </a:r>
                      <a:r>
                        <a:rPr lang="en-US" sz="2000" kern="1200" baseline="30000" dirty="0">
                          <a:solidFill>
                            <a:srgbClr val="1A2740"/>
                          </a:solidFill>
                          <a:latin typeface="Calibri" pitchFamily="34" charset="0"/>
                          <a:ea typeface="Calibri" pitchFamily="34" charset="-122"/>
                          <a:cs typeface="Calibri" pitchFamily="34" charset="-120"/>
                        </a:rPr>
                        <a:t>(1)</a:t>
                      </a:r>
                    </a:p>
                  </a:txBody>
                  <a:tcPr/>
                </a:tc>
                <a:extLst>
                  <a:ext uri="{0D108BD9-81ED-4DB2-BD59-A6C34878D82A}">
                    <a16:rowId xmlns:a16="http://schemas.microsoft.com/office/drawing/2014/main" val="2760748623"/>
                  </a:ext>
                </a:extLst>
              </a:tr>
              <a:tr h="370840">
                <a:tc>
                  <a:txBody>
                    <a:bodyPr/>
                    <a:lstStyle/>
                    <a:p>
                      <a:r>
                        <a:rPr lang="en-US" sz="2000" kern="1200" dirty="0">
                          <a:solidFill>
                            <a:srgbClr val="1A2740"/>
                          </a:solidFill>
                          <a:latin typeface="Calibri" pitchFamily="34" charset="0"/>
                          <a:ea typeface="Calibri" pitchFamily="34" charset="-122"/>
                          <a:cs typeface="Calibri" pitchFamily="34" charset="-120"/>
                        </a:rPr>
                        <a:t>9.2.1.1(1)(b)</a:t>
                      </a:r>
                    </a:p>
                  </a:txBody>
                  <a:tcPr/>
                </a:tc>
                <a:tc>
                  <a:txBody>
                    <a:bodyPr/>
                    <a:lstStyle/>
                    <a:p>
                      <a:r>
                        <a:rPr lang="en-US" sz="2000" kern="1200" dirty="0">
                          <a:solidFill>
                            <a:srgbClr val="1A2740"/>
                          </a:solidFill>
                          <a:latin typeface="Calibri" pitchFamily="34" charset="0"/>
                          <a:ea typeface="Calibri" pitchFamily="34" charset="-122"/>
                          <a:cs typeface="Calibri" pitchFamily="34" charset="-120"/>
                        </a:rPr>
                        <a:t>Energized between March 25, 2022, and July 10, 2026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kern="1200" dirty="0">
                          <a:solidFill>
                            <a:srgbClr val="1A2740"/>
                          </a:solidFill>
                          <a:latin typeface="Calibri" pitchFamily="34" charset="0"/>
                          <a:ea typeface="Calibri" pitchFamily="34" charset="-122"/>
                          <a:cs typeface="Calibri" pitchFamily="34" charset="-120"/>
                        </a:rPr>
                        <a:t>No</a:t>
                      </a:r>
                      <a:r>
                        <a:rPr lang="en-US" sz="2000" kern="1200" baseline="30000" dirty="0">
                          <a:solidFill>
                            <a:srgbClr val="1A2740"/>
                          </a:solidFill>
                          <a:latin typeface="Calibri" pitchFamily="34" charset="0"/>
                          <a:ea typeface="Calibri" pitchFamily="34" charset="-122"/>
                          <a:cs typeface="Calibri" pitchFamily="34" charset="-120"/>
                        </a:rPr>
                        <a:t>(1)</a:t>
                      </a:r>
                    </a:p>
                  </a:txBody>
                  <a:tcPr/>
                </a:tc>
                <a:extLst>
                  <a:ext uri="{0D108BD9-81ED-4DB2-BD59-A6C34878D82A}">
                    <a16:rowId xmlns:a16="http://schemas.microsoft.com/office/drawing/2014/main" val="637674117"/>
                  </a:ext>
                </a:extLst>
              </a:tr>
              <a:tr h="370840">
                <a:tc>
                  <a:txBody>
                    <a:bodyPr/>
                    <a:lstStyle/>
                    <a:p>
                      <a:r>
                        <a:rPr lang="en-US" sz="2000" kern="1200" dirty="0">
                          <a:solidFill>
                            <a:srgbClr val="1A2740"/>
                          </a:solidFill>
                          <a:latin typeface="Calibri" pitchFamily="34" charset="0"/>
                          <a:ea typeface="Calibri" pitchFamily="34" charset="-122"/>
                          <a:cs typeface="Calibri" pitchFamily="34" charset="-120"/>
                        </a:rPr>
                        <a:t>9.2.1.1(1)(c)</a:t>
                      </a:r>
                    </a:p>
                  </a:txBody>
                  <a:tcPr/>
                </a:tc>
                <a:tc>
                  <a:txBody>
                    <a:bodyPr/>
                    <a:lstStyle/>
                    <a:p>
                      <a:r>
                        <a:rPr lang="en-US" sz="2000" kern="1200" dirty="0">
                          <a:solidFill>
                            <a:srgbClr val="1A2740"/>
                          </a:solidFill>
                          <a:latin typeface="Calibri" pitchFamily="34" charset="0"/>
                          <a:ea typeface="Calibri" pitchFamily="34" charset="-122"/>
                          <a:cs typeface="Calibri" pitchFamily="34" charset="-120"/>
                        </a:rPr>
                        <a:t>Qualified for QSA or included in interim VRT by May 1, 2026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kern="1200" dirty="0">
                          <a:solidFill>
                            <a:srgbClr val="1A2740"/>
                          </a:solidFill>
                          <a:latin typeface="Calibri" pitchFamily="34" charset="0"/>
                          <a:ea typeface="Calibri" pitchFamily="34" charset="-122"/>
                          <a:cs typeface="Calibri" pitchFamily="34" charset="-120"/>
                        </a:rPr>
                        <a:t>No</a:t>
                      </a:r>
                      <a:r>
                        <a:rPr lang="en-US" sz="2000" kern="1200" baseline="30000" dirty="0">
                          <a:solidFill>
                            <a:srgbClr val="1A2740"/>
                          </a:solidFill>
                          <a:latin typeface="Calibri" pitchFamily="34" charset="0"/>
                          <a:ea typeface="Calibri" pitchFamily="34" charset="-122"/>
                          <a:cs typeface="Calibri" pitchFamily="34" charset="-120"/>
                        </a:rPr>
                        <a:t>(1)</a:t>
                      </a:r>
                    </a:p>
                  </a:txBody>
                  <a:tcPr/>
                </a:tc>
                <a:extLst>
                  <a:ext uri="{0D108BD9-81ED-4DB2-BD59-A6C34878D82A}">
                    <a16:rowId xmlns:a16="http://schemas.microsoft.com/office/drawing/2014/main" val="868967223"/>
                  </a:ext>
                </a:extLst>
              </a:tr>
              <a:tr h="370840">
                <a:tc>
                  <a:txBody>
                    <a:bodyPr/>
                    <a:lstStyle/>
                    <a:p>
                      <a:r>
                        <a:rPr lang="en-US" sz="2000" kern="1200" dirty="0">
                          <a:solidFill>
                            <a:srgbClr val="1A2740"/>
                          </a:solidFill>
                          <a:latin typeface="Calibri" pitchFamily="34" charset="0"/>
                          <a:ea typeface="Calibri" pitchFamily="34" charset="-122"/>
                          <a:cs typeface="Calibri" pitchFamily="34" charset="-120"/>
                        </a:rPr>
                        <a:t>9.2.1.1(1)(d)</a:t>
                      </a:r>
                    </a:p>
                  </a:txBody>
                  <a:tcPr/>
                </a:tc>
                <a:tc>
                  <a:txBody>
                    <a:bodyPr/>
                    <a:lstStyle/>
                    <a:p>
                      <a:r>
                        <a:rPr lang="en-US" sz="2000" kern="1200" dirty="0">
                          <a:solidFill>
                            <a:srgbClr val="1A2740"/>
                          </a:solidFill>
                          <a:latin typeface="Calibri" pitchFamily="34" charset="0"/>
                          <a:ea typeface="Calibri" pitchFamily="34" charset="-122"/>
                          <a:cs typeface="Calibri" pitchFamily="34" charset="-120"/>
                        </a:rPr>
                        <a:t>Included in the 2024 Permian Basin Reliability Plan Study and contributed to transmission needs</a:t>
                      </a:r>
                    </a:p>
                  </a:txBody>
                  <a:tcPr/>
                </a:tc>
                <a:tc>
                  <a:txBody>
                    <a:bodyPr/>
                    <a:lstStyle/>
                    <a:p>
                      <a:r>
                        <a:rPr lang="en-US" sz="2000" kern="1200" dirty="0">
                          <a:solidFill>
                            <a:srgbClr val="1A2740"/>
                          </a:solidFill>
                          <a:latin typeface="Calibri" pitchFamily="34" charset="0"/>
                          <a:ea typeface="Calibri" pitchFamily="34" charset="-122"/>
                          <a:cs typeface="Calibri" pitchFamily="34" charset="-120"/>
                        </a:rPr>
                        <a:t>Yes</a:t>
                      </a:r>
                      <a:r>
                        <a:rPr lang="en-US" sz="2000" kern="1200" baseline="30000" dirty="0">
                          <a:solidFill>
                            <a:srgbClr val="1A2740"/>
                          </a:solidFill>
                          <a:latin typeface="Calibri" pitchFamily="34" charset="0"/>
                          <a:ea typeface="Calibri" pitchFamily="34" charset="-122"/>
                          <a:cs typeface="Calibri" pitchFamily="34" charset="-120"/>
                        </a:rPr>
                        <a:t>(1)(2)</a:t>
                      </a:r>
                    </a:p>
                  </a:txBody>
                  <a:tcPr/>
                </a:tc>
                <a:extLst>
                  <a:ext uri="{0D108BD9-81ED-4DB2-BD59-A6C34878D82A}">
                    <a16:rowId xmlns:a16="http://schemas.microsoft.com/office/drawing/2014/main" val="4162197985"/>
                  </a:ext>
                </a:extLst>
              </a:tr>
              <a:tr h="370840">
                <a:tc>
                  <a:txBody>
                    <a:bodyPr/>
                    <a:lstStyle/>
                    <a:p>
                      <a:r>
                        <a:rPr lang="en-US" sz="2000" kern="1200" dirty="0">
                          <a:solidFill>
                            <a:srgbClr val="1A2740"/>
                          </a:solidFill>
                          <a:latin typeface="Calibri" pitchFamily="34" charset="0"/>
                          <a:ea typeface="Calibri" pitchFamily="34" charset="-122"/>
                          <a:cs typeface="Calibri" pitchFamily="34" charset="-120"/>
                        </a:rPr>
                        <a:t>9.2.1.1(1)(e)</a:t>
                      </a:r>
                    </a:p>
                  </a:txBody>
                  <a:tcPr/>
                </a:tc>
                <a:tc>
                  <a:txBody>
                    <a:bodyPr/>
                    <a:lstStyle/>
                    <a:p>
                      <a:r>
                        <a:rPr lang="en-US" sz="2000" kern="1200" dirty="0">
                          <a:solidFill>
                            <a:srgbClr val="1A2740"/>
                          </a:solidFill>
                          <a:latin typeface="Calibri" pitchFamily="34" charset="0"/>
                          <a:ea typeface="Calibri" pitchFamily="34" charset="-122"/>
                          <a:cs typeface="Calibri" pitchFamily="34" charset="-120"/>
                        </a:rPr>
                        <a:t>Not energized as of July 10, 2026, and meets specified requirements</a:t>
                      </a:r>
                    </a:p>
                  </a:txBody>
                  <a:tcPr/>
                </a:tc>
                <a:tc>
                  <a:txBody>
                    <a:bodyPr/>
                    <a:lstStyle/>
                    <a:p>
                      <a:r>
                        <a:rPr lang="en-US" sz="2000" kern="1200" dirty="0">
                          <a:solidFill>
                            <a:srgbClr val="1A2740"/>
                          </a:solidFill>
                          <a:latin typeface="Calibri" pitchFamily="34" charset="0"/>
                          <a:ea typeface="Calibri" pitchFamily="34" charset="-122"/>
                          <a:cs typeface="Calibri" pitchFamily="34" charset="-120"/>
                        </a:rPr>
                        <a:t>Yes</a:t>
                      </a:r>
                    </a:p>
                  </a:txBody>
                  <a:tcPr/>
                </a:tc>
                <a:extLst>
                  <a:ext uri="{0D108BD9-81ED-4DB2-BD59-A6C34878D82A}">
                    <a16:rowId xmlns:a16="http://schemas.microsoft.com/office/drawing/2014/main" val="3122101769"/>
                  </a:ext>
                </a:extLst>
              </a:tr>
              <a:tr h="370840">
                <a:tc>
                  <a:txBody>
                    <a:bodyPr/>
                    <a:lstStyle/>
                    <a:p>
                      <a:r>
                        <a:rPr lang="en-US" sz="2000" kern="1200" dirty="0">
                          <a:solidFill>
                            <a:srgbClr val="1A2740"/>
                          </a:solidFill>
                          <a:latin typeface="Calibri" pitchFamily="34" charset="0"/>
                          <a:ea typeface="Calibri" pitchFamily="34" charset="-122"/>
                          <a:cs typeface="Calibri" pitchFamily="34" charset="-120"/>
                        </a:rPr>
                        <a:t>9.2.1.1(1)(f)</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kern="1200" dirty="0">
                          <a:solidFill>
                            <a:srgbClr val="1A2740"/>
                          </a:solidFill>
                          <a:latin typeface="Calibri" pitchFamily="34" charset="0"/>
                          <a:ea typeface="Calibri" pitchFamily="34" charset="-122"/>
                          <a:cs typeface="Calibri" pitchFamily="34" charset="-120"/>
                        </a:rPr>
                        <a:t>Not energized as of July 10, 2026, and meets specified requirements</a:t>
                      </a:r>
                    </a:p>
                  </a:txBody>
                  <a:tcPr/>
                </a:tc>
                <a:tc>
                  <a:txBody>
                    <a:bodyPr/>
                    <a:lstStyle/>
                    <a:p>
                      <a:r>
                        <a:rPr lang="en-US" sz="2000" kern="1200" dirty="0">
                          <a:solidFill>
                            <a:srgbClr val="1A2740"/>
                          </a:solidFill>
                          <a:latin typeface="Calibri" pitchFamily="34" charset="0"/>
                          <a:ea typeface="Calibri" pitchFamily="34" charset="-122"/>
                          <a:cs typeface="Calibri" pitchFamily="34" charset="-120"/>
                        </a:rPr>
                        <a:t>Yes</a:t>
                      </a:r>
                    </a:p>
                  </a:txBody>
                  <a:tcPr/>
                </a:tc>
                <a:extLst>
                  <a:ext uri="{0D108BD9-81ED-4DB2-BD59-A6C34878D82A}">
                    <a16:rowId xmlns:a16="http://schemas.microsoft.com/office/drawing/2014/main" val="2592745387"/>
                  </a:ext>
                </a:extLst>
              </a:tr>
              <a:tr h="370840">
                <a:tc>
                  <a:txBody>
                    <a:bodyPr/>
                    <a:lstStyle/>
                    <a:p>
                      <a:r>
                        <a:rPr lang="en-US" sz="2000" kern="1200" dirty="0">
                          <a:solidFill>
                            <a:srgbClr val="1A2740"/>
                          </a:solidFill>
                          <a:latin typeface="Calibri" pitchFamily="34" charset="0"/>
                          <a:ea typeface="Calibri" pitchFamily="34" charset="-122"/>
                          <a:cs typeface="Calibri" pitchFamily="34" charset="-120"/>
                        </a:rPr>
                        <a:t>9.2.1.1(1)(g)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kern="1200" dirty="0">
                          <a:solidFill>
                            <a:srgbClr val="1A2740"/>
                          </a:solidFill>
                          <a:latin typeface="Calibri" pitchFamily="34" charset="0"/>
                          <a:ea typeface="Calibri" pitchFamily="34" charset="-122"/>
                          <a:cs typeface="Calibri" pitchFamily="34" charset="-120"/>
                        </a:rPr>
                        <a:t>Not energized as of July 10, 2026, and meets specified requirements</a:t>
                      </a:r>
                    </a:p>
                  </a:txBody>
                  <a:tcPr/>
                </a:tc>
                <a:tc>
                  <a:txBody>
                    <a:bodyPr/>
                    <a:lstStyle/>
                    <a:p>
                      <a:r>
                        <a:rPr lang="en-US" sz="2000" kern="1200" dirty="0">
                          <a:solidFill>
                            <a:srgbClr val="1A2740"/>
                          </a:solidFill>
                          <a:latin typeface="Calibri" pitchFamily="34" charset="0"/>
                          <a:ea typeface="Calibri" pitchFamily="34" charset="-122"/>
                          <a:cs typeface="Calibri" pitchFamily="34" charset="-120"/>
                        </a:rPr>
                        <a:t>Yes</a:t>
                      </a:r>
                    </a:p>
                  </a:txBody>
                  <a:tcPr/>
                </a:tc>
                <a:extLst>
                  <a:ext uri="{0D108BD9-81ED-4DB2-BD59-A6C34878D82A}">
                    <a16:rowId xmlns:a16="http://schemas.microsoft.com/office/drawing/2014/main" val="2341095106"/>
                  </a:ext>
                </a:extLst>
              </a:tr>
              <a:tr h="370840">
                <a:tc>
                  <a:txBody>
                    <a:bodyPr/>
                    <a:lstStyle/>
                    <a:p>
                      <a:r>
                        <a:rPr lang="en-US" sz="2000" kern="1200" dirty="0">
                          <a:solidFill>
                            <a:srgbClr val="1A2740"/>
                          </a:solidFill>
                          <a:latin typeface="Calibri" pitchFamily="34" charset="0"/>
                          <a:ea typeface="Calibri" pitchFamily="34" charset="-122"/>
                          <a:cs typeface="Calibri" pitchFamily="34" charset="-120"/>
                        </a:rPr>
                        <a:t>9.2.1.2(1)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kern="1200" dirty="0">
                          <a:solidFill>
                            <a:srgbClr val="1A2740"/>
                          </a:solidFill>
                          <a:latin typeface="Calibri" pitchFamily="34" charset="0"/>
                          <a:ea typeface="Calibri" pitchFamily="34" charset="-122"/>
                          <a:cs typeface="Calibri" pitchFamily="34" charset="-120"/>
                        </a:rPr>
                        <a:t>Meets criteria (a)-(d) and subject to reliability assessment and allocation</a:t>
                      </a:r>
                    </a:p>
                  </a:txBody>
                  <a:tcPr/>
                </a:tc>
                <a:tc>
                  <a:txBody>
                    <a:bodyPr/>
                    <a:lstStyle/>
                    <a:p>
                      <a:r>
                        <a:rPr lang="en-US" sz="2000" kern="1200" dirty="0">
                          <a:solidFill>
                            <a:srgbClr val="1A2740"/>
                          </a:solidFill>
                          <a:latin typeface="Calibri" pitchFamily="34" charset="0"/>
                          <a:ea typeface="Calibri" pitchFamily="34" charset="-122"/>
                          <a:cs typeface="Calibri" pitchFamily="34" charset="-120"/>
                        </a:rPr>
                        <a:t>Yes</a:t>
                      </a:r>
                    </a:p>
                  </a:txBody>
                  <a:tcPr/>
                </a:tc>
                <a:extLst>
                  <a:ext uri="{0D108BD9-81ED-4DB2-BD59-A6C34878D82A}">
                    <a16:rowId xmlns:a16="http://schemas.microsoft.com/office/drawing/2014/main" val="3279802133"/>
                  </a:ext>
                </a:extLst>
              </a:tr>
            </a:tbl>
          </a:graphicData>
        </a:graphic>
      </p:graphicFrame>
      <p:sp>
        <p:nvSpPr>
          <p:cNvPr id="6" name="TextBox 5">
            <a:extLst>
              <a:ext uri="{FF2B5EF4-FFF2-40B4-BE49-F238E27FC236}">
                <a16:creationId xmlns:a16="http://schemas.microsoft.com/office/drawing/2014/main" id="{62CAA517-1130-D963-C184-B1AD10C05256}"/>
              </a:ext>
            </a:extLst>
          </p:cNvPr>
          <p:cNvSpPr txBox="1"/>
          <p:nvPr/>
        </p:nvSpPr>
        <p:spPr>
          <a:xfrm>
            <a:off x="682971" y="5586325"/>
            <a:ext cx="10323019" cy="646331"/>
          </a:xfrm>
          <a:prstGeom prst="rect">
            <a:avLst/>
          </a:prstGeom>
          <a:noFill/>
        </p:spPr>
        <p:txBody>
          <a:bodyPr wrap="none" rtlCol="0">
            <a:spAutoFit/>
          </a:bodyPr>
          <a:lstStyle/>
          <a:p>
            <a:r>
              <a:rPr lang="en-US" dirty="0">
                <a:solidFill>
                  <a:srgbClr val="1A2740"/>
                </a:solidFill>
                <a:latin typeface="Calibri" pitchFamily="34" charset="0"/>
                <a:ea typeface="Calibri" pitchFamily="34" charset="-122"/>
                <a:cs typeface="Calibri" pitchFamily="34" charset="-120"/>
              </a:rPr>
              <a:t>(1). If an updated model if available, the ILLE should supply a version that more accurately represents the LL. </a:t>
            </a:r>
          </a:p>
          <a:p>
            <a:r>
              <a:rPr lang="en-US" dirty="0">
                <a:solidFill>
                  <a:srgbClr val="1A2740"/>
                </a:solidFill>
                <a:latin typeface="Calibri" pitchFamily="34" charset="0"/>
                <a:ea typeface="Calibri" pitchFamily="34" charset="-122"/>
                <a:cs typeface="Calibri" pitchFamily="34" charset="-120"/>
              </a:rPr>
              <a:t>(2). No submission is needed if meeting criteria in 9.2.1.1(1)(a)-(c).</a:t>
            </a:r>
          </a:p>
        </p:txBody>
      </p:sp>
    </p:spTree>
    <p:extLst>
      <p:ext uri="{BB962C8B-B14F-4D97-AF65-F5344CB8AC3E}">
        <p14:creationId xmlns:p14="http://schemas.microsoft.com/office/powerpoint/2010/main" val="37449607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A9E5D-B86A-DD1A-E5A4-30C62D7C0301}"/>
              </a:ext>
            </a:extLst>
          </p:cNvPr>
          <p:cNvSpPr>
            <a:spLocks noGrp="1"/>
          </p:cNvSpPr>
          <p:nvPr>
            <p:ph type="title"/>
          </p:nvPr>
        </p:nvSpPr>
        <p:spPr/>
        <p:txBody>
          <a:bodyPr/>
          <a:lstStyle/>
          <a:p>
            <a:r>
              <a:rPr lang="en-US" dirty="0"/>
              <a:t>Model Review</a:t>
            </a:r>
          </a:p>
        </p:txBody>
      </p:sp>
      <p:sp>
        <p:nvSpPr>
          <p:cNvPr id="4" name="Slide Number Placeholder 3">
            <a:extLst>
              <a:ext uri="{FF2B5EF4-FFF2-40B4-BE49-F238E27FC236}">
                <a16:creationId xmlns:a16="http://schemas.microsoft.com/office/drawing/2014/main" id="{38B61BE8-7B30-AB9E-3037-0918CEB08DE5}"/>
              </a:ext>
            </a:extLst>
          </p:cNvPr>
          <p:cNvSpPr>
            <a:spLocks noGrp="1"/>
          </p:cNvSpPr>
          <p:nvPr>
            <p:ph type="sldNum" sz="quarter" idx="12"/>
          </p:nvPr>
        </p:nvSpPr>
        <p:spPr/>
        <p:txBody>
          <a:bodyPr/>
          <a:lstStyle/>
          <a:p>
            <a:fld id="{BCDE79FB-97BA-492B-8D57-F1373F9ADA95}" type="slidenum">
              <a:rPr lang="en-US" smtClean="0"/>
              <a:t>18</a:t>
            </a:fld>
            <a:endParaRPr lang="en-US"/>
          </a:p>
        </p:txBody>
      </p:sp>
      <p:sp>
        <p:nvSpPr>
          <p:cNvPr id="5" name="Shape 2">
            <a:extLst>
              <a:ext uri="{FF2B5EF4-FFF2-40B4-BE49-F238E27FC236}">
                <a16:creationId xmlns:a16="http://schemas.microsoft.com/office/drawing/2014/main" id="{06AEB56D-437D-ED71-1963-BC69E720E86E}"/>
              </a:ext>
            </a:extLst>
          </p:cNvPr>
          <p:cNvSpPr/>
          <p:nvPr/>
        </p:nvSpPr>
        <p:spPr>
          <a:xfrm>
            <a:off x="2213285" y="1371601"/>
            <a:ext cx="7765430" cy="3385226"/>
          </a:xfrm>
          <a:prstGeom prst="rect">
            <a:avLst/>
          </a:prstGeom>
          <a:solidFill>
            <a:srgbClr val="FFFFFF"/>
          </a:solidFill>
          <a:ln w="12700">
            <a:solidFill>
              <a:srgbClr val="D0E4F0"/>
            </a:solidFill>
            <a:prstDash val="solid"/>
          </a:ln>
          <a:effectLst>
            <a:outerShdw blurRad="50800" dist="38100" dir="8100000" algn="tr" rotWithShape="0">
              <a:prstClr val="black">
                <a:alpha val="40000"/>
              </a:prstClr>
            </a:outerShdw>
          </a:effectLst>
        </p:spPr>
        <p:txBody>
          <a:bodyPr/>
          <a:lstStyle/>
          <a:p>
            <a:endParaRPr lang="en-US"/>
          </a:p>
        </p:txBody>
      </p:sp>
      <p:sp>
        <p:nvSpPr>
          <p:cNvPr id="6" name="Shape 3">
            <a:extLst>
              <a:ext uri="{FF2B5EF4-FFF2-40B4-BE49-F238E27FC236}">
                <a16:creationId xmlns:a16="http://schemas.microsoft.com/office/drawing/2014/main" id="{2D1EAFD8-BDD5-FD23-EAC7-602D425F72C4}"/>
              </a:ext>
            </a:extLst>
          </p:cNvPr>
          <p:cNvSpPr/>
          <p:nvPr/>
        </p:nvSpPr>
        <p:spPr>
          <a:xfrm>
            <a:off x="2213286" y="1371601"/>
            <a:ext cx="7765428" cy="486382"/>
          </a:xfrm>
          <a:prstGeom prst="rect">
            <a:avLst/>
          </a:prstGeom>
          <a:solidFill>
            <a:srgbClr val="1C7293"/>
          </a:solidFill>
          <a:ln w="12700">
            <a:solidFill>
              <a:srgbClr val="1C7293"/>
            </a:solidFill>
            <a:prstDash val="solid"/>
          </a:ln>
        </p:spPr>
        <p:txBody>
          <a:bodyPr/>
          <a:lstStyle/>
          <a:p>
            <a:endParaRPr lang="en-US"/>
          </a:p>
        </p:txBody>
      </p:sp>
      <p:sp>
        <p:nvSpPr>
          <p:cNvPr id="7" name="Text 4">
            <a:extLst>
              <a:ext uri="{FF2B5EF4-FFF2-40B4-BE49-F238E27FC236}">
                <a16:creationId xmlns:a16="http://schemas.microsoft.com/office/drawing/2014/main" id="{EC777B85-E46F-1263-DA10-C1E9B1EE5296}"/>
              </a:ext>
            </a:extLst>
          </p:cNvPr>
          <p:cNvSpPr/>
          <p:nvPr/>
        </p:nvSpPr>
        <p:spPr>
          <a:xfrm>
            <a:off x="2350445" y="1371601"/>
            <a:ext cx="7558037" cy="365760"/>
          </a:xfrm>
          <a:prstGeom prst="rect">
            <a:avLst/>
          </a:prstGeom>
          <a:noFill/>
          <a:ln/>
        </p:spPr>
        <p:txBody>
          <a:bodyPr wrap="square" rtlCol="0" anchor="ctr"/>
          <a:lstStyle/>
          <a:p>
            <a:pPr marL="0" indent="0">
              <a:buNone/>
            </a:pPr>
            <a:r>
              <a:rPr lang="en-US" sz="2000" b="1" dirty="0">
                <a:solidFill>
                  <a:srgbClr val="FFFFFF"/>
                </a:solidFill>
                <a:latin typeface="Calibri" pitchFamily="34" charset="0"/>
                <a:ea typeface="Calibri" pitchFamily="34" charset="-122"/>
                <a:cs typeface="Calibri" pitchFamily="34" charset="-120"/>
              </a:rPr>
              <a:t>Voltage Ride-Through (VRT) Testing</a:t>
            </a:r>
            <a:endParaRPr lang="en-US" sz="2000" dirty="0"/>
          </a:p>
        </p:txBody>
      </p:sp>
      <p:sp>
        <p:nvSpPr>
          <p:cNvPr id="8" name="Text 5">
            <a:extLst>
              <a:ext uri="{FF2B5EF4-FFF2-40B4-BE49-F238E27FC236}">
                <a16:creationId xmlns:a16="http://schemas.microsoft.com/office/drawing/2014/main" id="{AB222DA5-0BE0-6A7A-BB1E-86C5B492A768}"/>
              </a:ext>
            </a:extLst>
          </p:cNvPr>
          <p:cNvSpPr/>
          <p:nvPr/>
        </p:nvSpPr>
        <p:spPr>
          <a:xfrm>
            <a:off x="2347771" y="1935706"/>
            <a:ext cx="7358734" cy="2490379"/>
          </a:xfrm>
          <a:prstGeom prst="rect">
            <a:avLst/>
          </a:prstGeom>
          <a:noFill/>
          <a:ln/>
        </p:spPr>
        <p:txBody>
          <a:bodyPr wrap="square" rtlCol="0" anchor="t"/>
          <a:lstStyle/>
          <a:p>
            <a:pPr marL="0" indent="0">
              <a:buNone/>
            </a:pPr>
            <a:r>
              <a:rPr lang="en-US" dirty="0">
                <a:solidFill>
                  <a:srgbClr val="1A2740"/>
                </a:solidFill>
                <a:latin typeface="Calibri" pitchFamily="34" charset="0"/>
                <a:ea typeface="Calibri" pitchFamily="34" charset="-122"/>
                <a:cs typeface="Calibri" pitchFamily="34" charset="-120"/>
              </a:rPr>
              <a:t>ERCOT will perform VRT testing for applicable Large Computational Loads (LCLs) subject to NOGRR282.</a:t>
            </a:r>
            <a:endParaRPr lang="en-US" dirty="0"/>
          </a:p>
          <a:p>
            <a:pPr marL="0" indent="0">
              <a:buNone/>
            </a:pPr>
            <a:r>
              <a:rPr lang="en-US" dirty="0">
                <a:solidFill>
                  <a:srgbClr val="1A2740"/>
                </a:solidFill>
                <a:latin typeface="Calibri" pitchFamily="34" charset="0"/>
                <a:ea typeface="Calibri" pitchFamily="34" charset="-122"/>
                <a:cs typeface="Calibri" pitchFamily="34" charset="-120"/>
              </a:rPr>
              <a:t> </a:t>
            </a:r>
            <a:endParaRPr lang="en-US" dirty="0"/>
          </a:p>
          <a:p>
            <a:pPr marL="0" indent="0">
              <a:buNone/>
            </a:pPr>
            <a:r>
              <a:rPr lang="en-US" b="1" dirty="0">
                <a:solidFill>
                  <a:srgbClr val="1A2740"/>
                </a:solidFill>
                <a:latin typeface="Calibri" pitchFamily="34" charset="0"/>
                <a:ea typeface="Calibri" pitchFamily="34" charset="-122"/>
                <a:cs typeface="Calibri" pitchFamily="34" charset="-120"/>
              </a:rPr>
              <a:t>If a model does NOT meet NOGRR282 requirements:</a:t>
            </a:r>
            <a:endParaRPr lang="en-US" dirty="0"/>
          </a:p>
          <a:p>
            <a:pPr marL="342900" indent="-342900">
              <a:buSzPct val="100000"/>
              <a:buChar char="•"/>
            </a:pPr>
            <a:r>
              <a:rPr lang="en-US" dirty="0">
                <a:solidFill>
                  <a:srgbClr val="1A2740"/>
                </a:solidFill>
                <a:latin typeface="Calibri" pitchFamily="34" charset="0"/>
                <a:ea typeface="Calibri" pitchFamily="34" charset="-122"/>
                <a:cs typeface="Calibri" pitchFamily="34" charset="-120"/>
              </a:rPr>
              <a:t>ERCOT will notify the interconnecting TSP </a:t>
            </a:r>
            <a:r>
              <a:rPr lang="en-US">
                <a:solidFill>
                  <a:srgbClr val="1A2740"/>
                </a:solidFill>
                <a:latin typeface="Calibri" pitchFamily="34" charset="0"/>
                <a:ea typeface="Calibri" pitchFamily="34" charset="-122"/>
                <a:cs typeface="Calibri" pitchFamily="34" charset="-120"/>
              </a:rPr>
              <a:t>and ILLE</a:t>
            </a:r>
            <a:endParaRPr lang="en-US" dirty="0"/>
          </a:p>
          <a:p>
            <a:pPr marL="342900" indent="-342900">
              <a:buSzPct val="100000"/>
              <a:buChar char="•"/>
            </a:pPr>
            <a:r>
              <a:rPr lang="en-US" dirty="0">
                <a:solidFill>
                  <a:srgbClr val="1A2740"/>
                </a:solidFill>
                <a:latin typeface="Calibri" pitchFamily="34" charset="0"/>
                <a:ea typeface="Calibri" pitchFamily="34" charset="-122"/>
                <a:cs typeface="Calibri" pitchFamily="34" charset="-120"/>
              </a:rPr>
              <a:t>The load remains in Batch Zero with no impact to allocation</a:t>
            </a:r>
            <a:endParaRPr lang="en-US" dirty="0"/>
          </a:p>
          <a:p>
            <a:pPr marL="342900" indent="-342900">
              <a:buSzPct val="100000"/>
              <a:buChar char="•"/>
            </a:pPr>
            <a:r>
              <a:rPr lang="en-US" dirty="0">
                <a:solidFill>
                  <a:srgbClr val="1A2740"/>
                </a:solidFill>
                <a:latin typeface="Calibri" pitchFamily="34" charset="0"/>
                <a:ea typeface="Calibri" pitchFamily="34" charset="-122"/>
                <a:cs typeface="Calibri" pitchFamily="34" charset="-120"/>
              </a:rPr>
              <a:t>The ILLE should coordinate with the TSP to update the model before the completion of Batch Zero</a:t>
            </a:r>
            <a:endParaRPr lang="en-US" dirty="0"/>
          </a:p>
        </p:txBody>
      </p:sp>
    </p:spTree>
    <p:extLst>
      <p:ext uri="{BB962C8B-B14F-4D97-AF65-F5344CB8AC3E}">
        <p14:creationId xmlns:p14="http://schemas.microsoft.com/office/powerpoint/2010/main" val="26385297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15649-50C3-6E95-53D1-EBB8CB375B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F3599B-18D8-97D7-4BB8-F468F90FEF25}"/>
              </a:ext>
            </a:extLst>
          </p:cNvPr>
          <p:cNvSpPr>
            <a:spLocks noGrp="1"/>
          </p:cNvSpPr>
          <p:nvPr>
            <p:ph type="ctrTitle"/>
          </p:nvPr>
        </p:nvSpPr>
        <p:spPr/>
        <p:txBody>
          <a:bodyPr/>
          <a:lstStyle/>
          <a:p>
            <a:r>
              <a:rPr lang="en-US" dirty="0"/>
              <a:t>Questions on Dynamic Models topic?</a:t>
            </a:r>
          </a:p>
        </p:txBody>
      </p:sp>
      <p:sp>
        <p:nvSpPr>
          <p:cNvPr id="4" name="Slide Number Placeholder 3">
            <a:extLst>
              <a:ext uri="{FF2B5EF4-FFF2-40B4-BE49-F238E27FC236}">
                <a16:creationId xmlns:a16="http://schemas.microsoft.com/office/drawing/2014/main" id="{50DCB526-70A1-CDC9-D42E-8E0FC7F69C4B}"/>
              </a:ext>
            </a:extLst>
          </p:cNvPr>
          <p:cNvSpPr>
            <a:spLocks noGrp="1"/>
          </p:cNvSpPr>
          <p:nvPr>
            <p:ph type="sldNum" sz="quarter" idx="12"/>
          </p:nvPr>
        </p:nvSpPr>
        <p:spPr/>
        <p:txBody>
          <a:bodyPr/>
          <a:lstStyle/>
          <a:p>
            <a:fld id="{BCDE79FB-97BA-492B-8D57-F1373F9ADA95}" type="slidenum">
              <a:rPr lang="en-US" smtClean="0"/>
              <a:t>19</a:t>
            </a:fld>
            <a:endParaRPr lang="en-US" dirty="0"/>
          </a:p>
        </p:txBody>
      </p:sp>
    </p:spTree>
    <p:extLst>
      <p:ext uri="{BB962C8B-B14F-4D97-AF65-F5344CB8AC3E}">
        <p14:creationId xmlns:p14="http://schemas.microsoft.com/office/powerpoint/2010/main" val="14475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A86487-5000-DED0-B8C7-9D8AA45E1DFE}"/>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90C9BF3-B775-A7C9-55F2-95E5528B3BD1}"/>
              </a:ext>
            </a:extLst>
          </p:cNvPr>
          <p:cNvSpPr>
            <a:spLocks noGrp="1"/>
          </p:cNvSpPr>
          <p:nvPr>
            <p:ph type="sldNum" sz="quarter" idx="12"/>
          </p:nvPr>
        </p:nvSpPr>
        <p:spPr/>
        <p:txBody>
          <a:bodyPr/>
          <a:lstStyle/>
          <a:p>
            <a:fld id="{BCDE79FB-97BA-492B-8D57-F1373F9ADA95}" type="slidenum">
              <a:rPr lang="en-US" smtClean="0"/>
              <a:t>2</a:t>
            </a:fld>
            <a:endParaRPr lang="en-US" dirty="0"/>
          </a:p>
        </p:txBody>
      </p:sp>
      <p:pic>
        <p:nvPicPr>
          <p:cNvPr id="7" name="Content Placeholder 5">
            <a:extLst>
              <a:ext uri="{FF2B5EF4-FFF2-40B4-BE49-F238E27FC236}">
                <a16:creationId xmlns:a16="http://schemas.microsoft.com/office/drawing/2014/main" id="{2B86B5A6-7BC6-59E7-3819-B821CC16F208}"/>
              </a:ext>
            </a:extLst>
          </p:cNvPr>
          <p:cNvPicPr>
            <a:picLocks noChangeAspect="1"/>
          </p:cNvPicPr>
          <p:nvPr/>
        </p:nvPicPr>
        <p:blipFill>
          <a:blip r:embed="rId2"/>
          <a:stretch>
            <a:fillRect/>
          </a:stretch>
        </p:blipFill>
        <p:spPr>
          <a:xfrm>
            <a:off x="830151" y="964720"/>
            <a:ext cx="10536964" cy="4934485"/>
          </a:xfrm>
          <a:prstGeom prst="rect">
            <a:avLst/>
          </a:prstGeom>
        </p:spPr>
      </p:pic>
    </p:spTree>
    <p:extLst>
      <p:ext uri="{BB962C8B-B14F-4D97-AF65-F5344CB8AC3E}">
        <p14:creationId xmlns:p14="http://schemas.microsoft.com/office/powerpoint/2010/main" val="28202879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031E03-70A4-A4FE-8677-40DDD02637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E3FCC0-FF9B-B0C2-7A2E-C8247B529AE8}"/>
              </a:ext>
            </a:extLst>
          </p:cNvPr>
          <p:cNvSpPr>
            <a:spLocks noGrp="1"/>
          </p:cNvSpPr>
          <p:nvPr>
            <p:ph type="title"/>
          </p:nvPr>
        </p:nvSpPr>
        <p:spPr>
          <a:xfrm>
            <a:off x="1257300" y="457200"/>
            <a:ext cx="10401300" cy="468086"/>
          </a:xfrm>
        </p:spPr>
        <p:txBody>
          <a:bodyPr/>
          <a:lstStyle/>
          <a:p>
            <a:r>
              <a:rPr lang="en-US" dirty="0"/>
              <a:t>Wrap-Up and General Questions</a:t>
            </a:r>
          </a:p>
        </p:txBody>
      </p:sp>
      <p:sp>
        <p:nvSpPr>
          <p:cNvPr id="17" name="Text Placeholder 16">
            <a:extLst>
              <a:ext uri="{FF2B5EF4-FFF2-40B4-BE49-F238E27FC236}">
                <a16:creationId xmlns:a16="http://schemas.microsoft.com/office/drawing/2014/main" id="{26BF9B52-C376-81C4-1A60-645D56700BF5}"/>
              </a:ext>
            </a:extLst>
          </p:cNvPr>
          <p:cNvSpPr>
            <a:spLocks noGrp="1"/>
          </p:cNvSpPr>
          <p:nvPr>
            <p:ph type="body" sz="quarter" idx="16"/>
          </p:nvPr>
        </p:nvSpPr>
        <p:spPr>
          <a:xfrm>
            <a:off x="649536" y="1023937"/>
            <a:ext cx="10094664" cy="5332414"/>
          </a:xfrm>
        </p:spPr>
        <p:txBody>
          <a:bodyPr/>
          <a:lstStyle/>
          <a:p>
            <a:r>
              <a:rPr lang="en-US" dirty="0"/>
              <a:t>Next Readiness Update is part of LLWG followed by longer/dedicated meeting Thursday May 28</a:t>
            </a:r>
          </a:p>
          <a:p>
            <a:endParaRPr lang="en-US" dirty="0"/>
          </a:p>
          <a:p>
            <a:pPr marL="182880" lvl="3" indent="0">
              <a:buNone/>
            </a:pPr>
            <a:r>
              <a:rPr lang="en-US" b="1" u="sng" dirty="0"/>
              <a:t>Thursday May 21 (approx. 10:30-11:30am)</a:t>
            </a:r>
            <a:r>
              <a:rPr lang="en-US" dirty="0"/>
              <a:t>  </a:t>
            </a:r>
            <a:r>
              <a:rPr lang="en-US" u="sng" dirty="0">
                <a:hlinkClick r:id="rId2"/>
              </a:rPr>
              <a:t>LLWG Meeting</a:t>
            </a:r>
            <a:endParaRPr lang="en-US" dirty="0"/>
          </a:p>
          <a:p>
            <a:pPr lvl="1"/>
            <a:r>
              <a:rPr lang="en-US" sz="1200" dirty="0"/>
              <a:t>Draft topics (60-90 minutes): </a:t>
            </a:r>
          </a:p>
          <a:p>
            <a:pPr lvl="4"/>
            <a:r>
              <a:rPr lang="en-US" dirty="0"/>
              <a:t>Key Submission Dates for Batch Zero</a:t>
            </a:r>
          </a:p>
          <a:p>
            <a:pPr lvl="4"/>
            <a:r>
              <a:rPr lang="en-US" dirty="0"/>
              <a:t>Initial discussion of Forms/Attestations for Batch Zero</a:t>
            </a:r>
          </a:p>
          <a:p>
            <a:pPr lvl="4"/>
            <a:r>
              <a:rPr lang="en-US" dirty="0"/>
              <a:t>(also discussion of Batch 1+ Initial Concepts and Longer-term Planning)</a:t>
            </a:r>
          </a:p>
          <a:p>
            <a:pPr lvl="1"/>
            <a:r>
              <a:rPr lang="en-US" sz="1200" dirty="0"/>
              <a:t> </a:t>
            </a:r>
          </a:p>
          <a:p>
            <a:pPr marL="182880" lvl="3" indent="0">
              <a:buNone/>
            </a:pPr>
            <a:r>
              <a:rPr lang="en-US" b="1" u="sng" dirty="0"/>
              <a:t>Thursday May 28 (1-3pm)</a:t>
            </a:r>
            <a:r>
              <a:rPr lang="en-US" dirty="0"/>
              <a:t>: </a:t>
            </a:r>
            <a:r>
              <a:rPr lang="en-US" u="sng" dirty="0">
                <a:hlinkClick r:id="rId3"/>
              </a:rPr>
              <a:t>Batch Readiness Workshop #2 </a:t>
            </a:r>
            <a:r>
              <a:rPr lang="en-US" u="sng" dirty="0" err="1">
                <a:hlinkClick r:id="rId3"/>
              </a:rPr>
              <a:t>WebEx</a:t>
            </a:r>
            <a:r>
              <a:rPr lang="en-US" u="sng" dirty="0">
                <a:hlinkClick r:id="rId3"/>
              </a:rPr>
              <a:t> only</a:t>
            </a:r>
            <a:endParaRPr lang="en-US" dirty="0"/>
          </a:p>
          <a:p>
            <a:pPr lvl="1"/>
            <a:r>
              <a:rPr lang="en-US" sz="1200" dirty="0"/>
              <a:t>Draft topics for 2 hours: </a:t>
            </a:r>
          </a:p>
          <a:p>
            <a:pPr lvl="2"/>
            <a:r>
              <a:rPr lang="en-US" dirty="0"/>
              <a:t>Key Submission Dates for Batch Zero</a:t>
            </a:r>
          </a:p>
          <a:p>
            <a:pPr lvl="2"/>
            <a:r>
              <a:rPr lang="en-US" dirty="0"/>
              <a:t>Discussion of Forms/Attestations</a:t>
            </a:r>
          </a:p>
          <a:p>
            <a:pPr lvl="2"/>
            <a:r>
              <a:rPr lang="en-US" dirty="0"/>
              <a:t>Q&amp;A</a:t>
            </a:r>
          </a:p>
          <a:p>
            <a:pPr lvl="1"/>
            <a:endParaRPr lang="en-US" sz="1600" dirty="0"/>
          </a:p>
          <a:p>
            <a:pPr lvl="1"/>
            <a:r>
              <a:rPr lang="en-US" sz="1600" dirty="0"/>
              <a:t>General questions can be sent to </a:t>
            </a:r>
            <a:r>
              <a:rPr lang="en-US" sz="1600" dirty="0">
                <a:hlinkClick r:id="rId4"/>
              </a:rPr>
              <a:t>ClientServices@ercot.com</a:t>
            </a:r>
            <a:r>
              <a:rPr lang="en-US" sz="1600" dirty="0"/>
              <a:t> </a:t>
            </a:r>
          </a:p>
          <a:p>
            <a:pPr lvl="1"/>
            <a:r>
              <a:rPr lang="en-US" sz="1600" dirty="0"/>
              <a:t>Specific LLIS questions to </a:t>
            </a:r>
            <a:r>
              <a:rPr lang="en-US" sz="1600" dirty="0">
                <a:hlinkClick r:id="rId5"/>
              </a:rPr>
              <a:t>LargeLoadInterconnection@ercot.com</a:t>
            </a:r>
            <a:r>
              <a:rPr lang="en-US" sz="1600" dirty="0"/>
              <a:t> (LLIS status question should be directed to TSP which receive weekly updates from ERCOT)</a:t>
            </a:r>
          </a:p>
          <a:p>
            <a:pPr marL="365760" lvl="1" indent="0">
              <a:buNone/>
            </a:pPr>
            <a:endParaRPr lang="en-US" sz="1600" dirty="0"/>
          </a:p>
          <a:p>
            <a:pPr marL="365760" lvl="1" indent="0">
              <a:buNone/>
            </a:pPr>
            <a:r>
              <a:rPr lang="en-US" sz="1600" dirty="0">
                <a:solidFill>
                  <a:srgbClr val="C00000"/>
                </a:solidFill>
              </a:rPr>
              <a:t>Time now for any Questions……</a:t>
            </a:r>
          </a:p>
        </p:txBody>
      </p:sp>
      <p:sp>
        <p:nvSpPr>
          <p:cNvPr id="4" name="Slide Number Placeholder 3">
            <a:extLst>
              <a:ext uri="{FF2B5EF4-FFF2-40B4-BE49-F238E27FC236}">
                <a16:creationId xmlns:a16="http://schemas.microsoft.com/office/drawing/2014/main" id="{C6AC2A20-CCA6-98F9-D3CA-CF8DB22DC1D7}"/>
              </a:ext>
            </a:extLst>
          </p:cNvPr>
          <p:cNvSpPr>
            <a:spLocks noGrp="1"/>
          </p:cNvSpPr>
          <p:nvPr>
            <p:ph type="sldNum" sz="quarter" idx="12"/>
          </p:nvPr>
        </p:nvSpPr>
        <p:spPr/>
        <p:txBody>
          <a:bodyPr/>
          <a:lstStyle/>
          <a:p>
            <a:fld id="{BCDE79FB-97BA-492B-8D57-F1373F9ADA95}" type="slidenum">
              <a:rPr lang="en-US" smtClean="0"/>
              <a:t>20</a:t>
            </a:fld>
            <a:endParaRPr lang="en-US"/>
          </a:p>
        </p:txBody>
      </p:sp>
    </p:spTree>
    <p:extLst>
      <p:ext uri="{BB962C8B-B14F-4D97-AF65-F5344CB8AC3E}">
        <p14:creationId xmlns:p14="http://schemas.microsoft.com/office/powerpoint/2010/main" val="3411116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4B19B-5AC7-49E2-39F0-F1E5AB614794}"/>
              </a:ext>
            </a:extLst>
          </p:cNvPr>
          <p:cNvSpPr>
            <a:spLocks noGrp="1"/>
          </p:cNvSpPr>
          <p:nvPr>
            <p:ph type="title"/>
          </p:nvPr>
        </p:nvSpPr>
        <p:spPr/>
        <p:txBody>
          <a:bodyPr/>
          <a:lstStyle/>
          <a:p>
            <a:r>
              <a:rPr lang="en-US" dirty="0"/>
              <a:t>Agenda</a:t>
            </a:r>
          </a:p>
        </p:txBody>
      </p:sp>
      <p:sp>
        <p:nvSpPr>
          <p:cNvPr id="3" name="Text Placeholder 2">
            <a:extLst>
              <a:ext uri="{FF2B5EF4-FFF2-40B4-BE49-F238E27FC236}">
                <a16:creationId xmlns:a16="http://schemas.microsoft.com/office/drawing/2014/main" id="{CBDDDAC3-5AAE-A4D0-3BC1-E49BDABC3DAC}"/>
              </a:ext>
            </a:extLst>
          </p:cNvPr>
          <p:cNvSpPr>
            <a:spLocks noGrp="1"/>
          </p:cNvSpPr>
          <p:nvPr>
            <p:ph type="body" sz="quarter" idx="16"/>
          </p:nvPr>
        </p:nvSpPr>
        <p:spPr/>
        <p:txBody>
          <a:bodyPr vert="horz" wrap="square" lIns="0" tIns="0" rIns="0" bIns="0" rtlCol="0" anchor="t">
            <a:noAutofit/>
          </a:bodyPr>
          <a:lstStyle/>
          <a:p>
            <a:pPr lvl="1"/>
            <a:r>
              <a:rPr lang="en-US" sz="2800" dirty="0"/>
              <a:t>Communications framework</a:t>
            </a:r>
            <a:endParaRPr lang="en-US" sz="3200" dirty="0"/>
          </a:p>
          <a:p>
            <a:pPr lvl="1"/>
            <a:r>
              <a:rPr lang="en-US" sz="2800" dirty="0"/>
              <a:t>LLIS Process, Timelines, and Key Dates for Batch Zero</a:t>
            </a:r>
          </a:p>
          <a:p>
            <a:pPr lvl="1"/>
            <a:r>
              <a:rPr lang="en-US" sz="2800" dirty="0"/>
              <a:t>Dynamic model information for Batch Zero </a:t>
            </a:r>
          </a:p>
          <a:p>
            <a:pPr lvl="1"/>
            <a:r>
              <a:rPr lang="en-US" sz="2800" dirty="0"/>
              <a:t>Wrap-up and Time for Q&amp;A</a:t>
            </a:r>
            <a:endParaRPr lang="en-US" sz="3200" dirty="0"/>
          </a:p>
          <a:p>
            <a:endParaRPr lang="en-US" dirty="0"/>
          </a:p>
        </p:txBody>
      </p:sp>
      <p:sp>
        <p:nvSpPr>
          <p:cNvPr id="4" name="Slide Number Placeholder 3">
            <a:extLst>
              <a:ext uri="{FF2B5EF4-FFF2-40B4-BE49-F238E27FC236}">
                <a16:creationId xmlns:a16="http://schemas.microsoft.com/office/drawing/2014/main" id="{DC0D46DF-3CA2-9BE7-ADFE-73936C245D3E}"/>
              </a:ext>
            </a:extLst>
          </p:cNvPr>
          <p:cNvSpPr>
            <a:spLocks noGrp="1"/>
          </p:cNvSpPr>
          <p:nvPr>
            <p:ph type="sldNum" sz="quarter" idx="12"/>
          </p:nvPr>
        </p:nvSpPr>
        <p:spPr/>
        <p:txBody>
          <a:bodyPr/>
          <a:lstStyle/>
          <a:p>
            <a:fld id="{BCDE79FB-97BA-492B-8D57-F1373F9ADA95}" type="slidenum">
              <a:rPr lang="en-US" smtClean="0"/>
              <a:t>3</a:t>
            </a:fld>
            <a:endParaRPr lang="en-US"/>
          </a:p>
        </p:txBody>
      </p:sp>
    </p:spTree>
    <p:extLst>
      <p:ext uri="{BB962C8B-B14F-4D97-AF65-F5344CB8AC3E}">
        <p14:creationId xmlns:p14="http://schemas.microsoft.com/office/powerpoint/2010/main" val="5852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E4265-C982-7F57-6615-88148A85800B}"/>
              </a:ext>
            </a:extLst>
          </p:cNvPr>
          <p:cNvSpPr>
            <a:spLocks noGrp="1"/>
          </p:cNvSpPr>
          <p:nvPr>
            <p:ph type="ctrTitle"/>
          </p:nvPr>
        </p:nvSpPr>
        <p:spPr/>
        <p:txBody>
          <a:bodyPr/>
          <a:lstStyle/>
          <a:p>
            <a:r>
              <a:rPr lang="en-US" dirty="0"/>
              <a:t>Batch Zero Communication</a:t>
            </a:r>
            <a:br>
              <a:rPr lang="en-US" sz="1800" b="0" dirty="0"/>
            </a:br>
            <a:br>
              <a:rPr lang="en-US" sz="1800" b="0" dirty="0"/>
            </a:br>
            <a:br>
              <a:rPr lang="en-US" sz="1800" b="0" dirty="0"/>
            </a:br>
            <a:br>
              <a:rPr lang="en-US" sz="2400" b="0" dirty="0"/>
            </a:br>
            <a:br>
              <a:rPr lang="en-US" sz="2400" b="0" dirty="0"/>
            </a:br>
            <a:br>
              <a:rPr lang="en-US" sz="2400" b="0" dirty="0"/>
            </a:br>
            <a:br>
              <a:rPr lang="en-US" sz="1800" b="0" dirty="0"/>
            </a:br>
            <a:br>
              <a:rPr lang="en-US" sz="1600" b="0" dirty="0"/>
            </a:br>
            <a:endParaRPr lang="en-US" sz="3600" dirty="0"/>
          </a:p>
        </p:txBody>
      </p:sp>
    </p:spTree>
    <p:extLst>
      <p:ext uri="{BB962C8B-B14F-4D97-AF65-F5344CB8AC3E}">
        <p14:creationId xmlns:p14="http://schemas.microsoft.com/office/powerpoint/2010/main" val="202717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3858C-6086-DBBD-1532-33D725F4A0E9}"/>
              </a:ext>
            </a:extLst>
          </p:cNvPr>
          <p:cNvSpPr>
            <a:spLocks noGrp="1"/>
          </p:cNvSpPr>
          <p:nvPr>
            <p:ph type="title"/>
          </p:nvPr>
        </p:nvSpPr>
        <p:spPr/>
        <p:txBody>
          <a:bodyPr/>
          <a:lstStyle/>
          <a:p>
            <a:r>
              <a:rPr lang="en-US" dirty="0"/>
              <a:t>Batch Zero Readiness Discussions</a:t>
            </a:r>
          </a:p>
        </p:txBody>
      </p:sp>
      <p:sp>
        <p:nvSpPr>
          <p:cNvPr id="17" name="Text Placeholder 16">
            <a:extLst>
              <a:ext uri="{FF2B5EF4-FFF2-40B4-BE49-F238E27FC236}">
                <a16:creationId xmlns:a16="http://schemas.microsoft.com/office/drawing/2014/main" id="{3007A101-1BAE-4267-63C6-86F01AAB5FFF}"/>
              </a:ext>
            </a:extLst>
          </p:cNvPr>
          <p:cNvSpPr>
            <a:spLocks noGrp="1"/>
          </p:cNvSpPr>
          <p:nvPr>
            <p:ph type="body" sz="quarter" idx="16"/>
          </p:nvPr>
        </p:nvSpPr>
        <p:spPr>
          <a:xfrm>
            <a:off x="649536" y="1023937"/>
            <a:ext cx="6867525" cy="4495800"/>
          </a:xfrm>
        </p:spPr>
        <p:txBody>
          <a:bodyPr/>
          <a:lstStyle/>
          <a:p>
            <a:pPr marL="0" lvl="2" indent="0">
              <a:buNone/>
            </a:pPr>
            <a:r>
              <a:rPr lang="en-US" sz="1600" b="1" u="sng" dirty="0"/>
              <a:t>Friday May 15 (2-3pm)</a:t>
            </a:r>
            <a:r>
              <a:rPr lang="en-US" sz="1600" dirty="0"/>
              <a:t>:  </a:t>
            </a:r>
            <a:r>
              <a:rPr lang="en-US" sz="1600" u="sng" dirty="0">
                <a:hlinkClick r:id="rId2"/>
              </a:rPr>
              <a:t>Batch Readiness Workshop #1 </a:t>
            </a:r>
            <a:r>
              <a:rPr lang="en-US" sz="1600" u="sng" dirty="0" err="1">
                <a:hlinkClick r:id="rId2"/>
              </a:rPr>
              <a:t>WebEx</a:t>
            </a:r>
            <a:r>
              <a:rPr lang="en-US" sz="1600" u="sng" dirty="0">
                <a:hlinkClick r:id="rId2"/>
              </a:rPr>
              <a:t> only</a:t>
            </a:r>
            <a:endParaRPr lang="en-US" sz="1600" dirty="0"/>
          </a:p>
          <a:p>
            <a:r>
              <a:rPr lang="en-US" dirty="0"/>
              <a:t>Draft topics (60 minutes): </a:t>
            </a:r>
          </a:p>
          <a:p>
            <a:pPr lvl="1"/>
            <a:r>
              <a:rPr lang="en-US" sz="1600" dirty="0"/>
              <a:t>Key Submission Dates for Batch Zero </a:t>
            </a:r>
          </a:p>
          <a:p>
            <a:pPr lvl="1"/>
            <a:r>
              <a:rPr lang="en-US" sz="1600" dirty="0"/>
              <a:t>Dynamic model information for Batch Zero</a:t>
            </a:r>
          </a:p>
          <a:p>
            <a:pPr lvl="1"/>
            <a:r>
              <a:rPr lang="en-US" sz="1600" dirty="0"/>
              <a:t>Q&amp;A</a:t>
            </a:r>
          </a:p>
          <a:p>
            <a:r>
              <a:rPr lang="en-US" dirty="0"/>
              <a:t> </a:t>
            </a:r>
          </a:p>
          <a:p>
            <a:pPr marL="0" lvl="2" indent="0">
              <a:buNone/>
            </a:pPr>
            <a:r>
              <a:rPr lang="en-US" sz="1600" b="1" u="sng" dirty="0"/>
              <a:t>Thursday May 21 (approx. 10:30-11:30am)</a:t>
            </a:r>
            <a:r>
              <a:rPr lang="en-US" sz="1600" dirty="0"/>
              <a:t>  </a:t>
            </a:r>
            <a:r>
              <a:rPr lang="en-US" sz="1600" u="sng" dirty="0">
                <a:hlinkClick r:id="rId3"/>
              </a:rPr>
              <a:t>LLWG Meeting</a:t>
            </a:r>
            <a:endParaRPr lang="en-US" sz="1600" dirty="0"/>
          </a:p>
          <a:p>
            <a:r>
              <a:rPr lang="en-US" dirty="0"/>
              <a:t>Draft topics (90 minutes): </a:t>
            </a:r>
          </a:p>
          <a:p>
            <a:pPr lvl="3"/>
            <a:r>
              <a:rPr lang="en-US" sz="1600" dirty="0"/>
              <a:t>Key Submission Dates for Batch Zero</a:t>
            </a:r>
          </a:p>
          <a:p>
            <a:pPr lvl="3"/>
            <a:r>
              <a:rPr lang="en-US" sz="1600" dirty="0"/>
              <a:t>Initial discussion of Forms/Attestations for Batch Zero</a:t>
            </a:r>
          </a:p>
          <a:p>
            <a:pPr lvl="3"/>
            <a:r>
              <a:rPr lang="en-US" sz="1600" dirty="0"/>
              <a:t>(also discussion of Batch 1+ Initial Concepts and Longer-term Planning)</a:t>
            </a:r>
          </a:p>
          <a:p>
            <a:r>
              <a:rPr lang="en-US" dirty="0"/>
              <a:t> </a:t>
            </a:r>
          </a:p>
          <a:p>
            <a:pPr marL="0" lvl="2" indent="0">
              <a:buNone/>
            </a:pPr>
            <a:r>
              <a:rPr lang="en-US" sz="1600" b="1" u="sng" dirty="0"/>
              <a:t>Thursday May 28 (1-3pm)</a:t>
            </a:r>
            <a:r>
              <a:rPr lang="en-US" sz="1600" dirty="0"/>
              <a:t>: </a:t>
            </a:r>
            <a:r>
              <a:rPr lang="en-US" sz="1600" u="sng" dirty="0">
                <a:hlinkClick r:id="rId4"/>
              </a:rPr>
              <a:t>Batch Readiness Workshop #2 </a:t>
            </a:r>
            <a:r>
              <a:rPr lang="en-US" sz="1600" u="sng" dirty="0" err="1">
                <a:hlinkClick r:id="rId4"/>
              </a:rPr>
              <a:t>WebEx</a:t>
            </a:r>
            <a:r>
              <a:rPr lang="en-US" sz="1600" u="sng" dirty="0">
                <a:hlinkClick r:id="rId4"/>
              </a:rPr>
              <a:t> only</a:t>
            </a:r>
            <a:endParaRPr lang="en-US" sz="1600" dirty="0"/>
          </a:p>
          <a:p>
            <a:r>
              <a:rPr lang="en-US" dirty="0"/>
              <a:t>Draft topics for 2 hours: </a:t>
            </a:r>
          </a:p>
          <a:p>
            <a:pPr lvl="1"/>
            <a:r>
              <a:rPr lang="en-US" sz="1600" dirty="0"/>
              <a:t>Key Submission Dates</a:t>
            </a:r>
          </a:p>
          <a:p>
            <a:pPr lvl="1"/>
            <a:r>
              <a:rPr lang="en-US" sz="1600" dirty="0"/>
              <a:t>Discussion of Forms/Attestations</a:t>
            </a:r>
          </a:p>
          <a:p>
            <a:pPr lvl="1"/>
            <a:r>
              <a:rPr lang="en-US" sz="1600" dirty="0"/>
              <a:t>Q&amp;A</a:t>
            </a:r>
          </a:p>
        </p:txBody>
      </p:sp>
      <p:sp>
        <p:nvSpPr>
          <p:cNvPr id="3" name="Text Placeholder 2">
            <a:extLst>
              <a:ext uri="{FF2B5EF4-FFF2-40B4-BE49-F238E27FC236}">
                <a16:creationId xmlns:a16="http://schemas.microsoft.com/office/drawing/2014/main" id="{CE6DCF9D-BA47-321A-3BD8-81EA8DE48EA4}"/>
              </a:ext>
            </a:extLst>
          </p:cNvPr>
          <p:cNvSpPr>
            <a:spLocks noGrp="1"/>
          </p:cNvSpPr>
          <p:nvPr>
            <p:ph type="body" sz="quarter" idx="15"/>
          </p:nvPr>
        </p:nvSpPr>
        <p:spPr>
          <a:xfrm flipH="1">
            <a:off x="7598003" y="1676400"/>
            <a:ext cx="4060596" cy="3472543"/>
          </a:xfrm>
        </p:spPr>
        <p:txBody>
          <a:bodyPr/>
          <a:lstStyle/>
          <a:p>
            <a:r>
              <a:rPr lang="en-US" sz="1800" dirty="0"/>
              <a:t>Also:</a:t>
            </a:r>
          </a:p>
          <a:p>
            <a:pPr marL="285750" indent="-285750">
              <a:buFont typeface="Arial" panose="020B0604020202020204" pitchFamily="34" charset="0"/>
              <a:buChar char="•"/>
            </a:pPr>
            <a:r>
              <a:rPr lang="en-US" sz="1800" b="0" dirty="0"/>
              <a:t>ERCOT is currently sending weekly emails to TSPs by end of day Tuesday on current LLIS Batch Zero status </a:t>
            </a:r>
            <a:r>
              <a:rPr lang="en-US" sz="1800" b="0" i="1" dirty="0">
                <a:solidFill>
                  <a:srgbClr val="C00000"/>
                </a:solidFill>
              </a:rPr>
              <a:t>(final LLIS status is subject to PUCT approval of PGRR145 requirements)</a:t>
            </a:r>
          </a:p>
          <a:p>
            <a:pPr marL="285750" indent="-285750">
              <a:buFont typeface="Arial" panose="020B0604020202020204" pitchFamily="34" charset="0"/>
              <a:buChar char="•"/>
            </a:pPr>
            <a:r>
              <a:rPr lang="en-US" sz="1800" b="0" dirty="0"/>
              <a:t>ERCOT will be developing an FAQ to assist with implementation questions</a:t>
            </a:r>
          </a:p>
          <a:p>
            <a:endParaRPr lang="en-US" sz="1800" b="0" dirty="0"/>
          </a:p>
          <a:p>
            <a:pPr marL="285750" indent="-285750">
              <a:buFont typeface="Arial" panose="020B0604020202020204" pitchFamily="34" charset="0"/>
              <a:buChar char="•"/>
            </a:pPr>
            <a:endParaRPr lang="en-US" dirty="0"/>
          </a:p>
          <a:p>
            <a:endParaRPr lang="en-US" dirty="0"/>
          </a:p>
        </p:txBody>
      </p:sp>
      <p:sp>
        <p:nvSpPr>
          <p:cNvPr id="4" name="Slide Number Placeholder 3">
            <a:extLst>
              <a:ext uri="{FF2B5EF4-FFF2-40B4-BE49-F238E27FC236}">
                <a16:creationId xmlns:a16="http://schemas.microsoft.com/office/drawing/2014/main" id="{356022BF-DDB4-DB9A-BD39-C0F806D0A957}"/>
              </a:ext>
            </a:extLst>
          </p:cNvPr>
          <p:cNvSpPr>
            <a:spLocks noGrp="1"/>
          </p:cNvSpPr>
          <p:nvPr>
            <p:ph type="sldNum" sz="quarter" idx="12"/>
          </p:nvPr>
        </p:nvSpPr>
        <p:spPr/>
        <p:txBody>
          <a:bodyPr/>
          <a:lstStyle/>
          <a:p>
            <a:fld id="{BCDE79FB-97BA-492B-8D57-F1373F9ADA95}" type="slidenum">
              <a:rPr lang="en-US" smtClean="0"/>
              <a:t>5</a:t>
            </a:fld>
            <a:endParaRPr lang="en-US"/>
          </a:p>
        </p:txBody>
      </p:sp>
    </p:spTree>
    <p:extLst>
      <p:ext uri="{BB962C8B-B14F-4D97-AF65-F5344CB8AC3E}">
        <p14:creationId xmlns:p14="http://schemas.microsoft.com/office/powerpoint/2010/main" val="1296826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519E4-CF63-27CC-8CEB-38BDB974B6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9A7A35-FC69-3BD7-291C-531B35600D23}"/>
              </a:ext>
            </a:extLst>
          </p:cNvPr>
          <p:cNvSpPr>
            <a:spLocks noGrp="1"/>
          </p:cNvSpPr>
          <p:nvPr>
            <p:ph type="ctrTitle"/>
          </p:nvPr>
        </p:nvSpPr>
        <p:spPr/>
        <p:txBody>
          <a:bodyPr/>
          <a:lstStyle/>
          <a:p>
            <a:r>
              <a:rPr lang="en-US" dirty="0"/>
              <a:t>LLIS Process, Timelines, and Key Dates for Batch Zero</a:t>
            </a:r>
            <a:br>
              <a:rPr lang="en-US" sz="1800" b="0" dirty="0"/>
            </a:br>
            <a:br>
              <a:rPr lang="en-US" sz="1800" b="0" dirty="0"/>
            </a:br>
            <a:br>
              <a:rPr lang="en-US" sz="1800" b="0" dirty="0"/>
            </a:br>
            <a:br>
              <a:rPr lang="en-US" sz="2400" b="0" dirty="0"/>
            </a:br>
            <a:br>
              <a:rPr lang="en-US" sz="2400" b="0" dirty="0"/>
            </a:br>
            <a:br>
              <a:rPr lang="en-US" sz="2400" b="0" dirty="0"/>
            </a:br>
            <a:br>
              <a:rPr lang="en-US" sz="1800" b="0" dirty="0"/>
            </a:br>
            <a:br>
              <a:rPr lang="en-US" sz="1600" b="0" dirty="0"/>
            </a:br>
            <a:endParaRPr lang="en-US" sz="3600" dirty="0"/>
          </a:p>
        </p:txBody>
      </p:sp>
    </p:spTree>
    <p:extLst>
      <p:ext uri="{BB962C8B-B14F-4D97-AF65-F5344CB8AC3E}">
        <p14:creationId xmlns:p14="http://schemas.microsoft.com/office/powerpoint/2010/main" val="2409920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E86F1-5E34-7590-583F-AE8873C51218}"/>
              </a:ext>
            </a:extLst>
          </p:cNvPr>
          <p:cNvSpPr>
            <a:spLocks noGrp="1"/>
          </p:cNvSpPr>
          <p:nvPr>
            <p:ph type="title"/>
          </p:nvPr>
        </p:nvSpPr>
        <p:spPr/>
        <p:txBody>
          <a:bodyPr>
            <a:normAutofit/>
          </a:bodyPr>
          <a:lstStyle/>
          <a:p>
            <a:r>
              <a:rPr lang="en-US" dirty="0"/>
              <a:t>Key Deadlines for Batch Zero</a:t>
            </a:r>
          </a:p>
        </p:txBody>
      </p:sp>
      <p:sp>
        <p:nvSpPr>
          <p:cNvPr id="8" name="Text Placeholder 7">
            <a:extLst>
              <a:ext uri="{FF2B5EF4-FFF2-40B4-BE49-F238E27FC236}">
                <a16:creationId xmlns:a16="http://schemas.microsoft.com/office/drawing/2014/main" id="{BA32FC00-833E-7929-99F0-408EF176A3C5}"/>
              </a:ext>
            </a:extLst>
          </p:cNvPr>
          <p:cNvSpPr>
            <a:spLocks noGrp="1"/>
          </p:cNvSpPr>
          <p:nvPr>
            <p:ph type="body" sz="quarter" idx="17"/>
          </p:nvPr>
        </p:nvSpPr>
        <p:spPr>
          <a:xfrm>
            <a:off x="457200" y="1285982"/>
            <a:ext cx="6791325" cy="2609850"/>
          </a:xfrm>
        </p:spPr>
        <p:txBody>
          <a:bodyPr/>
          <a:lstStyle/>
          <a:p>
            <a:pPr marL="285750" indent="-285750">
              <a:buFont typeface="Arial" panose="020B0604020202020204" pitchFamily="34" charset="0"/>
              <a:buChar char="•"/>
            </a:pPr>
            <a:r>
              <a:rPr lang="en-US" sz="1800" dirty="0"/>
              <a:t>As drafted in PGRR145, the current Large Load Interconnection Study (LLIS) process established by PGRR115 </a:t>
            </a:r>
            <a:r>
              <a:rPr lang="en-US" sz="1800" u="sng" dirty="0"/>
              <a:t>will cease operation</a:t>
            </a:r>
            <a:r>
              <a:rPr lang="en-US" sz="1800" dirty="0"/>
              <a:t> after July 10, 2026</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r>
              <a:rPr lang="en-US" sz="1800" dirty="0"/>
              <a:t>This means </a:t>
            </a:r>
            <a:r>
              <a:rPr lang="en-US" sz="1800" b="1" dirty="0"/>
              <a:t>July 10 is the last day ERCOT is able to review and approve individual LLIS studies</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r>
              <a:rPr lang="en-US" sz="1800" dirty="0"/>
              <a:t>Starting on July 11, the Batch Zero Interconnection Study established by PGRR145 will be the </a:t>
            </a:r>
            <a:r>
              <a:rPr lang="en-US" sz="1800" u="sng" dirty="0"/>
              <a:t>only</a:t>
            </a:r>
            <a:r>
              <a:rPr lang="en-US" sz="1800" dirty="0"/>
              <a:t> path to connect a Large Load to the ERCOT system</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r>
              <a:rPr lang="en-US" sz="1800" dirty="0"/>
              <a:t>The inclusion and treatment of Large Loads in Batch Zero </a:t>
            </a:r>
            <a:r>
              <a:rPr lang="en-US" sz="1800" b="1" dirty="0"/>
              <a:t>will be determined by the status of qualifying studies as they stand at the end of the day on July 10, 2026</a:t>
            </a:r>
          </a:p>
          <a:p>
            <a:endParaRPr lang="en-US" dirty="0"/>
          </a:p>
        </p:txBody>
      </p:sp>
      <p:graphicFrame>
        <p:nvGraphicFramePr>
          <p:cNvPr id="16" name="Content Placeholder 15">
            <a:extLst>
              <a:ext uri="{FF2B5EF4-FFF2-40B4-BE49-F238E27FC236}">
                <a16:creationId xmlns:a16="http://schemas.microsoft.com/office/drawing/2014/main" id="{4CD68BDA-5AAE-3532-850E-04009B15DDCB}"/>
              </a:ext>
            </a:extLst>
          </p:cNvPr>
          <p:cNvGraphicFramePr>
            <a:graphicFrameLocks noGrp="1"/>
          </p:cNvGraphicFramePr>
          <p:nvPr>
            <p:ph idx="16"/>
            <p:extLst>
              <p:ext uri="{D42A27DB-BD31-4B8C-83A1-F6EECF244321}">
                <p14:modId xmlns:p14="http://schemas.microsoft.com/office/powerpoint/2010/main" val="2550133172"/>
              </p:ext>
            </p:extLst>
          </p:nvPr>
        </p:nvGraphicFramePr>
        <p:xfrm>
          <a:off x="8077200" y="533400"/>
          <a:ext cx="3581400" cy="563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a:extLst>
              <a:ext uri="{FF2B5EF4-FFF2-40B4-BE49-F238E27FC236}">
                <a16:creationId xmlns:a16="http://schemas.microsoft.com/office/drawing/2014/main" id="{464C3A19-B09F-9DA6-4135-232AC6F741DD}"/>
              </a:ext>
            </a:extLst>
          </p:cNvPr>
          <p:cNvSpPr>
            <a:spLocks noGrp="1"/>
          </p:cNvSpPr>
          <p:nvPr>
            <p:ph type="sldNum" sz="quarter" idx="12"/>
          </p:nvPr>
        </p:nvSpPr>
        <p:spPr/>
        <p:txBody>
          <a:bodyPr/>
          <a:lstStyle/>
          <a:p>
            <a:fld id="{BCDE79FB-97BA-492B-8D57-F1373F9ADA95}" type="slidenum">
              <a:rPr lang="en-US" smtClean="0"/>
              <a:t>7</a:t>
            </a:fld>
            <a:endParaRPr lang="en-US" dirty="0"/>
          </a:p>
        </p:txBody>
      </p:sp>
    </p:spTree>
    <p:extLst>
      <p:ext uri="{BB962C8B-B14F-4D97-AF65-F5344CB8AC3E}">
        <p14:creationId xmlns:p14="http://schemas.microsoft.com/office/powerpoint/2010/main" val="1554331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4CFDC-C5B6-E699-956C-11995B279413}"/>
              </a:ext>
            </a:extLst>
          </p:cNvPr>
          <p:cNvSpPr>
            <a:spLocks noGrp="1"/>
          </p:cNvSpPr>
          <p:nvPr>
            <p:ph type="title"/>
          </p:nvPr>
        </p:nvSpPr>
        <p:spPr/>
        <p:txBody>
          <a:bodyPr/>
          <a:lstStyle/>
          <a:p>
            <a:r>
              <a:rPr lang="en-US" dirty="0"/>
              <a:t>Review of PGRR115 Process Timelines – Kick-off and Study Scoping</a:t>
            </a:r>
          </a:p>
        </p:txBody>
      </p:sp>
      <p:sp>
        <p:nvSpPr>
          <p:cNvPr id="3" name="Text Placeholder 2">
            <a:extLst>
              <a:ext uri="{FF2B5EF4-FFF2-40B4-BE49-F238E27FC236}">
                <a16:creationId xmlns:a16="http://schemas.microsoft.com/office/drawing/2014/main" id="{945093F0-1289-D366-36C9-AA1048E3F72E}"/>
              </a:ext>
            </a:extLst>
          </p:cNvPr>
          <p:cNvSpPr>
            <a:spLocks noGrp="1"/>
          </p:cNvSpPr>
          <p:nvPr>
            <p:ph type="body" sz="quarter" idx="16"/>
          </p:nvPr>
        </p:nvSpPr>
        <p:spPr>
          <a:xfrm>
            <a:off x="495301" y="1676400"/>
            <a:ext cx="6518958" cy="4921170"/>
          </a:xfrm>
        </p:spPr>
        <p:txBody>
          <a:bodyPr/>
          <a:lstStyle/>
          <a:p>
            <a:pPr marL="285750" indent="-285750">
              <a:buFont typeface="Arial" panose="020B0604020202020204" pitchFamily="34" charset="0"/>
              <a:buChar char="•"/>
            </a:pPr>
            <a:r>
              <a:rPr lang="en-US" sz="1800" dirty="0"/>
              <a:t>Per Section 9.3.2 of the </a:t>
            </a:r>
            <a:r>
              <a:rPr lang="en-US" sz="1800" u="sng" dirty="0"/>
              <a:t>current</a:t>
            </a:r>
            <a:r>
              <a:rPr lang="en-US" sz="1800" dirty="0"/>
              <a:t> Planning Guide, all LLIS studies must be preceded by a kick-off meeting and defined study scope agreed on by ERCOT, the lead TSP, and any affected </a:t>
            </a:r>
            <a:r>
              <a:rPr lang="en-US" sz="1800" dirty="0" err="1"/>
              <a:t>TSPs.</a:t>
            </a:r>
            <a:r>
              <a:rPr lang="en-US" sz="1800" dirty="0"/>
              <a:t> This meeting is required under the Planning Guide and cannot be waived.</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r>
              <a:rPr lang="en-US" sz="1800" dirty="0"/>
              <a:t>The lead TSP is responsible for scheduling the kick-off meeting. ERCOT does not control when a meeting is scheduled.</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r>
              <a:rPr lang="en-US" sz="1800" dirty="0"/>
              <a:t>ERCOT will continue to attend kick-off meetings and to support the study scoping process through July 10.</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r>
              <a:rPr lang="en-US" sz="1800" dirty="0"/>
              <a:t>As described in the Planning Guide, it can take </a:t>
            </a:r>
            <a:r>
              <a:rPr lang="en-US" sz="1800" b="1" dirty="0"/>
              <a:t>up to 35 Business Days </a:t>
            </a:r>
            <a:r>
              <a:rPr lang="en-US" sz="1800" dirty="0"/>
              <a:t>to finalize a study scope after a kick-off meeting is held. </a:t>
            </a:r>
          </a:p>
          <a:p>
            <a:endParaRPr lang="en-US" sz="1800" dirty="0"/>
          </a:p>
        </p:txBody>
      </p:sp>
      <p:sp>
        <p:nvSpPr>
          <p:cNvPr id="4" name="Text Placeholder 3">
            <a:extLst>
              <a:ext uri="{FF2B5EF4-FFF2-40B4-BE49-F238E27FC236}">
                <a16:creationId xmlns:a16="http://schemas.microsoft.com/office/drawing/2014/main" id="{30A6B100-34F9-2B02-C8FA-FD402F982D89}"/>
              </a:ext>
            </a:extLst>
          </p:cNvPr>
          <p:cNvSpPr>
            <a:spLocks noGrp="1"/>
          </p:cNvSpPr>
          <p:nvPr>
            <p:ph type="body" sz="quarter" idx="15"/>
          </p:nvPr>
        </p:nvSpPr>
        <p:spPr>
          <a:xfrm flipH="1">
            <a:off x="7598003" y="1676400"/>
            <a:ext cx="4060596" cy="3532208"/>
          </a:xfrm>
        </p:spPr>
        <p:txBody>
          <a:bodyPr/>
          <a:lstStyle/>
          <a:p>
            <a:r>
              <a:rPr lang="en-US" sz="2000" dirty="0"/>
              <a:t>Key Takeaways</a:t>
            </a:r>
          </a:p>
          <a:p>
            <a:pPr marL="285750" indent="-285750">
              <a:buFont typeface="Arial" panose="020B0604020202020204" pitchFamily="34" charset="0"/>
              <a:buChar char="•"/>
            </a:pPr>
            <a:r>
              <a:rPr lang="en-US" sz="1800" b="0" dirty="0"/>
              <a:t>The existing kick-off and scoping process remains in effect.</a:t>
            </a:r>
          </a:p>
          <a:p>
            <a:pPr marL="285750" indent="-285750">
              <a:buFont typeface="Arial" panose="020B0604020202020204" pitchFamily="34" charset="0"/>
              <a:buChar char="•"/>
            </a:pPr>
            <a:r>
              <a:rPr lang="en-US" sz="1800" b="0" dirty="0"/>
              <a:t>ERCOT continues to attend kick-off meetings and review study scopes.</a:t>
            </a:r>
          </a:p>
          <a:p>
            <a:pPr marL="285750" indent="-285750">
              <a:buFont typeface="Arial" panose="020B0604020202020204" pitchFamily="34" charset="0"/>
              <a:buChar char="•"/>
            </a:pPr>
            <a:r>
              <a:rPr lang="en-US" sz="1800" dirty="0"/>
              <a:t>However, it may not be possible to scope a LLIS study with a kick-off meeting held after May 21, 2026. </a:t>
            </a:r>
          </a:p>
        </p:txBody>
      </p:sp>
      <p:sp>
        <p:nvSpPr>
          <p:cNvPr id="5" name="Slide Number Placeholder 4">
            <a:extLst>
              <a:ext uri="{FF2B5EF4-FFF2-40B4-BE49-F238E27FC236}">
                <a16:creationId xmlns:a16="http://schemas.microsoft.com/office/drawing/2014/main" id="{7714DE62-1251-B817-B52F-5DDDDDB239E8}"/>
              </a:ext>
            </a:extLst>
          </p:cNvPr>
          <p:cNvSpPr>
            <a:spLocks noGrp="1"/>
          </p:cNvSpPr>
          <p:nvPr>
            <p:ph type="sldNum" sz="quarter" idx="12"/>
          </p:nvPr>
        </p:nvSpPr>
        <p:spPr/>
        <p:txBody>
          <a:bodyPr/>
          <a:lstStyle/>
          <a:p>
            <a:fld id="{BCDE79FB-97BA-492B-8D57-F1373F9ADA95}" type="slidenum">
              <a:rPr lang="en-US" smtClean="0"/>
              <a:t>8</a:t>
            </a:fld>
            <a:endParaRPr lang="en-US" dirty="0"/>
          </a:p>
        </p:txBody>
      </p:sp>
    </p:spTree>
    <p:extLst>
      <p:ext uri="{BB962C8B-B14F-4D97-AF65-F5344CB8AC3E}">
        <p14:creationId xmlns:p14="http://schemas.microsoft.com/office/powerpoint/2010/main" val="2178559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8C8B5-09D7-079A-ECD4-77A949B534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C3E282-DA1B-8DD5-4D12-129535E0B798}"/>
              </a:ext>
            </a:extLst>
          </p:cNvPr>
          <p:cNvSpPr>
            <a:spLocks noGrp="1"/>
          </p:cNvSpPr>
          <p:nvPr>
            <p:ph type="title"/>
          </p:nvPr>
        </p:nvSpPr>
        <p:spPr/>
        <p:txBody>
          <a:bodyPr/>
          <a:lstStyle/>
          <a:p>
            <a:r>
              <a:rPr lang="en-US" dirty="0"/>
              <a:t>Review of PGRR115 Process Timelines – Study Reviews and Approvals</a:t>
            </a:r>
          </a:p>
        </p:txBody>
      </p:sp>
      <p:sp>
        <p:nvSpPr>
          <p:cNvPr id="3" name="Text Placeholder 2">
            <a:extLst>
              <a:ext uri="{FF2B5EF4-FFF2-40B4-BE49-F238E27FC236}">
                <a16:creationId xmlns:a16="http://schemas.microsoft.com/office/drawing/2014/main" id="{5543D539-F6AB-9965-EA44-76811C20A23E}"/>
              </a:ext>
            </a:extLst>
          </p:cNvPr>
          <p:cNvSpPr>
            <a:spLocks noGrp="1"/>
          </p:cNvSpPr>
          <p:nvPr>
            <p:ph type="body" sz="quarter" idx="16"/>
          </p:nvPr>
        </p:nvSpPr>
        <p:spPr>
          <a:xfrm>
            <a:off x="495301" y="1063706"/>
            <a:ext cx="6542108" cy="5422738"/>
          </a:xfrm>
        </p:spPr>
        <p:txBody>
          <a:bodyPr/>
          <a:lstStyle/>
          <a:p>
            <a:pPr marL="285750" indent="-285750">
              <a:buFont typeface="Arial" panose="020B0604020202020204" pitchFamily="34" charset="0"/>
              <a:buChar char="•"/>
            </a:pPr>
            <a:r>
              <a:rPr lang="en-US" sz="1800" dirty="0"/>
              <a:t>Per Section 9.4 of the </a:t>
            </a:r>
            <a:r>
              <a:rPr lang="en-US" sz="1800" u="sng" dirty="0"/>
              <a:t>current</a:t>
            </a:r>
            <a:r>
              <a:rPr lang="en-US" sz="1800" dirty="0"/>
              <a:t> Planning Guide, all LLIS studies must be submitted to ERCOT for review and approval.</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r>
              <a:rPr lang="en-US" sz="1800" dirty="0"/>
              <a:t>ERCOT will continue to review studies under this process through July 10.</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r>
              <a:rPr lang="en-US" sz="1800" dirty="0"/>
              <a:t>As described in the Planning Guide, it can take </a:t>
            </a:r>
            <a:r>
              <a:rPr lang="en-US" sz="1800" b="1" dirty="0"/>
              <a:t>up to 30 Business Days </a:t>
            </a:r>
            <a:r>
              <a:rPr lang="en-US" sz="1800" dirty="0"/>
              <a:t>for ERCOT to review a submitted study. </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r>
              <a:rPr lang="en-US" sz="1800" dirty="0"/>
              <a:t>ERCOT review is </a:t>
            </a:r>
            <a:r>
              <a:rPr lang="en-US" sz="1800" u="sng" dirty="0"/>
              <a:t>not</a:t>
            </a:r>
            <a:r>
              <a:rPr lang="en-US" sz="1800" dirty="0"/>
              <a:t> guaranteed to result in an approval. Any required updates to a submitted study are treated as a new submission, which restarts the timeline for review.</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r>
              <a:rPr lang="en-US" sz="1800" dirty="0"/>
              <a:t>ERCOT does not have visibility into the amount of time needed by TSPs to perform a LLIS study. Please reach out to your lead TSP with questions about the status of a study that has not yet been submitted to ERCOT for review.</a:t>
            </a:r>
          </a:p>
          <a:p>
            <a:pPr marL="285750" indent="-285750">
              <a:buFont typeface="Arial" panose="020B0604020202020204" pitchFamily="34" charset="0"/>
              <a:buChar char="•"/>
            </a:pPr>
            <a:endParaRPr lang="en-US" sz="1800" dirty="0"/>
          </a:p>
          <a:p>
            <a:endParaRPr lang="en-US" sz="1800" dirty="0"/>
          </a:p>
        </p:txBody>
      </p:sp>
      <p:sp>
        <p:nvSpPr>
          <p:cNvPr id="4" name="Text Placeholder 3">
            <a:extLst>
              <a:ext uri="{FF2B5EF4-FFF2-40B4-BE49-F238E27FC236}">
                <a16:creationId xmlns:a16="http://schemas.microsoft.com/office/drawing/2014/main" id="{0605437F-7DA1-F283-BAA9-23559C94B3AA}"/>
              </a:ext>
            </a:extLst>
          </p:cNvPr>
          <p:cNvSpPr>
            <a:spLocks noGrp="1"/>
          </p:cNvSpPr>
          <p:nvPr>
            <p:ph type="body" sz="quarter" idx="15"/>
          </p:nvPr>
        </p:nvSpPr>
        <p:spPr>
          <a:xfrm flipH="1">
            <a:off x="7598003" y="1676399"/>
            <a:ext cx="4060596" cy="3775277"/>
          </a:xfrm>
        </p:spPr>
        <p:txBody>
          <a:bodyPr/>
          <a:lstStyle/>
          <a:p>
            <a:r>
              <a:rPr lang="en-US" sz="2000" dirty="0"/>
              <a:t>Key Takeaways</a:t>
            </a:r>
          </a:p>
          <a:p>
            <a:pPr marL="285750" indent="-285750">
              <a:buFont typeface="Arial" panose="020B0604020202020204" pitchFamily="34" charset="0"/>
              <a:buChar char="•"/>
            </a:pPr>
            <a:r>
              <a:rPr lang="en-US" sz="1800" b="0" dirty="0"/>
              <a:t>The existing study review process remains in effect through July 10.</a:t>
            </a:r>
          </a:p>
          <a:p>
            <a:pPr marL="285750" indent="-285750">
              <a:buFont typeface="Arial" panose="020B0604020202020204" pitchFamily="34" charset="0"/>
              <a:buChar char="•"/>
            </a:pPr>
            <a:r>
              <a:rPr lang="en-US" sz="1800" b="0" dirty="0"/>
              <a:t>ERCOT continues to review submitted study reports as quickly as possible once submitted.</a:t>
            </a:r>
          </a:p>
          <a:p>
            <a:pPr marL="285750" indent="-285750">
              <a:buFont typeface="Arial" panose="020B0604020202020204" pitchFamily="34" charset="0"/>
              <a:buChar char="•"/>
            </a:pPr>
            <a:r>
              <a:rPr lang="en-US" sz="1800" dirty="0"/>
              <a:t>ERCOT cannot guarantee a new or updated study report submitted after May 28, 2026 will be reviewed by July 10. </a:t>
            </a:r>
          </a:p>
        </p:txBody>
      </p:sp>
      <p:sp>
        <p:nvSpPr>
          <p:cNvPr id="5" name="Slide Number Placeholder 4">
            <a:extLst>
              <a:ext uri="{FF2B5EF4-FFF2-40B4-BE49-F238E27FC236}">
                <a16:creationId xmlns:a16="http://schemas.microsoft.com/office/drawing/2014/main" id="{FE2042A1-B04F-EC64-07D1-970B69469A92}"/>
              </a:ext>
            </a:extLst>
          </p:cNvPr>
          <p:cNvSpPr>
            <a:spLocks noGrp="1"/>
          </p:cNvSpPr>
          <p:nvPr>
            <p:ph type="sldNum" sz="quarter" idx="12"/>
          </p:nvPr>
        </p:nvSpPr>
        <p:spPr/>
        <p:txBody>
          <a:bodyPr/>
          <a:lstStyle/>
          <a:p>
            <a:fld id="{BCDE79FB-97BA-492B-8D57-F1373F9ADA95}" type="slidenum">
              <a:rPr lang="en-US" smtClean="0"/>
              <a:t>9</a:t>
            </a:fld>
            <a:endParaRPr lang="en-US" dirty="0"/>
          </a:p>
        </p:txBody>
      </p:sp>
    </p:spTree>
    <p:extLst>
      <p:ext uri="{BB962C8B-B14F-4D97-AF65-F5344CB8AC3E}">
        <p14:creationId xmlns:p14="http://schemas.microsoft.com/office/powerpoint/2010/main" val="10812656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c90ee1e1-c015-415f-8aa1-dd21303cc84c"/>
  <p:tag name="NEWVI" val="true"/>
  <p:tag name="TEMPLATELASTEDITTED" val="2019-02-25 12:05 PM"/>
  <p:tag name="TEMPLATECREATED" val="2019-02-27 01:18 PM"/>
  <p:tag name="TEMPLATEVERSION" val="3"/>
  <p:tag name="BLUEONEFOURTHTITLEFONTCOLORFIXED" val="true"/>
  <p:tag name="DARKLAYOUTNAMESCHANGEDTOCONTRAST" val="true"/>
  <p:tag name="CTFIXED" val="Yes"/>
  <p:tag name="THINKCELLUNDODONOTDELETE" val="0"/>
  <p:tag name="TEMPLATELASTEDITED" val="2021-09-23 06:12 PM"/>
  <p:tag name="LINKEDPICTURESLINKREMOVED" val="True"/>
  <p:tag name="TCCONTRASTACCENTS" val="4|5|6|7|8|9"/>
  <p:tag name="TCLIGHTACCENTS" val="4|5|6|7|8|9"/>
  <p:tag name="ICONLINEFILL" val="Color [A=255, R=255, G=255, B=255]"/>
  <p:tag name="ICONLINEFILLTHEME" val="Text 2"/>
  <p:tag name="THINKCELLPRESENTATIONDONOTDELETE" val="&lt;?xml version=&quot;1.0&quot; encoding=&quot;UTF-16&quot; standalone=&quot;yes&quot;?&gt;&lt;root reqver=&quot;28224&quot;&gt;&lt;version val=&quot;35840&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d-%1-%Y&lt;/m_strFormatTime&gt;&lt;m_yearfmt&gt;&lt;begin val=&quot;0&quot;/&gt;&lt;end val=&quot;0&quot;/&gt;&lt;/m_yearfmt&gt;&lt;/m_precDefaultDate&gt;&lt;m_precDefaultDay&gt;&lt;m_bNumberIsYear val=&quot;0&quot;/&gt;&lt;m_strFormatTime&gt;%d&lt;/m_strFormatTime&gt;&lt;m_yearfmt&gt;&lt;begin val=&quot;0&quot;/&gt;&lt;end val=&quot;4&quot;/&gt;&lt;/m_yearfmt&gt;&lt;/m_precDefaultDay&gt;&lt;m_precDefaultWeek&gt;&lt;m_bNumberIsYear val=&quot;0&quot;/&gt;&lt;m_strFormatTime&gt;%4&lt;/m_strFormatTime&gt;&lt;m_yearfmt&gt;&lt;begin val=&quot;0&quot;/&gt;&lt;end val=&quot;4&quot;/&gt;&lt;/m_yearfmt&gt;&lt;/m_precDefaultWeek&gt;&lt;m_precDefaultMonth&gt;&lt;m_bNumberIsYear val=&quot;0&quot;/&gt;&lt;m_strFormatTime&gt;%1&lt;/m_strFormatTime&gt;&lt;m_yearfmt&gt;&lt;begin val=&quot;0&quot;/&gt;&lt;end val=&quot;4&quot;/&gt;&lt;/m_yearfmt&gt;&lt;/m_precDefaultMonth&gt;&lt;m_precDefaultQuarter&gt;&lt;m_bNumberIsYear val=&quot;0&quot;/&gt;&lt;m_strFormatTime&gt;Q%5&lt;/m_strFormatTime&gt;&lt;m_yearfmt&gt;&lt;begin val=&quot;0&quot;/&gt;&lt;end val=&quot;4&quot;/&gt;&lt;/m_yearfmt&gt;&lt;/m_precDefaultQuarter&gt;&lt;m_precDefaultYear&gt;&lt;m_bNumberIsYear val=&quot;0&quot;/&gt;&lt;m_strFormatTime&gt;%Y&lt;/m_strFormatTime&gt;&lt;m_yearfmt&gt;&lt;begin val=&quot;0&quot;/&gt;&lt;end val=&quot;0&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7&quot;&gt;&lt;elem m_fUsage=&quot;2.92994881114815974854E+00&quot;&gt;&lt;m_msothmcolidx val=&quot;0&quot;/&gt;&lt;m_rgb r=&quot;06&quot; g=&quot;1F&quot; b=&quot;79&quot;/&gt;&lt;/elem&gt;&lt;elem m_fUsage=&quot;1.70999999999999996447E+00&quot;&gt;&lt;m_msothmcolidx val=&quot;0&quot;/&gt;&lt;m_rgb r=&quot;75&quot; g=&quot;9C&quot; b=&quot;EA&quot;/&gt;&lt;/elem&gt;&lt;elem m_fUsage=&quot;1.00817383588184972254E+00&quot;&gt;&lt;m_msothmcolidx val=&quot;0&quot;/&gt;&lt;m_rgb r=&quot;01&quot; g=&quot;59&quot; b=&quot;A2&quot;/&gt;&lt;/elem&gt;&lt;elem m_fUsage=&quot;1.00000000000000000000E+00&quot;&gt;&lt;m_msothmcolidx val=&quot;0&quot;/&gt;&lt;m_rgb r=&quot;C1&quot; g=&quot;D2&quot; b=&quot;F5&quot;/&gt;&lt;/elem&gt;&lt;elem m_fUsage=&quot;7.29000000000000092371E-01&quot;&gt;&lt;m_msothmcolidx val=&quot;0&quot;/&gt;&lt;m_rgb r=&quot;47&quot; g=&quot;73&quot; b=&quot;D2&quot;/&gt;&lt;/elem&gt;&lt;elem m_fUsage=&quot;5.90490000000000181402E-01&quot;&gt;&lt;m_msothmcolidx val=&quot;0&quot;/&gt;&lt;m_rgb r=&quot;22&quot; g=&quot;3C&quot; b=&quot;83&quot;/&gt;&lt;/elem&gt;&lt;elem m_fUsage=&quot;5.31441000000000163261E-01&quot;&gt;&lt;m_msothmcolidx val=&quot;0&quot;/&gt;&lt;m_rgb r=&quot;AF&quot; g=&quot;F5&quot; b=&quot;FF&quot;/&gt;&lt;/elem&gt;&lt;/m_vecMRU&gt;&lt;/m_mruColor&gt;&lt;m_eweekdayFirstOfWeek val=&quot;2&quot;/&gt;&lt;m_eweekdayFirstOfWorkweek val=&quot;2&quot;/&gt;&lt;m_eweekdayFirstOfWeekend val=&quot;7&quot;/&gt;&lt;/CPresentation&gt;&lt;/root&gt;"/>
  <p:tag name="LILLI_DECK_ID" val="439ac0ef-c625-4080-92c7-eb2b30490373"/>
  <p:tag name="ICONENCLOSURE" val="Tru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942DDDCD-BEC6-4902-AAD2-EB3CD2B6933E}"/>
    </a:ext>
  </a:extLst>
</a:theme>
</file>

<file path=ppt/theme/theme2.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E771427F-03EA-4C50-B0D4-53899F39E546}"/>
    </a:ext>
  </a:extLst>
</a:theme>
</file>

<file path=ppt/theme/theme3.xml><?xml version="1.0" encoding="utf-8"?>
<a:theme xmlns:a="http://schemas.openxmlformats.org/drawingml/2006/main" name="Office Theme">
  <a:themeElements>
    <a:clrScheme name="Custom Scheme">
      <a:dk1>
        <a:srgbClr val="000000"/>
      </a:dk1>
      <a:lt1>
        <a:srgbClr val="FFFFFF"/>
      </a:lt1>
      <a:dk2>
        <a:srgbClr val="051C2C"/>
      </a:dk2>
      <a:lt2>
        <a:srgbClr val="FFFFFF"/>
      </a:lt2>
      <a:accent1>
        <a:srgbClr val="051C2C"/>
      </a:accent1>
      <a:accent2>
        <a:srgbClr val="00A9F4"/>
      </a:accent2>
      <a:accent3>
        <a:srgbClr val="1F40E6"/>
      </a:accent3>
      <a:accent4>
        <a:srgbClr val="AAE6F0"/>
      </a:accent4>
      <a:accent5>
        <a:srgbClr val="3C96B4"/>
      </a:accent5>
      <a:accent6>
        <a:srgbClr val="AFC3FF"/>
      </a:accent6>
      <a:hlink>
        <a:srgbClr val="00A9F4"/>
      </a:hlink>
      <a:folHlink>
        <a:srgbClr val="00A9F4"/>
      </a:folHlink>
    </a:clrScheme>
    <a:fontScheme name="Custom Scheme Fonts">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Custom Scheme">
      <a:dk1>
        <a:srgbClr val="000000"/>
      </a:dk1>
      <a:lt1>
        <a:srgbClr val="FFFFFF"/>
      </a:lt1>
      <a:dk2>
        <a:srgbClr val="051C2C"/>
      </a:dk2>
      <a:lt2>
        <a:srgbClr val="FFFFFF"/>
      </a:lt2>
      <a:accent1>
        <a:srgbClr val="051C2C"/>
      </a:accent1>
      <a:accent2>
        <a:srgbClr val="00A9F4"/>
      </a:accent2>
      <a:accent3>
        <a:srgbClr val="1F40E6"/>
      </a:accent3>
      <a:accent4>
        <a:srgbClr val="AAE6F0"/>
      </a:accent4>
      <a:accent5>
        <a:srgbClr val="3C96B4"/>
      </a:accent5>
      <a:accent6>
        <a:srgbClr val="AFC3FF"/>
      </a:accent6>
      <a:hlink>
        <a:srgbClr val="00A9F4"/>
      </a:hlink>
      <a:folHlink>
        <a:srgbClr val="00A9F4"/>
      </a:folHlink>
    </a:clrScheme>
    <a:fontScheme name="Custom Scheme2 Fonts">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15">
    <wetp:webextensionref xmlns:r="http://schemas.openxmlformats.org/officeDocument/2006/relationships" r:id="rId1"/>
  </wetp:taskpane>
  <wetp:taskpane dockstate="right" visibility="0" width="525" row="1">
    <wetp:webextensionref xmlns:r="http://schemas.openxmlformats.org/officeDocument/2006/relationships" r:id="rId2"/>
  </wetp:taskpane>
  <wetp:taskpane dockstate="right" visibility="0" width="525" row="0">
    <wetp:webextensionref xmlns:r="http://schemas.openxmlformats.org/officeDocument/2006/relationships" r:id="rId3"/>
  </wetp:taskpane>
</wetp:taskpanes>
</file>

<file path=ppt/webextensions/webextension1.xml><?xml version="1.0" encoding="utf-8"?>
<we:webextension xmlns:we="http://schemas.microsoft.com/office/webextensions/webextension/2010/11" id="{1A36CB36-0D55-4E5B-8E3F-06E34B1102E2}">
  <we:reference id="e74ca2a7-5e50-4ebf-bfa5-bb75c7950374" version="4.0.0.0" store="EXCatalog" storeType="EXCatalog"/>
  <we:alternateReferences/>
  <we:properties>
    <we:property name="srChargeCodeData" value="{&quot;selectedSupportOption&quot;:&quot;CLIENT&quot;,&quot;language&quot;:&quot;English&quot;,&quot;chargeCode&quot;:{&quot;activityCode&quot;:&quot;CE&quot;,&quot;anchorTag&quot;:&quot;&quot;,&quot;announcements&quot;:{&quot;createdAt&quot;:null,&quot;id&quot;:2,&quot;link&quot;:&quot;https://mckinsey.service-now.com/ghd/en/sliderequest-add-in-not-showing-in-powerpoint?id=mck_ghd_kb_article&amp;utm_medium=web&amp;utm_source=ghd_website&amp;utm_content=ai_search_result&amp;sysparm_article=KO106994&amp;sys_kb_id=7e689c03d1083210cacde81885285f84&amp;table=kb_knowledge&amp;searchTerm=sliderequest&quot;,&quot;linkText&quot;:&quot;Learn more.&quot;,&quot;longDescription&quot;:&quot;Start times are delayed due to a technical issue that is now resolved. While we work to restore normal services levels, please contact the Service Desk if you have a client-critical request.&quot;,&quot;shortDescription&quot;:&quot;A recent Microsoft Office update may cause SlideRequest to disappear from your toolbar. Restore from File&gt;Account&gt;Get Add-ins. &quot;,&quot;showOnAddin&quot;:1,&quot;source&quot;:&quot;web-addin&quot;,&quot;updatedAt&quot;:{},&quot;webAddinAnnouncementText&quot;:{&quot;body&quot;:&quot;A recent Microsoft Office update may cause SlideRequest to disappear from your toolbar. Restore from File&gt;Account&gt;Get Add-ins. &quot;,&quot;heading&quot;:&quot;Alert!&quot;,&quot;primaryAction&quot;:{&quot;label&quot;:&quot;Learn more.&quot;,&quot;url&quot;:&quot;https://mckinsey.service-now.com/ghd/en/sliderequest-add-in-not-showing-in-powerpoint?id=mck_ghd_kb_article&amp;utm_medium=web&amp;utm_source=ghd_website&amp;utm_content=ai_search_result&amp;sysparm_article=KO106994&amp;sys_kb_id=7e689c03d1083210cacde81885285f84&amp;table=kb_knowledge&amp;searchTerm=sliderequest&quot;},&quot;secondaryAction&quot;:{&quot;label&quot;:&quot;&quot;,&quot;url&quot;:&quot;&quot;},&quot;style&quot;:&quot;warning&quot;}},&quot;chargeCodeRegistered&quot;:false,&quot;coreServicesLimit&quot;:15,&quot;critical&quot;:0,&quot;description&quot;:&quot;&quot;,&quot;eligibleForPlus&quot;:true,&quot;enableFPS&quot;:&quot;true&quot;,&quot;featureFlag&quot;:{&quot;overnightDeliveryEnabled&quot;:false},&quot;formType&quot;:&quot;&quot;,&quot;inScope&quot;:true,&quot;isBoxDisabled&quot;:false,&quot;isCTEEnabled&quot;:false,&quot;lane&quot;:&quot;NA&quot;,&quot;maxStartTime&quot;:480,&quot;message&quot;:&quot;&quot;,&quot;outSourced&quot;:true,&quot;platform&quot;:&quot;GW&quot;,&quot;showInternal&quot;:false,&quot;userRegistered&quot;:false,&quot;chargeCode&quot;:&quot;valid&quot;,&quot;projectType&quot;:&quot;Client&quot;,&quot;subLane&quot;:&quot;&quot;,&quot;code&quot;:&quot;1490ML01&quot;,&quot;updatedAt&quot;:&quot;2026-03-04T02:28:54.228Z&quot;}}"/>
  </we:properties>
  <we:bindings/>
  <we:snapshot xmlns:r="http://schemas.openxmlformats.org/officeDocument/2006/relationships"/>
</we:webextension>
</file>

<file path=ppt/webextensions/webextension2.xml><?xml version="1.0" encoding="utf-8"?>
<we:webextension xmlns:we="http://schemas.microsoft.com/office/webextensions/webextension/2010/11" id="{B0BBBD9C-7E92-43DB-94A8-2B1A716663AF}">
  <we:reference id="5332053f-08b1-4ad5-b936-144d44d33f40" version="2.1.0.2" store="EXCatalog" storeType="EXCatalog"/>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75A51601-F242-4854-BF47-81947947F4BA}">
  <we:reference id="7888317b-a425-4590-9747-4c188fd7be2e" version="2.40.2.0" store="EXCatalog" storeType="EXCatalog"/>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CD0E9D229717A45A0F014C745A02018" ma:contentTypeVersion="10" ma:contentTypeDescription="Create a new document." ma:contentTypeScope="" ma:versionID="f3d69bc3bfd0aac6724cf821c4b9b5ef">
  <xsd:schema xmlns:xsd="http://www.w3.org/2001/XMLSchema" xmlns:xs="http://www.w3.org/2001/XMLSchema" xmlns:p="http://schemas.microsoft.com/office/2006/metadata/properties" xmlns:ns2="f419a087-1e80-495d-85c4-486fa6b09cae" xmlns:ns3="c37ac4fa-902d-4f29-bbdc-3877ea87d1ce" targetNamespace="http://schemas.microsoft.com/office/2006/metadata/properties" ma:root="true" ma:fieldsID="971f991f8e9e1bdcc84bdb1939d05c3d" ns2:_="" ns3:_="">
    <xsd:import namespace="f419a087-1e80-495d-85c4-486fa6b09cae"/>
    <xsd:import namespace="c37ac4fa-902d-4f29-bbdc-3877ea87d1c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19a087-1e80-495d-85c4-486fa6b09c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102f585-f336-4ab5-8023-668eed9f00b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37ac4fa-902d-4f29-bbdc-3877ea87d1c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2af1a2d-7cff-4f55-99dc-3de56818a427}" ma:internalName="TaxCatchAll" ma:showField="CatchAllData" ma:web="c37ac4fa-902d-4f29-bbdc-3877ea87d1c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c37ac4fa-902d-4f29-bbdc-3877ea87d1ce" xsi:nil="true"/>
    <lcf76f155ced4ddcb4097134ff3c332f xmlns="f419a087-1e80-495d-85c4-486fa6b09ca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9131D89-EB5F-45FE-8031-A736CA7001EF}">
  <ds:schemaRefs>
    <ds:schemaRef ds:uri="http://schemas.microsoft.com/sharepoint/v3/contenttype/forms"/>
  </ds:schemaRefs>
</ds:datastoreItem>
</file>

<file path=customXml/itemProps2.xml><?xml version="1.0" encoding="utf-8"?>
<ds:datastoreItem xmlns:ds="http://schemas.openxmlformats.org/officeDocument/2006/customXml" ds:itemID="{6B60A22B-D18E-467F-A8D0-9ECB86F40480}">
  <ds:schemaRefs>
    <ds:schemaRef ds:uri="c37ac4fa-902d-4f29-bbdc-3877ea87d1ce"/>
    <ds:schemaRef ds:uri="f419a087-1e80-495d-85c4-486fa6b09ca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088E84E-FE87-43F7-BCE6-5A46C17D6D9B}">
  <ds:schemaRefs>
    <ds:schemaRef ds:uri="http://schemas.microsoft.com/office/2006/documentManagement/types"/>
    <ds:schemaRef ds:uri="http://www.w3.org/XML/1998/namespace"/>
    <ds:schemaRef ds:uri="http://schemas.microsoft.com/office/infopath/2007/PartnerControls"/>
    <ds:schemaRef ds:uri="f419a087-1e80-495d-85c4-486fa6b09cae"/>
    <ds:schemaRef ds:uri="c37ac4fa-902d-4f29-bbdc-3877ea87d1ce"/>
    <ds:schemaRef ds:uri="http://purl.org/dc/dcmitype/"/>
    <ds:schemaRef ds:uri="http://purl.org/dc/elements/1.1/"/>
    <ds:schemaRef ds:uri="http://schemas.openxmlformats.org/package/2006/metadata/core-propertie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8595HP01_CF_16x9_ENG_V1</Template>
  <TotalTime>710</TotalTime>
  <Words>1724</Words>
  <Application>Microsoft Office PowerPoint</Application>
  <PresentationFormat>Widescreen</PresentationFormat>
  <Paragraphs>198</Paragraphs>
  <Slides>20</Slides>
  <Notes>0</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20</vt:i4>
      </vt:variant>
    </vt:vector>
  </HeadingPairs>
  <TitlesOfParts>
    <vt:vector size="27" baseType="lpstr">
      <vt:lpstr>Wingdings</vt:lpstr>
      <vt:lpstr>Calibri</vt:lpstr>
      <vt:lpstr>Arial</vt:lpstr>
      <vt:lpstr>Aptos</vt:lpstr>
      <vt:lpstr>Cover</vt:lpstr>
      <vt:lpstr>Page Design</vt:lpstr>
      <vt:lpstr>think-cell Slide</vt:lpstr>
      <vt:lpstr>Batch Zero Readiness Meeting #1    May 15, 2026</vt:lpstr>
      <vt:lpstr>PowerPoint Presentation</vt:lpstr>
      <vt:lpstr>Agenda</vt:lpstr>
      <vt:lpstr>Batch Zero Communication        </vt:lpstr>
      <vt:lpstr>Batch Zero Readiness Discussions</vt:lpstr>
      <vt:lpstr>LLIS Process, Timelines, and Key Dates for Batch Zero        </vt:lpstr>
      <vt:lpstr>Key Deadlines for Batch Zero</vt:lpstr>
      <vt:lpstr>Review of PGRR115 Process Timelines – Kick-off and Study Scoping</vt:lpstr>
      <vt:lpstr>Review of PGRR115 Process Timelines – Study Reviews and Approvals</vt:lpstr>
      <vt:lpstr>Summary of Key Dates</vt:lpstr>
      <vt:lpstr>Additional notes on base loads in Batch Zero</vt:lpstr>
      <vt:lpstr>Questions on Key Dates topic?</vt:lpstr>
      <vt:lpstr>Dynamic Models For Batch Zero</vt:lpstr>
      <vt:lpstr>Dynamic Models for the Batch Zero – Key Deadlines</vt:lpstr>
      <vt:lpstr>Dynamic Models for the Batch Zero – Key Deadlines</vt:lpstr>
      <vt:lpstr>Large Load Dynamic Model Submission Elements </vt:lpstr>
      <vt:lpstr>Applicability for Batch-0 Dynamic Model Submission</vt:lpstr>
      <vt:lpstr>Model Review</vt:lpstr>
      <vt:lpstr>Questions on Dynamic Models topic?</vt:lpstr>
      <vt:lpstr>Wrap-Up and General Questions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Shaaz Lalani</dc:creator>
  <cp:keywords/>
  <dc:description/>
  <cp:lastModifiedBy>Mereness, Matt</cp:lastModifiedBy>
  <cp:revision>54</cp:revision>
  <dcterms:created xsi:type="dcterms:W3CDTF">2026-03-23T21:54:52Z</dcterms:created>
  <dcterms:modified xsi:type="dcterms:W3CDTF">2026-05-15T12:08:42Z</dcterms:modified>
  <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3303d7c-e5a3-4cc8-90eb-69bfd7570ac4_Enabled">
    <vt:lpwstr>true</vt:lpwstr>
  </property>
  <property fmtid="{D5CDD505-2E9C-101B-9397-08002B2CF9AE}" pid="3" name="MSIP_Label_83303d7c-e5a3-4cc8-90eb-69bfd7570ac4_SetDate">
    <vt:lpwstr>2026-03-23T21:55:01Z</vt:lpwstr>
  </property>
  <property fmtid="{D5CDD505-2E9C-101B-9397-08002B2CF9AE}" pid="4" name="MSIP_Label_83303d7c-e5a3-4cc8-90eb-69bfd7570ac4_Method">
    <vt:lpwstr>Standard</vt:lpwstr>
  </property>
  <property fmtid="{D5CDD505-2E9C-101B-9397-08002B2CF9AE}" pid="5" name="MSIP_Label_83303d7c-e5a3-4cc8-90eb-69bfd7570ac4_Name">
    <vt:lpwstr>Client Confidential Information-SLV1</vt:lpwstr>
  </property>
  <property fmtid="{D5CDD505-2E9C-101B-9397-08002B2CF9AE}" pid="6" name="MSIP_Label_83303d7c-e5a3-4cc8-90eb-69bfd7570ac4_SiteId">
    <vt:lpwstr>cc8936bc-9382-4fff-87cb-6f55999549e7</vt:lpwstr>
  </property>
  <property fmtid="{D5CDD505-2E9C-101B-9397-08002B2CF9AE}" pid="7" name="MSIP_Label_83303d7c-e5a3-4cc8-90eb-69bfd7570ac4_ActionId">
    <vt:lpwstr>9a8f361d-ae61-4c85-8566-2a8546d9598b</vt:lpwstr>
  </property>
  <property fmtid="{D5CDD505-2E9C-101B-9397-08002B2CF9AE}" pid="8" name="MSIP_Label_83303d7c-e5a3-4cc8-90eb-69bfd7570ac4_ContentBits">
    <vt:lpwstr>0</vt:lpwstr>
  </property>
  <property fmtid="{D5CDD505-2E9C-101B-9397-08002B2CF9AE}" pid="9" name="MSIP_Label_83303d7c-e5a3-4cc8-90eb-69bfd7570ac4_Tag">
    <vt:lpwstr>10, 3, 0, 1</vt:lpwstr>
  </property>
  <property fmtid="{D5CDD505-2E9C-101B-9397-08002B2CF9AE}" pid="10" name="MediaServiceImageTags">
    <vt:lpwstr/>
  </property>
  <property fmtid="{D5CDD505-2E9C-101B-9397-08002B2CF9AE}" pid="11" name="ContentTypeId">
    <vt:lpwstr>0x0101003CD0E9D229717A45A0F014C745A02018</vt:lpwstr>
  </property>
  <property fmtid="{D5CDD505-2E9C-101B-9397-08002B2CF9AE}" pid="12" name="_dlc_DocIdItemGuid">
    <vt:lpwstr>25d3b085-75dd-4573-80e0-241e21e733f7</vt:lpwstr>
  </property>
  <property fmtid="{D5CDD505-2E9C-101B-9397-08002B2CF9AE}" pid="13" name="MSIP_Label_c144db1d-993e-40da-980d-6eea152adc50_Enabled">
    <vt:lpwstr>true</vt:lpwstr>
  </property>
  <property fmtid="{D5CDD505-2E9C-101B-9397-08002B2CF9AE}" pid="14" name="MSIP_Label_c144db1d-993e-40da-980d-6eea152adc50_SetDate">
    <vt:lpwstr>2026-05-14T17:07:49Z</vt:lpwstr>
  </property>
  <property fmtid="{D5CDD505-2E9C-101B-9397-08002B2CF9AE}" pid="15" name="MSIP_Label_c144db1d-993e-40da-980d-6eea152adc50_Method">
    <vt:lpwstr>Privileged</vt:lpwstr>
  </property>
  <property fmtid="{D5CDD505-2E9C-101B-9397-08002B2CF9AE}" pid="16" name="MSIP_Label_c144db1d-993e-40da-980d-6eea152adc50_Name">
    <vt:lpwstr>Public</vt:lpwstr>
  </property>
  <property fmtid="{D5CDD505-2E9C-101B-9397-08002B2CF9AE}" pid="17" name="MSIP_Label_c144db1d-993e-40da-980d-6eea152adc50_SiteId">
    <vt:lpwstr>0afb747d-bff7-4596-a9fc-950ef9e0ec45</vt:lpwstr>
  </property>
  <property fmtid="{D5CDD505-2E9C-101B-9397-08002B2CF9AE}" pid="18" name="MSIP_Label_c144db1d-993e-40da-980d-6eea152adc50_ActionId">
    <vt:lpwstr>a6600a56-f26b-4e34-a3e4-b21e06a0b803</vt:lpwstr>
  </property>
  <property fmtid="{D5CDD505-2E9C-101B-9397-08002B2CF9AE}" pid="19" name="MSIP_Label_c144db1d-993e-40da-980d-6eea152adc50_ContentBits">
    <vt:lpwstr>0</vt:lpwstr>
  </property>
  <property fmtid="{D5CDD505-2E9C-101B-9397-08002B2CF9AE}" pid="20" name="MSIP_Label_c144db1d-993e-40da-980d-6eea152adc50_Tag">
    <vt:lpwstr>10, 0, 1, 1</vt:lpwstr>
  </property>
</Properties>
</file>