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embeddedFontLst>
    <p:embeddedFont>
      <p:font typeface="Inter SemiBold"/>
      <p:regular r:id="rId13"/>
      <p:bold r:id="rId14"/>
      <p:italic r:id="rId15"/>
      <p:boldItalic r:id="rId16"/>
    </p:embeddedFont>
    <p:embeddedFont>
      <p:font typeface="Roboto"/>
      <p:regular r:id="rId17"/>
      <p:bold r:id="rId18"/>
      <p:italic r:id="rId19"/>
      <p:boldItalic r:id="rId20"/>
    </p:embeddedFont>
    <p:embeddedFont>
      <p:font typeface="Inter Light"/>
      <p:regular r:id="rId21"/>
      <p:bold r:id="rId22"/>
      <p:italic r:id="rId23"/>
      <p:boldItalic r:id="rId24"/>
    </p:embeddedFont>
    <p:embeddedFont>
      <p:font typeface="Inter"/>
      <p:regular r:id="rId25"/>
      <p:bold r:id="rId26"/>
      <p:italic r:id="rId27"/>
      <p:boldItalic r:id="rId28"/>
    </p:embeddedFont>
    <p:embeddedFont>
      <p:font typeface="Helvetica Neue"/>
      <p:regular r:id="rId29"/>
      <p:bold r:id="rId30"/>
      <p:italic r:id="rId31"/>
      <p:boldItalic r:id="rId32"/>
    </p:embeddedFont>
    <p:embeddedFont>
      <p:font typeface="Helvetica Neue Light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7" roundtripDataSignature="AMtx7mhDLKhuYqlYverbvoHPJ9jQD+8i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C3F78E0-8F87-433D-B862-9FA5C6691EB9}">
  <a:tblStyle styleId="{FC3F78E0-8F87-433D-B862-9FA5C6691EB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FD867948-02C7-4A13-A088-A4E8DDC78FCA}" styleName="Table_1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2" Type="http://schemas.openxmlformats.org/officeDocument/2006/relationships/font" Target="fonts/InterLight-bold.fntdata"/><Relationship Id="rId21" Type="http://schemas.openxmlformats.org/officeDocument/2006/relationships/font" Target="fonts/InterLight-regular.fntdata"/><Relationship Id="rId24" Type="http://schemas.openxmlformats.org/officeDocument/2006/relationships/font" Target="fonts/InterLight-boldItalic.fntdata"/><Relationship Id="rId23" Type="http://schemas.openxmlformats.org/officeDocument/2006/relationships/font" Target="fonts/InterLight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Inter-bold.fntdata"/><Relationship Id="rId25" Type="http://schemas.openxmlformats.org/officeDocument/2006/relationships/font" Target="fonts/Inter-regular.fntdata"/><Relationship Id="rId28" Type="http://schemas.openxmlformats.org/officeDocument/2006/relationships/font" Target="fonts/Inter-boldItalic.fntdata"/><Relationship Id="rId27" Type="http://schemas.openxmlformats.org/officeDocument/2006/relationships/font" Target="fonts/Inter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HelveticaNeue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HelveticaNeue-italic.fntdata"/><Relationship Id="rId30" Type="http://schemas.openxmlformats.org/officeDocument/2006/relationships/font" Target="fonts/HelveticaNeue-bold.fntdata"/><Relationship Id="rId11" Type="http://schemas.openxmlformats.org/officeDocument/2006/relationships/slide" Target="slides/slide5.xml"/><Relationship Id="rId33" Type="http://schemas.openxmlformats.org/officeDocument/2006/relationships/font" Target="fonts/HelveticaNeueLight-regular.fntdata"/><Relationship Id="rId10" Type="http://schemas.openxmlformats.org/officeDocument/2006/relationships/slide" Target="slides/slide4.xml"/><Relationship Id="rId32" Type="http://schemas.openxmlformats.org/officeDocument/2006/relationships/font" Target="fonts/HelveticaNeue-boldItalic.fntdata"/><Relationship Id="rId13" Type="http://schemas.openxmlformats.org/officeDocument/2006/relationships/font" Target="fonts/InterSemiBold-regular.fntdata"/><Relationship Id="rId35" Type="http://schemas.openxmlformats.org/officeDocument/2006/relationships/font" Target="fonts/HelveticaNeueLight-italic.fntdata"/><Relationship Id="rId12" Type="http://schemas.openxmlformats.org/officeDocument/2006/relationships/slide" Target="slides/slide6.xml"/><Relationship Id="rId34" Type="http://schemas.openxmlformats.org/officeDocument/2006/relationships/font" Target="fonts/HelveticaNeueLight-bold.fntdata"/><Relationship Id="rId15" Type="http://schemas.openxmlformats.org/officeDocument/2006/relationships/font" Target="fonts/InterSemiBold-italic.fntdata"/><Relationship Id="rId37" Type="http://customschemas.google.com/relationships/presentationmetadata" Target="metadata"/><Relationship Id="rId14" Type="http://schemas.openxmlformats.org/officeDocument/2006/relationships/font" Target="fonts/InterSemiBold-bold.fntdata"/><Relationship Id="rId36" Type="http://schemas.openxmlformats.org/officeDocument/2006/relationships/font" Target="fonts/HelveticaNeueLight-boldItalic.fntdata"/><Relationship Id="rId17" Type="http://schemas.openxmlformats.org/officeDocument/2006/relationships/font" Target="fonts/Roboto-regular.fntdata"/><Relationship Id="rId16" Type="http://schemas.openxmlformats.org/officeDocument/2006/relationships/font" Target="fonts/InterSemiBold-boldItalic.fntdata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d06360a449_0_2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g3d06360a449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d9a5cdb471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g3d9a5cdb471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d70d2fa256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g3d70d2fa256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d9a5cdb471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g3d9a5cdb471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d9a5cdb471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g3d9a5cdb471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e13fe23932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g3e13fe2393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 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g3d06360a449_0_49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" name="Google Shape;12;g3d06360a449_0_49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3" name="Google Shape;13;g3d06360a449_0_492" title="style=alternative, Color=Livewire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348" y="4784427"/>
            <a:ext cx="577731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g3d06360a449_0_492"/>
          <p:cNvSpPr txBox="1"/>
          <p:nvPr>
            <p:ph idx="12" type="sldNum"/>
          </p:nvPr>
        </p:nvSpPr>
        <p:spPr>
          <a:xfrm>
            <a:off x="6045750" y="4695625"/>
            <a:ext cx="3026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6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6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6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6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6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6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6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6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6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Confidential &amp; proprietary to Base Power Company – unauthorized use, disclosure, or reproduction is prohibited.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d06360a449_0_53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pic>
        <p:nvPicPr>
          <p:cNvPr id="61" name="Google Shape;61;g3d06360a449_0_538" title="style=alternative, Color=Livewire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348" y="4784427"/>
            <a:ext cx="577731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g3d06360a449_0_538"/>
          <p:cNvSpPr txBox="1"/>
          <p:nvPr>
            <p:ph idx="12" type="sldNum"/>
          </p:nvPr>
        </p:nvSpPr>
        <p:spPr>
          <a:xfrm>
            <a:off x="6045750" y="4695625"/>
            <a:ext cx="3026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Confidential &amp; proprietary to Base Power Company – unauthorized use, disclosure, or reproduction is prohibited.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&amp; Content">
  <p:cSld name="SECTION_TITLE_AND_DESCRIPTION_1">
    <p:bg>
      <p:bgPr>
        <a:solidFill>
          <a:schemeClr val="lt2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d06360a449_0_542"/>
          <p:cNvSpPr txBox="1"/>
          <p:nvPr>
            <p:ph idx="1" type="body"/>
          </p:nvPr>
        </p:nvSpPr>
        <p:spPr>
          <a:xfrm>
            <a:off x="4122075" y="1191200"/>
            <a:ext cx="4654500" cy="32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id="65" name="Google Shape;65;g3d06360a449_0_542" title="LookingIn_InKitchen.jpg"/>
          <p:cNvPicPr preferRelativeResize="0"/>
          <p:nvPr/>
        </p:nvPicPr>
        <p:blipFill rotWithShape="1">
          <a:blip r:embed="rId2">
            <a:alphaModFix/>
          </a:blip>
          <a:srcRect b="0" l="10811" r="29753" t="0"/>
          <a:stretch/>
        </p:blipFill>
        <p:spPr>
          <a:xfrm>
            <a:off x="-1" y="0"/>
            <a:ext cx="373644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g3d06360a449_0_542"/>
          <p:cNvSpPr txBox="1"/>
          <p:nvPr>
            <p:ph type="title"/>
          </p:nvPr>
        </p:nvSpPr>
        <p:spPr>
          <a:xfrm>
            <a:off x="4092525" y="385650"/>
            <a:ext cx="47136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id="67" name="Google Shape;67;g3d06360a449_0_5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348" y="4784427"/>
            <a:ext cx="577731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g3d06360a449_0_542"/>
          <p:cNvSpPr txBox="1"/>
          <p:nvPr>
            <p:ph idx="12" type="sldNum"/>
          </p:nvPr>
        </p:nvSpPr>
        <p:spPr>
          <a:xfrm>
            <a:off x="6045750" y="4695625"/>
            <a:ext cx="3026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Confidential &amp; proprietary to Base Power Company – unauthorized use, disclosure, or reproduction is prohibited.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d06360a449_0_548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g3d06360a449_0_548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72" name="Google Shape;72;g3d06360a449_0_548"/>
          <p:cNvSpPr txBox="1"/>
          <p:nvPr>
            <p:ph idx="12" type="sldNum"/>
          </p:nvPr>
        </p:nvSpPr>
        <p:spPr>
          <a:xfrm>
            <a:off x="6045750" y="4695625"/>
            <a:ext cx="3026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Confidential &amp; proprietary to Base Power Company – unauthorized use, disclosure, or reproduction is prohibited.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- Grey">
  <p:cSld name="BIG_NUMBER">
    <p:bg>
      <p:bgPr>
        <a:solidFill>
          <a:schemeClr val="lt2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d06360a449_0_552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5" name="Google Shape;75;g3d06360a449_0_552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id="76" name="Google Shape;76;g3d06360a449_0_5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348" y="4784427"/>
            <a:ext cx="577731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g3d06360a449_0_552"/>
          <p:cNvSpPr txBox="1"/>
          <p:nvPr>
            <p:ph idx="12" type="sldNum"/>
          </p:nvPr>
        </p:nvSpPr>
        <p:spPr>
          <a:xfrm>
            <a:off x="6045750" y="4695625"/>
            <a:ext cx="3026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Confidential &amp; proprietary to Base Power Company – unauthorized use, disclosure, or reproduction is prohibited.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- Green">
  <p:cSld name="BIG_NUMBER_1">
    <p:bg>
      <p:bgPr>
        <a:solidFill>
          <a:schemeClr val="dk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d06360a449_0_557"/>
          <p:cNvSpPr txBox="1"/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0" name="Google Shape;80;g3d06360a449_0_557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>
                <a:solidFill>
                  <a:schemeClr val="lt2"/>
                </a:solidFill>
              </a:defRPr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>
                <a:solidFill>
                  <a:schemeClr val="lt2"/>
                </a:solidFill>
              </a:defRPr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>
                <a:solidFill>
                  <a:schemeClr val="lt2"/>
                </a:solidFill>
              </a:defRPr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>
                <a:solidFill>
                  <a:schemeClr val="lt2"/>
                </a:solidFill>
              </a:defRPr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>
                <a:solidFill>
                  <a:schemeClr val="lt2"/>
                </a:solidFill>
              </a:defRPr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>
                <a:solidFill>
                  <a:schemeClr val="lt2"/>
                </a:solidFill>
              </a:defRPr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>
                <a:solidFill>
                  <a:schemeClr val="lt2"/>
                </a:solidFill>
              </a:defRPr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>
                <a:solidFill>
                  <a:schemeClr val="lt2"/>
                </a:solidFill>
              </a:defRPr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pic>
        <p:nvPicPr>
          <p:cNvPr id="81" name="Google Shape;81;g3d06360a449_0_557" title="style=alternative, Color=Livewire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348" y="4784427"/>
            <a:ext cx="577731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g3d06360a449_0_557"/>
          <p:cNvSpPr txBox="1"/>
          <p:nvPr>
            <p:ph idx="12" type="sldNum"/>
          </p:nvPr>
        </p:nvSpPr>
        <p:spPr>
          <a:xfrm>
            <a:off x="6045750" y="4695625"/>
            <a:ext cx="3026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Confidential &amp; proprietary to Base Power Company – unauthorized use, disclosure, or reproduction is prohibited.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and Footers 1">
  <p:cSld name="TITLE_3">
    <p:bg>
      <p:bgPr>
        <a:solidFill>
          <a:schemeClr val="accen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d06360a449_0_562"/>
          <p:cNvSpPr/>
          <p:nvPr/>
        </p:nvSpPr>
        <p:spPr>
          <a:xfrm>
            <a:off x="70875" y="75450"/>
            <a:ext cx="9001500" cy="4777800"/>
          </a:xfrm>
          <a:prstGeom prst="roundRect">
            <a:avLst>
              <a:gd fmla="val 535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5" name="Google Shape;85;g3d06360a449_0_562"/>
          <p:cNvSpPr txBox="1"/>
          <p:nvPr/>
        </p:nvSpPr>
        <p:spPr>
          <a:xfrm>
            <a:off x="460950" y="1509113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t/>
            </a:r>
            <a:endParaRPr b="0" i="0" sz="4200" u="none" cap="none" strike="noStrike">
              <a:solidFill>
                <a:srgbClr val="292826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86" name="Google Shape;86;g3d06360a449_0_562"/>
          <p:cNvSpPr txBox="1"/>
          <p:nvPr/>
        </p:nvSpPr>
        <p:spPr>
          <a:xfrm>
            <a:off x="460950" y="1677238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t/>
            </a:r>
            <a:endParaRPr b="0" i="0" sz="4200" u="none" cap="none" strike="noStrike">
              <a:solidFill>
                <a:srgbClr val="292826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87" name="Google Shape;87;g3d06360a449_0_562"/>
          <p:cNvSpPr txBox="1"/>
          <p:nvPr/>
        </p:nvSpPr>
        <p:spPr>
          <a:xfrm>
            <a:off x="8517426" y="4795076"/>
            <a:ext cx="555000" cy="26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0" i="0" lang="en-US" sz="7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b="0" i="0" sz="7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88" name="Google Shape;88;g3d06360a449_0_5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74" y="4942050"/>
            <a:ext cx="393643" cy="1471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3d06360a449_0_562"/>
          <p:cNvSpPr txBox="1"/>
          <p:nvPr>
            <p:ph idx="12" type="sldNum"/>
          </p:nvPr>
        </p:nvSpPr>
        <p:spPr>
          <a:xfrm>
            <a:off x="1540575" y="4789750"/>
            <a:ext cx="6062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75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75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75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75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75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75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75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75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75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Confidential &amp; proprietary to Base Power Company – unauthorized use, disclosure, or reproduction is prohibited.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and Footers 10">
  <p:cSld name="TITLE_13">
    <p:bg>
      <p:bgPr>
        <a:solidFill>
          <a:schemeClr val="accent5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d06360a449_0_569"/>
          <p:cNvSpPr txBox="1"/>
          <p:nvPr/>
        </p:nvSpPr>
        <p:spPr>
          <a:xfrm>
            <a:off x="8628971" y="4853246"/>
            <a:ext cx="443400" cy="22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0" i="0" lang="en-US" sz="7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b="0" i="0" sz="7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2" name="Google Shape;92;g3d06360a449_0_569"/>
          <p:cNvSpPr/>
          <p:nvPr/>
        </p:nvSpPr>
        <p:spPr>
          <a:xfrm>
            <a:off x="0" y="150"/>
            <a:ext cx="40005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g3d06360a449_0_5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348" y="4784427"/>
            <a:ext cx="577731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g3d06360a449_0_569"/>
          <p:cNvSpPr txBox="1"/>
          <p:nvPr>
            <p:ph idx="12" type="sldNum"/>
          </p:nvPr>
        </p:nvSpPr>
        <p:spPr>
          <a:xfrm>
            <a:off x="935470" y="4695625"/>
            <a:ext cx="3026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Confidential &amp; proprietary to Base Power Company – unauthorized use, disclosure, or reproduction is prohibited.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and Footers 11">
  <p:cSld name="TITLE_14">
    <p:bg>
      <p:bgPr>
        <a:solidFill>
          <a:schemeClr val="lt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d06360a449_0_574"/>
          <p:cNvSpPr txBox="1"/>
          <p:nvPr/>
        </p:nvSpPr>
        <p:spPr>
          <a:xfrm>
            <a:off x="8628971" y="4853246"/>
            <a:ext cx="443400" cy="22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0" i="0" lang="en-US" sz="7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b="0" i="0" sz="7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7" name="Google Shape;97;g3d06360a449_0_574"/>
          <p:cNvSpPr txBox="1"/>
          <p:nvPr/>
        </p:nvSpPr>
        <p:spPr>
          <a:xfrm>
            <a:off x="460950" y="1509113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t/>
            </a:r>
            <a:endParaRPr b="0" i="0" sz="4200" u="none" cap="none" strike="noStrike">
              <a:solidFill>
                <a:srgbClr val="292826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98" name="Google Shape;98;g3d06360a449_0_574"/>
          <p:cNvSpPr txBox="1"/>
          <p:nvPr/>
        </p:nvSpPr>
        <p:spPr>
          <a:xfrm>
            <a:off x="460950" y="1677238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t/>
            </a:r>
            <a:endParaRPr b="0" i="0" sz="4200" u="none" cap="none" strike="noStrike">
              <a:solidFill>
                <a:srgbClr val="292826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99" name="Google Shape;99;g3d06360a449_0_574"/>
          <p:cNvSpPr/>
          <p:nvPr/>
        </p:nvSpPr>
        <p:spPr>
          <a:xfrm>
            <a:off x="0" y="150"/>
            <a:ext cx="40005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3d06360a449_0_574"/>
          <p:cNvSpPr txBox="1"/>
          <p:nvPr>
            <p:ph idx="12" type="sldNum"/>
          </p:nvPr>
        </p:nvSpPr>
        <p:spPr>
          <a:xfrm>
            <a:off x="935470" y="4695625"/>
            <a:ext cx="3026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Confidential &amp; proprietary to Base Power Company – unauthorized use, disclosure, or reproduction is prohibited.</a:t>
            </a:r>
            <a:endParaRPr/>
          </a:p>
        </p:txBody>
      </p:sp>
      <p:pic>
        <p:nvPicPr>
          <p:cNvPr id="101" name="Google Shape;101;g3d06360a449_0_5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348" y="4784427"/>
            <a:ext cx="577731" cy="2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g3d809a392e5_1_6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150" y="4827819"/>
            <a:ext cx="457350" cy="17150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3d809a392e5_1_690"/>
          <p:cNvSpPr txBox="1"/>
          <p:nvPr/>
        </p:nvSpPr>
        <p:spPr>
          <a:xfrm>
            <a:off x="8517421" y="4795071"/>
            <a:ext cx="443400" cy="22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0" i="0" lang="en-US" sz="7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b="0" i="0" sz="700" u="none" cap="none" strike="noStrik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d809a392e5_1_7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g3d809a392e5_1_70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1" name="Google Shape;111;g3d809a392e5_1_70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2" name="Google Shape;112;g3d809a392e5_1_701"/>
          <p:cNvSpPr txBox="1"/>
          <p:nvPr>
            <p:ph idx="12" type="sldNum"/>
          </p:nvPr>
        </p:nvSpPr>
        <p:spPr>
          <a:xfrm>
            <a:off x="8320976" y="447569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3d06360a449_0_489"/>
          <p:cNvSpPr txBox="1"/>
          <p:nvPr>
            <p:ph idx="12" type="sldNum"/>
          </p:nvPr>
        </p:nvSpPr>
        <p:spPr>
          <a:xfrm>
            <a:off x="6045750" y="4695625"/>
            <a:ext cx="3026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Confidential &amp; proprietary to Base Power Company – unauthorized use, disclosure, or reproduction is prohibited.</a:t>
            </a:r>
            <a:endParaRPr/>
          </a:p>
        </p:txBody>
      </p:sp>
      <p:pic>
        <p:nvPicPr>
          <p:cNvPr id="17" name="Google Shape;17;g3d06360a449_0_4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348" y="4784427"/>
            <a:ext cx="577731" cy="2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d809a392e5_1_68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Google Shape;115;g3d809a392e5_1_68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6" name="Google Shape;116;g3d809a392e5_1_686"/>
          <p:cNvSpPr txBox="1"/>
          <p:nvPr>
            <p:ph idx="12" type="sldNum"/>
          </p:nvPr>
        </p:nvSpPr>
        <p:spPr>
          <a:xfrm>
            <a:off x="8320976" y="447569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d809a392e5_1_69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●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○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■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●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○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■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●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○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■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Google Shape;119;g3d809a392e5_1_694"/>
          <p:cNvSpPr txBox="1"/>
          <p:nvPr>
            <p:ph idx="12" type="sldNum"/>
          </p:nvPr>
        </p:nvSpPr>
        <p:spPr>
          <a:xfrm>
            <a:off x="8320976" y="447569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d809a392e5_1_69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g3d809a392e5_1_69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984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3" name="Google Shape;123;g3d809a392e5_1_697"/>
          <p:cNvSpPr txBox="1"/>
          <p:nvPr>
            <p:ph idx="12" type="sldNum"/>
          </p:nvPr>
        </p:nvSpPr>
        <p:spPr>
          <a:xfrm>
            <a:off x="8320976" y="447569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d809a392e5_1_70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g3d809a392e5_1_706"/>
          <p:cNvSpPr txBox="1"/>
          <p:nvPr>
            <p:ph idx="12" type="sldNum"/>
          </p:nvPr>
        </p:nvSpPr>
        <p:spPr>
          <a:xfrm>
            <a:off x="8320976" y="447569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d809a392e5_1_70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" name="Google Shape;129;g3d809a392e5_1_70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0" name="Google Shape;130;g3d809a392e5_1_709"/>
          <p:cNvSpPr txBox="1"/>
          <p:nvPr>
            <p:ph idx="12" type="sldNum"/>
          </p:nvPr>
        </p:nvSpPr>
        <p:spPr>
          <a:xfrm>
            <a:off x="8320976" y="447569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d809a392e5_1_71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g3d809a392e5_1_713"/>
          <p:cNvSpPr txBox="1"/>
          <p:nvPr>
            <p:ph idx="12" type="sldNum"/>
          </p:nvPr>
        </p:nvSpPr>
        <p:spPr>
          <a:xfrm>
            <a:off x="8320976" y="447569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d809a392e5_1_71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3d809a392e5_1_71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●"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○"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■"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●"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○"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■"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●"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○"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■"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" name="Google Shape;137;g3d809a392e5_1_71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8" name="Google Shape;138;g3d809a392e5_1_71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-2984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9" name="Google Shape;139;g3d809a392e5_1_716"/>
          <p:cNvSpPr txBox="1"/>
          <p:nvPr>
            <p:ph idx="12" type="sldNum"/>
          </p:nvPr>
        </p:nvSpPr>
        <p:spPr>
          <a:xfrm>
            <a:off x="8320976" y="447569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d809a392e5_1_7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</a:lstStyle>
          <a:p/>
        </p:txBody>
      </p:sp>
      <p:sp>
        <p:nvSpPr>
          <p:cNvPr id="142" name="Google Shape;142;g3d809a392e5_1_722"/>
          <p:cNvSpPr txBox="1"/>
          <p:nvPr>
            <p:ph idx="12" type="sldNum"/>
          </p:nvPr>
        </p:nvSpPr>
        <p:spPr>
          <a:xfrm>
            <a:off x="8320976" y="447569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d809a392e5_1_72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●"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○"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■"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●"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○"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■"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●"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○"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■"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g3d809a392e5_1_72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9845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46" name="Google Shape;146;g3d809a392e5_1_725"/>
          <p:cNvSpPr txBox="1"/>
          <p:nvPr>
            <p:ph idx="12" type="sldNum"/>
          </p:nvPr>
        </p:nvSpPr>
        <p:spPr>
          <a:xfrm>
            <a:off x="8320976" y="447569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d809a392e5_1_729"/>
          <p:cNvSpPr txBox="1"/>
          <p:nvPr>
            <p:ph idx="12" type="sldNum"/>
          </p:nvPr>
        </p:nvSpPr>
        <p:spPr>
          <a:xfrm>
            <a:off x="8320976" y="447569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 Imag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3d06360a449_0_497"/>
          <p:cNvSpPr txBox="1"/>
          <p:nvPr>
            <p:ph type="ctrTitle"/>
          </p:nvPr>
        </p:nvSpPr>
        <p:spPr>
          <a:xfrm>
            <a:off x="390525" y="66372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None/>
              <a:defRPr sz="41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0" name="Google Shape;20;g3d06360a449_0_497"/>
          <p:cNvSpPr txBox="1"/>
          <p:nvPr>
            <p:ph idx="1" type="subTitle"/>
          </p:nvPr>
        </p:nvSpPr>
        <p:spPr>
          <a:xfrm>
            <a:off x="390525" y="149958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/>
        </p:txBody>
      </p:sp>
      <p:pic>
        <p:nvPicPr>
          <p:cNvPr id="21" name="Google Shape;21;g3d06360a449_0_4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348" y="4784427"/>
            <a:ext cx="577731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g3d06360a449_0_497"/>
          <p:cNvSpPr txBox="1"/>
          <p:nvPr>
            <p:ph idx="12" type="sldNum"/>
          </p:nvPr>
        </p:nvSpPr>
        <p:spPr>
          <a:xfrm>
            <a:off x="6045750" y="4695625"/>
            <a:ext cx="3026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Confidential &amp; proprietary to Base Power Company – unauthorized use, disclosure, or reproduction is prohibited.</a:t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d809a392e5_1_73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Google Shape;151;g3d809a392e5_1_73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2" name="Google Shape;152;g3d809a392e5_1_731"/>
          <p:cNvSpPr txBox="1"/>
          <p:nvPr>
            <p:ph idx="12" type="sldNum"/>
          </p:nvPr>
        </p:nvSpPr>
        <p:spPr>
          <a:xfrm>
            <a:off x="8320976" y="447569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and Footers 1">
  <p:cSld name="TITLE_3">
    <p:bg>
      <p:bgPr>
        <a:solidFill>
          <a:schemeClr val="accen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d809a392e5_1_735"/>
          <p:cNvSpPr/>
          <p:nvPr/>
        </p:nvSpPr>
        <p:spPr>
          <a:xfrm>
            <a:off x="70875" y="75450"/>
            <a:ext cx="9001500" cy="4777800"/>
          </a:xfrm>
          <a:prstGeom prst="roundRect">
            <a:avLst>
              <a:gd fmla="val 535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5" name="Google Shape;155;g3d809a392e5_1_735"/>
          <p:cNvSpPr txBox="1"/>
          <p:nvPr/>
        </p:nvSpPr>
        <p:spPr>
          <a:xfrm>
            <a:off x="460950" y="1509113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t/>
            </a:r>
            <a:endParaRPr b="0" i="0" sz="4200" u="none" cap="none" strike="noStrike">
              <a:solidFill>
                <a:srgbClr val="292826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56" name="Google Shape;156;g3d809a392e5_1_735"/>
          <p:cNvSpPr txBox="1"/>
          <p:nvPr/>
        </p:nvSpPr>
        <p:spPr>
          <a:xfrm>
            <a:off x="460950" y="1677238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t/>
            </a:r>
            <a:endParaRPr b="0" i="0" sz="4200" u="none" cap="none" strike="noStrike">
              <a:solidFill>
                <a:srgbClr val="292826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57" name="Google Shape;157;g3d809a392e5_1_735"/>
          <p:cNvSpPr txBox="1"/>
          <p:nvPr/>
        </p:nvSpPr>
        <p:spPr>
          <a:xfrm>
            <a:off x="8517426" y="4795076"/>
            <a:ext cx="555000" cy="26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0" i="0" lang="en-US" sz="7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b="0" i="0" sz="7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58" name="Google Shape;158;g3d809a392e5_1_7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74" y="4942050"/>
            <a:ext cx="393643" cy="14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3d809a392e5_1_735"/>
          <p:cNvSpPr txBox="1"/>
          <p:nvPr>
            <p:ph idx="12" type="sldNum"/>
          </p:nvPr>
        </p:nvSpPr>
        <p:spPr>
          <a:xfrm>
            <a:off x="1540575" y="4789750"/>
            <a:ext cx="6062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75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75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75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75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75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75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75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75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75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Confidential &amp; proprietary to Base Power Company – unauthorized use, disclosure, or reproduction is prohibited.</a:t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 Title Slide">
  <p:cSld name="SECTION_HEADER_1">
    <p:bg>
      <p:bgPr>
        <a:solidFill>
          <a:schemeClr val="accen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d9a5cdb471_0_178"/>
          <p:cNvSpPr/>
          <p:nvPr/>
        </p:nvSpPr>
        <p:spPr>
          <a:xfrm>
            <a:off x="70875" y="75450"/>
            <a:ext cx="9001500" cy="4777800"/>
          </a:xfrm>
          <a:prstGeom prst="roundRect">
            <a:avLst>
              <a:gd fmla="val 5355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2" name="Google Shape;162;g3d9a5cdb471_0_178"/>
          <p:cNvSpPr txBox="1"/>
          <p:nvPr>
            <p:ph type="title"/>
          </p:nvPr>
        </p:nvSpPr>
        <p:spPr>
          <a:xfrm>
            <a:off x="460950" y="1509113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Char char="●"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Char char="○"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Char char="■"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Char char="●"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Char char="○"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Char char="■"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Char char="●"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Char char="○"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Char char="■"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3" name="Google Shape;163;g3d9a5cdb471_0_178"/>
          <p:cNvSpPr txBox="1"/>
          <p:nvPr>
            <p:ph idx="1" type="subTitle"/>
          </p:nvPr>
        </p:nvSpPr>
        <p:spPr>
          <a:xfrm>
            <a:off x="460950" y="2521918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9pPr>
          </a:lstStyle>
          <a:p/>
        </p:txBody>
      </p:sp>
      <p:pic>
        <p:nvPicPr>
          <p:cNvPr id="164" name="Google Shape;164;g3d9a5cdb471_0_1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74" y="4942050"/>
            <a:ext cx="393643" cy="14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3d9a5cdb471_0_178"/>
          <p:cNvSpPr txBox="1"/>
          <p:nvPr>
            <p:ph idx="12" type="sldNum"/>
          </p:nvPr>
        </p:nvSpPr>
        <p:spPr>
          <a:xfrm>
            <a:off x="1540575" y="4789750"/>
            <a:ext cx="6062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75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75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75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75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75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75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75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75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75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Confidential &amp; proprietary to Base Power Company – unauthorized use, disclosure, or reproduction is prohibited.</a:t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igh Density Title &amp; Content">
  <p:cSld name="SECTION_HEADER_1_1">
    <p:bg>
      <p:bgPr>
        <a:solidFill>
          <a:schemeClr val="accent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d9a5cdb471_0_184"/>
          <p:cNvSpPr/>
          <p:nvPr/>
        </p:nvSpPr>
        <p:spPr>
          <a:xfrm>
            <a:off x="70875" y="75450"/>
            <a:ext cx="9001500" cy="4777800"/>
          </a:xfrm>
          <a:prstGeom prst="roundRect">
            <a:avLst>
              <a:gd fmla="val 5355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68" name="Google Shape;168;g3d9a5cdb471_0_1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74" y="4942050"/>
            <a:ext cx="393643" cy="14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3d9a5cdb471_0_184"/>
          <p:cNvSpPr txBox="1"/>
          <p:nvPr>
            <p:ph type="title"/>
          </p:nvPr>
        </p:nvSpPr>
        <p:spPr>
          <a:xfrm>
            <a:off x="291700" y="259050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●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Inter"/>
              <a:buChar char="○"/>
              <a:defRPr b="0" i="0" sz="26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Inter"/>
              <a:buChar char="■"/>
              <a:defRPr b="0" i="0" sz="26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Inter"/>
              <a:buChar char="●"/>
              <a:defRPr b="0" i="0" sz="26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Inter"/>
              <a:buChar char="○"/>
              <a:defRPr b="0" i="0" sz="26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Inter"/>
              <a:buChar char="■"/>
              <a:defRPr b="0" i="0" sz="26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Inter"/>
              <a:buChar char="●"/>
              <a:defRPr b="0" i="0" sz="26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Inter"/>
              <a:buChar char="○"/>
              <a:defRPr b="0" i="0" sz="26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Inter"/>
              <a:buChar char="■"/>
              <a:defRPr b="0" i="0" sz="26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70" name="Google Shape;170;g3d9a5cdb471_0_184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1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1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1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1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1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1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1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1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1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1" name="Google Shape;171;g3d9a5cdb471_0_184"/>
          <p:cNvSpPr txBox="1"/>
          <p:nvPr>
            <p:ph idx="2" type="sldNum"/>
          </p:nvPr>
        </p:nvSpPr>
        <p:spPr>
          <a:xfrm>
            <a:off x="1540575" y="4789750"/>
            <a:ext cx="6062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75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75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75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75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75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75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75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75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75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Confidential &amp; proprietary to Base Power Company – unauthorized use, disclosure, or reproduction is prohibited.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 Title Slide" type="secHead">
  <p:cSld name="SECTION_HEADER">
    <p:bg>
      <p:bgPr>
        <a:solidFill>
          <a:schemeClr val="accen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3d06360a449_0_502"/>
          <p:cNvSpPr/>
          <p:nvPr/>
        </p:nvSpPr>
        <p:spPr>
          <a:xfrm>
            <a:off x="70875" y="75450"/>
            <a:ext cx="9001500" cy="4777800"/>
          </a:xfrm>
          <a:prstGeom prst="roundRect">
            <a:avLst>
              <a:gd fmla="val 5355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5" name="Google Shape;25;g3d06360a449_0_502"/>
          <p:cNvSpPr txBox="1"/>
          <p:nvPr>
            <p:ph type="title"/>
          </p:nvPr>
        </p:nvSpPr>
        <p:spPr>
          <a:xfrm>
            <a:off x="460950" y="1509113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" name="Google Shape;26;g3d06360a449_0_502"/>
          <p:cNvSpPr txBox="1"/>
          <p:nvPr>
            <p:ph idx="1" type="subTitle"/>
          </p:nvPr>
        </p:nvSpPr>
        <p:spPr>
          <a:xfrm>
            <a:off x="460950" y="2521918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9pPr>
          </a:lstStyle>
          <a:p/>
        </p:txBody>
      </p:sp>
      <p:pic>
        <p:nvPicPr>
          <p:cNvPr id="27" name="Google Shape;27;g3d06360a449_0_5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74" y="4942050"/>
            <a:ext cx="393643" cy="147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g3d06360a449_0_502"/>
          <p:cNvSpPr txBox="1"/>
          <p:nvPr>
            <p:ph idx="12" type="sldNum"/>
          </p:nvPr>
        </p:nvSpPr>
        <p:spPr>
          <a:xfrm>
            <a:off x="1540575" y="4789750"/>
            <a:ext cx="6062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75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75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75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75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75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75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75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75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75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Confidential &amp; proprietary to Base Power Company – unauthorized use, disclosure, or reproduction is prohibited.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igh Density Title &amp; Content">
  <p:cSld name="SECTION_HEADER_1">
    <p:bg>
      <p:bgPr>
        <a:solidFill>
          <a:schemeClr val="accen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3d06360a449_0_508"/>
          <p:cNvSpPr/>
          <p:nvPr/>
        </p:nvSpPr>
        <p:spPr>
          <a:xfrm>
            <a:off x="70875" y="75450"/>
            <a:ext cx="9001500" cy="4777800"/>
          </a:xfrm>
          <a:prstGeom prst="roundRect">
            <a:avLst>
              <a:gd fmla="val 5355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1" name="Google Shape;31;g3d06360a449_0_5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74" y="4942050"/>
            <a:ext cx="393643" cy="1471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g3d06360a449_0_508"/>
          <p:cNvSpPr txBox="1"/>
          <p:nvPr>
            <p:ph type="title"/>
          </p:nvPr>
        </p:nvSpPr>
        <p:spPr>
          <a:xfrm>
            <a:off x="291700" y="259050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Inter"/>
              <a:buNone/>
              <a:defRPr sz="26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Inter"/>
              <a:buNone/>
              <a:defRPr sz="26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Inter"/>
              <a:buNone/>
              <a:defRPr sz="26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Inter"/>
              <a:buNone/>
              <a:defRPr sz="26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Inter"/>
              <a:buNone/>
              <a:defRPr sz="26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Inter"/>
              <a:buNone/>
              <a:defRPr sz="26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Inter"/>
              <a:buNone/>
              <a:defRPr sz="26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Inter"/>
              <a:buNone/>
              <a:defRPr sz="26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3" name="Google Shape;33;g3d06360a449_0_508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g3d06360a449_0_508"/>
          <p:cNvSpPr txBox="1"/>
          <p:nvPr>
            <p:ph idx="2" type="sldNum"/>
          </p:nvPr>
        </p:nvSpPr>
        <p:spPr>
          <a:xfrm>
            <a:off x="1540575" y="4789750"/>
            <a:ext cx="6062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75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75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75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75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75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75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75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75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75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Confidential &amp; proprietary to Base Power Company – unauthorized use, disclosure, or reproduction is prohibited.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 Title &amp; Content" type="tx">
  <p:cSld name="TITLE_AND_BODY">
    <p:bg>
      <p:bgPr>
        <a:solidFill>
          <a:schemeClr val="accent1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3d06360a449_0_514"/>
          <p:cNvSpPr/>
          <p:nvPr/>
        </p:nvSpPr>
        <p:spPr>
          <a:xfrm>
            <a:off x="226100" y="217700"/>
            <a:ext cx="8716800" cy="4378200"/>
          </a:xfrm>
          <a:prstGeom prst="roundRect">
            <a:avLst>
              <a:gd fmla="val 5355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7" name="Google Shape;37;g3d06360a449_0_514"/>
          <p:cNvSpPr txBox="1"/>
          <p:nvPr>
            <p:ph type="title"/>
          </p:nvPr>
        </p:nvSpPr>
        <p:spPr>
          <a:xfrm>
            <a:off x="471900" y="52937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" name="Google Shape;38;g3d06360a449_0_514"/>
          <p:cNvSpPr txBox="1"/>
          <p:nvPr>
            <p:ph idx="1" type="body"/>
          </p:nvPr>
        </p:nvSpPr>
        <p:spPr>
          <a:xfrm>
            <a:off x="460950" y="144192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  <a:defRPr>
                <a:solidFill>
                  <a:schemeClr val="accent5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○"/>
              <a:defRPr>
                <a:solidFill>
                  <a:schemeClr val="accent5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■"/>
              <a:defRPr>
                <a:solidFill>
                  <a:schemeClr val="accent5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  <a:defRPr>
                <a:solidFill>
                  <a:schemeClr val="accent5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○"/>
              <a:defRPr>
                <a:solidFill>
                  <a:schemeClr val="accent5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■"/>
              <a:defRPr>
                <a:solidFill>
                  <a:schemeClr val="accent5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  <a:defRPr>
                <a:solidFill>
                  <a:schemeClr val="accent5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○"/>
              <a:defRPr>
                <a:solidFill>
                  <a:schemeClr val="accent5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■"/>
              <a:defRPr>
                <a:solidFill>
                  <a:schemeClr val="accent5"/>
                </a:solidFill>
              </a:defRPr>
            </a:lvl9pPr>
          </a:lstStyle>
          <a:p/>
        </p:txBody>
      </p:sp>
      <p:pic>
        <p:nvPicPr>
          <p:cNvPr id="39" name="Google Shape;39;g3d06360a449_0_5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348" y="4784427"/>
            <a:ext cx="577731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g3d06360a449_0_514"/>
          <p:cNvSpPr txBox="1"/>
          <p:nvPr>
            <p:ph idx="12" type="sldNum"/>
          </p:nvPr>
        </p:nvSpPr>
        <p:spPr>
          <a:xfrm>
            <a:off x="6045750" y="4695625"/>
            <a:ext cx="3026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Confidential &amp; proprietary to Base Power Company – unauthorized use, disclosure, or reproduction is prohibited.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accent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3d06360a449_0_520"/>
          <p:cNvSpPr/>
          <p:nvPr/>
        </p:nvSpPr>
        <p:spPr>
          <a:xfrm>
            <a:off x="226100" y="1611125"/>
            <a:ext cx="8716800" cy="2984700"/>
          </a:xfrm>
          <a:prstGeom prst="roundRect">
            <a:avLst>
              <a:gd fmla="val 7574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3" name="Google Shape;43;g3d06360a449_0_520"/>
          <p:cNvSpPr txBox="1"/>
          <p:nvPr>
            <p:ph idx="1" type="body"/>
          </p:nvPr>
        </p:nvSpPr>
        <p:spPr>
          <a:xfrm>
            <a:off x="471900" y="1919075"/>
            <a:ext cx="3999900" cy="2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 sz="1400">
                <a:solidFill>
                  <a:schemeClr val="accent5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○"/>
              <a:defRPr sz="1200">
                <a:solidFill>
                  <a:schemeClr val="accent5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■"/>
              <a:defRPr sz="1200">
                <a:solidFill>
                  <a:schemeClr val="accent5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  <a:defRPr sz="1200">
                <a:solidFill>
                  <a:schemeClr val="accent5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○"/>
              <a:defRPr sz="1200">
                <a:solidFill>
                  <a:schemeClr val="accent5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■"/>
              <a:defRPr sz="1200">
                <a:solidFill>
                  <a:schemeClr val="accent5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  <a:defRPr sz="1200">
                <a:solidFill>
                  <a:schemeClr val="accent5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○"/>
              <a:defRPr sz="1200">
                <a:solidFill>
                  <a:schemeClr val="accent5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■"/>
              <a:defRPr sz="12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4" name="Google Shape;44;g3d06360a449_0_520"/>
          <p:cNvSpPr txBox="1"/>
          <p:nvPr>
            <p:ph idx="2" type="body"/>
          </p:nvPr>
        </p:nvSpPr>
        <p:spPr>
          <a:xfrm>
            <a:off x="4694250" y="1919075"/>
            <a:ext cx="3999900" cy="2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 sz="1400">
                <a:solidFill>
                  <a:schemeClr val="accent5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○"/>
              <a:defRPr sz="1200">
                <a:solidFill>
                  <a:schemeClr val="accent5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■"/>
              <a:defRPr sz="1200">
                <a:solidFill>
                  <a:schemeClr val="accent5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  <a:defRPr sz="1200">
                <a:solidFill>
                  <a:schemeClr val="accent5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○"/>
              <a:defRPr sz="1200">
                <a:solidFill>
                  <a:schemeClr val="accent5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■"/>
              <a:defRPr sz="1200">
                <a:solidFill>
                  <a:schemeClr val="accent5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  <a:defRPr sz="1200">
                <a:solidFill>
                  <a:schemeClr val="accent5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○"/>
              <a:defRPr sz="1200">
                <a:solidFill>
                  <a:schemeClr val="accent5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■"/>
              <a:defRPr sz="12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5" name="Google Shape;45;g3d06360a449_0_520"/>
          <p:cNvSpPr txBox="1"/>
          <p:nvPr>
            <p:ph type="title"/>
          </p:nvPr>
        </p:nvSpPr>
        <p:spPr>
          <a:xfrm>
            <a:off x="471900" y="52937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id="46" name="Google Shape;46;g3d06360a449_0_5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348" y="4784427"/>
            <a:ext cx="577731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g3d06360a449_0_520"/>
          <p:cNvSpPr txBox="1"/>
          <p:nvPr>
            <p:ph idx="12" type="sldNum"/>
          </p:nvPr>
        </p:nvSpPr>
        <p:spPr>
          <a:xfrm>
            <a:off x="6045750" y="4695625"/>
            <a:ext cx="3026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Confidential &amp; proprietary to Base Power Company – unauthorized use, disclosure, or reproduction is prohibited.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d06360a449_0_527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g3d06360a449_0_52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1" name="Google Shape;51;g3d06360a449_0_527"/>
          <p:cNvSpPr txBox="1"/>
          <p:nvPr>
            <p:ph idx="12" type="sldNum"/>
          </p:nvPr>
        </p:nvSpPr>
        <p:spPr>
          <a:xfrm>
            <a:off x="6045750" y="4695625"/>
            <a:ext cx="3026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Confidential &amp; proprietary to Base Power Company – unauthorized use, disclosure, or reproduction is prohibited.</a:t>
            </a:r>
            <a:endParaRPr/>
          </a:p>
        </p:txBody>
      </p:sp>
      <p:pic>
        <p:nvPicPr>
          <p:cNvPr id="52" name="Google Shape;52;g3d06360a449_0_5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348" y="4784427"/>
            <a:ext cx="577731" cy="2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d06360a449_0_532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g3d06360a449_0_532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6" name="Google Shape;56;g3d06360a449_0_532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" name="Google Shape;57;g3d06360a449_0_532"/>
          <p:cNvSpPr txBox="1"/>
          <p:nvPr>
            <p:ph idx="12" type="sldNum"/>
          </p:nvPr>
        </p:nvSpPr>
        <p:spPr>
          <a:xfrm>
            <a:off x="6045750" y="4695625"/>
            <a:ext cx="3026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Confidential &amp; proprietary to Base Power Company – unauthorized use, disclosure, or reproduction is prohibited.</a:t>
            </a:r>
            <a:endParaRPr/>
          </a:p>
        </p:txBody>
      </p:sp>
      <p:pic>
        <p:nvPicPr>
          <p:cNvPr id="58" name="Google Shape;58;g3d06360a449_0_5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348" y="4784427"/>
            <a:ext cx="577731" cy="2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1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3d06360a449_0_48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F585"/>
              </a:buClr>
              <a:buSzPts val="3200"/>
              <a:buFont typeface="Inter SemiBold"/>
              <a:buNone/>
              <a:defRPr b="0" i="0" sz="3200" u="none" cap="none" strike="noStrike">
                <a:solidFill>
                  <a:srgbClr val="D0F585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g3d06360a449_0_48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 b="0" i="0" sz="1200" u="none" cap="none" strike="noStrik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 b="0" i="0" sz="1200" u="none" cap="none" strike="noStrik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 b="0" i="0" sz="1200" u="none" cap="none" strike="noStrik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 b="0" i="0" sz="1200" u="none" cap="none" strike="noStrik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 b="0" i="0" sz="1200" u="none" cap="none" strike="noStrik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 b="0" i="0" sz="1200" u="none" cap="none" strike="noStrik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 b="0" i="0" sz="1200" u="none" cap="none" strike="noStrik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 b="0" i="0" sz="1200" u="none" cap="none" strike="noStrik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 b="0" i="0" sz="1200" u="none" cap="none" strike="noStrik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8" name="Google Shape;8;g3d06360a449_0_484"/>
          <p:cNvSpPr txBox="1"/>
          <p:nvPr/>
        </p:nvSpPr>
        <p:spPr>
          <a:xfrm>
            <a:off x="6629000" y="464000"/>
            <a:ext cx="1420800" cy="7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" name="Google Shape;9;g3d06360a449_0_484"/>
          <p:cNvSpPr txBox="1"/>
          <p:nvPr>
            <p:ph idx="12" type="sldNum"/>
          </p:nvPr>
        </p:nvSpPr>
        <p:spPr>
          <a:xfrm>
            <a:off x="6045750" y="4695625"/>
            <a:ext cx="3026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Confidential &amp; proprietary to Base Power Company – unauthorized use, disclosure, or reproduction is prohibited.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d809a392e5_1_683"/>
          <p:cNvSpPr txBox="1"/>
          <p:nvPr>
            <p:ph idx="12" type="sldNum"/>
          </p:nvPr>
        </p:nvSpPr>
        <p:spPr>
          <a:xfrm>
            <a:off x="8320976" y="447569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" name="Google Shape;104;g3d809a392e5_1_683"/>
          <p:cNvSpPr txBox="1"/>
          <p:nvPr>
            <p:ph idx="1" type="body"/>
          </p:nvPr>
        </p:nvSpPr>
        <p:spPr>
          <a:xfrm>
            <a:off x="274344" y="848663"/>
            <a:ext cx="4229100" cy="22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73">
          <p15:clr>
            <a:srgbClr val="E46962"/>
          </p15:clr>
        </p15:guide>
        <p15:guide id="2" pos="173">
          <p15:clr>
            <a:srgbClr val="E46962"/>
          </p15:clr>
        </p15:guide>
        <p15:guide id="3" pos="5587">
          <p15:clr>
            <a:srgbClr val="E46962"/>
          </p15:clr>
        </p15:guide>
        <p15:guide id="4" orient="horz" pos="3067">
          <p15:clr>
            <a:srgbClr val="E46962"/>
          </p15:clr>
        </p15:guide>
        <p15:guide id="5" pos="545">
          <p15:clr>
            <a:srgbClr val="E46962"/>
          </p15:clr>
        </p15:guide>
        <p15:guide id="6" pos="631">
          <p15:clr>
            <a:srgbClr val="E46962"/>
          </p15:clr>
        </p15:guide>
        <p15:guide id="7" pos="1003">
          <p15:clr>
            <a:srgbClr val="E46962"/>
          </p15:clr>
        </p15:guide>
        <p15:guide id="8" pos="1090">
          <p15:clr>
            <a:srgbClr val="E46962"/>
          </p15:clr>
        </p15:guide>
        <p15:guide id="9" pos="1462">
          <p15:clr>
            <a:srgbClr val="E46962"/>
          </p15:clr>
        </p15:guide>
        <p15:guide id="10" pos="1548">
          <p15:clr>
            <a:srgbClr val="E46962"/>
          </p15:clr>
        </p15:guide>
        <p15:guide id="11" pos="1920">
          <p15:clr>
            <a:srgbClr val="E46962"/>
          </p15:clr>
        </p15:guide>
        <p15:guide id="12" pos="2006">
          <p15:clr>
            <a:srgbClr val="E46962"/>
          </p15:clr>
        </p15:guide>
        <p15:guide id="13" pos="2378">
          <p15:clr>
            <a:srgbClr val="E46962"/>
          </p15:clr>
        </p15:guide>
        <p15:guide id="14" pos="2465">
          <p15:clr>
            <a:srgbClr val="E46962"/>
          </p15:clr>
        </p15:guide>
        <p15:guide id="15" pos="2837">
          <p15:clr>
            <a:srgbClr val="E46962"/>
          </p15:clr>
        </p15:guide>
        <p15:guide id="16" pos="2923">
          <p15:clr>
            <a:srgbClr val="E46962"/>
          </p15:clr>
        </p15:guide>
        <p15:guide id="17" pos="3295">
          <p15:clr>
            <a:srgbClr val="E46962"/>
          </p15:clr>
        </p15:guide>
        <p15:guide id="18" pos="3382">
          <p15:clr>
            <a:srgbClr val="E46962"/>
          </p15:clr>
        </p15:guide>
        <p15:guide id="19" pos="3754">
          <p15:clr>
            <a:srgbClr val="E46962"/>
          </p15:clr>
        </p15:guide>
        <p15:guide id="20" pos="3840">
          <p15:clr>
            <a:srgbClr val="E46962"/>
          </p15:clr>
        </p15:guide>
        <p15:guide id="21" pos="4212">
          <p15:clr>
            <a:srgbClr val="E46962"/>
          </p15:clr>
        </p15:guide>
        <p15:guide id="22" pos="4298">
          <p15:clr>
            <a:srgbClr val="E46962"/>
          </p15:clr>
        </p15:guide>
        <p15:guide id="23" pos="4670">
          <p15:clr>
            <a:srgbClr val="E46962"/>
          </p15:clr>
        </p15:guide>
        <p15:guide id="24" pos="4757">
          <p15:clr>
            <a:srgbClr val="E46962"/>
          </p15:clr>
        </p15:guide>
        <p15:guide id="25" pos="5129">
          <p15:clr>
            <a:srgbClr val="E46962"/>
          </p15:clr>
        </p15:guide>
        <p15:guide id="26" pos="5215">
          <p15:clr>
            <a:srgbClr val="E46962"/>
          </p15:clr>
        </p15:guide>
        <p15:guide id="27" orient="horz" pos="293">
          <p15:clr>
            <a:srgbClr val="E46962"/>
          </p15:clr>
        </p15:guide>
        <p15:guide id="28" orient="horz" pos="414">
          <p15:clr>
            <a:srgbClr val="E46962"/>
          </p15:clr>
        </p15:guide>
        <p15:guide id="29" orient="horz" pos="535">
          <p15:clr>
            <a:srgbClr val="E46962"/>
          </p15:clr>
        </p15:guide>
        <p15:guide id="30" orient="horz" pos="655">
          <p15:clr>
            <a:srgbClr val="E46962"/>
          </p15:clr>
        </p15:guide>
        <p15:guide id="31" orient="horz" pos="776">
          <p15:clr>
            <a:srgbClr val="E46962"/>
          </p15:clr>
        </p15:guide>
        <p15:guide id="32" orient="horz" pos="896">
          <p15:clr>
            <a:srgbClr val="E46962"/>
          </p15:clr>
        </p15:guide>
        <p15:guide id="33" orient="horz" pos="1017">
          <p15:clr>
            <a:srgbClr val="E46962"/>
          </p15:clr>
        </p15:guide>
        <p15:guide id="34" orient="horz" pos="1138">
          <p15:clr>
            <a:srgbClr val="E46962"/>
          </p15:clr>
        </p15:guide>
        <p15:guide id="35" orient="horz" pos="1258">
          <p15:clr>
            <a:srgbClr val="E46962"/>
          </p15:clr>
        </p15:guide>
        <p15:guide id="36" orient="horz" pos="1379">
          <p15:clr>
            <a:srgbClr val="E46962"/>
          </p15:clr>
        </p15:guide>
        <p15:guide id="37" orient="horz" pos="1499">
          <p15:clr>
            <a:srgbClr val="E46962"/>
          </p15:clr>
        </p15:guide>
        <p15:guide id="38" orient="horz" pos="1620">
          <p15:clr>
            <a:srgbClr val="E46962"/>
          </p15:clr>
        </p15:guide>
        <p15:guide id="39" orient="horz" pos="1741">
          <p15:clr>
            <a:srgbClr val="E46962"/>
          </p15:clr>
        </p15:guide>
        <p15:guide id="40" orient="horz" pos="1861">
          <p15:clr>
            <a:srgbClr val="E46962"/>
          </p15:clr>
        </p15:guide>
        <p15:guide id="41" orient="horz" pos="1982">
          <p15:clr>
            <a:srgbClr val="E46962"/>
          </p15:clr>
        </p15:guide>
        <p15:guide id="42" orient="horz" pos="2102">
          <p15:clr>
            <a:srgbClr val="E46962"/>
          </p15:clr>
        </p15:guide>
        <p15:guide id="43" orient="horz" pos="2344">
          <p15:clr>
            <a:srgbClr val="E46962"/>
          </p15:clr>
        </p15:guide>
        <p15:guide id="44" orient="horz" pos="2223">
          <p15:clr>
            <a:srgbClr val="E46962"/>
          </p15:clr>
        </p15:guide>
        <p15:guide id="45" orient="horz" pos="2464">
          <p15:clr>
            <a:srgbClr val="E46962"/>
          </p15:clr>
        </p15:guide>
        <p15:guide id="46" orient="horz" pos="2585">
          <p15:clr>
            <a:srgbClr val="E46962"/>
          </p15:clr>
        </p15:guide>
        <p15:guide id="47" orient="horz" pos="2705">
          <p15:clr>
            <a:srgbClr val="E46962"/>
          </p15:clr>
        </p15:guide>
        <p15:guide id="48" orient="horz" pos="2826">
          <p15:clr>
            <a:srgbClr val="E46962"/>
          </p15:clr>
        </p15:guide>
        <p15:guide id="49" orient="horz" pos="2947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d06360a449_0_270"/>
          <p:cNvSpPr txBox="1"/>
          <p:nvPr>
            <p:ph type="ctrTitle"/>
          </p:nvPr>
        </p:nvSpPr>
        <p:spPr>
          <a:xfrm>
            <a:off x="390525" y="1819275"/>
            <a:ext cx="84270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br>
              <a:rPr lang="en-US"/>
            </a:br>
            <a:r>
              <a:rPr lang="en-US"/>
              <a:t>Base Power ADER presentation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05/18/26 DSWG meeting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d9a5cdb471_0_173"/>
          <p:cNvSpPr txBox="1"/>
          <p:nvPr/>
        </p:nvSpPr>
        <p:spPr>
          <a:xfrm>
            <a:off x="191325" y="68951"/>
            <a:ext cx="8436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 ADER issue list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C282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aphicFrame>
        <p:nvGraphicFramePr>
          <p:cNvPr id="182" name="Google Shape;182;g3d9a5cdb471_0_173"/>
          <p:cNvGraphicFramePr/>
          <p:nvPr/>
        </p:nvGraphicFramePr>
        <p:xfrm>
          <a:off x="550625" y="592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{FC3F78E0-8F87-433D-B862-9FA5C6691EB9}</a:tableStyleId>
              </a:tblPr>
              <a:tblGrid>
                <a:gridCol w="2575675"/>
                <a:gridCol w="2969700"/>
                <a:gridCol w="2756725"/>
              </a:tblGrid>
              <a:tr h="294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lt2"/>
                          </a:solidFill>
                        </a:rPr>
                        <a:t>Items for discussion</a:t>
                      </a:r>
                      <a:endParaRPr b="1" sz="900" u="none" cap="none" strike="noStrike"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lt2"/>
                          </a:solidFill>
                        </a:rPr>
                        <a:t>ERCOT focus (from 04/20 DSWG meeting)</a:t>
                      </a:r>
                      <a:endParaRPr b="1" sz="900" u="none" cap="none" strike="noStrike"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lt2"/>
                          </a:solidFill>
                        </a:rPr>
                        <a:t>Base proposal for DSWG group discussion</a:t>
                      </a:r>
                      <a:endParaRPr b="1" sz="900" u="none" cap="none" strike="noStrike"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</a:tr>
              <a:tr h="364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50"/>
                        <a:buFont typeface="Arial"/>
                        <a:buNone/>
                      </a:pPr>
                      <a:r>
                        <a:rPr lang="en-US" sz="7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How ADER registrations and DOTA updates are submitted, reviewed, and approved</a:t>
                      </a:r>
                      <a:endParaRPr sz="7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50"/>
                        <a:buFont typeface="Arial"/>
                        <a:buNone/>
                      </a:pPr>
                      <a:r>
                        <a:rPr lang="en-US" sz="7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Improve the workflow, timing rules, and approval/version controls while evaluating a more scalable registration process.</a:t>
                      </a:r>
                      <a:endParaRPr sz="7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50"/>
                        <a:buFont typeface="Arial"/>
                        <a:buNone/>
                      </a:pPr>
                      <a:r>
                        <a:rPr lang="en-US" sz="7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Web-based application to track and manage registrations</a:t>
                      </a:r>
                      <a:endParaRPr sz="7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/>
                </a:tc>
              </a:tr>
              <a:tr h="56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50"/>
                        <a:buFont typeface="Arial"/>
                        <a:buNone/>
                      </a:pPr>
                      <a:r>
                        <a:rPr lang="en-US" sz="7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How to add new devices as aggregation growth outpaces current registration timelines</a:t>
                      </a:r>
                      <a:endParaRPr sz="7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50"/>
                        <a:buFont typeface="Arial"/>
                        <a:buNone/>
                      </a:pPr>
                      <a:r>
                        <a:rPr lang="en-US" sz="7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Assess whether limited headroom and clearer update rules can reduce repeated filings while protecting operational awareness.</a:t>
                      </a:r>
                      <a:endParaRPr sz="7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50"/>
                        <a:buFont typeface="Arial"/>
                        <a:buNone/>
                      </a:pPr>
                      <a:r>
                        <a:rPr lang="en-US" sz="7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Web-based application to track and manage registrations, including candidate DoTA enrollments as interconnections are received</a:t>
                      </a:r>
                      <a:br>
                        <a:rPr lang="en-US" sz="7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</a:br>
                      <a:r>
                        <a:rPr lang="en-US" sz="7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ADER resource sizing continues to be updated on PLD schedule</a:t>
                      </a:r>
                      <a:endParaRPr sz="7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/>
                </a:tc>
              </a:tr>
              <a:tr h="462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50"/>
                        <a:buFont typeface="Arial"/>
                        <a:buNone/>
                      </a:pPr>
                      <a:r>
                        <a:rPr lang="en-US" sz="7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Whether ADER should stay under current zonal treatment or move toward nodal / quasinodal design</a:t>
                      </a:r>
                      <a:endParaRPr b="1" sz="7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50"/>
                        <a:buFont typeface="Arial"/>
                        <a:buNone/>
                      </a:pPr>
                      <a:r>
                        <a:rPr lang="en-US" sz="7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Continue analysis of nodal/quasi-nodal concepts, including node count, thresholds, and operational impacts, before proposing a design change</a:t>
                      </a:r>
                      <a:endParaRPr sz="7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50"/>
                        <a:buFont typeface="Arial"/>
                        <a:buNone/>
                      </a:pPr>
                      <a:r>
                        <a:rPr lang="en-US" sz="7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Base supports the ERCOT proposal, while asserting that revealed traps in the quasi-nodal approach will likely lead to wasted effort</a:t>
                      </a:r>
                      <a:endParaRPr sz="7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/>
                </a:tc>
              </a:tr>
              <a:tr h="462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50"/>
                        <a:buFont typeface="Arial"/>
                        <a:buNone/>
                      </a:pPr>
                      <a:r>
                        <a:rPr lang="en-US" sz="7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How mixed-resource aggregations (for example, solar + storage) should be registered and represented</a:t>
                      </a:r>
                      <a:endParaRPr sz="7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50"/>
                        <a:buFont typeface="Arial"/>
                        <a:buNone/>
                      </a:pPr>
                      <a:r>
                        <a:rPr lang="en-US" sz="7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Clarify how mixed resources should be listed in DOTA, represented in the aggregation, and validated for participation</a:t>
                      </a:r>
                      <a:endParaRPr sz="7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50"/>
                        <a:buFont typeface="Arial"/>
                        <a:buNone/>
                      </a:pPr>
                      <a:r>
                        <a:rPr lang="en-US" sz="7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Base proposes either an ALR framework for mixed-resource aggregations or separate aggregations per resource category (like a combined cycle)</a:t>
                      </a:r>
                      <a:endParaRPr sz="7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50"/>
                        <a:buFont typeface="Arial"/>
                        <a:buNone/>
                      </a:pPr>
                      <a:r>
                        <a:rPr lang="en-US" sz="7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What metering configurations qualify today, including premise-level and front-of-meter arrangements</a:t>
                      </a:r>
                      <a:endParaRPr sz="7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50"/>
                        <a:buFont typeface="Arial"/>
                        <a:buNone/>
                      </a:pPr>
                      <a:r>
                        <a:rPr lang="en-US" sz="7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Define what fits within the current metering and validation boundary and what would require additional design or rule changes.</a:t>
                      </a:r>
                      <a:endParaRPr sz="7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50"/>
                        <a:buFont typeface="Arial"/>
                        <a:buNone/>
                      </a:pPr>
                      <a:r>
                        <a:rPr lang="en-US" sz="7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Base proposes two different trustless verification processes to enable nodal dispatch of resources using device-level output</a:t>
                      </a:r>
                      <a:endParaRPr sz="7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50"/>
                        <a:buFont typeface="Arial"/>
                        <a:buNone/>
                      </a:pPr>
                      <a:r>
                        <a:rPr lang="en-US" sz="7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Whether a NOIE can use a third-party aggregator/QSE that is not the serving LSE</a:t>
                      </a:r>
                      <a:endParaRPr sz="7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50"/>
                        <a:buFont typeface="Arial"/>
                        <a:buNone/>
                      </a:pPr>
                      <a:r>
                        <a:rPr lang="en-US" sz="7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Clarify the authorization, accountability, and customer protection requirements for any delegated or third-party participation model</a:t>
                      </a:r>
                      <a:endParaRPr sz="7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50"/>
                        <a:buFont typeface="Arial"/>
                        <a:buNone/>
                      </a:pPr>
                      <a:r>
                        <a:rPr lang="en-US" sz="7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Base </a:t>
                      </a: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recommends allowing for third-party aggregators to be the QSE of the ADER resource entity whose end-use premises have an LSE under a differing QSE</a:t>
                      </a:r>
                      <a:endParaRPr sz="7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2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50"/>
                        <a:buFont typeface="Arial"/>
                        <a:buNone/>
                      </a:pPr>
                      <a:r>
                        <a:rPr lang="en-US" sz="7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Discuss ADER participation in other AS markets, including RRS</a:t>
                      </a:r>
                      <a:endParaRPr sz="7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50"/>
                        <a:buFont typeface="Arial"/>
                        <a:buNone/>
                      </a:pPr>
                      <a:r>
                        <a:rPr lang="en-US" sz="7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[NEW ITEM]</a:t>
                      </a:r>
                      <a:endParaRPr sz="7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50"/>
                        <a:buFont typeface="Arial"/>
                        <a:buNone/>
                      </a:pPr>
                      <a:r>
                        <a:rPr lang="en-US" sz="7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  <a:extLst>
                            <a:ext uri="http://customooxmlschemas.google.com/">
                              <go:slidesCustomData xmlns:go="http://customooxmlschemas.google.com/" textRoundtripDataId="0"/>
                            </a:ext>
                          </a:extLst>
                        </a:rPr>
                        <a:t>Base supports ADER inclusion into RRS service</a:t>
                      </a:r>
                      <a:r>
                        <a:rPr lang="en-US" sz="7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, with additional resource modelling provided by resolution of issues (not critical path)</a:t>
                      </a:r>
                      <a:endParaRPr sz="7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83" name="Google Shape;183;g3d9a5cdb471_0_173"/>
          <p:cNvSpPr/>
          <p:nvPr/>
        </p:nvSpPr>
        <p:spPr>
          <a:xfrm>
            <a:off x="191325" y="981525"/>
            <a:ext cx="244200" cy="250800"/>
          </a:xfrm>
          <a:prstGeom prst="ellipse">
            <a:avLst/>
          </a:prstGeom>
          <a:solidFill>
            <a:srgbClr val="084D4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lt1"/>
                </a:solidFill>
              </a:rPr>
              <a:t>1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3d9a5cdb471_0_173"/>
          <p:cNvSpPr/>
          <p:nvPr/>
        </p:nvSpPr>
        <p:spPr>
          <a:xfrm>
            <a:off x="191325" y="1621688"/>
            <a:ext cx="244200" cy="250800"/>
          </a:xfrm>
          <a:prstGeom prst="ellipse">
            <a:avLst/>
          </a:prstGeom>
          <a:solidFill>
            <a:srgbClr val="084D4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lt1"/>
                </a:solidFill>
              </a:rPr>
              <a:t>1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3d9a5cdb471_0_173"/>
          <p:cNvSpPr/>
          <p:nvPr/>
        </p:nvSpPr>
        <p:spPr>
          <a:xfrm>
            <a:off x="191325" y="2262275"/>
            <a:ext cx="244200" cy="250800"/>
          </a:xfrm>
          <a:prstGeom prst="ellipse">
            <a:avLst/>
          </a:prstGeom>
          <a:solidFill>
            <a:srgbClr val="084D4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lt1"/>
                </a:solidFill>
              </a:rPr>
              <a:t>2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3d9a5cdb471_0_173"/>
          <p:cNvSpPr/>
          <p:nvPr/>
        </p:nvSpPr>
        <p:spPr>
          <a:xfrm>
            <a:off x="191325" y="3278225"/>
            <a:ext cx="244200" cy="250800"/>
          </a:xfrm>
          <a:prstGeom prst="ellipse">
            <a:avLst/>
          </a:prstGeom>
          <a:solidFill>
            <a:srgbClr val="084D4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lt1"/>
                </a:solidFill>
              </a:rPr>
              <a:t>3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3d9a5cdb471_0_173"/>
          <p:cNvSpPr/>
          <p:nvPr/>
        </p:nvSpPr>
        <p:spPr>
          <a:xfrm>
            <a:off x="827300" y="4743475"/>
            <a:ext cx="244200" cy="250800"/>
          </a:xfrm>
          <a:prstGeom prst="ellipse">
            <a:avLst/>
          </a:prstGeom>
          <a:solidFill>
            <a:srgbClr val="084D4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3d9a5cdb471_0_173"/>
          <p:cNvSpPr txBox="1"/>
          <p:nvPr/>
        </p:nvSpPr>
        <p:spPr>
          <a:xfrm>
            <a:off x="953250" y="4743475"/>
            <a:ext cx="22818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 to present proposal today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d70d2fa256_0_73"/>
          <p:cNvSpPr txBox="1"/>
          <p:nvPr/>
        </p:nvSpPr>
        <p:spPr>
          <a:xfrm>
            <a:off x="636000" y="364926"/>
            <a:ext cx="8436000" cy="5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829"/>
              </a:buClr>
              <a:buSzPts val="1100"/>
              <a:buFont typeface="Arial"/>
              <a:buNone/>
            </a:pPr>
            <a:r>
              <a:rPr b="0" i="0" lang="en-US" sz="2400" u="none" cap="none" strike="noStrike">
                <a:solidFill>
                  <a:srgbClr val="1C282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ADER registrations could be updated to a new web-based form, increasing efficiency and ease of access for all parties</a:t>
            </a:r>
            <a:endParaRPr b="0" i="0" sz="2400" u="none" cap="none" strike="noStrike">
              <a:solidFill>
                <a:srgbClr val="1C282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C282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94" name="Google Shape;194;g3d70d2fa256_0_73"/>
          <p:cNvSpPr/>
          <p:nvPr/>
        </p:nvSpPr>
        <p:spPr>
          <a:xfrm>
            <a:off x="454650" y="1654175"/>
            <a:ext cx="2898000" cy="2896200"/>
          </a:xfrm>
          <a:prstGeom prst="roundRect">
            <a:avLst>
              <a:gd fmla="val 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9550" lIns="49550" spcFirstLastPara="1" rIns="99150" wrap="square" tIns="49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4"/>
              <a:buFont typeface="Arial"/>
              <a:buNone/>
            </a:pPr>
            <a:r>
              <a:t/>
            </a:r>
            <a:endParaRPr b="1" i="0" sz="1084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4"/>
              <a:buFont typeface="Arial"/>
              <a:buNone/>
            </a:pPr>
            <a:r>
              <a:t/>
            </a:r>
            <a:endParaRPr b="1" i="0" sz="1084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4"/>
              <a:buFont typeface="Arial"/>
              <a:buNone/>
            </a:pPr>
            <a:r>
              <a:t/>
            </a:r>
            <a:endParaRPr b="1" i="0" sz="1084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4"/>
              <a:buFont typeface="Arial"/>
              <a:buNone/>
            </a:pPr>
            <a:r>
              <a:t/>
            </a:r>
            <a:endParaRPr b="1" i="0" sz="1084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4"/>
              <a:buFont typeface="Arial"/>
              <a:buNone/>
            </a:pPr>
            <a:r>
              <a:t/>
            </a:r>
            <a:endParaRPr b="1" i="0" sz="1084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5" name="Google Shape;195;g3d70d2fa256_0_73"/>
          <p:cNvSpPr/>
          <p:nvPr/>
        </p:nvSpPr>
        <p:spPr>
          <a:xfrm>
            <a:off x="579125" y="1940825"/>
            <a:ext cx="26541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i="0" sz="900" u="none" cap="none" strike="noStrike">
              <a:solidFill>
                <a:srgbClr val="084D4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76200" marR="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900"/>
              <a:buFont typeface="Helvetica Neue"/>
              <a:buChar char="●"/>
            </a:pPr>
            <a:r>
              <a:rPr b="1" i="0" lang="en-US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Prototype building of web-based DoTA form: </a:t>
            </a:r>
            <a:r>
              <a:rPr b="0" i="0" lang="en-US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Creation of a prototype web app with </a:t>
            </a:r>
            <a:r>
              <a:rPr lang="en-US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stakeholder </a:t>
            </a:r>
            <a:r>
              <a:rPr b="0" i="0" lang="en-US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input based on requirements</a:t>
            </a:r>
            <a:endParaRPr b="1" i="0" sz="9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6" name="Google Shape;196;g3d70d2fa256_0_73"/>
          <p:cNvSpPr/>
          <p:nvPr/>
        </p:nvSpPr>
        <p:spPr>
          <a:xfrm>
            <a:off x="5101975" y="1654350"/>
            <a:ext cx="2898000" cy="2896200"/>
          </a:xfrm>
          <a:prstGeom prst="roundRect">
            <a:avLst>
              <a:gd fmla="val 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9550" lIns="49550" spcFirstLastPara="1" rIns="99150" wrap="square" tIns="49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4"/>
              <a:buFont typeface="Arial"/>
              <a:buNone/>
            </a:pPr>
            <a:r>
              <a:t/>
            </a:r>
            <a:endParaRPr b="1" i="0" sz="1084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4"/>
              <a:buFont typeface="Arial"/>
              <a:buNone/>
            </a:pPr>
            <a:r>
              <a:t/>
            </a:r>
            <a:endParaRPr b="1" i="0" sz="1084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4"/>
              <a:buFont typeface="Arial"/>
              <a:buNone/>
            </a:pPr>
            <a:r>
              <a:t/>
            </a:r>
            <a:endParaRPr b="1" i="0" sz="1084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4"/>
              <a:buFont typeface="Arial"/>
              <a:buNone/>
            </a:pPr>
            <a:r>
              <a:t/>
            </a:r>
            <a:endParaRPr b="1" i="0" sz="1084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4"/>
              <a:buFont typeface="Arial"/>
              <a:buNone/>
            </a:pPr>
            <a:r>
              <a:t/>
            </a:r>
            <a:endParaRPr b="1" i="0" sz="1084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7" name="Google Shape;197;g3d70d2fa256_0_73"/>
          <p:cNvSpPr/>
          <p:nvPr/>
        </p:nvSpPr>
        <p:spPr>
          <a:xfrm>
            <a:off x="5226450" y="1651797"/>
            <a:ext cx="2582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B3C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2928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Implementation</a:t>
            </a:r>
            <a:endParaRPr b="0" i="1" sz="1100" u="none" cap="none" strike="noStrike">
              <a:solidFill>
                <a:srgbClr val="2928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8" name="Google Shape;198;g3d70d2fa256_0_73"/>
          <p:cNvSpPr/>
          <p:nvPr/>
        </p:nvSpPr>
        <p:spPr>
          <a:xfrm>
            <a:off x="5101975" y="1270050"/>
            <a:ext cx="993900" cy="339600"/>
          </a:xfrm>
          <a:prstGeom prst="roundRect">
            <a:avLst>
              <a:gd fmla="val 18182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3d70d2fa256_0_73"/>
          <p:cNvSpPr/>
          <p:nvPr/>
        </p:nvSpPr>
        <p:spPr>
          <a:xfrm>
            <a:off x="5173513" y="1282175"/>
            <a:ext cx="935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5041"/>
              </a:buClr>
              <a:buSzPts val="750"/>
              <a:buFont typeface="Calibri"/>
              <a:buNone/>
            </a:pPr>
            <a:r>
              <a:rPr b="1" i="0" lang="en-US" sz="1400" u="none" cap="none" strike="noStrike">
                <a:solidFill>
                  <a:srgbClr val="084D4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Phase II</a:t>
            </a:r>
            <a:endParaRPr b="0" i="0" sz="1400" u="none" cap="none" strike="noStrike">
              <a:solidFill>
                <a:srgbClr val="084D4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0" name="Google Shape;200;g3d70d2fa256_0_73"/>
          <p:cNvSpPr/>
          <p:nvPr/>
        </p:nvSpPr>
        <p:spPr>
          <a:xfrm>
            <a:off x="579125" y="1651797"/>
            <a:ext cx="2582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B3C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2928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Prototyping</a:t>
            </a:r>
            <a:endParaRPr b="0" i="1" sz="1100" u="none" cap="none" strike="noStrike">
              <a:solidFill>
                <a:srgbClr val="2928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1" name="Google Shape;201;g3d70d2fa256_0_73"/>
          <p:cNvSpPr/>
          <p:nvPr/>
        </p:nvSpPr>
        <p:spPr>
          <a:xfrm>
            <a:off x="3547575" y="2103125"/>
            <a:ext cx="1472100" cy="181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3d70d2fa256_0_73"/>
          <p:cNvSpPr/>
          <p:nvPr/>
        </p:nvSpPr>
        <p:spPr>
          <a:xfrm>
            <a:off x="3586375" y="2523825"/>
            <a:ext cx="1175400" cy="9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566"/>
              </a:buClr>
              <a:buSzPts val="819"/>
              <a:buFont typeface="Calibri"/>
              <a:buNone/>
            </a:pPr>
            <a:r>
              <a:rPr b="0" i="0" lang="en-US" sz="1019" u="none" cap="none" strike="noStrike">
                <a:solidFill>
                  <a:srgbClr val="2928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ERCOT, DSPs, and stakeholders to discuss in DSWG meetings</a:t>
            </a:r>
            <a:endParaRPr b="0" i="0" sz="1019" u="none" cap="none" strike="noStrike">
              <a:solidFill>
                <a:srgbClr val="2928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3" name="Google Shape;203;g3d70d2fa256_0_73"/>
          <p:cNvSpPr/>
          <p:nvPr/>
        </p:nvSpPr>
        <p:spPr>
          <a:xfrm>
            <a:off x="579125" y="2652475"/>
            <a:ext cx="2317200" cy="16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99AA"/>
              </a:buClr>
              <a:buSzPts val="700"/>
              <a:buFont typeface="Calibri"/>
              <a:buNone/>
            </a:pPr>
            <a:r>
              <a:rPr b="0" i="0" lang="en-US" sz="1000" u="none" cap="none" strike="noStrike">
                <a:solidFill>
                  <a:srgbClr val="2928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ERCOT/DSP/stakeholder responsibilities </a:t>
            </a:r>
            <a:endParaRPr b="0" i="0" sz="1000" u="none" cap="none" strike="noStrike">
              <a:solidFill>
                <a:srgbClr val="2928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4" name="Google Shape;204;g3d70d2fa256_0_73"/>
          <p:cNvSpPr/>
          <p:nvPr/>
        </p:nvSpPr>
        <p:spPr>
          <a:xfrm>
            <a:off x="5214600" y="1963792"/>
            <a:ext cx="2079300" cy="16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99AA"/>
              </a:buClr>
              <a:buSzPts val="700"/>
              <a:buFont typeface="Calibri"/>
              <a:buNone/>
            </a:pPr>
            <a:r>
              <a:rPr b="0" i="0" lang="en-US" sz="1000" u="none" cap="none" strike="noStrike">
                <a:solidFill>
                  <a:srgbClr val="2928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Phase II Target Outcomes </a:t>
            </a:r>
            <a:endParaRPr b="0" i="0" sz="1000" u="none" cap="none" strike="noStrike">
              <a:solidFill>
                <a:srgbClr val="2928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5" name="Google Shape;205;g3d70d2fa256_0_73"/>
          <p:cNvSpPr/>
          <p:nvPr/>
        </p:nvSpPr>
        <p:spPr>
          <a:xfrm>
            <a:off x="5214600" y="2161777"/>
            <a:ext cx="26541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7620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826"/>
              </a:buClr>
              <a:buSzPts val="900"/>
              <a:buFont typeface="Calibri"/>
              <a:buChar char="●"/>
            </a:pPr>
            <a:r>
              <a:rPr b="1" i="0" lang="en-US" sz="900" u="none" cap="none" strike="noStrike">
                <a:solidFill>
                  <a:srgbClr val="2928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Alignment of all parties </a:t>
            </a:r>
            <a:r>
              <a:rPr b="0" i="0" lang="en-US" sz="900" u="none" cap="none" strike="noStrike">
                <a:solidFill>
                  <a:srgbClr val="2928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 final web app requirements</a:t>
            </a:r>
            <a:endParaRPr b="0" i="0" sz="900" u="none" cap="none" strike="noStrike">
              <a:solidFill>
                <a:srgbClr val="2928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76200" marR="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292826"/>
              </a:buClr>
              <a:buSzPts val="900"/>
              <a:buFont typeface="Helvetica Neue"/>
              <a:buChar char="●"/>
            </a:pPr>
            <a:r>
              <a:rPr b="1" i="0" lang="en-US" sz="900" u="none" cap="none" strike="noStrike">
                <a:solidFill>
                  <a:srgbClr val="2928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Enshrinement of new </a:t>
            </a:r>
            <a:r>
              <a:rPr b="1" lang="en-US" sz="900">
                <a:solidFill>
                  <a:srgbClr val="2928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registration process</a:t>
            </a:r>
            <a:r>
              <a:rPr b="1" i="0" lang="en-US" sz="900" u="none" cap="none" strike="noStrike">
                <a:solidFill>
                  <a:srgbClr val="2928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i="0" lang="en-US" sz="900" u="none" cap="none" strike="noStrike">
                <a:solidFill>
                  <a:srgbClr val="2928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into the pilot charter and/or the NPRR draft</a:t>
            </a:r>
            <a:endParaRPr b="0" i="0" sz="900" u="none" cap="none" strike="noStrike">
              <a:solidFill>
                <a:srgbClr val="2928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6" name="Google Shape;206;g3d70d2fa256_0_73"/>
          <p:cNvSpPr/>
          <p:nvPr/>
        </p:nvSpPr>
        <p:spPr>
          <a:xfrm>
            <a:off x="5214600" y="3290020"/>
            <a:ext cx="2079300" cy="16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99AA"/>
              </a:buClr>
              <a:buSzPts val="700"/>
              <a:buFont typeface="Calibri"/>
              <a:buNone/>
            </a:pPr>
            <a:r>
              <a:rPr b="0" i="0" lang="en-US" sz="1000" u="none" cap="none" strike="noStrike">
                <a:solidFill>
                  <a:srgbClr val="2928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Target Timeline </a:t>
            </a:r>
            <a:endParaRPr b="0" i="0" sz="1000" u="none" cap="none" strike="noStrike">
              <a:solidFill>
                <a:srgbClr val="2928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7" name="Google Shape;207;g3d70d2fa256_0_73"/>
          <p:cNvSpPr/>
          <p:nvPr/>
        </p:nvSpPr>
        <p:spPr>
          <a:xfrm>
            <a:off x="543425" y="2877187"/>
            <a:ext cx="2654100" cy="9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7620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826"/>
              </a:buClr>
              <a:buSzPts val="900"/>
              <a:buFont typeface="Calibri"/>
              <a:buChar char="●"/>
            </a:pPr>
            <a:r>
              <a:rPr b="1" i="0" lang="en-US" sz="900" u="none" cap="none" strike="noStrike">
                <a:solidFill>
                  <a:srgbClr val="2928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ERCOT </a:t>
            </a:r>
            <a:r>
              <a:rPr b="0" i="0" lang="en-US" sz="900" u="none" cap="none" strike="noStrike">
                <a:solidFill>
                  <a:srgbClr val="2928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issue request for comments on current DoTA form </a:t>
            </a:r>
            <a:r>
              <a:rPr lang="en-US" sz="900">
                <a:solidFill>
                  <a:srgbClr val="2928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requirements for web app design, and begin internal tool creation</a:t>
            </a:r>
            <a:endParaRPr b="0" i="0" sz="9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76200" marR="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292826"/>
              </a:buClr>
              <a:buSzPts val="900"/>
              <a:buFont typeface="Helvetica Neue"/>
              <a:buChar char="●"/>
            </a:pPr>
            <a:r>
              <a:rPr b="1" i="0" lang="en-US" sz="900" u="none" cap="none" strike="noStrike">
                <a:solidFill>
                  <a:srgbClr val="2928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DSPs/stakeholders </a:t>
            </a:r>
            <a:r>
              <a:rPr b="0" i="0" lang="en-US" sz="900" u="none" cap="none" strike="noStrike">
                <a:solidFill>
                  <a:srgbClr val="2928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submit comments on desired requirements before comment deadline</a:t>
            </a:r>
            <a:endParaRPr b="0" i="0" sz="900" u="none" cap="none" strike="noStrike">
              <a:solidFill>
                <a:srgbClr val="2928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8" name="Google Shape;208;g3d70d2fa256_0_73"/>
          <p:cNvSpPr/>
          <p:nvPr/>
        </p:nvSpPr>
        <p:spPr>
          <a:xfrm>
            <a:off x="5223925" y="3504191"/>
            <a:ext cx="2654100" cy="9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7620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826"/>
              </a:buClr>
              <a:buSzPts val="900"/>
              <a:buFont typeface="Helvetica Neue"/>
              <a:buChar char="●"/>
            </a:pPr>
            <a:r>
              <a:rPr b="1" lang="en-US" sz="900">
                <a:solidFill>
                  <a:srgbClr val="2928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June 15 </a:t>
            </a:r>
            <a:r>
              <a:rPr b="1" i="0" lang="en-US" sz="900" u="none" cap="none" strike="noStrike">
                <a:solidFill>
                  <a:srgbClr val="2928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DSWG meeting: </a:t>
            </a:r>
            <a:r>
              <a:rPr b="0" i="0" lang="en-US" sz="900" u="none" cap="none" strike="noStrike">
                <a:solidFill>
                  <a:srgbClr val="2928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Demo first draft of web application DoTA form and align on any refinements</a:t>
            </a:r>
            <a:endParaRPr b="0" i="0" sz="900" u="none" cap="none" strike="noStrike">
              <a:solidFill>
                <a:srgbClr val="2928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76200" marR="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292826"/>
              </a:buClr>
              <a:buSzPts val="900"/>
              <a:buFont typeface="Helvetica Neue"/>
              <a:buChar char="●"/>
            </a:pPr>
            <a:r>
              <a:rPr b="1" lang="en-US" sz="900">
                <a:solidFill>
                  <a:srgbClr val="2928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Jul 20</a:t>
            </a:r>
            <a:r>
              <a:rPr b="1" i="0" lang="en-US" sz="900" u="none" cap="none" strike="noStrike">
                <a:solidFill>
                  <a:srgbClr val="2928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DSWG meeting: </a:t>
            </a:r>
            <a:r>
              <a:rPr lang="en-US" sz="900">
                <a:solidFill>
                  <a:srgbClr val="2928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Begin limited use trials</a:t>
            </a:r>
            <a:endParaRPr b="0" i="0" sz="900" u="none" cap="none" strike="noStrike">
              <a:solidFill>
                <a:srgbClr val="2928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9" name="Google Shape;209;g3d70d2fa256_0_73"/>
          <p:cNvSpPr/>
          <p:nvPr/>
        </p:nvSpPr>
        <p:spPr>
          <a:xfrm>
            <a:off x="454650" y="1282175"/>
            <a:ext cx="993900" cy="339600"/>
          </a:xfrm>
          <a:prstGeom prst="roundRect">
            <a:avLst>
              <a:gd fmla="val 18182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3d70d2fa256_0_73"/>
          <p:cNvSpPr/>
          <p:nvPr/>
        </p:nvSpPr>
        <p:spPr>
          <a:xfrm>
            <a:off x="526188" y="1294300"/>
            <a:ext cx="935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5041"/>
              </a:buClr>
              <a:buSzPts val="750"/>
              <a:buFont typeface="Calibri"/>
              <a:buNone/>
            </a:pPr>
            <a:r>
              <a:rPr b="1" i="0" lang="en-US" sz="1400" u="none" cap="none" strike="noStrike">
                <a:solidFill>
                  <a:srgbClr val="084D4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Phase I</a:t>
            </a:r>
            <a:endParaRPr b="0" i="0" sz="1400" u="none" cap="none" strike="noStrike">
              <a:solidFill>
                <a:srgbClr val="084D4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1" name="Google Shape;211;g3d70d2fa256_0_73"/>
          <p:cNvSpPr/>
          <p:nvPr/>
        </p:nvSpPr>
        <p:spPr>
          <a:xfrm>
            <a:off x="114600" y="114600"/>
            <a:ext cx="411600" cy="411600"/>
          </a:xfrm>
          <a:prstGeom prst="ellipse">
            <a:avLst/>
          </a:prstGeom>
          <a:solidFill>
            <a:srgbClr val="084D4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0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</a:rPr>
              <a:t>1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d9a5cdb471_0_202"/>
          <p:cNvSpPr txBox="1"/>
          <p:nvPr/>
        </p:nvSpPr>
        <p:spPr>
          <a:xfrm>
            <a:off x="636000" y="274651"/>
            <a:ext cx="8436000" cy="5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829"/>
              </a:buClr>
              <a:buSzPts val="1100"/>
              <a:buFont typeface="Arial"/>
              <a:buNone/>
            </a:pPr>
            <a:r>
              <a:rPr b="0" i="0" lang="en-US" sz="2400" u="none" cap="none" strike="noStrike">
                <a:solidFill>
                  <a:srgbClr val="1C282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With nodal expansion, opportunity for larger ADER resources to opt into nodal dispatch and settlement structures</a:t>
            </a:r>
            <a:endParaRPr b="0" i="0" sz="2400" u="none" cap="none" strike="noStrike">
              <a:solidFill>
                <a:srgbClr val="1C282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C282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17" name="Google Shape;217;g3d9a5cdb471_0_202"/>
          <p:cNvSpPr/>
          <p:nvPr/>
        </p:nvSpPr>
        <p:spPr>
          <a:xfrm>
            <a:off x="114600" y="114600"/>
            <a:ext cx="411600" cy="411600"/>
          </a:xfrm>
          <a:prstGeom prst="ellipse">
            <a:avLst/>
          </a:prstGeom>
          <a:solidFill>
            <a:srgbClr val="084D4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0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</a:rPr>
              <a:t>2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8" name="Google Shape;218;g3d9a5cdb471_0_202"/>
          <p:cNvGraphicFramePr/>
          <p:nvPr/>
        </p:nvGraphicFramePr>
        <p:xfrm>
          <a:off x="324476" y="10410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{FD867948-02C7-4A13-A088-A4E8DDC78FCA}</a:tableStyleId>
              </a:tblPr>
              <a:tblGrid>
                <a:gridCol w="1152800"/>
                <a:gridCol w="2603975"/>
                <a:gridCol w="2435575"/>
                <a:gridCol w="2435575"/>
              </a:tblGrid>
              <a:tr h="397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1" sz="800" u="none" cap="none" strike="noStrike">
                        <a:solidFill>
                          <a:srgbClr val="282826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00" marB="45700" marR="91425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9535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D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Dispatch/modelling</a:t>
                      </a:r>
                      <a:endParaRPr b="1" sz="8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00" marB="45700" marR="91425" marL="182875" anchor="b">
                    <a:lnL cap="flat" cmpd="sng" w="9525">
                      <a:solidFill>
                        <a:srgbClr val="49535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9535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D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-US" sz="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Settlement (for energy)</a:t>
                      </a:r>
                      <a:endParaRPr b="1" sz="8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00" marB="45700" marR="91425" marL="91425" anchor="b">
                    <a:lnL cap="flat" cmpd="sng" w="9525">
                      <a:solidFill>
                        <a:srgbClr val="49535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9535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D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-US" sz="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Requirements</a:t>
                      </a:r>
                      <a:endParaRPr b="1" sz="8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00" marB="45700" marR="91425" marL="91425" anchor="b">
                    <a:lnL cap="flat" cmpd="sng" w="9525">
                      <a:solidFill>
                        <a:srgbClr val="49535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9535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D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3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Single-nodal </a:t>
                      </a:r>
                      <a:r>
                        <a:rPr b="1" lang="en-US" sz="1000" u="none" cap="none" strike="noStrike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(Base-preferred nodal pathway)</a:t>
                      </a:r>
                      <a:endParaRPr b="1" sz="1000" u="none" cap="none" strike="noStrike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4A9A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D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D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4D4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-US" sz="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Nodal, </a:t>
                      </a:r>
                      <a:r>
                        <a:rPr lang="en-US" sz="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modelled in SCED at the transmission POI behind which all registered capacity is located</a:t>
                      </a:r>
                      <a:endParaRPr sz="8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00" marB="45700" marR="91425" marL="182875" anchor="ctr">
                    <a:lnL cap="flat" cmpd="sng" w="9525">
                      <a:solidFill>
                        <a:srgbClr val="A4A9A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4A9A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D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D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-US" sz="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Nodal, </a:t>
                      </a:r>
                      <a:r>
                        <a:rPr lang="en-US" sz="8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exact structure to be defined </a:t>
                      </a:r>
                      <a:br>
                        <a:rPr lang="en-US" sz="8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</a:b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-US" sz="8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Base is of the opinion </a:t>
                      </a:r>
                      <a:r>
                        <a:rPr b="1" lang="en-US" sz="8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that</a:t>
                      </a:r>
                      <a:r>
                        <a:rPr b="1" lang="en-US" sz="8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pricing signals should match dispatch, and therefore think nodal settlement is optimal. However, further discussion is needed on exact implementation of ADER resource nodes</a:t>
                      </a:r>
                      <a:endParaRPr b="1"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A4A9A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4A9A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D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D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-US" sz="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100kW minimum</a:t>
                      </a:r>
                      <a:r>
                        <a:rPr lang="en-US" sz="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of aggregated capacity behind substation</a:t>
                      </a:r>
                      <a:endParaRPr sz="8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All individual devices located behind the </a:t>
                      </a:r>
                      <a:r>
                        <a:rPr b="1" lang="en-US" sz="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same ERCOT system POI</a:t>
                      </a:r>
                      <a:endParaRPr b="1" sz="8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-US" sz="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Trustless verification </a:t>
                      </a:r>
                      <a:r>
                        <a:rPr lang="en-US" sz="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of device-level output</a:t>
                      </a:r>
                      <a:endParaRPr sz="8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A4A9A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4A9A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D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D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1013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Quasi-nodal </a:t>
                      </a:r>
                      <a:r>
                        <a:rPr b="1" lang="en-US" sz="1000" u="none" cap="none" strike="noStrike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(</a:t>
                      </a:r>
                      <a:r>
                        <a:rPr b="1" lang="en-US" sz="100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not preferred)</a:t>
                      </a:r>
                      <a:endParaRPr b="1" sz="1000" u="none" cap="none" strike="noStrike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4A9A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D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D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4D4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-US" sz="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Nodal, </a:t>
                      </a:r>
                      <a:r>
                        <a:rPr lang="en-US" sz="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modelled using a Logical Resource Node (LRN) created out of the different substations ADER capacity is hosted behind</a:t>
                      </a:r>
                      <a:endParaRPr sz="8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LRN updated with new DoTA submissions</a:t>
                      </a:r>
                      <a:endParaRPr sz="8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00" marB="45700" marR="91425" marL="182875" anchor="ctr">
                    <a:lnL cap="flat" cmpd="sng" w="9525">
                      <a:solidFill>
                        <a:srgbClr val="A4A9A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4A9A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D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D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-US" sz="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Nodal, </a:t>
                      </a:r>
                      <a:r>
                        <a:rPr lang="en-US" sz="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using the LRN created for the resource</a:t>
                      </a:r>
                      <a:endParaRPr sz="8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A4A9A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4A9A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D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D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-US" sz="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100kW cutoff </a:t>
                      </a:r>
                      <a:r>
                        <a:rPr lang="en-US" sz="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behind a single substation for consideration in LRN calculation (i.e. all substations with &gt;100kW of aggregated capacity behind them not considered in LRN)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All individual devices located in the </a:t>
                      </a:r>
                      <a:r>
                        <a:rPr b="1" lang="en-US" sz="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same ERCOT load zone</a:t>
                      </a:r>
                      <a:endParaRPr b="1" sz="8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Trustless verification </a:t>
                      </a:r>
                      <a:r>
                        <a:rPr lang="en-US" sz="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of device-level output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A4A9A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4A9A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D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D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1052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Load zone </a:t>
                      </a:r>
                      <a:r>
                        <a:rPr b="1" lang="en-US" sz="1000" u="none" cap="none" strike="noStrike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(current)</a:t>
                      </a:r>
                      <a:endParaRPr b="1" sz="1000" u="none" cap="none" strike="noStrike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4A9A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D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D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4D4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-US" sz="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Zonal, </a:t>
                      </a:r>
                      <a:r>
                        <a:rPr lang="en-US" sz="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modelled in SCED using the load zone shift factor </a:t>
                      </a:r>
                      <a:endParaRPr sz="8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00" marB="45700" marR="91425" marL="182875" anchor="ctr">
                    <a:lnL cap="flat" cmpd="sng" w="9525">
                      <a:solidFill>
                        <a:srgbClr val="A4A9A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4A9A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D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D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-US" sz="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Zonal,</a:t>
                      </a:r>
                      <a:r>
                        <a:rPr lang="en-US" sz="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settled at the load zone price</a:t>
                      </a:r>
                      <a:endParaRPr sz="8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A4A9A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4A9A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D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D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All individual devices located in the </a:t>
                      </a:r>
                      <a:r>
                        <a:rPr b="1" lang="en-US" sz="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same ERCOT load zone</a:t>
                      </a:r>
                      <a:endParaRPr b="1" sz="8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A4A9A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4A9A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D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D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9" name="Google Shape;219;g3d9a5cdb471_0_202"/>
          <p:cNvSpPr/>
          <p:nvPr/>
        </p:nvSpPr>
        <p:spPr>
          <a:xfrm>
            <a:off x="817550" y="4749025"/>
            <a:ext cx="3686100" cy="2862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New resource registration pathway, each ADER resource would need to declare their participation method </a:t>
            </a:r>
            <a:endParaRPr b="1" i="0" sz="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d9a5cdb471_0_240"/>
          <p:cNvSpPr txBox="1"/>
          <p:nvPr/>
        </p:nvSpPr>
        <p:spPr>
          <a:xfrm>
            <a:off x="636000" y="114600"/>
            <a:ext cx="84360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1C282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Trustless verification would rely on measurements of a revenue-grade meter at the inverter level for BtM devices</a:t>
            </a:r>
            <a:endParaRPr b="0" i="0" sz="2400" u="none" cap="none" strike="noStrike">
              <a:solidFill>
                <a:srgbClr val="1C282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25" name="Google Shape;225;g3d9a5cdb471_0_240"/>
          <p:cNvSpPr/>
          <p:nvPr/>
        </p:nvSpPr>
        <p:spPr>
          <a:xfrm>
            <a:off x="114600" y="114600"/>
            <a:ext cx="411600" cy="411600"/>
          </a:xfrm>
          <a:prstGeom prst="ellipse">
            <a:avLst/>
          </a:prstGeom>
          <a:solidFill>
            <a:srgbClr val="084D4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0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</a:rPr>
              <a:t>3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3d9a5cdb471_0_240"/>
          <p:cNvSpPr txBox="1"/>
          <p:nvPr/>
        </p:nvSpPr>
        <p:spPr>
          <a:xfrm>
            <a:off x="145125" y="3173350"/>
            <a:ext cx="37089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83375" lIns="83375" spcFirstLastPara="1" rIns="83375" wrap="square" tIns="83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2928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Base proposes two potential trustless verification processes:</a:t>
            </a:r>
            <a:endParaRPr b="1" i="0" sz="900" u="none" cap="none" strike="noStrike">
              <a:solidFill>
                <a:srgbClr val="2928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826"/>
              </a:buClr>
              <a:buSzPts val="900"/>
              <a:buFont typeface="Helvetica Neue"/>
              <a:buAutoNum type="arabicPeriod"/>
            </a:pPr>
            <a:r>
              <a:rPr b="1" i="0" lang="en-US" sz="900" u="none" cap="none" strike="noStrike">
                <a:solidFill>
                  <a:srgbClr val="2928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At-will auditing: </a:t>
            </a:r>
            <a:r>
              <a:rPr b="0" i="0" lang="en-US" sz="900" u="none" cap="none" strike="noStrike">
                <a:solidFill>
                  <a:srgbClr val="2928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ERCOT can request from the aggregator device output telemetry data from the installed downstream revenue-grade meter for verification</a:t>
            </a:r>
            <a:br>
              <a:rPr b="0" i="0" lang="en-US" sz="900" u="none" cap="none" strike="noStrike">
                <a:solidFill>
                  <a:srgbClr val="292826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b="0" i="0" sz="900" u="none" cap="none" strike="noStrike">
              <a:solidFill>
                <a:srgbClr val="2928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826"/>
              </a:buClr>
              <a:buSzPts val="900"/>
              <a:buFont typeface="Helvetica Neue"/>
              <a:buAutoNum type="arabicPeriod"/>
            </a:pPr>
            <a:r>
              <a:rPr b="1" i="0" lang="en-US" sz="900" u="none" cap="none" strike="noStrike">
                <a:solidFill>
                  <a:srgbClr val="2928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Signed revenue grade meter reporting: </a:t>
            </a:r>
            <a:r>
              <a:rPr b="0" i="0" lang="en-US" sz="900" u="none" cap="none" strike="noStrike">
                <a:solidFill>
                  <a:srgbClr val="2928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Downstream meter data is telemetered to both ERCOT and aggregator, allowing for full verification of reported device behavior</a:t>
            </a:r>
            <a:endParaRPr b="0" i="0" sz="900" u="none" cap="none" strike="noStrike">
              <a:solidFill>
                <a:srgbClr val="2928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4"/>
              <a:buFont typeface="Arial"/>
              <a:buNone/>
            </a:pPr>
            <a:r>
              <a:t/>
            </a:r>
            <a:endParaRPr b="1" i="0" sz="1094" u="none" cap="none" strike="noStrike">
              <a:solidFill>
                <a:srgbClr val="29282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7" name="Google Shape;227;g3d9a5cdb471_0_240"/>
          <p:cNvSpPr txBox="1"/>
          <p:nvPr/>
        </p:nvSpPr>
        <p:spPr>
          <a:xfrm>
            <a:off x="3834477" y="4522273"/>
            <a:ext cx="50349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83375" lIns="83375" spcFirstLastPara="1" rIns="83375" wrap="square" tIns="83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8"/>
              <a:buFont typeface="Arial"/>
              <a:buNone/>
            </a:pPr>
            <a:r>
              <a:rPr b="0" i="0" lang="en-US" sz="638" u="none" cap="none" strike="noStrike">
                <a:solidFill>
                  <a:srgbClr val="292826"/>
                </a:solidFill>
                <a:latin typeface="Inter"/>
                <a:ea typeface="Inter"/>
                <a:cs typeface="Inter"/>
                <a:sym typeface="Inter"/>
              </a:rPr>
              <a:t>Solar panels are not sold by Base, but customers with existing solar can be configured into the Base operating system</a:t>
            </a:r>
            <a:endParaRPr b="0" i="0" sz="82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3d9a5cdb471_0_240"/>
          <p:cNvSpPr/>
          <p:nvPr/>
        </p:nvSpPr>
        <p:spPr>
          <a:xfrm>
            <a:off x="2064202" y="1266378"/>
            <a:ext cx="1093800" cy="327000"/>
          </a:xfrm>
          <a:prstGeom prst="rect">
            <a:avLst/>
          </a:prstGeom>
          <a:solidFill>
            <a:srgbClr val="FFFFFF"/>
          </a:solidFill>
          <a:ln cap="flat" cmpd="sng" w="173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375" lIns="83375" spcFirstLastPara="1" rIns="83375" wrap="square" tIns="83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1"/>
              <a:buFont typeface="Arial"/>
              <a:buNone/>
            </a:pPr>
            <a:r>
              <a:rPr b="0" i="0" lang="en-US" sz="821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Transmision-level transformer</a:t>
            </a:r>
            <a:endParaRPr b="0" i="0" sz="1277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29" name="Google Shape;229;g3d9a5cdb471_0_240"/>
          <p:cNvCxnSpPr>
            <a:stCxn id="228" idx="3"/>
          </p:cNvCxnSpPr>
          <p:nvPr/>
        </p:nvCxnSpPr>
        <p:spPr>
          <a:xfrm>
            <a:off x="3158002" y="1429878"/>
            <a:ext cx="309000" cy="0"/>
          </a:xfrm>
          <a:prstGeom prst="straightConnector1">
            <a:avLst/>
          </a:prstGeom>
          <a:noFill/>
          <a:ln cap="flat" cmpd="sng" w="173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0" name="Google Shape;230;g3d9a5cdb471_0_240"/>
          <p:cNvSpPr/>
          <p:nvPr/>
        </p:nvSpPr>
        <p:spPr>
          <a:xfrm>
            <a:off x="4855383" y="1266378"/>
            <a:ext cx="1093800" cy="327000"/>
          </a:xfrm>
          <a:prstGeom prst="rect">
            <a:avLst/>
          </a:prstGeom>
          <a:solidFill>
            <a:srgbClr val="FFFFFF"/>
          </a:solidFill>
          <a:ln cap="flat" cmpd="sng" w="173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375" lIns="83375" spcFirstLastPara="1" rIns="83375" wrap="square" tIns="83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1"/>
              <a:buFont typeface="Arial"/>
              <a:buNone/>
            </a:pPr>
            <a:r>
              <a:rPr b="0" i="0" lang="en-US" sz="821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Utility transformer</a:t>
            </a:r>
            <a:endParaRPr b="0" i="0" sz="1277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1" name="Google Shape;231;g3d9a5cdb471_0_240"/>
          <p:cNvSpPr/>
          <p:nvPr/>
        </p:nvSpPr>
        <p:spPr>
          <a:xfrm>
            <a:off x="3452520" y="1266378"/>
            <a:ext cx="1093800" cy="327000"/>
          </a:xfrm>
          <a:prstGeom prst="rect">
            <a:avLst/>
          </a:prstGeom>
          <a:solidFill>
            <a:srgbClr val="FFFFFF"/>
          </a:solidFill>
          <a:ln cap="flat" cmpd="sng" w="173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375" lIns="83375" spcFirstLastPara="1" rIns="83375" wrap="square" tIns="83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1"/>
              <a:buFont typeface="Arial"/>
              <a:buNone/>
            </a:pPr>
            <a:r>
              <a:rPr b="0" i="0" lang="en-US" sz="821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Low-voltage feeder</a:t>
            </a:r>
            <a:endParaRPr b="0" i="0" sz="1277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32" name="Google Shape;232;g3d9a5cdb471_0_240"/>
          <p:cNvCxnSpPr>
            <a:stCxn id="231" idx="3"/>
          </p:cNvCxnSpPr>
          <p:nvPr/>
        </p:nvCxnSpPr>
        <p:spPr>
          <a:xfrm>
            <a:off x="4546320" y="1429878"/>
            <a:ext cx="309000" cy="0"/>
          </a:xfrm>
          <a:prstGeom prst="straightConnector1">
            <a:avLst/>
          </a:prstGeom>
          <a:noFill/>
          <a:ln cap="flat" cmpd="sng" w="173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3" name="Google Shape;233;g3d9a5cdb471_0_240"/>
          <p:cNvSpPr/>
          <p:nvPr/>
        </p:nvSpPr>
        <p:spPr>
          <a:xfrm>
            <a:off x="2000672" y="1075725"/>
            <a:ext cx="3997500" cy="607200"/>
          </a:xfrm>
          <a:prstGeom prst="rect">
            <a:avLst/>
          </a:prstGeom>
          <a:noFill/>
          <a:ln cap="flat" cmpd="sng" w="9525">
            <a:solidFill>
              <a:srgbClr val="A4A9A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1675" lIns="83375" spcFirstLastPara="1" rIns="83375" wrap="square" tIns="41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0"/>
              <a:buFont typeface="Arial"/>
              <a:buNone/>
            </a:pPr>
            <a:r>
              <a:rPr b="0" i="1" lang="en-US" sz="730" u="none" cap="none" strike="noStrike">
                <a:solidFill>
                  <a:srgbClr val="495354"/>
                </a:solidFill>
                <a:latin typeface="Inter Light"/>
                <a:ea typeface="Inter Light"/>
                <a:cs typeface="Inter Light"/>
                <a:sym typeface="Inter Light"/>
              </a:rPr>
              <a:t>Simplified representation</a:t>
            </a:r>
            <a:endParaRPr b="0" i="0" sz="1003" u="none" cap="none" strike="noStrike">
              <a:solidFill>
                <a:srgbClr val="000000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234" name="Google Shape;234;g3d9a5cdb471_0_240"/>
          <p:cNvSpPr txBox="1"/>
          <p:nvPr/>
        </p:nvSpPr>
        <p:spPr>
          <a:xfrm>
            <a:off x="526200" y="1746075"/>
            <a:ext cx="2976900" cy="1208400"/>
          </a:xfrm>
          <a:prstGeom prst="rect">
            <a:avLst/>
          </a:prstGeom>
          <a:noFill/>
          <a:ln cap="flat" cmpd="sng" w="17375">
            <a:solidFill>
              <a:srgbClr val="084D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83375" lIns="83375" spcFirstLastPara="1" rIns="83375" wrap="square" tIns="83375">
            <a:noAutofit/>
          </a:bodyPr>
          <a:lstStyle/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826"/>
              </a:buClr>
              <a:buSzPts val="900"/>
              <a:buFont typeface="Helvetica Neue"/>
              <a:buChar char="●"/>
            </a:pPr>
            <a:r>
              <a:rPr b="0" i="0" lang="en-US" sz="900" u="none" cap="none" strike="noStrike">
                <a:solidFill>
                  <a:srgbClr val="2928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Base installations already have a second revenue-grade meter installed downstream of the utility meter, which can independently record disaggregated device output and home load </a:t>
            </a:r>
            <a:endParaRPr b="0" i="0" sz="900" u="none" cap="none" strike="noStrike">
              <a:solidFill>
                <a:srgbClr val="2928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826"/>
              </a:buClr>
              <a:buSzPts val="900"/>
              <a:buFont typeface="Helvetica Neue"/>
              <a:buChar char="●"/>
            </a:pPr>
            <a:r>
              <a:rPr b="1" i="0" lang="en-US" sz="900" u="none" cap="none" strike="noStrike">
                <a:solidFill>
                  <a:srgbClr val="2928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configuration would be a prerequisite for all devices looking to enter a nodal aggregation (as outlined in C)</a:t>
            </a:r>
            <a:endParaRPr b="1" i="0" sz="900" u="none" cap="none" strike="noStrike">
              <a:solidFill>
                <a:srgbClr val="2928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4"/>
              <a:buFont typeface="Arial"/>
              <a:buNone/>
            </a:pPr>
            <a:r>
              <a:t/>
            </a:r>
            <a:endParaRPr b="1" i="0" sz="1094" u="none" cap="none" strike="noStrike">
              <a:solidFill>
                <a:srgbClr val="29282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235" name="Google Shape;235;g3d9a5cdb471_0_240"/>
          <p:cNvCxnSpPr>
            <a:stCxn id="234" idx="3"/>
            <a:endCxn id="236" idx="0"/>
          </p:cNvCxnSpPr>
          <p:nvPr/>
        </p:nvCxnSpPr>
        <p:spPr>
          <a:xfrm>
            <a:off x="3503100" y="2350275"/>
            <a:ext cx="3320100" cy="156600"/>
          </a:xfrm>
          <a:prstGeom prst="bentConnector2">
            <a:avLst/>
          </a:prstGeom>
          <a:noFill/>
          <a:ln cap="flat" cmpd="sng" w="19050">
            <a:solidFill>
              <a:srgbClr val="084D41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236" name="Google Shape;236;g3d9a5cdb471_0_240"/>
          <p:cNvSpPr/>
          <p:nvPr/>
        </p:nvSpPr>
        <p:spPr>
          <a:xfrm>
            <a:off x="6341425" y="2506750"/>
            <a:ext cx="963300" cy="527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rgbClr val="084D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00"/>
              <a:t>Base hub (revenue grade meter)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g3d9a5cdb471_0_240"/>
          <p:cNvSpPr/>
          <p:nvPr/>
        </p:nvSpPr>
        <p:spPr>
          <a:xfrm>
            <a:off x="5097850" y="2393800"/>
            <a:ext cx="740100" cy="740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Utility meter</a:t>
            </a:r>
            <a:endParaRPr sz="1000"/>
          </a:p>
        </p:txBody>
      </p:sp>
      <p:cxnSp>
        <p:nvCxnSpPr>
          <p:cNvPr id="238" name="Google Shape;238;g3d9a5cdb471_0_240"/>
          <p:cNvCxnSpPr>
            <a:stCxn id="237" idx="0"/>
          </p:cNvCxnSpPr>
          <p:nvPr/>
        </p:nvCxnSpPr>
        <p:spPr>
          <a:xfrm flipH="1" rot="10800000">
            <a:off x="5467900" y="1603300"/>
            <a:ext cx="1500" cy="790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9" name="Google Shape;239;g3d9a5cdb471_0_240"/>
          <p:cNvCxnSpPr>
            <a:stCxn id="237" idx="6"/>
            <a:endCxn id="236" idx="1"/>
          </p:cNvCxnSpPr>
          <p:nvPr/>
        </p:nvCxnSpPr>
        <p:spPr>
          <a:xfrm>
            <a:off x="5837950" y="2763850"/>
            <a:ext cx="503400" cy="6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0" name="Google Shape;240;g3d9a5cdb471_0_240"/>
          <p:cNvSpPr/>
          <p:nvPr/>
        </p:nvSpPr>
        <p:spPr>
          <a:xfrm>
            <a:off x="5125600" y="3348988"/>
            <a:ext cx="686100" cy="958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Home load main panel</a:t>
            </a:r>
            <a:endParaRPr sz="1000"/>
          </a:p>
        </p:txBody>
      </p:sp>
      <p:cxnSp>
        <p:nvCxnSpPr>
          <p:cNvPr id="241" name="Google Shape;241;g3d9a5cdb471_0_240"/>
          <p:cNvCxnSpPr>
            <a:stCxn id="240" idx="3"/>
            <a:endCxn id="236" idx="2"/>
          </p:cNvCxnSpPr>
          <p:nvPr/>
        </p:nvCxnSpPr>
        <p:spPr>
          <a:xfrm flipH="1" rot="10800000">
            <a:off x="5811700" y="3034588"/>
            <a:ext cx="1011300" cy="793500"/>
          </a:xfrm>
          <a:prstGeom prst="bentConnector2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2" name="Google Shape;242;g3d9a5cdb471_0_240"/>
          <p:cNvSpPr/>
          <p:nvPr/>
        </p:nvSpPr>
        <p:spPr>
          <a:xfrm>
            <a:off x="7903825" y="2291488"/>
            <a:ext cx="686100" cy="958200"/>
          </a:xfrm>
          <a:prstGeom prst="roundRect">
            <a:avLst>
              <a:gd fmla="val 16667" name="adj"/>
            </a:avLst>
          </a:prstGeom>
          <a:solidFill>
            <a:srgbClr val="08504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</a:rPr>
              <a:t>Battery system</a:t>
            </a:r>
            <a:endParaRPr sz="1000">
              <a:solidFill>
                <a:schemeClr val="lt1"/>
              </a:solidFill>
            </a:endParaRPr>
          </a:p>
        </p:txBody>
      </p:sp>
      <p:cxnSp>
        <p:nvCxnSpPr>
          <p:cNvPr id="243" name="Google Shape;243;g3d9a5cdb471_0_240"/>
          <p:cNvCxnSpPr/>
          <p:nvPr/>
        </p:nvCxnSpPr>
        <p:spPr>
          <a:xfrm rot="10800000">
            <a:off x="7304725" y="2775100"/>
            <a:ext cx="599100" cy="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e13fe23932_0_7"/>
          <p:cNvSpPr txBox="1"/>
          <p:nvPr>
            <p:ph type="ctrTitle"/>
          </p:nvPr>
        </p:nvSpPr>
        <p:spPr>
          <a:xfrm>
            <a:off x="390525" y="1819275"/>
            <a:ext cx="84270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br>
              <a:rPr lang="en-US"/>
            </a:br>
            <a:r>
              <a:rPr lang="en-US"/>
              <a:t>Questions?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ase Power">
  <a:themeElements>
    <a:clrScheme name="Material">
      <a:dk1>
        <a:srgbClr val="084D41"/>
      </a:dk1>
      <a:lt1>
        <a:srgbClr val="D0F585"/>
      </a:lt1>
      <a:dk2>
        <a:srgbClr val="292826"/>
      </a:dk2>
      <a:lt2>
        <a:srgbClr val="FFFFFF"/>
      </a:lt2>
      <a:accent1>
        <a:srgbClr val="F0EEEB"/>
      </a:accent1>
      <a:accent2>
        <a:srgbClr val="A9A8A7"/>
      </a:accent2>
      <a:accent3>
        <a:srgbClr val="7F7D7A"/>
      </a:accent3>
      <a:accent4>
        <a:srgbClr val="FFFFFF"/>
      </a:accent4>
      <a:accent5>
        <a:srgbClr val="FFFFFF"/>
      </a:accent5>
      <a:accent6>
        <a:srgbClr val="FFFFFF"/>
      </a:accent6>
      <a:hlink>
        <a:srgbClr val="51B04A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Tim Pianta</dc:creator>
</cp:coreProperties>
</file>