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19" d="100"/>
          <a:sy n="119" d="100"/>
        </p:scale>
        <p:origin x="234" y="3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1667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0A2A20"/>
        </a:solidFill>
        <a:effectLst/>
      </p:bgPr>
    </p:bg>
    <p:spTree>
      <p:nvGrpSpPr>
        <p:cNvPr id="1" name=""/>
        <p:cNvGrpSpPr/>
        <p:nvPr/>
      </p:nvGrpSpPr>
      <p:grpSpPr>
        <a:xfrm>
          <a:off x="0" y="0"/>
          <a:ext cx="0" cy="0"/>
          <a:chOff x="0" y="0"/>
          <a:chExt cx="0" cy="0"/>
        </a:xfrm>
      </p:grpSpPr>
      <p:sp>
        <p:nvSpPr>
          <p:cNvPr id="2" name="Shape 0"/>
          <p:cNvSpPr/>
          <p:nvPr/>
        </p:nvSpPr>
        <p:spPr>
          <a:xfrm>
            <a:off x="0" y="0"/>
            <a:ext cx="164592" cy="6858000"/>
          </a:xfrm>
          <a:prstGeom prst="rect">
            <a:avLst/>
          </a:prstGeom>
          <a:solidFill>
            <a:srgbClr val="E8B923"/>
          </a:solidFill>
          <a:ln w="12700">
            <a:solidFill>
              <a:srgbClr val="E8B923"/>
            </a:solidFill>
            <a:prstDash val="solid"/>
          </a:ln>
        </p:spPr>
        <p:txBody>
          <a:bodyPr/>
          <a:lstStyle/>
          <a:p>
            <a:endParaRPr lang="en-US"/>
          </a:p>
        </p:txBody>
      </p:sp>
      <p:sp>
        <p:nvSpPr>
          <p:cNvPr id="3" name="Text 1"/>
          <p:cNvSpPr/>
          <p:nvPr/>
        </p:nvSpPr>
        <p:spPr>
          <a:xfrm>
            <a:off x="914400" y="1554480"/>
            <a:ext cx="10058400" cy="365760"/>
          </a:xfrm>
          <a:prstGeom prst="rect">
            <a:avLst/>
          </a:prstGeom>
          <a:noFill/>
          <a:ln/>
        </p:spPr>
        <p:txBody>
          <a:bodyPr wrap="square" lIns="0" tIns="0" rIns="0" bIns="0" rtlCol="0" anchor="ctr"/>
          <a:lstStyle/>
          <a:p>
            <a:pPr marL="0" indent="0">
              <a:buNone/>
            </a:pPr>
            <a:r>
              <a:rPr lang="en-US" sz="1200" b="1" kern="0" spc="400" dirty="0">
                <a:solidFill>
                  <a:srgbClr val="E8B923"/>
                </a:solidFill>
                <a:latin typeface="Calibri" pitchFamily="34" charset="0"/>
                <a:ea typeface="Calibri" pitchFamily="34" charset="-122"/>
                <a:cs typeface="Calibri" pitchFamily="34" charset="-120"/>
              </a:rPr>
              <a:t>ERCOT TECHNICAL ADVISORY COMMITTEE  ·  MAY 13, 2026</a:t>
            </a:r>
            <a:endParaRPr lang="en-US" sz="1200" dirty="0"/>
          </a:p>
        </p:txBody>
      </p:sp>
      <p:sp>
        <p:nvSpPr>
          <p:cNvPr id="4" name="Text 2"/>
          <p:cNvSpPr/>
          <p:nvPr/>
        </p:nvSpPr>
        <p:spPr>
          <a:xfrm>
            <a:off x="914400" y="2057400"/>
            <a:ext cx="10058400" cy="1005840"/>
          </a:xfrm>
          <a:prstGeom prst="rect">
            <a:avLst/>
          </a:prstGeom>
          <a:noFill/>
          <a:ln/>
        </p:spPr>
        <p:txBody>
          <a:bodyPr wrap="square" lIns="0" tIns="0" rIns="0" bIns="0" rtlCol="0" anchor="ctr"/>
          <a:lstStyle/>
          <a:p>
            <a:pPr marL="0" indent="0">
              <a:buNone/>
            </a:pPr>
            <a:r>
              <a:rPr lang="en-US" sz="7200" b="1" dirty="0">
                <a:solidFill>
                  <a:srgbClr val="FFFFFF"/>
                </a:solidFill>
                <a:latin typeface="Calibri" pitchFamily="34" charset="0"/>
                <a:ea typeface="Calibri" pitchFamily="34" charset="-122"/>
                <a:cs typeface="Calibri" pitchFamily="34" charset="-120"/>
              </a:rPr>
              <a:t>PGRR145</a:t>
            </a:r>
            <a:endParaRPr lang="en-US" sz="7200" dirty="0"/>
          </a:p>
        </p:txBody>
      </p:sp>
      <p:sp>
        <p:nvSpPr>
          <p:cNvPr id="5" name="Text 3"/>
          <p:cNvSpPr/>
          <p:nvPr/>
        </p:nvSpPr>
        <p:spPr>
          <a:xfrm>
            <a:off x="914400" y="3017520"/>
            <a:ext cx="10058400" cy="822960"/>
          </a:xfrm>
          <a:prstGeom prst="rect">
            <a:avLst/>
          </a:prstGeom>
          <a:noFill/>
          <a:ln/>
        </p:spPr>
        <p:txBody>
          <a:bodyPr wrap="square" lIns="0" tIns="0" rIns="0" bIns="0" rtlCol="0" anchor="ctr"/>
          <a:lstStyle/>
          <a:p>
            <a:pPr marL="0" indent="0">
              <a:buNone/>
            </a:pPr>
            <a:r>
              <a:rPr lang="en-US" sz="3600" dirty="0">
                <a:solidFill>
                  <a:srgbClr val="FFFFFF"/>
                </a:solidFill>
                <a:latin typeface="Calibri" pitchFamily="34" charset="0"/>
                <a:ea typeface="Calibri" pitchFamily="34" charset="-122"/>
                <a:cs typeface="Calibri" pitchFamily="34" charset="-120"/>
              </a:rPr>
              <a:t>The RPG Load Allocation Issue</a:t>
            </a:r>
            <a:endParaRPr lang="en-US" sz="3600" dirty="0"/>
          </a:p>
        </p:txBody>
      </p:sp>
      <p:sp>
        <p:nvSpPr>
          <p:cNvPr id="6" name="Shape 4"/>
          <p:cNvSpPr/>
          <p:nvPr/>
        </p:nvSpPr>
        <p:spPr>
          <a:xfrm>
            <a:off x="914400" y="3977640"/>
            <a:ext cx="731520" cy="36576"/>
          </a:xfrm>
          <a:prstGeom prst="rect">
            <a:avLst/>
          </a:prstGeom>
          <a:solidFill>
            <a:srgbClr val="E8B923"/>
          </a:solidFill>
          <a:ln w="12700">
            <a:solidFill>
              <a:srgbClr val="E8B923"/>
            </a:solidFill>
            <a:prstDash val="solid"/>
          </a:ln>
        </p:spPr>
        <p:txBody>
          <a:bodyPr/>
          <a:lstStyle/>
          <a:p>
            <a:endParaRPr lang="en-US"/>
          </a:p>
        </p:txBody>
      </p:sp>
      <p:sp>
        <p:nvSpPr>
          <p:cNvPr id="7" name="Text 5"/>
          <p:cNvSpPr/>
          <p:nvPr/>
        </p:nvSpPr>
        <p:spPr>
          <a:xfrm>
            <a:off x="914400" y="4160520"/>
            <a:ext cx="10058400" cy="548640"/>
          </a:xfrm>
          <a:prstGeom prst="rect">
            <a:avLst/>
          </a:prstGeom>
          <a:noFill/>
          <a:ln/>
        </p:spPr>
        <p:txBody>
          <a:bodyPr wrap="square" lIns="0" tIns="0" rIns="0" bIns="0" rtlCol="0" anchor="ctr"/>
          <a:lstStyle/>
          <a:p>
            <a:pPr marL="0" indent="0">
              <a:buNone/>
            </a:pPr>
            <a:r>
              <a:rPr lang="en-US" sz="1800" i="1" dirty="0">
                <a:solidFill>
                  <a:srgbClr val="CADCFC"/>
                </a:solidFill>
                <a:latin typeface="Calibri" pitchFamily="34" charset="0"/>
                <a:ea typeface="Calibri" pitchFamily="34" charset="-122"/>
                <a:cs typeface="Calibri" pitchFamily="34" charset="-120"/>
              </a:rPr>
              <a:t>Originating loads should retain the RPG capacity their projects justified</a:t>
            </a:r>
            <a:endParaRPr lang="en-US" sz="1800" dirty="0"/>
          </a:p>
        </p:txBody>
      </p:sp>
      <p:sp>
        <p:nvSpPr>
          <p:cNvPr id="8" name="Text 6"/>
          <p:cNvSpPr/>
          <p:nvPr/>
        </p:nvSpPr>
        <p:spPr>
          <a:xfrm>
            <a:off x="914400" y="5760720"/>
            <a:ext cx="5486400" cy="731520"/>
          </a:xfrm>
          <a:prstGeom prst="rect">
            <a:avLst/>
          </a:prstGeom>
          <a:noFill/>
          <a:ln/>
        </p:spPr>
        <p:txBody>
          <a:bodyPr wrap="square" lIns="0" tIns="0" rIns="0" bIns="0" rtlCol="0" anchor="ctr"/>
          <a:lstStyle/>
          <a:p>
            <a:pPr marL="0" indent="0">
              <a:buNone/>
            </a:pPr>
            <a:r>
              <a:rPr lang="en-US" sz="1000" b="1" kern="0" spc="200" dirty="0">
                <a:solidFill>
                  <a:srgbClr val="E8B923"/>
                </a:solidFill>
                <a:latin typeface="Calibri" pitchFamily="34" charset="0"/>
                <a:ea typeface="Calibri" pitchFamily="34" charset="-122"/>
                <a:cs typeface="Calibri" pitchFamily="34" charset="-120"/>
              </a:rPr>
              <a:t>Presented by</a:t>
            </a:r>
          </a:p>
          <a:p>
            <a:pPr marL="0" indent="0">
              <a:buNone/>
            </a:pPr>
            <a:r>
              <a:rPr lang="en-US" sz="1600" dirty="0">
                <a:solidFill>
                  <a:schemeClr val="bg1"/>
                </a:solidFill>
              </a:rPr>
              <a:t>Clayton Greer | VP, Energy Division</a:t>
            </a:r>
          </a:p>
          <a:p>
            <a:pPr marL="0" indent="0">
              <a:buNone/>
            </a:pPr>
            <a:r>
              <a:rPr lang="en-US" sz="1600" b="1" dirty="0">
                <a:solidFill>
                  <a:srgbClr val="FFFFFF"/>
                </a:solidFill>
                <a:latin typeface="Calibri" pitchFamily="34" charset="0"/>
                <a:ea typeface="Calibri" pitchFamily="34" charset="-122"/>
                <a:cs typeface="Calibri" pitchFamily="34" charset="-120"/>
              </a:rPr>
              <a:t>Cholla Petroleum, Inc.</a:t>
            </a:r>
            <a:endParaRPr lang="en-US" sz="1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AFAF7"/>
        </a:solidFill>
        <a:effectLst/>
      </p:bgPr>
    </p:bg>
    <p:spTree>
      <p:nvGrpSpPr>
        <p:cNvPr id="1" name=""/>
        <p:cNvGrpSpPr/>
        <p:nvPr/>
      </p:nvGrpSpPr>
      <p:grpSpPr>
        <a:xfrm>
          <a:off x="0" y="0"/>
          <a:ext cx="0" cy="0"/>
          <a:chOff x="0" y="0"/>
          <a:chExt cx="0" cy="0"/>
        </a:xfrm>
      </p:grpSpPr>
      <p:sp>
        <p:nvSpPr>
          <p:cNvPr id="2" name="Text 0"/>
          <p:cNvSpPr/>
          <p:nvPr/>
        </p:nvSpPr>
        <p:spPr>
          <a:xfrm>
            <a:off x="548640" y="411480"/>
            <a:ext cx="8686800" cy="640080"/>
          </a:xfrm>
          <a:prstGeom prst="rect">
            <a:avLst/>
          </a:prstGeom>
          <a:noFill/>
          <a:ln/>
        </p:spPr>
        <p:txBody>
          <a:bodyPr wrap="square" lIns="0" tIns="0" rIns="0" bIns="0" rtlCol="0" anchor="ctr"/>
          <a:lstStyle/>
          <a:p>
            <a:pPr marL="0" indent="0">
              <a:buNone/>
            </a:pPr>
            <a:r>
              <a:rPr lang="en-US" sz="3200" b="1" dirty="0">
                <a:solidFill>
                  <a:srgbClr val="0F3D2E"/>
                </a:solidFill>
                <a:latin typeface="Calibri" pitchFamily="34" charset="0"/>
                <a:ea typeface="Calibri" pitchFamily="34" charset="-122"/>
                <a:cs typeface="Calibri" pitchFamily="34" charset="-120"/>
              </a:rPr>
              <a:t>Proposed Solution</a:t>
            </a:r>
            <a:endParaRPr lang="en-US" sz="3200" dirty="0"/>
          </a:p>
        </p:txBody>
      </p:sp>
      <p:sp>
        <p:nvSpPr>
          <p:cNvPr id="3" name="Text 1"/>
          <p:cNvSpPr/>
          <p:nvPr/>
        </p:nvSpPr>
        <p:spPr>
          <a:xfrm>
            <a:off x="7772400" y="457200"/>
            <a:ext cx="3840480" cy="457200"/>
          </a:xfrm>
          <a:prstGeom prst="rect">
            <a:avLst/>
          </a:prstGeom>
          <a:noFill/>
          <a:ln/>
        </p:spPr>
        <p:txBody>
          <a:bodyPr wrap="square" lIns="0" tIns="0" rIns="0" bIns="0" rtlCol="0" anchor="ctr"/>
          <a:lstStyle/>
          <a:p>
            <a:pPr marL="0" indent="0" algn="r">
              <a:buNone/>
            </a:pPr>
            <a:r>
              <a:rPr lang="en-US" sz="1400" b="1" kern="0" spc="400" dirty="0">
                <a:solidFill>
                  <a:srgbClr val="0F3D2E"/>
                </a:solidFill>
                <a:latin typeface="Calibri" pitchFamily="34" charset="0"/>
                <a:ea typeface="Calibri" pitchFamily="34" charset="-122"/>
                <a:cs typeface="Calibri" pitchFamily="34" charset="-120"/>
              </a:rPr>
              <a:t>CHOLLA</a:t>
            </a:r>
            <a:r>
              <a:rPr lang="en-US" sz="1100" dirty="0">
                <a:solidFill>
                  <a:srgbClr val="5A6C6A"/>
                </a:solidFill>
                <a:latin typeface="Calibri" pitchFamily="34" charset="0"/>
                <a:ea typeface="Calibri" pitchFamily="34" charset="-122"/>
                <a:cs typeface="Calibri" pitchFamily="34" charset="-120"/>
              </a:rPr>
              <a:t>  PGRR145</a:t>
            </a:r>
            <a:endParaRPr lang="en-US" sz="1400" dirty="0"/>
          </a:p>
        </p:txBody>
      </p:sp>
      <p:sp>
        <p:nvSpPr>
          <p:cNvPr id="4" name="Shape 2"/>
          <p:cNvSpPr/>
          <p:nvPr/>
        </p:nvSpPr>
        <p:spPr>
          <a:xfrm>
            <a:off x="548640" y="1143000"/>
            <a:ext cx="11064240" cy="13716"/>
          </a:xfrm>
          <a:prstGeom prst="rect">
            <a:avLst/>
          </a:prstGeom>
          <a:solidFill>
            <a:srgbClr val="D6D9D4"/>
          </a:solidFill>
          <a:ln w="12700">
            <a:solidFill>
              <a:srgbClr val="D6D9D4"/>
            </a:solidFill>
            <a:prstDash val="solid"/>
          </a:ln>
        </p:spPr>
        <p:txBody>
          <a:bodyPr/>
          <a:lstStyle/>
          <a:p>
            <a:endParaRPr lang="en-US"/>
          </a:p>
        </p:txBody>
      </p:sp>
      <p:sp>
        <p:nvSpPr>
          <p:cNvPr id="5" name="Text 3"/>
          <p:cNvSpPr/>
          <p:nvPr/>
        </p:nvSpPr>
        <p:spPr>
          <a:xfrm>
            <a:off x="548640" y="6492240"/>
            <a:ext cx="8229600" cy="274320"/>
          </a:xfrm>
          <a:prstGeom prst="rect">
            <a:avLst/>
          </a:prstGeom>
          <a:noFill/>
          <a:ln/>
        </p:spPr>
        <p:txBody>
          <a:bodyPr wrap="square" lIns="0" tIns="0" rIns="0" bIns="0" rtlCol="0" anchor="ctr"/>
          <a:lstStyle/>
          <a:p>
            <a:pPr marL="0" indent="0">
              <a:buNone/>
            </a:pPr>
            <a:r>
              <a:rPr lang="en-US" sz="900" dirty="0">
                <a:solidFill>
                  <a:srgbClr val="5A6C6A"/>
                </a:solidFill>
                <a:latin typeface="Calibri" pitchFamily="34" charset="0"/>
                <a:ea typeface="Calibri" pitchFamily="34" charset="-122"/>
                <a:cs typeface="Calibri" pitchFamily="34" charset="-120"/>
              </a:rPr>
              <a:t>Technical Advisory Committee   ·   May 13, 2026</a:t>
            </a:r>
            <a:endParaRPr lang="en-US" sz="900" dirty="0"/>
          </a:p>
        </p:txBody>
      </p:sp>
      <p:sp>
        <p:nvSpPr>
          <p:cNvPr id="6" name="Text 4"/>
          <p:cNvSpPr/>
          <p:nvPr/>
        </p:nvSpPr>
        <p:spPr>
          <a:xfrm>
            <a:off x="11338560" y="6492240"/>
            <a:ext cx="365760" cy="274320"/>
          </a:xfrm>
          <a:prstGeom prst="rect">
            <a:avLst/>
          </a:prstGeom>
          <a:noFill/>
          <a:ln/>
        </p:spPr>
        <p:txBody>
          <a:bodyPr wrap="square" lIns="0" tIns="0" rIns="0" bIns="0" rtlCol="0" anchor="ctr"/>
          <a:lstStyle/>
          <a:p>
            <a:pPr marL="0" indent="0" algn="r">
              <a:buNone/>
            </a:pPr>
            <a:r>
              <a:rPr lang="en-US" sz="900" dirty="0">
                <a:solidFill>
                  <a:srgbClr val="5A6C6A"/>
                </a:solidFill>
                <a:latin typeface="Calibri" pitchFamily="34" charset="0"/>
                <a:ea typeface="Calibri" pitchFamily="34" charset="-122"/>
                <a:cs typeface="Calibri" pitchFamily="34" charset="-120"/>
              </a:rPr>
              <a:t>10</a:t>
            </a:r>
            <a:endParaRPr lang="en-US" sz="900" dirty="0"/>
          </a:p>
        </p:txBody>
      </p:sp>
      <p:sp>
        <p:nvSpPr>
          <p:cNvPr id="7" name="Text 5"/>
          <p:cNvSpPr/>
          <p:nvPr/>
        </p:nvSpPr>
        <p:spPr>
          <a:xfrm>
            <a:off x="548640" y="1234440"/>
            <a:ext cx="10972800" cy="274320"/>
          </a:xfrm>
          <a:prstGeom prst="rect">
            <a:avLst/>
          </a:prstGeom>
          <a:noFill/>
          <a:ln/>
        </p:spPr>
        <p:txBody>
          <a:bodyPr wrap="square" lIns="0" tIns="0" rIns="0" bIns="0" rtlCol="0" anchor="ctr"/>
          <a:lstStyle/>
          <a:p>
            <a:pPr marL="0" indent="0">
              <a:buNone/>
            </a:pPr>
            <a:r>
              <a:rPr lang="en-US" sz="1100" b="1" kern="0" spc="300" dirty="0">
                <a:solidFill>
                  <a:srgbClr val="E8B923"/>
                </a:solidFill>
                <a:latin typeface="Calibri" pitchFamily="34" charset="0"/>
                <a:ea typeface="Calibri" pitchFamily="34" charset="-122"/>
                <a:cs typeface="Calibri" pitchFamily="34" charset="-120"/>
              </a:rPr>
              <a:t>CHOLLA'S ASK</a:t>
            </a:r>
            <a:endParaRPr lang="en-US" sz="1100" dirty="0"/>
          </a:p>
        </p:txBody>
      </p:sp>
      <p:sp>
        <p:nvSpPr>
          <p:cNvPr id="8" name="Text 6"/>
          <p:cNvSpPr/>
          <p:nvPr/>
        </p:nvSpPr>
        <p:spPr>
          <a:xfrm>
            <a:off x="548640" y="1554480"/>
            <a:ext cx="10972800" cy="594360"/>
          </a:xfrm>
          <a:prstGeom prst="rect">
            <a:avLst/>
          </a:prstGeom>
          <a:noFill/>
          <a:ln/>
        </p:spPr>
        <p:txBody>
          <a:bodyPr wrap="square" lIns="0" tIns="0" rIns="0" bIns="0" rtlCol="0" anchor="ctr"/>
          <a:lstStyle/>
          <a:p>
            <a:pPr marL="0" indent="0">
              <a:buNone/>
            </a:pPr>
            <a:r>
              <a:rPr lang="en-US" sz="2600" dirty="0">
                <a:solidFill>
                  <a:srgbClr val="1A1A1A"/>
                </a:solidFill>
                <a:latin typeface="Calibri" pitchFamily="34" charset="0"/>
                <a:ea typeface="Calibri" pitchFamily="34" charset="-122"/>
                <a:cs typeface="Calibri" pitchFamily="34" charset="-120"/>
              </a:rPr>
              <a:t>Move the RPG load cutoff from </a:t>
            </a:r>
            <a:r>
              <a:rPr lang="en-US" sz="2600" b="1" strike="sngStrike" dirty="0">
                <a:solidFill>
                  <a:srgbClr val="5A6C6A"/>
                </a:solidFill>
                <a:latin typeface="Calibri" pitchFamily="34" charset="0"/>
                <a:ea typeface="Calibri" pitchFamily="34" charset="-122"/>
                <a:cs typeface="Calibri" pitchFamily="34" charset="-120"/>
              </a:rPr>
              <a:t>March 4</a:t>
            </a:r>
            <a:r>
              <a:rPr lang="en-US" sz="2600" dirty="0">
                <a:solidFill>
                  <a:srgbClr val="5A6C6A"/>
                </a:solidFill>
                <a:latin typeface="Calibri" pitchFamily="34" charset="0"/>
                <a:ea typeface="Calibri" pitchFamily="34" charset="-122"/>
                <a:cs typeface="Calibri" pitchFamily="34" charset="-120"/>
              </a:rPr>
              <a:t>  →  </a:t>
            </a:r>
            <a:r>
              <a:rPr lang="en-US" sz="2600" b="1" dirty="0">
                <a:solidFill>
                  <a:srgbClr val="0F3D2E"/>
                </a:solidFill>
                <a:latin typeface="Calibri" pitchFamily="34" charset="0"/>
                <a:ea typeface="Calibri" pitchFamily="34" charset="-122"/>
                <a:cs typeface="Calibri" pitchFamily="34" charset="-120"/>
              </a:rPr>
              <a:t>July 10, 2026</a:t>
            </a:r>
            <a:endParaRPr lang="en-US" sz="2600" dirty="0"/>
          </a:p>
        </p:txBody>
      </p:sp>
      <p:sp>
        <p:nvSpPr>
          <p:cNvPr id="9" name="Text 7"/>
          <p:cNvSpPr/>
          <p:nvPr/>
        </p:nvSpPr>
        <p:spPr>
          <a:xfrm>
            <a:off x="548640" y="2194560"/>
            <a:ext cx="10972800" cy="365760"/>
          </a:xfrm>
          <a:prstGeom prst="rect">
            <a:avLst/>
          </a:prstGeom>
          <a:noFill/>
          <a:ln/>
        </p:spPr>
        <p:txBody>
          <a:bodyPr wrap="square" lIns="0" tIns="0" rIns="0" bIns="0" rtlCol="0" anchor="ctr"/>
          <a:lstStyle/>
          <a:p>
            <a:pPr marL="0" indent="0">
              <a:buNone/>
            </a:pPr>
            <a:r>
              <a:rPr lang="en-US" sz="1300" i="1" dirty="0">
                <a:solidFill>
                  <a:srgbClr val="5A6C6A"/>
                </a:solidFill>
                <a:latin typeface="Calibri" pitchFamily="34" charset="0"/>
                <a:ea typeface="Calibri" pitchFamily="34" charset="-122"/>
                <a:cs typeface="Calibri" pitchFamily="34" charset="-120"/>
              </a:rPr>
              <a:t>Captures the Southern DFW project (25RPG004) and the '24 RTP-derived sets (25RPG038, 040/042) within the cutoff.</a:t>
            </a:r>
            <a:endParaRPr lang="en-US" sz="1300" dirty="0"/>
          </a:p>
        </p:txBody>
      </p:sp>
      <p:sp>
        <p:nvSpPr>
          <p:cNvPr id="10" name="Shape 8"/>
          <p:cNvSpPr/>
          <p:nvPr/>
        </p:nvSpPr>
        <p:spPr>
          <a:xfrm>
            <a:off x="548640" y="2743200"/>
            <a:ext cx="5486400" cy="333756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11" name="Shape 9"/>
          <p:cNvSpPr/>
          <p:nvPr/>
        </p:nvSpPr>
        <p:spPr>
          <a:xfrm>
            <a:off x="548640" y="2743200"/>
            <a:ext cx="54864" cy="3337560"/>
          </a:xfrm>
          <a:prstGeom prst="rect">
            <a:avLst/>
          </a:prstGeom>
          <a:solidFill>
            <a:srgbClr val="5A6C6A"/>
          </a:solidFill>
          <a:ln w="12700">
            <a:solidFill>
              <a:srgbClr val="5A6C6A"/>
            </a:solidFill>
            <a:prstDash val="solid"/>
          </a:ln>
        </p:spPr>
        <p:txBody>
          <a:bodyPr/>
          <a:lstStyle/>
          <a:p>
            <a:endParaRPr lang="en-US"/>
          </a:p>
        </p:txBody>
      </p:sp>
      <p:pic>
        <p:nvPicPr>
          <p:cNvPr id="12" name="Image 0" descr="preencoded.png"/>
          <p:cNvPicPr>
            <a:picLocks noChangeAspect="1"/>
          </p:cNvPicPr>
          <p:nvPr/>
        </p:nvPicPr>
        <p:blipFill>
          <a:blip r:embed="rId3"/>
          <a:stretch>
            <a:fillRect/>
          </a:stretch>
        </p:blipFill>
        <p:spPr>
          <a:xfrm>
            <a:off x="777240" y="2926080"/>
            <a:ext cx="292608" cy="292608"/>
          </a:xfrm>
          <a:prstGeom prst="rect">
            <a:avLst/>
          </a:prstGeom>
        </p:spPr>
      </p:pic>
      <p:sp>
        <p:nvSpPr>
          <p:cNvPr id="13" name="Text 10"/>
          <p:cNvSpPr/>
          <p:nvPr/>
        </p:nvSpPr>
        <p:spPr>
          <a:xfrm>
            <a:off x="1143000" y="2926080"/>
            <a:ext cx="4754880" cy="274320"/>
          </a:xfrm>
          <a:prstGeom prst="rect">
            <a:avLst/>
          </a:prstGeom>
          <a:noFill/>
          <a:ln/>
        </p:spPr>
        <p:txBody>
          <a:bodyPr wrap="square" lIns="0" tIns="0" rIns="0" bIns="0" rtlCol="0" anchor="ctr"/>
          <a:lstStyle/>
          <a:p>
            <a:pPr marL="0" indent="0">
              <a:buNone/>
            </a:pPr>
            <a:r>
              <a:rPr lang="en-US" sz="1000" b="1" kern="0" spc="200" dirty="0">
                <a:solidFill>
                  <a:srgbClr val="5A6C6A"/>
                </a:solidFill>
                <a:latin typeface="Calibri" pitchFamily="34" charset="0"/>
                <a:ea typeface="Calibri" pitchFamily="34" charset="-122"/>
                <a:cs typeface="Calibri" pitchFamily="34" charset="-120"/>
              </a:rPr>
              <a:t>AEP &amp; UCS CONCEPT</a:t>
            </a:r>
            <a:endParaRPr lang="en-US" sz="1000" dirty="0"/>
          </a:p>
        </p:txBody>
      </p:sp>
      <p:sp>
        <p:nvSpPr>
          <p:cNvPr id="14" name="Text 11"/>
          <p:cNvSpPr/>
          <p:nvPr/>
        </p:nvSpPr>
        <p:spPr>
          <a:xfrm>
            <a:off x="777240" y="3291840"/>
            <a:ext cx="5120640" cy="457200"/>
          </a:xfrm>
          <a:prstGeom prst="rect">
            <a:avLst/>
          </a:prstGeom>
          <a:noFill/>
          <a:ln/>
        </p:spPr>
        <p:txBody>
          <a:bodyPr wrap="square" lIns="0" tIns="0" rIns="0" bIns="0" rtlCol="0" anchor="ctr"/>
          <a:lstStyle/>
          <a:p>
            <a:pPr marL="0" indent="0">
              <a:buNone/>
            </a:pPr>
            <a:r>
              <a:rPr lang="en-US" sz="1800" b="1" dirty="0">
                <a:solidFill>
                  <a:srgbClr val="1A1A1A"/>
                </a:solidFill>
                <a:latin typeface="Calibri" pitchFamily="34" charset="0"/>
                <a:ea typeface="Calibri" pitchFamily="34" charset="-122"/>
                <a:cs typeface="Calibri" pitchFamily="34" charset="-120"/>
              </a:rPr>
              <a:t>Batch 0 Study the impacted loads</a:t>
            </a:r>
            <a:endParaRPr lang="en-US" sz="1800" dirty="0"/>
          </a:p>
        </p:txBody>
      </p:sp>
      <p:sp>
        <p:nvSpPr>
          <p:cNvPr id="15" name="Text 12"/>
          <p:cNvSpPr/>
          <p:nvPr/>
        </p:nvSpPr>
        <p:spPr>
          <a:xfrm>
            <a:off x="777240" y="3794760"/>
            <a:ext cx="5120640" cy="822960"/>
          </a:xfrm>
          <a:prstGeom prst="rect">
            <a:avLst/>
          </a:prstGeom>
          <a:noFill/>
          <a:ln/>
        </p:spPr>
        <p:txBody>
          <a:bodyPr wrap="square" lIns="0" tIns="0" rIns="0" bIns="0" rtlCol="0" anchor="t"/>
          <a:lstStyle/>
          <a:p>
            <a:pPr marL="0" indent="0">
              <a:buNone/>
            </a:pPr>
            <a:r>
              <a:rPr lang="en-US" sz="1200" dirty="0">
                <a:solidFill>
                  <a:srgbClr val="1A1A1A"/>
                </a:solidFill>
                <a:latin typeface="Calibri" pitchFamily="34" charset="0"/>
                <a:ea typeface="Calibri" pitchFamily="34" charset="-122"/>
                <a:cs typeface="Calibri" pitchFamily="34" charset="-120"/>
              </a:rPr>
              <a:t>Re-study the loads tied to disputed RPG projects so a defensible allocation can be made.</a:t>
            </a:r>
            <a:endParaRPr lang="en-US" sz="1200" dirty="0"/>
          </a:p>
        </p:txBody>
      </p:sp>
      <p:sp>
        <p:nvSpPr>
          <p:cNvPr id="16" name="Text 13"/>
          <p:cNvSpPr/>
          <p:nvPr/>
        </p:nvSpPr>
        <p:spPr>
          <a:xfrm>
            <a:off x="777240" y="4983480"/>
            <a:ext cx="5120640" cy="1005840"/>
          </a:xfrm>
          <a:prstGeom prst="rect">
            <a:avLst/>
          </a:prstGeom>
          <a:noFill/>
          <a:ln/>
        </p:spPr>
        <p:txBody>
          <a:bodyPr wrap="square" lIns="0" tIns="0" rIns="0" bIns="0" rtlCol="0" anchor="t"/>
          <a:lstStyle/>
          <a:p>
            <a:pPr marL="0" indent="0">
              <a:buNone/>
            </a:pPr>
            <a:r>
              <a:rPr lang="en-US" sz="1200" b="1" dirty="0">
                <a:solidFill>
                  <a:srgbClr val="1A1A1A"/>
                </a:solidFill>
                <a:latin typeface="Calibri" pitchFamily="34" charset="0"/>
                <a:ea typeface="Calibri" pitchFamily="34" charset="-122"/>
                <a:cs typeface="Calibri" pitchFamily="34" charset="-120"/>
              </a:rPr>
              <a:t>Cholla agrees with the concept — </a:t>
            </a:r>
            <a:endParaRPr lang="en-US" sz="1200" dirty="0"/>
          </a:p>
          <a:p>
            <a:pPr marL="0" indent="0">
              <a:buNone/>
            </a:pPr>
            <a:r>
              <a:rPr lang="en-US" sz="1200" dirty="0">
                <a:solidFill>
                  <a:srgbClr val="1A1A1A"/>
                </a:solidFill>
                <a:latin typeface="Calibri" pitchFamily="34" charset="0"/>
                <a:ea typeface="Calibri" pitchFamily="34" charset="-122"/>
                <a:cs typeface="Calibri" pitchFamily="34" charset="-120"/>
              </a:rPr>
              <a:t>but the mechanism should apply to </a:t>
            </a:r>
            <a:r>
              <a:rPr lang="en-US" sz="1200" b="1" dirty="0">
                <a:solidFill>
                  <a:srgbClr val="1A1A1A"/>
                </a:solidFill>
                <a:latin typeface="Calibri" pitchFamily="34" charset="0"/>
                <a:ea typeface="Calibri" pitchFamily="34" charset="-122"/>
                <a:cs typeface="Calibri" pitchFamily="34" charset="-120"/>
              </a:rPr>
              <a:t>later filers</a:t>
            </a:r>
            <a:r>
              <a:rPr lang="en-US" sz="1200" dirty="0">
                <a:solidFill>
                  <a:srgbClr val="1A1A1A"/>
                </a:solidFill>
                <a:latin typeface="Calibri" pitchFamily="34" charset="0"/>
                <a:ea typeface="Calibri" pitchFamily="34" charset="-122"/>
                <a:cs typeface="Calibri" pitchFamily="34" charset="-120"/>
              </a:rPr>
              <a:t>, not to originators.</a:t>
            </a:r>
            <a:endParaRPr lang="en-US" sz="1200" dirty="0"/>
          </a:p>
        </p:txBody>
      </p:sp>
      <p:sp>
        <p:nvSpPr>
          <p:cNvPr id="17" name="Shape 14"/>
          <p:cNvSpPr/>
          <p:nvPr/>
        </p:nvSpPr>
        <p:spPr>
          <a:xfrm>
            <a:off x="6309360" y="2743200"/>
            <a:ext cx="5303520" cy="3337560"/>
          </a:xfrm>
          <a:prstGeom prst="rect">
            <a:avLst/>
          </a:prstGeom>
          <a:solidFill>
            <a:srgbClr val="0F3D2E"/>
          </a:solidFill>
          <a:ln w="12700">
            <a:solidFill>
              <a:srgbClr val="0F3D2E"/>
            </a:solidFill>
            <a:prstDash val="solid"/>
          </a:ln>
          <a:effectLst>
            <a:outerShdw blurRad="127000" dist="25400" dir="5400000" algn="bl" rotWithShape="0">
              <a:srgbClr val="000000">
                <a:alpha val="10000"/>
              </a:srgbClr>
            </a:outerShdw>
          </a:effectLst>
        </p:spPr>
        <p:txBody>
          <a:bodyPr/>
          <a:lstStyle/>
          <a:p>
            <a:endParaRPr lang="en-US"/>
          </a:p>
        </p:txBody>
      </p:sp>
      <p:sp>
        <p:nvSpPr>
          <p:cNvPr id="18" name="Shape 15"/>
          <p:cNvSpPr/>
          <p:nvPr/>
        </p:nvSpPr>
        <p:spPr>
          <a:xfrm>
            <a:off x="6309360" y="2743200"/>
            <a:ext cx="73152" cy="3337560"/>
          </a:xfrm>
          <a:prstGeom prst="rect">
            <a:avLst/>
          </a:prstGeom>
          <a:solidFill>
            <a:srgbClr val="E8B923"/>
          </a:solidFill>
          <a:ln w="12700">
            <a:solidFill>
              <a:srgbClr val="E8B923"/>
            </a:solidFill>
            <a:prstDash val="solid"/>
          </a:ln>
        </p:spPr>
        <p:txBody>
          <a:bodyPr/>
          <a:lstStyle/>
          <a:p>
            <a:endParaRPr lang="en-US"/>
          </a:p>
        </p:txBody>
      </p:sp>
      <p:pic>
        <p:nvPicPr>
          <p:cNvPr id="19" name="Image 1" descr="preencoded.png"/>
          <p:cNvPicPr>
            <a:picLocks noChangeAspect="1"/>
          </p:cNvPicPr>
          <p:nvPr/>
        </p:nvPicPr>
        <p:blipFill>
          <a:blip r:embed="rId4"/>
          <a:stretch>
            <a:fillRect/>
          </a:stretch>
        </p:blipFill>
        <p:spPr>
          <a:xfrm>
            <a:off x="6537960" y="2926080"/>
            <a:ext cx="292608" cy="292608"/>
          </a:xfrm>
          <a:prstGeom prst="rect">
            <a:avLst/>
          </a:prstGeom>
        </p:spPr>
      </p:pic>
      <p:sp>
        <p:nvSpPr>
          <p:cNvPr id="20" name="Text 16"/>
          <p:cNvSpPr/>
          <p:nvPr/>
        </p:nvSpPr>
        <p:spPr>
          <a:xfrm>
            <a:off x="6903720" y="2926080"/>
            <a:ext cx="4572000" cy="274320"/>
          </a:xfrm>
          <a:prstGeom prst="rect">
            <a:avLst/>
          </a:prstGeom>
          <a:noFill/>
          <a:ln/>
        </p:spPr>
        <p:txBody>
          <a:bodyPr wrap="square" lIns="0" tIns="0" rIns="0" bIns="0" rtlCol="0" anchor="ctr"/>
          <a:lstStyle/>
          <a:p>
            <a:pPr marL="0" indent="0">
              <a:buNone/>
            </a:pPr>
            <a:r>
              <a:rPr lang="en-US" sz="1000" b="1" kern="0" spc="200" dirty="0">
                <a:solidFill>
                  <a:srgbClr val="E8B923"/>
                </a:solidFill>
                <a:latin typeface="Calibri" pitchFamily="34" charset="0"/>
                <a:ea typeface="Calibri" pitchFamily="34" charset="-122"/>
                <a:cs typeface="Calibri" pitchFamily="34" charset="-120"/>
              </a:rPr>
              <a:t>CHOLLA'S REFINEMENT</a:t>
            </a:r>
            <a:endParaRPr lang="en-US" sz="1000" dirty="0"/>
          </a:p>
        </p:txBody>
      </p:sp>
      <p:sp>
        <p:nvSpPr>
          <p:cNvPr id="21" name="Text 17"/>
          <p:cNvSpPr/>
          <p:nvPr/>
        </p:nvSpPr>
        <p:spPr>
          <a:xfrm>
            <a:off x="6537960" y="3291840"/>
            <a:ext cx="4937760" cy="457200"/>
          </a:xfrm>
          <a:prstGeom prst="rect">
            <a:avLst/>
          </a:prstGeom>
          <a:noFill/>
          <a:ln/>
        </p:spPr>
        <p:txBody>
          <a:bodyPr wrap="square" lIns="0" tIns="0" rIns="0" bIns="0" rtlCol="0" anchor="ctr"/>
          <a:lstStyle/>
          <a:p>
            <a:pPr marL="0" indent="0">
              <a:buNone/>
            </a:pPr>
            <a:r>
              <a:rPr lang="en-US" sz="1800" b="1" dirty="0">
                <a:solidFill>
                  <a:srgbClr val="FFFFFF"/>
                </a:solidFill>
                <a:latin typeface="Calibri" pitchFamily="34" charset="0"/>
                <a:ea typeface="Calibri" pitchFamily="34" charset="-122"/>
                <a:cs typeface="Calibri" pitchFamily="34" charset="-120"/>
              </a:rPr>
              <a:t>True Reliability-Based Ordering</a:t>
            </a:r>
            <a:endParaRPr lang="en-US" sz="1800" dirty="0"/>
          </a:p>
        </p:txBody>
      </p:sp>
      <p:sp>
        <p:nvSpPr>
          <p:cNvPr id="22" name="Text 18"/>
          <p:cNvSpPr/>
          <p:nvPr/>
        </p:nvSpPr>
        <p:spPr>
          <a:xfrm>
            <a:off x="6537960" y="3794760"/>
            <a:ext cx="4892040" cy="2194560"/>
          </a:xfrm>
          <a:prstGeom prst="rect">
            <a:avLst/>
          </a:prstGeom>
          <a:noFill/>
          <a:ln/>
        </p:spPr>
        <p:txBody>
          <a:bodyPr wrap="square" rtlCol="0" anchor="t"/>
          <a:lstStyle/>
          <a:p>
            <a:pPr marL="342900" indent="-342900">
              <a:spcAft>
                <a:spcPts val="600"/>
              </a:spcAft>
              <a:buSzPct val="100000"/>
              <a:buChar char="■"/>
            </a:pPr>
            <a:r>
              <a:rPr lang="en-US" sz="1200" dirty="0">
                <a:solidFill>
                  <a:srgbClr val="FFFFFF"/>
                </a:solidFill>
                <a:latin typeface="Calibri" pitchFamily="34" charset="0"/>
                <a:ea typeface="Calibri" pitchFamily="34" charset="-122"/>
                <a:cs typeface="Calibri" pitchFamily="34" charset="-120"/>
              </a:rPr>
              <a:t>Studies were performed specifically for originating loads — not later filers.</a:t>
            </a:r>
            <a:endParaRPr lang="en-US" sz="1200" dirty="0"/>
          </a:p>
          <a:p>
            <a:pPr marL="342900" indent="-342900">
              <a:spcAft>
                <a:spcPts val="600"/>
              </a:spcAft>
              <a:buSzPct val="100000"/>
              <a:buChar char="■"/>
            </a:pPr>
            <a:r>
              <a:rPr lang="en-US" sz="1200" dirty="0">
                <a:solidFill>
                  <a:srgbClr val="FFFFFF"/>
                </a:solidFill>
                <a:latin typeface="Calibri" pitchFamily="34" charset="0"/>
                <a:ea typeface="Calibri" pitchFamily="34" charset="-122"/>
                <a:cs typeface="Calibri" pitchFamily="34" charset="-120"/>
              </a:rPr>
              <a:t>ERCOT should not have allowed later filers to use the capacity those projects unlocked.</a:t>
            </a:r>
            <a:endParaRPr lang="en-US" sz="1200" dirty="0"/>
          </a:p>
          <a:p>
            <a:pPr marL="342900" indent="-342900">
              <a:buSzPct val="100000"/>
              <a:buChar char="■"/>
            </a:pPr>
            <a:r>
              <a:rPr lang="en-US" sz="1200" dirty="0">
                <a:solidFill>
                  <a:srgbClr val="FFFFFF"/>
                </a:solidFill>
                <a:latin typeface="Calibri" pitchFamily="34" charset="0"/>
                <a:ea typeface="Calibri" pitchFamily="34" charset="-122"/>
                <a:cs typeface="Calibri" pitchFamily="34" charset="-120"/>
              </a:rPr>
              <a:t>Later filers — not originators — would then be Batch 0 Studied.</a:t>
            </a:r>
            <a:endParaRPr lang="en-US" sz="1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AFAF7"/>
        </a:solidFill>
        <a:effectLst/>
      </p:bgPr>
    </p:bg>
    <p:spTree>
      <p:nvGrpSpPr>
        <p:cNvPr id="1" name=""/>
        <p:cNvGrpSpPr/>
        <p:nvPr/>
      </p:nvGrpSpPr>
      <p:grpSpPr>
        <a:xfrm>
          <a:off x="0" y="0"/>
          <a:ext cx="0" cy="0"/>
          <a:chOff x="0" y="0"/>
          <a:chExt cx="0" cy="0"/>
        </a:xfrm>
      </p:grpSpPr>
      <p:sp>
        <p:nvSpPr>
          <p:cNvPr id="2" name="Text 0"/>
          <p:cNvSpPr/>
          <p:nvPr/>
        </p:nvSpPr>
        <p:spPr>
          <a:xfrm>
            <a:off x="548640" y="411480"/>
            <a:ext cx="8686800" cy="640080"/>
          </a:xfrm>
          <a:prstGeom prst="rect">
            <a:avLst/>
          </a:prstGeom>
          <a:noFill/>
          <a:ln/>
        </p:spPr>
        <p:txBody>
          <a:bodyPr wrap="square" lIns="0" tIns="0" rIns="0" bIns="0" rtlCol="0" anchor="ctr"/>
          <a:lstStyle/>
          <a:p>
            <a:pPr marL="0" indent="0">
              <a:buNone/>
            </a:pPr>
            <a:r>
              <a:rPr lang="en-US" sz="3200" b="1" dirty="0">
                <a:solidFill>
                  <a:srgbClr val="0F3D2E"/>
                </a:solidFill>
                <a:latin typeface="Calibri" pitchFamily="34" charset="0"/>
                <a:ea typeface="Calibri" pitchFamily="34" charset="-122"/>
                <a:cs typeface="Calibri" pitchFamily="34" charset="-120"/>
              </a:rPr>
              <a:t>Mitigating Factors</a:t>
            </a:r>
            <a:endParaRPr lang="en-US" sz="3200" dirty="0"/>
          </a:p>
        </p:txBody>
      </p:sp>
      <p:sp>
        <p:nvSpPr>
          <p:cNvPr id="3" name="Text 1"/>
          <p:cNvSpPr/>
          <p:nvPr/>
        </p:nvSpPr>
        <p:spPr>
          <a:xfrm>
            <a:off x="7772400" y="457200"/>
            <a:ext cx="3840480" cy="457200"/>
          </a:xfrm>
          <a:prstGeom prst="rect">
            <a:avLst/>
          </a:prstGeom>
          <a:noFill/>
          <a:ln/>
        </p:spPr>
        <p:txBody>
          <a:bodyPr wrap="square" lIns="0" tIns="0" rIns="0" bIns="0" rtlCol="0" anchor="ctr"/>
          <a:lstStyle/>
          <a:p>
            <a:pPr marL="0" indent="0" algn="r">
              <a:buNone/>
            </a:pPr>
            <a:r>
              <a:rPr lang="en-US" sz="1400" b="1" kern="0" spc="400" dirty="0">
                <a:solidFill>
                  <a:srgbClr val="0F3D2E"/>
                </a:solidFill>
                <a:latin typeface="Calibri" pitchFamily="34" charset="0"/>
                <a:ea typeface="Calibri" pitchFamily="34" charset="-122"/>
                <a:cs typeface="Calibri" pitchFamily="34" charset="-120"/>
              </a:rPr>
              <a:t>CHOLLA</a:t>
            </a:r>
            <a:r>
              <a:rPr lang="en-US" sz="1100" dirty="0">
                <a:solidFill>
                  <a:srgbClr val="5A6C6A"/>
                </a:solidFill>
                <a:latin typeface="Calibri" pitchFamily="34" charset="0"/>
                <a:ea typeface="Calibri" pitchFamily="34" charset="-122"/>
                <a:cs typeface="Calibri" pitchFamily="34" charset="-120"/>
              </a:rPr>
              <a:t>  PGRR145</a:t>
            </a:r>
            <a:endParaRPr lang="en-US" sz="1400" dirty="0"/>
          </a:p>
        </p:txBody>
      </p:sp>
      <p:sp>
        <p:nvSpPr>
          <p:cNvPr id="4" name="Shape 2"/>
          <p:cNvSpPr/>
          <p:nvPr/>
        </p:nvSpPr>
        <p:spPr>
          <a:xfrm>
            <a:off x="548640" y="1143000"/>
            <a:ext cx="11064240" cy="13716"/>
          </a:xfrm>
          <a:prstGeom prst="rect">
            <a:avLst/>
          </a:prstGeom>
          <a:solidFill>
            <a:srgbClr val="D6D9D4"/>
          </a:solidFill>
          <a:ln w="12700">
            <a:solidFill>
              <a:srgbClr val="D6D9D4"/>
            </a:solidFill>
            <a:prstDash val="solid"/>
          </a:ln>
        </p:spPr>
        <p:txBody>
          <a:bodyPr/>
          <a:lstStyle/>
          <a:p>
            <a:endParaRPr lang="en-US"/>
          </a:p>
        </p:txBody>
      </p:sp>
      <p:sp>
        <p:nvSpPr>
          <p:cNvPr id="5" name="Text 3"/>
          <p:cNvSpPr/>
          <p:nvPr/>
        </p:nvSpPr>
        <p:spPr>
          <a:xfrm>
            <a:off x="548640" y="6492240"/>
            <a:ext cx="8229600" cy="274320"/>
          </a:xfrm>
          <a:prstGeom prst="rect">
            <a:avLst/>
          </a:prstGeom>
          <a:noFill/>
          <a:ln/>
        </p:spPr>
        <p:txBody>
          <a:bodyPr wrap="square" lIns="0" tIns="0" rIns="0" bIns="0" rtlCol="0" anchor="ctr"/>
          <a:lstStyle/>
          <a:p>
            <a:pPr marL="0" indent="0">
              <a:buNone/>
            </a:pPr>
            <a:r>
              <a:rPr lang="en-US" sz="900" dirty="0">
                <a:solidFill>
                  <a:srgbClr val="5A6C6A"/>
                </a:solidFill>
                <a:latin typeface="Calibri" pitchFamily="34" charset="0"/>
                <a:ea typeface="Calibri" pitchFamily="34" charset="-122"/>
                <a:cs typeface="Calibri" pitchFamily="34" charset="-120"/>
              </a:rPr>
              <a:t>Technical Advisory Committee   ·   May 13, 2026</a:t>
            </a:r>
            <a:endParaRPr lang="en-US" sz="900" dirty="0"/>
          </a:p>
        </p:txBody>
      </p:sp>
      <p:sp>
        <p:nvSpPr>
          <p:cNvPr id="6" name="Text 4"/>
          <p:cNvSpPr/>
          <p:nvPr/>
        </p:nvSpPr>
        <p:spPr>
          <a:xfrm>
            <a:off x="11338560" y="6492240"/>
            <a:ext cx="365760" cy="274320"/>
          </a:xfrm>
          <a:prstGeom prst="rect">
            <a:avLst/>
          </a:prstGeom>
          <a:noFill/>
          <a:ln/>
        </p:spPr>
        <p:txBody>
          <a:bodyPr wrap="square" lIns="0" tIns="0" rIns="0" bIns="0" rtlCol="0" anchor="ctr"/>
          <a:lstStyle/>
          <a:p>
            <a:pPr marL="0" indent="0" algn="r">
              <a:buNone/>
            </a:pPr>
            <a:r>
              <a:rPr lang="en-US" sz="900" dirty="0">
                <a:solidFill>
                  <a:srgbClr val="5A6C6A"/>
                </a:solidFill>
                <a:latin typeface="Calibri" pitchFamily="34" charset="0"/>
                <a:ea typeface="Calibri" pitchFamily="34" charset="-122"/>
                <a:cs typeface="Calibri" pitchFamily="34" charset="-120"/>
              </a:rPr>
              <a:t>11</a:t>
            </a:r>
            <a:endParaRPr lang="en-US" sz="900" dirty="0"/>
          </a:p>
        </p:txBody>
      </p:sp>
      <p:sp>
        <p:nvSpPr>
          <p:cNvPr id="7" name="Text 5"/>
          <p:cNvSpPr/>
          <p:nvPr/>
        </p:nvSpPr>
        <p:spPr>
          <a:xfrm>
            <a:off x="548640" y="1234440"/>
            <a:ext cx="10972800" cy="365760"/>
          </a:xfrm>
          <a:prstGeom prst="rect">
            <a:avLst/>
          </a:prstGeom>
          <a:noFill/>
          <a:ln/>
        </p:spPr>
        <p:txBody>
          <a:bodyPr wrap="square" lIns="0" tIns="0" rIns="0" bIns="0" rtlCol="0" anchor="ctr"/>
          <a:lstStyle/>
          <a:p>
            <a:pPr marL="0" indent="0">
              <a:buNone/>
            </a:pPr>
            <a:r>
              <a:rPr lang="en-US" sz="1400" i="1" dirty="0">
                <a:solidFill>
                  <a:srgbClr val="5A6C6A"/>
                </a:solidFill>
                <a:latin typeface="Calibri" pitchFamily="34" charset="0"/>
                <a:ea typeface="Calibri" pitchFamily="34" charset="-122"/>
                <a:cs typeface="Calibri" pitchFamily="34" charset="-120"/>
              </a:rPr>
              <a:t>If a delay does emerge, we should pursue every lever available to minimize the impact.</a:t>
            </a:r>
            <a:endParaRPr lang="en-US" sz="1400" dirty="0"/>
          </a:p>
        </p:txBody>
      </p:sp>
      <p:sp>
        <p:nvSpPr>
          <p:cNvPr id="8" name="Shape 6"/>
          <p:cNvSpPr/>
          <p:nvPr/>
        </p:nvSpPr>
        <p:spPr>
          <a:xfrm>
            <a:off x="548640" y="1783080"/>
            <a:ext cx="3703320" cy="365760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9" name="Shape 7"/>
          <p:cNvSpPr/>
          <p:nvPr/>
        </p:nvSpPr>
        <p:spPr>
          <a:xfrm>
            <a:off x="548640" y="1783080"/>
            <a:ext cx="54864" cy="3657600"/>
          </a:xfrm>
          <a:prstGeom prst="rect">
            <a:avLst/>
          </a:prstGeom>
          <a:solidFill>
            <a:srgbClr val="E8B923"/>
          </a:solidFill>
          <a:ln w="12700">
            <a:solidFill>
              <a:srgbClr val="E8B923"/>
            </a:solidFill>
            <a:prstDash val="solid"/>
          </a:ln>
        </p:spPr>
        <p:txBody>
          <a:bodyPr/>
          <a:lstStyle/>
          <a:p>
            <a:endParaRPr lang="en-US"/>
          </a:p>
        </p:txBody>
      </p:sp>
      <p:pic>
        <p:nvPicPr>
          <p:cNvPr id="10" name="Image 0" descr="preencoded.png"/>
          <p:cNvPicPr>
            <a:picLocks noChangeAspect="1"/>
          </p:cNvPicPr>
          <p:nvPr/>
        </p:nvPicPr>
        <p:blipFill>
          <a:blip r:embed="rId3"/>
          <a:stretch>
            <a:fillRect/>
          </a:stretch>
        </p:blipFill>
        <p:spPr>
          <a:xfrm>
            <a:off x="822960" y="1965960"/>
            <a:ext cx="365760" cy="365760"/>
          </a:xfrm>
          <a:prstGeom prst="rect">
            <a:avLst/>
          </a:prstGeom>
        </p:spPr>
      </p:pic>
      <p:sp>
        <p:nvSpPr>
          <p:cNvPr id="11" name="Text 8"/>
          <p:cNvSpPr/>
          <p:nvPr/>
        </p:nvSpPr>
        <p:spPr>
          <a:xfrm>
            <a:off x="1325880" y="1965960"/>
            <a:ext cx="2743200" cy="274320"/>
          </a:xfrm>
          <a:prstGeom prst="rect">
            <a:avLst/>
          </a:prstGeom>
          <a:noFill/>
          <a:ln/>
        </p:spPr>
        <p:txBody>
          <a:bodyPr wrap="square" lIns="0" tIns="0" rIns="0" bIns="0" rtlCol="0" anchor="ctr"/>
          <a:lstStyle/>
          <a:p>
            <a:pPr marL="0" indent="0">
              <a:buNone/>
            </a:pPr>
            <a:r>
              <a:rPr lang="en-US" sz="900" b="1" kern="0" spc="300" dirty="0">
                <a:solidFill>
                  <a:srgbClr val="E8B923"/>
                </a:solidFill>
                <a:latin typeface="Calibri" pitchFamily="34" charset="0"/>
                <a:ea typeface="Calibri" pitchFamily="34" charset="-122"/>
                <a:cs typeface="Calibri" pitchFamily="34" charset="-120"/>
              </a:rPr>
              <a:t>CAPACITY</a:t>
            </a:r>
            <a:endParaRPr lang="en-US" sz="900" dirty="0"/>
          </a:p>
        </p:txBody>
      </p:sp>
      <p:sp>
        <p:nvSpPr>
          <p:cNvPr id="12" name="Text 9"/>
          <p:cNvSpPr/>
          <p:nvPr/>
        </p:nvSpPr>
        <p:spPr>
          <a:xfrm>
            <a:off x="822960" y="2423160"/>
            <a:ext cx="3291840" cy="868680"/>
          </a:xfrm>
          <a:prstGeom prst="rect">
            <a:avLst/>
          </a:prstGeom>
          <a:noFill/>
          <a:ln/>
        </p:spPr>
        <p:txBody>
          <a:bodyPr wrap="square" lIns="0" tIns="0" rIns="0" bIns="0" rtlCol="0" anchor="ctr"/>
          <a:lstStyle/>
          <a:p>
            <a:pPr marL="0" indent="0">
              <a:buNone/>
            </a:pPr>
            <a:r>
              <a:rPr lang="en-US" sz="1500" b="1" dirty="0">
                <a:solidFill>
                  <a:srgbClr val="0F3D2E"/>
                </a:solidFill>
                <a:latin typeface="Calibri" pitchFamily="34" charset="0"/>
                <a:ea typeface="Calibri" pitchFamily="34" charset="-122"/>
                <a:cs typeface="Calibri" pitchFamily="34" charset="-120"/>
              </a:rPr>
              <a:t>RPG studies are uncovering more headroom</a:t>
            </a:r>
            <a:endParaRPr lang="en-US" sz="1500" dirty="0"/>
          </a:p>
        </p:txBody>
      </p:sp>
      <p:sp>
        <p:nvSpPr>
          <p:cNvPr id="13" name="Text 10"/>
          <p:cNvSpPr/>
          <p:nvPr/>
        </p:nvSpPr>
        <p:spPr>
          <a:xfrm>
            <a:off x="822960" y="3383280"/>
            <a:ext cx="3291840" cy="1965960"/>
          </a:xfrm>
          <a:prstGeom prst="rect">
            <a:avLst/>
          </a:prstGeom>
          <a:noFill/>
          <a:ln/>
        </p:spPr>
        <p:txBody>
          <a:bodyPr wrap="square" rtlCol="0" anchor="t"/>
          <a:lstStyle/>
          <a:p>
            <a:pPr marL="342900" indent="-342900">
              <a:spcAft>
                <a:spcPts val="600"/>
              </a:spcAft>
              <a:buSzPct val="100000"/>
              <a:buChar char="■"/>
            </a:pPr>
            <a:r>
              <a:rPr lang="en-US" sz="1100" dirty="0">
                <a:solidFill>
                  <a:srgbClr val="1A1A1A"/>
                </a:solidFill>
                <a:latin typeface="Calibri" pitchFamily="34" charset="0"/>
                <a:ea typeface="Calibri" pitchFamily="34" charset="-122"/>
                <a:cs typeface="Calibri" pitchFamily="34" charset="-120"/>
              </a:rPr>
              <a:t>Southern DFW approved with 2.9 GW additional capability beyond the original study</a:t>
            </a:r>
            <a:endParaRPr lang="en-US" sz="1100" dirty="0"/>
          </a:p>
          <a:p>
            <a:pPr marL="342900" indent="-342900">
              <a:spcAft>
                <a:spcPts val="600"/>
              </a:spcAft>
              <a:buSzPct val="100000"/>
              <a:buChar char="■"/>
            </a:pPr>
            <a:r>
              <a:rPr lang="en-US" sz="1100" dirty="0">
                <a:solidFill>
                  <a:srgbClr val="1A1A1A"/>
                </a:solidFill>
                <a:latin typeface="Calibri" pitchFamily="34" charset="0"/>
                <a:ea typeface="Calibri" pitchFamily="34" charset="-122"/>
                <a:cs typeface="Calibri" pitchFamily="34" charset="-120"/>
              </a:rPr>
              <a:t>'24 RTP-derived sets studied with 11 GW additional capacity in the DFW area</a:t>
            </a:r>
            <a:endParaRPr lang="en-US" sz="1100" dirty="0"/>
          </a:p>
          <a:p>
            <a:pPr marL="342900" indent="-342900">
              <a:spcAft>
                <a:spcPts val="600"/>
              </a:spcAft>
              <a:buSzPct val="100000"/>
              <a:buChar char="■"/>
            </a:pPr>
            <a:r>
              <a:rPr lang="en-US" sz="1100" dirty="0">
                <a:solidFill>
                  <a:srgbClr val="1A1A1A"/>
                </a:solidFill>
                <a:latin typeface="Calibri" pitchFamily="34" charset="0"/>
                <a:ea typeface="Calibri" pitchFamily="34" charset="-122"/>
                <a:cs typeface="Calibri" pitchFamily="34" charset="-120"/>
              </a:rPr>
              <a:t>Originating loads AND other approved loads may both be servable</a:t>
            </a:r>
            <a:endParaRPr lang="en-US" sz="1100" dirty="0"/>
          </a:p>
          <a:p>
            <a:pPr marL="342900" indent="-342900">
              <a:spcAft>
                <a:spcPts val="600"/>
              </a:spcAft>
              <a:buSzPct val="100000"/>
              <a:buChar char="■"/>
            </a:pPr>
            <a:r>
              <a:rPr lang="en-US" sz="1100" dirty="0">
                <a:solidFill>
                  <a:srgbClr val="1A1A1A"/>
                </a:solidFill>
                <a:latin typeface="Calibri" pitchFamily="34" charset="0"/>
                <a:ea typeface="Calibri" pitchFamily="34" charset="-122"/>
                <a:cs typeface="Calibri" pitchFamily="34" charset="-120"/>
              </a:rPr>
              <a:t>ERCOT's ongoing study-validity review should be expedited</a:t>
            </a:r>
            <a:endParaRPr lang="en-US" sz="1100" dirty="0"/>
          </a:p>
        </p:txBody>
      </p:sp>
      <p:sp>
        <p:nvSpPr>
          <p:cNvPr id="14" name="Shape 11"/>
          <p:cNvSpPr/>
          <p:nvPr/>
        </p:nvSpPr>
        <p:spPr>
          <a:xfrm>
            <a:off x="4434840" y="1783080"/>
            <a:ext cx="3703320" cy="365760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15" name="Shape 12"/>
          <p:cNvSpPr/>
          <p:nvPr/>
        </p:nvSpPr>
        <p:spPr>
          <a:xfrm>
            <a:off x="4434840" y="1783080"/>
            <a:ext cx="54864" cy="3657600"/>
          </a:xfrm>
          <a:prstGeom prst="rect">
            <a:avLst/>
          </a:prstGeom>
          <a:solidFill>
            <a:srgbClr val="E8B923"/>
          </a:solidFill>
          <a:ln w="12700">
            <a:solidFill>
              <a:srgbClr val="E8B923"/>
            </a:solidFill>
            <a:prstDash val="solid"/>
          </a:ln>
        </p:spPr>
        <p:txBody>
          <a:bodyPr/>
          <a:lstStyle/>
          <a:p>
            <a:endParaRPr lang="en-US"/>
          </a:p>
        </p:txBody>
      </p:sp>
      <p:pic>
        <p:nvPicPr>
          <p:cNvPr id="16" name="Image 1" descr="preencoded.png"/>
          <p:cNvPicPr>
            <a:picLocks noChangeAspect="1"/>
          </p:cNvPicPr>
          <p:nvPr/>
        </p:nvPicPr>
        <p:blipFill>
          <a:blip r:embed="rId4"/>
          <a:stretch>
            <a:fillRect/>
          </a:stretch>
        </p:blipFill>
        <p:spPr>
          <a:xfrm>
            <a:off x="4709160" y="1965960"/>
            <a:ext cx="365760" cy="365760"/>
          </a:xfrm>
          <a:prstGeom prst="rect">
            <a:avLst/>
          </a:prstGeom>
        </p:spPr>
      </p:pic>
      <p:sp>
        <p:nvSpPr>
          <p:cNvPr id="17" name="Text 13"/>
          <p:cNvSpPr/>
          <p:nvPr/>
        </p:nvSpPr>
        <p:spPr>
          <a:xfrm>
            <a:off x="5212080" y="1965960"/>
            <a:ext cx="2743200" cy="274320"/>
          </a:xfrm>
          <a:prstGeom prst="rect">
            <a:avLst/>
          </a:prstGeom>
          <a:noFill/>
          <a:ln/>
        </p:spPr>
        <p:txBody>
          <a:bodyPr wrap="square" lIns="0" tIns="0" rIns="0" bIns="0" rtlCol="0" anchor="ctr"/>
          <a:lstStyle/>
          <a:p>
            <a:pPr marL="0" indent="0">
              <a:buNone/>
            </a:pPr>
            <a:r>
              <a:rPr lang="en-US" sz="900" b="1" kern="0" spc="300" dirty="0">
                <a:solidFill>
                  <a:srgbClr val="E8B923"/>
                </a:solidFill>
                <a:latin typeface="Calibri" pitchFamily="34" charset="0"/>
                <a:ea typeface="Calibri" pitchFamily="34" charset="-122"/>
                <a:cs typeface="Calibri" pitchFamily="34" charset="-120"/>
              </a:rPr>
              <a:t>SEQUENCING</a:t>
            </a:r>
            <a:endParaRPr lang="en-US" sz="900" dirty="0"/>
          </a:p>
        </p:txBody>
      </p:sp>
      <p:sp>
        <p:nvSpPr>
          <p:cNvPr id="18" name="Text 14"/>
          <p:cNvSpPr/>
          <p:nvPr/>
        </p:nvSpPr>
        <p:spPr>
          <a:xfrm>
            <a:off x="4709160" y="2423160"/>
            <a:ext cx="3291840" cy="868680"/>
          </a:xfrm>
          <a:prstGeom prst="rect">
            <a:avLst/>
          </a:prstGeom>
          <a:noFill/>
          <a:ln/>
        </p:spPr>
        <p:txBody>
          <a:bodyPr wrap="square" lIns="0" tIns="0" rIns="0" bIns="0" rtlCol="0" anchor="ctr"/>
          <a:lstStyle/>
          <a:p>
            <a:pPr marL="0" indent="0">
              <a:buNone/>
            </a:pPr>
            <a:r>
              <a:rPr lang="en-US" sz="1500" b="1" dirty="0">
                <a:solidFill>
                  <a:srgbClr val="0F3D2E"/>
                </a:solidFill>
                <a:latin typeface="Calibri" pitchFamily="34" charset="0"/>
                <a:ea typeface="Calibri" pitchFamily="34" charset="-122"/>
                <a:cs typeface="Calibri" pitchFamily="34" charset="-120"/>
              </a:rPr>
              <a:t>TSPs have latitude to mitigate impacts</a:t>
            </a:r>
            <a:endParaRPr lang="en-US" sz="1500" dirty="0"/>
          </a:p>
        </p:txBody>
      </p:sp>
      <p:sp>
        <p:nvSpPr>
          <p:cNvPr id="19" name="Text 15"/>
          <p:cNvSpPr/>
          <p:nvPr/>
        </p:nvSpPr>
        <p:spPr>
          <a:xfrm>
            <a:off x="4709160" y="3383280"/>
            <a:ext cx="3291840" cy="1965960"/>
          </a:xfrm>
          <a:prstGeom prst="rect">
            <a:avLst/>
          </a:prstGeom>
          <a:noFill/>
          <a:ln/>
        </p:spPr>
        <p:txBody>
          <a:bodyPr wrap="square" rtlCol="0" anchor="t"/>
          <a:lstStyle/>
          <a:p>
            <a:pPr marL="342900" indent="-342900">
              <a:spcAft>
                <a:spcPts val="600"/>
              </a:spcAft>
              <a:buSzPct val="100000"/>
              <a:buChar char="■"/>
            </a:pPr>
            <a:r>
              <a:rPr lang="en-US" sz="1100" dirty="0">
                <a:solidFill>
                  <a:srgbClr val="1A1A1A"/>
                </a:solidFill>
                <a:latin typeface="Calibri" pitchFamily="34" charset="0"/>
                <a:ea typeface="Calibri" pitchFamily="34" charset="-122"/>
                <a:cs typeface="Calibri" pitchFamily="34" charset="-120"/>
              </a:rPr>
              <a:t>Prioritize impacted loads in TSP planning queues</a:t>
            </a:r>
            <a:endParaRPr lang="en-US" sz="1100" dirty="0"/>
          </a:p>
          <a:p>
            <a:pPr marL="342900" indent="-342900">
              <a:spcAft>
                <a:spcPts val="600"/>
              </a:spcAft>
              <a:buSzPct val="100000"/>
              <a:buChar char="■"/>
            </a:pPr>
            <a:r>
              <a:rPr lang="en-US" sz="1100" dirty="0">
                <a:solidFill>
                  <a:srgbClr val="1A1A1A"/>
                </a:solidFill>
                <a:latin typeface="Calibri" pitchFamily="34" charset="0"/>
                <a:ea typeface="Calibri" pitchFamily="34" charset="-122"/>
                <a:cs typeface="Calibri" pitchFamily="34" charset="-120"/>
              </a:rPr>
              <a:t>Employ more external resources where available</a:t>
            </a:r>
            <a:endParaRPr lang="en-US" sz="1100" dirty="0"/>
          </a:p>
          <a:p>
            <a:pPr marL="342900" indent="-342900">
              <a:spcAft>
                <a:spcPts val="600"/>
              </a:spcAft>
              <a:buSzPct val="100000"/>
              <a:buChar char="■"/>
            </a:pPr>
            <a:r>
              <a:rPr lang="en-US" sz="1100" dirty="0">
                <a:solidFill>
                  <a:srgbClr val="1A1A1A"/>
                </a:solidFill>
                <a:latin typeface="Calibri" pitchFamily="34" charset="0"/>
                <a:ea typeface="Calibri" pitchFamily="34" charset="-122"/>
                <a:cs typeface="Calibri" pitchFamily="34" charset="-120"/>
              </a:rPr>
              <a:t>Modify schedules to bring originating loads online first</a:t>
            </a:r>
            <a:endParaRPr lang="en-US" sz="1100" dirty="0"/>
          </a:p>
        </p:txBody>
      </p:sp>
      <p:sp>
        <p:nvSpPr>
          <p:cNvPr id="20" name="Shape 16"/>
          <p:cNvSpPr/>
          <p:nvPr/>
        </p:nvSpPr>
        <p:spPr>
          <a:xfrm>
            <a:off x="8321040" y="1783080"/>
            <a:ext cx="3703320" cy="365760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21" name="Shape 17"/>
          <p:cNvSpPr/>
          <p:nvPr/>
        </p:nvSpPr>
        <p:spPr>
          <a:xfrm>
            <a:off x="8321040" y="1783080"/>
            <a:ext cx="54864" cy="3657600"/>
          </a:xfrm>
          <a:prstGeom prst="rect">
            <a:avLst/>
          </a:prstGeom>
          <a:solidFill>
            <a:srgbClr val="E8B923"/>
          </a:solidFill>
          <a:ln w="12700">
            <a:solidFill>
              <a:srgbClr val="E8B923"/>
            </a:solidFill>
            <a:prstDash val="solid"/>
          </a:ln>
        </p:spPr>
        <p:txBody>
          <a:bodyPr/>
          <a:lstStyle/>
          <a:p>
            <a:endParaRPr lang="en-US"/>
          </a:p>
        </p:txBody>
      </p:sp>
      <p:pic>
        <p:nvPicPr>
          <p:cNvPr id="22" name="Image 2" descr="preencoded.png"/>
          <p:cNvPicPr>
            <a:picLocks noChangeAspect="1"/>
          </p:cNvPicPr>
          <p:nvPr/>
        </p:nvPicPr>
        <p:blipFill>
          <a:blip r:embed="rId5"/>
          <a:stretch>
            <a:fillRect/>
          </a:stretch>
        </p:blipFill>
        <p:spPr>
          <a:xfrm>
            <a:off x="8595360" y="1965960"/>
            <a:ext cx="365760" cy="365760"/>
          </a:xfrm>
          <a:prstGeom prst="rect">
            <a:avLst/>
          </a:prstGeom>
        </p:spPr>
      </p:pic>
      <p:sp>
        <p:nvSpPr>
          <p:cNvPr id="23" name="Text 18"/>
          <p:cNvSpPr/>
          <p:nvPr/>
        </p:nvSpPr>
        <p:spPr>
          <a:xfrm>
            <a:off x="9098280" y="1965960"/>
            <a:ext cx="2743200" cy="274320"/>
          </a:xfrm>
          <a:prstGeom prst="rect">
            <a:avLst/>
          </a:prstGeom>
          <a:noFill/>
          <a:ln/>
        </p:spPr>
        <p:txBody>
          <a:bodyPr wrap="square" lIns="0" tIns="0" rIns="0" bIns="0" rtlCol="0" anchor="ctr"/>
          <a:lstStyle/>
          <a:p>
            <a:pPr marL="0" indent="0">
              <a:buNone/>
            </a:pPr>
            <a:r>
              <a:rPr lang="en-US" sz="900" b="1" kern="0" spc="300" dirty="0">
                <a:solidFill>
                  <a:srgbClr val="E8B923"/>
                </a:solidFill>
                <a:latin typeface="Calibri" pitchFamily="34" charset="0"/>
                <a:ea typeface="Calibri" pitchFamily="34" charset="-122"/>
                <a:cs typeface="Calibri" pitchFamily="34" charset="-120"/>
              </a:rPr>
              <a:t>LOAD-SIDE TOOLS</a:t>
            </a:r>
            <a:endParaRPr lang="en-US" sz="900" dirty="0"/>
          </a:p>
        </p:txBody>
      </p:sp>
      <p:sp>
        <p:nvSpPr>
          <p:cNvPr id="24" name="Text 19"/>
          <p:cNvSpPr/>
          <p:nvPr/>
        </p:nvSpPr>
        <p:spPr>
          <a:xfrm>
            <a:off x="8595360" y="2423160"/>
            <a:ext cx="3291840" cy="868680"/>
          </a:xfrm>
          <a:prstGeom prst="rect">
            <a:avLst/>
          </a:prstGeom>
          <a:noFill/>
          <a:ln/>
        </p:spPr>
        <p:txBody>
          <a:bodyPr wrap="square" lIns="0" tIns="0" rIns="0" bIns="0" rtlCol="0" anchor="ctr"/>
          <a:lstStyle/>
          <a:p>
            <a:pPr marL="0" indent="0">
              <a:buNone/>
            </a:pPr>
            <a:r>
              <a:rPr lang="en-US" sz="1500" b="1" dirty="0">
                <a:solidFill>
                  <a:srgbClr val="0F3D2E"/>
                </a:solidFill>
                <a:latin typeface="Calibri" pitchFamily="34" charset="0"/>
                <a:ea typeface="Calibri" pitchFamily="34" charset="-122"/>
                <a:cs typeface="Calibri" pitchFamily="34" charset="-120"/>
              </a:rPr>
              <a:t>Loads can share the burden</a:t>
            </a:r>
            <a:endParaRPr lang="en-US" sz="1500" dirty="0"/>
          </a:p>
        </p:txBody>
      </p:sp>
      <p:sp>
        <p:nvSpPr>
          <p:cNvPr id="25" name="Text 20"/>
          <p:cNvSpPr/>
          <p:nvPr/>
        </p:nvSpPr>
        <p:spPr>
          <a:xfrm>
            <a:off x="8595360" y="3383280"/>
            <a:ext cx="3291840" cy="1965960"/>
          </a:xfrm>
          <a:prstGeom prst="rect">
            <a:avLst/>
          </a:prstGeom>
          <a:noFill/>
          <a:ln/>
        </p:spPr>
        <p:txBody>
          <a:bodyPr wrap="square" rtlCol="0" anchor="t"/>
          <a:lstStyle/>
          <a:p>
            <a:pPr marL="342900" indent="-342900">
              <a:spcAft>
                <a:spcPts val="600"/>
              </a:spcAft>
              <a:buSzPct val="100000"/>
              <a:buChar char="■"/>
            </a:pPr>
            <a:r>
              <a:rPr lang="en-US" sz="1100" dirty="0">
                <a:solidFill>
                  <a:srgbClr val="1A1A1A"/>
                </a:solidFill>
                <a:latin typeface="Calibri" pitchFamily="34" charset="0"/>
                <a:ea typeface="Calibri" pitchFamily="34" charset="-122"/>
                <a:cs typeface="Calibri" pitchFamily="34" charset="-120"/>
              </a:rPr>
              <a:t>PCLR (Provisional Controllable Load Resource) commitments</a:t>
            </a:r>
            <a:endParaRPr lang="en-US" sz="1100" dirty="0"/>
          </a:p>
          <a:p>
            <a:pPr marL="342900" indent="-342900">
              <a:spcAft>
                <a:spcPts val="600"/>
              </a:spcAft>
              <a:buSzPct val="100000"/>
              <a:buChar char="■"/>
            </a:pPr>
            <a:r>
              <a:rPr lang="en-US" sz="1100" dirty="0">
                <a:solidFill>
                  <a:srgbClr val="1A1A1A"/>
                </a:solidFill>
                <a:latin typeface="Calibri" pitchFamily="34" charset="0"/>
                <a:ea typeface="Calibri" pitchFamily="34" charset="-122"/>
                <a:cs typeface="Calibri" pitchFamily="34" charset="-120"/>
              </a:rPr>
              <a:t>WLPUN (Withdrawal-Limited Private Use Network) where applicable</a:t>
            </a:r>
            <a:endParaRPr lang="en-US" sz="1100" dirty="0"/>
          </a:p>
          <a:p>
            <a:pPr marL="342900" indent="-342900">
              <a:spcAft>
                <a:spcPts val="600"/>
              </a:spcAft>
              <a:buSzPct val="100000"/>
              <a:buChar char="■"/>
            </a:pPr>
            <a:r>
              <a:rPr lang="en-US" sz="1100" dirty="0">
                <a:solidFill>
                  <a:srgbClr val="1A1A1A"/>
                </a:solidFill>
                <a:latin typeface="Calibri" pitchFamily="34" charset="0"/>
                <a:ea typeface="Calibri" pitchFamily="34" charset="-122"/>
                <a:cs typeface="Calibri" pitchFamily="34" charset="-120"/>
              </a:rPr>
              <a:t>Operational flexibility from the data-center loads themselves</a:t>
            </a:r>
            <a:endParaRPr lang="en-US" sz="1100" dirty="0"/>
          </a:p>
        </p:txBody>
      </p:sp>
      <p:sp>
        <p:nvSpPr>
          <p:cNvPr id="26" name="Shape 21"/>
          <p:cNvSpPr/>
          <p:nvPr/>
        </p:nvSpPr>
        <p:spPr>
          <a:xfrm>
            <a:off x="548640" y="5623560"/>
            <a:ext cx="11064240" cy="640080"/>
          </a:xfrm>
          <a:prstGeom prst="rect">
            <a:avLst/>
          </a:prstGeom>
          <a:solidFill>
            <a:srgbClr val="FBF1D2"/>
          </a:solidFill>
          <a:ln w="9525">
            <a:solidFill>
              <a:srgbClr val="E8B923"/>
            </a:solidFill>
            <a:prstDash val="solid"/>
          </a:ln>
        </p:spPr>
        <p:txBody>
          <a:bodyPr/>
          <a:lstStyle/>
          <a:p>
            <a:endParaRPr lang="en-US"/>
          </a:p>
        </p:txBody>
      </p:sp>
      <p:sp>
        <p:nvSpPr>
          <p:cNvPr id="27" name="Text 22"/>
          <p:cNvSpPr/>
          <p:nvPr/>
        </p:nvSpPr>
        <p:spPr>
          <a:xfrm>
            <a:off x="777240" y="5623560"/>
            <a:ext cx="10607040" cy="640080"/>
          </a:xfrm>
          <a:prstGeom prst="rect">
            <a:avLst/>
          </a:prstGeom>
          <a:noFill/>
          <a:ln/>
        </p:spPr>
        <p:txBody>
          <a:bodyPr wrap="square" lIns="0" tIns="0" rIns="0" bIns="0" rtlCol="0" anchor="ctr"/>
          <a:lstStyle/>
          <a:p>
            <a:pPr marL="0" indent="0" algn="ctr">
              <a:buNone/>
            </a:pPr>
            <a:r>
              <a:rPr lang="en-US" sz="1400" b="1" dirty="0">
                <a:solidFill>
                  <a:srgbClr val="0F3D2E"/>
                </a:solidFill>
                <a:latin typeface="Calibri" pitchFamily="34" charset="0"/>
                <a:ea typeface="Calibri" pitchFamily="34" charset="-122"/>
                <a:cs typeface="Calibri" pitchFamily="34" charset="-120"/>
              </a:rPr>
              <a:t>We can solve this together — fix the cutoff, expedite the confirmation studies, and use load-side tools.</a:t>
            </a:r>
            <a:endParaRPr lang="en-US" sz="1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A2A20"/>
        </a:solidFill>
        <a:effectLst/>
      </p:bgPr>
    </p:bg>
    <p:spTree>
      <p:nvGrpSpPr>
        <p:cNvPr id="1" name=""/>
        <p:cNvGrpSpPr/>
        <p:nvPr/>
      </p:nvGrpSpPr>
      <p:grpSpPr>
        <a:xfrm>
          <a:off x="0" y="0"/>
          <a:ext cx="0" cy="0"/>
          <a:chOff x="0" y="0"/>
          <a:chExt cx="0" cy="0"/>
        </a:xfrm>
      </p:grpSpPr>
      <p:sp>
        <p:nvSpPr>
          <p:cNvPr id="2" name="Shape 0"/>
          <p:cNvSpPr/>
          <p:nvPr/>
        </p:nvSpPr>
        <p:spPr>
          <a:xfrm>
            <a:off x="0" y="0"/>
            <a:ext cx="164592" cy="6858000"/>
          </a:xfrm>
          <a:prstGeom prst="rect">
            <a:avLst/>
          </a:prstGeom>
          <a:solidFill>
            <a:srgbClr val="E8B923"/>
          </a:solidFill>
          <a:ln w="12700">
            <a:solidFill>
              <a:srgbClr val="E8B923"/>
            </a:solidFill>
            <a:prstDash val="solid"/>
          </a:ln>
        </p:spPr>
        <p:txBody>
          <a:bodyPr/>
          <a:lstStyle/>
          <a:p>
            <a:endParaRPr lang="en-US"/>
          </a:p>
        </p:txBody>
      </p:sp>
      <p:sp>
        <p:nvSpPr>
          <p:cNvPr id="3" name="Text 1"/>
          <p:cNvSpPr/>
          <p:nvPr/>
        </p:nvSpPr>
        <p:spPr>
          <a:xfrm>
            <a:off x="548640" y="960120"/>
            <a:ext cx="11064240" cy="365760"/>
          </a:xfrm>
          <a:prstGeom prst="rect">
            <a:avLst/>
          </a:prstGeom>
          <a:noFill/>
          <a:ln/>
        </p:spPr>
        <p:txBody>
          <a:bodyPr wrap="square" lIns="0" tIns="0" rIns="0" bIns="0" rtlCol="0" anchor="ctr"/>
          <a:lstStyle/>
          <a:p>
            <a:pPr marL="0" indent="0" algn="ctr">
              <a:buNone/>
            </a:pPr>
            <a:r>
              <a:rPr lang="en-US" sz="1300" b="1" kern="0" spc="500" dirty="0">
                <a:solidFill>
                  <a:srgbClr val="E8B923"/>
                </a:solidFill>
                <a:latin typeface="Calibri" pitchFamily="34" charset="0"/>
                <a:ea typeface="Calibri" pitchFamily="34" charset="-122"/>
                <a:cs typeface="Calibri" pitchFamily="34" charset="-120"/>
              </a:rPr>
              <a:t>DISCUSSION</a:t>
            </a:r>
            <a:endParaRPr lang="en-US" sz="1300" dirty="0"/>
          </a:p>
        </p:txBody>
      </p:sp>
      <p:sp>
        <p:nvSpPr>
          <p:cNvPr id="4" name="Text 2"/>
          <p:cNvSpPr/>
          <p:nvPr/>
        </p:nvSpPr>
        <p:spPr>
          <a:xfrm>
            <a:off x="548640" y="1417320"/>
            <a:ext cx="11064240" cy="1737360"/>
          </a:xfrm>
          <a:prstGeom prst="rect">
            <a:avLst/>
          </a:prstGeom>
          <a:noFill/>
          <a:ln/>
        </p:spPr>
        <p:txBody>
          <a:bodyPr wrap="square" lIns="0" tIns="0" rIns="0" bIns="0" rtlCol="0" anchor="ctr"/>
          <a:lstStyle/>
          <a:p>
            <a:pPr marL="0" indent="0" algn="ctr">
              <a:buNone/>
            </a:pPr>
            <a:r>
              <a:rPr lang="en-US" sz="12000" b="1" dirty="0">
                <a:solidFill>
                  <a:srgbClr val="FFFFFF"/>
                </a:solidFill>
                <a:latin typeface="Calibri" pitchFamily="34" charset="0"/>
                <a:ea typeface="Calibri" pitchFamily="34" charset="-122"/>
                <a:cs typeface="Calibri" pitchFamily="34" charset="-120"/>
              </a:rPr>
              <a:t>Questions?</a:t>
            </a:r>
            <a:endParaRPr lang="en-US" sz="12000" dirty="0"/>
          </a:p>
        </p:txBody>
      </p:sp>
      <p:sp>
        <p:nvSpPr>
          <p:cNvPr id="5" name="Shape 3"/>
          <p:cNvSpPr/>
          <p:nvPr/>
        </p:nvSpPr>
        <p:spPr>
          <a:xfrm>
            <a:off x="5623560" y="3337560"/>
            <a:ext cx="914400" cy="36576"/>
          </a:xfrm>
          <a:prstGeom prst="rect">
            <a:avLst/>
          </a:prstGeom>
          <a:solidFill>
            <a:srgbClr val="E8B923"/>
          </a:solidFill>
          <a:ln w="12700">
            <a:solidFill>
              <a:srgbClr val="E8B923"/>
            </a:solidFill>
            <a:prstDash val="solid"/>
          </a:ln>
        </p:spPr>
        <p:txBody>
          <a:bodyPr/>
          <a:lstStyle/>
          <a:p>
            <a:endParaRPr lang="en-US"/>
          </a:p>
        </p:txBody>
      </p:sp>
      <p:sp>
        <p:nvSpPr>
          <p:cNvPr id="6" name="Text 4"/>
          <p:cNvSpPr/>
          <p:nvPr/>
        </p:nvSpPr>
        <p:spPr>
          <a:xfrm>
            <a:off x="1371600" y="3703320"/>
            <a:ext cx="9418320" cy="1417320"/>
          </a:xfrm>
          <a:prstGeom prst="rect">
            <a:avLst/>
          </a:prstGeom>
          <a:noFill/>
          <a:ln/>
        </p:spPr>
        <p:txBody>
          <a:bodyPr wrap="square" lIns="0" tIns="0" rIns="0" bIns="0" rtlCol="0" anchor="t"/>
          <a:lstStyle/>
          <a:p>
            <a:pPr marL="0" indent="0" algn="ctr">
              <a:buNone/>
            </a:pPr>
            <a:r>
              <a:rPr lang="en-US" sz="1700" b="1" i="1" dirty="0">
                <a:solidFill>
                  <a:srgbClr val="E8B923"/>
                </a:solidFill>
                <a:latin typeface="Calibri" pitchFamily="34" charset="0"/>
                <a:ea typeface="Calibri" pitchFamily="34" charset="-122"/>
                <a:cs typeface="Calibri" pitchFamily="34" charset="-120"/>
              </a:rPr>
              <a:t>Please remember:</a:t>
            </a:r>
            <a:endParaRPr lang="en-US" sz="1700" dirty="0"/>
          </a:p>
          <a:p>
            <a:pPr marL="0" indent="0" algn="ctr">
              <a:buNone/>
            </a:pPr>
            <a:r>
              <a:rPr lang="en-US" sz="400" dirty="0">
                <a:solidFill>
                  <a:srgbClr val="000000"/>
                </a:solidFill>
                <a:latin typeface="Calibri" pitchFamily="34" charset="0"/>
                <a:ea typeface="Calibri" pitchFamily="34" charset="-122"/>
                <a:cs typeface="Calibri" pitchFamily="34" charset="-120"/>
              </a:rPr>
              <a:t> </a:t>
            </a:r>
            <a:endParaRPr lang="en-US" sz="1700" dirty="0"/>
          </a:p>
          <a:p>
            <a:pPr marL="0" indent="0" algn="ctr">
              <a:buNone/>
            </a:pPr>
            <a:r>
              <a:rPr lang="en-US" sz="1700" i="1" dirty="0">
                <a:solidFill>
                  <a:srgbClr val="FFFFFF"/>
                </a:solidFill>
                <a:latin typeface="Calibri" pitchFamily="34" charset="0"/>
                <a:ea typeface="Calibri" pitchFamily="34" charset="-122"/>
                <a:cs typeface="Calibri" pitchFamily="34" charset="-120"/>
              </a:rPr>
              <a:t>Your question's place in line was established the moment you raised your hand</a:t>
            </a:r>
            <a:endParaRPr lang="en-US" sz="1700" dirty="0"/>
          </a:p>
          <a:p>
            <a:pPr marL="0" indent="0" algn="ctr">
              <a:buNone/>
            </a:pPr>
            <a:r>
              <a:rPr lang="en-US" sz="1700" i="1" dirty="0">
                <a:solidFill>
                  <a:srgbClr val="FFFFFF"/>
                </a:solidFill>
                <a:latin typeface="Calibri" pitchFamily="34" charset="0"/>
                <a:ea typeface="Calibri" pitchFamily="34" charset="-122"/>
                <a:cs typeface="Calibri" pitchFamily="34" charset="-120"/>
              </a:rPr>
              <a:t>— not the moment your hand was independently reviewed.</a:t>
            </a:r>
            <a:endParaRPr lang="en-US" sz="1700" dirty="0"/>
          </a:p>
        </p:txBody>
      </p:sp>
      <p:sp>
        <p:nvSpPr>
          <p:cNvPr id="7" name="Shape 5"/>
          <p:cNvSpPr/>
          <p:nvPr/>
        </p:nvSpPr>
        <p:spPr>
          <a:xfrm>
            <a:off x="822960" y="5486400"/>
            <a:ext cx="10515600" cy="18288"/>
          </a:xfrm>
          <a:prstGeom prst="rect">
            <a:avLst/>
          </a:prstGeom>
          <a:solidFill>
            <a:srgbClr val="E8B923">
              <a:alpha val="50000"/>
            </a:srgbClr>
          </a:solidFill>
          <a:ln w="12700">
            <a:solidFill>
              <a:srgbClr val="E8B923"/>
            </a:solidFill>
            <a:prstDash val="solid"/>
          </a:ln>
        </p:spPr>
        <p:txBody>
          <a:bodyPr/>
          <a:lstStyle/>
          <a:p>
            <a:endParaRPr lang="en-US"/>
          </a:p>
        </p:txBody>
      </p:sp>
      <p:sp>
        <p:nvSpPr>
          <p:cNvPr id="8" name="Text 6"/>
          <p:cNvSpPr/>
          <p:nvPr/>
        </p:nvSpPr>
        <p:spPr>
          <a:xfrm>
            <a:off x="822960" y="5623560"/>
            <a:ext cx="5943600" cy="914400"/>
          </a:xfrm>
          <a:prstGeom prst="rect">
            <a:avLst/>
          </a:prstGeom>
          <a:noFill/>
          <a:ln/>
        </p:spPr>
        <p:txBody>
          <a:bodyPr wrap="square" lIns="0" tIns="0" rIns="0" bIns="0" rtlCol="0" anchor="t"/>
          <a:lstStyle/>
          <a:p>
            <a:pPr marL="0" indent="0">
              <a:buNone/>
            </a:pPr>
            <a:r>
              <a:rPr lang="en-US" sz="900" b="1" kern="0" spc="300" dirty="0">
                <a:solidFill>
                  <a:srgbClr val="E8B923"/>
                </a:solidFill>
                <a:latin typeface="Calibri" pitchFamily="34" charset="0"/>
                <a:ea typeface="Calibri" pitchFamily="34" charset="-122"/>
                <a:cs typeface="Calibri" pitchFamily="34" charset="-120"/>
              </a:rPr>
              <a:t>TODAY'S ASK</a:t>
            </a:r>
            <a:endParaRPr lang="en-US" sz="900" dirty="0"/>
          </a:p>
          <a:p>
            <a:pPr marL="0" indent="0">
              <a:buNone/>
            </a:pPr>
            <a:r>
              <a:rPr lang="en-US" sz="200" dirty="0">
                <a:solidFill>
                  <a:srgbClr val="000000"/>
                </a:solidFill>
                <a:latin typeface="Calibri" pitchFamily="34" charset="0"/>
                <a:ea typeface="Calibri" pitchFamily="34" charset="-122"/>
                <a:cs typeface="Calibri" pitchFamily="34" charset="-120"/>
              </a:rPr>
              <a:t> </a:t>
            </a:r>
            <a:endParaRPr lang="en-US" sz="900" dirty="0"/>
          </a:p>
          <a:p>
            <a:pPr marL="0" indent="0">
              <a:buNone/>
            </a:pPr>
            <a:r>
              <a:rPr lang="en-US" sz="1300" b="1" dirty="0">
                <a:solidFill>
                  <a:srgbClr val="FFFFFF"/>
                </a:solidFill>
                <a:latin typeface="Calibri" pitchFamily="34" charset="0"/>
                <a:ea typeface="Calibri" pitchFamily="34" charset="-122"/>
                <a:cs typeface="Calibri" pitchFamily="34" charset="-120"/>
              </a:rPr>
              <a:t>Move the RPG load cutoff to July 10, 2026</a:t>
            </a:r>
            <a:endParaRPr lang="en-US" sz="900" dirty="0"/>
          </a:p>
          <a:p>
            <a:pPr marL="0" indent="0">
              <a:buNone/>
            </a:pPr>
            <a:r>
              <a:rPr lang="en-US" sz="1100" dirty="0">
                <a:solidFill>
                  <a:srgbClr val="CADCFC"/>
                </a:solidFill>
                <a:latin typeface="Calibri" pitchFamily="34" charset="0"/>
                <a:ea typeface="Calibri" pitchFamily="34" charset="-122"/>
                <a:cs typeface="Calibri" pitchFamily="34" charset="-120"/>
              </a:rPr>
              <a:t>Apply Batch 0 Studied to later filers — not originators</a:t>
            </a:r>
            <a:endParaRPr lang="en-US" sz="900" dirty="0"/>
          </a:p>
        </p:txBody>
      </p:sp>
      <p:sp>
        <p:nvSpPr>
          <p:cNvPr id="9" name="Text 7"/>
          <p:cNvSpPr/>
          <p:nvPr/>
        </p:nvSpPr>
        <p:spPr>
          <a:xfrm>
            <a:off x="6766560" y="5623560"/>
            <a:ext cx="5029200" cy="914400"/>
          </a:xfrm>
          <a:prstGeom prst="rect">
            <a:avLst/>
          </a:prstGeom>
          <a:noFill/>
          <a:ln/>
        </p:spPr>
        <p:txBody>
          <a:bodyPr wrap="square" lIns="0" tIns="0" rIns="0" bIns="0" rtlCol="0" anchor="t"/>
          <a:lstStyle/>
          <a:p>
            <a:pPr marL="0" indent="0" algn="r">
              <a:buNone/>
            </a:pPr>
            <a:r>
              <a:rPr lang="en-US" sz="900" b="1" kern="0" spc="300" dirty="0">
                <a:solidFill>
                  <a:srgbClr val="E8B923"/>
                </a:solidFill>
                <a:latin typeface="Calibri" pitchFamily="34" charset="0"/>
                <a:ea typeface="Calibri" pitchFamily="34" charset="-122"/>
                <a:cs typeface="Calibri" pitchFamily="34" charset="-120"/>
              </a:rPr>
              <a:t>CONTACT</a:t>
            </a:r>
            <a:endParaRPr lang="en-US" sz="900" dirty="0"/>
          </a:p>
          <a:p>
            <a:pPr marL="0" indent="0" algn="r">
              <a:buNone/>
            </a:pPr>
            <a:r>
              <a:rPr lang="en-US" sz="200" dirty="0">
                <a:solidFill>
                  <a:srgbClr val="000000"/>
                </a:solidFill>
                <a:latin typeface="Calibri" pitchFamily="34" charset="0"/>
                <a:ea typeface="Calibri" pitchFamily="34" charset="-122"/>
                <a:cs typeface="Calibri" pitchFamily="34" charset="-120"/>
              </a:rPr>
              <a:t> </a:t>
            </a:r>
            <a:endParaRPr lang="en-US" sz="900" dirty="0"/>
          </a:p>
          <a:p>
            <a:pPr marL="0" indent="0" algn="r">
              <a:buNone/>
            </a:pPr>
            <a:r>
              <a:rPr lang="en-US" sz="1300" b="1" dirty="0">
                <a:solidFill>
                  <a:srgbClr val="FFFFFF"/>
                </a:solidFill>
                <a:latin typeface="Calibri" pitchFamily="34" charset="0"/>
                <a:ea typeface="Calibri" pitchFamily="34" charset="-122"/>
                <a:cs typeface="Calibri" pitchFamily="34" charset="-120"/>
              </a:rPr>
              <a:t>Clayton Greer  ·  Cholla Petroleum, Inc.</a:t>
            </a:r>
            <a:endParaRPr lang="en-US" sz="900" dirty="0"/>
          </a:p>
          <a:p>
            <a:pPr marL="0" indent="0" algn="r">
              <a:buNone/>
            </a:pPr>
            <a:r>
              <a:rPr lang="en-US" sz="1100" dirty="0">
                <a:solidFill>
                  <a:srgbClr val="CADCFC"/>
                </a:solidFill>
                <a:latin typeface="Calibri" pitchFamily="34" charset="0"/>
                <a:ea typeface="Calibri" pitchFamily="34" charset="-122"/>
                <a:cs typeface="Calibri" pitchFamily="34" charset="-120"/>
              </a:rPr>
              <a:t>clayton@chollainc.com  ·  512-497-2986</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AFAF7"/>
        </a:solidFill>
        <a:effectLst/>
      </p:bgPr>
    </p:bg>
    <p:spTree>
      <p:nvGrpSpPr>
        <p:cNvPr id="1" name=""/>
        <p:cNvGrpSpPr/>
        <p:nvPr/>
      </p:nvGrpSpPr>
      <p:grpSpPr>
        <a:xfrm>
          <a:off x="0" y="0"/>
          <a:ext cx="0" cy="0"/>
          <a:chOff x="0" y="0"/>
          <a:chExt cx="0" cy="0"/>
        </a:xfrm>
      </p:grpSpPr>
      <p:sp>
        <p:nvSpPr>
          <p:cNvPr id="2" name="Text 0"/>
          <p:cNvSpPr/>
          <p:nvPr/>
        </p:nvSpPr>
        <p:spPr>
          <a:xfrm>
            <a:off x="548640" y="411480"/>
            <a:ext cx="8686800" cy="640080"/>
          </a:xfrm>
          <a:prstGeom prst="rect">
            <a:avLst/>
          </a:prstGeom>
          <a:noFill/>
          <a:ln/>
        </p:spPr>
        <p:txBody>
          <a:bodyPr wrap="square" lIns="0" tIns="0" rIns="0" bIns="0" rtlCol="0" anchor="ctr"/>
          <a:lstStyle/>
          <a:p>
            <a:pPr marL="0" indent="0">
              <a:buNone/>
            </a:pPr>
            <a:r>
              <a:rPr lang="en-US" sz="3200" b="1" dirty="0">
                <a:solidFill>
                  <a:srgbClr val="0F3D2E"/>
                </a:solidFill>
                <a:latin typeface="Calibri" pitchFamily="34" charset="0"/>
                <a:ea typeface="Calibri" pitchFamily="34" charset="-122"/>
                <a:cs typeface="Calibri" pitchFamily="34" charset="-120"/>
              </a:rPr>
              <a:t>Background</a:t>
            </a:r>
            <a:endParaRPr lang="en-US" sz="3200" dirty="0"/>
          </a:p>
        </p:txBody>
      </p:sp>
      <p:sp>
        <p:nvSpPr>
          <p:cNvPr id="3" name="Text 1"/>
          <p:cNvSpPr/>
          <p:nvPr/>
        </p:nvSpPr>
        <p:spPr>
          <a:xfrm>
            <a:off x="7772400" y="457200"/>
            <a:ext cx="3840480" cy="457200"/>
          </a:xfrm>
          <a:prstGeom prst="rect">
            <a:avLst/>
          </a:prstGeom>
          <a:noFill/>
          <a:ln/>
        </p:spPr>
        <p:txBody>
          <a:bodyPr wrap="square" lIns="0" tIns="0" rIns="0" bIns="0" rtlCol="0" anchor="ctr"/>
          <a:lstStyle/>
          <a:p>
            <a:pPr marL="0" indent="0" algn="r">
              <a:buNone/>
            </a:pPr>
            <a:r>
              <a:rPr lang="en-US" sz="1400" b="1" kern="0" spc="400" dirty="0">
                <a:solidFill>
                  <a:srgbClr val="0F3D2E"/>
                </a:solidFill>
                <a:latin typeface="Calibri" pitchFamily="34" charset="0"/>
                <a:ea typeface="Calibri" pitchFamily="34" charset="-122"/>
                <a:cs typeface="Calibri" pitchFamily="34" charset="-120"/>
              </a:rPr>
              <a:t>CHOLLA</a:t>
            </a:r>
            <a:r>
              <a:rPr lang="en-US" sz="1100" dirty="0">
                <a:solidFill>
                  <a:srgbClr val="5A6C6A"/>
                </a:solidFill>
                <a:latin typeface="Calibri" pitchFamily="34" charset="0"/>
                <a:ea typeface="Calibri" pitchFamily="34" charset="-122"/>
                <a:cs typeface="Calibri" pitchFamily="34" charset="-120"/>
              </a:rPr>
              <a:t>  PGRR145</a:t>
            </a:r>
            <a:endParaRPr lang="en-US" sz="1400" dirty="0"/>
          </a:p>
        </p:txBody>
      </p:sp>
      <p:sp>
        <p:nvSpPr>
          <p:cNvPr id="4" name="Shape 2"/>
          <p:cNvSpPr/>
          <p:nvPr/>
        </p:nvSpPr>
        <p:spPr>
          <a:xfrm>
            <a:off x="548640" y="1143000"/>
            <a:ext cx="11064240" cy="13716"/>
          </a:xfrm>
          <a:prstGeom prst="rect">
            <a:avLst/>
          </a:prstGeom>
          <a:solidFill>
            <a:srgbClr val="D6D9D4"/>
          </a:solidFill>
          <a:ln w="12700">
            <a:solidFill>
              <a:srgbClr val="D6D9D4"/>
            </a:solidFill>
            <a:prstDash val="solid"/>
          </a:ln>
        </p:spPr>
        <p:txBody>
          <a:bodyPr/>
          <a:lstStyle/>
          <a:p>
            <a:endParaRPr lang="en-US"/>
          </a:p>
        </p:txBody>
      </p:sp>
      <p:sp>
        <p:nvSpPr>
          <p:cNvPr id="5" name="Text 3"/>
          <p:cNvSpPr/>
          <p:nvPr/>
        </p:nvSpPr>
        <p:spPr>
          <a:xfrm>
            <a:off x="548640" y="6492240"/>
            <a:ext cx="8229600" cy="274320"/>
          </a:xfrm>
          <a:prstGeom prst="rect">
            <a:avLst/>
          </a:prstGeom>
          <a:noFill/>
          <a:ln/>
        </p:spPr>
        <p:txBody>
          <a:bodyPr wrap="square" lIns="0" tIns="0" rIns="0" bIns="0" rtlCol="0" anchor="ctr"/>
          <a:lstStyle/>
          <a:p>
            <a:pPr marL="0" indent="0">
              <a:buNone/>
            </a:pPr>
            <a:r>
              <a:rPr lang="en-US" sz="900" dirty="0">
                <a:solidFill>
                  <a:srgbClr val="5A6C6A"/>
                </a:solidFill>
                <a:latin typeface="Calibri" pitchFamily="34" charset="0"/>
                <a:ea typeface="Calibri" pitchFamily="34" charset="-122"/>
                <a:cs typeface="Calibri" pitchFamily="34" charset="-120"/>
              </a:rPr>
              <a:t>Technical Advisory Committee   ·   May 13, 2026</a:t>
            </a:r>
            <a:endParaRPr lang="en-US" sz="900" dirty="0"/>
          </a:p>
        </p:txBody>
      </p:sp>
      <p:sp>
        <p:nvSpPr>
          <p:cNvPr id="6" name="Text 4"/>
          <p:cNvSpPr/>
          <p:nvPr/>
        </p:nvSpPr>
        <p:spPr>
          <a:xfrm>
            <a:off x="11338560" y="6492240"/>
            <a:ext cx="365760" cy="274320"/>
          </a:xfrm>
          <a:prstGeom prst="rect">
            <a:avLst/>
          </a:prstGeom>
          <a:noFill/>
          <a:ln/>
        </p:spPr>
        <p:txBody>
          <a:bodyPr wrap="square" lIns="0" tIns="0" rIns="0" bIns="0" rtlCol="0" anchor="ctr"/>
          <a:lstStyle/>
          <a:p>
            <a:pPr marL="0" indent="0" algn="r">
              <a:buNone/>
            </a:pPr>
            <a:r>
              <a:rPr lang="en-US" sz="900" dirty="0">
                <a:solidFill>
                  <a:srgbClr val="5A6C6A"/>
                </a:solidFill>
                <a:latin typeface="Calibri" pitchFamily="34" charset="0"/>
                <a:ea typeface="Calibri" pitchFamily="34" charset="-122"/>
                <a:cs typeface="Calibri" pitchFamily="34" charset="-120"/>
              </a:rPr>
              <a:t>2</a:t>
            </a:r>
            <a:endParaRPr lang="en-US" sz="900" dirty="0"/>
          </a:p>
        </p:txBody>
      </p:sp>
      <p:sp>
        <p:nvSpPr>
          <p:cNvPr id="7" name="Text 5"/>
          <p:cNvSpPr/>
          <p:nvPr/>
        </p:nvSpPr>
        <p:spPr>
          <a:xfrm>
            <a:off x="548640" y="1234440"/>
            <a:ext cx="10972800" cy="365760"/>
          </a:xfrm>
          <a:prstGeom prst="rect">
            <a:avLst/>
          </a:prstGeom>
          <a:noFill/>
          <a:ln/>
        </p:spPr>
        <p:txBody>
          <a:bodyPr wrap="square" lIns="0" tIns="0" rIns="0" bIns="0" rtlCol="0" anchor="ctr"/>
          <a:lstStyle/>
          <a:p>
            <a:pPr marL="0" indent="0">
              <a:buNone/>
            </a:pPr>
            <a:r>
              <a:rPr lang="en-US" sz="1400" i="1" dirty="0">
                <a:solidFill>
                  <a:srgbClr val="5A6C6A"/>
                </a:solidFill>
                <a:latin typeface="Calibri" pitchFamily="34" charset="0"/>
                <a:ea typeface="Calibri" pitchFamily="34" charset="-122"/>
                <a:cs typeface="Calibri" pitchFamily="34" charset="-120"/>
              </a:rPr>
              <a:t>How we got here: three converging threads</a:t>
            </a:r>
            <a:endParaRPr lang="en-US" sz="1400" dirty="0"/>
          </a:p>
        </p:txBody>
      </p:sp>
      <p:sp>
        <p:nvSpPr>
          <p:cNvPr id="8" name="Shape 6"/>
          <p:cNvSpPr/>
          <p:nvPr/>
        </p:nvSpPr>
        <p:spPr>
          <a:xfrm>
            <a:off x="548640" y="1783080"/>
            <a:ext cx="3703320" cy="443484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9" name="Shape 7"/>
          <p:cNvSpPr/>
          <p:nvPr/>
        </p:nvSpPr>
        <p:spPr>
          <a:xfrm>
            <a:off x="548640" y="1783080"/>
            <a:ext cx="54864" cy="4434840"/>
          </a:xfrm>
          <a:prstGeom prst="rect">
            <a:avLst/>
          </a:prstGeom>
          <a:solidFill>
            <a:srgbClr val="E8B923"/>
          </a:solidFill>
          <a:ln w="12700">
            <a:solidFill>
              <a:srgbClr val="E8B923"/>
            </a:solidFill>
            <a:prstDash val="solid"/>
          </a:ln>
        </p:spPr>
        <p:txBody>
          <a:bodyPr/>
          <a:lstStyle/>
          <a:p>
            <a:endParaRPr lang="en-US"/>
          </a:p>
        </p:txBody>
      </p:sp>
      <p:pic>
        <p:nvPicPr>
          <p:cNvPr id="10" name="Image 0" descr="preencoded.png"/>
          <p:cNvPicPr>
            <a:picLocks noChangeAspect="1"/>
          </p:cNvPicPr>
          <p:nvPr/>
        </p:nvPicPr>
        <p:blipFill>
          <a:blip r:embed="rId3"/>
          <a:stretch>
            <a:fillRect/>
          </a:stretch>
        </p:blipFill>
        <p:spPr>
          <a:xfrm>
            <a:off x="822960" y="1965960"/>
            <a:ext cx="365760" cy="365760"/>
          </a:xfrm>
          <a:prstGeom prst="rect">
            <a:avLst/>
          </a:prstGeom>
        </p:spPr>
      </p:pic>
      <p:sp>
        <p:nvSpPr>
          <p:cNvPr id="11" name="Text 8"/>
          <p:cNvSpPr/>
          <p:nvPr/>
        </p:nvSpPr>
        <p:spPr>
          <a:xfrm>
            <a:off x="1325880" y="1965960"/>
            <a:ext cx="2743200" cy="274320"/>
          </a:xfrm>
          <a:prstGeom prst="rect">
            <a:avLst/>
          </a:prstGeom>
          <a:noFill/>
          <a:ln/>
        </p:spPr>
        <p:txBody>
          <a:bodyPr wrap="square" lIns="0" tIns="0" rIns="0" bIns="0" rtlCol="0" anchor="ctr"/>
          <a:lstStyle/>
          <a:p>
            <a:pPr marL="0" indent="0">
              <a:buNone/>
            </a:pPr>
            <a:r>
              <a:rPr lang="en-US" sz="900" b="1" kern="0" spc="300" dirty="0">
                <a:solidFill>
                  <a:srgbClr val="E8B923"/>
                </a:solidFill>
                <a:latin typeface="Calibri" pitchFamily="34" charset="0"/>
                <a:ea typeface="Calibri" pitchFamily="34" charset="-122"/>
                <a:cs typeface="Calibri" pitchFamily="34" charset="-120"/>
              </a:rPr>
              <a:t>INDUSTRY CONTEXT</a:t>
            </a:r>
            <a:endParaRPr lang="en-US" sz="900" dirty="0"/>
          </a:p>
        </p:txBody>
      </p:sp>
      <p:sp>
        <p:nvSpPr>
          <p:cNvPr id="12" name="Text 9"/>
          <p:cNvSpPr/>
          <p:nvPr/>
        </p:nvSpPr>
        <p:spPr>
          <a:xfrm>
            <a:off x="822960" y="2423160"/>
            <a:ext cx="3291840" cy="411480"/>
          </a:xfrm>
          <a:prstGeom prst="rect">
            <a:avLst/>
          </a:prstGeom>
          <a:noFill/>
          <a:ln/>
        </p:spPr>
        <p:txBody>
          <a:bodyPr wrap="square" lIns="0" tIns="0" rIns="0" bIns="0" rtlCol="0" anchor="ctr"/>
          <a:lstStyle/>
          <a:p>
            <a:pPr marL="0" indent="0">
              <a:buNone/>
            </a:pPr>
            <a:r>
              <a:rPr lang="en-US" sz="1700" b="1" dirty="0">
                <a:solidFill>
                  <a:srgbClr val="0F3D2E"/>
                </a:solidFill>
                <a:latin typeface="Calibri" pitchFamily="34" charset="0"/>
                <a:ea typeface="Calibri" pitchFamily="34" charset="-122"/>
                <a:cs typeface="Calibri" pitchFamily="34" charset="-120"/>
              </a:rPr>
              <a:t>Large Load Interconnection</a:t>
            </a:r>
            <a:endParaRPr lang="en-US" sz="1700" dirty="0"/>
          </a:p>
        </p:txBody>
      </p:sp>
      <p:sp>
        <p:nvSpPr>
          <p:cNvPr id="13" name="Text 10"/>
          <p:cNvSpPr/>
          <p:nvPr/>
        </p:nvSpPr>
        <p:spPr>
          <a:xfrm>
            <a:off x="822960" y="2926080"/>
            <a:ext cx="3291840" cy="3246120"/>
          </a:xfrm>
          <a:prstGeom prst="rect">
            <a:avLst/>
          </a:prstGeom>
          <a:noFill/>
          <a:ln/>
        </p:spPr>
        <p:txBody>
          <a:bodyPr wrap="square" rtlCol="0" anchor="t"/>
          <a:lstStyle/>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Data-center driven load growth flooded ERCOT with interconnection requests</a:t>
            </a:r>
            <a:endParaRPr lang="en-US" sz="1050" dirty="0"/>
          </a:p>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ERCOT created an Interim Process for large-load interconnection (3/5/22)</a:t>
            </a:r>
            <a:endParaRPr lang="en-US" sz="1050" dirty="0"/>
          </a:p>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PGRR115 codified the LLIS process — effective Dec 15, 2025</a:t>
            </a:r>
            <a:endParaRPr lang="en-US" sz="1050" dirty="0"/>
          </a:p>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Just 3 days later, ERCOT announced it had to move to a Batch Study process — the origin of PGRR145</a:t>
            </a:r>
            <a:endParaRPr lang="en-US" sz="1050" dirty="0"/>
          </a:p>
        </p:txBody>
      </p:sp>
      <p:sp>
        <p:nvSpPr>
          <p:cNvPr id="14" name="Shape 11"/>
          <p:cNvSpPr/>
          <p:nvPr/>
        </p:nvSpPr>
        <p:spPr>
          <a:xfrm>
            <a:off x="4434840" y="1783080"/>
            <a:ext cx="3703320" cy="443484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15" name="Shape 12"/>
          <p:cNvSpPr/>
          <p:nvPr/>
        </p:nvSpPr>
        <p:spPr>
          <a:xfrm>
            <a:off x="4434840" y="1783080"/>
            <a:ext cx="54864" cy="4434840"/>
          </a:xfrm>
          <a:prstGeom prst="rect">
            <a:avLst/>
          </a:prstGeom>
          <a:solidFill>
            <a:srgbClr val="E8B923"/>
          </a:solidFill>
          <a:ln w="12700">
            <a:solidFill>
              <a:srgbClr val="E8B923"/>
            </a:solidFill>
            <a:prstDash val="solid"/>
          </a:ln>
        </p:spPr>
        <p:txBody>
          <a:bodyPr/>
          <a:lstStyle/>
          <a:p>
            <a:endParaRPr lang="en-US"/>
          </a:p>
        </p:txBody>
      </p:sp>
      <p:pic>
        <p:nvPicPr>
          <p:cNvPr id="16" name="Image 1" descr="preencoded.png"/>
          <p:cNvPicPr>
            <a:picLocks noChangeAspect="1"/>
          </p:cNvPicPr>
          <p:nvPr/>
        </p:nvPicPr>
        <p:blipFill>
          <a:blip r:embed="rId4"/>
          <a:stretch>
            <a:fillRect/>
          </a:stretch>
        </p:blipFill>
        <p:spPr>
          <a:xfrm>
            <a:off x="4709160" y="1965960"/>
            <a:ext cx="365760" cy="365760"/>
          </a:xfrm>
          <a:prstGeom prst="rect">
            <a:avLst/>
          </a:prstGeom>
        </p:spPr>
      </p:pic>
      <p:sp>
        <p:nvSpPr>
          <p:cNvPr id="17" name="Text 13"/>
          <p:cNvSpPr/>
          <p:nvPr/>
        </p:nvSpPr>
        <p:spPr>
          <a:xfrm>
            <a:off x="5212080" y="1965960"/>
            <a:ext cx="2743200" cy="274320"/>
          </a:xfrm>
          <a:prstGeom prst="rect">
            <a:avLst/>
          </a:prstGeom>
          <a:noFill/>
          <a:ln/>
        </p:spPr>
        <p:txBody>
          <a:bodyPr wrap="square" lIns="0" tIns="0" rIns="0" bIns="0" rtlCol="0" anchor="ctr"/>
          <a:lstStyle/>
          <a:p>
            <a:pPr marL="0" indent="0">
              <a:buNone/>
            </a:pPr>
            <a:r>
              <a:rPr lang="en-US" sz="900" b="1" kern="0" spc="300" dirty="0">
                <a:solidFill>
                  <a:srgbClr val="E8B923"/>
                </a:solidFill>
                <a:latin typeface="Calibri" pitchFamily="34" charset="0"/>
                <a:ea typeface="Calibri" pitchFamily="34" charset="-122"/>
                <a:cs typeface="Calibri" pitchFamily="34" charset="-120"/>
              </a:rPr>
              <a:t>REGIONAL CONSTRAINT</a:t>
            </a:r>
            <a:endParaRPr lang="en-US" sz="900" dirty="0"/>
          </a:p>
        </p:txBody>
      </p:sp>
      <p:sp>
        <p:nvSpPr>
          <p:cNvPr id="18" name="Text 14"/>
          <p:cNvSpPr/>
          <p:nvPr/>
        </p:nvSpPr>
        <p:spPr>
          <a:xfrm>
            <a:off x="4709160" y="2423160"/>
            <a:ext cx="3291840" cy="411480"/>
          </a:xfrm>
          <a:prstGeom prst="rect">
            <a:avLst/>
          </a:prstGeom>
          <a:noFill/>
          <a:ln/>
        </p:spPr>
        <p:txBody>
          <a:bodyPr wrap="square" lIns="0" tIns="0" rIns="0" bIns="0" rtlCol="0" anchor="ctr"/>
          <a:lstStyle/>
          <a:p>
            <a:pPr marL="0" indent="0">
              <a:buNone/>
            </a:pPr>
            <a:r>
              <a:rPr lang="en-US" sz="1700" b="1" dirty="0">
                <a:solidFill>
                  <a:srgbClr val="0F3D2E"/>
                </a:solidFill>
                <a:latin typeface="Calibri" pitchFamily="34" charset="0"/>
                <a:ea typeface="Calibri" pitchFamily="34" charset="-122"/>
                <a:cs typeface="Calibri" pitchFamily="34" charset="-120"/>
              </a:rPr>
              <a:t>The Southern DFW Dilemma</a:t>
            </a:r>
            <a:endParaRPr lang="en-US" sz="1700" dirty="0"/>
          </a:p>
        </p:txBody>
      </p:sp>
      <p:sp>
        <p:nvSpPr>
          <p:cNvPr id="19" name="Text 15"/>
          <p:cNvSpPr/>
          <p:nvPr/>
        </p:nvSpPr>
        <p:spPr>
          <a:xfrm>
            <a:off x="4709160" y="2926080"/>
            <a:ext cx="3291840" cy="3246120"/>
          </a:xfrm>
          <a:prstGeom prst="rect">
            <a:avLst/>
          </a:prstGeom>
          <a:noFill/>
          <a:ln/>
        </p:spPr>
        <p:txBody>
          <a:bodyPr wrap="square" rtlCol="0" anchor="t"/>
          <a:lstStyle/>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Southern DFW became a data-center hot spot — Oncor received tens of GW in requests</a:t>
            </a:r>
            <a:endParaRPr lang="en-US" sz="1050" dirty="0"/>
          </a:p>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Interim Process couldn't handle the volume; Oncor launched a cluster study (2/24)</a:t>
            </a:r>
            <a:endParaRPr lang="en-US" sz="1050" dirty="0"/>
          </a:p>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Became the Southern DFW Load Interconnection &amp; Grid Strengthening Project (25RPG004)</a:t>
            </a:r>
            <a:endParaRPr lang="en-US" sz="1050" dirty="0"/>
          </a:p>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Followed by RTP-derived projects — 25RPG038, 25RPG040/042</a:t>
            </a:r>
            <a:endParaRPr lang="en-US" sz="1050" dirty="0"/>
          </a:p>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All Oncor southern-DFW loads placed in these studies; other TSPs stayed on Interim Process</a:t>
            </a:r>
            <a:endParaRPr lang="en-US" sz="1050" dirty="0"/>
          </a:p>
        </p:txBody>
      </p:sp>
      <p:sp>
        <p:nvSpPr>
          <p:cNvPr id="20" name="Shape 16"/>
          <p:cNvSpPr/>
          <p:nvPr/>
        </p:nvSpPr>
        <p:spPr>
          <a:xfrm>
            <a:off x="8321040" y="1783080"/>
            <a:ext cx="3703320" cy="443484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21" name="Shape 17"/>
          <p:cNvSpPr/>
          <p:nvPr/>
        </p:nvSpPr>
        <p:spPr>
          <a:xfrm>
            <a:off x="8321040" y="1783080"/>
            <a:ext cx="54864" cy="4434840"/>
          </a:xfrm>
          <a:prstGeom prst="rect">
            <a:avLst/>
          </a:prstGeom>
          <a:solidFill>
            <a:srgbClr val="E8B923"/>
          </a:solidFill>
          <a:ln w="12700">
            <a:solidFill>
              <a:srgbClr val="E8B923"/>
            </a:solidFill>
            <a:prstDash val="solid"/>
          </a:ln>
        </p:spPr>
        <p:txBody>
          <a:bodyPr/>
          <a:lstStyle/>
          <a:p>
            <a:endParaRPr lang="en-US"/>
          </a:p>
        </p:txBody>
      </p:sp>
      <p:pic>
        <p:nvPicPr>
          <p:cNvPr id="22" name="Image 2" descr="preencoded.png"/>
          <p:cNvPicPr>
            <a:picLocks noChangeAspect="1"/>
          </p:cNvPicPr>
          <p:nvPr/>
        </p:nvPicPr>
        <p:blipFill>
          <a:blip r:embed="rId5"/>
          <a:stretch>
            <a:fillRect/>
          </a:stretch>
        </p:blipFill>
        <p:spPr>
          <a:xfrm>
            <a:off x="8595360" y="1965960"/>
            <a:ext cx="365760" cy="365760"/>
          </a:xfrm>
          <a:prstGeom prst="rect">
            <a:avLst/>
          </a:prstGeom>
        </p:spPr>
      </p:pic>
      <p:sp>
        <p:nvSpPr>
          <p:cNvPr id="23" name="Text 18"/>
          <p:cNvSpPr/>
          <p:nvPr/>
        </p:nvSpPr>
        <p:spPr>
          <a:xfrm>
            <a:off x="9098280" y="1965960"/>
            <a:ext cx="2743200" cy="274320"/>
          </a:xfrm>
          <a:prstGeom prst="rect">
            <a:avLst/>
          </a:prstGeom>
          <a:noFill/>
          <a:ln/>
        </p:spPr>
        <p:txBody>
          <a:bodyPr wrap="square" lIns="0" tIns="0" rIns="0" bIns="0" rtlCol="0" anchor="ctr"/>
          <a:lstStyle/>
          <a:p>
            <a:pPr marL="0" indent="0">
              <a:buNone/>
            </a:pPr>
            <a:r>
              <a:rPr lang="en-US" sz="900" b="1" kern="0" spc="300" dirty="0">
                <a:solidFill>
                  <a:srgbClr val="E8B923"/>
                </a:solidFill>
                <a:latin typeface="Calibri" pitchFamily="34" charset="0"/>
                <a:ea typeface="Calibri" pitchFamily="34" charset="-122"/>
                <a:cs typeface="Calibri" pitchFamily="34" charset="-120"/>
              </a:rPr>
              <a:t>CHOLLA'S VENUS SITE</a:t>
            </a:r>
            <a:endParaRPr lang="en-US" sz="900" dirty="0"/>
          </a:p>
        </p:txBody>
      </p:sp>
      <p:sp>
        <p:nvSpPr>
          <p:cNvPr id="24" name="Text 19"/>
          <p:cNvSpPr/>
          <p:nvPr/>
        </p:nvSpPr>
        <p:spPr>
          <a:xfrm>
            <a:off x="8595360" y="2423160"/>
            <a:ext cx="3291840" cy="411480"/>
          </a:xfrm>
          <a:prstGeom prst="rect">
            <a:avLst/>
          </a:prstGeom>
          <a:noFill/>
          <a:ln/>
        </p:spPr>
        <p:txBody>
          <a:bodyPr wrap="square" lIns="0" tIns="0" rIns="0" bIns="0" rtlCol="0" anchor="ctr"/>
          <a:lstStyle/>
          <a:p>
            <a:pPr marL="0" indent="0">
              <a:buNone/>
            </a:pPr>
            <a:r>
              <a:rPr lang="en-US" sz="1700" b="1" dirty="0">
                <a:solidFill>
                  <a:srgbClr val="0F3D2E"/>
                </a:solidFill>
                <a:latin typeface="Calibri" pitchFamily="34" charset="0"/>
                <a:ea typeface="Calibri" pitchFamily="34" charset="-122"/>
                <a:cs typeface="Calibri" pitchFamily="34" charset="-120"/>
              </a:rPr>
              <a:t>What Cholla Filed</a:t>
            </a:r>
            <a:endParaRPr lang="en-US" sz="1700" dirty="0"/>
          </a:p>
        </p:txBody>
      </p:sp>
      <p:sp>
        <p:nvSpPr>
          <p:cNvPr id="25" name="Text 20"/>
          <p:cNvSpPr/>
          <p:nvPr/>
        </p:nvSpPr>
        <p:spPr>
          <a:xfrm>
            <a:off x="8595360" y="2926080"/>
            <a:ext cx="3291840" cy="3246120"/>
          </a:xfrm>
          <a:prstGeom prst="rect">
            <a:avLst/>
          </a:prstGeom>
          <a:noFill/>
          <a:ln/>
        </p:spPr>
        <p:txBody>
          <a:bodyPr wrap="square" rtlCol="0" anchor="t"/>
          <a:lstStyle/>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Submitted to Oncor October 2023 — 2½ years waiting for a path</a:t>
            </a:r>
            <a:endParaRPr lang="en-US" sz="1050" dirty="0"/>
          </a:p>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Phase 1: 400 MW filed October 2023</a:t>
            </a:r>
            <a:endParaRPr lang="en-US" sz="1050" dirty="0"/>
          </a:p>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Phase 2: 2,000 MW filed March 2024</a:t>
            </a:r>
            <a:endParaRPr lang="en-US" sz="1050" dirty="0"/>
          </a:p>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Feb '25 — Oncor allocated 150 MW to Southern DFW project</a:t>
            </a:r>
            <a:endParaRPr lang="en-US" sz="1050" dirty="0"/>
          </a:p>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Feb '25 — Oncor allocated 250 MW to RTP-derived sets</a:t>
            </a:r>
            <a:endParaRPr lang="en-US" sz="1050" dirty="0"/>
          </a:p>
          <a:p>
            <a:pPr marL="342900" indent="-342900">
              <a:spcAft>
                <a:spcPts val="600"/>
              </a:spcAft>
              <a:buSzPct val="100000"/>
              <a:buChar char="■"/>
            </a:pPr>
            <a:r>
              <a:rPr lang="en-US" sz="1050" dirty="0">
                <a:solidFill>
                  <a:srgbClr val="1A1A1A"/>
                </a:solidFill>
                <a:latin typeface="Calibri" pitchFamily="34" charset="0"/>
                <a:ea typeface="Calibri" pitchFamily="34" charset="-122"/>
                <a:cs typeface="Calibri" pitchFamily="34" charset="-120"/>
              </a:rPr>
              <a:t>In-service target communicated by Oncor: December 2028</a:t>
            </a:r>
            <a:endParaRPr lang="en-US" sz="10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AFAF7"/>
        </a:solidFill>
        <a:effectLst/>
      </p:bgPr>
    </p:bg>
    <p:spTree>
      <p:nvGrpSpPr>
        <p:cNvPr id="1" name=""/>
        <p:cNvGrpSpPr/>
        <p:nvPr/>
      </p:nvGrpSpPr>
      <p:grpSpPr>
        <a:xfrm>
          <a:off x="0" y="0"/>
          <a:ext cx="0" cy="0"/>
          <a:chOff x="0" y="0"/>
          <a:chExt cx="0" cy="0"/>
        </a:xfrm>
      </p:grpSpPr>
      <p:sp>
        <p:nvSpPr>
          <p:cNvPr id="2" name="Text 0"/>
          <p:cNvSpPr/>
          <p:nvPr/>
        </p:nvSpPr>
        <p:spPr>
          <a:xfrm>
            <a:off x="548640" y="411480"/>
            <a:ext cx="8686800" cy="640080"/>
          </a:xfrm>
          <a:prstGeom prst="rect">
            <a:avLst/>
          </a:prstGeom>
          <a:noFill/>
          <a:ln/>
        </p:spPr>
        <p:txBody>
          <a:bodyPr wrap="square" lIns="0" tIns="0" rIns="0" bIns="0" rtlCol="0" anchor="ctr"/>
          <a:lstStyle/>
          <a:p>
            <a:pPr marL="0" indent="0">
              <a:buNone/>
            </a:pPr>
            <a:r>
              <a:rPr lang="en-US" sz="3200" b="1" dirty="0">
                <a:solidFill>
                  <a:srgbClr val="0F3D2E"/>
                </a:solidFill>
                <a:latin typeface="Calibri" pitchFamily="34" charset="0"/>
                <a:ea typeface="Calibri" pitchFamily="34" charset="-122"/>
                <a:cs typeface="Calibri" pitchFamily="34" charset="-120"/>
              </a:rPr>
              <a:t>The Numbers That Matter</a:t>
            </a:r>
            <a:endParaRPr lang="en-US" sz="3200" dirty="0"/>
          </a:p>
        </p:txBody>
      </p:sp>
      <p:sp>
        <p:nvSpPr>
          <p:cNvPr id="3" name="Text 1"/>
          <p:cNvSpPr/>
          <p:nvPr/>
        </p:nvSpPr>
        <p:spPr>
          <a:xfrm>
            <a:off x="7772400" y="457200"/>
            <a:ext cx="3840480" cy="457200"/>
          </a:xfrm>
          <a:prstGeom prst="rect">
            <a:avLst/>
          </a:prstGeom>
          <a:noFill/>
          <a:ln/>
        </p:spPr>
        <p:txBody>
          <a:bodyPr wrap="square" lIns="0" tIns="0" rIns="0" bIns="0" rtlCol="0" anchor="ctr"/>
          <a:lstStyle/>
          <a:p>
            <a:pPr marL="0" indent="0" algn="r">
              <a:buNone/>
            </a:pPr>
            <a:r>
              <a:rPr lang="en-US" sz="1400" b="1" kern="0" spc="400" dirty="0">
                <a:solidFill>
                  <a:srgbClr val="0F3D2E"/>
                </a:solidFill>
                <a:latin typeface="Calibri" pitchFamily="34" charset="0"/>
                <a:ea typeface="Calibri" pitchFamily="34" charset="-122"/>
                <a:cs typeface="Calibri" pitchFamily="34" charset="-120"/>
              </a:rPr>
              <a:t>CHOLLA</a:t>
            </a:r>
            <a:r>
              <a:rPr lang="en-US" sz="1100" dirty="0">
                <a:solidFill>
                  <a:srgbClr val="5A6C6A"/>
                </a:solidFill>
                <a:latin typeface="Calibri" pitchFamily="34" charset="0"/>
                <a:ea typeface="Calibri" pitchFamily="34" charset="-122"/>
                <a:cs typeface="Calibri" pitchFamily="34" charset="-120"/>
              </a:rPr>
              <a:t>  PGRR145</a:t>
            </a:r>
            <a:endParaRPr lang="en-US" sz="1400" dirty="0"/>
          </a:p>
        </p:txBody>
      </p:sp>
      <p:sp>
        <p:nvSpPr>
          <p:cNvPr id="4" name="Shape 2"/>
          <p:cNvSpPr/>
          <p:nvPr/>
        </p:nvSpPr>
        <p:spPr>
          <a:xfrm>
            <a:off x="548640" y="1143000"/>
            <a:ext cx="11064240" cy="13716"/>
          </a:xfrm>
          <a:prstGeom prst="rect">
            <a:avLst/>
          </a:prstGeom>
          <a:solidFill>
            <a:srgbClr val="D6D9D4"/>
          </a:solidFill>
          <a:ln w="12700">
            <a:solidFill>
              <a:srgbClr val="D6D9D4"/>
            </a:solidFill>
            <a:prstDash val="solid"/>
          </a:ln>
        </p:spPr>
        <p:txBody>
          <a:bodyPr/>
          <a:lstStyle/>
          <a:p>
            <a:endParaRPr lang="en-US"/>
          </a:p>
        </p:txBody>
      </p:sp>
      <p:sp>
        <p:nvSpPr>
          <p:cNvPr id="5" name="Text 3"/>
          <p:cNvSpPr/>
          <p:nvPr/>
        </p:nvSpPr>
        <p:spPr>
          <a:xfrm>
            <a:off x="548640" y="6492240"/>
            <a:ext cx="8229600" cy="274320"/>
          </a:xfrm>
          <a:prstGeom prst="rect">
            <a:avLst/>
          </a:prstGeom>
          <a:noFill/>
          <a:ln/>
        </p:spPr>
        <p:txBody>
          <a:bodyPr wrap="square" lIns="0" tIns="0" rIns="0" bIns="0" rtlCol="0" anchor="ctr"/>
          <a:lstStyle/>
          <a:p>
            <a:pPr marL="0" indent="0">
              <a:buNone/>
            </a:pPr>
            <a:r>
              <a:rPr lang="en-US" sz="900" dirty="0">
                <a:solidFill>
                  <a:srgbClr val="5A6C6A"/>
                </a:solidFill>
                <a:latin typeface="Calibri" pitchFamily="34" charset="0"/>
                <a:ea typeface="Calibri" pitchFamily="34" charset="-122"/>
                <a:cs typeface="Calibri" pitchFamily="34" charset="-120"/>
              </a:rPr>
              <a:t>Technical Advisory Committee   ·   May 13, 2026</a:t>
            </a:r>
            <a:endParaRPr lang="en-US" sz="900" dirty="0"/>
          </a:p>
        </p:txBody>
      </p:sp>
      <p:sp>
        <p:nvSpPr>
          <p:cNvPr id="6" name="Text 4"/>
          <p:cNvSpPr/>
          <p:nvPr/>
        </p:nvSpPr>
        <p:spPr>
          <a:xfrm>
            <a:off x="11338560" y="6492240"/>
            <a:ext cx="365760" cy="274320"/>
          </a:xfrm>
          <a:prstGeom prst="rect">
            <a:avLst/>
          </a:prstGeom>
          <a:noFill/>
          <a:ln/>
        </p:spPr>
        <p:txBody>
          <a:bodyPr wrap="square" lIns="0" tIns="0" rIns="0" bIns="0" rtlCol="0" anchor="ctr"/>
          <a:lstStyle/>
          <a:p>
            <a:pPr marL="0" indent="0" algn="r">
              <a:buNone/>
            </a:pPr>
            <a:r>
              <a:rPr lang="en-US" sz="900" dirty="0">
                <a:solidFill>
                  <a:srgbClr val="5A6C6A"/>
                </a:solidFill>
                <a:latin typeface="Calibri" pitchFamily="34" charset="0"/>
                <a:ea typeface="Calibri" pitchFamily="34" charset="-122"/>
                <a:cs typeface="Calibri" pitchFamily="34" charset="-120"/>
              </a:rPr>
              <a:t>3</a:t>
            </a:r>
            <a:endParaRPr lang="en-US" sz="900" dirty="0"/>
          </a:p>
        </p:txBody>
      </p:sp>
      <p:sp>
        <p:nvSpPr>
          <p:cNvPr id="7" name="Text 5"/>
          <p:cNvSpPr/>
          <p:nvPr/>
        </p:nvSpPr>
        <p:spPr>
          <a:xfrm>
            <a:off x="548640" y="1234440"/>
            <a:ext cx="10972800" cy="365760"/>
          </a:xfrm>
          <a:prstGeom prst="rect">
            <a:avLst/>
          </a:prstGeom>
          <a:noFill/>
          <a:ln/>
        </p:spPr>
        <p:txBody>
          <a:bodyPr wrap="square" lIns="0" tIns="0" rIns="0" bIns="0" rtlCol="0" anchor="ctr"/>
          <a:lstStyle/>
          <a:p>
            <a:pPr marL="0" indent="0">
              <a:buNone/>
            </a:pPr>
            <a:r>
              <a:rPr lang="en-US" sz="1400" i="1" dirty="0">
                <a:solidFill>
                  <a:srgbClr val="5A6C6A"/>
                </a:solidFill>
                <a:latin typeface="Calibri" pitchFamily="34" charset="0"/>
                <a:ea typeface="Calibri" pitchFamily="34" charset="-122"/>
                <a:cs typeface="Calibri" pitchFamily="34" charset="-120"/>
              </a:rPr>
              <a:t>Five figures that frame this dispute</a:t>
            </a:r>
            <a:endParaRPr lang="en-US" sz="1400" dirty="0"/>
          </a:p>
        </p:txBody>
      </p:sp>
      <p:sp>
        <p:nvSpPr>
          <p:cNvPr id="8" name="Shape 6"/>
          <p:cNvSpPr/>
          <p:nvPr/>
        </p:nvSpPr>
        <p:spPr>
          <a:xfrm>
            <a:off x="548640" y="1783080"/>
            <a:ext cx="3611880" cy="210312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9" name="Shape 7"/>
          <p:cNvSpPr/>
          <p:nvPr/>
        </p:nvSpPr>
        <p:spPr>
          <a:xfrm>
            <a:off x="548640" y="1783080"/>
            <a:ext cx="3611880" cy="64008"/>
          </a:xfrm>
          <a:prstGeom prst="rect">
            <a:avLst/>
          </a:prstGeom>
          <a:solidFill>
            <a:srgbClr val="E8B923"/>
          </a:solidFill>
          <a:ln w="12700">
            <a:solidFill>
              <a:srgbClr val="FFFFFF"/>
            </a:solidFill>
            <a:prstDash val="solid"/>
          </a:ln>
        </p:spPr>
        <p:txBody>
          <a:bodyPr/>
          <a:lstStyle/>
          <a:p>
            <a:endParaRPr lang="en-US"/>
          </a:p>
        </p:txBody>
      </p:sp>
      <p:sp>
        <p:nvSpPr>
          <p:cNvPr id="10" name="Text 8"/>
          <p:cNvSpPr/>
          <p:nvPr/>
        </p:nvSpPr>
        <p:spPr>
          <a:xfrm>
            <a:off x="731520" y="2011680"/>
            <a:ext cx="3246120" cy="914400"/>
          </a:xfrm>
          <a:prstGeom prst="rect">
            <a:avLst/>
          </a:prstGeom>
          <a:noFill/>
          <a:ln/>
        </p:spPr>
        <p:txBody>
          <a:bodyPr wrap="square" lIns="0" tIns="0" rIns="0" bIns="0" rtlCol="0" anchor="ctr"/>
          <a:lstStyle/>
          <a:p>
            <a:pPr marL="0" indent="0">
              <a:buNone/>
            </a:pPr>
            <a:r>
              <a:rPr lang="en-US" sz="4800" b="1" dirty="0">
                <a:solidFill>
                  <a:srgbClr val="0F3D2E"/>
                </a:solidFill>
                <a:latin typeface="Calibri" pitchFamily="34" charset="0"/>
                <a:ea typeface="Calibri" pitchFamily="34" charset="-122"/>
                <a:cs typeface="Calibri" pitchFamily="34" charset="-120"/>
              </a:rPr>
              <a:t>2,400</a:t>
            </a:r>
            <a:r>
              <a:rPr lang="en-US" sz="1600" b="1" dirty="0">
                <a:solidFill>
                  <a:srgbClr val="5A6C6A"/>
                </a:solidFill>
                <a:latin typeface="Calibri" pitchFamily="34" charset="0"/>
                <a:ea typeface="Calibri" pitchFamily="34" charset="-122"/>
                <a:cs typeface="Calibri" pitchFamily="34" charset="-120"/>
              </a:rPr>
              <a:t> MW</a:t>
            </a:r>
            <a:endParaRPr lang="en-US" sz="4800" dirty="0"/>
          </a:p>
        </p:txBody>
      </p:sp>
      <p:sp>
        <p:nvSpPr>
          <p:cNvPr id="11" name="Text 9"/>
          <p:cNvSpPr/>
          <p:nvPr/>
        </p:nvSpPr>
        <p:spPr>
          <a:xfrm>
            <a:off x="731520" y="2971800"/>
            <a:ext cx="3246120" cy="320040"/>
          </a:xfrm>
          <a:prstGeom prst="rect">
            <a:avLst/>
          </a:prstGeom>
          <a:noFill/>
          <a:ln/>
        </p:spPr>
        <p:txBody>
          <a:bodyPr wrap="square" lIns="0" tIns="0" rIns="0" bIns="0" rtlCol="0" anchor="ctr"/>
          <a:lstStyle/>
          <a:p>
            <a:pPr marL="0" indent="0">
              <a:buNone/>
            </a:pPr>
            <a:r>
              <a:rPr lang="en-US" sz="1200" b="1" dirty="0">
                <a:solidFill>
                  <a:srgbClr val="1A1A1A"/>
                </a:solidFill>
                <a:latin typeface="Calibri" pitchFamily="34" charset="0"/>
                <a:ea typeface="Calibri" pitchFamily="34" charset="-122"/>
                <a:cs typeface="Calibri" pitchFamily="34" charset="-120"/>
              </a:rPr>
              <a:t>Cholla's Venus Site</a:t>
            </a:r>
            <a:endParaRPr lang="en-US" sz="1200" dirty="0"/>
          </a:p>
        </p:txBody>
      </p:sp>
      <p:sp>
        <p:nvSpPr>
          <p:cNvPr id="12" name="Text 10"/>
          <p:cNvSpPr/>
          <p:nvPr/>
        </p:nvSpPr>
        <p:spPr>
          <a:xfrm>
            <a:off x="731520" y="3291840"/>
            <a:ext cx="3246120" cy="502920"/>
          </a:xfrm>
          <a:prstGeom prst="rect">
            <a:avLst/>
          </a:prstGeom>
          <a:noFill/>
          <a:ln/>
        </p:spPr>
        <p:txBody>
          <a:bodyPr wrap="square" lIns="0" tIns="0" rIns="0" bIns="0" rtlCol="0" anchor="t"/>
          <a:lstStyle/>
          <a:p>
            <a:pPr marL="0" indent="0">
              <a:buNone/>
            </a:pPr>
            <a:r>
              <a:rPr lang="en-US" sz="1000" dirty="0">
                <a:solidFill>
                  <a:srgbClr val="5A6C6A"/>
                </a:solidFill>
                <a:latin typeface="Calibri" pitchFamily="34" charset="0"/>
                <a:ea typeface="Calibri" pitchFamily="34" charset="-122"/>
                <a:cs typeface="Calibri" pitchFamily="34" charset="-120"/>
              </a:rPr>
              <a:t>Phase 1 (400 MW) + Phase 2 (2,000 MW) filed 2023–2024</a:t>
            </a:r>
            <a:endParaRPr lang="en-US" sz="1000" dirty="0"/>
          </a:p>
        </p:txBody>
      </p:sp>
      <p:sp>
        <p:nvSpPr>
          <p:cNvPr id="13" name="Shape 11"/>
          <p:cNvSpPr/>
          <p:nvPr/>
        </p:nvSpPr>
        <p:spPr>
          <a:xfrm>
            <a:off x="4343400" y="1783080"/>
            <a:ext cx="3611880" cy="210312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14" name="Shape 12"/>
          <p:cNvSpPr/>
          <p:nvPr/>
        </p:nvSpPr>
        <p:spPr>
          <a:xfrm>
            <a:off x="4343400" y="1783080"/>
            <a:ext cx="3611880" cy="64008"/>
          </a:xfrm>
          <a:prstGeom prst="rect">
            <a:avLst/>
          </a:prstGeom>
          <a:solidFill>
            <a:srgbClr val="E8B923"/>
          </a:solidFill>
          <a:ln w="12700">
            <a:solidFill>
              <a:srgbClr val="FFFFFF"/>
            </a:solidFill>
            <a:prstDash val="solid"/>
          </a:ln>
        </p:spPr>
        <p:txBody>
          <a:bodyPr/>
          <a:lstStyle/>
          <a:p>
            <a:endParaRPr lang="en-US"/>
          </a:p>
        </p:txBody>
      </p:sp>
      <p:sp>
        <p:nvSpPr>
          <p:cNvPr id="15" name="Text 13"/>
          <p:cNvSpPr/>
          <p:nvPr/>
        </p:nvSpPr>
        <p:spPr>
          <a:xfrm>
            <a:off x="4526280" y="2011680"/>
            <a:ext cx="3246120" cy="914400"/>
          </a:xfrm>
          <a:prstGeom prst="rect">
            <a:avLst/>
          </a:prstGeom>
          <a:noFill/>
          <a:ln/>
        </p:spPr>
        <p:txBody>
          <a:bodyPr wrap="square" lIns="0" tIns="0" rIns="0" bIns="0" rtlCol="0" anchor="ctr"/>
          <a:lstStyle/>
          <a:p>
            <a:pPr marL="0" indent="0">
              <a:buNone/>
            </a:pPr>
            <a:r>
              <a:rPr lang="en-US" sz="4800" b="1" dirty="0">
                <a:solidFill>
                  <a:srgbClr val="0F3D2E"/>
                </a:solidFill>
                <a:latin typeface="Calibri" pitchFamily="34" charset="0"/>
                <a:ea typeface="Calibri" pitchFamily="34" charset="-122"/>
                <a:cs typeface="Calibri" pitchFamily="34" charset="-120"/>
              </a:rPr>
              <a:t>400</a:t>
            </a:r>
            <a:r>
              <a:rPr lang="en-US" sz="1600" b="1" dirty="0">
                <a:solidFill>
                  <a:srgbClr val="5A6C6A"/>
                </a:solidFill>
                <a:latin typeface="Calibri" pitchFamily="34" charset="0"/>
                <a:ea typeface="Calibri" pitchFamily="34" charset="-122"/>
                <a:cs typeface="Calibri" pitchFamily="34" charset="-120"/>
              </a:rPr>
              <a:t> MW</a:t>
            </a:r>
            <a:endParaRPr lang="en-US" sz="4800" dirty="0"/>
          </a:p>
        </p:txBody>
      </p:sp>
      <p:sp>
        <p:nvSpPr>
          <p:cNvPr id="16" name="Text 14"/>
          <p:cNvSpPr/>
          <p:nvPr/>
        </p:nvSpPr>
        <p:spPr>
          <a:xfrm>
            <a:off x="4526280" y="2971800"/>
            <a:ext cx="3246120" cy="320040"/>
          </a:xfrm>
          <a:prstGeom prst="rect">
            <a:avLst/>
          </a:prstGeom>
          <a:noFill/>
          <a:ln/>
        </p:spPr>
        <p:txBody>
          <a:bodyPr wrap="square" lIns="0" tIns="0" rIns="0" bIns="0" rtlCol="0" anchor="ctr"/>
          <a:lstStyle/>
          <a:p>
            <a:pPr marL="0" indent="0">
              <a:buNone/>
            </a:pPr>
            <a:r>
              <a:rPr lang="en-US" sz="1200" b="1" dirty="0">
                <a:solidFill>
                  <a:srgbClr val="1A1A1A"/>
                </a:solidFill>
                <a:latin typeface="Calibri" pitchFamily="34" charset="0"/>
                <a:ea typeface="Calibri" pitchFamily="34" charset="-122"/>
                <a:cs typeface="Calibri" pitchFamily="34" charset="-120"/>
              </a:rPr>
              <a:t>Allocated to Oncor projects</a:t>
            </a:r>
            <a:endParaRPr lang="en-US" sz="1200" dirty="0"/>
          </a:p>
        </p:txBody>
      </p:sp>
      <p:sp>
        <p:nvSpPr>
          <p:cNvPr id="17" name="Text 15"/>
          <p:cNvSpPr/>
          <p:nvPr/>
        </p:nvSpPr>
        <p:spPr>
          <a:xfrm>
            <a:off x="4526280" y="3291840"/>
            <a:ext cx="3246120" cy="502920"/>
          </a:xfrm>
          <a:prstGeom prst="rect">
            <a:avLst/>
          </a:prstGeom>
          <a:noFill/>
          <a:ln/>
        </p:spPr>
        <p:txBody>
          <a:bodyPr wrap="square" lIns="0" tIns="0" rIns="0" bIns="0" rtlCol="0" anchor="t"/>
          <a:lstStyle/>
          <a:p>
            <a:pPr marL="0" indent="0">
              <a:buNone/>
            </a:pPr>
            <a:r>
              <a:rPr lang="en-US" sz="1000" dirty="0">
                <a:solidFill>
                  <a:srgbClr val="5A6C6A"/>
                </a:solidFill>
                <a:latin typeface="Calibri" pitchFamily="34" charset="0"/>
                <a:ea typeface="Calibri" pitchFamily="34" charset="-122"/>
                <a:cs typeface="Calibri" pitchFamily="34" charset="-120"/>
              </a:rPr>
              <a:t>150 MW to Southern DFW + 250 MW to RTP-derived sets (Feb '25)</a:t>
            </a:r>
            <a:endParaRPr lang="en-US" sz="1000" dirty="0"/>
          </a:p>
        </p:txBody>
      </p:sp>
      <p:sp>
        <p:nvSpPr>
          <p:cNvPr id="18" name="Shape 16"/>
          <p:cNvSpPr/>
          <p:nvPr/>
        </p:nvSpPr>
        <p:spPr>
          <a:xfrm>
            <a:off x="8138160" y="1783080"/>
            <a:ext cx="3611880" cy="210312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19" name="Shape 17"/>
          <p:cNvSpPr/>
          <p:nvPr/>
        </p:nvSpPr>
        <p:spPr>
          <a:xfrm>
            <a:off x="8138160" y="1783080"/>
            <a:ext cx="3611880" cy="64008"/>
          </a:xfrm>
          <a:prstGeom prst="rect">
            <a:avLst/>
          </a:prstGeom>
          <a:solidFill>
            <a:srgbClr val="B33A2E"/>
          </a:solidFill>
          <a:ln w="12700">
            <a:solidFill>
              <a:srgbClr val="FFFFFF"/>
            </a:solidFill>
            <a:prstDash val="solid"/>
          </a:ln>
        </p:spPr>
        <p:txBody>
          <a:bodyPr/>
          <a:lstStyle/>
          <a:p>
            <a:endParaRPr lang="en-US"/>
          </a:p>
        </p:txBody>
      </p:sp>
      <p:sp>
        <p:nvSpPr>
          <p:cNvPr id="20" name="Text 18"/>
          <p:cNvSpPr/>
          <p:nvPr/>
        </p:nvSpPr>
        <p:spPr>
          <a:xfrm>
            <a:off x="8321040" y="2011680"/>
            <a:ext cx="3246120" cy="914400"/>
          </a:xfrm>
          <a:prstGeom prst="rect">
            <a:avLst/>
          </a:prstGeom>
          <a:noFill/>
          <a:ln/>
        </p:spPr>
        <p:txBody>
          <a:bodyPr wrap="square" lIns="0" tIns="0" rIns="0" bIns="0" rtlCol="0" anchor="ctr"/>
          <a:lstStyle/>
          <a:p>
            <a:pPr marL="0" indent="0">
              <a:buNone/>
            </a:pPr>
            <a:r>
              <a:rPr lang="en-US" sz="4800" b="1" dirty="0">
                <a:solidFill>
                  <a:srgbClr val="B33A2E"/>
                </a:solidFill>
                <a:latin typeface="Calibri" pitchFamily="34" charset="0"/>
                <a:ea typeface="Calibri" pitchFamily="34" charset="-122"/>
                <a:cs typeface="Calibri" pitchFamily="34" charset="-120"/>
              </a:rPr>
              <a:t>1+</a:t>
            </a:r>
            <a:r>
              <a:rPr lang="en-US" sz="1600" b="1" dirty="0">
                <a:solidFill>
                  <a:srgbClr val="5A6C6A"/>
                </a:solidFill>
                <a:latin typeface="Calibri" pitchFamily="34" charset="0"/>
                <a:ea typeface="Calibri" pitchFamily="34" charset="-122"/>
                <a:cs typeface="Calibri" pitchFamily="34" charset="-120"/>
              </a:rPr>
              <a:t> yr</a:t>
            </a:r>
            <a:endParaRPr lang="en-US" sz="4800" dirty="0"/>
          </a:p>
        </p:txBody>
      </p:sp>
      <p:sp>
        <p:nvSpPr>
          <p:cNvPr id="21" name="Text 19"/>
          <p:cNvSpPr/>
          <p:nvPr/>
        </p:nvSpPr>
        <p:spPr>
          <a:xfrm>
            <a:off x="8321040" y="2971800"/>
            <a:ext cx="3246120" cy="320040"/>
          </a:xfrm>
          <a:prstGeom prst="rect">
            <a:avLst/>
          </a:prstGeom>
          <a:noFill/>
          <a:ln/>
        </p:spPr>
        <p:txBody>
          <a:bodyPr wrap="square" lIns="0" tIns="0" rIns="0" bIns="0" rtlCol="0" anchor="ctr"/>
          <a:lstStyle/>
          <a:p>
            <a:pPr marL="0" indent="0">
              <a:buNone/>
            </a:pPr>
            <a:r>
              <a:rPr lang="en-US" sz="1200" b="1" dirty="0">
                <a:solidFill>
                  <a:srgbClr val="1A1A1A"/>
                </a:solidFill>
                <a:latin typeface="Calibri" pitchFamily="34" charset="0"/>
                <a:ea typeface="Calibri" pitchFamily="34" charset="-122"/>
                <a:cs typeface="Calibri" pitchFamily="34" charset="-120"/>
              </a:rPr>
              <a:t>Southern DFW approval time</a:t>
            </a:r>
            <a:endParaRPr lang="en-US" sz="1200" dirty="0"/>
          </a:p>
        </p:txBody>
      </p:sp>
      <p:sp>
        <p:nvSpPr>
          <p:cNvPr id="22" name="Text 20"/>
          <p:cNvSpPr/>
          <p:nvPr/>
        </p:nvSpPr>
        <p:spPr>
          <a:xfrm>
            <a:off x="8321040" y="3291840"/>
            <a:ext cx="3246120" cy="502920"/>
          </a:xfrm>
          <a:prstGeom prst="rect">
            <a:avLst/>
          </a:prstGeom>
          <a:noFill/>
          <a:ln/>
        </p:spPr>
        <p:txBody>
          <a:bodyPr wrap="square" lIns="0" tIns="0" rIns="0" bIns="0" rtlCol="0" anchor="t"/>
          <a:lstStyle/>
          <a:p>
            <a:pPr marL="0" indent="0">
              <a:buNone/>
            </a:pPr>
            <a:r>
              <a:rPr lang="en-US" sz="1000" dirty="0">
                <a:solidFill>
                  <a:srgbClr val="5A6C6A"/>
                </a:solidFill>
                <a:latin typeface="Calibri" pitchFamily="34" charset="0"/>
                <a:ea typeface="Calibri" pitchFamily="34" charset="-122"/>
                <a:cs typeface="Calibri" pitchFamily="34" charset="-120"/>
              </a:rPr>
              <a:t>Beyond the 150-day window in Planning Guide §3.11.4.7</a:t>
            </a:r>
            <a:endParaRPr lang="en-US" sz="1000" dirty="0"/>
          </a:p>
        </p:txBody>
      </p:sp>
      <p:sp>
        <p:nvSpPr>
          <p:cNvPr id="23" name="Shape 21"/>
          <p:cNvSpPr/>
          <p:nvPr/>
        </p:nvSpPr>
        <p:spPr>
          <a:xfrm>
            <a:off x="2377440" y="4069080"/>
            <a:ext cx="3611880" cy="210312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24" name="Shape 22"/>
          <p:cNvSpPr/>
          <p:nvPr/>
        </p:nvSpPr>
        <p:spPr>
          <a:xfrm>
            <a:off x="2377440" y="4069080"/>
            <a:ext cx="3611880" cy="64008"/>
          </a:xfrm>
          <a:prstGeom prst="rect">
            <a:avLst/>
          </a:prstGeom>
          <a:solidFill>
            <a:srgbClr val="E8B923"/>
          </a:solidFill>
          <a:ln w="12700">
            <a:solidFill>
              <a:srgbClr val="FFFFFF"/>
            </a:solidFill>
            <a:prstDash val="solid"/>
          </a:ln>
        </p:spPr>
        <p:txBody>
          <a:bodyPr/>
          <a:lstStyle/>
          <a:p>
            <a:endParaRPr lang="en-US"/>
          </a:p>
        </p:txBody>
      </p:sp>
      <p:sp>
        <p:nvSpPr>
          <p:cNvPr id="25" name="Text 23"/>
          <p:cNvSpPr/>
          <p:nvPr/>
        </p:nvSpPr>
        <p:spPr>
          <a:xfrm>
            <a:off x="2560320" y="4297680"/>
            <a:ext cx="3246120" cy="914400"/>
          </a:xfrm>
          <a:prstGeom prst="rect">
            <a:avLst/>
          </a:prstGeom>
          <a:noFill/>
          <a:ln/>
        </p:spPr>
        <p:txBody>
          <a:bodyPr wrap="square" lIns="0" tIns="0" rIns="0" bIns="0" rtlCol="0" anchor="ctr"/>
          <a:lstStyle/>
          <a:p>
            <a:pPr marL="0" indent="0">
              <a:buNone/>
            </a:pPr>
            <a:r>
              <a:rPr lang="en-US" sz="4800" b="1" dirty="0">
                <a:solidFill>
                  <a:srgbClr val="0F3D2E"/>
                </a:solidFill>
                <a:latin typeface="Calibri" pitchFamily="34" charset="0"/>
                <a:ea typeface="Calibri" pitchFamily="34" charset="-122"/>
                <a:cs typeface="Calibri" pitchFamily="34" charset="-120"/>
              </a:rPr>
              <a:t>2.9</a:t>
            </a:r>
            <a:r>
              <a:rPr lang="en-US" sz="1600" b="1" dirty="0">
                <a:solidFill>
                  <a:srgbClr val="5A6C6A"/>
                </a:solidFill>
                <a:latin typeface="Calibri" pitchFamily="34" charset="0"/>
                <a:ea typeface="Calibri" pitchFamily="34" charset="-122"/>
                <a:cs typeface="Calibri" pitchFamily="34" charset="-120"/>
              </a:rPr>
              <a:t> GW</a:t>
            </a:r>
            <a:endParaRPr lang="en-US" sz="4800" dirty="0"/>
          </a:p>
        </p:txBody>
      </p:sp>
      <p:sp>
        <p:nvSpPr>
          <p:cNvPr id="26" name="Text 24"/>
          <p:cNvSpPr/>
          <p:nvPr/>
        </p:nvSpPr>
        <p:spPr>
          <a:xfrm>
            <a:off x="2560320" y="5257800"/>
            <a:ext cx="3246120" cy="320040"/>
          </a:xfrm>
          <a:prstGeom prst="rect">
            <a:avLst/>
          </a:prstGeom>
          <a:noFill/>
          <a:ln/>
        </p:spPr>
        <p:txBody>
          <a:bodyPr wrap="square" lIns="0" tIns="0" rIns="0" bIns="0" rtlCol="0" anchor="ctr"/>
          <a:lstStyle/>
          <a:p>
            <a:pPr marL="0" indent="0">
              <a:buNone/>
            </a:pPr>
            <a:r>
              <a:rPr lang="en-US" sz="1200" b="1" dirty="0">
                <a:solidFill>
                  <a:srgbClr val="1A1A1A"/>
                </a:solidFill>
                <a:latin typeface="Calibri" pitchFamily="34" charset="0"/>
                <a:ea typeface="Calibri" pitchFamily="34" charset="-122"/>
                <a:cs typeface="Calibri" pitchFamily="34" charset="-120"/>
              </a:rPr>
              <a:t>Added by Southern DFW (Option 3)</a:t>
            </a:r>
            <a:endParaRPr lang="en-US" sz="1200" dirty="0"/>
          </a:p>
        </p:txBody>
      </p:sp>
      <p:sp>
        <p:nvSpPr>
          <p:cNvPr id="27" name="Text 25"/>
          <p:cNvSpPr/>
          <p:nvPr/>
        </p:nvSpPr>
        <p:spPr>
          <a:xfrm>
            <a:off x="2560320" y="5577840"/>
            <a:ext cx="3246120" cy="502920"/>
          </a:xfrm>
          <a:prstGeom prst="rect">
            <a:avLst/>
          </a:prstGeom>
          <a:noFill/>
          <a:ln/>
        </p:spPr>
        <p:txBody>
          <a:bodyPr wrap="square" lIns="0" tIns="0" rIns="0" bIns="0" rtlCol="0" anchor="t"/>
          <a:lstStyle/>
          <a:p>
            <a:pPr marL="0" indent="0">
              <a:buNone/>
            </a:pPr>
            <a:r>
              <a:rPr lang="en-US" sz="1000" dirty="0">
                <a:solidFill>
                  <a:srgbClr val="5A6C6A"/>
                </a:solidFill>
                <a:latin typeface="Calibri" pitchFamily="34" charset="0"/>
                <a:ea typeface="Calibri" pitchFamily="34" charset="-122"/>
                <a:cs typeface="Calibri" pitchFamily="34" charset="-120"/>
              </a:rPr>
              <a:t>Long-term capability beyond the 4,064 MW originally identified</a:t>
            </a:r>
            <a:endParaRPr lang="en-US" sz="1000" dirty="0"/>
          </a:p>
        </p:txBody>
      </p:sp>
      <p:sp>
        <p:nvSpPr>
          <p:cNvPr id="28" name="Shape 26"/>
          <p:cNvSpPr/>
          <p:nvPr/>
        </p:nvSpPr>
        <p:spPr>
          <a:xfrm>
            <a:off x="6172200" y="4069080"/>
            <a:ext cx="3611880" cy="210312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29" name="Shape 27"/>
          <p:cNvSpPr/>
          <p:nvPr/>
        </p:nvSpPr>
        <p:spPr>
          <a:xfrm>
            <a:off x="6172200" y="4069080"/>
            <a:ext cx="3611880" cy="64008"/>
          </a:xfrm>
          <a:prstGeom prst="rect">
            <a:avLst/>
          </a:prstGeom>
          <a:solidFill>
            <a:srgbClr val="E8B923"/>
          </a:solidFill>
          <a:ln w="12700">
            <a:solidFill>
              <a:srgbClr val="FFFFFF"/>
            </a:solidFill>
            <a:prstDash val="solid"/>
          </a:ln>
        </p:spPr>
        <p:txBody>
          <a:bodyPr/>
          <a:lstStyle/>
          <a:p>
            <a:endParaRPr lang="en-US"/>
          </a:p>
        </p:txBody>
      </p:sp>
      <p:sp>
        <p:nvSpPr>
          <p:cNvPr id="30" name="Text 28"/>
          <p:cNvSpPr/>
          <p:nvPr/>
        </p:nvSpPr>
        <p:spPr>
          <a:xfrm>
            <a:off x="6355080" y="4297680"/>
            <a:ext cx="3246120" cy="914400"/>
          </a:xfrm>
          <a:prstGeom prst="rect">
            <a:avLst/>
          </a:prstGeom>
          <a:noFill/>
          <a:ln/>
        </p:spPr>
        <p:txBody>
          <a:bodyPr wrap="square" lIns="0" tIns="0" rIns="0" bIns="0" rtlCol="0" anchor="ctr"/>
          <a:lstStyle/>
          <a:p>
            <a:pPr marL="0" indent="0">
              <a:buNone/>
            </a:pPr>
            <a:r>
              <a:rPr lang="en-US" sz="4800" b="1" dirty="0">
                <a:solidFill>
                  <a:srgbClr val="0F3D2E"/>
                </a:solidFill>
                <a:latin typeface="Calibri" pitchFamily="34" charset="0"/>
                <a:ea typeface="Calibri" pitchFamily="34" charset="-122"/>
                <a:cs typeface="Calibri" pitchFamily="34" charset="-120"/>
              </a:rPr>
              <a:t>11</a:t>
            </a:r>
            <a:r>
              <a:rPr lang="en-US" sz="1600" b="1" dirty="0">
                <a:solidFill>
                  <a:srgbClr val="5A6C6A"/>
                </a:solidFill>
                <a:latin typeface="Calibri" pitchFamily="34" charset="0"/>
                <a:ea typeface="Calibri" pitchFamily="34" charset="-122"/>
                <a:cs typeface="Calibri" pitchFamily="34" charset="-120"/>
              </a:rPr>
              <a:t> GW</a:t>
            </a:r>
            <a:endParaRPr lang="en-US" sz="4800" dirty="0"/>
          </a:p>
        </p:txBody>
      </p:sp>
      <p:sp>
        <p:nvSpPr>
          <p:cNvPr id="31" name="Text 29"/>
          <p:cNvSpPr/>
          <p:nvPr/>
        </p:nvSpPr>
        <p:spPr>
          <a:xfrm>
            <a:off x="6355080" y="5257800"/>
            <a:ext cx="3246120" cy="320040"/>
          </a:xfrm>
          <a:prstGeom prst="rect">
            <a:avLst/>
          </a:prstGeom>
          <a:noFill/>
          <a:ln/>
        </p:spPr>
        <p:txBody>
          <a:bodyPr wrap="square" lIns="0" tIns="0" rIns="0" bIns="0" rtlCol="0" anchor="ctr"/>
          <a:lstStyle/>
          <a:p>
            <a:pPr marL="0" indent="0">
              <a:buNone/>
            </a:pPr>
            <a:r>
              <a:rPr lang="en-US" sz="1200" b="1" dirty="0">
                <a:solidFill>
                  <a:srgbClr val="1A1A1A"/>
                </a:solidFill>
                <a:latin typeface="Calibri" pitchFamily="34" charset="0"/>
                <a:ea typeface="Calibri" pitchFamily="34" charset="-122"/>
                <a:cs typeface="Calibri" pitchFamily="34" charset="-120"/>
              </a:rPr>
              <a:t>Added by '24 RTP-derived sets</a:t>
            </a:r>
            <a:endParaRPr lang="en-US" sz="1200" dirty="0"/>
          </a:p>
        </p:txBody>
      </p:sp>
      <p:sp>
        <p:nvSpPr>
          <p:cNvPr id="32" name="Text 30"/>
          <p:cNvSpPr/>
          <p:nvPr/>
        </p:nvSpPr>
        <p:spPr>
          <a:xfrm>
            <a:off x="6355080" y="5577840"/>
            <a:ext cx="3246120" cy="502920"/>
          </a:xfrm>
          <a:prstGeom prst="rect">
            <a:avLst/>
          </a:prstGeom>
          <a:noFill/>
          <a:ln/>
        </p:spPr>
        <p:txBody>
          <a:bodyPr wrap="square" lIns="0" tIns="0" rIns="0" bIns="0" rtlCol="0" anchor="t"/>
          <a:lstStyle/>
          <a:p>
            <a:pPr marL="0" indent="0">
              <a:buNone/>
            </a:pPr>
            <a:r>
              <a:rPr lang="en-US" sz="1000" dirty="0">
                <a:solidFill>
                  <a:srgbClr val="5A6C6A"/>
                </a:solidFill>
                <a:latin typeface="Calibri" pitchFamily="34" charset="0"/>
                <a:ea typeface="Calibri" pitchFamily="34" charset="-122"/>
                <a:cs typeface="Calibri" pitchFamily="34" charset="-120"/>
              </a:rPr>
              <a:t>Additional DFW-area capacity over original study</a:t>
            </a:r>
            <a:endParaRPr lang="en-US" sz="1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AFAF7"/>
        </a:solidFill>
        <a:effectLst/>
      </p:bgPr>
    </p:bg>
    <p:spTree>
      <p:nvGrpSpPr>
        <p:cNvPr id="1" name=""/>
        <p:cNvGrpSpPr/>
        <p:nvPr/>
      </p:nvGrpSpPr>
      <p:grpSpPr>
        <a:xfrm>
          <a:off x="0" y="0"/>
          <a:ext cx="0" cy="0"/>
          <a:chOff x="0" y="0"/>
          <a:chExt cx="0" cy="0"/>
        </a:xfrm>
      </p:grpSpPr>
      <p:sp>
        <p:nvSpPr>
          <p:cNvPr id="2" name="Text 0"/>
          <p:cNvSpPr/>
          <p:nvPr/>
        </p:nvSpPr>
        <p:spPr>
          <a:xfrm>
            <a:off x="548640" y="411480"/>
            <a:ext cx="8686800" cy="640080"/>
          </a:xfrm>
          <a:prstGeom prst="rect">
            <a:avLst/>
          </a:prstGeom>
          <a:noFill/>
          <a:ln/>
        </p:spPr>
        <p:txBody>
          <a:bodyPr wrap="square" lIns="0" tIns="0" rIns="0" bIns="0" rtlCol="0" anchor="ctr"/>
          <a:lstStyle/>
          <a:p>
            <a:pPr marL="0" indent="0">
              <a:buNone/>
            </a:pPr>
            <a:r>
              <a:rPr lang="en-US" sz="3200" b="1" dirty="0">
                <a:solidFill>
                  <a:srgbClr val="0F3D2E"/>
                </a:solidFill>
                <a:latin typeface="Calibri" pitchFamily="34" charset="0"/>
                <a:ea typeface="Calibri" pitchFamily="34" charset="-122"/>
                <a:cs typeface="Calibri" pitchFamily="34" charset="-120"/>
              </a:rPr>
              <a:t>The Problem</a:t>
            </a:r>
            <a:endParaRPr lang="en-US" sz="3200" dirty="0"/>
          </a:p>
        </p:txBody>
      </p:sp>
      <p:sp>
        <p:nvSpPr>
          <p:cNvPr id="3" name="Text 1"/>
          <p:cNvSpPr/>
          <p:nvPr/>
        </p:nvSpPr>
        <p:spPr>
          <a:xfrm>
            <a:off x="7772400" y="457200"/>
            <a:ext cx="3840480" cy="457200"/>
          </a:xfrm>
          <a:prstGeom prst="rect">
            <a:avLst/>
          </a:prstGeom>
          <a:noFill/>
          <a:ln/>
        </p:spPr>
        <p:txBody>
          <a:bodyPr wrap="square" lIns="0" tIns="0" rIns="0" bIns="0" rtlCol="0" anchor="ctr"/>
          <a:lstStyle/>
          <a:p>
            <a:pPr marL="0" indent="0" algn="r">
              <a:buNone/>
            </a:pPr>
            <a:r>
              <a:rPr lang="en-US" sz="1400" b="1" kern="0" spc="400" dirty="0">
                <a:solidFill>
                  <a:srgbClr val="0F3D2E"/>
                </a:solidFill>
                <a:latin typeface="Calibri" pitchFamily="34" charset="0"/>
                <a:ea typeface="Calibri" pitchFamily="34" charset="-122"/>
                <a:cs typeface="Calibri" pitchFamily="34" charset="-120"/>
              </a:rPr>
              <a:t>CHOLLA</a:t>
            </a:r>
            <a:r>
              <a:rPr lang="en-US" sz="1100" dirty="0">
                <a:solidFill>
                  <a:srgbClr val="5A6C6A"/>
                </a:solidFill>
                <a:latin typeface="Calibri" pitchFamily="34" charset="0"/>
                <a:ea typeface="Calibri" pitchFamily="34" charset="-122"/>
                <a:cs typeface="Calibri" pitchFamily="34" charset="-120"/>
              </a:rPr>
              <a:t>  PGRR145</a:t>
            </a:r>
            <a:endParaRPr lang="en-US" sz="1400" dirty="0"/>
          </a:p>
        </p:txBody>
      </p:sp>
      <p:sp>
        <p:nvSpPr>
          <p:cNvPr id="4" name="Shape 2"/>
          <p:cNvSpPr/>
          <p:nvPr/>
        </p:nvSpPr>
        <p:spPr>
          <a:xfrm>
            <a:off x="548640" y="1143000"/>
            <a:ext cx="11064240" cy="13716"/>
          </a:xfrm>
          <a:prstGeom prst="rect">
            <a:avLst/>
          </a:prstGeom>
          <a:solidFill>
            <a:srgbClr val="D6D9D4"/>
          </a:solidFill>
          <a:ln w="12700">
            <a:solidFill>
              <a:srgbClr val="D6D9D4"/>
            </a:solidFill>
            <a:prstDash val="solid"/>
          </a:ln>
        </p:spPr>
        <p:txBody>
          <a:bodyPr/>
          <a:lstStyle/>
          <a:p>
            <a:endParaRPr lang="en-US"/>
          </a:p>
        </p:txBody>
      </p:sp>
      <p:sp>
        <p:nvSpPr>
          <p:cNvPr id="5" name="Text 3"/>
          <p:cNvSpPr/>
          <p:nvPr/>
        </p:nvSpPr>
        <p:spPr>
          <a:xfrm>
            <a:off x="548640" y="6492240"/>
            <a:ext cx="8229600" cy="274320"/>
          </a:xfrm>
          <a:prstGeom prst="rect">
            <a:avLst/>
          </a:prstGeom>
          <a:noFill/>
          <a:ln/>
        </p:spPr>
        <p:txBody>
          <a:bodyPr wrap="square" lIns="0" tIns="0" rIns="0" bIns="0" rtlCol="0" anchor="ctr"/>
          <a:lstStyle/>
          <a:p>
            <a:pPr marL="0" indent="0">
              <a:buNone/>
            </a:pPr>
            <a:r>
              <a:rPr lang="en-US" sz="900" dirty="0">
                <a:solidFill>
                  <a:srgbClr val="5A6C6A"/>
                </a:solidFill>
                <a:latin typeface="Calibri" pitchFamily="34" charset="0"/>
                <a:ea typeface="Calibri" pitchFamily="34" charset="-122"/>
                <a:cs typeface="Calibri" pitchFamily="34" charset="-120"/>
              </a:rPr>
              <a:t>Technical Advisory Committee   ·   May 13, 2026</a:t>
            </a:r>
            <a:endParaRPr lang="en-US" sz="900" dirty="0"/>
          </a:p>
        </p:txBody>
      </p:sp>
      <p:sp>
        <p:nvSpPr>
          <p:cNvPr id="6" name="Text 4"/>
          <p:cNvSpPr/>
          <p:nvPr/>
        </p:nvSpPr>
        <p:spPr>
          <a:xfrm>
            <a:off x="11338560" y="6492240"/>
            <a:ext cx="365760" cy="274320"/>
          </a:xfrm>
          <a:prstGeom prst="rect">
            <a:avLst/>
          </a:prstGeom>
          <a:noFill/>
          <a:ln/>
        </p:spPr>
        <p:txBody>
          <a:bodyPr wrap="square" lIns="0" tIns="0" rIns="0" bIns="0" rtlCol="0" anchor="ctr"/>
          <a:lstStyle/>
          <a:p>
            <a:pPr marL="0" indent="0" algn="r">
              <a:buNone/>
            </a:pPr>
            <a:r>
              <a:rPr lang="en-US" sz="900" dirty="0">
                <a:solidFill>
                  <a:srgbClr val="5A6C6A"/>
                </a:solidFill>
                <a:latin typeface="Calibri" pitchFamily="34" charset="0"/>
                <a:ea typeface="Calibri" pitchFamily="34" charset="-122"/>
                <a:cs typeface="Calibri" pitchFamily="34" charset="-120"/>
              </a:rPr>
              <a:t>4</a:t>
            </a:r>
            <a:endParaRPr lang="en-US" sz="900" dirty="0"/>
          </a:p>
        </p:txBody>
      </p:sp>
      <p:sp>
        <p:nvSpPr>
          <p:cNvPr id="7" name="Text 5"/>
          <p:cNvSpPr/>
          <p:nvPr/>
        </p:nvSpPr>
        <p:spPr>
          <a:xfrm>
            <a:off x="548640" y="1234440"/>
            <a:ext cx="10972800" cy="457200"/>
          </a:xfrm>
          <a:prstGeom prst="rect">
            <a:avLst/>
          </a:prstGeom>
          <a:noFill/>
          <a:ln/>
        </p:spPr>
        <p:txBody>
          <a:bodyPr wrap="square" lIns="0" tIns="0" rIns="0" bIns="0" rtlCol="0" anchor="ctr"/>
          <a:lstStyle/>
          <a:p>
            <a:pPr marL="0" indent="0">
              <a:buNone/>
            </a:pPr>
            <a:r>
              <a:rPr lang="en-US" sz="1600" i="1" dirty="0">
                <a:solidFill>
                  <a:srgbClr val="5A6C6A"/>
                </a:solidFill>
                <a:latin typeface="Calibri" pitchFamily="34" charset="0"/>
                <a:ea typeface="Calibri" pitchFamily="34" charset="-122"/>
                <a:cs typeface="Calibri" pitchFamily="34" charset="-120"/>
              </a:rPr>
              <a:t>ERCOT allowed later filers to consume capacity that was justified by — and assigned to — earlier loads.</a:t>
            </a:r>
            <a:endParaRPr lang="en-US" sz="1600" dirty="0"/>
          </a:p>
        </p:txBody>
      </p:sp>
      <p:sp>
        <p:nvSpPr>
          <p:cNvPr id="8" name="Shape 6"/>
          <p:cNvSpPr/>
          <p:nvPr/>
        </p:nvSpPr>
        <p:spPr>
          <a:xfrm>
            <a:off x="548640" y="1920240"/>
            <a:ext cx="54864" cy="1325880"/>
          </a:xfrm>
          <a:prstGeom prst="rect">
            <a:avLst/>
          </a:prstGeom>
          <a:solidFill>
            <a:srgbClr val="B33A2E"/>
          </a:solidFill>
          <a:ln w="12700">
            <a:solidFill>
              <a:srgbClr val="B33A2E"/>
            </a:solidFill>
            <a:prstDash val="solid"/>
          </a:ln>
        </p:spPr>
        <p:txBody>
          <a:bodyPr/>
          <a:lstStyle/>
          <a:p>
            <a:endParaRPr lang="en-US"/>
          </a:p>
        </p:txBody>
      </p:sp>
      <p:sp>
        <p:nvSpPr>
          <p:cNvPr id="9" name="Text 7"/>
          <p:cNvSpPr/>
          <p:nvPr/>
        </p:nvSpPr>
        <p:spPr>
          <a:xfrm>
            <a:off x="777240" y="1920240"/>
            <a:ext cx="6858000" cy="365760"/>
          </a:xfrm>
          <a:prstGeom prst="rect">
            <a:avLst/>
          </a:prstGeom>
          <a:noFill/>
          <a:ln/>
        </p:spPr>
        <p:txBody>
          <a:bodyPr wrap="square" lIns="0" tIns="0" rIns="0" bIns="0" rtlCol="0" anchor="t"/>
          <a:lstStyle/>
          <a:p>
            <a:pPr marL="0" indent="0">
              <a:buNone/>
            </a:pPr>
            <a:r>
              <a:rPr lang="en-US" sz="1500" b="1" dirty="0">
                <a:solidFill>
                  <a:srgbClr val="0F3D2E"/>
                </a:solidFill>
                <a:latin typeface="Calibri" pitchFamily="34" charset="0"/>
                <a:ea typeface="Calibri" pitchFamily="34" charset="-122"/>
                <a:cs typeface="Calibri" pitchFamily="34" charset="-120"/>
              </a:rPr>
              <a:t>RPG projects were treated as generic capacity</a:t>
            </a:r>
            <a:endParaRPr lang="en-US" sz="1500" dirty="0"/>
          </a:p>
        </p:txBody>
      </p:sp>
      <p:sp>
        <p:nvSpPr>
          <p:cNvPr id="10" name="Text 8"/>
          <p:cNvSpPr/>
          <p:nvPr/>
        </p:nvSpPr>
        <p:spPr>
          <a:xfrm>
            <a:off x="777240" y="2286000"/>
            <a:ext cx="6858000" cy="960120"/>
          </a:xfrm>
          <a:prstGeom prst="rect">
            <a:avLst/>
          </a:prstGeom>
          <a:noFill/>
          <a:ln/>
        </p:spPr>
        <p:txBody>
          <a:bodyPr wrap="square" rtlCol="0" anchor="t"/>
          <a:lstStyle/>
          <a:p>
            <a:pPr marL="342900" indent="-342900">
              <a:spcAft>
                <a:spcPts val="400"/>
              </a:spcAft>
              <a:buSzPct val="100000"/>
              <a:buChar char="■"/>
            </a:pPr>
            <a:r>
              <a:rPr lang="en-US" sz="1100" dirty="0">
                <a:solidFill>
                  <a:srgbClr val="1A1A1A"/>
                </a:solidFill>
                <a:latin typeface="Calibri" pitchFamily="34" charset="0"/>
                <a:ea typeface="Calibri" pitchFamily="34" charset="-122"/>
                <a:cs typeface="Calibri" pitchFamily="34" charset="-120"/>
              </a:rPr>
              <a:t>Sensible when projects exist for generic load growth — improves utilization</a:t>
            </a:r>
            <a:endParaRPr lang="en-US" sz="1100" dirty="0"/>
          </a:p>
          <a:p>
            <a:pPr marL="342900" indent="-342900">
              <a:spcAft>
                <a:spcPts val="400"/>
              </a:spcAft>
              <a:buSzPct val="100000"/>
              <a:buChar char="■"/>
            </a:pPr>
            <a:r>
              <a:rPr lang="en-US" sz="1100" dirty="0">
                <a:solidFill>
                  <a:srgbClr val="1A1A1A"/>
                </a:solidFill>
                <a:latin typeface="Calibri" pitchFamily="34" charset="0"/>
                <a:ea typeface="Calibri" pitchFamily="34" charset="-122"/>
                <a:cs typeface="Calibri" pitchFamily="34" charset="-120"/>
              </a:rPr>
              <a:t>Wrong when the project was justified by specific, named Large Loads</a:t>
            </a:r>
            <a:endParaRPr lang="en-US" sz="1100" dirty="0"/>
          </a:p>
          <a:p>
            <a:pPr marL="342900" indent="-342900">
              <a:spcAft>
                <a:spcPts val="400"/>
              </a:spcAft>
              <a:buSzPct val="100000"/>
              <a:buChar char="■"/>
            </a:pPr>
            <a:r>
              <a:rPr lang="en-US" sz="1100" dirty="0">
                <a:solidFill>
                  <a:srgbClr val="1A1A1A"/>
                </a:solidFill>
                <a:latin typeface="Calibri" pitchFamily="34" charset="0"/>
                <a:ea typeface="Calibri" pitchFamily="34" charset="-122"/>
                <a:cs typeface="Calibri" pitchFamily="34" charset="-120"/>
              </a:rPr>
              <a:t>Double-counts the capability the project was built to provide</a:t>
            </a:r>
            <a:endParaRPr lang="en-US" sz="1100" dirty="0"/>
          </a:p>
        </p:txBody>
      </p:sp>
      <p:sp>
        <p:nvSpPr>
          <p:cNvPr id="11" name="Shape 9"/>
          <p:cNvSpPr/>
          <p:nvPr/>
        </p:nvSpPr>
        <p:spPr>
          <a:xfrm>
            <a:off x="548640" y="3383280"/>
            <a:ext cx="54864" cy="1325880"/>
          </a:xfrm>
          <a:prstGeom prst="rect">
            <a:avLst/>
          </a:prstGeom>
          <a:solidFill>
            <a:srgbClr val="B33A2E"/>
          </a:solidFill>
          <a:ln w="12700">
            <a:solidFill>
              <a:srgbClr val="B33A2E"/>
            </a:solidFill>
            <a:prstDash val="solid"/>
          </a:ln>
        </p:spPr>
        <p:txBody>
          <a:bodyPr/>
          <a:lstStyle/>
          <a:p>
            <a:endParaRPr lang="en-US"/>
          </a:p>
        </p:txBody>
      </p:sp>
      <p:sp>
        <p:nvSpPr>
          <p:cNvPr id="12" name="Text 10"/>
          <p:cNvSpPr/>
          <p:nvPr/>
        </p:nvSpPr>
        <p:spPr>
          <a:xfrm>
            <a:off x="777240" y="3383280"/>
            <a:ext cx="6858000" cy="365760"/>
          </a:xfrm>
          <a:prstGeom prst="rect">
            <a:avLst/>
          </a:prstGeom>
          <a:noFill/>
          <a:ln/>
        </p:spPr>
        <p:txBody>
          <a:bodyPr wrap="square" lIns="0" tIns="0" rIns="0" bIns="0" rtlCol="0" anchor="t"/>
          <a:lstStyle/>
          <a:p>
            <a:pPr marL="0" indent="0">
              <a:buNone/>
            </a:pPr>
            <a:r>
              <a:rPr lang="en-US" sz="1500" b="1" dirty="0">
                <a:solidFill>
                  <a:srgbClr val="0F3D2E"/>
                </a:solidFill>
                <a:latin typeface="Calibri" pitchFamily="34" charset="0"/>
                <a:ea typeface="Calibri" pitchFamily="34" charset="-122"/>
                <a:cs typeface="Calibri" pitchFamily="34" charset="-120"/>
              </a:rPr>
              <a:t>Southern DFW approval took over a year</a:t>
            </a:r>
            <a:endParaRPr lang="en-US" sz="1500" dirty="0"/>
          </a:p>
        </p:txBody>
      </p:sp>
      <p:sp>
        <p:nvSpPr>
          <p:cNvPr id="13" name="Text 11"/>
          <p:cNvSpPr/>
          <p:nvPr/>
        </p:nvSpPr>
        <p:spPr>
          <a:xfrm>
            <a:off x="777240" y="3749040"/>
            <a:ext cx="6858000" cy="960120"/>
          </a:xfrm>
          <a:prstGeom prst="rect">
            <a:avLst/>
          </a:prstGeom>
          <a:noFill/>
          <a:ln/>
        </p:spPr>
        <p:txBody>
          <a:bodyPr wrap="square" rtlCol="0" anchor="t"/>
          <a:lstStyle/>
          <a:p>
            <a:pPr marL="342900" indent="-342900">
              <a:spcAft>
                <a:spcPts val="400"/>
              </a:spcAft>
              <a:buSzPct val="100000"/>
              <a:buChar char="■"/>
            </a:pPr>
            <a:r>
              <a:rPr lang="en-US" sz="1100" dirty="0">
                <a:solidFill>
                  <a:srgbClr val="1A1A1A"/>
                </a:solidFill>
                <a:latin typeface="Calibri" pitchFamily="34" charset="0"/>
                <a:ea typeface="Calibri" pitchFamily="34" charset="-122"/>
                <a:cs typeface="Calibri" pitchFamily="34" charset="-120"/>
              </a:rPr>
              <a:t>Beyond the 150-day window in Planning Guide §3.11.4.7</a:t>
            </a:r>
            <a:endParaRPr lang="en-US" sz="1100" dirty="0"/>
          </a:p>
          <a:p>
            <a:pPr marL="342900" indent="-342900">
              <a:spcAft>
                <a:spcPts val="400"/>
              </a:spcAft>
              <a:buSzPct val="100000"/>
              <a:buChar char="■"/>
            </a:pPr>
            <a:r>
              <a:rPr lang="en-US" sz="1100" dirty="0">
                <a:solidFill>
                  <a:srgbClr val="1A1A1A"/>
                </a:solidFill>
                <a:latin typeface="Calibri" pitchFamily="34" charset="0"/>
                <a:ea typeface="Calibri" pitchFamily="34" charset="-122"/>
                <a:cs typeface="Calibri" pitchFamily="34" charset="-120"/>
              </a:rPr>
              <a:t>During the delay, other TSPs were allowed to point to the project</a:t>
            </a:r>
            <a:endParaRPr lang="en-US" sz="1100" dirty="0"/>
          </a:p>
          <a:p>
            <a:pPr marL="342900" indent="-342900">
              <a:spcAft>
                <a:spcPts val="400"/>
              </a:spcAft>
              <a:buSzPct val="100000"/>
              <a:buChar char="■"/>
            </a:pPr>
            <a:r>
              <a:rPr lang="en-US" sz="1100" dirty="0">
                <a:solidFill>
                  <a:srgbClr val="1A1A1A"/>
                </a:solidFill>
                <a:latin typeface="Calibri" pitchFamily="34" charset="0"/>
                <a:ea typeface="Calibri" pitchFamily="34" charset="-122"/>
                <a:cs typeface="Calibri" pitchFamily="34" charset="-120"/>
              </a:rPr>
              <a:t>Oncor loads that justified the project could not draw against it until approval</a:t>
            </a:r>
            <a:endParaRPr lang="en-US" sz="1100" dirty="0"/>
          </a:p>
        </p:txBody>
      </p:sp>
      <p:sp>
        <p:nvSpPr>
          <p:cNvPr id="14" name="Shape 12"/>
          <p:cNvSpPr/>
          <p:nvPr/>
        </p:nvSpPr>
        <p:spPr>
          <a:xfrm>
            <a:off x="548640" y="4846320"/>
            <a:ext cx="54864" cy="1325880"/>
          </a:xfrm>
          <a:prstGeom prst="rect">
            <a:avLst/>
          </a:prstGeom>
          <a:solidFill>
            <a:srgbClr val="B33A2E"/>
          </a:solidFill>
          <a:ln w="12700">
            <a:solidFill>
              <a:srgbClr val="B33A2E"/>
            </a:solidFill>
            <a:prstDash val="solid"/>
          </a:ln>
        </p:spPr>
        <p:txBody>
          <a:bodyPr/>
          <a:lstStyle/>
          <a:p>
            <a:endParaRPr lang="en-US"/>
          </a:p>
        </p:txBody>
      </p:sp>
      <p:sp>
        <p:nvSpPr>
          <p:cNvPr id="15" name="Text 13"/>
          <p:cNvSpPr/>
          <p:nvPr/>
        </p:nvSpPr>
        <p:spPr>
          <a:xfrm>
            <a:off x="777240" y="4846320"/>
            <a:ext cx="6858000" cy="365760"/>
          </a:xfrm>
          <a:prstGeom prst="rect">
            <a:avLst/>
          </a:prstGeom>
          <a:noFill/>
          <a:ln/>
        </p:spPr>
        <p:txBody>
          <a:bodyPr wrap="square" lIns="0" tIns="0" rIns="0" bIns="0" rtlCol="0" anchor="t"/>
          <a:lstStyle/>
          <a:p>
            <a:pPr marL="0" indent="0">
              <a:buNone/>
            </a:pPr>
            <a:r>
              <a:rPr lang="en-US" sz="1500" b="1" dirty="0">
                <a:solidFill>
                  <a:srgbClr val="0F3D2E"/>
                </a:solidFill>
                <a:latin typeface="Calibri" pitchFamily="34" charset="0"/>
                <a:ea typeface="Calibri" pitchFamily="34" charset="-122"/>
                <a:cs typeface="Calibri" pitchFamily="34" charset="-120"/>
              </a:rPr>
              <a:t>ERCOT now refuses to seat the originating loads</a:t>
            </a:r>
            <a:endParaRPr lang="en-US" sz="1500" dirty="0"/>
          </a:p>
        </p:txBody>
      </p:sp>
      <p:sp>
        <p:nvSpPr>
          <p:cNvPr id="16" name="Text 14"/>
          <p:cNvSpPr/>
          <p:nvPr/>
        </p:nvSpPr>
        <p:spPr>
          <a:xfrm>
            <a:off x="777240" y="5212080"/>
            <a:ext cx="6858000" cy="960120"/>
          </a:xfrm>
          <a:prstGeom prst="rect">
            <a:avLst/>
          </a:prstGeom>
          <a:noFill/>
          <a:ln/>
        </p:spPr>
        <p:txBody>
          <a:bodyPr wrap="square" rtlCol="0" anchor="t"/>
          <a:lstStyle/>
          <a:p>
            <a:pPr marL="342900" indent="-342900">
              <a:spcAft>
                <a:spcPts val="400"/>
              </a:spcAft>
              <a:buSzPct val="100000"/>
              <a:buChar char="■"/>
            </a:pPr>
            <a:r>
              <a:rPr lang="en-US" sz="1100" dirty="0">
                <a:solidFill>
                  <a:srgbClr val="1A1A1A"/>
                </a:solidFill>
                <a:latin typeface="Calibri" pitchFamily="34" charset="0"/>
                <a:ea typeface="Calibri" pitchFamily="34" charset="-122"/>
                <a:cs typeface="Calibri" pitchFamily="34" charset="-120"/>
              </a:rPr>
              <a:t>Lacks a study showing all loads can be served simultaneously</a:t>
            </a:r>
            <a:endParaRPr lang="en-US" sz="1100" dirty="0"/>
          </a:p>
          <a:p>
            <a:pPr marL="342900" indent="-342900">
              <a:spcAft>
                <a:spcPts val="400"/>
              </a:spcAft>
              <a:buSzPct val="100000"/>
              <a:buChar char="■"/>
            </a:pPr>
            <a:r>
              <a:rPr lang="en-US" sz="1100" dirty="0">
                <a:solidFill>
                  <a:srgbClr val="1A1A1A"/>
                </a:solidFill>
                <a:latin typeface="Calibri" pitchFamily="34" charset="0"/>
                <a:ea typeface="Calibri" pitchFamily="34" charset="-122"/>
                <a:cs typeface="Calibri" pitchFamily="34" charset="-120"/>
              </a:rPr>
              <a:t>Gave away capacity already assigned — and asks originators to absorb the loss</a:t>
            </a:r>
            <a:endParaRPr lang="en-US" sz="1100" dirty="0"/>
          </a:p>
        </p:txBody>
      </p:sp>
      <p:sp>
        <p:nvSpPr>
          <p:cNvPr id="17" name="Shape 15"/>
          <p:cNvSpPr/>
          <p:nvPr/>
        </p:nvSpPr>
        <p:spPr>
          <a:xfrm>
            <a:off x="8092440" y="1920240"/>
            <a:ext cx="3520440" cy="4251960"/>
          </a:xfrm>
          <a:prstGeom prst="rect">
            <a:avLst/>
          </a:prstGeom>
          <a:solidFill>
            <a:srgbClr val="0A2A20"/>
          </a:solidFill>
          <a:ln w="12700">
            <a:solidFill>
              <a:srgbClr val="0A2A20"/>
            </a:solidFill>
            <a:prstDash val="solid"/>
          </a:ln>
          <a:effectLst>
            <a:outerShdw blurRad="127000" dist="25400" dir="5400000" algn="bl" rotWithShape="0">
              <a:srgbClr val="000000">
                <a:alpha val="10000"/>
              </a:srgbClr>
            </a:outerShdw>
          </a:effectLst>
        </p:spPr>
        <p:txBody>
          <a:bodyPr/>
          <a:lstStyle/>
          <a:p>
            <a:endParaRPr lang="en-US"/>
          </a:p>
        </p:txBody>
      </p:sp>
      <p:sp>
        <p:nvSpPr>
          <p:cNvPr id="18" name="Shape 16"/>
          <p:cNvSpPr/>
          <p:nvPr/>
        </p:nvSpPr>
        <p:spPr>
          <a:xfrm>
            <a:off x="8092440" y="1920240"/>
            <a:ext cx="3520440" cy="73152"/>
          </a:xfrm>
          <a:prstGeom prst="rect">
            <a:avLst/>
          </a:prstGeom>
          <a:solidFill>
            <a:srgbClr val="E8B923"/>
          </a:solidFill>
          <a:ln w="12700">
            <a:solidFill>
              <a:srgbClr val="E8B923"/>
            </a:solidFill>
            <a:prstDash val="solid"/>
          </a:ln>
        </p:spPr>
        <p:txBody>
          <a:bodyPr/>
          <a:lstStyle/>
          <a:p>
            <a:endParaRPr lang="en-US"/>
          </a:p>
        </p:txBody>
      </p:sp>
      <p:sp>
        <p:nvSpPr>
          <p:cNvPr id="19" name="Text 17"/>
          <p:cNvSpPr/>
          <p:nvPr/>
        </p:nvSpPr>
        <p:spPr>
          <a:xfrm>
            <a:off x="8275320" y="2011680"/>
            <a:ext cx="914400" cy="1005840"/>
          </a:xfrm>
          <a:prstGeom prst="rect">
            <a:avLst/>
          </a:prstGeom>
          <a:noFill/>
          <a:ln/>
        </p:spPr>
        <p:txBody>
          <a:bodyPr wrap="square" lIns="0" tIns="0" rIns="0" bIns="0" rtlCol="0" anchor="t"/>
          <a:lstStyle/>
          <a:p>
            <a:pPr marL="0" indent="0">
              <a:buNone/>
            </a:pPr>
            <a:r>
              <a:rPr lang="en-US" sz="8000" b="1" dirty="0">
                <a:solidFill>
                  <a:srgbClr val="E8B923"/>
                </a:solidFill>
                <a:latin typeface="Georgia" pitchFamily="34" charset="0"/>
                <a:ea typeface="Georgia" pitchFamily="34" charset="-122"/>
                <a:cs typeface="Georgia" pitchFamily="34" charset="-120"/>
              </a:rPr>
              <a:t>“</a:t>
            </a:r>
            <a:endParaRPr lang="en-US" sz="8000" dirty="0"/>
          </a:p>
        </p:txBody>
      </p:sp>
      <p:sp>
        <p:nvSpPr>
          <p:cNvPr id="20" name="Text 18"/>
          <p:cNvSpPr/>
          <p:nvPr/>
        </p:nvSpPr>
        <p:spPr>
          <a:xfrm>
            <a:off x="8275320" y="2880360"/>
            <a:ext cx="3246120" cy="1554480"/>
          </a:xfrm>
          <a:prstGeom prst="rect">
            <a:avLst/>
          </a:prstGeom>
          <a:noFill/>
          <a:ln/>
        </p:spPr>
        <p:txBody>
          <a:bodyPr wrap="square" lIns="0" tIns="0" rIns="0" bIns="0" rtlCol="0" anchor="t"/>
          <a:lstStyle/>
          <a:p>
            <a:pPr marL="0" indent="0">
              <a:buNone/>
            </a:pPr>
            <a:r>
              <a:rPr lang="en-US" sz="1800" b="1" i="1" dirty="0">
                <a:solidFill>
                  <a:srgbClr val="FFFFFF"/>
                </a:solidFill>
                <a:latin typeface="Calibri" pitchFamily="34" charset="0"/>
                <a:ea typeface="Calibri" pitchFamily="34" charset="-122"/>
                <a:cs typeface="Calibri" pitchFamily="34" charset="-120"/>
              </a:rPr>
              <a:t>ERCOT has allowed the Permian Basin Reliability Plan loads to move forward.</a:t>
            </a:r>
            <a:endParaRPr lang="en-US" sz="1800" dirty="0"/>
          </a:p>
        </p:txBody>
      </p:sp>
      <p:sp>
        <p:nvSpPr>
          <p:cNvPr id="21" name="Text 19"/>
          <p:cNvSpPr/>
          <p:nvPr/>
        </p:nvSpPr>
        <p:spPr>
          <a:xfrm>
            <a:off x="8275320" y="4526280"/>
            <a:ext cx="3246120" cy="1508760"/>
          </a:xfrm>
          <a:prstGeom prst="rect">
            <a:avLst/>
          </a:prstGeom>
          <a:noFill/>
          <a:ln/>
        </p:spPr>
        <p:txBody>
          <a:bodyPr wrap="square" lIns="0" tIns="0" rIns="0" bIns="0" rtlCol="0" anchor="t"/>
          <a:lstStyle/>
          <a:p>
            <a:pPr marL="0" indent="0">
              <a:buNone/>
            </a:pPr>
            <a:r>
              <a:rPr lang="en-US" sz="1300" dirty="0">
                <a:solidFill>
                  <a:srgbClr val="E8B923"/>
                </a:solidFill>
                <a:latin typeface="Calibri" pitchFamily="34" charset="0"/>
                <a:ea typeface="Calibri" pitchFamily="34" charset="-122"/>
                <a:cs typeface="Calibri" pitchFamily="34" charset="-120"/>
              </a:rPr>
              <a:t>Why is PGRR145 treating the Oncor southern DFW and RTP-derived loads differently?</a:t>
            </a:r>
            <a:endParaRPr lang="en-US" sz="13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AFAF7"/>
        </a:solidFill>
        <a:effectLst/>
      </p:bgPr>
    </p:bg>
    <p:spTree>
      <p:nvGrpSpPr>
        <p:cNvPr id="1" name=""/>
        <p:cNvGrpSpPr/>
        <p:nvPr/>
      </p:nvGrpSpPr>
      <p:grpSpPr>
        <a:xfrm>
          <a:off x="0" y="0"/>
          <a:ext cx="0" cy="0"/>
          <a:chOff x="0" y="0"/>
          <a:chExt cx="0" cy="0"/>
        </a:xfrm>
      </p:grpSpPr>
      <p:sp>
        <p:nvSpPr>
          <p:cNvPr id="2" name="Text 0"/>
          <p:cNvSpPr/>
          <p:nvPr/>
        </p:nvSpPr>
        <p:spPr>
          <a:xfrm>
            <a:off x="548640" y="411480"/>
            <a:ext cx="8686800" cy="640080"/>
          </a:xfrm>
          <a:prstGeom prst="rect">
            <a:avLst/>
          </a:prstGeom>
          <a:noFill/>
          <a:ln/>
        </p:spPr>
        <p:txBody>
          <a:bodyPr wrap="square" lIns="0" tIns="0" rIns="0" bIns="0" rtlCol="0" anchor="ctr"/>
          <a:lstStyle/>
          <a:p>
            <a:pPr marL="0" indent="0">
              <a:buNone/>
            </a:pPr>
            <a:r>
              <a:rPr lang="en-US" sz="3200" b="1" dirty="0">
                <a:solidFill>
                  <a:srgbClr val="0F3D2E"/>
                </a:solidFill>
                <a:latin typeface="Calibri" pitchFamily="34" charset="0"/>
                <a:ea typeface="Calibri" pitchFamily="34" charset="-122"/>
                <a:cs typeface="Calibri" pitchFamily="34" charset="-120"/>
              </a:rPr>
              <a:t>A Picture Is Worth a Thousand Words</a:t>
            </a:r>
            <a:endParaRPr lang="en-US" sz="3200" dirty="0"/>
          </a:p>
        </p:txBody>
      </p:sp>
      <p:sp>
        <p:nvSpPr>
          <p:cNvPr id="3" name="Text 1"/>
          <p:cNvSpPr/>
          <p:nvPr/>
        </p:nvSpPr>
        <p:spPr>
          <a:xfrm>
            <a:off x="7772400" y="457200"/>
            <a:ext cx="3840480" cy="457200"/>
          </a:xfrm>
          <a:prstGeom prst="rect">
            <a:avLst/>
          </a:prstGeom>
          <a:noFill/>
          <a:ln/>
        </p:spPr>
        <p:txBody>
          <a:bodyPr wrap="square" lIns="0" tIns="0" rIns="0" bIns="0" rtlCol="0" anchor="ctr"/>
          <a:lstStyle/>
          <a:p>
            <a:pPr marL="0" indent="0" algn="r">
              <a:buNone/>
            </a:pPr>
            <a:r>
              <a:rPr lang="en-US" sz="1400" b="1" kern="0" spc="400" dirty="0">
                <a:solidFill>
                  <a:srgbClr val="0F3D2E"/>
                </a:solidFill>
                <a:latin typeface="Calibri" pitchFamily="34" charset="0"/>
                <a:ea typeface="Calibri" pitchFamily="34" charset="-122"/>
                <a:cs typeface="Calibri" pitchFamily="34" charset="-120"/>
              </a:rPr>
              <a:t>CHOLLA</a:t>
            </a:r>
            <a:r>
              <a:rPr lang="en-US" sz="1100" dirty="0">
                <a:solidFill>
                  <a:srgbClr val="5A6C6A"/>
                </a:solidFill>
                <a:latin typeface="Calibri" pitchFamily="34" charset="0"/>
                <a:ea typeface="Calibri" pitchFamily="34" charset="-122"/>
                <a:cs typeface="Calibri" pitchFamily="34" charset="-120"/>
              </a:rPr>
              <a:t>  PGRR145</a:t>
            </a:r>
            <a:endParaRPr lang="en-US" sz="1400" dirty="0"/>
          </a:p>
        </p:txBody>
      </p:sp>
      <p:sp>
        <p:nvSpPr>
          <p:cNvPr id="4" name="Shape 2"/>
          <p:cNvSpPr/>
          <p:nvPr/>
        </p:nvSpPr>
        <p:spPr>
          <a:xfrm>
            <a:off x="548640" y="1143000"/>
            <a:ext cx="11064240" cy="13716"/>
          </a:xfrm>
          <a:prstGeom prst="rect">
            <a:avLst/>
          </a:prstGeom>
          <a:solidFill>
            <a:srgbClr val="D6D9D4"/>
          </a:solidFill>
          <a:ln w="12700">
            <a:solidFill>
              <a:srgbClr val="D6D9D4"/>
            </a:solidFill>
            <a:prstDash val="solid"/>
          </a:ln>
        </p:spPr>
        <p:txBody>
          <a:bodyPr/>
          <a:lstStyle/>
          <a:p>
            <a:endParaRPr lang="en-US"/>
          </a:p>
        </p:txBody>
      </p:sp>
      <p:sp>
        <p:nvSpPr>
          <p:cNvPr id="5" name="Text 3"/>
          <p:cNvSpPr/>
          <p:nvPr/>
        </p:nvSpPr>
        <p:spPr>
          <a:xfrm>
            <a:off x="548640" y="6492240"/>
            <a:ext cx="8229600" cy="274320"/>
          </a:xfrm>
          <a:prstGeom prst="rect">
            <a:avLst/>
          </a:prstGeom>
          <a:noFill/>
          <a:ln/>
        </p:spPr>
        <p:txBody>
          <a:bodyPr wrap="square" lIns="0" tIns="0" rIns="0" bIns="0" rtlCol="0" anchor="ctr"/>
          <a:lstStyle/>
          <a:p>
            <a:pPr marL="0" indent="0">
              <a:buNone/>
            </a:pPr>
            <a:r>
              <a:rPr lang="en-US" sz="900" dirty="0">
                <a:solidFill>
                  <a:srgbClr val="5A6C6A"/>
                </a:solidFill>
                <a:latin typeface="Calibri" pitchFamily="34" charset="0"/>
                <a:ea typeface="Calibri" pitchFamily="34" charset="-122"/>
                <a:cs typeface="Calibri" pitchFamily="34" charset="-120"/>
              </a:rPr>
              <a:t>Technical Advisory Committee   ·   May 13, 2026</a:t>
            </a:r>
            <a:endParaRPr lang="en-US" sz="900" dirty="0"/>
          </a:p>
        </p:txBody>
      </p:sp>
      <p:sp>
        <p:nvSpPr>
          <p:cNvPr id="6" name="Text 4"/>
          <p:cNvSpPr/>
          <p:nvPr/>
        </p:nvSpPr>
        <p:spPr>
          <a:xfrm>
            <a:off x="11338560" y="6492240"/>
            <a:ext cx="365760" cy="274320"/>
          </a:xfrm>
          <a:prstGeom prst="rect">
            <a:avLst/>
          </a:prstGeom>
          <a:noFill/>
          <a:ln/>
        </p:spPr>
        <p:txBody>
          <a:bodyPr wrap="square" lIns="0" tIns="0" rIns="0" bIns="0" rtlCol="0" anchor="ctr"/>
          <a:lstStyle/>
          <a:p>
            <a:pPr marL="0" indent="0" algn="r">
              <a:buNone/>
            </a:pPr>
            <a:r>
              <a:rPr lang="en-US" sz="900" dirty="0">
                <a:solidFill>
                  <a:srgbClr val="5A6C6A"/>
                </a:solidFill>
                <a:latin typeface="Calibri" pitchFamily="34" charset="0"/>
                <a:ea typeface="Calibri" pitchFamily="34" charset="-122"/>
                <a:cs typeface="Calibri" pitchFamily="34" charset="-120"/>
              </a:rPr>
              <a:t>5</a:t>
            </a:r>
            <a:endParaRPr lang="en-US" sz="900" dirty="0"/>
          </a:p>
        </p:txBody>
      </p:sp>
      <p:pic>
        <p:nvPicPr>
          <p:cNvPr id="7" name="Image 0" descr="assets/image4.jpg"/>
          <p:cNvPicPr>
            <a:picLocks noChangeAspect="1"/>
          </p:cNvPicPr>
          <p:nvPr/>
        </p:nvPicPr>
        <p:blipFill>
          <a:blip r:embed="rId3"/>
          <a:stretch>
            <a:fillRect/>
          </a:stretch>
        </p:blipFill>
        <p:spPr>
          <a:xfrm>
            <a:off x="2796076" y="1325880"/>
            <a:ext cx="6569368" cy="4663440"/>
          </a:xfrm>
          <a:prstGeom prst="rect">
            <a:avLst/>
          </a:prstGeom>
        </p:spPr>
      </p:pic>
      <p:sp>
        <p:nvSpPr>
          <p:cNvPr id="8" name="Text 5"/>
          <p:cNvSpPr/>
          <p:nvPr/>
        </p:nvSpPr>
        <p:spPr>
          <a:xfrm>
            <a:off x="548640" y="6080760"/>
            <a:ext cx="11064240" cy="320040"/>
          </a:xfrm>
          <a:prstGeom prst="rect">
            <a:avLst/>
          </a:prstGeom>
          <a:noFill/>
          <a:ln/>
        </p:spPr>
        <p:txBody>
          <a:bodyPr wrap="square" lIns="0" tIns="0" rIns="0" bIns="0" rtlCol="0" anchor="ctr"/>
          <a:lstStyle/>
          <a:p>
            <a:pPr marL="0" indent="0" algn="ctr">
              <a:buNone/>
            </a:pPr>
            <a:r>
              <a:rPr lang="en-US" sz="1200" i="1" dirty="0">
                <a:solidFill>
                  <a:srgbClr val="5A6C6A"/>
                </a:solidFill>
                <a:latin typeface="Calibri" pitchFamily="34" charset="0"/>
                <a:ea typeface="Calibri" pitchFamily="34" charset="-122"/>
                <a:cs typeface="Calibri" pitchFamily="34" charset="-120"/>
              </a:rPr>
              <a:t>While the original loads waited for dinner to be "blessed," later loads sat down and ate.</a:t>
            </a:r>
            <a:endParaRPr lang="en-US" sz="1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AFAF7"/>
        </a:solidFill>
        <a:effectLst/>
      </p:bgPr>
    </p:bg>
    <p:spTree>
      <p:nvGrpSpPr>
        <p:cNvPr id="1" name=""/>
        <p:cNvGrpSpPr/>
        <p:nvPr/>
      </p:nvGrpSpPr>
      <p:grpSpPr>
        <a:xfrm>
          <a:off x="0" y="0"/>
          <a:ext cx="0" cy="0"/>
          <a:chOff x="0" y="0"/>
          <a:chExt cx="0" cy="0"/>
        </a:xfrm>
      </p:grpSpPr>
      <p:sp>
        <p:nvSpPr>
          <p:cNvPr id="2" name="Text 0"/>
          <p:cNvSpPr/>
          <p:nvPr/>
        </p:nvSpPr>
        <p:spPr>
          <a:xfrm>
            <a:off x="548640" y="411480"/>
            <a:ext cx="8686800" cy="640080"/>
          </a:xfrm>
          <a:prstGeom prst="rect">
            <a:avLst/>
          </a:prstGeom>
          <a:noFill/>
          <a:ln/>
        </p:spPr>
        <p:txBody>
          <a:bodyPr wrap="square" lIns="0" tIns="0" rIns="0" bIns="0" rtlCol="0" anchor="ctr"/>
          <a:lstStyle/>
          <a:p>
            <a:pPr marL="0" indent="0">
              <a:buNone/>
            </a:pPr>
            <a:r>
              <a:rPr lang="en-US" sz="3200" b="1" dirty="0">
                <a:solidFill>
                  <a:srgbClr val="0F3D2E"/>
                </a:solidFill>
                <a:latin typeface="Calibri" pitchFamily="34" charset="0"/>
                <a:ea typeface="Calibri" pitchFamily="34" charset="-122"/>
                <a:cs typeface="Calibri" pitchFamily="34" charset="-120"/>
              </a:rPr>
              <a:t>The Permian Parallel</a:t>
            </a:r>
            <a:endParaRPr lang="en-US" sz="3200" dirty="0"/>
          </a:p>
        </p:txBody>
      </p:sp>
      <p:sp>
        <p:nvSpPr>
          <p:cNvPr id="3" name="Text 1"/>
          <p:cNvSpPr/>
          <p:nvPr/>
        </p:nvSpPr>
        <p:spPr>
          <a:xfrm>
            <a:off x="7772400" y="457200"/>
            <a:ext cx="3840480" cy="457200"/>
          </a:xfrm>
          <a:prstGeom prst="rect">
            <a:avLst/>
          </a:prstGeom>
          <a:noFill/>
          <a:ln/>
        </p:spPr>
        <p:txBody>
          <a:bodyPr wrap="square" lIns="0" tIns="0" rIns="0" bIns="0" rtlCol="0" anchor="ctr"/>
          <a:lstStyle/>
          <a:p>
            <a:pPr marL="0" indent="0" algn="r">
              <a:buNone/>
            </a:pPr>
            <a:r>
              <a:rPr lang="en-US" sz="1400" b="1" kern="0" spc="400" dirty="0">
                <a:solidFill>
                  <a:srgbClr val="0F3D2E"/>
                </a:solidFill>
                <a:latin typeface="Calibri" pitchFamily="34" charset="0"/>
                <a:ea typeface="Calibri" pitchFamily="34" charset="-122"/>
                <a:cs typeface="Calibri" pitchFamily="34" charset="-120"/>
              </a:rPr>
              <a:t>CHOLLA</a:t>
            </a:r>
            <a:r>
              <a:rPr lang="en-US" sz="1100" dirty="0">
                <a:solidFill>
                  <a:srgbClr val="5A6C6A"/>
                </a:solidFill>
                <a:latin typeface="Calibri" pitchFamily="34" charset="0"/>
                <a:ea typeface="Calibri" pitchFamily="34" charset="-122"/>
                <a:cs typeface="Calibri" pitchFamily="34" charset="-120"/>
              </a:rPr>
              <a:t>  PGRR145</a:t>
            </a:r>
            <a:endParaRPr lang="en-US" sz="1400" dirty="0"/>
          </a:p>
        </p:txBody>
      </p:sp>
      <p:sp>
        <p:nvSpPr>
          <p:cNvPr id="4" name="Shape 2"/>
          <p:cNvSpPr/>
          <p:nvPr/>
        </p:nvSpPr>
        <p:spPr>
          <a:xfrm>
            <a:off x="548640" y="1143000"/>
            <a:ext cx="11064240" cy="13716"/>
          </a:xfrm>
          <a:prstGeom prst="rect">
            <a:avLst/>
          </a:prstGeom>
          <a:solidFill>
            <a:srgbClr val="D6D9D4"/>
          </a:solidFill>
          <a:ln w="12700">
            <a:solidFill>
              <a:srgbClr val="D6D9D4"/>
            </a:solidFill>
            <a:prstDash val="solid"/>
          </a:ln>
        </p:spPr>
        <p:txBody>
          <a:bodyPr/>
          <a:lstStyle/>
          <a:p>
            <a:endParaRPr lang="en-US"/>
          </a:p>
        </p:txBody>
      </p:sp>
      <p:sp>
        <p:nvSpPr>
          <p:cNvPr id="5" name="Text 3"/>
          <p:cNvSpPr/>
          <p:nvPr/>
        </p:nvSpPr>
        <p:spPr>
          <a:xfrm>
            <a:off x="548640" y="6492240"/>
            <a:ext cx="8229600" cy="274320"/>
          </a:xfrm>
          <a:prstGeom prst="rect">
            <a:avLst/>
          </a:prstGeom>
          <a:noFill/>
          <a:ln/>
        </p:spPr>
        <p:txBody>
          <a:bodyPr wrap="square" lIns="0" tIns="0" rIns="0" bIns="0" rtlCol="0" anchor="ctr"/>
          <a:lstStyle/>
          <a:p>
            <a:pPr marL="0" indent="0">
              <a:buNone/>
            </a:pPr>
            <a:r>
              <a:rPr lang="en-US" sz="900" dirty="0">
                <a:solidFill>
                  <a:srgbClr val="5A6C6A"/>
                </a:solidFill>
                <a:latin typeface="Calibri" pitchFamily="34" charset="0"/>
                <a:ea typeface="Calibri" pitchFamily="34" charset="-122"/>
                <a:cs typeface="Calibri" pitchFamily="34" charset="-120"/>
              </a:rPr>
              <a:t>Technical Advisory Committee   ·   May 13, 2026</a:t>
            </a:r>
            <a:endParaRPr lang="en-US" sz="900" dirty="0"/>
          </a:p>
        </p:txBody>
      </p:sp>
      <p:sp>
        <p:nvSpPr>
          <p:cNvPr id="6" name="Text 4"/>
          <p:cNvSpPr/>
          <p:nvPr/>
        </p:nvSpPr>
        <p:spPr>
          <a:xfrm>
            <a:off x="11338560" y="6492240"/>
            <a:ext cx="365760" cy="274320"/>
          </a:xfrm>
          <a:prstGeom prst="rect">
            <a:avLst/>
          </a:prstGeom>
          <a:noFill/>
          <a:ln/>
        </p:spPr>
        <p:txBody>
          <a:bodyPr wrap="square" lIns="0" tIns="0" rIns="0" bIns="0" rtlCol="0" anchor="ctr"/>
          <a:lstStyle/>
          <a:p>
            <a:pPr marL="0" indent="0" algn="r">
              <a:buNone/>
            </a:pPr>
            <a:r>
              <a:rPr lang="en-US" sz="900" dirty="0">
                <a:solidFill>
                  <a:srgbClr val="5A6C6A"/>
                </a:solidFill>
                <a:latin typeface="Calibri" pitchFamily="34" charset="0"/>
                <a:ea typeface="Calibri" pitchFamily="34" charset="-122"/>
                <a:cs typeface="Calibri" pitchFamily="34" charset="-120"/>
              </a:rPr>
              <a:t>6</a:t>
            </a:r>
            <a:endParaRPr lang="en-US" sz="900" dirty="0"/>
          </a:p>
        </p:txBody>
      </p:sp>
      <p:sp>
        <p:nvSpPr>
          <p:cNvPr id="7" name="Text 5"/>
          <p:cNvSpPr/>
          <p:nvPr/>
        </p:nvSpPr>
        <p:spPr>
          <a:xfrm>
            <a:off x="548640" y="1234440"/>
            <a:ext cx="10972800" cy="365760"/>
          </a:xfrm>
          <a:prstGeom prst="rect">
            <a:avLst/>
          </a:prstGeom>
          <a:noFill/>
          <a:ln/>
        </p:spPr>
        <p:txBody>
          <a:bodyPr wrap="square" lIns="0" tIns="0" rIns="0" bIns="0" rtlCol="0" anchor="ctr"/>
          <a:lstStyle/>
          <a:p>
            <a:pPr marL="0" indent="0">
              <a:buNone/>
            </a:pPr>
            <a:r>
              <a:rPr lang="en-US" sz="1400" i="1" dirty="0">
                <a:solidFill>
                  <a:srgbClr val="5A6C6A"/>
                </a:solidFill>
                <a:latin typeface="Calibri" pitchFamily="34" charset="0"/>
                <a:ea typeface="Calibri" pitchFamily="34" charset="-122"/>
                <a:cs typeface="Calibri" pitchFamily="34" charset="-120"/>
              </a:rPr>
              <a:t>Same structural facts. Different ERCOT treatment.</a:t>
            </a:r>
            <a:endParaRPr lang="en-US" sz="1400" dirty="0"/>
          </a:p>
        </p:txBody>
      </p:sp>
      <p:sp>
        <p:nvSpPr>
          <p:cNvPr id="8" name="Shape 6"/>
          <p:cNvSpPr/>
          <p:nvPr/>
        </p:nvSpPr>
        <p:spPr>
          <a:xfrm>
            <a:off x="548640" y="1783080"/>
            <a:ext cx="5394960" cy="301752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9" name="Shape 7"/>
          <p:cNvSpPr/>
          <p:nvPr/>
        </p:nvSpPr>
        <p:spPr>
          <a:xfrm>
            <a:off x="548640" y="1783080"/>
            <a:ext cx="5394960" cy="64008"/>
          </a:xfrm>
          <a:prstGeom prst="rect">
            <a:avLst/>
          </a:prstGeom>
          <a:solidFill>
            <a:srgbClr val="E8B923"/>
          </a:solidFill>
          <a:ln w="12700">
            <a:solidFill>
              <a:srgbClr val="E8B923"/>
            </a:solidFill>
            <a:prstDash val="solid"/>
          </a:ln>
        </p:spPr>
        <p:txBody>
          <a:bodyPr/>
          <a:lstStyle/>
          <a:p>
            <a:endParaRPr lang="en-US"/>
          </a:p>
        </p:txBody>
      </p:sp>
      <p:pic>
        <p:nvPicPr>
          <p:cNvPr id="10" name="Image 0" descr="preencoded.png"/>
          <p:cNvPicPr>
            <a:picLocks noChangeAspect="1"/>
          </p:cNvPicPr>
          <p:nvPr/>
        </p:nvPicPr>
        <p:blipFill>
          <a:blip r:embed="rId3"/>
          <a:stretch>
            <a:fillRect/>
          </a:stretch>
        </p:blipFill>
        <p:spPr>
          <a:xfrm>
            <a:off x="777240" y="2011680"/>
            <a:ext cx="292608" cy="292608"/>
          </a:xfrm>
          <a:prstGeom prst="rect">
            <a:avLst/>
          </a:prstGeom>
        </p:spPr>
      </p:pic>
      <p:sp>
        <p:nvSpPr>
          <p:cNvPr id="11" name="Text 8"/>
          <p:cNvSpPr/>
          <p:nvPr/>
        </p:nvSpPr>
        <p:spPr>
          <a:xfrm>
            <a:off x="1143000" y="2011680"/>
            <a:ext cx="3840480" cy="274320"/>
          </a:xfrm>
          <a:prstGeom prst="rect">
            <a:avLst/>
          </a:prstGeom>
          <a:noFill/>
          <a:ln/>
        </p:spPr>
        <p:txBody>
          <a:bodyPr wrap="square" lIns="0" tIns="0" rIns="0" bIns="0" rtlCol="0" anchor="ctr"/>
          <a:lstStyle/>
          <a:p>
            <a:pPr marL="0" indent="0">
              <a:buNone/>
            </a:pPr>
            <a:r>
              <a:rPr lang="en-US" sz="1000" b="1" kern="0" spc="200" dirty="0">
                <a:solidFill>
                  <a:srgbClr val="5A6C6A"/>
                </a:solidFill>
                <a:latin typeface="Calibri" pitchFamily="34" charset="0"/>
                <a:ea typeface="Calibri" pitchFamily="34" charset="-122"/>
                <a:cs typeface="Calibri" pitchFamily="34" charset="-120"/>
              </a:rPr>
              <a:t>PERMIAN BASIN LOADS</a:t>
            </a:r>
            <a:endParaRPr lang="en-US" sz="1000" dirty="0"/>
          </a:p>
        </p:txBody>
      </p:sp>
      <p:sp>
        <p:nvSpPr>
          <p:cNvPr id="12" name="Text 9"/>
          <p:cNvSpPr/>
          <p:nvPr/>
        </p:nvSpPr>
        <p:spPr>
          <a:xfrm>
            <a:off x="777240" y="2377440"/>
            <a:ext cx="4937760" cy="411480"/>
          </a:xfrm>
          <a:prstGeom prst="rect">
            <a:avLst/>
          </a:prstGeom>
          <a:noFill/>
          <a:ln/>
        </p:spPr>
        <p:txBody>
          <a:bodyPr wrap="square" lIns="0" tIns="0" rIns="0" bIns="0" rtlCol="0" anchor="ctr"/>
          <a:lstStyle/>
          <a:p>
            <a:pPr marL="0" indent="0">
              <a:buNone/>
            </a:pPr>
            <a:r>
              <a:rPr lang="en-US" sz="1800" b="1" dirty="0">
                <a:solidFill>
                  <a:srgbClr val="0F3D2E"/>
                </a:solidFill>
                <a:latin typeface="Calibri" pitchFamily="34" charset="0"/>
                <a:ea typeface="Calibri" pitchFamily="34" charset="-122"/>
                <a:cs typeface="Calibri" pitchFamily="34" charset="-120"/>
              </a:rPr>
              <a:t>Direct Base Load eligibility</a:t>
            </a:r>
            <a:endParaRPr lang="en-US" sz="1800" dirty="0"/>
          </a:p>
        </p:txBody>
      </p:sp>
      <p:sp>
        <p:nvSpPr>
          <p:cNvPr id="13" name="Text 10"/>
          <p:cNvSpPr/>
          <p:nvPr/>
        </p:nvSpPr>
        <p:spPr>
          <a:xfrm>
            <a:off x="777240" y="2880360"/>
            <a:ext cx="4937760" cy="1828800"/>
          </a:xfrm>
          <a:prstGeom prst="rect">
            <a:avLst/>
          </a:prstGeom>
          <a:noFill/>
          <a:ln/>
        </p:spPr>
        <p:txBody>
          <a:bodyPr wrap="square" rtlCol="0" anchor="t"/>
          <a:lstStyle/>
          <a:p>
            <a:pPr marL="342900" indent="-342900">
              <a:spcAft>
                <a:spcPts val="600"/>
              </a:spcAft>
              <a:buSzPct val="100000"/>
              <a:buChar char="■"/>
            </a:pPr>
            <a:r>
              <a:rPr lang="en-US" sz="1150" dirty="0">
                <a:solidFill>
                  <a:srgbClr val="1A1A1A"/>
                </a:solidFill>
                <a:latin typeface="Calibri" pitchFamily="34" charset="0"/>
                <a:ea typeface="Calibri" pitchFamily="34" charset="-122"/>
                <a:cs typeface="Calibri" pitchFamily="34" charset="-120"/>
              </a:rPr>
              <a:t>TSP-identified Large Loads supported transmission projects</a:t>
            </a:r>
            <a:endParaRPr lang="en-US" sz="1150" dirty="0"/>
          </a:p>
          <a:p>
            <a:pPr marL="342900" indent="-342900">
              <a:spcAft>
                <a:spcPts val="600"/>
              </a:spcAft>
              <a:buSzPct val="100000"/>
              <a:buChar char="■"/>
            </a:pPr>
            <a:r>
              <a:rPr lang="en-US" sz="1150" dirty="0">
                <a:solidFill>
                  <a:srgbClr val="1A1A1A"/>
                </a:solidFill>
                <a:latin typeface="Calibri" pitchFamily="34" charset="0"/>
                <a:ea typeface="Calibri" pitchFamily="34" charset="-122"/>
                <a:cs typeface="Calibri" pitchFamily="34" charset="-120"/>
              </a:rPr>
              <a:t>ERCOT relied on those loads in its planning process</a:t>
            </a:r>
            <a:endParaRPr lang="en-US" sz="1150" dirty="0"/>
          </a:p>
          <a:p>
            <a:pPr marL="342900" indent="-342900">
              <a:spcAft>
                <a:spcPts val="600"/>
              </a:spcAft>
              <a:buSzPct val="100000"/>
              <a:buChar char="■"/>
            </a:pPr>
            <a:r>
              <a:rPr lang="en-US" sz="1150" dirty="0">
                <a:solidFill>
                  <a:srgbClr val="1A1A1A"/>
                </a:solidFill>
                <a:latin typeface="Calibri" pitchFamily="34" charset="0"/>
                <a:ea typeface="Calibri" pitchFamily="34" charset="-122"/>
                <a:cs typeface="Calibri" pitchFamily="34" charset="-120"/>
              </a:rPr>
              <a:t>PGRR145 §9.2.1.1(1)(d) gives Permian loads a clean Base-Load path</a:t>
            </a:r>
            <a:endParaRPr lang="en-US" sz="1150" dirty="0"/>
          </a:p>
          <a:p>
            <a:pPr marL="342900" indent="-342900">
              <a:buSzPct val="100000"/>
              <a:buChar char="■"/>
            </a:pPr>
            <a:r>
              <a:rPr lang="en-US" sz="1150" b="1" dirty="0">
                <a:solidFill>
                  <a:srgbClr val="1A1A1A"/>
                </a:solidFill>
                <a:latin typeface="Calibri" pitchFamily="34" charset="0"/>
                <a:ea typeface="Calibri" pitchFamily="34" charset="-122"/>
                <a:cs typeface="Calibri" pitchFamily="34" charset="-120"/>
              </a:rPr>
              <a:t>Bypasses the §9.2.1.4 study-validity test entirely</a:t>
            </a:r>
            <a:endParaRPr lang="en-US" sz="1150" dirty="0"/>
          </a:p>
        </p:txBody>
      </p:sp>
      <p:sp>
        <p:nvSpPr>
          <p:cNvPr id="14" name="Shape 11"/>
          <p:cNvSpPr/>
          <p:nvPr/>
        </p:nvSpPr>
        <p:spPr>
          <a:xfrm>
            <a:off x="6217920" y="1783080"/>
            <a:ext cx="5394960" cy="3017520"/>
          </a:xfrm>
          <a:prstGeom prst="rect">
            <a:avLst/>
          </a:prstGeom>
          <a:solidFill>
            <a:srgbClr val="0A2A20"/>
          </a:solidFill>
          <a:ln w="12700">
            <a:solidFill>
              <a:srgbClr val="0A2A20"/>
            </a:solidFill>
            <a:prstDash val="solid"/>
          </a:ln>
          <a:effectLst>
            <a:outerShdw blurRad="127000" dist="25400" dir="5400000" algn="bl" rotWithShape="0">
              <a:srgbClr val="000000">
                <a:alpha val="10000"/>
              </a:srgbClr>
            </a:outerShdw>
          </a:effectLst>
        </p:spPr>
        <p:txBody>
          <a:bodyPr/>
          <a:lstStyle/>
          <a:p>
            <a:endParaRPr lang="en-US"/>
          </a:p>
        </p:txBody>
      </p:sp>
      <p:sp>
        <p:nvSpPr>
          <p:cNvPr id="15" name="Shape 12"/>
          <p:cNvSpPr/>
          <p:nvPr/>
        </p:nvSpPr>
        <p:spPr>
          <a:xfrm>
            <a:off x="6217920" y="1783080"/>
            <a:ext cx="5394960" cy="64008"/>
          </a:xfrm>
          <a:prstGeom prst="rect">
            <a:avLst/>
          </a:prstGeom>
          <a:solidFill>
            <a:srgbClr val="B33A2E"/>
          </a:solidFill>
          <a:ln w="12700">
            <a:solidFill>
              <a:srgbClr val="B33A2E"/>
            </a:solidFill>
            <a:prstDash val="solid"/>
          </a:ln>
        </p:spPr>
        <p:txBody>
          <a:bodyPr/>
          <a:lstStyle/>
          <a:p>
            <a:endParaRPr lang="en-US"/>
          </a:p>
        </p:txBody>
      </p:sp>
      <p:pic>
        <p:nvPicPr>
          <p:cNvPr id="16" name="Image 1" descr="preencoded.png"/>
          <p:cNvPicPr>
            <a:picLocks noChangeAspect="1"/>
          </p:cNvPicPr>
          <p:nvPr/>
        </p:nvPicPr>
        <p:blipFill>
          <a:blip r:embed="rId3"/>
          <a:stretch>
            <a:fillRect/>
          </a:stretch>
        </p:blipFill>
        <p:spPr>
          <a:xfrm>
            <a:off x="6446520" y="2011680"/>
            <a:ext cx="292608" cy="292608"/>
          </a:xfrm>
          <a:prstGeom prst="rect">
            <a:avLst/>
          </a:prstGeom>
        </p:spPr>
      </p:pic>
      <p:sp>
        <p:nvSpPr>
          <p:cNvPr id="17" name="Text 13"/>
          <p:cNvSpPr/>
          <p:nvPr/>
        </p:nvSpPr>
        <p:spPr>
          <a:xfrm>
            <a:off x="6812280" y="2011680"/>
            <a:ext cx="3840480" cy="274320"/>
          </a:xfrm>
          <a:prstGeom prst="rect">
            <a:avLst/>
          </a:prstGeom>
          <a:noFill/>
          <a:ln/>
        </p:spPr>
        <p:txBody>
          <a:bodyPr wrap="square" lIns="0" tIns="0" rIns="0" bIns="0" rtlCol="0" anchor="ctr"/>
          <a:lstStyle/>
          <a:p>
            <a:pPr marL="0" indent="0">
              <a:buNone/>
            </a:pPr>
            <a:r>
              <a:rPr lang="en-US" sz="1000" b="1" kern="0" spc="200" dirty="0">
                <a:solidFill>
                  <a:srgbClr val="E8B923"/>
                </a:solidFill>
                <a:latin typeface="Calibri" pitchFamily="34" charset="0"/>
                <a:ea typeface="Calibri" pitchFamily="34" charset="-122"/>
                <a:cs typeface="Calibri" pitchFamily="34" charset="-120"/>
              </a:rPr>
              <a:t>ONCOR SOUTHERN DFW LOADS</a:t>
            </a:r>
            <a:endParaRPr lang="en-US" sz="1000" dirty="0"/>
          </a:p>
        </p:txBody>
      </p:sp>
      <p:sp>
        <p:nvSpPr>
          <p:cNvPr id="18" name="Text 14"/>
          <p:cNvSpPr/>
          <p:nvPr/>
        </p:nvSpPr>
        <p:spPr>
          <a:xfrm>
            <a:off x="6446520" y="2377440"/>
            <a:ext cx="4937760" cy="411480"/>
          </a:xfrm>
          <a:prstGeom prst="rect">
            <a:avLst/>
          </a:prstGeom>
          <a:noFill/>
          <a:ln/>
        </p:spPr>
        <p:txBody>
          <a:bodyPr wrap="square" lIns="0" tIns="0" rIns="0" bIns="0" rtlCol="0" anchor="ctr"/>
          <a:lstStyle/>
          <a:p>
            <a:pPr marL="0" indent="0">
              <a:buNone/>
            </a:pPr>
            <a:r>
              <a:rPr lang="en-US" sz="1800" b="1" dirty="0">
                <a:solidFill>
                  <a:srgbClr val="FFFFFF"/>
                </a:solidFill>
                <a:latin typeface="Calibri" pitchFamily="34" charset="0"/>
                <a:ea typeface="Calibri" pitchFamily="34" charset="-122"/>
                <a:cs typeface="Calibri" pitchFamily="34" charset="-120"/>
              </a:rPr>
              <a:t>No Base Load path</a:t>
            </a:r>
            <a:endParaRPr lang="en-US" sz="1800" dirty="0"/>
          </a:p>
        </p:txBody>
      </p:sp>
      <p:sp>
        <p:nvSpPr>
          <p:cNvPr id="19" name="Text 15"/>
          <p:cNvSpPr/>
          <p:nvPr/>
        </p:nvSpPr>
        <p:spPr>
          <a:xfrm>
            <a:off x="6446520" y="2880360"/>
            <a:ext cx="4937760" cy="1828800"/>
          </a:xfrm>
          <a:prstGeom prst="rect">
            <a:avLst/>
          </a:prstGeom>
          <a:noFill/>
          <a:ln/>
        </p:spPr>
        <p:txBody>
          <a:bodyPr wrap="square" rtlCol="0" anchor="t"/>
          <a:lstStyle/>
          <a:p>
            <a:pPr marL="342900" indent="-342900">
              <a:spcAft>
                <a:spcPts val="600"/>
              </a:spcAft>
              <a:buSzPct val="100000"/>
              <a:buChar char="■"/>
            </a:pPr>
            <a:r>
              <a:rPr lang="en-US" sz="1150" dirty="0">
                <a:solidFill>
                  <a:srgbClr val="FFFFFF"/>
                </a:solidFill>
                <a:latin typeface="Calibri" pitchFamily="34" charset="0"/>
                <a:ea typeface="Calibri" pitchFamily="34" charset="-122"/>
                <a:cs typeface="Calibri" pitchFamily="34" charset="-120"/>
              </a:rPr>
              <a:t>TSP-identified Large Loads supported transmission projects</a:t>
            </a:r>
            <a:endParaRPr lang="en-US" sz="1150" dirty="0"/>
          </a:p>
          <a:p>
            <a:pPr marL="342900" indent="-342900">
              <a:spcAft>
                <a:spcPts val="600"/>
              </a:spcAft>
              <a:buSzPct val="100000"/>
              <a:buChar char="■"/>
            </a:pPr>
            <a:r>
              <a:rPr lang="en-US" sz="1150" dirty="0">
                <a:solidFill>
                  <a:srgbClr val="FFFFFF"/>
                </a:solidFill>
                <a:latin typeface="Calibri" pitchFamily="34" charset="0"/>
                <a:ea typeface="Calibri" pitchFamily="34" charset="-122"/>
                <a:cs typeface="Calibri" pitchFamily="34" charset="-120"/>
              </a:rPr>
              <a:t>ERCOT relied on those loads in its planning process</a:t>
            </a:r>
            <a:endParaRPr lang="en-US" sz="1150" dirty="0"/>
          </a:p>
          <a:p>
            <a:pPr marL="342900" indent="-342900">
              <a:spcAft>
                <a:spcPts val="600"/>
              </a:spcAft>
              <a:buSzPct val="100000"/>
              <a:buChar char="■"/>
            </a:pPr>
            <a:r>
              <a:rPr lang="en-US" sz="1150" dirty="0">
                <a:solidFill>
                  <a:srgbClr val="FFFFFF"/>
                </a:solidFill>
                <a:latin typeface="Calibri" pitchFamily="34" charset="0"/>
                <a:ea typeface="Calibri" pitchFamily="34" charset="-122"/>
                <a:cs typeface="Calibri" pitchFamily="34" charset="-120"/>
              </a:rPr>
              <a:t>Must satisfy §9.2.1.4 study-validity test</a:t>
            </a:r>
            <a:endParaRPr lang="en-US" sz="1150" dirty="0"/>
          </a:p>
          <a:p>
            <a:pPr marL="342900" indent="-342900">
              <a:buSzPct val="100000"/>
              <a:buChar char="■"/>
            </a:pPr>
            <a:r>
              <a:rPr lang="en-US" sz="1150" b="1" dirty="0">
                <a:solidFill>
                  <a:srgbClr val="E8B923"/>
                </a:solidFill>
                <a:latin typeface="Calibri" pitchFamily="34" charset="0"/>
                <a:ea typeface="Calibri" pitchFamily="34" charset="-122"/>
                <a:cs typeface="Calibri" pitchFamily="34" charset="-120"/>
              </a:rPr>
              <a:t>Fails it because ERCOT's approval slipped 13 days past the 3/4/26 cutoff</a:t>
            </a:r>
            <a:endParaRPr lang="en-US" sz="1150" dirty="0"/>
          </a:p>
        </p:txBody>
      </p:sp>
      <p:sp>
        <p:nvSpPr>
          <p:cNvPr id="20" name="Shape 16"/>
          <p:cNvSpPr/>
          <p:nvPr/>
        </p:nvSpPr>
        <p:spPr>
          <a:xfrm>
            <a:off x="548640" y="5074920"/>
            <a:ext cx="11064240" cy="1097280"/>
          </a:xfrm>
          <a:prstGeom prst="rect">
            <a:avLst/>
          </a:prstGeom>
          <a:solidFill>
            <a:srgbClr val="FBF1D2"/>
          </a:solidFill>
          <a:ln w="9525">
            <a:solidFill>
              <a:srgbClr val="E8B923"/>
            </a:solidFill>
            <a:prstDash val="solid"/>
          </a:ln>
        </p:spPr>
        <p:txBody>
          <a:bodyPr/>
          <a:lstStyle/>
          <a:p>
            <a:endParaRPr lang="en-US"/>
          </a:p>
        </p:txBody>
      </p:sp>
      <p:pic>
        <p:nvPicPr>
          <p:cNvPr id="21" name="Image 2" descr="preencoded.png"/>
          <p:cNvPicPr>
            <a:picLocks noChangeAspect="1"/>
          </p:cNvPicPr>
          <p:nvPr/>
        </p:nvPicPr>
        <p:blipFill>
          <a:blip r:embed="rId4"/>
          <a:stretch>
            <a:fillRect/>
          </a:stretch>
        </p:blipFill>
        <p:spPr>
          <a:xfrm>
            <a:off x="777240" y="5212080"/>
            <a:ext cx="365760" cy="365760"/>
          </a:xfrm>
          <a:prstGeom prst="rect">
            <a:avLst/>
          </a:prstGeom>
        </p:spPr>
      </p:pic>
      <p:sp>
        <p:nvSpPr>
          <p:cNvPr id="22" name="Text 17"/>
          <p:cNvSpPr/>
          <p:nvPr/>
        </p:nvSpPr>
        <p:spPr>
          <a:xfrm>
            <a:off x="1234440" y="5212080"/>
            <a:ext cx="3657600" cy="320040"/>
          </a:xfrm>
          <a:prstGeom prst="rect">
            <a:avLst/>
          </a:prstGeom>
          <a:noFill/>
          <a:ln/>
        </p:spPr>
        <p:txBody>
          <a:bodyPr wrap="square" lIns="0" tIns="0" rIns="0" bIns="0" rtlCol="0" anchor="ctr"/>
          <a:lstStyle/>
          <a:p>
            <a:pPr marL="0" indent="0">
              <a:buNone/>
            </a:pPr>
            <a:r>
              <a:rPr lang="en-US" sz="1100" b="1" kern="0" spc="300" dirty="0">
                <a:solidFill>
                  <a:srgbClr val="0F3D2E"/>
                </a:solidFill>
                <a:latin typeface="Calibri" pitchFamily="34" charset="0"/>
                <a:ea typeface="Calibri" pitchFamily="34" charset="-122"/>
                <a:cs typeface="Calibri" pitchFamily="34" charset="-120"/>
              </a:rPr>
              <a:t>STRUCTURAL TEST</a:t>
            </a:r>
            <a:endParaRPr lang="en-US" sz="1100" dirty="0"/>
          </a:p>
        </p:txBody>
      </p:sp>
      <p:sp>
        <p:nvSpPr>
          <p:cNvPr id="23" name="Text 18"/>
          <p:cNvSpPr/>
          <p:nvPr/>
        </p:nvSpPr>
        <p:spPr>
          <a:xfrm>
            <a:off x="777240" y="5532120"/>
            <a:ext cx="10607040" cy="640080"/>
          </a:xfrm>
          <a:prstGeom prst="rect">
            <a:avLst/>
          </a:prstGeom>
          <a:noFill/>
          <a:ln/>
        </p:spPr>
        <p:txBody>
          <a:bodyPr wrap="square" lIns="0" tIns="0" rIns="0" bIns="0" rtlCol="0" anchor="t"/>
          <a:lstStyle/>
          <a:p>
            <a:pPr marL="0" indent="0">
              <a:buNone/>
            </a:pPr>
            <a:r>
              <a:rPr lang="en-US" sz="1300" dirty="0">
                <a:solidFill>
                  <a:srgbClr val="1A1A1A"/>
                </a:solidFill>
                <a:latin typeface="Calibri" pitchFamily="34" charset="0"/>
                <a:ea typeface="Calibri" pitchFamily="34" charset="-122"/>
                <a:cs typeface="Calibri" pitchFamily="34" charset="-120"/>
              </a:rPr>
              <a:t>In both cases: a certificated TSP identified Large Loads that established the need for specific projects; ERCOT relied on those loads in planning; and the resulting projects determine Batch Zero treatment. </a:t>
            </a:r>
            <a:r>
              <a:rPr lang="en-US" sz="1300" b="1" dirty="0">
                <a:solidFill>
                  <a:srgbClr val="0F3D2E"/>
                </a:solidFill>
                <a:latin typeface="Calibri" pitchFamily="34" charset="0"/>
                <a:ea typeface="Calibri" pitchFamily="34" charset="-122"/>
                <a:cs typeface="Calibri" pitchFamily="34" charset="-120"/>
              </a:rPr>
              <a:t>The relevant comparison isn't geography — it's structure.</a:t>
            </a:r>
            <a:endParaRPr lang="en-US" sz="13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AFAF7"/>
        </a:solidFill>
        <a:effectLst/>
      </p:bgPr>
    </p:bg>
    <p:spTree>
      <p:nvGrpSpPr>
        <p:cNvPr id="1" name=""/>
        <p:cNvGrpSpPr/>
        <p:nvPr/>
      </p:nvGrpSpPr>
      <p:grpSpPr>
        <a:xfrm>
          <a:off x="0" y="0"/>
          <a:ext cx="0" cy="0"/>
          <a:chOff x="0" y="0"/>
          <a:chExt cx="0" cy="0"/>
        </a:xfrm>
      </p:grpSpPr>
      <p:sp>
        <p:nvSpPr>
          <p:cNvPr id="2" name="Text 0"/>
          <p:cNvSpPr/>
          <p:nvPr/>
        </p:nvSpPr>
        <p:spPr>
          <a:xfrm>
            <a:off x="548640" y="411480"/>
            <a:ext cx="8686800" cy="640080"/>
          </a:xfrm>
          <a:prstGeom prst="rect">
            <a:avLst/>
          </a:prstGeom>
          <a:noFill/>
          <a:ln/>
        </p:spPr>
        <p:txBody>
          <a:bodyPr wrap="square" lIns="0" tIns="0" rIns="0" bIns="0" rtlCol="0" anchor="ctr"/>
          <a:lstStyle/>
          <a:p>
            <a:pPr marL="0" indent="0">
              <a:buNone/>
            </a:pPr>
            <a:r>
              <a:rPr lang="en-US" sz="3200" b="1" dirty="0">
                <a:solidFill>
                  <a:srgbClr val="0F3D2E"/>
                </a:solidFill>
                <a:latin typeface="Calibri" pitchFamily="34" charset="0"/>
                <a:ea typeface="Calibri" pitchFamily="34" charset="-122"/>
                <a:cs typeface="Calibri" pitchFamily="34" charset="-120"/>
              </a:rPr>
              <a:t>A Disingenuous Demonstration</a:t>
            </a:r>
            <a:endParaRPr lang="en-US" sz="3200" dirty="0"/>
          </a:p>
        </p:txBody>
      </p:sp>
      <p:sp>
        <p:nvSpPr>
          <p:cNvPr id="3" name="Text 1"/>
          <p:cNvSpPr/>
          <p:nvPr/>
        </p:nvSpPr>
        <p:spPr>
          <a:xfrm>
            <a:off x="7772400" y="457200"/>
            <a:ext cx="3840480" cy="457200"/>
          </a:xfrm>
          <a:prstGeom prst="rect">
            <a:avLst/>
          </a:prstGeom>
          <a:noFill/>
          <a:ln/>
        </p:spPr>
        <p:txBody>
          <a:bodyPr wrap="square" lIns="0" tIns="0" rIns="0" bIns="0" rtlCol="0" anchor="ctr"/>
          <a:lstStyle/>
          <a:p>
            <a:pPr marL="0" indent="0" algn="r">
              <a:buNone/>
            </a:pPr>
            <a:r>
              <a:rPr lang="en-US" sz="1400" b="1" kern="0" spc="400" dirty="0">
                <a:solidFill>
                  <a:srgbClr val="0F3D2E"/>
                </a:solidFill>
                <a:latin typeface="Calibri" pitchFamily="34" charset="0"/>
                <a:ea typeface="Calibri" pitchFamily="34" charset="-122"/>
                <a:cs typeface="Calibri" pitchFamily="34" charset="-120"/>
              </a:rPr>
              <a:t>CHOLLA</a:t>
            </a:r>
            <a:r>
              <a:rPr lang="en-US" sz="1100" dirty="0">
                <a:solidFill>
                  <a:srgbClr val="5A6C6A"/>
                </a:solidFill>
                <a:latin typeface="Calibri" pitchFamily="34" charset="0"/>
                <a:ea typeface="Calibri" pitchFamily="34" charset="-122"/>
                <a:cs typeface="Calibri" pitchFamily="34" charset="-120"/>
              </a:rPr>
              <a:t>  PGRR145</a:t>
            </a:r>
            <a:endParaRPr lang="en-US" sz="1400" dirty="0"/>
          </a:p>
        </p:txBody>
      </p:sp>
      <p:sp>
        <p:nvSpPr>
          <p:cNvPr id="4" name="Shape 2"/>
          <p:cNvSpPr/>
          <p:nvPr/>
        </p:nvSpPr>
        <p:spPr>
          <a:xfrm>
            <a:off x="548640" y="1143000"/>
            <a:ext cx="11064240" cy="13716"/>
          </a:xfrm>
          <a:prstGeom prst="rect">
            <a:avLst/>
          </a:prstGeom>
          <a:solidFill>
            <a:srgbClr val="D6D9D4"/>
          </a:solidFill>
          <a:ln w="12700">
            <a:solidFill>
              <a:srgbClr val="D6D9D4"/>
            </a:solidFill>
            <a:prstDash val="solid"/>
          </a:ln>
        </p:spPr>
        <p:txBody>
          <a:bodyPr/>
          <a:lstStyle/>
          <a:p>
            <a:endParaRPr lang="en-US"/>
          </a:p>
        </p:txBody>
      </p:sp>
      <p:sp>
        <p:nvSpPr>
          <p:cNvPr id="5" name="Text 3"/>
          <p:cNvSpPr/>
          <p:nvPr/>
        </p:nvSpPr>
        <p:spPr>
          <a:xfrm>
            <a:off x="548640" y="6492240"/>
            <a:ext cx="8229600" cy="274320"/>
          </a:xfrm>
          <a:prstGeom prst="rect">
            <a:avLst/>
          </a:prstGeom>
          <a:noFill/>
          <a:ln/>
        </p:spPr>
        <p:txBody>
          <a:bodyPr wrap="square" lIns="0" tIns="0" rIns="0" bIns="0" rtlCol="0" anchor="ctr"/>
          <a:lstStyle/>
          <a:p>
            <a:pPr marL="0" indent="0">
              <a:buNone/>
            </a:pPr>
            <a:r>
              <a:rPr lang="en-US" sz="900" dirty="0">
                <a:solidFill>
                  <a:srgbClr val="5A6C6A"/>
                </a:solidFill>
                <a:latin typeface="Calibri" pitchFamily="34" charset="0"/>
                <a:ea typeface="Calibri" pitchFamily="34" charset="-122"/>
                <a:cs typeface="Calibri" pitchFamily="34" charset="-120"/>
              </a:rPr>
              <a:t>Technical Advisory Committee   ·   May 13, 2026</a:t>
            </a:r>
            <a:endParaRPr lang="en-US" sz="900" dirty="0"/>
          </a:p>
        </p:txBody>
      </p:sp>
      <p:sp>
        <p:nvSpPr>
          <p:cNvPr id="6" name="Text 4"/>
          <p:cNvSpPr/>
          <p:nvPr/>
        </p:nvSpPr>
        <p:spPr>
          <a:xfrm>
            <a:off x="11338560" y="6492240"/>
            <a:ext cx="365760" cy="274320"/>
          </a:xfrm>
          <a:prstGeom prst="rect">
            <a:avLst/>
          </a:prstGeom>
          <a:noFill/>
          <a:ln/>
        </p:spPr>
        <p:txBody>
          <a:bodyPr wrap="square" lIns="0" tIns="0" rIns="0" bIns="0" rtlCol="0" anchor="ctr"/>
          <a:lstStyle/>
          <a:p>
            <a:pPr marL="0" indent="0" algn="r">
              <a:buNone/>
            </a:pPr>
            <a:r>
              <a:rPr lang="en-US" sz="900" dirty="0">
                <a:solidFill>
                  <a:srgbClr val="5A6C6A"/>
                </a:solidFill>
                <a:latin typeface="Calibri" pitchFamily="34" charset="0"/>
                <a:ea typeface="Calibri" pitchFamily="34" charset="-122"/>
                <a:cs typeface="Calibri" pitchFamily="34" charset="-120"/>
              </a:rPr>
              <a:t>7</a:t>
            </a:r>
            <a:endParaRPr lang="en-US" sz="900" dirty="0"/>
          </a:p>
        </p:txBody>
      </p:sp>
      <p:sp>
        <p:nvSpPr>
          <p:cNvPr id="7" name="Text 5"/>
          <p:cNvSpPr/>
          <p:nvPr/>
        </p:nvSpPr>
        <p:spPr>
          <a:xfrm>
            <a:off x="548640" y="1234440"/>
            <a:ext cx="10972800" cy="365760"/>
          </a:xfrm>
          <a:prstGeom prst="rect">
            <a:avLst/>
          </a:prstGeom>
          <a:noFill/>
          <a:ln/>
        </p:spPr>
        <p:txBody>
          <a:bodyPr wrap="square" lIns="0" tIns="0" rIns="0" bIns="0" rtlCol="0" anchor="ctr"/>
          <a:lstStyle/>
          <a:p>
            <a:pPr marL="0" indent="0">
              <a:buNone/>
            </a:pPr>
            <a:r>
              <a:rPr lang="en-US" sz="1300" i="1" dirty="0">
                <a:solidFill>
                  <a:srgbClr val="5A6C6A"/>
                </a:solidFill>
                <a:latin typeface="Calibri" pitchFamily="34" charset="0"/>
                <a:ea typeface="Calibri" pitchFamily="34" charset="-122"/>
                <a:cs typeface="Calibri" pitchFamily="34" charset="-120"/>
              </a:rPr>
              <a:t>ERCOT's May 4 Batch Study Workshop (slides 34–35) used this to argue against the originating loads:</a:t>
            </a:r>
            <a:endParaRPr lang="en-US" sz="1300" dirty="0"/>
          </a:p>
        </p:txBody>
      </p:sp>
      <p:pic>
        <p:nvPicPr>
          <p:cNvPr id="8" name="Image 0" descr="assets/image5.png"/>
          <p:cNvPicPr>
            <a:picLocks noChangeAspect="1"/>
          </p:cNvPicPr>
          <p:nvPr/>
        </p:nvPicPr>
        <p:blipFill>
          <a:blip r:embed="rId3"/>
          <a:stretch>
            <a:fillRect/>
          </a:stretch>
        </p:blipFill>
        <p:spPr>
          <a:xfrm>
            <a:off x="548640" y="1645920"/>
            <a:ext cx="5534844" cy="3246120"/>
          </a:xfrm>
          <a:prstGeom prst="rect">
            <a:avLst/>
          </a:prstGeom>
        </p:spPr>
      </p:pic>
      <p:sp>
        <p:nvSpPr>
          <p:cNvPr id="9" name="Shape 6"/>
          <p:cNvSpPr/>
          <p:nvPr/>
        </p:nvSpPr>
        <p:spPr>
          <a:xfrm>
            <a:off x="6357804" y="1645920"/>
            <a:ext cx="5255076" cy="3246120"/>
          </a:xfrm>
          <a:prstGeom prst="rect">
            <a:avLst/>
          </a:prstGeom>
          <a:solidFill>
            <a:srgbClr val="F7E3DF"/>
          </a:solidFill>
          <a:ln w="9525">
            <a:solidFill>
              <a:srgbClr val="B33A2E"/>
            </a:solidFill>
            <a:prstDash val="solid"/>
          </a:ln>
        </p:spPr>
        <p:txBody>
          <a:bodyPr/>
          <a:lstStyle/>
          <a:p>
            <a:endParaRPr lang="en-US"/>
          </a:p>
        </p:txBody>
      </p:sp>
      <p:pic>
        <p:nvPicPr>
          <p:cNvPr id="10" name="Image 1" descr="preencoded.png"/>
          <p:cNvPicPr>
            <a:picLocks noChangeAspect="1"/>
          </p:cNvPicPr>
          <p:nvPr/>
        </p:nvPicPr>
        <p:blipFill>
          <a:blip r:embed="rId4"/>
          <a:stretch>
            <a:fillRect/>
          </a:stretch>
        </p:blipFill>
        <p:spPr>
          <a:xfrm>
            <a:off x="6540684" y="1783080"/>
            <a:ext cx="292608" cy="292608"/>
          </a:xfrm>
          <a:prstGeom prst="rect">
            <a:avLst/>
          </a:prstGeom>
        </p:spPr>
      </p:pic>
      <p:sp>
        <p:nvSpPr>
          <p:cNvPr id="11" name="Text 7"/>
          <p:cNvSpPr/>
          <p:nvPr/>
        </p:nvSpPr>
        <p:spPr>
          <a:xfrm>
            <a:off x="6906444" y="1783080"/>
            <a:ext cx="4523556" cy="320040"/>
          </a:xfrm>
          <a:prstGeom prst="rect">
            <a:avLst/>
          </a:prstGeom>
          <a:noFill/>
          <a:ln/>
        </p:spPr>
        <p:txBody>
          <a:bodyPr wrap="square" lIns="0" tIns="0" rIns="0" bIns="0" rtlCol="0" anchor="ctr"/>
          <a:lstStyle/>
          <a:p>
            <a:pPr marL="0" indent="0">
              <a:buNone/>
            </a:pPr>
            <a:r>
              <a:rPr lang="en-US" sz="1300" b="1" dirty="0">
                <a:solidFill>
                  <a:srgbClr val="B33A2E"/>
                </a:solidFill>
                <a:latin typeface="Calibri" pitchFamily="34" charset="0"/>
                <a:ea typeface="Calibri" pitchFamily="34" charset="-122"/>
                <a:cs typeface="Calibri" pitchFamily="34" charset="-120"/>
              </a:rPr>
              <a:t>Why this is misleading</a:t>
            </a:r>
            <a:endParaRPr lang="en-US" sz="1300" dirty="0"/>
          </a:p>
        </p:txBody>
      </p:sp>
      <p:sp>
        <p:nvSpPr>
          <p:cNvPr id="12" name="Text 8"/>
          <p:cNvSpPr/>
          <p:nvPr/>
        </p:nvSpPr>
        <p:spPr>
          <a:xfrm>
            <a:off x="6586404" y="2148840"/>
            <a:ext cx="4797876" cy="2651760"/>
          </a:xfrm>
          <a:prstGeom prst="rect">
            <a:avLst/>
          </a:prstGeom>
          <a:noFill/>
          <a:ln/>
        </p:spPr>
        <p:txBody>
          <a:bodyPr wrap="square" rtlCol="0" anchor="t"/>
          <a:lstStyle/>
          <a:p>
            <a:pPr marL="342900" indent="-342900">
              <a:spcAft>
                <a:spcPts val="800"/>
              </a:spcAft>
              <a:buSzPct val="100000"/>
              <a:buChar char="■"/>
            </a:pPr>
            <a:r>
              <a:rPr lang="en-US" sz="1050" dirty="0">
                <a:solidFill>
                  <a:srgbClr val="1A1A1A"/>
                </a:solidFill>
                <a:latin typeface="Calibri" pitchFamily="34" charset="0"/>
                <a:ea typeface="Calibri" pitchFamily="34" charset="-122"/>
                <a:cs typeface="Calibri" pitchFamily="34" charset="-120"/>
              </a:rPr>
              <a:t>Frames a sequencing question (who filed first?) as a validation question (who's validated first?) — but the only reason later filers got validated first is that originators had to wait for project approval while later filers were allowed to use the same capacity the moment they filed.</a:t>
            </a:r>
            <a:endParaRPr lang="en-US" sz="1050" dirty="0"/>
          </a:p>
          <a:p>
            <a:pPr marL="342900" indent="-342900">
              <a:spcAft>
                <a:spcPts val="800"/>
              </a:spcAft>
              <a:buSzPct val="100000"/>
              <a:buChar char="■"/>
            </a:pPr>
            <a:r>
              <a:rPr lang="en-US" sz="1050" dirty="0">
                <a:solidFill>
                  <a:srgbClr val="1A1A1A"/>
                </a:solidFill>
                <a:latin typeface="Calibri" pitchFamily="34" charset="0"/>
                <a:ea typeface="Calibri" pitchFamily="34" charset="-122"/>
                <a:cs typeface="Calibri" pitchFamily="34" charset="-120"/>
              </a:rPr>
              <a:t>Implies later-developed projects would displace earlier ones — nonsense.</a:t>
            </a:r>
            <a:endParaRPr lang="en-US" sz="1050" dirty="0"/>
          </a:p>
          <a:p>
            <a:pPr marL="342900" indent="-342900">
              <a:buSzPct val="100000"/>
              <a:buChar char="■"/>
            </a:pPr>
            <a:r>
              <a:rPr lang="en-US" sz="1050" dirty="0">
                <a:solidFill>
                  <a:srgbClr val="1A1A1A"/>
                </a:solidFill>
                <a:latin typeface="Calibri" pitchFamily="34" charset="0"/>
                <a:ea typeface="Calibri" pitchFamily="34" charset="-122"/>
                <a:cs typeface="Calibri" pitchFamily="34" charset="-120"/>
              </a:rPr>
              <a:t>Ignores that the justifying loads were in the planning record well before the loads ERCOT later approved.</a:t>
            </a:r>
            <a:endParaRPr lang="en-US" sz="1050" dirty="0"/>
          </a:p>
        </p:txBody>
      </p:sp>
      <p:sp>
        <p:nvSpPr>
          <p:cNvPr id="13" name="Shape 9"/>
          <p:cNvSpPr/>
          <p:nvPr/>
        </p:nvSpPr>
        <p:spPr>
          <a:xfrm>
            <a:off x="548640" y="5120640"/>
            <a:ext cx="11064240" cy="1051560"/>
          </a:xfrm>
          <a:prstGeom prst="rect">
            <a:avLst/>
          </a:prstGeom>
          <a:solidFill>
            <a:srgbClr val="0F3D2E"/>
          </a:solidFill>
          <a:ln w="12700">
            <a:solidFill>
              <a:srgbClr val="0F3D2E"/>
            </a:solidFill>
            <a:prstDash val="solid"/>
          </a:ln>
        </p:spPr>
        <p:txBody>
          <a:bodyPr/>
          <a:lstStyle/>
          <a:p>
            <a:endParaRPr lang="en-US"/>
          </a:p>
        </p:txBody>
      </p:sp>
      <p:sp>
        <p:nvSpPr>
          <p:cNvPr id="14" name="Shape 10"/>
          <p:cNvSpPr/>
          <p:nvPr/>
        </p:nvSpPr>
        <p:spPr>
          <a:xfrm>
            <a:off x="548640" y="5120640"/>
            <a:ext cx="73152" cy="1051560"/>
          </a:xfrm>
          <a:prstGeom prst="rect">
            <a:avLst/>
          </a:prstGeom>
          <a:solidFill>
            <a:srgbClr val="E8B923"/>
          </a:solidFill>
          <a:ln w="12700">
            <a:solidFill>
              <a:srgbClr val="E8B923"/>
            </a:solidFill>
            <a:prstDash val="solid"/>
          </a:ln>
        </p:spPr>
        <p:txBody>
          <a:bodyPr/>
          <a:lstStyle/>
          <a:p>
            <a:endParaRPr lang="en-US"/>
          </a:p>
        </p:txBody>
      </p:sp>
      <p:sp>
        <p:nvSpPr>
          <p:cNvPr id="15" name="Text 11"/>
          <p:cNvSpPr/>
          <p:nvPr/>
        </p:nvSpPr>
        <p:spPr>
          <a:xfrm>
            <a:off x="868680" y="5120640"/>
            <a:ext cx="10698480" cy="1051560"/>
          </a:xfrm>
          <a:prstGeom prst="rect">
            <a:avLst/>
          </a:prstGeom>
          <a:noFill/>
          <a:ln/>
        </p:spPr>
        <p:txBody>
          <a:bodyPr wrap="square" lIns="0" tIns="0" rIns="0" bIns="0" rtlCol="0" anchor="ctr"/>
          <a:lstStyle/>
          <a:p>
            <a:pPr marL="0" indent="0">
              <a:buNone/>
            </a:pPr>
            <a:r>
              <a:rPr lang="en-US" sz="1200" b="1" kern="0" spc="200" dirty="0">
                <a:solidFill>
                  <a:srgbClr val="E8B923"/>
                </a:solidFill>
                <a:latin typeface="Calibri" pitchFamily="34" charset="0"/>
                <a:ea typeface="Calibri" pitchFamily="34" charset="-122"/>
                <a:cs typeface="Calibri" pitchFamily="34" charset="-120"/>
              </a:rPr>
              <a:t>WHAT ACTUALLY HAPPENED:  </a:t>
            </a:r>
            <a:r>
              <a:rPr lang="en-US" sz="1300" dirty="0">
                <a:solidFill>
                  <a:srgbClr val="FFFFFF"/>
                </a:solidFill>
                <a:latin typeface="Calibri" pitchFamily="34" charset="0"/>
                <a:ea typeface="Calibri" pitchFamily="34" charset="-122"/>
                <a:cs typeface="Calibri" pitchFamily="34" charset="-120"/>
              </a:rPr>
              <a:t>ERCOT let later loads use the RPG projects' capacity to get their own studies approved. That should not have been allowed. </a:t>
            </a:r>
            <a:r>
              <a:rPr lang="en-US" sz="1300" b="1" dirty="0">
                <a:solidFill>
                  <a:srgbClr val="E8B923"/>
                </a:solidFill>
                <a:latin typeface="Calibri" pitchFamily="34" charset="0"/>
                <a:ea typeface="Calibri" pitchFamily="34" charset="-122"/>
                <a:cs typeface="Calibri" pitchFamily="34" charset="-120"/>
              </a:rPr>
              <a:t>Had it not been, those later loads would have had to restudy — exactly the Batch 0 Studied treatment Cholla now proposes for them.</a:t>
            </a:r>
            <a:endParaRPr lang="en-US" sz="1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AFAF7"/>
        </a:solidFill>
        <a:effectLst/>
      </p:bgPr>
    </p:bg>
    <p:spTree>
      <p:nvGrpSpPr>
        <p:cNvPr id="1" name=""/>
        <p:cNvGrpSpPr/>
        <p:nvPr/>
      </p:nvGrpSpPr>
      <p:grpSpPr>
        <a:xfrm>
          <a:off x="0" y="0"/>
          <a:ext cx="0" cy="0"/>
          <a:chOff x="0" y="0"/>
          <a:chExt cx="0" cy="0"/>
        </a:xfrm>
      </p:grpSpPr>
      <p:sp>
        <p:nvSpPr>
          <p:cNvPr id="2" name="Text 0"/>
          <p:cNvSpPr/>
          <p:nvPr/>
        </p:nvSpPr>
        <p:spPr>
          <a:xfrm>
            <a:off x="548640" y="411480"/>
            <a:ext cx="8686800" cy="640080"/>
          </a:xfrm>
          <a:prstGeom prst="rect">
            <a:avLst/>
          </a:prstGeom>
          <a:noFill/>
          <a:ln/>
        </p:spPr>
        <p:txBody>
          <a:bodyPr wrap="square" lIns="0" tIns="0" rIns="0" bIns="0" rtlCol="0" anchor="ctr"/>
          <a:lstStyle/>
          <a:p>
            <a:pPr marL="0" indent="0">
              <a:buNone/>
            </a:pPr>
            <a:r>
              <a:rPr lang="en-US" sz="3200" b="1" dirty="0">
                <a:solidFill>
                  <a:srgbClr val="0F3D2E"/>
                </a:solidFill>
                <a:latin typeface="Calibri" pitchFamily="34" charset="0"/>
                <a:ea typeface="Calibri" pitchFamily="34" charset="-122"/>
                <a:cs typeface="Calibri" pitchFamily="34" charset="-120"/>
              </a:rPr>
              <a:t>The Example Is Factually Impossible</a:t>
            </a:r>
            <a:endParaRPr lang="en-US" sz="3200" dirty="0"/>
          </a:p>
        </p:txBody>
      </p:sp>
      <p:sp>
        <p:nvSpPr>
          <p:cNvPr id="3" name="Text 1"/>
          <p:cNvSpPr/>
          <p:nvPr/>
        </p:nvSpPr>
        <p:spPr>
          <a:xfrm>
            <a:off x="7772400" y="457200"/>
            <a:ext cx="3840480" cy="457200"/>
          </a:xfrm>
          <a:prstGeom prst="rect">
            <a:avLst/>
          </a:prstGeom>
          <a:noFill/>
          <a:ln/>
        </p:spPr>
        <p:txBody>
          <a:bodyPr wrap="square" lIns="0" tIns="0" rIns="0" bIns="0" rtlCol="0" anchor="ctr"/>
          <a:lstStyle/>
          <a:p>
            <a:pPr marL="0" indent="0" algn="r">
              <a:buNone/>
            </a:pPr>
            <a:r>
              <a:rPr lang="en-US" sz="1400" b="1" kern="0" spc="400" dirty="0">
                <a:solidFill>
                  <a:srgbClr val="0F3D2E"/>
                </a:solidFill>
                <a:latin typeface="Calibri" pitchFamily="34" charset="0"/>
                <a:ea typeface="Calibri" pitchFamily="34" charset="-122"/>
                <a:cs typeface="Calibri" pitchFamily="34" charset="-120"/>
              </a:rPr>
              <a:t>CHOLLA</a:t>
            </a:r>
            <a:r>
              <a:rPr lang="en-US" sz="1100" dirty="0">
                <a:solidFill>
                  <a:srgbClr val="5A6C6A"/>
                </a:solidFill>
                <a:latin typeface="Calibri" pitchFamily="34" charset="0"/>
                <a:ea typeface="Calibri" pitchFamily="34" charset="-122"/>
                <a:cs typeface="Calibri" pitchFamily="34" charset="-120"/>
              </a:rPr>
              <a:t>  PGRR145</a:t>
            </a:r>
            <a:endParaRPr lang="en-US" sz="1400" dirty="0"/>
          </a:p>
        </p:txBody>
      </p:sp>
      <p:sp>
        <p:nvSpPr>
          <p:cNvPr id="4" name="Shape 2"/>
          <p:cNvSpPr/>
          <p:nvPr/>
        </p:nvSpPr>
        <p:spPr>
          <a:xfrm>
            <a:off x="548640" y="1143000"/>
            <a:ext cx="11064240" cy="13716"/>
          </a:xfrm>
          <a:prstGeom prst="rect">
            <a:avLst/>
          </a:prstGeom>
          <a:solidFill>
            <a:srgbClr val="D6D9D4"/>
          </a:solidFill>
          <a:ln w="12700">
            <a:solidFill>
              <a:srgbClr val="D6D9D4"/>
            </a:solidFill>
            <a:prstDash val="solid"/>
          </a:ln>
        </p:spPr>
        <p:txBody>
          <a:bodyPr/>
          <a:lstStyle/>
          <a:p>
            <a:endParaRPr lang="en-US"/>
          </a:p>
        </p:txBody>
      </p:sp>
      <p:sp>
        <p:nvSpPr>
          <p:cNvPr id="5" name="Text 3"/>
          <p:cNvSpPr/>
          <p:nvPr/>
        </p:nvSpPr>
        <p:spPr>
          <a:xfrm>
            <a:off x="548640" y="6492240"/>
            <a:ext cx="8229600" cy="274320"/>
          </a:xfrm>
          <a:prstGeom prst="rect">
            <a:avLst/>
          </a:prstGeom>
          <a:noFill/>
          <a:ln/>
        </p:spPr>
        <p:txBody>
          <a:bodyPr wrap="square" lIns="0" tIns="0" rIns="0" bIns="0" rtlCol="0" anchor="ctr"/>
          <a:lstStyle/>
          <a:p>
            <a:pPr marL="0" indent="0">
              <a:buNone/>
            </a:pPr>
            <a:r>
              <a:rPr lang="en-US" sz="900" dirty="0">
                <a:solidFill>
                  <a:srgbClr val="5A6C6A"/>
                </a:solidFill>
                <a:latin typeface="Calibri" pitchFamily="34" charset="0"/>
                <a:ea typeface="Calibri" pitchFamily="34" charset="-122"/>
                <a:cs typeface="Calibri" pitchFamily="34" charset="-120"/>
              </a:rPr>
              <a:t>Technical Advisory Committee   ·   May 13, 2026</a:t>
            </a:r>
            <a:endParaRPr lang="en-US" sz="900" dirty="0"/>
          </a:p>
        </p:txBody>
      </p:sp>
      <p:sp>
        <p:nvSpPr>
          <p:cNvPr id="6" name="Text 4"/>
          <p:cNvSpPr/>
          <p:nvPr/>
        </p:nvSpPr>
        <p:spPr>
          <a:xfrm>
            <a:off x="11338560" y="6492240"/>
            <a:ext cx="365760" cy="274320"/>
          </a:xfrm>
          <a:prstGeom prst="rect">
            <a:avLst/>
          </a:prstGeom>
          <a:noFill/>
          <a:ln/>
        </p:spPr>
        <p:txBody>
          <a:bodyPr wrap="square" lIns="0" tIns="0" rIns="0" bIns="0" rtlCol="0" anchor="ctr"/>
          <a:lstStyle/>
          <a:p>
            <a:pPr marL="0" indent="0" algn="r">
              <a:buNone/>
            </a:pPr>
            <a:r>
              <a:rPr lang="en-US" sz="900" dirty="0">
                <a:solidFill>
                  <a:srgbClr val="5A6C6A"/>
                </a:solidFill>
                <a:latin typeface="Calibri" pitchFamily="34" charset="0"/>
                <a:ea typeface="Calibri" pitchFamily="34" charset="-122"/>
                <a:cs typeface="Calibri" pitchFamily="34" charset="-120"/>
              </a:rPr>
              <a:t>8</a:t>
            </a:r>
            <a:endParaRPr lang="en-US" sz="900" dirty="0"/>
          </a:p>
        </p:txBody>
      </p:sp>
      <p:sp>
        <p:nvSpPr>
          <p:cNvPr id="7" name="Text 5"/>
          <p:cNvSpPr/>
          <p:nvPr/>
        </p:nvSpPr>
        <p:spPr>
          <a:xfrm>
            <a:off x="548640" y="1234440"/>
            <a:ext cx="10972800" cy="365760"/>
          </a:xfrm>
          <a:prstGeom prst="rect">
            <a:avLst/>
          </a:prstGeom>
          <a:noFill/>
          <a:ln/>
        </p:spPr>
        <p:txBody>
          <a:bodyPr wrap="square" lIns="0" tIns="0" rIns="0" bIns="0" rtlCol="0" anchor="ctr"/>
          <a:lstStyle/>
          <a:p>
            <a:pPr marL="0" indent="0">
              <a:buNone/>
            </a:pPr>
            <a:r>
              <a:rPr lang="en-US" sz="1400" i="1" dirty="0">
                <a:solidFill>
                  <a:srgbClr val="5A6C6A"/>
                </a:solidFill>
                <a:latin typeface="Calibri" pitchFamily="34" charset="0"/>
                <a:ea typeface="Calibri" pitchFamily="34" charset="-122"/>
                <a:cs typeface="Calibri" pitchFamily="34" charset="-120"/>
              </a:rPr>
              <a:t>ERCOT's slide shows a project submitted April 10, 2025. The actual chronology cannot support that.</a:t>
            </a:r>
            <a:endParaRPr lang="en-US" sz="1400" dirty="0"/>
          </a:p>
        </p:txBody>
      </p:sp>
      <p:sp>
        <p:nvSpPr>
          <p:cNvPr id="8" name="Shape 6"/>
          <p:cNvSpPr/>
          <p:nvPr/>
        </p:nvSpPr>
        <p:spPr>
          <a:xfrm>
            <a:off x="914400" y="2194560"/>
            <a:ext cx="10332720" cy="36576"/>
          </a:xfrm>
          <a:prstGeom prst="rect">
            <a:avLst/>
          </a:prstGeom>
          <a:solidFill>
            <a:srgbClr val="0F3D2E"/>
          </a:solidFill>
          <a:ln w="12700">
            <a:solidFill>
              <a:srgbClr val="0F3D2E"/>
            </a:solidFill>
            <a:prstDash val="solid"/>
          </a:ln>
        </p:spPr>
        <p:txBody>
          <a:bodyPr/>
          <a:lstStyle/>
          <a:p>
            <a:endParaRPr lang="en-US"/>
          </a:p>
        </p:txBody>
      </p:sp>
      <p:sp>
        <p:nvSpPr>
          <p:cNvPr id="9" name="Shape 7"/>
          <p:cNvSpPr/>
          <p:nvPr/>
        </p:nvSpPr>
        <p:spPr>
          <a:xfrm>
            <a:off x="1245413" y="2130552"/>
            <a:ext cx="164592" cy="164592"/>
          </a:xfrm>
          <a:prstGeom prst="ellipse">
            <a:avLst/>
          </a:prstGeom>
          <a:solidFill>
            <a:srgbClr val="0F3D2E"/>
          </a:solidFill>
          <a:ln w="19050">
            <a:solidFill>
              <a:srgbClr val="FFFFFF"/>
            </a:solidFill>
            <a:prstDash val="solid"/>
          </a:ln>
        </p:spPr>
        <p:txBody>
          <a:bodyPr/>
          <a:lstStyle/>
          <a:p>
            <a:endParaRPr lang="en-US"/>
          </a:p>
        </p:txBody>
      </p:sp>
      <p:sp>
        <p:nvSpPr>
          <p:cNvPr id="10" name="Text 8"/>
          <p:cNvSpPr/>
          <p:nvPr/>
        </p:nvSpPr>
        <p:spPr>
          <a:xfrm>
            <a:off x="550469" y="1810512"/>
            <a:ext cx="1554480" cy="274320"/>
          </a:xfrm>
          <a:prstGeom prst="rect">
            <a:avLst/>
          </a:prstGeom>
          <a:noFill/>
          <a:ln/>
        </p:spPr>
        <p:txBody>
          <a:bodyPr wrap="square" lIns="0" tIns="0" rIns="0" bIns="0" rtlCol="0" anchor="ctr"/>
          <a:lstStyle/>
          <a:p>
            <a:pPr marL="0" indent="0" algn="ctr">
              <a:buNone/>
            </a:pPr>
            <a:r>
              <a:rPr lang="en-US" sz="1000" b="1" dirty="0">
                <a:solidFill>
                  <a:srgbClr val="0F3D2E"/>
                </a:solidFill>
                <a:latin typeface="Calibri" pitchFamily="34" charset="0"/>
                <a:ea typeface="Calibri" pitchFamily="34" charset="-122"/>
                <a:cs typeface="Calibri" pitchFamily="34" charset="-120"/>
              </a:rPr>
              <a:t>Feb 2024</a:t>
            </a:r>
            <a:endParaRPr lang="en-US" sz="1000" dirty="0"/>
          </a:p>
        </p:txBody>
      </p:sp>
      <p:sp>
        <p:nvSpPr>
          <p:cNvPr id="11" name="Text 9"/>
          <p:cNvSpPr/>
          <p:nvPr/>
        </p:nvSpPr>
        <p:spPr>
          <a:xfrm>
            <a:off x="459029" y="2359152"/>
            <a:ext cx="1737360" cy="274320"/>
          </a:xfrm>
          <a:prstGeom prst="rect">
            <a:avLst/>
          </a:prstGeom>
          <a:noFill/>
          <a:ln/>
        </p:spPr>
        <p:txBody>
          <a:bodyPr wrap="square" lIns="0" tIns="0" rIns="0" bIns="0" rtlCol="0" anchor="ctr"/>
          <a:lstStyle/>
          <a:p>
            <a:pPr marL="0" indent="0" algn="ctr">
              <a:buNone/>
            </a:pPr>
            <a:r>
              <a:rPr lang="en-US" sz="900" dirty="0">
                <a:solidFill>
                  <a:srgbClr val="5A6C6A"/>
                </a:solidFill>
                <a:latin typeface="Calibri" pitchFamily="34" charset="0"/>
                <a:ea typeface="Calibri" pitchFamily="34" charset="-122"/>
                <a:cs typeface="Calibri" pitchFamily="34" charset="-120"/>
              </a:rPr>
              <a:t>2024 RTP cutoff</a:t>
            </a:r>
            <a:endParaRPr lang="en-US" sz="900" dirty="0"/>
          </a:p>
        </p:txBody>
      </p:sp>
      <p:sp>
        <p:nvSpPr>
          <p:cNvPr id="12" name="Shape 10"/>
          <p:cNvSpPr/>
          <p:nvPr/>
        </p:nvSpPr>
        <p:spPr>
          <a:xfrm>
            <a:off x="3931920" y="2130552"/>
            <a:ext cx="164592" cy="164592"/>
          </a:xfrm>
          <a:prstGeom prst="ellipse">
            <a:avLst/>
          </a:prstGeom>
          <a:solidFill>
            <a:srgbClr val="0F3D2E"/>
          </a:solidFill>
          <a:ln w="19050">
            <a:solidFill>
              <a:srgbClr val="FFFFFF"/>
            </a:solidFill>
            <a:prstDash val="solid"/>
          </a:ln>
        </p:spPr>
        <p:txBody>
          <a:bodyPr/>
          <a:lstStyle/>
          <a:p>
            <a:endParaRPr lang="en-US"/>
          </a:p>
        </p:txBody>
      </p:sp>
      <p:sp>
        <p:nvSpPr>
          <p:cNvPr id="13" name="Text 11"/>
          <p:cNvSpPr/>
          <p:nvPr/>
        </p:nvSpPr>
        <p:spPr>
          <a:xfrm>
            <a:off x="3236976" y="1810512"/>
            <a:ext cx="1554480" cy="274320"/>
          </a:xfrm>
          <a:prstGeom prst="rect">
            <a:avLst/>
          </a:prstGeom>
          <a:noFill/>
          <a:ln/>
        </p:spPr>
        <p:txBody>
          <a:bodyPr wrap="square" lIns="0" tIns="0" rIns="0" bIns="0" rtlCol="0" anchor="ctr"/>
          <a:lstStyle/>
          <a:p>
            <a:pPr marL="0" indent="0" algn="ctr">
              <a:buNone/>
            </a:pPr>
            <a:r>
              <a:rPr lang="en-US" sz="1000" b="1" dirty="0">
                <a:solidFill>
                  <a:srgbClr val="0F3D2E"/>
                </a:solidFill>
                <a:latin typeface="Calibri" pitchFamily="34" charset="0"/>
                <a:ea typeface="Calibri" pitchFamily="34" charset="-122"/>
                <a:cs typeface="Calibri" pitchFamily="34" charset="-120"/>
              </a:rPr>
              <a:t>Feb 2025</a:t>
            </a:r>
            <a:endParaRPr lang="en-US" sz="1000" dirty="0"/>
          </a:p>
        </p:txBody>
      </p:sp>
      <p:sp>
        <p:nvSpPr>
          <p:cNvPr id="14" name="Text 12"/>
          <p:cNvSpPr/>
          <p:nvPr/>
        </p:nvSpPr>
        <p:spPr>
          <a:xfrm>
            <a:off x="3145536" y="2359152"/>
            <a:ext cx="1737360" cy="274320"/>
          </a:xfrm>
          <a:prstGeom prst="rect">
            <a:avLst/>
          </a:prstGeom>
          <a:noFill/>
          <a:ln/>
        </p:spPr>
        <p:txBody>
          <a:bodyPr wrap="square" lIns="0" tIns="0" rIns="0" bIns="0" rtlCol="0" anchor="ctr"/>
          <a:lstStyle/>
          <a:p>
            <a:pPr marL="0" indent="0" algn="ctr">
              <a:buNone/>
            </a:pPr>
            <a:r>
              <a:rPr lang="en-US" sz="900" dirty="0">
                <a:solidFill>
                  <a:srgbClr val="5A6C6A"/>
                </a:solidFill>
                <a:latin typeface="Calibri" pitchFamily="34" charset="0"/>
                <a:ea typeface="Calibri" pitchFamily="34" charset="-122"/>
                <a:cs typeface="Calibri" pitchFamily="34" charset="-120"/>
              </a:rPr>
              <a:t>25RPG004 submitted</a:t>
            </a:r>
            <a:endParaRPr lang="en-US" sz="900" dirty="0"/>
          </a:p>
        </p:txBody>
      </p:sp>
      <p:sp>
        <p:nvSpPr>
          <p:cNvPr id="15" name="Shape 13"/>
          <p:cNvSpPr/>
          <p:nvPr/>
        </p:nvSpPr>
        <p:spPr>
          <a:xfrm>
            <a:off x="5481828" y="2130552"/>
            <a:ext cx="164592" cy="164592"/>
          </a:xfrm>
          <a:prstGeom prst="ellipse">
            <a:avLst/>
          </a:prstGeom>
          <a:solidFill>
            <a:srgbClr val="B33A2E"/>
          </a:solidFill>
          <a:ln w="19050">
            <a:solidFill>
              <a:srgbClr val="FFFFFF"/>
            </a:solidFill>
            <a:prstDash val="solid"/>
          </a:ln>
        </p:spPr>
        <p:txBody>
          <a:bodyPr/>
          <a:lstStyle/>
          <a:p>
            <a:endParaRPr lang="en-US"/>
          </a:p>
        </p:txBody>
      </p:sp>
      <p:sp>
        <p:nvSpPr>
          <p:cNvPr id="16" name="Text 14"/>
          <p:cNvSpPr/>
          <p:nvPr/>
        </p:nvSpPr>
        <p:spPr>
          <a:xfrm>
            <a:off x="4786884" y="1810512"/>
            <a:ext cx="1554480" cy="274320"/>
          </a:xfrm>
          <a:prstGeom prst="rect">
            <a:avLst/>
          </a:prstGeom>
          <a:noFill/>
          <a:ln/>
        </p:spPr>
        <p:txBody>
          <a:bodyPr wrap="square" lIns="0" tIns="0" rIns="0" bIns="0" rtlCol="0" anchor="ctr"/>
          <a:lstStyle/>
          <a:p>
            <a:pPr marL="0" indent="0" algn="ctr">
              <a:buNone/>
            </a:pPr>
            <a:r>
              <a:rPr lang="en-US" sz="1000" b="1" dirty="0">
                <a:solidFill>
                  <a:srgbClr val="B33A2E"/>
                </a:solidFill>
                <a:latin typeface="Calibri" pitchFamily="34" charset="0"/>
                <a:ea typeface="Calibri" pitchFamily="34" charset="-122"/>
                <a:cs typeface="Calibri" pitchFamily="34" charset="-120"/>
              </a:rPr>
              <a:t>Apr 2025</a:t>
            </a:r>
            <a:endParaRPr lang="en-US" sz="1000" dirty="0"/>
          </a:p>
        </p:txBody>
      </p:sp>
      <p:sp>
        <p:nvSpPr>
          <p:cNvPr id="17" name="Text 15"/>
          <p:cNvSpPr/>
          <p:nvPr/>
        </p:nvSpPr>
        <p:spPr>
          <a:xfrm>
            <a:off x="4695444" y="2359152"/>
            <a:ext cx="1737360" cy="274320"/>
          </a:xfrm>
          <a:prstGeom prst="rect">
            <a:avLst/>
          </a:prstGeom>
          <a:noFill/>
          <a:ln/>
        </p:spPr>
        <p:txBody>
          <a:bodyPr wrap="square" lIns="0" tIns="0" rIns="0" bIns="0" rtlCol="0" anchor="ctr"/>
          <a:lstStyle/>
          <a:p>
            <a:pPr marL="0" indent="0" algn="ctr">
              <a:buNone/>
            </a:pPr>
            <a:r>
              <a:rPr lang="en-US" sz="900" dirty="0">
                <a:solidFill>
                  <a:srgbClr val="5A6C6A"/>
                </a:solidFill>
                <a:latin typeface="Calibri" pitchFamily="34" charset="0"/>
                <a:ea typeface="Calibri" pitchFamily="34" charset="-122"/>
                <a:cs typeface="Calibri" pitchFamily="34" charset="-120"/>
              </a:rPr>
              <a:t>ERCOT example date</a:t>
            </a:r>
            <a:endParaRPr lang="en-US" sz="900" dirty="0"/>
          </a:p>
        </p:txBody>
      </p:sp>
      <p:sp>
        <p:nvSpPr>
          <p:cNvPr id="18" name="Shape 16"/>
          <p:cNvSpPr/>
          <p:nvPr/>
        </p:nvSpPr>
        <p:spPr>
          <a:xfrm>
            <a:off x="8994953" y="2130552"/>
            <a:ext cx="164592" cy="164592"/>
          </a:xfrm>
          <a:prstGeom prst="ellipse">
            <a:avLst/>
          </a:prstGeom>
          <a:solidFill>
            <a:srgbClr val="0F3D2E"/>
          </a:solidFill>
          <a:ln w="19050">
            <a:solidFill>
              <a:srgbClr val="FFFFFF"/>
            </a:solidFill>
            <a:prstDash val="solid"/>
          </a:ln>
        </p:spPr>
        <p:txBody>
          <a:bodyPr/>
          <a:lstStyle/>
          <a:p>
            <a:endParaRPr lang="en-US"/>
          </a:p>
        </p:txBody>
      </p:sp>
      <p:sp>
        <p:nvSpPr>
          <p:cNvPr id="19" name="Text 17"/>
          <p:cNvSpPr/>
          <p:nvPr/>
        </p:nvSpPr>
        <p:spPr>
          <a:xfrm>
            <a:off x="8300009" y="1810512"/>
            <a:ext cx="1554480" cy="274320"/>
          </a:xfrm>
          <a:prstGeom prst="rect">
            <a:avLst/>
          </a:prstGeom>
          <a:noFill/>
          <a:ln/>
        </p:spPr>
        <p:txBody>
          <a:bodyPr wrap="square" lIns="0" tIns="0" rIns="0" bIns="0" rtlCol="0" anchor="ctr"/>
          <a:lstStyle/>
          <a:p>
            <a:pPr marL="0" indent="0" algn="ctr">
              <a:buNone/>
            </a:pPr>
            <a:r>
              <a:rPr lang="en-US" sz="1000" b="1" dirty="0">
                <a:solidFill>
                  <a:srgbClr val="0F3D2E"/>
                </a:solidFill>
                <a:latin typeface="Calibri" pitchFamily="34" charset="0"/>
                <a:ea typeface="Calibri" pitchFamily="34" charset="-122"/>
                <a:cs typeface="Calibri" pitchFamily="34" charset="-120"/>
              </a:rPr>
              <a:t>Mar 2026</a:t>
            </a:r>
            <a:endParaRPr lang="en-US" sz="1000" dirty="0"/>
          </a:p>
        </p:txBody>
      </p:sp>
      <p:sp>
        <p:nvSpPr>
          <p:cNvPr id="20" name="Text 18"/>
          <p:cNvSpPr/>
          <p:nvPr/>
        </p:nvSpPr>
        <p:spPr>
          <a:xfrm>
            <a:off x="8208569" y="2359152"/>
            <a:ext cx="1737360" cy="274320"/>
          </a:xfrm>
          <a:prstGeom prst="rect">
            <a:avLst/>
          </a:prstGeom>
          <a:noFill/>
          <a:ln/>
        </p:spPr>
        <p:txBody>
          <a:bodyPr wrap="square" lIns="0" tIns="0" rIns="0" bIns="0" rtlCol="0" anchor="ctr"/>
          <a:lstStyle/>
          <a:p>
            <a:pPr marL="0" indent="0" algn="ctr">
              <a:buNone/>
            </a:pPr>
            <a:r>
              <a:rPr lang="en-US" sz="900" dirty="0">
                <a:solidFill>
                  <a:srgbClr val="5A6C6A"/>
                </a:solidFill>
                <a:latin typeface="Calibri" pitchFamily="34" charset="0"/>
                <a:ea typeface="Calibri" pitchFamily="34" charset="-122"/>
                <a:cs typeface="Calibri" pitchFamily="34" charset="-120"/>
              </a:rPr>
              <a:t>25RPG004 recommended</a:t>
            </a:r>
            <a:endParaRPr lang="en-US" sz="900" dirty="0"/>
          </a:p>
        </p:txBody>
      </p:sp>
      <p:sp>
        <p:nvSpPr>
          <p:cNvPr id="21" name="Shape 19"/>
          <p:cNvSpPr/>
          <p:nvPr/>
        </p:nvSpPr>
        <p:spPr>
          <a:xfrm>
            <a:off x="10751515" y="2130552"/>
            <a:ext cx="164592" cy="164592"/>
          </a:xfrm>
          <a:prstGeom prst="ellipse">
            <a:avLst/>
          </a:prstGeom>
          <a:solidFill>
            <a:srgbClr val="0F3D2E"/>
          </a:solidFill>
          <a:ln w="19050">
            <a:solidFill>
              <a:srgbClr val="FFFFFF"/>
            </a:solidFill>
            <a:prstDash val="solid"/>
          </a:ln>
        </p:spPr>
        <p:txBody>
          <a:bodyPr/>
          <a:lstStyle/>
          <a:p>
            <a:endParaRPr lang="en-US"/>
          </a:p>
        </p:txBody>
      </p:sp>
      <p:sp>
        <p:nvSpPr>
          <p:cNvPr id="22" name="Text 20"/>
          <p:cNvSpPr/>
          <p:nvPr/>
        </p:nvSpPr>
        <p:spPr>
          <a:xfrm>
            <a:off x="10056571" y="1810512"/>
            <a:ext cx="1554480" cy="274320"/>
          </a:xfrm>
          <a:prstGeom prst="rect">
            <a:avLst/>
          </a:prstGeom>
          <a:noFill/>
          <a:ln/>
        </p:spPr>
        <p:txBody>
          <a:bodyPr wrap="square" lIns="0" tIns="0" rIns="0" bIns="0" rtlCol="0" anchor="ctr"/>
          <a:lstStyle/>
          <a:p>
            <a:pPr marL="0" indent="0" algn="ctr">
              <a:buNone/>
            </a:pPr>
            <a:r>
              <a:rPr lang="en-US" sz="1000" b="1" dirty="0">
                <a:solidFill>
                  <a:srgbClr val="0F3D2E"/>
                </a:solidFill>
                <a:latin typeface="Calibri" pitchFamily="34" charset="0"/>
                <a:ea typeface="Calibri" pitchFamily="34" charset="-122"/>
                <a:cs typeface="Calibri" pitchFamily="34" charset="-120"/>
              </a:rPr>
              <a:t>May 2026</a:t>
            </a:r>
            <a:endParaRPr lang="en-US" sz="1000" dirty="0"/>
          </a:p>
        </p:txBody>
      </p:sp>
      <p:sp>
        <p:nvSpPr>
          <p:cNvPr id="23" name="Text 21"/>
          <p:cNvSpPr/>
          <p:nvPr/>
        </p:nvSpPr>
        <p:spPr>
          <a:xfrm>
            <a:off x="9965131" y="2359152"/>
            <a:ext cx="1737360" cy="274320"/>
          </a:xfrm>
          <a:prstGeom prst="rect">
            <a:avLst/>
          </a:prstGeom>
          <a:noFill/>
          <a:ln/>
        </p:spPr>
        <p:txBody>
          <a:bodyPr wrap="square" lIns="0" tIns="0" rIns="0" bIns="0" rtlCol="0" anchor="ctr"/>
          <a:lstStyle/>
          <a:p>
            <a:pPr marL="0" indent="0" algn="ctr">
              <a:buNone/>
            </a:pPr>
            <a:r>
              <a:rPr lang="en-US" sz="900" dirty="0">
                <a:solidFill>
                  <a:srgbClr val="5A6C6A"/>
                </a:solidFill>
                <a:latin typeface="Calibri" pitchFamily="34" charset="0"/>
                <a:ea typeface="Calibri" pitchFamily="34" charset="-122"/>
                <a:cs typeface="Calibri" pitchFamily="34" charset="-120"/>
              </a:rPr>
              <a:t>RTP sets endorsed</a:t>
            </a:r>
            <a:endParaRPr lang="en-US" sz="900" dirty="0"/>
          </a:p>
        </p:txBody>
      </p:sp>
      <p:sp>
        <p:nvSpPr>
          <p:cNvPr id="24" name="Shape 22"/>
          <p:cNvSpPr/>
          <p:nvPr/>
        </p:nvSpPr>
        <p:spPr>
          <a:xfrm>
            <a:off x="1327709" y="2971800"/>
            <a:ext cx="4236415" cy="36576"/>
          </a:xfrm>
          <a:prstGeom prst="rect">
            <a:avLst/>
          </a:prstGeom>
          <a:solidFill>
            <a:srgbClr val="E8B923"/>
          </a:solidFill>
          <a:ln w="12700">
            <a:solidFill>
              <a:srgbClr val="E8B923"/>
            </a:solidFill>
            <a:prstDash val="solid"/>
          </a:ln>
        </p:spPr>
        <p:txBody>
          <a:bodyPr/>
          <a:lstStyle/>
          <a:p>
            <a:endParaRPr lang="en-US"/>
          </a:p>
        </p:txBody>
      </p:sp>
      <p:sp>
        <p:nvSpPr>
          <p:cNvPr id="25" name="Shape 23"/>
          <p:cNvSpPr/>
          <p:nvPr/>
        </p:nvSpPr>
        <p:spPr>
          <a:xfrm>
            <a:off x="1327709" y="2898648"/>
            <a:ext cx="36576" cy="109728"/>
          </a:xfrm>
          <a:prstGeom prst="rect">
            <a:avLst/>
          </a:prstGeom>
          <a:solidFill>
            <a:srgbClr val="E8B923"/>
          </a:solidFill>
          <a:ln w="12700">
            <a:solidFill>
              <a:srgbClr val="E8B923"/>
            </a:solidFill>
            <a:prstDash val="solid"/>
          </a:ln>
        </p:spPr>
        <p:txBody>
          <a:bodyPr/>
          <a:lstStyle/>
          <a:p>
            <a:endParaRPr lang="en-US"/>
          </a:p>
        </p:txBody>
      </p:sp>
      <p:sp>
        <p:nvSpPr>
          <p:cNvPr id="26" name="Shape 24"/>
          <p:cNvSpPr/>
          <p:nvPr/>
        </p:nvSpPr>
        <p:spPr>
          <a:xfrm>
            <a:off x="5527548" y="2898648"/>
            <a:ext cx="36576" cy="109728"/>
          </a:xfrm>
          <a:prstGeom prst="rect">
            <a:avLst/>
          </a:prstGeom>
          <a:solidFill>
            <a:srgbClr val="E8B923"/>
          </a:solidFill>
          <a:ln w="12700">
            <a:solidFill>
              <a:srgbClr val="E8B923"/>
            </a:solidFill>
            <a:prstDash val="solid"/>
          </a:ln>
        </p:spPr>
        <p:txBody>
          <a:bodyPr/>
          <a:lstStyle/>
          <a:p>
            <a:endParaRPr lang="en-US"/>
          </a:p>
        </p:txBody>
      </p:sp>
      <p:sp>
        <p:nvSpPr>
          <p:cNvPr id="27" name="Text 25"/>
          <p:cNvSpPr/>
          <p:nvPr/>
        </p:nvSpPr>
        <p:spPr>
          <a:xfrm>
            <a:off x="1144829" y="3063240"/>
            <a:ext cx="4602175" cy="548640"/>
          </a:xfrm>
          <a:prstGeom prst="rect">
            <a:avLst/>
          </a:prstGeom>
          <a:noFill/>
          <a:ln/>
        </p:spPr>
        <p:txBody>
          <a:bodyPr wrap="square" lIns="0" tIns="0" rIns="0" bIns="0" rtlCol="0" anchor="t"/>
          <a:lstStyle/>
          <a:p>
            <a:pPr marL="0" indent="0" algn="ctr">
              <a:buNone/>
            </a:pPr>
            <a:r>
              <a:rPr lang="en-US" sz="1100" b="1" i="1" dirty="0">
                <a:solidFill>
                  <a:srgbClr val="0F3D2E"/>
                </a:solidFill>
                <a:latin typeface="Calibri" pitchFamily="34" charset="0"/>
                <a:ea typeface="Calibri" pitchFamily="34" charset="-122"/>
                <a:cs typeface="Calibri" pitchFamily="34" charset="-120"/>
              </a:rPr>
              <a:t>Loads supporting Southern DFW &amp; RTP sets had to be in the planning record across this entire span — over a year before ERCOT's example date.</a:t>
            </a:r>
            <a:endParaRPr lang="en-US" sz="1100" dirty="0"/>
          </a:p>
        </p:txBody>
      </p:sp>
      <p:sp>
        <p:nvSpPr>
          <p:cNvPr id="28" name="Shape 26"/>
          <p:cNvSpPr/>
          <p:nvPr/>
        </p:nvSpPr>
        <p:spPr>
          <a:xfrm>
            <a:off x="548640" y="3611880"/>
            <a:ext cx="5486400" cy="2606040"/>
          </a:xfrm>
          <a:prstGeom prst="rect">
            <a:avLst/>
          </a:prstGeom>
          <a:solidFill>
            <a:srgbClr val="F7E3DF"/>
          </a:solidFill>
          <a:ln w="9525">
            <a:solidFill>
              <a:srgbClr val="B33A2E"/>
            </a:solidFill>
            <a:prstDash val="solid"/>
          </a:ln>
        </p:spPr>
        <p:txBody>
          <a:bodyPr/>
          <a:lstStyle/>
          <a:p>
            <a:endParaRPr lang="en-US"/>
          </a:p>
        </p:txBody>
      </p:sp>
      <p:pic>
        <p:nvPicPr>
          <p:cNvPr id="29" name="Image 0" descr="preencoded.png"/>
          <p:cNvPicPr>
            <a:picLocks noChangeAspect="1"/>
          </p:cNvPicPr>
          <p:nvPr/>
        </p:nvPicPr>
        <p:blipFill>
          <a:blip r:embed="rId3"/>
          <a:stretch>
            <a:fillRect/>
          </a:stretch>
        </p:blipFill>
        <p:spPr>
          <a:xfrm>
            <a:off x="777240" y="3794760"/>
            <a:ext cx="320040" cy="320040"/>
          </a:xfrm>
          <a:prstGeom prst="rect">
            <a:avLst/>
          </a:prstGeom>
        </p:spPr>
      </p:pic>
      <p:sp>
        <p:nvSpPr>
          <p:cNvPr id="30" name="Text 27"/>
          <p:cNvSpPr/>
          <p:nvPr/>
        </p:nvSpPr>
        <p:spPr>
          <a:xfrm>
            <a:off x="1188720" y="3794760"/>
            <a:ext cx="4572000" cy="274320"/>
          </a:xfrm>
          <a:prstGeom prst="rect">
            <a:avLst/>
          </a:prstGeom>
          <a:noFill/>
          <a:ln/>
        </p:spPr>
        <p:txBody>
          <a:bodyPr wrap="square" lIns="0" tIns="0" rIns="0" bIns="0" rtlCol="0" anchor="ctr"/>
          <a:lstStyle/>
          <a:p>
            <a:pPr marL="0" indent="0">
              <a:buNone/>
            </a:pPr>
            <a:r>
              <a:rPr lang="en-US" sz="1000" b="1" kern="0" spc="300" dirty="0">
                <a:solidFill>
                  <a:srgbClr val="B33A2E"/>
                </a:solidFill>
                <a:latin typeface="Calibri" pitchFamily="34" charset="0"/>
                <a:ea typeface="Calibri" pitchFamily="34" charset="-122"/>
                <a:cs typeface="Calibri" pitchFamily="34" charset="-120"/>
              </a:rPr>
              <a:t>ERCOT'S FRAMING</a:t>
            </a:r>
            <a:endParaRPr lang="en-US" sz="1000" dirty="0"/>
          </a:p>
        </p:txBody>
      </p:sp>
      <p:sp>
        <p:nvSpPr>
          <p:cNvPr id="31" name="Text 28"/>
          <p:cNvSpPr/>
          <p:nvPr/>
        </p:nvSpPr>
        <p:spPr>
          <a:xfrm>
            <a:off x="777240" y="4114800"/>
            <a:ext cx="5120640" cy="457200"/>
          </a:xfrm>
          <a:prstGeom prst="rect">
            <a:avLst/>
          </a:prstGeom>
          <a:noFill/>
          <a:ln/>
        </p:spPr>
        <p:txBody>
          <a:bodyPr wrap="square" lIns="0" tIns="0" rIns="0" bIns="0" rtlCol="0" anchor="ctr"/>
          <a:lstStyle/>
          <a:p>
            <a:pPr marL="0" indent="0">
              <a:buNone/>
            </a:pPr>
            <a:r>
              <a:rPr lang="en-US" sz="2200" b="1" dirty="0">
                <a:solidFill>
                  <a:srgbClr val="B33A2E"/>
                </a:solidFill>
                <a:latin typeface="Calibri" pitchFamily="34" charset="0"/>
                <a:ea typeface="Calibri" pitchFamily="34" charset="-122"/>
                <a:cs typeface="Calibri" pitchFamily="34" charset="-120"/>
              </a:rPr>
              <a:t>"Backdating"</a:t>
            </a:r>
            <a:endParaRPr lang="en-US" sz="2200" dirty="0"/>
          </a:p>
        </p:txBody>
      </p:sp>
      <p:sp>
        <p:nvSpPr>
          <p:cNvPr id="32" name="Text 29"/>
          <p:cNvSpPr/>
          <p:nvPr/>
        </p:nvSpPr>
        <p:spPr>
          <a:xfrm>
            <a:off x="777240" y="4663440"/>
            <a:ext cx="5120640" cy="1600200"/>
          </a:xfrm>
          <a:prstGeom prst="rect">
            <a:avLst/>
          </a:prstGeom>
          <a:noFill/>
          <a:ln/>
        </p:spPr>
        <p:txBody>
          <a:bodyPr wrap="square" rtlCol="0" anchor="t"/>
          <a:lstStyle/>
          <a:p>
            <a:pPr marL="0" indent="0">
              <a:spcAft>
                <a:spcPts val="600"/>
              </a:spcAft>
              <a:buNone/>
            </a:pPr>
            <a:r>
              <a:rPr lang="en-US" sz="1150" dirty="0">
                <a:solidFill>
                  <a:srgbClr val="1A1A1A"/>
                </a:solidFill>
                <a:latin typeface="Calibri" pitchFamily="34" charset="0"/>
                <a:ea typeface="Calibri" pitchFamily="34" charset="-122"/>
                <a:cs typeface="Calibri" pitchFamily="34" charset="-120"/>
              </a:rPr>
              <a:t>Likely reflects LLIS-system submission dates — not when loads actually entered the TSP planning record.</a:t>
            </a:r>
            <a:endParaRPr lang="en-US" sz="1150" dirty="0"/>
          </a:p>
          <a:p>
            <a:pPr marL="0" indent="0">
              <a:buNone/>
            </a:pPr>
            <a:r>
              <a:rPr lang="en-US" sz="1150" dirty="0">
                <a:solidFill>
                  <a:srgbClr val="1A1A1A"/>
                </a:solidFill>
                <a:latin typeface="Calibri" pitchFamily="34" charset="0"/>
                <a:ea typeface="Calibri" pitchFamily="34" charset="-122"/>
                <a:cs typeface="Calibri" pitchFamily="34" charset="-120"/>
              </a:rPr>
              <a:t>LLIS submissions for these loads didn't happen until </a:t>
            </a:r>
            <a:r>
              <a:rPr lang="en-US" sz="1150" b="1" dirty="0">
                <a:solidFill>
                  <a:srgbClr val="1A1A1A"/>
                </a:solidFill>
                <a:latin typeface="Calibri" pitchFamily="34" charset="0"/>
                <a:ea typeface="Calibri" pitchFamily="34" charset="-122"/>
                <a:cs typeface="Calibri" pitchFamily="34" charset="-120"/>
              </a:rPr>
              <a:t>after PGRR115 took effect (12/15/25)</a:t>
            </a:r>
            <a:r>
              <a:rPr lang="en-US" sz="1150" dirty="0">
                <a:solidFill>
                  <a:srgbClr val="1A1A1A"/>
                </a:solidFill>
                <a:latin typeface="Calibri" pitchFamily="34" charset="0"/>
                <a:ea typeface="Calibri" pitchFamily="34" charset="-122"/>
                <a:cs typeface="Calibri" pitchFamily="34" charset="-120"/>
              </a:rPr>
              <a:t> — even though the loads had been in Oncor's record since 2023–2024.</a:t>
            </a:r>
            <a:endParaRPr lang="en-US" sz="1150" dirty="0"/>
          </a:p>
        </p:txBody>
      </p:sp>
      <p:sp>
        <p:nvSpPr>
          <p:cNvPr id="33" name="Shape 30"/>
          <p:cNvSpPr/>
          <p:nvPr/>
        </p:nvSpPr>
        <p:spPr>
          <a:xfrm>
            <a:off x="6309360" y="3611880"/>
            <a:ext cx="5303520" cy="2606040"/>
          </a:xfrm>
          <a:prstGeom prst="rect">
            <a:avLst/>
          </a:prstGeom>
          <a:solidFill>
            <a:srgbClr val="0F3D2E"/>
          </a:solidFill>
          <a:ln w="12700">
            <a:solidFill>
              <a:srgbClr val="0F3D2E"/>
            </a:solidFill>
            <a:prstDash val="solid"/>
          </a:ln>
        </p:spPr>
        <p:txBody>
          <a:bodyPr/>
          <a:lstStyle/>
          <a:p>
            <a:endParaRPr lang="en-US"/>
          </a:p>
        </p:txBody>
      </p:sp>
      <p:sp>
        <p:nvSpPr>
          <p:cNvPr id="34" name="Shape 31"/>
          <p:cNvSpPr/>
          <p:nvPr/>
        </p:nvSpPr>
        <p:spPr>
          <a:xfrm>
            <a:off x="6309360" y="3611880"/>
            <a:ext cx="73152" cy="2606040"/>
          </a:xfrm>
          <a:prstGeom prst="rect">
            <a:avLst/>
          </a:prstGeom>
          <a:solidFill>
            <a:srgbClr val="E8B923"/>
          </a:solidFill>
          <a:ln w="12700">
            <a:solidFill>
              <a:srgbClr val="E8B923"/>
            </a:solidFill>
            <a:prstDash val="solid"/>
          </a:ln>
        </p:spPr>
        <p:txBody>
          <a:bodyPr/>
          <a:lstStyle/>
          <a:p>
            <a:endParaRPr lang="en-US"/>
          </a:p>
        </p:txBody>
      </p:sp>
      <p:pic>
        <p:nvPicPr>
          <p:cNvPr id="35" name="Image 1" descr="preencoded.png"/>
          <p:cNvPicPr>
            <a:picLocks noChangeAspect="1"/>
          </p:cNvPicPr>
          <p:nvPr/>
        </p:nvPicPr>
        <p:blipFill>
          <a:blip r:embed="rId4"/>
          <a:stretch>
            <a:fillRect/>
          </a:stretch>
        </p:blipFill>
        <p:spPr>
          <a:xfrm>
            <a:off x="6537960" y="3794760"/>
            <a:ext cx="320040" cy="320040"/>
          </a:xfrm>
          <a:prstGeom prst="rect">
            <a:avLst/>
          </a:prstGeom>
        </p:spPr>
      </p:pic>
      <p:sp>
        <p:nvSpPr>
          <p:cNvPr id="36" name="Text 32"/>
          <p:cNvSpPr/>
          <p:nvPr/>
        </p:nvSpPr>
        <p:spPr>
          <a:xfrm>
            <a:off x="6949440" y="3794760"/>
            <a:ext cx="4572000" cy="274320"/>
          </a:xfrm>
          <a:prstGeom prst="rect">
            <a:avLst/>
          </a:prstGeom>
          <a:noFill/>
          <a:ln/>
        </p:spPr>
        <p:txBody>
          <a:bodyPr wrap="square" lIns="0" tIns="0" rIns="0" bIns="0" rtlCol="0" anchor="ctr"/>
          <a:lstStyle/>
          <a:p>
            <a:pPr marL="0" indent="0">
              <a:buNone/>
            </a:pPr>
            <a:r>
              <a:rPr lang="en-US" sz="1000" b="1" kern="0" spc="300" dirty="0">
                <a:solidFill>
                  <a:srgbClr val="E8B923"/>
                </a:solidFill>
                <a:latin typeface="Calibri" pitchFamily="34" charset="0"/>
                <a:ea typeface="Calibri" pitchFamily="34" charset="-122"/>
                <a:cs typeface="Calibri" pitchFamily="34" charset="-120"/>
              </a:rPr>
              <a:t>WHAT THE FACTS SHOW</a:t>
            </a:r>
            <a:endParaRPr lang="en-US" sz="1000" dirty="0"/>
          </a:p>
        </p:txBody>
      </p:sp>
      <p:sp>
        <p:nvSpPr>
          <p:cNvPr id="37" name="Text 33"/>
          <p:cNvSpPr/>
          <p:nvPr/>
        </p:nvSpPr>
        <p:spPr>
          <a:xfrm>
            <a:off x="6537960" y="4114800"/>
            <a:ext cx="4937760" cy="457200"/>
          </a:xfrm>
          <a:prstGeom prst="rect">
            <a:avLst/>
          </a:prstGeom>
          <a:noFill/>
          <a:ln/>
        </p:spPr>
        <p:txBody>
          <a:bodyPr wrap="square" lIns="0" tIns="0" rIns="0" bIns="0" rtlCol="0" anchor="ctr"/>
          <a:lstStyle/>
          <a:p>
            <a:pPr marL="0" indent="0">
              <a:buNone/>
            </a:pPr>
            <a:r>
              <a:rPr lang="en-US" sz="2200" b="1" dirty="0">
                <a:solidFill>
                  <a:srgbClr val="FFFFFF"/>
                </a:solidFill>
                <a:latin typeface="Calibri" pitchFamily="34" charset="0"/>
                <a:ea typeface="Calibri" pitchFamily="34" charset="-122"/>
                <a:cs typeface="Calibri" pitchFamily="34" charset="-120"/>
              </a:rPr>
              <a:t>Documented, not hypothetical</a:t>
            </a:r>
            <a:endParaRPr lang="en-US" sz="2200" dirty="0"/>
          </a:p>
        </p:txBody>
      </p:sp>
      <p:sp>
        <p:nvSpPr>
          <p:cNvPr id="38" name="Text 34"/>
          <p:cNvSpPr/>
          <p:nvPr/>
        </p:nvSpPr>
        <p:spPr>
          <a:xfrm>
            <a:off x="6537960" y="4663440"/>
            <a:ext cx="4892040" cy="1600200"/>
          </a:xfrm>
          <a:prstGeom prst="rect">
            <a:avLst/>
          </a:prstGeom>
          <a:noFill/>
          <a:ln/>
        </p:spPr>
        <p:txBody>
          <a:bodyPr wrap="square" rtlCol="0" anchor="t"/>
          <a:lstStyle/>
          <a:p>
            <a:pPr marL="0" indent="0">
              <a:spcAft>
                <a:spcPts val="600"/>
              </a:spcAft>
              <a:buNone/>
            </a:pPr>
            <a:r>
              <a:rPr lang="en-US" sz="1150" dirty="0">
                <a:solidFill>
                  <a:srgbClr val="FFFFFF"/>
                </a:solidFill>
                <a:latin typeface="Calibri" pitchFamily="34" charset="0"/>
                <a:ea typeface="Calibri" pitchFamily="34" charset="-122"/>
                <a:cs typeface="Calibri" pitchFamily="34" charset="-120"/>
              </a:rPr>
              <a:t>Use the date the load entered the TSP planning record — a real milestone, in Oncor's records and the RPG submission record.</a:t>
            </a:r>
            <a:endParaRPr lang="en-US" sz="1150" dirty="0"/>
          </a:p>
          <a:p>
            <a:pPr marL="0" indent="0">
              <a:buNone/>
            </a:pPr>
            <a:r>
              <a:rPr lang="en-US" sz="1150" b="1" dirty="0">
                <a:solidFill>
                  <a:srgbClr val="E8B923"/>
                </a:solidFill>
                <a:latin typeface="Calibri" pitchFamily="34" charset="0"/>
                <a:ea typeface="Calibri" pitchFamily="34" charset="-122"/>
                <a:cs typeface="Calibri" pitchFamily="34" charset="-120"/>
              </a:rPr>
              <a:t>Not a fictional priority date. </a:t>
            </a:r>
            <a:r>
              <a:rPr lang="en-US" sz="1150" dirty="0">
                <a:solidFill>
                  <a:srgbClr val="FFFFFF"/>
                </a:solidFill>
                <a:latin typeface="Calibri" pitchFamily="34" charset="0"/>
                <a:ea typeface="Calibri" pitchFamily="34" charset="-122"/>
                <a:cs typeface="Calibri" pitchFamily="34" charset="-120"/>
              </a:rPr>
              <a:t>The data limitation is in ERCOT's reporting system — not in the underlying planning history.</a:t>
            </a:r>
            <a:endParaRPr lang="en-US" sz="11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AFAF7"/>
        </a:solidFill>
        <a:effectLst/>
      </p:bgPr>
    </p:bg>
    <p:spTree>
      <p:nvGrpSpPr>
        <p:cNvPr id="1" name=""/>
        <p:cNvGrpSpPr/>
        <p:nvPr/>
      </p:nvGrpSpPr>
      <p:grpSpPr>
        <a:xfrm>
          <a:off x="0" y="0"/>
          <a:ext cx="0" cy="0"/>
          <a:chOff x="0" y="0"/>
          <a:chExt cx="0" cy="0"/>
        </a:xfrm>
      </p:grpSpPr>
      <p:sp>
        <p:nvSpPr>
          <p:cNvPr id="2" name="Text 0"/>
          <p:cNvSpPr/>
          <p:nvPr/>
        </p:nvSpPr>
        <p:spPr>
          <a:xfrm>
            <a:off x="548640" y="411480"/>
            <a:ext cx="8686800" cy="640080"/>
          </a:xfrm>
          <a:prstGeom prst="rect">
            <a:avLst/>
          </a:prstGeom>
          <a:noFill/>
          <a:ln/>
        </p:spPr>
        <p:txBody>
          <a:bodyPr wrap="square" lIns="0" tIns="0" rIns="0" bIns="0" rtlCol="0" anchor="ctr"/>
          <a:lstStyle/>
          <a:p>
            <a:pPr marL="0" indent="0">
              <a:buNone/>
            </a:pPr>
            <a:r>
              <a:rPr lang="en-US" sz="3200" b="1" dirty="0">
                <a:solidFill>
                  <a:srgbClr val="0F3D2E"/>
                </a:solidFill>
                <a:latin typeface="Calibri" pitchFamily="34" charset="0"/>
                <a:ea typeface="Calibri" pitchFamily="34" charset="-122"/>
                <a:cs typeface="Calibri" pitchFamily="34" charset="-120"/>
              </a:rPr>
              <a:t>What's At Stake</a:t>
            </a:r>
            <a:endParaRPr lang="en-US" sz="3200" dirty="0"/>
          </a:p>
        </p:txBody>
      </p:sp>
      <p:sp>
        <p:nvSpPr>
          <p:cNvPr id="3" name="Text 1"/>
          <p:cNvSpPr/>
          <p:nvPr/>
        </p:nvSpPr>
        <p:spPr>
          <a:xfrm>
            <a:off x="7772400" y="457200"/>
            <a:ext cx="3840480" cy="457200"/>
          </a:xfrm>
          <a:prstGeom prst="rect">
            <a:avLst/>
          </a:prstGeom>
          <a:noFill/>
          <a:ln/>
        </p:spPr>
        <p:txBody>
          <a:bodyPr wrap="square" lIns="0" tIns="0" rIns="0" bIns="0" rtlCol="0" anchor="ctr"/>
          <a:lstStyle/>
          <a:p>
            <a:pPr marL="0" indent="0" algn="r">
              <a:buNone/>
            </a:pPr>
            <a:r>
              <a:rPr lang="en-US" sz="1400" b="1" kern="0" spc="400" dirty="0">
                <a:solidFill>
                  <a:srgbClr val="0F3D2E"/>
                </a:solidFill>
                <a:latin typeface="Calibri" pitchFamily="34" charset="0"/>
                <a:ea typeface="Calibri" pitchFamily="34" charset="-122"/>
                <a:cs typeface="Calibri" pitchFamily="34" charset="-120"/>
              </a:rPr>
              <a:t>CHOLLA</a:t>
            </a:r>
            <a:r>
              <a:rPr lang="en-US" sz="1100" dirty="0">
                <a:solidFill>
                  <a:srgbClr val="5A6C6A"/>
                </a:solidFill>
                <a:latin typeface="Calibri" pitchFamily="34" charset="0"/>
                <a:ea typeface="Calibri" pitchFamily="34" charset="-122"/>
                <a:cs typeface="Calibri" pitchFamily="34" charset="-120"/>
              </a:rPr>
              <a:t>  PGRR145</a:t>
            </a:r>
            <a:endParaRPr lang="en-US" sz="1400" dirty="0"/>
          </a:p>
        </p:txBody>
      </p:sp>
      <p:sp>
        <p:nvSpPr>
          <p:cNvPr id="4" name="Shape 2"/>
          <p:cNvSpPr/>
          <p:nvPr/>
        </p:nvSpPr>
        <p:spPr>
          <a:xfrm>
            <a:off x="548640" y="1143000"/>
            <a:ext cx="11064240" cy="13716"/>
          </a:xfrm>
          <a:prstGeom prst="rect">
            <a:avLst/>
          </a:prstGeom>
          <a:solidFill>
            <a:srgbClr val="D6D9D4"/>
          </a:solidFill>
          <a:ln w="12700">
            <a:solidFill>
              <a:srgbClr val="D6D9D4"/>
            </a:solidFill>
            <a:prstDash val="solid"/>
          </a:ln>
        </p:spPr>
        <p:txBody>
          <a:bodyPr/>
          <a:lstStyle/>
          <a:p>
            <a:endParaRPr lang="en-US"/>
          </a:p>
        </p:txBody>
      </p:sp>
      <p:sp>
        <p:nvSpPr>
          <p:cNvPr id="5" name="Text 3"/>
          <p:cNvSpPr/>
          <p:nvPr/>
        </p:nvSpPr>
        <p:spPr>
          <a:xfrm>
            <a:off x="548640" y="6492240"/>
            <a:ext cx="8229600" cy="274320"/>
          </a:xfrm>
          <a:prstGeom prst="rect">
            <a:avLst/>
          </a:prstGeom>
          <a:noFill/>
          <a:ln/>
        </p:spPr>
        <p:txBody>
          <a:bodyPr wrap="square" lIns="0" tIns="0" rIns="0" bIns="0" rtlCol="0" anchor="ctr"/>
          <a:lstStyle/>
          <a:p>
            <a:pPr marL="0" indent="0">
              <a:buNone/>
            </a:pPr>
            <a:r>
              <a:rPr lang="en-US" sz="900" dirty="0">
                <a:solidFill>
                  <a:srgbClr val="5A6C6A"/>
                </a:solidFill>
                <a:latin typeface="Calibri" pitchFamily="34" charset="0"/>
                <a:ea typeface="Calibri" pitchFamily="34" charset="-122"/>
                <a:cs typeface="Calibri" pitchFamily="34" charset="-120"/>
              </a:rPr>
              <a:t>Technical Advisory Committee   ·   May 13, 2026</a:t>
            </a:r>
            <a:endParaRPr lang="en-US" sz="900" dirty="0"/>
          </a:p>
        </p:txBody>
      </p:sp>
      <p:sp>
        <p:nvSpPr>
          <p:cNvPr id="6" name="Text 4"/>
          <p:cNvSpPr/>
          <p:nvPr/>
        </p:nvSpPr>
        <p:spPr>
          <a:xfrm>
            <a:off x="11338560" y="6492240"/>
            <a:ext cx="365760" cy="274320"/>
          </a:xfrm>
          <a:prstGeom prst="rect">
            <a:avLst/>
          </a:prstGeom>
          <a:noFill/>
          <a:ln/>
        </p:spPr>
        <p:txBody>
          <a:bodyPr wrap="square" lIns="0" tIns="0" rIns="0" bIns="0" rtlCol="0" anchor="ctr"/>
          <a:lstStyle/>
          <a:p>
            <a:pPr marL="0" indent="0" algn="r">
              <a:buNone/>
            </a:pPr>
            <a:r>
              <a:rPr lang="en-US" sz="900" dirty="0">
                <a:solidFill>
                  <a:srgbClr val="5A6C6A"/>
                </a:solidFill>
                <a:latin typeface="Calibri" pitchFamily="34" charset="0"/>
                <a:ea typeface="Calibri" pitchFamily="34" charset="-122"/>
                <a:cs typeface="Calibri" pitchFamily="34" charset="-120"/>
              </a:rPr>
              <a:t>9</a:t>
            </a:r>
            <a:endParaRPr lang="en-US" sz="900" dirty="0"/>
          </a:p>
        </p:txBody>
      </p:sp>
      <p:sp>
        <p:nvSpPr>
          <p:cNvPr id="7" name="Text 5"/>
          <p:cNvSpPr/>
          <p:nvPr/>
        </p:nvSpPr>
        <p:spPr>
          <a:xfrm>
            <a:off x="548640" y="1234440"/>
            <a:ext cx="10972800" cy="365760"/>
          </a:xfrm>
          <a:prstGeom prst="rect">
            <a:avLst/>
          </a:prstGeom>
          <a:noFill/>
          <a:ln/>
        </p:spPr>
        <p:txBody>
          <a:bodyPr wrap="square" lIns="0" tIns="0" rIns="0" bIns="0" rtlCol="0" anchor="ctr"/>
          <a:lstStyle/>
          <a:p>
            <a:pPr marL="0" indent="0">
              <a:buNone/>
            </a:pPr>
            <a:r>
              <a:rPr lang="en-US" sz="1400" i="1" dirty="0">
                <a:solidFill>
                  <a:srgbClr val="5A6C6A"/>
                </a:solidFill>
                <a:latin typeface="Calibri" pitchFamily="34" charset="0"/>
                <a:ea typeface="Calibri" pitchFamily="34" charset="-122"/>
                <a:cs typeface="Calibri" pitchFamily="34" charset="-120"/>
              </a:rPr>
              <a:t>The difference between Base Load and studied-load placement could be years, not weeks.</a:t>
            </a:r>
            <a:endParaRPr lang="en-US" sz="1400" dirty="0"/>
          </a:p>
        </p:txBody>
      </p:sp>
      <p:sp>
        <p:nvSpPr>
          <p:cNvPr id="8" name="Shape 6"/>
          <p:cNvSpPr/>
          <p:nvPr/>
        </p:nvSpPr>
        <p:spPr>
          <a:xfrm>
            <a:off x="548640" y="1874520"/>
            <a:ext cx="5486400" cy="3657600"/>
          </a:xfrm>
          <a:prstGeom prst="rect">
            <a:avLst/>
          </a:prstGeom>
          <a:solidFill>
            <a:srgbClr val="FFFFFF"/>
          </a:solidFill>
          <a:ln w="9525">
            <a:solidFill>
              <a:srgbClr val="D6D9D4"/>
            </a:solidFill>
            <a:prstDash val="solid"/>
          </a:ln>
          <a:effectLst>
            <a:outerShdw blurRad="127000" dist="25400" dir="5400000" algn="bl" rotWithShape="0">
              <a:srgbClr val="000000">
                <a:alpha val="10000"/>
              </a:srgbClr>
            </a:outerShdw>
          </a:effectLst>
        </p:spPr>
        <p:txBody>
          <a:bodyPr/>
          <a:lstStyle/>
          <a:p>
            <a:endParaRPr lang="en-US"/>
          </a:p>
        </p:txBody>
      </p:sp>
      <p:sp>
        <p:nvSpPr>
          <p:cNvPr id="9" name="Shape 7"/>
          <p:cNvSpPr/>
          <p:nvPr/>
        </p:nvSpPr>
        <p:spPr>
          <a:xfrm>
            <a:off x="548640" y="1874520"/>
            <a:ext cx="5486400" cy="64008"/>
          </a:xfrm>
          <a:prstGeom prst="rect">
            <a:avLst/>
          </a:prstGeom>
          <a:solidFill>
            <a:srgbClr val="E8B923"/>
          </a:solidFill>
          <a:ln w="12700">
            <a:solidFill>
              <a:srgbClr val="E8B923"/>
            </a:solidFill>
            <a:prstDash val="solid"/>
          </a:ln>
        </p:spPr>
        <p:txBody>
          <a:bodyPr/>
          <a:lstStyle/>
          <a:p>
            <a:endParaRPr lang="en-US"/>
          </a:p>
        </p:txBody>
      </p:sp>
      <p:sp>
        <p:nvSpPr>
          <p:cNvPr id="10" name="Text 8"/>
          <p:cNvSpPr/>
          <p:nvPr/>
        </p:nvSpPr>
        <p:spPr>
          <a:xfrm>
            <a:off x="822960" y="2103120"/>
            <a:ext cx="4937760" cy="274320"/>
          </a:xfrm>
          <a:prstGeom prst="rect">
            <a:avLst/>
          </a:prstGeom>
          <a:noFill/>
          <a:ln/>
        </p:spPr>
        <p:txBody>
          <a:bodyPr wrap="square" lIns="0" tIns="0" rIns="0" bIns="0" rtlCol="0" anchor="ctr"/>
          <a:lstStyle/>
          <a:p>
            <a:pPr marL="0" indent="0">
              <a:buNone/>
            </a:pPr>
            <a:r>
              <a:rPr lang="en-US" sz="1000" b="1" kern="0" spc="300" dirty="0">
                <a:solidFill>
                  <a:srgbClr val="E8B923"/>
                </a:solidFill>
                <a:latin typeface="Calibri" pitchFamily="34" charset="0"/>
                <a:ea typeface="Calibri" pitchFamily="34" charset="-122"/>
                <a:cs typeface="Calibri" pitchFamily="34" charset="-120"/>
              </a:rPr>
              <a:t>BASE LOAD TREATMENT</a:t>
            </a:r>
            <a:endParaRPr lang="en-US" sz="1000" dirty="0"/>
          </a:p>
        </p:txBody>
      </p:sp>
      <p:sp>
        <p:nvSpPr>
          <p:cNvPr id="11" name="Text 9"/>
          <p:cNvSpPr/>
          <p:nvPr/>
        </p:nvSpPr>
        <p:spPr>
          <a:xfrm>
            <a:off x="822960" y="2468880"/>
            <a:ext cx="4937760" cy="1371600"/>
          </a:xfrm>
          <a:prstGeom prst="rect">
            <a:avLst/>
          </a:prstGeom>
          <a:noFill/>
          <a:ln/>
        </p:spPr>
        <p:txBody>
          <a:bodyPr wrap="square" lIns="0" tIns="0" rIns="0" bIns="0" rtlCol="0" anchor="ctr"/>
          <a:lstStyle/>
          <a:p>
            <a:pPr marL="0" indent="0">
              <a:buNone/>
            </a:pPr>
            <a:r>
              <a:rPr lang="en-US" sz="7200" b="1" dirty="0">
                <a:solidFill>
                  <a:srgbClr val="0F3D2E"/>
                </a:solidFill>
                <a:latin typeface="Calibri" pitchFamily="34" charset="0"/>
                <a:ea typeface="Calibri" pitchFamily="34" charset="-122"/>
                <a:cs typeface="Calibri" pitchFamily="34" charset="-120"/>
              </a:rPr>
              <a:t>Dec 2028</a:t>
            </a:r>
            <a:endParaRPr lang="en-US" sz="7200" dirty="0"/>
          </a:p>
        </p:txBody>
      </p:sp>
      <p:sp>
        <p:nvSpPr>
          <p:cNvPr id="12" name="Text 10"/>
          <p:cNvSpPr/>
          <p:nvPr/>
        </p:nvSpPr>
        <p:spPr>
          <a:xfrm>
            <a:off x="822960" y="3931920"/>
            <a:ext cx="4937760" cy="640080"/>
          </a:xfrm>
          <a:prstGeom prst="rect">
            <a:avLst/>
          </a:prstGeom>
          <a:noFill/>
          <a:ln/>
        </p:spPr>
        <p:txBody>
          <a:bodyPr wrap="square" lIns="0" tIns="0" rIns="0" bIns="0" rtlCol="0" anchor="t"/>
          <a:lstStyle/>
          <a:p>
            <a:pPr marL="0" indent="0">
              <a:buNone/>
            </a:pPr>
            <a:r>
              <a:rPr lang="en-US" sz="1300" dirty="0">
                <a:solidFill>
                  <a:srgbClr val="1A1A1A"/>
                </a:solidFill>
                <a:latin typeface="Calibri" pitchFamily="34" charset="0"/>
                <a:ea typeface="Calibri" pitchFamily="34" charset="-122"/>
                <a:cs typeface="Calibri" pitchFamily="34" charset="-120"/>
              </a:rPr>
              <a:t>In-service target communicated by Oncor when allocating Venus's project capability.</a:t>
            </a:r>
            <a:endParaRPr lang="en-US" sz="1300" dirty="0"/>
          </a:p>
        </p:txBody>
      </p:sp>
      <p:sp>
        <p:nvSpPr>
          <p:cNvPr id="13" name="Text 11"/>
          <p:cNvSpPr/>
          <p:nvPr/>
        </p:nvSpPr>
        <p:spPr>
          <a:xfrm>
            <a:off x="822960" y="4617720"/>
            <a:ext cx="4937760" cy="822960"/>
          </a:xfrm>
          <a:prstGeom prst="rect">
            <a:avLst/>
          </a:prstGeom>
          <a:noFill/>
          <a:ln/>
        </p:spPr>
        <p:txBody>
          <a:bodyPr wrap="square" lIns="0" tIns="0" rIns="0" bIns="0" rtlCol="0" anchor="t"/>
          <a:lstStyle/>
          <a:p>
            <a:pPr marL="0" indent="0">
              <a:buNone/>
            </a:pPr>
            <a:r>
              <a:rPr lang="en-US" sz="1100" i="1" dirty="0">
                <a:solidFill>
                  <a:srgbClr val="5A6C6A"/>
                </a:solidFill>
                <a:latin typeface="Calibri" pitchFamily="34" charset="0"/>
                <a:ea typeface="Calibri" pitchFamily="34" charset="-122"/>
                <a:cs typeface="Calibri" pitchFamily="34" charset="-120"/>
              </a:rPr>
              <a:t>Built on years of planning, tens of millions invested, and the only interconnection path Oncor offered.</a:t>
            </a:r>
            <a:endParaRPr lang="en-US" sz="1100" dirty="0"/>
          </a:p>
        </p:txBody>
      </p:sp>
      <p:sp>
        <p:nvSpPr>
          <p:cNvPr id="14" name="Shape 12"/>
          <p:cNvSpPr/>
          <p:nvPr/>
        </p:nvSpPr>
        <p:spPr>
          <a:xfrm>
            <a:off x="6309360" y="1874520"/>
            <a:ext cx="5303520" cy="3657600"/>
          </a:xfrm>
          <a:prstGeom prst="rect">
            <a:avLst/>
          </a:prstGeom>
          <a:solidFill>
            <a:srgbClr val="0A2A20"/>
          </a:solidFill>
          <a:ln w="12700">
            <a:solidFill>
              <a:srgbClr val="0A2A20"/>
            </a:solidFill>
            <a:prstDash val="solid"/>
          </a:ln>
          <a:effectLst>
            <a:outerShdw blurRad="127000" dist="25400" dir="5400000" algn="bl" rotWithShape="0">
              <a:srgbClr val="000000">
                <a:alpha val="10000"/>
              </a:srgbClr>
            </a:outerShdw>
          </a:effectLst>
        </p:spPr>
        <p:txBody>
          <a:bodyPr/>
          <a:lstStyle/>
          <a:p>
            <a:endParaRPr lang="en-US"/>
          </a:p>
        </p:txBody>
      </p:sp>
      <p:sp>
        <p:nvSpPr>
          <p:cNvPr id="15" name="Shape 13"/>
          <p:cNvSpPr/>
          <p:nvPr/>
        </p:nvSpPr>
        <p:spPr>
          <a:xfrm>
            <a:off x="6309360" y="1874520"/>
            <a:ext cx="5303520" cy="64008"/>
          </a:xfrm>
          <a:prstGeom prst="rect">
            <a:avLst/>
          </a:prstGeom>
          <a:solidFill>
            <a:srgbClr val="B33A2E"/>
          </a:solidFill>
          <a:ln w="12700">
            <a:solidFill>
              <a:srgbClr val="B33A2E"/>
            </a:solidFill>
            <a:prstDash val="solid"/>
          </a:ln>
        </p:spPr>
        <p:txBody>
          <a:bodyPr/>
          <a:lstStyle/>
          <a:p>
            <a:endParaRPr lang="en-US"/>
          </a:p>
        </p:txBody>
      </p:sp>
      <p:sp>
        <p:nvSpPr>
          <p:cNvPr id="16" name="Text 14"/>
          <p:cNvSpPr/>
          <p:nvPr/>
        </p:nvSpPr>
        <p:spPr>
          <a:xfrm>
            <a:off x="6583680" y="2103120"/>
            <a:ext cx="4754880" cy="274320"/>
          </a:xfrm>
          <a:prstGeom prst="rect">
            <a:avLst/>
          </a:prstGeom>
          <a:noFill/>
          <a:ln/>
        </p:spPr>
        <p:txBody>
          <a:bodyPr wrap="square" lIns="0" tIns="0" rIns="0" bIns="0" rtlCol="0" anchor="ctr"/>
          <a:lstStyle/>
          <a:p>
            <a:pPr marL="0" indent="0">
              <a:buNone/>
            </a:pPr>
            <a:r>
              <a:rPr lang="en-US" sz="1000" b="1" kern="0" spc="300" dirty="0">
                <a:solidFill>
                  <a:srgbClr val="B33A2E"/>
                </a:solidFill>
                <a:latin typeface="Calibri" pitchFamily="34" charset="0"/>
                <a:ea typeface="Calibri" pitchFamily="34" charset="-122"/>
                <a:cs typeface="Calibri" pitchFamily="34" charset="-120"/>
              </a:rPr>
              <a:t>STUDIED-LOAD PLACEMENT</a:t>
            </a:r>
            <a:endParaRPr lang="en-US" sz="1000" dirty="0"/>
          </a:p>
        </p:txBody>
      </p:sp>
      <p:sp>
        <p:nvSpPr>
          <p:cNvPr id="17" name="Text 15"/>
          <p:cNvSpPr/>
          <p:nvPr/>
        </p:nvSpPr>
        <p:spPr>
          <a:xfrm>
            <a:off x="6583680" y="2468880"/>
            <a:ext cx="4754880" cy="1371600"/>
          </a:xfrm>
          <a:prstGeom prst="rect">
            <a:avLst/>
          </a:prstGeom>
          <a:noFill/>
          <a:ln/>
        </p:spPr>
        <p:txBody>
          <a:bodyPr wrap="square" lIns="0" tIns="0" rIns="0" bIns="0" rtlCol="0" anchor="ctr"/>
          <a:lstStyle/>
          <a:p>
            <a:pPr marL="0" indent="0">
              <a:buNone/>
            </a:pPr>
            <a:r>
              <a:rPr lang="en-US" sz="7200" b="1" dirty="0">
                <a:solidFill>
                  <a:srgbClr val="FFFFFF"/>
                </a:solidFill>
                <a:latin typeface="Calibri" pitchFamily="34" charset="0"/>
                <a:ea typeface="Calibri" pitchFamily="34" charset="-122"/>
                <a:cs typeface="Calibri" pitchFamily="34" charset="-120"/>
              </a:rPr>
              <a:t>2033+</a:t>
            </a:r>
            <a:endParaRPr lang="en-US" sz="7200" dirty="0"/>
          </a:p>
        </p:txBody>
      </p:sp>
      <p:sp>
        <p:nvSpPr>
          <p:cNvPr id="18" name="Text 16"/>
          <p:cNvSpPr/>
          <p:nvPr/>
        </p:nvSpPr>
        <p:spPr>
          <a:xfrm>
            <a:off x="6583680" y="3931920"/>
            <a:ext cx="4754880" cy="777240"/>
          </a:xfrm>
          <a:prstGeom prst="rect">
            <a:avLst/>
          </a:prstGeom>
          <a:noFill/>
          <a:ln/>
        </p:spPr>
        <p:txBody>
          <a:bodyPr wrap="square" lIns="0" tIns="0" rIns="0" bIns="0" rtlCol="0" anchor="t"/>
          <a:lstStyle/>
          <a:p>
            <a:pPr marL="0" indent="0">
              <a:buNone/>
            </a:pPr>
            <a:r>
              <a:rPr lang="en-US" sz="1300" dirty="0">
                <a:solidFill>
                  <a:srgbClr val="FFFFFF"/>
                </a:solidFill>
                <a:latin typeface="Calibri" pitchFamily="34" charset="0"/>
                <a:ea typeface="Calibri" pitchFamily="34" charset="-122"/>
                <a:cs typeface="Calibri" pitchFamily="34" charset="-120"/>
              </a:rPr>
              <a:t>Originating loads may be pushed into the Batch Zero studied-load pool — pushing energization to 2033 or later.</a:t>
            </a:r>
            <a:endParaRPr lang="en-US" sz="1300" dirty="0"/>
          </a:p>
        </p:txBody>
      </p:sp>
      <p:sp>
        <p:nvSpPr>
          <p:cNvPr id="19" name="Text 17"/>
          <p:cNvSpPr/>
          <p:nvPr/>
        </p:nvSpPr>
        <p:spPr>
          <a:xfrm>
            <a:off x="6583680" y="4754880"/>
            <a:ext cx="4754880" cy="731520"/>
          </a:xfrm>
          <a:prstGeom prst="rect">
            <a:avLst/>
          </a:prstGeom>
          <a:noFill/>
          <a:ln/>
        </p:spPr>
        <p:txBody>
          <a:bodyPr wrap="square" lIns="0" tIns="0" rIns="0" bIns="0" rtlCol="0" anchor="t"/>
          <a:lstStyle/>
          <a:p>
            <a:pPr marL="0" indent="0">
              <a:buNone/>
            </a:pPr>
            <a:r>
              <a:rPr lang="en-US" sz="1100" i="1" dirty="0">
                <a:solidFill>
                  <a:srgbClr val="E8B923"/>
                </a:solidFill>
                <a:latin typeface="Calibri" pitchFamily="34" charset="0"/>
                <a:ea typeface="Calibri" pitchFamily="34" charset="-122"/>
                <a:cs typeface="Calibri" pitchFamily="34" charset="-120"/>
              </a:rPr>
              <a:t>Concern grounded in Oncor's recently proposed 2034 projects — a signal that DFW-area transmission constraints may already be emerging.</a:t>
            </a:r>
            <a:endParaRPr lang="en-US" sz="1100" dirty="0"/>
          </a:p>
        </p:txBody>
      </p:sp>
      <p:sp>
        <p:nvSpPr>
          <p:cNvPr id="20" name="Text 18"/>
          <p:cNvSpPr/>
          <p:nvPr/>
        </p:nvSpPr>
        <p:spPr>
          <a:xfrm>
            <a:off x="5943600" y="2788920"/>
            <a:ext cx="457200" cy="731520"/>
          </a:xfrm>
          <a:prstGeom prst="rect">
            <a:avLst/>
          </a:prstGeom>
          <a:noFill/>
          <a:ln/>
        </p:spPr>
        <p:txBody>
          <a:bodyPr wrap="square" lIns="0" tIns="0" rIns="0" bIns="0" rtlCol="0" anchor="ctr"/>
          <a:lstStyle/>
          <a:p>
            <a:pPr marL="0" indent="0" algn="ctr">
              <a:buNone/>
            </a:pPr>
            <a:r>
              <a:rPr lang="en-US" sz="4400" b="1" dirty="0">
                <a:solidFill>
                  <a:srgbClr val="5A6C6A"/>
                </a:solidFill>
                <a:latin typeface="Calibri" pitchFamily="34" charset="0"/>
                <a:ea typeface="Calibri" pitchFamily="34" charset="-122"/>
                <a:cs typeface="Calibri" pitchFamily="34" charset="-120"/>
              </a:rPr>
              <a:t>→</a:t>
            </a:r>
            <a:endParaRPr lang="en-US" sz="4400" dirty="0"/>
          </a:p>
        </p:txBody>
      </p:sp>
      <p:sp>
        <p:nvSpPr>
          <p:cNvPr id="21" name="Shape 19"/>
          <p:cNvSpPr/>
          <p:nvPr/>
        </p:nvSpPr>
        <p:spPr>
          <a:xfrm>
            <a:off x="548640" y="5715000"/>
            <a:ext cx="11064240" cy="502920"/>
          </a:xfrm>
          <a:prstGeom prst="rect">
            <a:avLst/>
          </a:prstGeom>
          <a:solidFill>
            <a:srgbClr val="FBF1D2"/>
          </a:solidFill>
          <a:ln w="9525">
            <a:solidFill>
              <a:srgbClr val="E8B923"/>
            </a:solidFill>
            <a:prstDash val="solid"/>
          </a:ln>
        </p:spPr>
        <p:txBody>
          <a:bodyPr/>
          <a:lstStyle/>
          <a:p>
            <a:endParaRPr lang="en-US"/>
          </a:p>
        </p:txBody>
      </p:sp>
      <p:sp>
        <p:nvSpPr>
          <p:cNvPr id="22" name="Text 20"/>
          <p:cNvSpPr/>
          <p:nvPr/>
        </p:nvSpPr>
        <p:spPr>
          <a:xfrm>
            <a:off x="777240" y="5715000"/>
            <a:ext cx="10607040" cy="502920"/>
          </a:xfrm>
          <a:prstGeom prst="rect">
            <a:avLst/>
          </a:prstGeom>
          <a:noFill/>
          <a:ln/>
        </p:spPr>
        <p:txBody>
          <a:bodyPr wrap="square" lIns="0" tIns="0" rIns="0" bIns="0" rtlCol="0" anchor="ctr"/>
          <a:lstStyle/>
          <a:p>
            <a:pPr marL="0" indent="0" algn="ctr">
              <a:buNone/>
            </a:pPr>
            <a:r>
              <a:rPr lang="en-US" sz="1200" b="1" dirty="0">
                <a:solidFill>
                  <a:srgbClr val="0F3D2E"/>
                </a:solidFill>
                <a:latin typeface="Calibri" pitchFamily="34" charset="0"/>
                <a:ea typeface="Calibri" pitchFamily="34" charset="-122"/>
                <a:cs typeface="Calibri" pitchFamily="34" charset="-120"/>
              </a:rPr>
              <a:t>This is why mitigation matters — and why we should pursue every lever available to keep originating loads on schedule. (See next: Mitigating Factors.)</a:t>
            </a:r>
            <a:endParaRPr lang="en-US" sz="12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1594</Words>
  <Application>Microsoft Office PowerPoint</Application>
  <PresentationFormat>Widescreen</PresentationFormat>
  <Paragraphs>210</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Georgia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PGRR145 RPG Load Issue</dc:title>
  <dc:subject>PptxGenJS Presentation</dc:subject>
  <dc:creator>Cholla Petroleum, Inc.</dc:creator>
  <cp:lastModifiedBy>Clifton, Suzy</cp:lastModifiedBy>
  <cp:revision>3</cp:revision>
  <dcterms:created xsi:type="dcterms:W3CDTF">2026-05-12T02:55:47Z</dcterms:created>
  <dcterms:modified xsi:type="dcterms:W3CDTF">2026-05-12T13:02:00Z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084cbda-52b8-46fb-a7b7-cb5bd465ed85_Enabled">
    <vt:lpwstr>true</vt:lpwstr>
  </property>
  <property fmtid="{D5CDD505-2E9C-101B-9397-08002B2CF9AE}" pid="3" name="MSIP_Label_7084cbda-52b8-46fb-a7b7-cb5bd465ed85_SetDate">
    <vt:lpwstr>2026-05-12T13:01:39Z</vt:lpwstr>
  </property>
  <property fmtid="{D5CDD505-2E9C-101B-9397-08002B2CF9AE}" pid="4" name="MSIP_Label_7084cbda-52b8-46fb-a7b7-cb5bd465ed85_Method">
    <vt:lpwstr>Standard</vt:lpwstr>
  </property>
  <property fmtid="{D5CDD505-2E9C-101B-9397-08002B2CF9AE}" pid="5" name="MSIP_Label_7084cbda-52b8-46fb-a7b7-cb5bd465ed85_Name">
    <vt:lpwstr>Internal</vt:lpwstr>
  </property>
  <property fmtid="{D5CDD505-2E9C-101B-9397-08002B2CF9AE}" pid="6" name="MSIP_Label_7084cbda-52b8-46fb-a7b7-cb5bd465ed85_SiteId">
    <vt:lpwstr>0afb747d-bff7-4596-a9fc-950ef9e0ec45</vt:lpwstr>
  </property>
  <property fmtid="{D5CDD505-2E9C-101B-9397-08002B2CF9AE}" pid="7" name="MSIP_Label_7084cbda-52b8-46fb-a7b7-cb5bd465ed85_ActionId">
    <vt:lpwstr>964c6b84-a5a3-4351-a3d3-cc9e31d4aab4</vt:lpwstr>
  </property>
  <property fmtid="{D5CDD505-2E9C-101B-9397-08002B2CF9AE}" pid="8" name="MSIP_Label_7084cbda-52b8-46fb-a7b7-cb5bd465ed85_ContentBits">
    <vt:lpwstr>0</vt:lpwstr>
  </property>
  <property fmtid="{D5CDD505-2E9C-101B-9397-08002B2CF9AE}" pid="9" name="MSIP_Label_7084cbda-52b8-46fb-a7b7-cb5bd465ed85_Tag">
    <vt:lpwstr>10, 3, 0, 1</vt:lpwstr>
  </property>
</Properties>
</file>