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.xml" ContentType="application/vnd.openxmlformats-officedocument.presentationml.notesSlide+xml"/>
  <Override PartName="/ppt/tags/tag16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charts/chart1.xml" ContentType="application/vnd.openxmlformats-officedocument.drawingml.chart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6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charts/chart4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924" r:id="rId4"/>
    <p:sldMasterId id="2147483933" r:id="rId5"/>
  </p:sldMasterIdLst>
  <p:notesMasterIdLst>
    <p:notesMasterId r:id="rId37"/>
  </p:notesMasterIdLst>
  <p:handoutMasterIdLst>
    <p:handoutMasterId r:id="rId38"/>
  </p:handoutMasterIdLst>
  <p:sldIdLst>
    <p:sldId id="299" r:id="rId6"/>
    <p:sldId id="2147478920" r:id="rId7"/>
    <p:sldId id="269" r:id="rId8"/>
    <p:sldId id="280" r:id="rId9"/>
    <p:sldId id="272" r:id="rId10"/>
    <p:sldId id="2147479036" r:id="rId11"/>
    <p:sldId id="260" r:id="rId12"/>
    <p:sldId id="2147479035" r:id="rId13"/>
    <p:sldId id="2147479025" r:id="rId14"/>
    <p:sldId id="2147479034" r:id="rId15"/>
    <p:sldId id="2147479026" r:id="rId16"/>
    <p:sldId id="2147478944" r:id="rId17"/>
    <p:sldId id="258" r:id="rId18"/>
    <p:sldId id="2147479000" r:id="rId19"/>
    <p:sldId id="263" r:id="rId20"/>
    <p:sldId id="264" r:id="rId21"/>
    <p:sldId id="2147479001" r:id="rId22"/>
    <p:sldId id="265" r:id="rId23"/>
    <p:sldId id="2147478977" r:id="rId24"/>
    <p:sldId id="2147478978" r:id="rId25"/>
    <p:sldId id="2147479029" r:id="rId26"/>
    <p:sldId id="2147478953" r:id="rId27"/>
    <p:sldId id="2147478967" r:id="rId28"/>
    <p:sldId id="2147478968" r:id="rId29"/>
    <p:sldId id="2147479027" r:id="rId30"/>
    <p:sldId id="276" r:id="rId31"/>
    <p:sldId id="2147479023" r:id="rId32"/>
    <p:sldId id="2147479014" r:id="rId33"/>
    <p:sldId id="2147478976" r:id="rId34"/>
    <p:sldId id="303" r:id="rId35"/>
    <p:sldId id="302" r:id="rId36"/>
  </p:sldIdLst>
  <p:sldSz cx="12192000" cy="6858000"/>
  <p:notesSz cx="7102475" cy="9388475"/>
  <p:embeddedFontLs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210E16-8D79-8505-F57C-62CAD3E6CDAD}" name="Rowe, Evan" initials="ER" userId="S::Evan.Rowe@ercot.com::d81abe1c-6950-4df8-9373-68ccbd619277" providerId="AD"/>
  <p188:author id="{06F3794A-CC67-56A5-0FBD-5E0FC58AAB14}" name="Springer, Agee" initials="SA" userId="S::agee.springer@ercot.com::c70aae34-03cc-4ca4-9dc9-ab0f1f0f7e1f" providerId="AD"/>
  <p188:author id="{1DC88E50-52D5-C315-B518-599503BB2D2B}" name="Switzer, Christina" initials="SC" userId="S::christina.switzer@ercot.com::718fdc06-d185-42eb-a781-85958c100b82" providerId="AD"/>
  <p188:author id="{43AC947A-768F-141B-B1A1-8E2AE920FF2F}" name="Billo, Jeffrey" initials="JB" userId="S::Jeff.Billo@ercot.com::c105959f-1c3a-49d3-b6c5-5ffb20d67f2e" providerId="AD"/>
  <p188:author id="{681943A9-36B9-8CCE-5BB5-53154F9E201A}" name="Springer, Agee" initials="AS" userId="S::Agee.Springer@ercot.com::c70aae34-03cc-4ca4-9dc9-ab0f1f0f7e1f" providerId="AD"/>
  <p188:author id="{6AED60BC-6DC8-9208-15EC-10DB2B0CE731}" name="Mereness, Matt" initials="MM" userId="S::matt.mereness@ercot.com::6db1126a-164e-4475-8d86-5dde160acd3b" providerId="AD"/>
  <p188:author id="{179AB2E8-70E7-1118-DF7E-04D0F5F4ED90}" name="Marco Casiraghi" initials="MC" userId="S::marco_casiraghi_mckinsey.com#ext#@ercot.onmicrosoft.com::47a73416-6da1-4b96-9a55-b0aeca286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35B09"/>
    <a:srgbClr val="7C858C"/>
    <a:srgbClr val="050707"/>
    <a:srgbClr val="005763"/>
    <a:srgbClr val="00AEC7"/>
    <a:srgbClr val="890C58"/>
    <a:srgbClr val="CCEFF4"/>
    <a:srgbClr val="FFFFFF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E8F37-9AB8-4B6D-9295-D2BDD37D6CE1}" v="1751" dt="2026-05-13T01:44:51.131"/>
    <p1510:client id="{5D28CD09-73A2-E504-59DF-3FB3CC14FB1F}" v="2" dt="2026-05-13T04:43:32.445"/>
    <p1510:client id="{6E7E23E0-9363-68DC-39AA-C72372FD4287}" v="30" dt="2026-05-13T13:40:47.702"/>
    <p1510:client id="{B67DE733-6548-4A0C-8B02-D8E680E13805}" v="2861" dt="2026-05-12T23:09:18.553"/>
    <p1510:client id="{BA81DC9B-413A-28CD-21EC-1A1275620211}" v="5" dt="2026-05-13T14:07:36.072"/>
    <p1510:client id="{EDD6382D-6BE7-410E-892E-66F0DA2BD61E}" v="97" dt="2026-05-13T14:37:13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210092283526409E-2"/>
          <c:y val="0.17282958199356913"/>
          <c:w val="0.97957981543294714"/>
          <c:h val="0.7073954983922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0.15996784565916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DC2-4D59-9A4A-D4054AFAD0A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DC2-4D59-9A4A-D4054AFAD0A1}"/>
                </c:ext>
              </c:extLst>
            </c:dLbl>
            <c:dLbl>
              <c:idx val="3"/>
              <c:layout>
                <c:manualLayout>
                  <c:x val="0"/>
                  <c:y val="-0.2307073954983922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DC2-4D59-9A4A-D4054AFAD0A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DC2-4D59-9A4A-D4054AFAD0A1}"/>
                </c:ext>
              </c:extLst>
            </c:dLbl>
            <c:dLbl>
              <c:idx val="5"/>
              <c:layout>
                <c:manualLayout>
                  <c:x val="0"/>
                  <c:y val="-0.40755627009646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DC2-4D59-9A4A-D4054AFAD0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1">
                  <c:v>300</c:v>
                </c:pt>
                <c:pt idx="2">
                  <c:v>300</c:v>
                </c:pt>
                <c:pt idx="3">
                  <c:v>500</c:v>
                </c:pt>
                <c:pt idx="4">
                  <c:v>500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2-4D59-9A4A-D4054AFAD0A1}"/>
            </c:ext>
          </c:extLst>
        </c:ser>
        <c:ser>
          <c:idx val="1"/>
          <c:order val="1"/>
          <c:spPr>
            <a:solidFill>
              <a:srgbClr val="B3B3B3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DC2-4D59-9A4A-D4054AFAD0A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DC2-4D59-9A4A-D4054AFAD0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2">
                  <c:v>100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C2-4D59-9A4A-D4054AFAD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63894736"/>
        <c:axId val="1"/>
      </c:barChart>
      <c:catAx>
        <c:axId val="1263894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3894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5334242837655E-2"/>
          <c:y val="0.17827529021558872"/>
          <c:w val="0.96452933151432474"/>
          <c:h val="0.698175787728026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9.038142620232173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8AE-4FB3-947B-A9BB50BFEBE0}"/>
                </c:ext>
              </c:extLst>
            </c:dLbl>
            <c:dLbl>
              <c:idx val="2"/>
              <c:layout>
                <c:manualLayout>
                  <c:x val="0"/>
                  <c:y val="-0.2131011608623548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8AE-4FB3-947B-A9BB50BFEBE0}"/>
                </c:ext>
              </c:extLst>
            </c:dLbl>
            <c:dLbl>
              <c:idx val="3"/>
              <c:layout>
                <c:manualLayout>
                  <c:x val="0"/>
                  <c:y val="-0.2645107794361525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8AE-4FB3-947B-A9BB50BFEBE0}"/>
                </c:ext>
              </c:extLst>
            </c:dLbl>
            <c:dLbl>
              <c:idx val="4"/>
              <c:layout>
                <c:manualLayout>
                  <c:x val="0"/>
                  <c:y val="-0.2645107794361525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8AE-4FB3-947B-A9BB50BFEBE0}"/>
                </c:ext>
              </c:extLst>
            </c:dLbl>
            <c:dLbl>
              <c:idx val="5"/>
              <c:layout>
                <c:manualLayout>
                  <c:x val="0"/>
                  <c:y val="-0.40464344941956881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8AE-4FB3-947B-A9BB50BFE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450</c:v>
                </c:pt>
                <c:pt idx="3">
                  <c:v>600</c:v>
                </c:pt>
                <c:pt idx="4">
                  <c:v>600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AE-4FB3-947B-A9BB50BF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9142256"/>
        <c:axId val="1"/>
      </c:barChart>
      <c:catAx>
        <c:axId val="149142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91422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5334242837655E-2"/>
          <c:y val="0.1307017543859649"/>
          <c:w val="0.96452933151432474"/>
          <c:h val="0.7385964912280701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7AB-4C5C-BD37-33AE71C5BA39}"/>
              </c:ext>
            </c:extLst>
          </c:dPt>
          <c:dLbls>
            <c:dLbl>
              <c:idx val="1"/>
              <c:layout>
                <c:manualLayout>
                  <c:x val="0"/>
                  <c:y val="-9.5614035087719304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7AB-4C5C-BD37-33AE71C5BA39}"/>
                </c:ext>
              </c:extLst>
            </c:dLbl>
            <c:dLbl>
              <c:idx val="2"/>
              <c:layout>
                <c:manualLayout>
                  <c:x val="0"/>
                  <c:y val="-0.2254385964912280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7AB-4C5C-BD37-33AE71C5BA39}"/>
                </c:ext>
              </c:extLst>
            </c:dLbl>
            <c:dLbl>
              <c:idx val="3"/>
              <c:layout>
                <c:manualLayout>
                  <c:x val="0"/>
                  <c:y val="-0.2798245614035087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7AB-4C5C-BD37-33AE71C5BA39}"/>
                </c:ext>
              </c:extLst>
            </c:dLbl>
            <c:dLbl>
              <c:idx val="4"/>
              <c:layout>
                <c:manualLayout>
                  <c:x val="0"/>
                  <c:y val="-0.2798245614035087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7AB-4C5C-BD37-33AE71C5BA39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7AB-4C5C-BD37-33AE71C5B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450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B-4C5C-BD37-33AE71C5BA39}"/>
            </c:ext>
          </c:extLst>
        </c:ser>
        <c:ser>
          <c:idx val="1"/>
          <c:order val="1"/>
          <c:spPr>
            <a:noFill/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B-4C5C-BD37-33AE71C5B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12706095"/>
        <c:axId val="1"/>
      </c:barChart>
      <c:catAx>
        <c:axId val="18127060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127060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366430260047281E-2"/>
          <c:y val="2.462121212121212E-2"/>
          <c:w val="0.96926713947990539"/>
          <c:h val="0.9507575757575758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w="9525" cmpd="sng" algn="ctr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Sheet1!$A$1:$A$10</c:f>
              <c:numCache>
                <c:formatCode>General</c:formatCode>
                <c:ptCount val="10"/>
                <c:pt idx="0">
                  <c:v>89</c:v>
                </c:pt>
                <c:pt idx="1">
                  <c:v>89</c:v>
                </c:pt>
                <c:pt idx="2">
                  <c:v>85</c:v>
                </c:pt>
                <c:pt idx="3">
                  <c:v>89</c:v>
                </c:pt>
                <c:pt idx="4">
                  <c:v>93</c:v>
                </c:pt>
                <c:pt idx="5">
                  <c:v>92</c:v>
                </c:pt>
                <c:pt idx="6">
                  <c:v>94</c:v>
                </c:pt>
                <c:pt idx="7">
                  <c:v>111</c:v>
                </c:pt>
                <c:pt idx="8">
                  <c:v>152</c:v>
                </c:pt>
                <c:pt idx="9">
                  <c:v>159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40</c:v>
                </c:pt>
                <c:pt idx="1">
                  <c:v>60</c:v>
                </c:pt>
                <c:pt idx="2">
                  <c:v>38</c:v>
                </c:pt>
                <c:pt idx="3">
                  <c:v>56</c:v>
                </c:pt>
                <c:pt idx="4">
                  <c:v>50</c:v>
                </c:pt>
                <c:pt idx="5">
                  <c:v>67</c:v>
                </c:pt>
                <c:pt idx="6">
                  <c:v>89</c:v>
                </c:pt>
                <c:pt idx="7">
                  <c:v>173</c:v>
                </c:pt>
                <c:pt idx="8">
                  <c:v>145</c:v>
                </c:pt>
                <c:pt idx="9">
                  <c:v>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9D-4129-97B2-2B05F1C04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879296"/>
        <c:axId val="1"/>
      </c:scatterChart>
      <c:valAx>
        <c:axId val="1127879296"/>
        <c:scaling>
          <c:orientation val="minMax"/>
          <c:max val="160"/>
          <c:min val="75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2787929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4F9B3-230E-4249-B48D-033DF2A859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F4463-1D35-4925-A89D-7EE462AFBF66}">
      <dgm:prSet/>
      <dgm:spPr/>
      <dgm:t>
        <a:bodyPr/>
        <a:lstStyle/>
        <a:p>
          <a:r>
            <a:rPr lang="en-US" b="1"/>
            <a:t>New Resource Type: ‘Provisional CLR’</a:t>
          </a:r>
        </a:p>
      </dgm:t>
    </dgm:pt>
    <dgm:pt modelId="{A0EA7553-2E44-47E9-8D18-5AD7BE588514}" type="parTrans" cxnId="{6A2E068B-23F7-4A88-8136-0DFA54EACAC2}">
      <dgm:prSet/>
      <dgm:spPr/>
      <dgm:t>
        <a:bodyPr/>
        <a:lstStyle/>
        <a:p>
          <a:endParaRPr lang="en-US"/>
        </a:p>
      </dgm:t>
    </dgm:pt>
    <dgm:pt modelId="{931BEE2D-5356-4A1E-874A-D35187E411EF}" type="sibTrans" cxnId="{6A2E068B-23F7-4A88-8136-0DFA54EACAC2}">
      <dgm:prSet/>
      <dgm:spPr/>
      <dgm:t>
        <a:bodyPr/>
        <a:lstStyle/>
        <a:p>
          <a:endParaRPr lang="en-US"/>
        </a:p>
      </dgm:t>
    </dgm:pt>
    <dgm:pt modelId="{9808225D-6D69-4B4B-BC39-F9B1C786D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Large Load electing to operate as a CLR post-Batch Zero, with LPC defined in study and commitment via Form</a:t>
          </a:r>
        </a:p>
      </dgm:t>
    </dgm:pt>
    <dgm:pt modelId="{AF9AD94E-6E7C-47E9-A079-FDE70DC84057}" type="parTrans" cxnId="{A2AEFFC3-9502-4273-BD11-B28AB756581E}">
      <dgm:prSet/>
      <dgm:spPr/>
      <dgm:t>
        <a:bodyPr/>
        <a:lstStyle/>
        <a:p>
          <a:endParaRPr lang="en-US"/>
        </a:p>
      </dgm:t>
    </dgm:pt>
    <dgm:pt modelId="{E6DCBC2D-32A7-49A9-B2C3-864FFD0381A3}" type="sibTrans" cxnId="{A2AEFFC3-9502-4273-BD11-B28AB756581E}">
      <dgm:prSet/>
      <dgm:spPr/>
      <dgm:t>
        <a:bodyPr/>
        <a:lstStyle/>
        <a:p>
          <a:endParaRPr lang="en-US"/>
        </a:p>
      </dgm:t>
    </dgm:pt>
    <dgm:pt modelId="{18D7295A-C36A-4427-9575-EED9B562CD41}">
      <dgm:prSet/>
      <dgm:spPr/>
      <dgm:t>
        <a:bodyPr/>
        <a:lstStyle/>
        <a:p>
          <a:r>
            <a:rPr lang="en-US" b="1"/>
            <a:t>What’s different?</a:t>
          </a:r>
        </a:p>
      </dgm:t>
    </dgm:pt>
    <dgm:pt modelId="{021A07BD-2B86-4DAA-9336-42E6A089E054}" type="parTrans" cxnId="{26C1B766-4E41-401C-A613-F42D560155DF}">
      <dgm:prSet/>
      <dgm:spPr/>
      <dgm:t>
        <a:bodyPr/>
        <a:lstStyle/>
        <a:p>
          <a:endParaRPr lang="en-US"/>
        </a:p>
      </dgm:t>
    </dgm:pt>
    <dgm:pt modelId="{B8F12007-0FD5-429A-8445-B397B22EDCDD}" type="sibTrans" cxnId="{26C1B766-4E41-401C-A613-F42D560155DF}">
      <dgm:prSet/>
      <dgm:spPr/>
      <dgm:t>
        <a:bodyPr/>
        <a:lstStyle/>
        <a:p>
          <a:endParaRPr lang="en-US"/>
        </a:p>
      </dgm:t>
    </dgm:pt>
    <dgm:pt modelId="{A33AD5D0-0CE0-443A-92E8-9CE6B71C63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 load </a:t>
          </a:r>
          <a:r>
            <a:rPr lang="en-US" b="1"/>
            <a:t>bids can be ‘capped’ </a:t>
          </a:r>
          <a:r>
            <a:rPr lang="en-US"/>
            <a:t>to mitigate transmission constraints identified in SCED</a:t>
          </a:r>
        </a:p>
      </dgm:t>
    </dgm:pt>
    <dgm:pt modelId="{D6C49484-6CE7-4CC2-B712-EA659162C82B}" type="parTrans" cxnId="{61A534AE-C5F3-4AA5-8A77-25B0BCAFBFD8}">
      <dgm:prSet/>
      <dgm:spPr/>
      <dgm:t>
        <a:bodyPr/>
        <a:lstStyle/>
        <a:p>
          <a:endParaRPr lang="en-US"/>
        </a:p>
      </dgm:t>
    </dgm:pt>
    <dgm:pt modelId="{CA102CDC-A2BA-4D69-9877-8C61BA289C6A}" type="sibTrans" cxnId="{61A534AE-C5F3-4AA5-8A77-25B0BCAFBFD8}">
      <dgm:prSet/>
      <dgm:spPr/>
      <dgm:t>
        <a:bodyPr/>
        <a:lstStyle/>
        <a:p>
          <a:endParaRPr lang="en-US"/>
        </a:p>
      </dgm:t>
    </dgm:pt>
    <dgm:pt modelId="{413577A6-7404-47F2-AA1B-6091B56CD4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 bids are capped </a:t>
          </a:r>
          <a:r>
            <a:rPr lang="en-US" b="1"/>
            <a:t>dynamically (“last-in-line/just-in-time”) in each run of SCED </a:t>
          </a:r>
          <a:r>
            <a:rPr lang="en-US"/>
            <a:t>to a price that will just allow SCED to resolve a constraint</a:t>
          </a:r>
        </a:p>
      </dgm:t>
    </dgm:pt>
    <dgm:pt modelId="{8D59DDAF-74DA-4F21-94CE-4C9AB28D262E}" type="parTrans" cxnId="{294371F5-AE01-4C9B-A994-836F41341500}">
      <dgm:prSet/>
      <dgm:spPr/>
      <dgm:t>
        <a:bodyPr/>
        <a:lstStyle/>
        <a:p>
          <a:endParaRPr lang="en-US"/>
        </a:p>
      </dgm:t>
    </dgm:pt>
    <dgm:pt modelId="{DE503C99-AD52-441C-A571-D368D458DD48}" type="sibTrans" cxnId="{294371F5-AE01-4C9B-A994-836F41341500}">
      <dgm:prSet/>
      <dgm:spPr/>
      <dgm:t>
        <a:bodyPr/>
        <a:lstStyle/>
        <a:p>
          <a:endParaRPr lang="en-US"/>
        </a:p>
      </dgm:t>
    </dgm:pt>
    <dgm:pt modelId="{AE55022D-1375-4BD9-8E7E-9366D5A94E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PCLRs are not eligible to provide Ancillary Services </a:t>
          </a:r>
        </a:p>
      </dgm:t>
    </dgm:pt>
    <dgm:pt modelId="{3B1BBD5A-E144-4FBA-9FB8-8031FA4461AD}" type="parTrans" cxnId="{DB88A280-DE9D-48D8-AB64-A350E1130337}">
      <dgm:prSet/>
      <dgm:spPr/>
      <dgm:t>
        <a:bodyPr/>
        <a:lstStyle/>
        <a:p>
          <a:endParaRPr lang="en-US"/>
        </a:p>
      </dgm:t>
    </dgm:pt>
    <dgm:pt modelId="{BFD79202-4E9E-4860-A3D6-84D8233507FB}" type="sibTrans" cxnId="{DB88A280-DE9D-48D8-AB64-A350E1130337}">
      <dgm:prSet/>
      <dgm:spPr/>
      <dgm:t>
        <a:bodyPr/>
        <a:lstStyle/>
        <a:p>
          <a:endParaRPr lang="en-US"/>
        </a:p>
      </dgm:t>
    </dgm:pt>
    <dgm:pt modelId="{15245895-0D9B-42F5-BDDC-0743766BA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Submits CLR Energy Bid Curve </a:t>
          </a:r>
          <a:r>
            <a:rPr lang="en-US" b="0">
              <a:sym typeface="Wingdings" panose="05000000000000000000" pitchFamily="2" charset="2"/>
            </a:rPr>
            <a:t> </a:t>
          </a:r>
          <a:r>
            <a:rPr lang="en-US" b="0"/>
            <a:t>bid-to-buy prices between Low Power Consumption (LPC) and Maximum Power Consumption (MPC) – same as any other CLR</a:t>
          </a:r>
          <a:endParaRPr lang="en-US"/>
        </a:p>
      </dgm:t>
    </dgm:pt>
    <dgm:pt modelId="{E344B919-6E25-425D-881D-0F4C370FD0ED}" type="parTrans" cxnId="{019B3BDD-0E41-4562-BF94-CA842F984F5C}">
      <dgm:prSet/>
      <dgm:spPr/>
      <dgm:t>
        <a:bodyPr/>
        <a:lstStyle/>
        <a:p>
          <a:endParaRPr lang="en-US"/>
        </a:p>
      </dgm:t>
    </dgm:pt>
    <dgm:pt modelId="{3A445ACF-3340-44A4-B156-55FC8B0CA55F}" type="sibTrans" cxnId="{019B3BDD-0E41-4562-BF94-CA842F984F5C}">
      <dgm:prSet/>
      <dgm:spPr/>
      <dgm:t>
        <a:bodyPr/>
        <a:lstStyle/>
        <a:p>
          <a:endParaRPr lang="en-US"/>
        </a:p>
      </dgm:t>
    </dgm:pt>
    <dgm:pt modelId="{4FAE0228-5C8D-4F92-BE6F-94D8DC578475}" type="pres">
      <dgm:prSet presAssocID="{7944F9B3-230E-4249-B48D-033DF2A85938}" presName="linear" presStyleCnt="0">
        <dgm:presLayoutVars>
          <dgm:dir/>
          <dgm:animLvl val="lvl"/>
          <dgm:resizeHandles val="exact"/>
        </dgm:presLayoutVars>
      </dgm:prSet>
      <dgm:spPr/>
    </dgm:pt>
    <dgm:pt modelId="{F004BDCD-FDC7-41B8-BD42-B0049A28B50E}" type="pres">
      <dgm:prSet presAssocID="{5A6F4463-1D35-4925-A89D-7EE462AFBF66}" presName="parentLin" presStyleCnt="0"/>
      <dgm:spPr/>
    </dgm:pt>
    <dgm:pt modelId="{5DA1E485-B743-4F51-B4E3-92FCE79CC97B}" type="pres">
      <dgm:prSet presAssocID="{5A6F4463-1D35-4925-A89D-7EE462AFBF66}" presName="parentLeftMargin" presStyleLbl="node1" presStyleIdx="0" presStyleCnt="2"/>
      <dgm:spPr/>
    </dgm:pt>
    <dgm:pt modelId="{72756D3E-5F05-47F2-8B0A-C759672A7602}" type="pres">
      <dgm:prSet presAssocID="{5A6F4463-1D35-4925-A89D-7EE462AFBF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991031-0384-46BF-A2BF-8005AE77B436}" type="pres">
      <dgm:prSet presAssocID="{5A6F4463-1D35-4925-A89D-7EE462AFBF66}" presName="negativeSpace" presStyleCnt="0"/>
      <dgm:spPr/>
    </dgm:pt>
    <dgm:pt modelId="{DC53F085-580C-46A9-8D90-F33BE46DF422}" type="pres">
      <dgm:prSet presAssocID="{5A6F4463-1D35-4925-A89D-7EE462AFBF66}" presName="childText" presStyleLbl="conFgAcc1" presStyleIdx="0" presStyleCnt="2">
        <dgm:presLayoutVars>
          <dgm:bulletEnabled val="1"/>
        </dgm:presLayoutVars>
      </dgm:prSet>
      <dgm:spPr/>
    </dgm:pt>
    <dgm:pt modelId="{8C23B591-8E44-431A-8542-1F52CD9AC217}" type="pres">
      <dgm:prSet presAssocID="{931BEE2D-5356-4A1E-874A-D35187E411EF}" presName="spaceBetweenRectangles" presStyleCnt="0"/>
      <dgm:spPr/>
    </dgm:pt>
    <dgm:pt modelId="{EF1C8049-9E95-4190-8C64-EF882C904C08}" type="pres">
      <dgm:prSet presAssocID="{18D7295A-C36A-4427-9575-EED9B562CD41}" presName="parentLin" presStyleCnt="0"/>
      <dgm:spPr/>
    </dgm:pt>
    <dgm:pt modelId="{7E2A980E-0290-4597-8FD2-A1EEAD48845E}" type="pres">
      <dgm:prSet presAssocID="{18D7295A-C36A-4427-9575-EED9B562CD41}" presName="parentLeftMargin" presStyleLbl="node1" presStyleIdx="0" presStyleCnt="2"/>
      <dgm:spPr/>
    </dgm:pt>
    <dgm:pt modelId="{32160337-A6E4-455A-B5E7-0178AA4C0087}" type="pres">
      <dgm:prSet presAssocID="{18D7295A-C36A-4427-9575-EED9B562CD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4DC4E5A-DA6D-4461-8C7B-089F00E68D8C}" type="pres">
      <dgm:prSet presAssocID="{18D7295A-C36A-4427-9575-EED9B562CD41}" presName="negativeSpace" presStyleCnt="0"/>
      <dgm:spPr/>
    </dgm:pt>
    <dgm:pt modelId="{31573D6A-A120-4AC2-9614-769B2F28FE01}" type="pres">
      <dgm:prSet presAssocID="{18D7295A-C36A-4427-9575-EED9B562CD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172404-DFBD-412C-9344-8F481F1A3E93}" type="presOf" srcId="{A33AD5D0-0CE0-443A-92E8-9CE6B71C637F}" destId="{31573D6A-A120-4AC2-9614-769B2F28FE01}" srcOrd="0" destOrd="0" presId="urn:microsoft.com/office/officeart/2005/8/layout/list1"/>
    <dgm:cxn modelId="{4EDB3A13-CBD9-4970-A989-B2FC8C684D80}" type="presOf" srcId="{413577A6-7404-47F2-AA1B-6091B56CD4BC}" destId="{31573D6A-A120-4AC2-9614-769B2F28FE01}" srcOrd="0" destOrd="1" presId="urn:microsoft.com/office/officeart/2005/8/layout/list1"/>
    <dgm:cxn modelId="{F88CF517-53CA-460E-984E-C696FBB1A894}" type="presOf" srcId="{15245895-0D9B-42F5-BDDC-0743766BAB47}" destId="{DC53F085-580C-46A9-8D90-F33BE46DF422}" srcOrd="0" destOrd="1" presId="urn:microsoft.com/office/officeart/2005/8/layout/list1"/>
    <dgm:cxn modelId="{C9F80825-E9F6-4E35-B0A7-CBA6D7727723}" type="presOf" srcId="{5A6F4463-1D35-4925-A89D-7EE462AFBF66}" destId="{72756D3E-5F05-47F2-8B0A-C759672A7602}" srcOrd="1" destOrd="0" presId="urn:microsoft.com/office/officeart/2005/8/layout/list1"/>
    <dgm:cxn modelId="{E0D35C31-D11F-4144-B6E6-60EF42F09DE4}" type="presOf" srcId="{18D7295A-C36A-4427-9575-EED9B562CD41}" destId="{32160337-A6E4-455A-B5E7-0178AA4C0087}" srcOrd="1" destOrd="0" presId="urn:microsoft.com/office/officeart/2005/8/layout/list1"/>
    <dgm:cxn modelId="{26C1B766-4E41-401C-A613-F42D560155DF}" srcId="{7944F9B3-230E-4249-B48D-033DF2A85938}" destId="{18D7295A-C36A-4427-9575-EED9B562CD41}" srcOrd="1" destOrd="0" parTransId="{021A07BD-2B86-4DAA-9336-42E6A089E054}" sibTransId="{B8F12007-0FD5-429A-8445-B397B22EDCDD}"/>
    <dgm:cxn modelId="{EEEF0868-928A-46FA-B5CE-1ACCFFCD7A86}" type="presOf" srcId="{7944F9B3-230E-4249-B48D-033DF2A85938}" destId="{4FAE0228-5C8D-4F92-BE6F-94D8DC578475}" srcOrd="0" destOrd="0" presId="urn:microsoft.com/office/officeart/2005/8/layout/list1"/>
    <dgm:cxn modelId="{F0228074-C8DB-4555-8082-48FC25534F87}" type="presOf" srcId="{AE55022D-1375-4BD9-8E7E-9366D5A94EDD}" destId="{31573D6A-A120-4AC2-9614-769B2F28FE01}" srcOrd="0" destOrd="2" presId="urn:microsoft.com/office/officeart/2005/8/layout/list1"/>
    <dgm:cxn modelId="{DB88A280-DE9D-48D8-AB64-A350E1130337}" srcId="{18D7295A-C36A-4427-9575-EED9B562CD41}" destId="{AE55022D-1375-4BD9-8E7E-9366D5A94EDD}" srcOrd="2" destOrd="0" parTransId="{3B1BBD5A-E144-4FBA-9FB8-8031FA4461AD}" sibTransId="{BFD79202-4E9E-4860-A3D6-84D8233507FB}"/>
    <dgm:cxn modelId="{6A2E068B-23F7-4A88-8136-0DFA54EACAC2}" srcId="{7944F9B3-230E-4249-B48D-033DF2A85938}" destId="{5A6F4463-1D35-4925-A89D-7EE462AFBF66}" srcOrd="0" destOrd="0" parTransId="{A0EA7553-2E44-47E9-8D18-5AD7BE588514}" sibTransId="{931BEE2D-5356-4A1E-874A-D35187E411EF}"/>
    <dgm:cxn modelId="{6B26B08E-5367-4C8D-AD61-0A690D5B529E}" type="presOf" srcId="{5A6F4463-1D35-4925-A89D-7EE462AFBF66}" destId="{5DA1E485-B743-4F51-B4E3-92FCE79CC97B}" srcOrd="0" destOrd="0" presId="urn:microsoft.com/office/officeart/2005/8/layout/list1"/>
    <dgm:cxn modelId="{61A534AE-C5F3-4AA5-8A77-25B0BCAFBFD8}" srcId="{18D7295A-C36A-4427-9575-EED9B562CD41}" destId="{A33AD5D0-0CE0-443A-92E8-9CE6B71C637F}" srcOrd="0" destOrd="0" parTransId="{D6C49484-6CE7-4CC2-B712-EA659162C82B}" sibTransId="{CA102CDC-A2BA-4D69-9877-8C61BA289C6A}"/>
    <dgm:cxn modelId="{3D4209B9-DD5E-4F2A-BADA-F488F7EE18D1}" type="presOf" srcId="{9808225D-6D69-4B4B-BC39-F9B1C786DE12}" destId="{DC53F085-580C-46A9-8D90-F33BE46DF422}" srcOrd="0" destOrd="0" presId="urn:microsoft.com/office/officeart/2005/8/layout/list1"/>
    <dgm:cxn modelId="{87DC4DBA-2D1E-4331-ACF4-D69B3601F073}" type="presOf" srcId="{18D7295A-C36A-4427-9575-EED9B562CD41}" destId="{7E2A980E-0290-4597-8FD2-A1EEAD48845E}" srcOrd="0" destOrd="0" presId="urn:microsoft.com/office/officeart/2005/8/layout/list1"/>
    <dgm:cxn modelId="{A2AEFFC3-9502-4273-BD11-B28AB756581E}" srcId="{5A6F4463-1D35-4925-A89D-7EE462AFBF66}" destId="{9808225D-6D69-4B4B-BC39-F9B1C786DE12}" srcOrd="0" destOrd="0" parTransId="{AF9AD94E-6E7C-47E9-A079-FDE70DC84057}" sibTransId="{E6DCBC2D-32A7-49A9-B2C3-864FFD0381A3}"/>
    <dgm:cxn modelId="{019B3BDD-0E41-4562-BF94-CA842F984F5C}" srcId="{5A6F4463-1D35-4925-A89D-7EE462AFBF66}" destId="{15245895-0D9B-42F5-BDDC-0743766BAB47}" srcOrd="1" destOrd="0" parTransId="{E344B919-6E25-425D-881D-0F4C370FD0ED}" sibTransId="{3A445ACF-3340-44A4-B156-55FC8B0CA55F}"/>
    <dgm:cxn modelId="{294371F5-AE01-4C9B-A994-836F41341500}" srcId="{18D7295A-C36A-4427-9575-EED9B562CD41}" destId="{413577A6-7404-47F2-AA1B-6091B56CD4BC}" srcOrd="1" destOrd="0" parTransId="{8D59DDAF-74DA-4F21-94CE-4C9AB28D262E}" sibTransId="{DE503C99-AD52-441C-A571-D368D458DD48}"/>
    <dgm:cxn modelId="{D2436CD2-A014-481E-BB28-93E92340BF1D}" type="presParOf" srcId="{4FAE0228-5C8D-4F92-BE6F-94D8DC578475}" destId="{F004BDCD-FDC7-41B8-BD42-B0049A28B50E}" srcOrd="0" destOrd="0" presId="urn:microsoft.com/office/officeart/2005/8/layout/list1"/>
    <dgm:cxn modelId="{9C7367B0-7B69-4058-B18A-ACCC9135EA3E}" type="presParOf" srcId="{F004BDCD-FDC7-41B8-BD42-B0049A28B50E}" destId="{5DA1E485-B743-4F51-B4E3-92FCE79CC97B}" srcOrd="0" destOrd="0" presId="urn:microsoft.com/office/officeart/2005/8/layout/list1"/>
    <dgm:cxn modelId="{EC573CA7-AFD0-486B-B590-B558A0937AB1}" type="presParOf" srcId="{F004BDCD-FDC7-41B8-BD42-B0049A28B50E}" destId="{72756D3E-5F05-47F2-8B0A-C759672A7602}" srcOrd="1" destOrd="0" presId="urn:microsoft.com/office/officeart/2005/8/layout/list1"/>
    <dgm:cxn modelId="{8DE0A66D-53AE-41CD-B3EC-9F9BC5B79036}" type="presParOf" srcId="{4FAE0228-5C8D-4F92-BE6F-94D8DC578475}" destId="{73991031-0384-46BF-A2BF-8005AE77B436}" srcOrd="1" destOrd="0" presId="urn:microsoft.com/office/officeart/2005/8/layout/list1"/>
    <dgm:cxn modelId="{54A86D4D-1599-44EF-8D64-7C2A21225282}" type="presParOf" srcId="{4FAE0228-5C8D-4F92-BE6F-94D8DC578475}" destId="{DC53F085-580C-46A9-8D90-F33BE46DF422}" srcOrd="2" destOrd="0" presId="urn:microsoft.com/office/officeart/2005/8/layout/list1"/>
    <dgm:cxn modelId="{A6658FE9-B58C-4C71-A99E-A717CCC5C754}" type="presParOf" srcId="{4FAE0228-5C8D-4F92-BE6F-94D8DC578475}" destId="{8C23B591-8E44-431A-8542-1F52CD9AC217}" srcOrd="3" destOrd="0" presId="urn:microsoft.com/office/officeart/2005/8/layout/list1"/>
    <dgm:cxn modelId="{740C9B1F-8423-4935-BAE3-5DE8CBA5EF4F}" type="presParOf" srcId="{4FAE0228-5C8D-4F92-BE6F-94D8DC578475}" destId="{EF1C8049-9E95-4190-8C64-EF882C904C08}" srcOrd="4" destOrd="0" presId="urn:microsoft.com/office/officeart/2005/8/layout/list1"/>
    <dgm:cxn modelId="{E2F2C9D0-079E-4A9A-BD21-A1D5F37262CE}" type="presParOf" srcId="{EF1C8049-9E95-4190-8C64-EF882C904C08}" destId="{7E2A980E-0290-4597-8FD2-A1EEAD48845E}" srcOrd="0" destOrd="0" presId="urn:microsoft.com/office/officeart/2005/8/layout/list1"/>
    <dgm:cxn modelId="{0A1D7F79-2C70-4EBD-B503-C90F61DCA330}" type="presParOf" srcId="{EF1C8049-9E95-4190-8C64-EF882C904C08}" destId="{32160337-A6E4-455A-B5E7-0178AA4C0087}" srcOrd="1" destOrd="0" presId="urn:microsoft.com/office/officeart/2005/8/layout/list1"/>
    <dgm:cxn modelId="{96E26F94-B221-4517-A406-A14C454D4CD1}" type="presParOf" srcId="{4FAE0228-5C8D-4F92-BE6F-94D8DC578475}" destId="{14DC4E5A-DA6D-4461-8C7B-089F00E68D8C}" srcOrd="5" destOrd="0" presId="urn:microsoft.com/office/officeart/2005/8/layout/list1"/>
    <dgm:cxn modelId="{AFFCF923-B83B-432F-AAFE-95F6F1EF9031}" type="presParOf" srcId="{4FAE0228-5C8D-4F92-BE6F-94D8DC578475}" destId="{31573D6A-A120-4AC2-9614-769B2F28FE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F085-580C-46A9-8D90-F33BE46DF422}">
      <dsp:nvSpPr>
        <dsp:cNvPr id="0" name=""/>
        <dsp:cNvSpPr/>
      </dsp:nvSpPr>
      <dsp:spPr>
        <a:xfrm>
          <a:off x="0" y="367685"/>
          <a:ext cx="11379200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2" tIns="437388" rIns="8831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 Large Load electing to operate as a CLR post-Batch Zero, with LPC defined in study and commitment via Form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/>
            <a:t>Submits CLR Energy Bid Curve </a:t>
          </a:r>
          <a:r>
            <a:rPr lang="en-US" sz="2100" b="0" kern="1200">
              <a:sym typeface="Wingdings" panose="05000000000000000000" pitchFamily="2" charset="2"/>
            </a:rPr>
            <a:t> </a:t>
          </a:r>
          <a:r>
            <a:rPr lang="en-US" sz="2100" b="0" kern="1200"/>
            <a:t>bid-to-buy prices between Low Power Consumption (LPC) and Maximum Power Consumption (MPC) – same as any other CLR</a:t>
          </a:r>
          <a:endParaRPr lang="en-US" sz="2100" kern="1200"/>
        </a:p>
      </dsp:txBody>
      <dsp:txXfrm>
        <a:off x="0" y="367685"/>
        <a:ext cx="11379200" cy="2182950"/>
      </dsp:txXfrm>
    </dsp:sp>
    <dsp:sp modelId="{72756D3E-5F05-47F2-8B0A-C759672A7602}">
      <dsp:nvSpPr>
        <dsp:cNvPr id="0" name=""/>
        <dsp:cNvSpPr/>
      </dsp:nvSpPr>
      <dsp:spPr>
        <a:xfrm>
          <a:off x="568960" y="57725"/>
          <a:ext cx="79654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5" tIns="0" rIns="3010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New Resource Type: ‘Provisional CLR’</a:t>
          </a:r>
        </a:p>
      </dsp:txBody>
      <dsp:txXfrm>
        <a:off x="599222" y="87987"/>
        <a:ext cx="7904916" cy="559396"/>
      </dsp:txXfrm>
    </dsp:sp>
    <dsp:sp modelId="{31573D6A-A120-4AC2-9614-769B2F28FE01}">
      <dsp:nvSpPr>
        <dsp:cNvPr id="0" name=""/>
        <dsp:cNvSpPr/>
      </dsp:nvSpPr>
      <dsp:spPr>
        <a:xfrm>
          <a:off x="0" y="2973996"/>
          <a:ext cx="1137920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2" tIns="437388" rIns="8831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 load </a:t>
          </a:r>
          <a:r>
            <a:rPr lang="en-US" sz="2100" b="1" kern="1200"/>
            <a:t>bids can be ‘capped’ </a:t>
          </a:r>
          <a:r>
            <a:rPr lang="en-US" sz="2100" kern="1200"/>
            <a:t>to mitigate transmission constraints identified in SCED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 bids are capped </a:t>
          </a:r>
          <a:r>
            <a:rPr lang="en-US" sz="2100" b="1" kern="1200"/>
            <a:t>dynamically (“last-in-line/just-in-time”) in each run of SCED </a:t>
          </a:r>
          <a:r>
            <a:rPr lang="en-US" sz="2100" kern="1200"/>
            <a:t>to a price that will just allow SCED to resolve a constraint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PCLRs are not eligible to provide Ancillary Services </a:t>
          </a:r>
        </a:p>
      </dsp:txBody>
      <dsp:txXfrm>
        <a:off x="0" y="2973996"/>
        <a:ext cx="11379200" cy="2249100"/>
      </dsp:txXfrm>
    </dsp:sp>
    <dsp:sp modelId="{32160337-A6E4-455A-B5E7-0178AA4C0087}">
      <dsp:nvSpPr>
        <dsp:cNvPr id="0" name=""/>
        <dsp:cNvSpPr/>
      </dsp:nvSpPr>
      <dsp:spPr>
        <a:xfrm>
          <a:off x="568960" y="2664036"/>
          <a:ext cx="79654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5" tIns="0" rIns="3010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What’s different?</a:t>
          </a:r>
        </a:p>
      </dsp:txBody>
      <dsp:txXfrm>
        <a:off x="599222" y="2694298"/>
        <a:ext cx="79049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44B56-56CA-46C2-B040-170EF07B0E91}" type="datetime3">
              <a:rPr lang="en-US" smtClean="0"/>
              <a:t>13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A4FC4A73-EF24-4DBD-BE03-C4CAACADD3D7}" type="datetime3">
              <a:rPr lang="en-US" smtClean="0"/>
              <a:t>13 May 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C86D71-25BE-417A-BE4C-6D6056A8AE53}" type="datetime3">
              <a:rPr lang="en-US" smtClean="0"/>
              <a:t>13 May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DD1E9-FCA0-BC7D-328B-960A21DB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730A6-D4F4-DFC3-7CF1-9303FE08A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1EA3D-7D59-2E80-1AD6-1FD702349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D4CC-6496-B7FD-10A3-140C50C317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May 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C604C-0DB2-E9EE-F04E-C73E9C7D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D92E-78D6-4367-E285-303F2CE6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89F89-DA62-6CFF-EDF5-48B220B2B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ADEFF-0B9D-1DB2-DD86-4A09CFF9F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5F814-9418-203D-E12C-04DB202F6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BF786-A019-5741-DB13-58B82B0E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63F2C-EDC5-8C81-B7FB-D0973BE44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3786C-6B7F-9DBD-17D5-6C642EE9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1B02-2793-A11B-3F25-6661289D3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FC4A73-EF24-4DBD-BE03-C4CAACADD3D7}" type="datetime3">
              <a:rPr lang="en-US" smtClean="0"/>
              <a:t>13 May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03D29-5495-DE5A-0F7C-00BF01894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BF16D-F220-6923-FAA5-0EB66979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A95CF-D7BF-9ACF-F7F8-F15D991C6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96B38-C8E1-E0E8-F830-5EAE0A5D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82F5D-7F30-2491-5020-B25614F75D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EDA06B-7F07-4ADC-8F75-C1E3C02E2F60}" type="datetime3">
              <a:rPr lang="en-US" smtClean="0"/>
              <a:t>13 May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FE09A-4C27-761F-C013-142D94D62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33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3A0C87A-E909-99E5-543B-B8CA963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EC354D-D331-C418-3300-B354E37BE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981200"/>
            <a:ext cx="538162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F89336-B087-2FA3-5FA7-10663E499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1971674"/>
            <a:ext cx="5314950" cy="4210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61962"/>
            <a:ext cx="4838700" cy="1527094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ED5FB-5036-27D9-26F4-B48307D67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181225"/>
            <a:ext cx="56007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ACB72E-F2A9-AC8B-FAC7-489B47285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950" y="457200"/>
            <a:ext cx="5200650" cy="572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91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 descr="Confidential document label">
            <a:extLst>
              <a:ext uri="{FF2B5EF4-FFF2-40B4-BE49-F238E27FC236}">
                <a16:creationId xmlns:a16="http://schemas.microsoft.com/office/drawing/2014/main" id="{CDD9FF63-9408-EDE4-8E4D-207871A99374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25432-F52F-28E3-5AF1-36B3BEC4528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3A409-F400-7551-A8C4-6293E631585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0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62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84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heme" Target="../theme/theme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D892637-50E4-DD4B-56F0-CFBBD52C7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96458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892637-50E4-DD4B-56F0-CFBBD52C7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6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70E188F-7C9B-28D4-86A5-D56573E75D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8391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5" progId="TCLayout.ActiveDocument.1">
                  <p:embed/>
                </p:oleObj>
              </mc:Choice>
              <mc:Fallback>
                <p:oleObj name="think-cell Slide" r:id="rId17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0E188F-7C9B-28D4-86A5-D56573E75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8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3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22.svg"/><Relationship Id="rId5" Type="http://schemas.openxmlformats.org/officeDocument/2006/relationships/tags" Target="../tags/tag160.xml"/><Relationship Id="rId10" Type="http://schemas.openxmlformats.org/officeDocument/2006/relationships/image" Target="../media/image12.emf"/><Relationship Id="rId4" Type="http://schemas.openxmlformats.org/officeDocument/2006/relationships/tags" Target="../tags/tag159.xml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24.sv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26.svg"/><Relationship Id="rId2" Type="http://schemas.openxmlformats.org/officeDocument/2006/relationships/tags" Target="../tags/tag165.xml"/><Relationship Id="rId16" Type="http://schemas.openxmlformats.org/officeDocument/2006/relationships/image" Target="../media/image12.emf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image" Target="../media/image27.svg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28.sv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1.emf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91.xml"/><Relationship Id="rId15" Type="http://schemas.openxmlformats.org/officeDocument/2006/relationships/image" Target="../media/image30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image" Target="../media/image14.sv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image" Target="../media/image13.sv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image" Target="../media/image12.e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image" Target="../media/image16.sv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oleObject" Target="../embeddings/oleObject4.bin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slideLayout" Target="../slideLayouts/slideLayout9.xml"/><Relationship Id="rId35" Type="http://schemas.openxmlformats.org/officeDocument/2006/relationships/image" Target="../media/image15.svg"/><Relationship Id="rId8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6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12.emf"/><Relationship Id="rId9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tags" Target="../tags/tag199.xml"/><Relationship Id="rId7" Type="http://schemas.openxmlformats.org/officeDocument/2006/relationships/image" Target="../media/image1.emf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tags" Target="../tags/tag202.xml"/><Relationship Id="rId7" Type="http://schemas.openxmlformats.org/officeDocument/2006/relationships/image" Target="../media/image29.sv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37.sv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12.emf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207.xml"/><Relationship Id="rId15" Type="http://schemas.openxmlformats.org/officeDocument/2006/relationships/image" Target="../media/image39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tags" Target="../tags/tag214.xml"/><Relationship Id="rId7" Type="http://schemas.openxmlformats.org/officeDocument/2006/relationships/image" Target="../media/image12.em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oleObject" Target="../embeddings/oleObject22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../media/image37.sv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1.emf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220.xml"/><Relationship Id="rId15" Type="http://schemas.openxmlformats.org/officeDocument/2006/relationships/image" Target="../media/image40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5.xml"/><Relationship Id="rId5" Type="http://schemas.openxmlformats.org/officeDocument/2006/relationships/image" Target="../media/image41.png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oleObject" Target="../embeddings/oleObject25.bin"/><Relationship Id="rId3" Type="http://schemas.openxmlformats.org/officeDocument/2006/relationships/tags" Target="../tags/tag228.xml"/><Relationship Id="rId21" Type="http://schemas.openxmlformats.org/officeDocument/2006/relationships/chart" Target="../charts/chart1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image" Target="../media/image42.sv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33.svg"/><Relationship Id="rId10" Type="http://schemas.openxmlformats.org/officeDocument/2006/relationships/tags" Target="../tags/tag235.xml"/><Relationship Id="rId19" Type="http://schemas.openxmlformats.org/officeDocument/2006/relationships/image" Target="../media/image12.emf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267.xml"/><Relationship Id="rId21" Type="http://schemas.openxmlformats.org/officeDocument/2006/relationships/tags" Target="../tags/tag262.xml"/><Relationship Id="rId34" Type="http://schemas.openxmlformats.org/officeDocument/2006/relationships/tags" Target="../tags/tag275.xml"/><Relationship Id="rId42" Type="http://schemas.openxmlformats.org/officeDocument/2006/relationships/tags" Target="../tags/tag283.xml"/><Relationship Id="rId47" Type="http://schemas.openxmlformats.org/officeDocument/2006/relationships/tags" Target="../tags/tag288.xml"/><Relationship Id="rId50" Type="http://schemas.openxmlformats.org/officeDocument/2006/relationships/tags" Target="../tags/tag291.xml"/><Relationship Id="rId55" Type="http://schemas.openxmlformats.org/officeDocument/2006/relationships/tags" Target="../tags/tag296.xml"/><Relationship Id="rId63" Type="http://schemas.openxmlformats.org/officeDocument/2006/relationships/tags" Target="../tags/tag30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9" Type="http://schemas.openxmlformats.org/officeDocument/2006/relationships/tags" Target="../tags/tag270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tags" Target="../tags/tag273.xml"/><Relationship Id="rId37" Type="http://schemas.openxmlformats.org/officeDocument/2006/relationships/tags" Target="../tags/tag278.xml"/><Relationship Id="rId40" Type="http://schemas.openxmlformats.org/officeDocument/2006/relationships/tags" Target="../tags/tag281.xml"/><Relationship Id="rId45" Type="http://schemas.openxmlformats.org/officeDocument/2006/relationships/tags" Target="../tags/tag286.xml"/><Relationship Id="rId53" Type="http://schemas.openxmlformats.org/officeDocument/2006/relationships/tags" Target="../tags/tag294.xml"/><Relationship Id="rId58" Type="http://schemas.openxmlformats.org/officeDocument/2006/relationships/tags" Target="../tags/tag299.xml"/><Relationship Id="rId66" Type="http://schemas.openxmlformats.org/officeDocument/2006/relationships/oleObject" Target="../embeddings/oleObject26.bin"/><Relationship Id="rId5" Type="http://schemas.openxmlformats.org/officeDocument/2006/relationships/tags" Target="../tags/tag246.xml"/><Relationship Id="rId61" Type="http://schemas.openxmlformats.org/officeDocument/2006/relationships/tags" Target="../tags/tag302.xml"/><Relationship Id="rId19" Type="http://schemas.openxmlformats.org/officeDocument/2006/relationships/tags" Target="../tags/tag26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tags" Target="../tags/tag271.xml"/><Relationship Id="rId35" Type="http://schemas.openxmlformats.org/officeDocument/2006/relationships/tags" Target="../tags/tag276.xml"/><Relationship Id="rId43" Type="http://schemas.openxmlformats.org/officeDocument/2006/relationships/tags" Target="../tags/tag284.xml"/><Relationship Id="rId48" Type="http://schemas.openxmlformats.org/officeDocument/2006/relationships/tags" Target="../tags/tag289.xml"/><Relationship Id="rId56" Type="http://schemas.openxmlformats.org/officeDocument/2006/relationships/tags" Target="../tags/tag297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249.xml"/><Relationship Id="rId51" Type="http://schemas.openxmlformats.org/officeDocument/2006/relationships/tags" Target="../tags/tag292.xml"/><Relationship Id="rId3" Type="http://schemas.openxmlformats.org/officeDocument/2006/relationships/tags" Target="../tags/tag244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tags" Target="../tags/tag274.xml"/><Relationship Id="rId38" Type="http://schemas.openxmlformats.org/officeDocument/2006/relationships/tags" Target="../tags/tag279.xml"/><Relationship Id="rId46" Type="http://schemas.openxmlformats.org/officeDocument/2006/relationships/tags" Target="../tags/tag287.xml"/><Relationship Id="rId59" Type="http://schemas.openxmlformats.org/officeDocument/2006/relationships/tags" Target="../tags/tag300.xml"/><Relationship Id="rId67" Type="http://schemas.openxmlformats.org/officeDocument/2006/relationships/image" Target="../media/image12.emf"/><Relationship Id="rId20" Type="http://schemas.openxmlformats.org/officeDocument/2006/relationships/tags" Target="../tags/tag261.xml"/><Relationship Id="rId41" Type="http://schemas.openxmlformats.org/officeDocument/2006/relationships/tags" Target="../tags/tag282.xml"/><Relationship Id="rId54" Type="http://schemas.openxmlformats.org/officeDocument/2006/relationships/tags" Target="../tags/tag295.xml"/><Relationship Id="rId62" Type="http://schemas.openxmlformats.org/officeDocument/2006/relationships/tags" Target="../tags/tag30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36" Type="http://schemas.openxmlformats.org/officeDocument/2006/relationships/tags" Target="../tags/tag277.xml"/><Relationship Id="rId49" Type="http://schemas.openxmlformats.org/officeDocument/2006/relationships/tags" Target="../tags/tag290.xml"/><Relationship Id="rId57" Type="http://schemas.openxmlformats.org/officeDocument/2006/relationships/tags" Target="../tags/tag298.xml"/><Relationship Id="rId10" Type="http://schemas.openxmlformats.org/officeDocument/2006/relationships/tags" Target="../tags/tag251.xml"/><Relationship Id="rId31" Type="http://schemas.openxmlformats.org/officeDocument/2006/relationships/tags" Target="../tags/tag272.xml"/><Relationship Id="rId44" Type="http://schemas.openxmlformats.org/officeDocument/2006/relationships/tags" Target="../tags/tag285.xml"/><Relationship Id="rId52" Type="http://schemas.openxmlformats.org/officeDocument/2006/relationships/tags" Target="../tags/tag293.xml"/><Relationship Id="rId60" Type="http://schemas.openxmlformats.org/officeDocument/2006/relationships/tags" Target="../tags/tag301.xml"/><Relationship Id="rId65" Type="http://schemas.openxmlformats.org/officeDocument/2006/relationships/notesSlide" Target="../notesSlides/notesSlide6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9" Type="http://schemas.openxmlformats.org/officeDocument/2006/relationships/tags" Target="../tags/tag28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chart" Target="../charts/chart2.xml"/><Relationship Id="rId3" Type="http://schemas.openxmlformats.org/officeDocument/2006/relationships/tags" Target="../tags/tag307.xml"/><Relationship Id="rId21" Type="http://schemas.openxmlformats.org/officeDocument/2006/relationships/tags" Target="../tags/tag325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42.sv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12.emf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oleObject" Target="../embeddings/oleObject27.bin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slideLayout" Target="../slideLayouts/slideLayout13.xml"/><Relationship Id="rId27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8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7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oleObject" Target="../embeddings/oleObject28.bin"/><Relationship Id="rId3" Type="http://schemas.openxmlformats.org/officeDocument/2006/relationships/tags" Target="../tags/tag328.xml"/><Relationship Id="rId21" Type="http://schemas.openxmlformats.org/officeDocument/2006/relationships/tags" Target="../tags/tag346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tags" Target="../tags/tag349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Relationship Id="rId27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9" Type="http://schemas.openxmlformats.org/officeDocument/2006/relationships/tags" Target="../tags/tag388.xml"/><Relationship Id="rId21" Type="http://schemas.openxmlformats.org/officeDocument/2006/relationships/tags" Target="../tags/tag370.xml"/><Relationship Id="rId34" Type="http://schemas.openxmlformats.org/officeDocument/2006/relationships/tags" Target="../tags/tag383.xml"/><Relationship Id="rId42" Type="http://schemas.openxmlformats.org/officeDocument/2006/relationships/image" Target="../media/image12.emf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tags" Target="../tags/tag378.xml"/><Relationship Id="rId41" Type="http://schemas.openxmlformats.org/officeDocument/2006/relationships/oleObject" Target="../embeddings/oleObject29.bin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tags" Target="../tags/tag381.xml"/><Relationship Id="rId37" Type="http://schemas.openxmlformats.org/officeDocument/2006/relationships/tags" Target="../tags/tag386.xml"/><Relationship Id="rId40" Type="http://schemas.openxmlformats.org/officeDocument/2006/relationships/slideLayout" Target="../slideLayouts/slideLayout13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36" Type="http://schemas.openxmlformats.org/officeDocument/2006/relationships/tags" Target="../tags/tag385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tags" Target="../tags/tag380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Relationship Id="rId35" Type="http://schemas.openxmlformats.org/officeDocument/2006/relationships/tags" Target="../tags/tag384.xml"/><Relationship Id="rId43" Type="http://schemas.openxmlformats.org/officeDocument/2006/relationships/chart" Target="../charts/chart4.xml"/><Relationship Id="rId8" Type="http://schemas.openxmlformats.org/officeDocument/2006/relationships/tags" Target="../tags/tag357.xml"/><Relationship Id="rId3" Type="http://schemas.openxmlformats.org/officeDocument/2006/relationships/tags" Target="../tags/tag352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82.xml"/><Relationship Id="rId38" Type="http://schemas.openxmlformats.org/officeDocument/2006/relationships/tags" Target="../tags/tag38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4.xml"/><Relationship Id="rId21" Type="http://schemas.openxmlformats.org/officeDocument/2006/relationships/tags" Target="../tags/tag59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84" Type="http://schemas.openxmlformats.org/officeDocument/2006/relationships/tags" Target="../tags/tag122.xml"/><Relationship Id="rId89" Type="http://schemas.openxmlformats.org/officeDocument/2006/relationships/tags" Target="../tags/tag127.xml"/><Relationship Id="rId112" Type="http://schemas.openxmlformats.org/officeDocument/2006/relationships/image" Target="../media/image1.emf"/><Relationship Id="rId16" Type="http://schemas.openxmlformats.org/officeDocument/2006/relationships/tags" Target="../tags/tag54.xml"/><Relationship Id="rId107" Type="http://schemas.openxmlformats.org/officeDocument/2006/relationships/tags" Target="../tags/tag145.xml"/><Relationship Id="rId11" Type="http://schemas.openxmlformats.org/officeDocument/2006/relationships/tags" Target="../tags/tag49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74" Type="http://schemas.openxmlformats.org/officeDocument/2006/relationships/tags" Target="../tags/tag112.xml"/><Relationship Id="rId79" Type="http://schemas.openxmlformats.org/officeDocument/2006/relationships/tags" Target="../tags/tag117.xml"/><Relationship Id="rId102" Type="http://schemas.openxmlformats.org/officeDocument/2006/relationships/tags" Target="../tags/tag140.xml"/><Relationship Id="rId5" Type="http://schemas.openxmlformats.org/officeDocument/2006/relationships/tags" Target="../tags/tag43.xml"/><Relationship Id="rId90" Type="http://schemas.openxmlformats.org/officeDocument/2006/relationships/tags" Target="../tags/tag128.xml"/><Relationship Id="rId95" Type="http://schemas.openxmlformats.org/officeDocument/2006/relationships/tags" Target="../tags/tag133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80" Type="http://schemas.openxmlformats.org/officeDocument/2006/relationships/tags" Target="../tags/tag118.xml"/><Relationship Id="rId85" Type="http://schemas.openxmlformats.org/officeDocument/2006/relationships/tags" Target="../tags/tag123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59" Type="http://schemas.openxmlformats.org/officeDocument/2006/relationships/tags" Target="../tags/tag97.xml"/><Relationship Id="rId103" Type="http://schemas.openxmlformats.org/officeDocument/2006/relationships/tags" Target="../tags/tag141.xml"/><Relationship Id="rId108" Type="http://schemas.openxmlformats.org/officeDocument/2006/relationships/tags" Target="../tags/tag146.xml"/><Relationship Id="rId54" Type="http://schemas.openxmlformats.org/officeDocument/2006/relationships/tags" Target="../tags/tag92.xml"/><Relationship Id="rId70" Type="http://schemas.openxmlformats.org/officeDocument/2006/relationships/tags" Target="../tags/tag108.xml"/><Relationship Id="rId75" Type="http://schemas.openxmlformats.org/officeDocument/2006/relationships/tags" Target="../tags/tag113.xml"/><Relationship Id="rId91" Type="http://schemas.openxmlformats.org/officeDocument/2006/relationships/tags" Target="../tags/tag129.xml"/><Relationship Id="rId96" Type="http://schemas.openxmlformats.org/officeDocument/2006/relationships/tags" Target="../tags/tag13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6" Type="http://schemas.openxmlformats.org/officeDocument/2006/relationships/tags" Target="../tags/tag144.xml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tags" Target="../tags/tag116.xml"/><Relationship Id="rId81" Type="http://schemas.openxmlformats.org/officeDocument/2006/relationships/tags" Target="../tags/tag119.xml"/><Relationship Id="rId86" Type="http://schemas.openxmlformats.org/officeDocument/2006/relationships/tags" Target="../tags/tag124.xml"/><Relationship Id="rId94" Type="http://schemas.openxmlformats.org/officeDocument/2006/relationships/tags" Target="../tags/tag132.xml"/><Relationship Id="rId99" Type="http://schemas.openxmlformats.org/officeDocument/2006/relationships/tags" Target="../tags/tag137.xml"/><Relationship Id="rId101" Type="http://schemas.openxmlformats.org/officeDocument/2006/relationships/tags" Target="../tags/tag13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9" Type="http://schemas.openxmlformats.org/officeDocument/2006/relationships/tags" Target="../tags/tag77.xml"/><Relationship Id="rId109" Type="http://schemas.openxmlformats.org/officeDocument/2006/relationships/slideLayout" Target="../slideLayouts/slideLayout9.xml"/><Relationship Id="rId34" Type="http://schemas.openxmlformats.org/officeDocument/2006/relationships/tags" Target="../tags/tag72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76" Type="http://schemas.openxmlformats.org/officeDocument/2006/relationships/tags" Target="../tags/tag114.xml"/><Relationship Id="rId97" Type="http://schemas.openxmlformats.org/officeDocument/2006/relationships/tags" Target="../tags/tag135.xml"/><Relationship Id="rId104" Type="http://schemas.openxmlformats.org/officeDocument/2006/relationships/tags" Target="../tags/tag142.xml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92" Type="http://schemas.openxmlformats.org/officeDocument/2006/relationships/tags" Target="../tags/tag130.xml"/><Relationship Id="rId2" Type="http://schemas.openxmlformats.org/officeDocument/2006/relationships/tags" Target="../tags/tag40.xml"/><Relationship Id="rId29" Type="http://schemas.openxmlformats.org/officeDocument/2006/relationships/tags" Target="../tags/tag67.xml"/><Relationship Id="rId24" Type="http://schemas.openxmlformats.org/officeDocument/2006/relationships/tags" Target="../tags/tag62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66" Type="http://schemas.openxmlformats.org/officeDocument/2006/relationships/tags" Target="../tags/tag104.xml"/><Relationship Id="rId87" Type="http://schemas.openxmlformats.org/officeDocument/2006/relationships/tags" Target="../tags/tag125.xml"/><Relationship Id="rId110" Type="http://schemas.openxmlformats.org/officeDocument/2006/relationships/notesSlide" Target="../notesSlides/notesSlide2.xml"/><Relationship Id="rId61" Type="http://schemas.openxmlformats.org/officeDocument/2006/relationships/tags" Target="../tags/tag99.xml"/><Relationship Id="rId82" Type="http://schemas.openxmlformats.org/officeDocument/2006/relationships/tags" Target="../tags/tag120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56" Type="http://schemas.openxmlformats.org/officeDocument/2006/relationships/tags" Target="../tags/tag94.xml"/><Relationship Id="rId77" Type="http://schemas.openxmlformats.org/officeDocument/2006/relationships/tags" Target="../tags/tag115.xml"/><Relationship Id="rId100" Type="http://schemas.openxmlformats.org/officeDocument/2006/relationships/tags" Target="../tags/tag138.xml"/><Relationship Id="rId105" Type="http://schemas.openxmlformats.org/officeDocument/2006/relationships/tags" Target="../tags/tag143.xml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93" Type="http://schemas.openxmlformats.org/officeDocument/2006/relationships/tags" Target="../tags/tag131.xml"/><Relationship Id="rId98" Type="http://schemas.openxmlformats.org/officeDocument/2006/relationships/tags" Target="../tags/tag136.xml"/><Relationship Id="rId3" Type="http://schemas.openxmlformats.org/officeDocument/2006/relationships/tags" Target="../tags/tag41.xml"/><Relationship Id="rId25" Type="http://schemas.openxmlformats.org/officeDocument/2006/relationships/tags" Target="../tags/tag63.xml"/><Relationship Id="rId46" Type="http://schemas.openxmlformats.org/officeDocument/2006/relationships/tags" Target="../tags/tag84.xml"/><Relationship Id="rId67" Type="http://schemas.openxmlformats.org/officeDocument/2006/relationships/tags" Target="../tags/tag105.xml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62" Type="http://schemas.openxmlformats.org/officeDocument/2006/relationships/tags" Target="../tags/tag100.xml"/><Relationship Id="rId83" Type="http://schemas.openxmlformats.org/officeDocument/2006/relationships/tags" Target="../tags/tag121.xml"/><Relationship Id="rId88" Type="http://schemas.openxmlformats.org/officeDocument/2006/relationships/tags" Target="../tags/tag126.xml"/><Relationship Id="rId11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files/docs/2026/05/02/145PGRR-68-ERCOT-Comments-050226.docx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www.ercot.com/files/docs/2026/05/11/145PGRR-86-ERCOT-Comments-051126.docx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7.xml"/><Relationship Id="rId6" Type="http://schemas.openxmlformats.org/officeDocument/2006/relationships/hyperlink" Target="https://www.ercot.com/mktrules/issues/NPRR1325" TargetMode="External"/><Relationship Id="rId5" Type="http://schemas.openxmlformats.org/officeDocument/2006/relationships/hyperlink" Target="https://www.ercot.com/mktrules/issues/PGRR145" TargetMode="Externa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files/docs/2026/04/29/145PGRR-58-PUCT-Staff-Comments-042926.docx" TargetMode="External"/><Relationship Id="rId3" Type="http://schemas.openxmlformats.org/officeDocument/2006/relationships/tags" Target="../tags/tag150.xml"/><Relationship Id="rId7" Type="http://schemas.openxmlformats.org/officeDocument/2006/relationships/hyperlink" Target="https://interchange.puc.texas.gov/Documents/59142_22_1620591.PDF" TargetMode="Externa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interchange.puc.texas.gov/Documents/59142_33_1639274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Relationship Id="rId5" Type="http://schemas.openxmlformats.org/officeDocument/2006/relationships/hyperlink" Target="https://interchange.puc.texas.gov/Documents/59142_33_1639274.PDF" TargetMode="Externa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72" imgH="588" progId="TCLayout.ActiveDocument.1">
                  <p:embed/>
                </p:oleObj>
              </mc:Choice>
              <mc:Fallback>
                <p:oleObj name="think-cell Slide" r:id="rId7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026" name="Picture 2" descr="What is ERCOT? | Electric Reliability Council of Texas">
            <a:extLst>
              <a:ext uri="{FF2B5EF4-FFF2-40B4-BE49-F238E27FC236}">
                <a16:creationId xmlns:a16="http://schemas.microsoft.com/office/drawing/2014/main" id="{276453CC-D41C-742E-51DF-E9A8DA58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2" y="4897315"/>
            <a:ext cx="2047351" cy="10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CBF3670-63C3-6D42-011E-AC3420A91679}"/>
              </a:ext>
            </a:extLst>
          </p:cNvPr>
          <p:cNvSpPr txBox="1">
            <a:spLocks/>
          </p:cNvSpPr>
          <p:nvPr/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/>
              <a:t>Batch Study Details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/>
              <a:t>PGRR145 and NPRR1325</a:t>
            </a:r>
            <a:endParaRPr lang="en-US" sz="1400"/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id="{4CEF5D44-C951-2D57-C501-548235B57BCC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 flipH="1">
            <a:off x="6427363" y="4437743"/>
            <a:ext cx="5455214" cy="2134369"/>
          </a:xfrm>
        </p:spPr>
        <p:txBody>
          <a:bodyPr vert="horz" wrap="square" lIns="274320" tIns="182880" rIns="640080" bIns="182880" anchor="t">
            <a:noAutofit/>
          </a:bodyPr>
          <a:lstStyle/>
          <a:p>
            <a:r>
              <a:rPr lang="en-US">
                <a:cs typeface="Arial"/>
              </a:rPr>
              <a:t>May 13, 2026</a:t>
            </a:r>
          </a:p>
          <a:p>
            <a:r>
              <a:rPr lang="en-US">
                <a:cs typeface="Arial"/>
              </a:rPr>
              <a:t>TAC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67DE18A-DF53-9BB0-8EC8-00F0ACF53A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604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7DE18A-DF53-9BB0-8EC8-00F0ACF53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1FCE4-7A98-1C5C-313D-71231600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Key stakeholder feedback not adopted and ERCOT rationale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385102-B53F-C00E-E637-69A3DFDC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87DE94B-946E-C6B4-78EB-6F00B5BF884C}"/>
              </a:ext>
            </a:extLst>
          </p:cNvPr>
          <p:cNvSpPr txBox="1">
            <a:spLocks/>
          </p:cNvSpPr>
          <p:nvPr/>
        </p:nvSpPr>
        <p:spPr>
          <a:xfrm>
            <a:off x="1257299" y="6629250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Source: PGRR145 ERCOT Comments, May 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104E8-E01C-52E9-988A-D5317E86658A}"/>
              </a:ext>
            </a:extLst>
          </p:cNvPr>
          <p:cNvSpPr txBox="1"/>
          <p:nvPr/>
        </p:nvSpPr>
        <p:spPr>
          <a:xfrm>
            <a:off x="1257299" y="1249261"/>
            <a:ext cx="10401300" cy="464742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Rejected inclusion of post–Dec 15, 2025 RPG-based loads as “studied load”:</a:t>
            </a:r>
            <a:r>
              <a:rPr lang="en-US" sz="1600"/>
              <a:t> RPG submissions after implementation of the new process do not qualify as valid interconnection studies and should not be used for Batch Zero eligibility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Did not allow unreviewed TSP studies to qualify for inclusion:</a:t>
            </a:r>
            <a:r>
              <a:rPr lang="en-US" sz="1600"/>
              <a:t> studies must be approved/ endorsed by ERCOT or accepted by RPG, not simply performed by a TSP, since RPG studies assess transmission need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Rejected proposals to prioritize RPG-based loads over LLIS-based loads:</a:t>
            </a:r>
            <a:r>
              <a:rPr lang="en-US" sz="1600"/>
              <a:t> maintained ERCOT approval and study completion as the objective, uniform criterion for study validity rather than giving preference to specific study pathways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Did not expand Batch Zero to include additional ~40 GW of RPG-associated load:</a:t>
            </a:r>
            <a:r>
              <a:rPr lang="en-US" sz="1600"/>
              <a:t> risk of exceeding reasonable study bounds, with total modeled load already exceeding ~180 GW vs. ~111 GW baseline forecast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Rejected allowing ineligible loads to enter as studied load via PCLR/WLPUN election:</a:t>
            </a:r>
            <a:r>
              <a:rPr lang="en-US" sz="1600"/>
              <a:t> this would effectively open Batch Zero to 400+ GW of requests, significantly increasing study complexity and jeopardizing timelines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Did not rely on PCLR/WLPUN designation as a screening mechanism:</a:t>
            </a:r>
            <a:r>
              <a:rPr lang="en-US" sz="1600"/>
              <a:t> flexible load treatment does not substitute for prior study validation or system impact analysis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Declined to revise Planning Guide language for TPIT data concerns:</a:t>
            </a:r>
            <a:r>
              <a:rPr lang="en-US" sz="1600"/>
              <a:t> committed to an ad hoc TPIT update with TSPs to incorporate latest transmission information without formal rule changes</a:t>
            </a:r>
          </a:p>
        </p:txBody>
      </p:sp>
    </p:spTree>
    <p:extLst>
      <p:ext uri="{BB962C8B-B14F-4D97-AF65-F5344CB8AC3E}">
        <p14:creationId xmlns:p14="http://schemas.microsoft.com/office/powerpoint/2010/main" val="313420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1F776E6-CE9A-F1BB-33BB-2B15CE8272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268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F776E6-CE9A-F1BB-33BB-2B15CE827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A3B5F-10DE-6BA9-4A21-82EDA9D7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APPENDIX 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5534A5A-3327-F429-246D-128DF7840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b="1"/>
              <a:t>PCLR Design Details from prior Workshops</a:t>
            </a:r>
          </a:p>
          <a:p>
            <a:r>
              <a:rPr lang="en-US" sz="2000" b="1"/>
              <a:t>BYOG Design Details from prior Workshops</a:t>
            </a:r>
          </a:p>
          <a:p>
            <a:r>
              <a:rPr lang="en-US" sz="2000" b="1"/>
              <a:t>Details on non-linearity of studying 2032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A116A7-FD4E-2CD0-5FC0-D22FEC97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0874-2978-F617-8925-45DF83E5B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FCCFC4EC-A1A6-F474-3422-98C76F87E0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04" imgH="403" progId="TCLayout.ActiveDocument.1">
                  <p:embed/>
                </p:oleObj>
              </mc:Choice>
              <mc:Fallback>
                <p:oleObj name="think-cell Slide" r:id="rId9" imgW="404" imgH="403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FCCFC4EC-A1A6-F474-3422-98C76F87E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600F8DE7-50F3-A2AF-E5E2-4260A1AED14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7300" y="457200"/>
            <a:ext cx="10401300" cy="664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/>
              <a:t>Overview of </a:t>
            </a:r>
            <a:r>
              <a:rPr lang="en-US">
                <a:solidFill>
                  <a:srgbClr val="171A1C"/>
                </a:solidFill>
                <a:cs typeface="Arial"/>
              </a:rPr>
              <a:t>Provisional Controllable Load Resource (PCLR)</a:t>
            </a:r>
            <a:br>
              <a:rPr lang="en-US" sz="3200">
                <a:solidFill>
                  <a:srgbClr val="171A1C"/>
                </a:solidFill>
                <a:cs typeface="Arial"/>
              </a:rPr>
            </a:br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DB5EB-B2BA-DF51-73F9-5BBA3E738279}"/>
              </a:ext>
            </a:extLst>
          </p:cNvPr>
          <p:cNvGrpSpPr/>
          <p:nvPr/>
        </p:nvGrpSpPr>
        <p:grpSpPr>
          <a:xfrm>
            <a:off x="1819276" y="2198345"/>
            <a:ext cx="2075727" cy="925852"/>
            <a:chOff x="3142216" y="2198345"/>
            <a:chExt cx="2075727" cy="92585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1A1341-BA2D-2B64-8E42-CB53AC384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079" y="2198345"/>
              <a:ext cx="0" cy="659153"/>
            </a:xfrm>
            <a:prstGeom prst="line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AFFDC40-A18B-A38F-E878-9D59B9DE024F}"/>
                </a:ext>
              </a:extLst>
            </p:cNvPr>
            <p:cNvSpPr>
              <a:spLocks/>
            </p:cNvSpPr>
            <p:nvPr/>
          </p:nvSpPr>
          <p:spPr>
            <a:xfrm flipV="1">
              <a:off x="4028142" y="2857498"/>
              <a:ext cx="303874" cy="266699"/>
            </a:xfrm>
            <a:prstGeom prst="triangle">
              <a:avLst/>
            </a:prstGeom>
            <a:solidFill>
              <a:schemeClr val="bg1"/>
            </a:solidFill>
            <a:ln w="28575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576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37412E-1EE9-DAA2-47AF-893CADF0732B}"/>
                </a:ext>
              </a:extLst>
            </p:cNvPr>
            <p:cNvCxnSpPr>
              <a:cxnSpLocks/>
            </p:cNvCxnSpPr>
            <p:nvPr/>
          </p:nvCxnSpPr>
          <p:spPr>
            <a:xfrm>
              <a:off x="3142216" y="2198345"/>
              <a:ext cx="2075727" cy="0"/>
            </a:xfrm>
            <a:prstGeom prst="line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5919F12-D58E-25EA-2625-5449FC1BEACC}"/>
                </a:ext>
              </a:extLst>
            </p:cNvPr>
            <p:cNvGrpSpPr/>
            <p:nvPr/>
          </p:nvGrpSpPr>
          <p:grpSpPr>
            <a:xfrm>
              <a:off x="4070347" y="2418190"/>
              <a:ext cx="219464" cy="219464"/>
              <a:chOff x="4070347" y="2263909"/>
              <a:chExt cx="219464" cy="21946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8096A18-6608-12D9-F445-3415D80CC454}"/>
                  </a:ext>
                </a:extLst>
              </p:cNvPr>
              <p:cNvSpPr/>
              <p:nvPr/>
            </p:nvSpPr>
            <p:spPr>
              <a:xfrm>
                <a:off x="4070347" y="2263909"/>
                <a:ext cx="219464" cy="219464"/>
              </a:xfrm>
              <a:prstGeom prst="ellipse">
                <a:avLst/>
              </a:prstGeom>
              <a:solidFill>
                <a:schemeClr val="bg1"/>
              </a:solidFill>
              <a:ln w="635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3291690E-2232-5826-88FD-CD6DC1DBA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074564" y="2268126"/>
                <a:ext cx="211029" cy="211029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90D579-9815-8215-B587-E136EA5EE0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19276" y="3289395"/>
            <a:ext cx="732525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 Load participates as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Provisional Controllable Load Resource (PCLR)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where a portion of load is firm (LPC) and the remaining load is flexible and subject to dispatch</a:t>
            </a:r>
          </a:p>
          <a:p>
            <a:pPr lvl="1">
              <a:buClr>
                <a:srgbClr val="171A1C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PCLR framework enables </a:t>
            </a:r>
            <a:r>
              <a:rPr lang="en-US" sz="1400">
                <a:solidFill>
                  <a:srgbClr val="171A1C"/>
                </a:solidFill>
                <a:latin typeface="Arial"/>
              </a:rPr>
              <a:t>Load to </a:t>
            </a:r>
            <a:r>
              <a:rPr lang="en-US" sz="1400">
                <a:latin typeface="Arial"/>
              </a:rPr>
              <a:t>consume more energy in unconstrained hours of the day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ahead of full transmission build-out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with firm MW defined in the Batch Zero study and non-firm MW managed through SCED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8CA3F-0B03-3083-4B8E-2A78C28CE8F5}"/>
              </a:ext>
            </a:extLst>
          </p:cNvPr>
          <p:cNvSpPr txBox="1">
            <a:spLocks/>
          </p:cNvSpPr>
          <p:nvPr/>
        </p:nvSpPr>
        <p:spPr>
          <a:xfrm>
            <a:off x="507108" y="3289395"/>
            <a:ext cx="104461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A9F8D-14D3-8F9B-5BB1-AEA51BC01CB1}"/>
              </a:ext>
            </a:extLst>
          </p:cNvPr>
          <p:cNvSpPr txBox="1">
            <a:spLocks/>
          </p:cNvSpPr>
          <p:nvPr/>
        </p:nvSpPr>
        <p:spPr>
          <a:xfrm>
            <a:off x="507108" y="4627678"/>
            <a:ext cx="104461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83F25-3CAF-328B-FBB3-7ADB7E11251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19275" y="4627678"/>
            <a:ext cx="7325253" cy="13696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Split between firm and flexible load defined through the Load Commissioning Plan (LCP) (LPC = firm MW; remaining load operates as PCLR)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PCLR participates as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dispatchable demand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must follow SCED basepoints within its operating range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requested load is studied in Batch Zero, with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transmission upgrades identified to transition PCLR to firm service over 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BB1926-36E1-0B82-2DBB-2C5416E4B468}"/>
              </a:ext>
            </a:extLst>
          </p:cNvPr>
          <p:cNvGrpSpPr>
            <a:grpSpLocks/>
          </p:cNvGrpSpPr>
          <p:nvPr/>
        </p:nvGrpSpPr>
        <p:grpSpPr>
          <a:xfrm>
            <a:off x="507108" y="1699996"/>
            <a:ext cx="8637420" cy="291941"/>
            <a:chOff x="507108" y="1699996"/>
            <a:chExt cx="11151492" cy="291941"/>
          </a:xfrm>
        </p:grpSpPr>
        <p:cxnSp>
          <p:nvCxnSpPr>
            <p:cNvPr id="22" name="LineBasicDefault 292">
              <a:extLst>
                <a:ext uri="{FF2B5EF4-FFF2-40B4-BE49-F238E27FC236}">
                  <a16:creationId xmlns:a16="http://schemas.microsoft.com/office/drawing/2014/main" id="{F8CD6090-3611-55C8-634F-92A7ACC3D301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507108" y="1991937"/>
              <a:ext cx="11151492" cy="0"/>
            </a:xfrm>
            <a:prstGeom prst="straightConnector1">
              <a:avLst/>
            </a:prstGeom>
            <a:ln w="12700" cap="flat">
              <a:solidFill>
                <a:schemeClr val="bg1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5999F5-D542-98B9-3A32-28A7E58A9B8F}"/>
                </a:ext>
              </a:extLst>
            </p:cNvPr>
            <p:cNvSpPr txBox="1">
              <a:spLocks/>
            </p:cNvSpPr>
            <p:nvPr/>
          </p:nvSpPr>
          <p:spPr>
            <a:xfrm>
              <a:off x="507108" y="1699996"/>
              <a:ext cx="11151492" cy="246221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71A1C"/>
                </a:buClr>
                <a:defRPr/>
              </a:pPr>
              <a:r>
                <a:rPr lang="en-US" b="1">
                  <a:solidFill>
                    <a:srgbClr val="171A1C"/>
                  </a:solidFill>
                  <a:latin typeface="Arial"/>
                  <a:cs typeface="Arial"/>
                </a:rPr>
                <a:t>Provisional Controllable Load Resource (PCLR)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4" name="XWhite 32">
            <a:extLst>
              <a:ext uri="{FF2B5EF4-FFF2-40B4-BE49-F238E27FC236}">
                <a16:creationId xmlns:a16="http://schemas.microsoft.com/office/drawing/2014/main" id="{43C3E7B8-C219-C368-4437-F5B31AAE65E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51364" y="1302634"/>
            <a:ext cx="184843" cy="184843"/>
            <a:chOff x="1016000" y="1016000"/>
            <a:chExt cx="396228" cy="39622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1DC017-8054-9EAD-DA19-DC5C0DFCBBB8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F58D911E-4152-7283-88F2-8C2F477FA6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C7823A0-5413-55F6-3DAB-820484E9E896}"/>
              </a:ext>
            </a:extLst>
          </p:cNvPr>
          <p:cNvSpPr txBox="1"/>
          <p:nvPr/>
        </p:nvSpPr>
        <p:spPr>
          <a:xfrm>
            <a:off x="10055597" y="1302722"/>
            <a:ext cx="1603003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Point of interconnection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B43148-ADB9-EC48-44C9-293C5554D5E0}"/>
              </a:ext>
            </a:extLst>
          </p:cNvPr>
          <p:cNvCxnSpPr>
            <a:cxnSpLocks/>
          </p:cNvCxnSpPr>
          <p:nvPr/>
        </p:nvCxnSpPr>
        <p:spPr>
          <a:xfrm>
            <a:off x="507108" y="4493304"/>
            <a:ext cx="8637420" cy="0"/>
          </a:xfrm>
          <a:prstGeom prst="line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D51D92-2957-B944-0AD4-454EC6C292B7}"/>
              </a:ext>
            </a:extLst>
          </p:cNvPr>
          <p:cNvGrpSpPr/>
          <p:nvPr/>
        </p:nvGrpSpPr>
        <p:grpSpPr>
          <a:xfrm>
            <a:off x="8955849" y="1302722"/>
            <a:ext cx="624323" cy="184666"/>
            <a:chOff x="7751899" y="1302722"/>
            <a:chExt cx="624323" cy="18466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B97E54-5DC6-9A60-49ED-23C9B3980DBE}"/>
                </a:ext>
              </a:extLst>
            </p:cNvPr>
            <p:cNvSpPr>
              <a:spLocks/>
            </p:cNvSpPr>
            <p:nvPr/>
          </p:nvSpPr>
          <p:spPr>
            <a:xfrm flipV="1">
              <a:off x="7751899" y="1312256"/>
              <a:ext cx="188682" cy="165599"/>
            </a:xfrm>
            <a:prstGeom prst="triangle">
              <a:avLst/>
            </a:prstGeom>
            <a:solidFill>
              <a:schemeClr val="bg1"/>
            </a:solidFill>
            <a:ln w="28575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576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DA5E1E-9C3B-7692-708E-C9834B7580F7}"/>
                </a:ext>
              </a:extLst>
            </p:cNvPr>
            <p:cNvSpPr txBox="1"/>
            <p:nvPr/>
          </p:nvSpPr>
          <p:spPr>
            <a:xfrm>
              <a:off x="8036385" y="1302722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Load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833A5A-DA16-93D8-259B-0A6647CC026B}"/>
              </a:ext>
            </a:extLst>
          </p:cNvPr>
          <p:cNvSpPr txBox="1">
            <a:spLocks/>
          </p:cNvSpPr>
          <p:nvPr/>
        </p:nvSpPr>
        <p:spPr>
          <a:xfrm>
            <a:off x="507108" y="2198345"/>
            <a:ext cx="10446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Illustrative scheme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6106E3C7-4C98-EF98-30F2-B3B00BDE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AAAD3-CEF6-2653-39B9-B150931947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1806" y="3353216"/>
            <a:ext cx="231058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E0CA-0A97-1951-6118-A170F9DA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B8D1F-3BD9-02B3-F623-9565BE71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Provisional CLRs – Definition</a:t>
            </a:r>
            <a:r>
              <a:rPr lang="en-US" baseline="30000"/>
              <a:t>1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3E0E97-897B-0A7E-DA69-04ACE0F40BBF}"/>
              </a:ext>
            </a:extLst>
          </p:cNvPr>
          <p:cNvGraphicFramePr>
            <a:graphicFrameLocks/>
          </p:cNvGraphicFramePr>
          <p:nvPr/>
        </p:nvGraphicFramePr>
        <p:xfrm>
          <a:off x="406400" y="885289"/>
          <a:ext cx="11379200" cy="528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AD0E-E39B-ED27-D577-0774ED06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13</a:t>
            </a:fld>
            <a:endParaRPr lang="en-US"/>
          </a:p>
        </p:txBody>
      </p:sp>
      <p:sp>
        <p:nvSpPr>
          <p:cNvPr id="2" name="4. Footnote">
            <a:extLst>
              <a:ext uri="{FF2B5EF4-FFF2-40B4-BE49-F238E27FC236}">
                <a16:creationId xmlns:a16="http://schemas.microsoft.com/office/drawing/2014/main" id="{F2D7B15E-30DC-0010-EF57-3EA81E912D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323856"/>
            <a:ext cx="7885132" cy="1384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</a:t>
            </a:r>
            <a:endParaRPr lang="en-US" sz="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8276DC34-8221-275A-4C85-9F28CFE4121C}"/>
              </a:ext>
            </a:extLst>
          </p:cNvPr>
          <p:cNvSpPr txBox="1">
            <a:spLocks/>
          </p:cNvSpPr>
          <p:nvPr/>
        </p:nvSpPr>
        <p:spPr>
          <a:xfrm>
            <a:off x="554735" y="6537009"/>
            <a:ext cx="10870127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Reference: </a:t>
            </a:r>
            <a:r>
              <a:rPr lang="en-US" sz="900">
                <a:solidFill>
                  <a:srgbClr val="FF0000"/>
                </a:solidFill>
              </a:rPr>
              <a:t>Batch Zero PGRR145 (April 23, 2026),</a:t>
            </a:r>
            <a:r>
              <a:rPr lang="en-US" sz="900"/>
              <a:t> Sections 9.2.2.1, 9.3.2.1, 9.4.1, 9.5.3, and 9.6.1 (Provisional Controllable Load Resource design, study treatment, and operations)</a:t>
            </a:r>
          </a:p>
        </p:txBody>
      </p:sp>
    </p:spTree>
    <p:extLst>
      <p:ext uri="{BB962C8B-B14F-4D97-AF65-F5344CB8AC3E}">
        <p14:creationId xmlns:p14="http://schemas.microsoft.com/office/powerpoint/2010/main" val="158158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C4C8-147D-B79C-5FB0-A2DBAA97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078A2-1402-AA77-D8FF-EC783E84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Provisional CLRs – Structure of Revision Requests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F883A8-05DD-C870-6B4E-F2A2A7ABB264}"/>
              </a:ext>
            </a:extLst>
          </p:cNvPr>
          <p:cNvSpPr txBox="1"/>
          <p:nvPr/>
        </p:nvSpPr>
        <p:spPr>
          <a:xfrm>
            <a:off x="533400" y="1217647"/>
            <a:ext cx="1147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Will consist of a comments to existing PGRR145 and companion NPRR1325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Modular structure adds to PGRR145 and NPRR1325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Example – </a:t>
            </a:r>
            <a:r>
              <a:rPr lang="en-US"/>
              <a:t>Section 9.2.2.1, Additional Information Required for Provisional Controllable Load Resources (PCLRs) </a:t>
            </a:r>
            <a:r>
              <a:rPr lang="en-US" b="1"/>
              <a:t>compliments</a:t>
            </a:r>
            <a:r>
              <a:rPr lang="en-US"/>
              <a:t> Section 9.2.2 as written in PGRR145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structure will allow the PCLR concepts to move forward in parallel with PGRR145 and NPRR1325 if possible, without interfering with the core Batch Zero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Language related to PCLR approval to energize  and PCLR bid capping in SCED is intended to remain grey-boxed until implementation of NPRR1188 and until system changes for the bid capping are in place</a:t>
            </a:r>
          </a:p>
        </p:txBody>
      </p:sp>
      <p:sp>
        <p:nvSpPr>
          <p:cNvPr id="5" name="4. Footnote">
            <a:extLst>
              <a:ext uri="{FF2B5EF4-FFF2-40B4-BE49-F238E27FC236}">
                <a16:creationId xmlns:a16="http://schemas.microsoft.com/office/drawing/2014/main" id="{16E776B9-CF6E-637A-1B7E-05AF9472BD1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586947"/>
            <a:ext cx="788513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</a:t>
            </a:r>
            <a:endParaRPr 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6D43D-EA8A-8F52-3C92-1F70F762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0E6C7-A2A3-2A0D-1FE1-6EC96FDE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CustomIcon">
            <a:extLst>
              <a:ext uri="{FF2B5EF4-FFF2-40B4-BE49-F238E27FC236}">
                <a16:creationId xmlns:a16="http://schemas.microsoft.com/office/drawing/2014/main" id="{6641AEE2-BCDA-9CA3-EBD4-3C1830EDE72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9373677" y="1212574"/>
            <a:ext cx="1233970" cy="1233970"/>
            <a:chOff x="-205105" y="-205105"/>
            <a:chExt cx="1019810" cy="10198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A2889E-A4CB-EC26-731C-6012104B3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927250D-719E-CEBF-2B03-A1BA0F08E5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" name="CustomIcon">
            <a:extLst>
              <a:ext uri="{FF2B5EF4-FFF2-40B4-BE49-F238E27FC236}">
                <a16:creationId xmlns:a16="http://schemas.microsoft.com/office/drawing/2014/main" id="{B0845188-A4E3-16CA-CEBA-BCFE9EE2C06C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5479014" y="1212574"/>
            <a:ext cx="1233970" cy="1233970"/>
            <a:chOff x="-205105" y="-205105"/>
            <a:chExt cx="1019810" cy="10198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2ED319-37BF-5F1A-5B58-7E50E18E7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8733867-7924-E950-DCCC-BD193B338D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2F9541B-E96C-6B38-79A4-91316E5C762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4" imgH="403" progId="TCLayout.ActiveDocument.1">
                  <p:embed/>
                </p:oleObj>
              </mc:Choice>
              <mc:Fallback>
                <p:oleObj name="think-cell Slide" r:id="rId15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F9541B-E96C-6B38-79A4-91316E5C7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A2C331-D5BF-6628-3B89-A4A52310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PCLR Language – Foundational Concepts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7CF5F7-4C60-C17B-F82F-E7976962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6B5D1-EE95-FF43-030D-A49754909B3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2000" b="1"/>
              <a:t>Allocation in Batch Zero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E022B-0B8E-1110-7D14-28A771C6A4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49399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Registration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96784-A2FB-2706-5C11-ECE832C69F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44063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Ensure Real-Time Dispatch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5A325-FC4B-5B70-3BEE-E095834698E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54736" y="3270767"/>
            <a:ext cx="3293200" cy="303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Load is assessed through the Batch Zero process in the same manner as load requesting firm service for steady state and at full consumption for stability</a:t>
            </a:r>
          </a:p>
          <a:p>
            <a:pPr lvl="0">
              <a:buClr>
                <a:srgbClr val="000000"/>
              </a:buClr>
              <a:buNone/>
              <a:defRPr/>
            </a:pPr>
            <a:endParaRPr lang="en-US" sz="1400"/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The level of firm load that can be reliably served becomes the maximum Low Power Consumption (LPC) value for the PCLR in real-time (instead of a hard limit) </a:t>
            </a:r>
            <a:br>
              <a:rPr lang="en-US" sz="1400"/>
            </a:br>
            <a:endParaRPr lang="en-US" sz="1400"/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The remaining requested load amount is approved contingent on qualification as a PCLR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445860-A769-D1C0-0224-9B60A6B4B33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49399" y="3270767"/>
            <a:ext cx="3293200" cy="3046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Intention to register as a 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PCLR must be declared prior to the start of Batch Zero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Once allocated in Batch Zero, the load must register and qualify as PCLR before it may consume above initial limits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Load must remain registered as a PCLR until an exit date identified in Batch Zero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Obligation to remain a PCLR transfers to subsequent owners of the Large Load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244BB3-0506-B692-57DF-06A8EE298B8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344063" y="3270767"/>
            <a:ext cx="3293200" cy="18056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Like traditional CLRs, PCLRs must follow SCED basepoints when consuming energy</a:t>
            </a:r>
            <a:r>
              <a:rPr lang="en-US" sz="1400" baseline="30000"/>
              <a:t>2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Dynamic bid capping logic is added to ensure the PCLR will be dispatched rather than allowing the constraint to violate</a:t>
            </a:r>
          </a:p>
        </p:txBody>
      </p:sp>
      <p:grpSp>
        <p:nvGrpSpPr>
          <p:cNvPr id="30" name="CustomIcon">
            <a:extLst>
              <a:ext uri="{FF2B5EF4-FFF2-40B4-BE49-F238E27FC236}">
                <a16:creationId xmlns:a16="http://schemas.microsoft.com/office/drawing/2014/main" id="{7ED42E55-D305-B1CE-62A2-5237A7D4F0D0}"/>
              </a:ext>
            </a:extLst>
          </p:cNvPr>
          <p:cNvGrpSpPr>
            <a:grpSpLocks/>
          </p:cNvGrpSpPr>
          <p:nvPr>
            <p:custDataLst>
              <p:tags r:id="rId10"/>
            </p:custDataLst>
          </p:nvPr>
        </p:nvGrpSpPr>
        <p:grpSpPr>
          <a:xfrm>
            <a:off x="1584351" y="1212574"/>
            <a:ext cx="1233970" cy="1233970"/>
            <a:chOff x="-205105" y="-205105"/>
            <a:chExt cx="1019810" cy="10198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0B63B5-894C-61FE-9CDD-B2F13D74F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BBDC2C1-4135-1707-54E9-03CCF9BEA6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460108-88EB-FA15-BAB8-1230B8C9643C}"/>
              </a:ext>
            </a:extLst>
          </p:cNvPr>
          <p:cNvCxnSpPr>
            <a:cxnSpLocks/>
          </p:cNvCxnSpPr>
          <p:nvPr/>
        </p:nvCxnSpPr>
        <p:spPr>
          <a:xfrm>
            <a:off x="554736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05B493-149E-1BDC-72EA-5C86879D5B12}"/>
              </a:ext>
            </a:extLst>
          </p:cNvPr>
          <p:cNvCxnSpPr>
            <a:cxnSpLocks/>
          </p:cNvCxnSpPr>
          <p:nvPr/>
        </p:nvCxnSpPr>
        <p:spPr>
          <a:xfrm>
            <a:off x="4449399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3C1F67-2934-455A-DC40-7CD564C93035}"/>
              </a:ext>
            </a:extLst>
          </p:cNvPr>
          <p:cNvCxnSpPr>
            <a:cxnSpLocks/>
          </p:cNvCxnSpPr>
          <p:nvPr/>
        </p:nvCxnSpPr>
        <p:spPr>
          <a:xfrm>
            <a:off x="8344063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4. Footnote">
            <a:extLst>
              <a:ext uri="{FF2B5EF4-FFF2-40B4-BE49-F238E27FC236}">
                <a16:creationId xmlns:a16="http://schemas.microsoft.com/office/drawing/2014/main" id="{EE075732-438D-738C-1EB2-0C83E080869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33400" y="6586947"/>
            <a:ext cx="788513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lvl="0" indent="0"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  |  2. On implementation of NPRR1188</a:t>
            </a:r>
            <a:endParaRPr 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9C0F-2E0F-2D1B-0EC0-385E7CB5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C5CB0-8E67-F3CB-132C-4771EEFB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/>
          <a:lstStyle/>
          <a:p>
            <a:r>
              <a:rPr lang="en-US"/>
              <a:t>Provisional Controllable Load Resources (PCLRs) in Batch Zero</a:t>
            </a:r>
            <a:r>
              <a:rPr lang="en-US" baseline="30000"/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3261F67-ED9E-F430-1B08-CA5071243CC8}"/>
              </a:ext>
            </a:extLst>
          </p:cNvPr>
          <p:cNvSpPr/>
          <p:nvPr/>
        </p:nvSpPr>
        <p:spPr>
          <a:xfrm>
            <a:off x="352447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validates completion of all steps prior to granting Approval to Energize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59EEA0-ABC3-87DD-C490-93894EE5FDED}"/>
              </a:ext>
            </a:extLst>
          </p:cNvPr>
          <p:cNvSpPr/>
          <p:nvPr/>
        </p:nvSpPr>
        <p:spPr>
          <a:xfrm>
            <a:off x="1252416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1EAF738-6DB5-CD6B-EE2B-B19ECA972504}"/>
              </a:ext>
            </a:extLst>
          </p:cNvPr>
          <p:cNvSpPr/>
          <p:nvPr/>
        </p:nvSpPr>
        <p:spPr>
          <a:xfrm>
            <a:off x="3444240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QSE establishes required ICCP telemetry points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BDC2B6-135E-2ADE-F31F-2F97487E9204}"/>
              </a:ext>
            </a:extLst>
          </p:cNvPr>
          <p:cNvSpPr/>
          <p:nvPr/>
        </p:nvSpPr>
        <p:spPr>
          <a:xfrm>
            <a:off x="4344209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EA8575-E945-7C75-4CA5-76D3C8DC49E8}"/>
              </a:ext>
            </a:extLst>
          </p:cNvPr>
          <p:cNvSpPr/>
          <p:nvPr/>
        </p:nvSpPr>
        <p:spPr>
          <a:xfrm>
            <a:off x="6537709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RE coordinates with ERCOT to establish metering and submit CLR parameters via RIOO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682C19-94F8-E742-EAAE-BCEF58C51F02}"/>
              </a:ext>
            </a:extLst>
          </p:cNvPr>
          <p:cNvSpPr/>
          <p:nvPr/>
        </p:nvSpPr>
        <p:spPr>
          <a:xfrm>
            <a:off x="7437678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6A02D24-F6C1-2A2A-642B-420DB2E0AA86}"/>
              </a:ext>
            </a:extLst>
          </p:cNvPr>
          <p:cNvSpPr/>
          <p:nvPr/>
        </p:nvSpPr>
        <p:spPr>
          <a:xfrm>
            <a:off x="9647729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ILLE registers with ERCOT as a Resource Entity (RE) and designates a QSE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C23CC1-52DD-69AC-56DC-E31289DF79A0}"/>
              </a:ext>
            </a:extLst>
          </p:cNvPr>
          <p:cNvSpPr/>
          <p:nvPr/>
        </p:nvSpPr>
        <p:spPr>
          <a:xfrm>
            <a:off x="10547698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8B5B9F-786C-BBB4-9566-B1E85F7CFC6D}"/>
              </a:ext>
            </a:extLst>
          </p:cNvPr>
          <p:cNvSpPr/>
          <p:nvPr/>
        </p:nvSpPr>
        <p:spPr>
          <a:xfrm>
            <a:off x="9647729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studies the full load amount in the Batch Zero Refinement Study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636E4C-DF98-2B9E-A371-5D98E4BA6B28}"/>
              </a:ext>
            </a:extLst>
          </p:cNvPr>
          <p:cNvSpPr/>
          <p:nvPr/>
        </p:nvSpPr>
        <p:spPr>
          <a:xfrm>
            <a:off x="10547698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09BEBD-51D1-88D4-29C2-6E511ED14E7D}"/>
              </a:ext>
            </a:extLst>
          </p:cNvPr>
          <p:cNvSpPr/>
          <p:nvPr/>
        </p:nvSpPr>
        <p:spPr>
          <a:xfrm>
            <a:off x="6537709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rgbClr val="B1E5ED">
              <a:alpha val="3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ILLE submits updated Declaration to accept allocation amounts</a:t>
            </a:r>
            <a:r>
              <a:rPr lang="en-US" sz="1600" baseline="30000">
                <a:solidFill>
                  <a:schemeClr val="tx1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E25BC1-84FB-B8EE-1A9B-EE63C5236634}"/>
              </a:ext>
            </a:extLst>
          </p:cNvPr>
          <p:cNvSpPr/>
          <p:nvPr/>
        </p:nvSpPr>
        <p:spPr>
          <a:xfrm>
            <a:off x="7437678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DE6A3F-877C-A28B-CB02-EF831D12E880}"/>
              </a:ext>
            </a:extLst>
          </p:cNvPr>
          <p:cNvSpPr/>
          <p:nvPr/>
        </p:nvSpPr>
        <p:spPr>
          <a:xfrm>
            <a:off x="3444240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studies PCLR in Batch Zero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5669AC-92B5-5404-D749-1A7D40303C4E}"/>
              </a:ext>
            </a:extLst>
          </p:cNvPr>
          <p:cNvSpPr/>
          <p:nvPr/>
        </p:nvSpPr>
        <p:spPr>
          <a:xfrm>
            <a:off x="4344209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A9084E-21A5-8E65-8387-748C473113A3}"/>
              </a:ext>
            </a:extLst>
          </p:cNvPr>
          <p:cNvSpPr/>
          <p:nvPr/>
        </p:nvSpPr>
        <p:spPr>
          <a:xfrm>
            <a:off x="352447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Submission of Declaration and required information to ERCOT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(by July 24)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5A07200-EE25-F561-FCD4-FC9FC0D22EB5}"/>
              </a:ext>
            </a:extLst>
          </p:cNvPr>
          <p:cNvSpPr/>
          <p:nvPr/>
        </p:nvSpPr>
        <p:spPr>
          <a:xfrm>
            <a:off x="1252416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1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3CADAD-B4CD-7A84-E9B2-71ABCDD08981}"/>
              </a:ext>
            </a:extLst>
          </p:cNvPr>
          <p:cNvSpPr/>
          <p:nvPr/>
        </p:nvSpPr>
        <p:spPr>
          <a:xfrm>
            <a:off x="2638854" y="1879150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37207F2-AB77-A5FF-4D17-78ACE0E85F3C}"/>
              </a:ext>
            </a:extLst>
          </p:cNvPr>
          <p:cNvSpPr/>
          <p:nvPr/>
        </p:nvSpPr>
        <p:spPr>
          <a:xfrm>
            <a:off x="5740598" y="1862488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A93B1B5-59DF-6442-EF25-1909B528627D}"/>
              </a:ext>
            </a:extLst>
          </p:cNvPr>
          <p:cNvSpPr/>
          <p:nvPr/>
        </p:nvSpPr>
        <p:spPr>
          <a:xfrm>
            <a:off x="8834067" y="1868817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8077362-C0F5-DF76-1859-0C12BA7D5E93}"/>
              </a:ext>
            </a:extLst>
          </p:cNvPr>
          <p:cNvSpPr/>
          <p:nvPr/>
        </p:nvSpPr>
        <p:spPr>
          <a:xfrm rot="10800000">
            <a:off x="2639475" y="4359113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D919FE6-724E-7A77-65B6-0EB04241C1BD}"/>
              </a:ext>
            </a:extLst>
          </p:cNvPr>
          <p:cNvSpPr/>
          <p:nvPr/>
        </p:nvSpPr>
        <p:spPr>
          <a:xfrm rot="10800000">
            <a:off x="5741219" y="4342451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1A1EC3E-41BC-F177-0D5A-AF8D02D269D7}"/>
              </a:ext>
            </a:extLst>
          </p:cNvPr>
          <p:cNvSpPr/>
          <p:nvPr/>
        </p:nvSpPr>
        <p:spPr>
          <a:xfrm rot="10800000">
            <a:off x="8834688" y="4348780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3448552-442D-F36F-42C0-54362668FF46}"/>
              </a:ext>
            </a:extLst>
          </p:cNvPr>
          <p:cNvSpPr/>
          <p:nvPr/>
        </p:nvSpPr>
        <p:spPr>
          <a:xfrm rot="5400000">
            <a:off x="10527871" y="3086306"/>
            <a:ext cx="431540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30F88410-853B-4024-A76D-EA519B864E72}"/>
              </a:ext>
            </a:extLst>
          </p:cNvPr>
          <p:cNvSpPr/>
          <p:nvPr/>
        </p:nvSpPr>
        <p:spPr>
          <a:xfrm rot="16200000">
            <a:off x="7489102" y="1492253"/>
            <a:ext cx="305594" cy="8395313"/>
          </a:xfrm>
          <a:prstGeom prst="leftBrace">
            <a:avLst>
              <a:gd name="adj1" fmla="val 52592"/>
              <a:gd name="adj2" fmla="val 50000"/>
            </a:avLst>
          </a:prstGeom>
          <a:ln w="38100"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E14EC4-D0D1-64F9-2186-E4C00FEAAEDE}"/>
              </a:ext>
            </a:extLst>
          </p:cNvPr>
          <p:cNvSpPr txBox="1"/>
          <p:nvPr/>
        </p:nvSpPr>
        <p:spPr>
          <a:xfrm>
            <a:off x="4370049" y="5819594"/>
            <a:ext cx="652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8200"/>
                </a:solidFill>
              </a:rPr>
              <a:t>Must be done before non-firm load may energize</a:t>
            </a:r>
          </a:p>
          <a:p>
            <a:pPr algn="ctr"/>
            <a:r>
              <a:rPr lang="en-US" sz="1600">
                <a:solidFill>
                  <a:srgbClr val="FF8200"/>
                </a:solidFill>
              </a:rPr>
              <a:t>May be done in parallel with QSA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A4E76-9047-4082-143B-2011D4F1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16</a:t>
            </a:fld>
            <a:endParaRPr lang="en-US"/>
          </a:p>
        </p:txBody>
      </p:sp>
      <p:sp>
        <p:nvSpPr>
          <p:cNvPr id="2" name="4. Footnote">
            <a:extLst>
              <a:ext uri="{FF2B5EF4-FFF2-40B4-BE49-F238E27FC236}">
                <a16:creationId xmlns:a16="http://schemas.microsoft.com/office/drawing/2014/main" id="{1784FB8E-9641-CED1-0D2B-D6761D7B52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402281"/>
            <a:ext cx="801052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104775" lvl="0" indent="-104775"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1.	Design and NPRR/PGRR language still under internal review and may change prior to filing</a:t>
            </a:r>
          </a:p>
          <a:p>
            <a:pPr marL="104775" lvl="0" indent="-104775"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2.	Failure to submit Form W removes project from the refinement story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B2D93D-BFB4-C48A-E4AF-15047B3502AF}"/>
              </a:ext>
            </a:extLst>
          </p:cNvPr>
          <p:cNvGrpSpPr/>
          <p:nvPr/>
        </p:nvGrpSpPr>
        <p:grpSpPr>
          <a:xfrm>
            <a:off x="10479692" y="823283"/>
            <a:ext cx="1270348" cy="219938"/>
            <a:chOff x="9639394" y="823283"/>
            <a:chExt cx="1270348" cy="21993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490BAB-D859-AF3B-B603-AE0ABDD29A38}"/>
                </a:ext>
              </a:extLst>
            </p:cNvPr>
            <p:cNvSpPr/>
            <p:nvPr/>
          </p:nvSpPr>
          <p:spPr>
            <a:xfrm>
              <a:off x="9639394" y="823283"/>
              <a:ext cx="274055" cy="219938"/>
            </a:xfrm>
            <a:prstGeom prst="roundRect">
              <a:avLst>
                <a:gd name="adj" fmla="val 11169"/>
              </a:avLst>
            </a:prstGeom>
            <a:solidFill>
              <a:srgbClr val="E7F7FA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852A8E-A398-AFEA-4104-84D970611A27}"/>
                </a:ext>
              </a:extLst>
            </p:cNvPr>
            <p:cNvSpPr txBox="1"/>
            <p:nvPr/>
          </p:nvSpPr>
          <p:spPr>
            <a:xfrm>
              <a:off x="9952670" y="843937"/>
              <a:ext cx="957072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/>
                <a:t>Detailed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62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3AF58C7-0C6F-41EA-48F4-38BCC58A7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04" imgH="405" progId="TCLayout.ActiveDocument.1">
                  <p:embed/>
                </p:oleObj>
              </mc:Choice>
              <mc:Fallback>
                <p:oleObj name="think-cell Slide" r:id="rId13" imgW="404" imgH="405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AF58C7-0C6F-41EA-48F4-38BCC58A7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7058E3-92C2-2D73-EE0B-DC7762FE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/>
              <a:t>Post–Batch Zero, ILLE must elect path via Form W to retain position and proceed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5DFD-AB57-896E-82DF-B78A2DF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12564-417C-434A-8533-3A3BE7EC07C4}"/>
              </a:ext>
            </a:extLst>
          </p:cNvPr>
          <p:cNvSpPr/>
          <p:nvPr/>
        </p:nvSpPr>
        <p:spPr>
          <a:xfrm>
            <a:off x="1257300" y="1371600"/>
            <a:ext cx="1897380" cy="3989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A5F25-6596-2F2E-C733-AA8352463872}"/>
              </a:ext>
            </a:extLst>
          </p:cNvPr>
          <p:cNvSpPr txBox="1">
            <a:spLocks/>
          </p:cNvSpPr>
          <p:nvPr/>
        </p:nvSpPr>
        <p:spPr>
          <a:xfrm>
            <a:off x="1411224" y="1476833"/>
            <a:ext cx="16062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Context</a:t>
            </a:r>
          </a:p>
        </p:txBody>
      </p:sp>
      <p:cxnSp>
        <p:nvCxnSpPr>
          <p:cNvPr id="13" name="LineBasicDefault 13">
            <a:extLst>
              <a:ext uri="{FF2B5EF4-FFF2-40B4-BE49-F238E27FC236}">
                <a16:creationId xmlns:a16="http://schemas.microsoft.com/office/drawing/2014/main" id="{CF145503-FA56-AA79-B7CE-C0EAB2BD2F1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411224" y="1712825"/>
            <a:ext cx="1606296" cy="0"/>
          </a:xfrm>
          <a:prstGeom prst="straightConnector1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9092C1-0F71-875D-4D27-F599EB3CD315}"/>
              </a:ext>
            </a:extLst>
          </p:cNvPr>
          <p:cNvSpPr txBox="1">
            <a:spLocks/>
          </p:cNvSpPr>
          <p:nvPr/>
        </p:nvSpPr>
        <p:spPr>
          <a:xfrm>
            <a:off x="1402842" y="1853997"/>
            <a:ext cx="1606296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>
                <a:solidFill>
                  <a:schemeClr val="bg1"/>
                </a:solidFill>
              </a:rPr>
              <a:t>After Batch Zero results, each ILLE receives allocated </a:t>
            </a:r>
            <a:r>
              <a:rPr lang="en-US" sz="1400" b="1">
                <a:solidFill>
                  <a:schemeClr val="bg1"/>
                </a:solidFill>
              </a:rPr>
              <a:t>LPC (firm) and MPC (total)</a:t>
            </a:r>
            <a:r>
              <a:rPr lang="en-US" sz="1400">
                <a:solidFill>
                  <a:schemeClr val="bg1"/>
                </a:solidFill>
              </a:rPr>
              <a:t> values </a:t>
            </a:r>
          </a:p>
          <a:p>
            <a:r>
              <a:rPr lang="en-US" sz="1400">
                <a:solidFill>
                  <a:schemeClr val="bg1"/>
                </a:solidFill>
              </a:rPr>
              <a:t>To proceed, ILLE </a:t>
            </a:r>
            <a:r>
              <a:rPr lang="en-US" sz="1400" b="1">
                <a:solidFill>
                  <a:schemeClr val="bg1"/>
                </a:solidFill>
              </a:rPr>
              <a:t>must submit Form W Part B election</a:t>
            </a:r>
            <a:r>
              <a:rPr lang="en-US" sz="1400">
                <a:solidFill>
                  <a:schemeClr val="bg1"/>
                </a:solidFill>
              </a:rPr>
              <a:t> by deadline</a:t>
            </a:r>
          </a:p>
          <a:p>
            <a:r>
              <a:rPr lang="en-US" sz="1400">
                <a:solidFill>
                  <a:schemeClr val="bg1"/>
                </a:solidFill>
              </a:rPr>
              <a:t>Failure to elect leads to </a:t>
            </a:r>
            <a:r>
              <a:rPr lang="en-US" sz="1400" b="1">
                <a:solidFill>
                  <a:schemeClr val="bg1"/>
                </a:solidFill>
              </a:rPr>
              <a:t>project being removed from Refinement study </a:t>
            </a:r>
            <a:r>
              <a:rPr lang="en-US" sz="1400">
                <a:solidFill>
                  <a:schemeClr val="bg1"/>
                </a:solidFill>
              </a:rPr>
              <a:t>and loses queue position</a:t>
            </a:r>
          </a:p>
        </p:txBody>
      </p:sp>
      <p:cxnSp>
        <p:nvCxnSpPr>
          <p:cNvPr id="18" name="LineBasicDefault 18">
            <a:extLst>
              <a:ext uri="{FF2B5EF4-FFF2-40B4-BE49-F238E27FC236}">
                <a16:creationId xmlns:a16="http://schemas.microsoft.com/office/drawing/2014/main" id="{B5E69DEA-412A-E8F8-0B6B-DE89D670B3E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493008" y="1712825"/>
            <a:ext cx="816559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neBasicDefault 18">
            <a:extLst>
              <a:ext uri="{FF2B5EF4-FFF2-40B4-BE49-F238E27FC236}">
                <a16:creationId xmlns:a16="http://schemas.microsoft.com/office/drawing/2014/main" id="{A7A69F91-CE05-C515-CAFB-05FB9DF13F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493008" y="4359666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neBasicDefault 18">
            <a:extLst>
              <a:ext uri="{FF2B5EF4-FFF2-40B4-BE49-F238E27FC236}">
                <a16:creationId xmlns:a16="http://schemas.microsoft.com/office/drawing/2014/main" id="{CFF19977-6FA4-B5F2-7A89-DBBFBF32365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93008" y="3730811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neBasicDefault 18">
            <a:extLst>
              <a:ext uri="{FF2B5EF4-FFF2-40B4-BE49-F238E27FC236}">
                <a16:creationId xmlns:a16="http://schemas.microsoft.com/office/drawing/2014/main" id="{5D26D187-95F8-C39F-889D-5D5A2AE3931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493008" y="2773188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510F6E-8B10-5FEF-BE58-C4A21DA68D7D}"/>
              </a:ext>
            </a:extLst>
          </p:cNvPr>
          <p:cNvSpPr txBox="1">
            <a:spLocks/>
          </p:cNvSpPr>
          <p:nvPr/>
        </p:nvSpPr>
        <p:spPr>
          <a:xfrm>
            <a:off x="6201582" y="1476833"/>
            <a:ext cx="5457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Description</a:t>
            </a:r>
          </a:p>
        </p:txBody>
      </p:sp>
      <p:grpSp>
        <p:nvGrpSpPr>
          <p:cNvPr id="35" name="ChevronBlue 35">
            <a:extLst>
              <a:ext uri="{FF2B5EF4-FFF2-40B4-BE49-F238E27FC236}">
                <a16:creationId xmlns:a16="http://schemas.microsoft.com/office/drawing/2014/main" id="{D672A21F-7A22-6469-45D1-AF2F09B8D26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951238" y="3472425"/>
            <a:ext cx="396228" cy="396228"/>
            <a:chOff x="1016000" y="1016000"/>
            <a:chExt cx="396228" cy="396228"/>
          </a:xfrm>
          <a:solidFill>
            <a:srgbClr val="B1E5ED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4B802D-8F2F-B4B7-5531-2CC93FFC950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726567D-DD17-C5F8-AFD7-65200ADE9D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1F1B91E-DC01-E076-2F0B-63256F7C877F}"/>
              </a:ext>
            </a:extLst>
          </p:cNvPr>
          <p:cNvSpPr txBox="1">
            <a:spLocks/>
          </p:cNvSpPr>
          <p:nvPr/>
        </p:nvSpPr>
        <p:spPr>
          <a:xfrm>
            <a:off x="3493008" y="1476833"/>
            <a:ext cx="208483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Option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C456DCB-2576-2228-AA26-8D664DE8DC42}"/>
              </a:ext>
            </a:extLst>
          </p:cNvPr>
          <p:cNvGrpSpPr/>
          <p:nvPr/>
        </p:nvGrpSpPr>
        <p:grpSpPr>
          <a:xfrm>
            <a:off x="3493008" y="1868471"/>
            <a:ext cx="8165592" cy="861774"/>
            <a:chOff x="3493008" y="2176865"/>
            <a:chExt cx="8165592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9040E7-A221-73F2-178C-C2D6096D176C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2176865"/>
              <a:ext cx="545701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Accept ERCOT-defined LPC and MPC values </a:t>
              </a:r>
              <a:r>
                <a:rPr lang="en-US" sz="1400"/>
                <a:t>without modification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Maintains ability to consume above LPC</a:t>
              </a:r>
              <a:r>
                <a:rPr lang="en-US" sz="1400"/>
                <a:t>, subject to PCLR qualification, dispatch, and bid capping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4F2755-1612-324E-9571-32DA7F727AAF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2176865"/>
              <a:ext cx="16611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Accept PCLR as is</a:t>
              </a:r>
              <a:endParaRPr lang="en-US" sz="1400"/>
            </a:p>
          </p:txBody>
        </p:sp>
        <p:sp>
          <p:nvSpPr>
            <p:cNvPr id="47" name="TrackerNumBlue 47">
              <a:extLst>
                <a:ext uri="{FF2B5EF4-FFF2-40B4-BE49-F238E27FC236}">
                  <a16:creationId xmlns:a16="http://schemas.microsoft.com/office/drawing/2014/main" id="{46E25B5A-C303-BCBF-0FEC-B92AEF7CA2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93008" y="2176865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984140-BA3E-D171-EC6A-7E795E3474F5}"/>
              </a:ext>
            </a:extLst>
          </p:cNvPr>
          <p:cNvGrpSpPr/>
          <p:nvPr/>
        </p:nvGrpSpPr>
        <p:grpSpPr>
          <a:xfrm>
            <a:off x="3493008" y="2826094"/>
            <a:ext cx="8165592" cy="861774"/>
            <a:chOff x="3493008" y="3278670"/>
            <a:chExt cx="8165592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D90339-DCDC-15EE-5C7E-D7D72844F127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3278670"/>
              <a:ext cx="545701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Elect to proceed as PCLR but reduce LPC and/or MPC below awarded levels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Provides flexibility while aligning with project readiness </a:t>
              </a:r>
              <a:r>
                <a:rPr lang="en-US" sz="1400"/>
                <a:t>or infrastructure constraints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586ACD-2C4F-88BE-EE3A-198B452FE14E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3278670"/>
              <a:ext cx="16611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Accept PCLR with reduced values</a:t>
              </a:r>
              <a:endParaRPr lang="en-US" sz="1400"/>
            </a:p>
          </p:txBody>
        </p:sp>
        <p:sp>
          <p:nvSpPr>
            <p:cNvPr id="49" name="TrackerNumBlue 47">
              <a:extLst>
                <a:ext uri="{FF2B5EF4-FFF2-40B4-BE49-F238E27FC236}">
                  <a16:creationId xmlns:a16="http://schemas.microsoft.com/office/drawing/2014/main" id="{DD09702E-997A-7BD0-90BB-2F13EF0B28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93008" y="3278670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3F8499-6B75-40E3-F517-86AE9B0A3B50}"/>
              </a:ext>
            </a:extLst>
          </p:cNvPr>
          <p:cNvGrpSpPr/>
          <p:nvPr/>
        </p:nvGrpSpPr>
        <p:grpSpPr>
          <a:xfrm>
            <a:off x="3493008" y="3783717"/>
            <a:ext cx="8165592" cy="430887"/>
            <a:chOff x="3493008" y="4380475"/>
            <a:chExt cx="8165592" cy="4308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419D6F-2B5B-DBDC-17C4-7990FBF97B2E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4380475"/>
              <a:ext cx="545701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/>
                <a:t>Withdraw from PCLR and accept LPC values as firm load </a:t>
              </a:r>
              <a:r>
                <a:rPr lang="en-US" sz="1400"/>
                <a:t>(with optional reduction), eliminating ability to exceed LPC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0E0BD8-36A9-12C0-F55C-7BE44DFDE986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4380475"/>
              <a:ext cx="16611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Withdraw PCLR, retain firm load</a:t>
              </a:r>
            </a:p>
          </p:txBody>
        </p:sp>
        <p:sp>
          <p:nvSpPr>
            <p:cNvPr id="50" name="TrackerNumBlue 47">
              <a:extLst>
                <a:ext uri="{FF2B5EF4-FFF2-40B4-BE49-F238E27FC236}">
                  <a16:creationId xmlns:a16="http://schemas.microsoft.com/office/drawing/2014/main" id="{0E57A622-22D5-8CDD-DD77-C9B256F06E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93008" y="4380475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42D6448-C7F0-7987-642C-0CECC0D282D5}"/>
              </a:ext>
            </a:extLst>
          </p:cNvPr>
          <p:cNvSpPr txBox="1">
            <a:spLocks/>
          </p:cNvSpPr>
          <p:nvPr/>
        </p:nvSpPr>
        <p:spPr>
          <a:xfrm>
            <a:off x="3916686" y="4505038"/>
            <a:ext cx="16611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Withdraw from process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1A8ECF-BAAE-34F8-B97F-92E5890107E0}"/>
              </a:ext>
            </a:extLst>
          </p:cNvPr>
          <p:cNvSpPr txBox="1">
            <a:spLocks/>
          </p:cNvSpPr>
          <p:nvPr/>
        </p:nvSpPr>
        <p:spPr>
          <a:xfrm>
            <a:off x="6201582" y="4505038"/>
            <a:ext cx="545701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Decline participation and exit Batch Zero entirely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Project is removed from Refinement Study </a:t>
            </a:r>
            <a:r>
              <a:rPr lang="en-US" sz="1400"/>
              <a:t>and must re-enter through a future process</a:t>
            </a:r>
          </a:p>
        </p:txBody>
      </p:sp>
      <p:sp>
        <p:nvSpPr>
          <p:cNvPr id="51" name="TrackerNumBlue 47">
            <a:extLst>
              <a:ext uri="{FF2B5EF4-FFF2-40B4-BE49-F238E27FC236}">
                <a16:creationId xmlns:a16="http://schemas.microsoft.com/office/drawing/2014/main" id="{DD4EA4B8-ECDC-CF87-116A-645FC2F532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93008" y="4505038"/>
            <a:ext cx="279340" cy="27934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C62F1B-1D95-74C9-E654-905AFDBD20EA}"/>
              </a:ext>
            </a:extLst>
          </p:cNvPr>
          <p:cNvSpPr>
            <a:spLocks/>
          </p:cNvSpPr>
          <p:nvPr/>
        </p:nvSpPr>
        <p:spPr>
          <a:xfrm>
            <a:off x="1257300" y="5615029"/>
            <a:ext cx="10401300" cy="576730"/>
          </a:xfrm>
          <a:prstGeom prst="rect">
            <a:avLst/>
          </a:prstGeom>
          <a:solidFill>
            <a:srgbClr val="B1E5E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Form W Part B election is binding and determines eligibility for Refinement Study and eventual energization. Failure to submit Form W Part B results in removal from Batch Zero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0363200" y="97536"/>
            <a:ext cx="1645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</a:t>
            </a:r>
            <a:endParaRPr lang="en-US" sz="1333"/>
          </a:p>
        </p:txBody>
      </p:sp>
      <p:sp>
        <p:nvSpPr>
          <p:cNvPr id="6" name="Shape 4"/>
          <p:cNvSpPr/>
          <p:nvPr/>
        </p:nvSpPr>
        <p:spPr>
          <a:xfrm>
            <a:off x="268224" y="877824"/>
            <a:ext cx="3535680" cy="432816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268224" y="877824"/>
            <a:ext cx="3535680" cy="682752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268224" y="1341120"/>
            <a:ext cx="3535680" cy="219456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3901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3901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67"/>
          </a:p>
        </p:txBody>
      </p:sp>
      <p:sp>
        <p:nvSpPr>
          <p:cNvPr id="11" name="Text 9"/>
          <p:cNvSpPr/>
          <p:nvPr/>
        </p:nvSpPr>
        <p:spPr>
          <a:xfrm>
            <a:off x="926592" y="938784"/>
            <a:ext cx="2779776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SCED₋₁  (Previous Run)</a:t>
            </a:r>
            <a:endParaRPr lang="en-US" sz="1667"/>
          </a:p>
        </p:txBody>
      </p:sp>
      <p:sp>
        <p:nvSpPr>
          <p:cNvPr id="12" name="Text 10"/>
          <p:cNvSpPr/>
          <p:nvPr/>
        </p:nvSpPr>
        <p:spPr>
          <a:xfrm>
            <a:off x="414528" y="1682496"/>
            <a:ext cx="324307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After each SCED run, generate a fresh list of transmission constraints whose Shadow Price ≥ 90% of Max Shadow Price: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36448" y="2791968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804672" y="270662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Constraint₁₂₃</a:t>
            </a:r>
            <a:endParaRPr lang="en-US" sz="1467"/>
          </a:p>
        </p:txBody>
      </p:sp>
      <p:sp>
        <p:nvSpPr>
          <p:cNvPr id="15" name="Shape 13"/>
          <p:cNvSpPr/>
          <p:nvPr/>
        </p:nvSpPr>
        <p:spPr>
          <a:xfrm>
            <a:off x="414528" y="3194304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414528" y="3194304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Shape 15"/>
          <p:cNvSpPr/>
          <p:nvPr/>
        </p:nvSpPr>
        <p:spPr>
          <a:xfrm>
            <a:off x="536448" y="3328416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Text 16"/>
          <p:cNvSpPr/>
          <p:nvPr/>
        </p:nvSpPr>
        <p:spPr>
          <a:xfrm>
            <a:off x="804672" y="3243072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Constraint₂₃₄</a:t>
            </a:r>
            <a:endParaRPr lang="en-US" sz="1467"/>
          </a:p>
        </p:txBody>
      </p:sp>
      <p:sp>
        <p:nvSpPr>
          <p:cNvPr id="19" name="Shape 17"/>
          <p:cNvSpPr/>
          <p:nvPr/>
        </p:nvSpPr>
        <p:spPr>
          <a:xfrm>
            <a:off x="536448" y="3864864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804672" y="37795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Constraint₃₄₅</a:t>
            </a:r>
            <a:endParaRPr lang="en-US" sz="1467"/>
          </a:p>
        </p:txBody>
      </p:sp>
      <p:sp>
        <p:nvSpPr>
          <p:cNvPr id="21" name="Shape 19"/>
          <p:cNvSpPr/>
          <p:nvPr/>
        </p:nvSpPr>
        <p:spPr>
          <a:xfrm>
            <a:off x="414528" y="4267200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Shape 20"/>
          <p:cNvSpPr/>
          <p:nvPr/>
        </p:nvSpPr>
        <p:spPr>
          <a:xfrm>
            <a:off x="414528" y="4267200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Shape 21"/>
          <p:cNvSpPr/>
          <p:nvPr/>
        </p:nvSpPr>
        <p:spPr>
          <a:xfrm>
            <a:off x="536448" y="4401312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804672" y="431596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Constraint₄₅₆</a:t>
            </a:r>
            <a:endParaRPr lang="en-US" sz="1467"/>
          </a:p>
        </p:txBody>
      </p:sp>
      <p:sp>
        <p:nvSpPr>
          <p:cNvPr id="25" name="Text 23"/>
          <p:cNvSpPr/>
          <p:nvPr/>
        </p:nvSpPr>
        <p:spPr>
          <a:xfrm>
            <a:off x="414528" y="4657344"/>
            <a:ext cx="3291840" cy="438912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i="1">
                <a:solidFill>
                  <a:srgbClr val="008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Shadow price threshold triggered</a:t>
            </a:r>
            <a:endParaRPr lang="en-US" sz="1200"/>
          </a:p>
        </p:txBody>
      </p:sp>
      <p:sp>
        <p:nvSpPr>
          <p:cNvPr id="26" name="Shape 24"/>
          <p:cNvSpPr/>
          <p:nvPr/>
        </p:nvSpPr>
        <p:spPr>
          <a:xfrm>
            <a:off x="3803904" y="2980944"/>
            <a:ext cx="633984" cy="0"/>
          </a:xfrm>
          <a:prstGeom prst="line">
            <a:avLst/>
          </a:prstGeom>
          <a:noFill/>
          <a:ln w="31750">
            <a:solidFill>
              <a:srgbClr val="008090"/>
            </a:solidFill>
            <a:prstDash val="solid"/>
            <a:tailEnd type="triangle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3852672" y="2651760"/>
            <a:ext cx="536448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solidFill>
                  <a:srgbClr val="00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</a:t>
            </a:r>
            <a:endParaRPr lang="en-US" sz="1067"/>
          </a:p>
        </p:txBody>
      </p:sp>
      <p:sp>
        <p:nvSpPr>
          <p:cNvPr id="28" name="Shape 26"/>
          <p:cNvSpPr/>
          <p:nvPr/>
        </p:nvSpPr>
        <p:spPr>
          <a:xfrm>
            <a:off x="4535424" y="877824"/>
            <a:ext cx="3535680" cy="432816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9" name="Shape 27"/>
          <p:cNvSpPr/>
          <p:nvPr/>
        </p:nvSpPr>
        <p:spPr>
          <a:xfrm>
            <a:off x="4535424" y="877824"/>
            <a:ext cx="3535680" cy="682752"/>
          </a:xfrm>
          <a:prstGeom prst="rect">
            <a:avLst/>
          </a:prstGeom>
          <a:solidFill>
            <a:srgbClr val="008090"/>
          </a:solidFill>
          <a:ln w="12700">
            <a:solidFill>
              <a:srgbClr val="00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Shape 28"/>
          <p:cNvSpPr/>
          <p:nvPr/>
        </p:nvSpPr>
        <p:spPr>
          <a:xfrm>
            <a:off x="4535424" y="1341120"/>
            <a:ext cx="3535680" cy="219456"/>
          </a:xfrm>
          <a:prstGeom prst="rect">
            <a:avLst/>
          </a:prstGeom>
          <a:solidFill>
            <a:srgbClr val="008090"/>
          </a:solidFill>
          <a:ln w="12700">
            <a:solidFill>
              <a:srgbClr val="00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Shape 29"/>
          <p:cNvSpPr/>
          <p:nvPr/>
        </p:nvSpPr>
        <p:spPr>
          <a:xfrm>
            <a:off x="46573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30"/>
          <p:cNvSpPr/>
          <p:nvPr/>
        </p:nvSpPr>
        <p:spPr>
          <a:xfrm>
            <a:off x="46573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67"/>
          </a:p>
        </p:txBody>
      </p:sp>
      <p:sp>
        <p:nvSpPr>
          <p:cNvPr id="33" name="Text 31"/>
          <p:cNvSpPr/>
          <p:nvPr/>
        </p:nvSpPr>
        <p:spPr>
          <a:xfrm>
            <a:off x="5193792" y="938784"/>
            <a:ext cx="2779776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</a:t>
            </a:r>
            <a:r>
              <a:rPr lang="en-US" sz="1667" b="1" baseline="-250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</a:t>
            </a:r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(Before Step 2)</a:t>
            </a:r>
            <a:endParaRPr lang="en-US" sz="1667"/>
          </a:p>
        </p:txBody>
      </p:sp>
      <p:sp>
        <p:nvSpPr>
          <p:cNvPr id="34" name="Text 32"/>
          <p:cNvSpPr/>
          <p:nvPr/>
        </p:nvSpPr>
        <p:spPr>
          <a:xfrm>
            <a:off x="4681728" y="1682496"/>
            <a:ext cx="3243072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Compare the matching list against all active constraints in the current SCED run: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4681728" y="2609088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Shape 34"/>
          <p:cNvSpPr/>
          <p:nvPr/>
        </p:nvSpPr>
        <p:spPr>
          <a:xfrm>
            <a:off x="4681728" y="2609088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Shape 35"/>
          <p:cNvSpPr/>
          <p:nvPr/>
        </p:nvSpPr>
        <p:spPr>
          <a:xfrm>
            <a:off x="4803648" y="2743200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Text 36"/>
          <p:cNvSpPr/>
          <p:nvPr/>
        </p:nvSpPr>
        <p:spPr>
          <a:xfrm>
            <a:off x="5071872" y="265785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Constraint₂₃₄</a:t>
            </a:r>
            <a:endParaRPr lang="en-US" sz="1467"/>
          </a:p>
        </p:txBody>
      </p:sp>
      <p:sp>
        <p:nvSpPr>
          <p:cNvPr id="39" name="Shape 37"/>
          <p:cNvSpPr/>
          <p:nvPr/>
        </p:nvSpPr>
        <p:spPr>
          <a:xfrm>
            <a:off x="4681728" y="3145536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Shape 38"/>
          <p:cNvSpPr/>
          <p:nvPr/>
        </p:nvSpPr>
        <p:spPr>
          <a:xfrm>
            <a:off x="4681728" y="3145536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1" name="Shape 39"/>
          <p:cNvSpPr/>
          <p:nvPr/>
        </p:nvSpPr>
        <p:spPr>
          <a:xfrm>
            <a:off x="4803648" y="3279648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2" name="Text 40"/>
          <p:cNvSpPr/>
          <p:nvPr/>
        </p:nvSpPr>
        <p:spPr>
          <a:xfrm>
            <a:off x="5071872" y="319430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Constraint₄₅₆</a:t>
            </a:r>
            <a:endParaRPr lang="en-US" sz="1467"/>
          </a:p>
        </p:txBody>
      </p:sp>
      <p:sp>
        <p:nvSpPr>
          <p:cNvPr id="43" name="Shape 41"/>
          <p:cNvSpPr/>
          <p:nvPr/>
        </p:nvSpPr>
        <p:spPr>
          <a:xfrm>
            <a:off x="4803648" y="3816096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4" name="Text 42"/>
          <p:cNvSpPr/>
          <p:nvPr/>
        </p:nvSpPr>
        <p:spPr>
          <a:xfrm>
            <a:off x="5071872" y="3730752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Constraint₆₇₈</a:t>
            </a:r>
            <a:endParaRPr lang="en-US" sz="1467"/>
          </a:p>
        </p:txBody>
      </p:sp>
      <p:sp>
        <p:nvSpPr>
          <p:cNvPr id="45" name="Shape 43"/>
          <p:cNvSpPr/>
          <p:nvPr/>
        </p:nvSpPr>
        <p:spPr>
          <a:xfrm>
            <a:off x="4803648" y="4352544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Text 44"/>
          <p:cNvSpPr/>
          <p:nvPr/>
        </p:nvSpPr>
        <p:spPr>
          <a:xfrm>
            <a:off x="5071872" y="42672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Constraint₇₈₉</a:t>
            </a:r>
            <a:endParaRPr lang="en-US" sz="1467"/>
          </a:p>
        </p:txBody>
      </p:sp>
      <p:sp>
        <p:nvSpPr>
          <p:cNvPr id="47" name="Text 45"/>
          <p:cNvSpPr/>
          <p:nvPr/>
        </p:nvSpPr>
        <p:spPr>
          <a:xfrm>
            <a:off x="4681728" y="4657344"/>
            <a:ext cx="3291840" cy="438912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i="1">
                <a:solidFill>
                  <a:srgbClr val="1A7F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✔ 2 constraints match — evaluate PCLRs</a:t>
            </a:r>
            <a:endParaRPr lang="en-US" sz="1200"/>
          </a:p>
        </p:txBody>
      </p:sp>
      <p:sp>
        <p:nvSpPr>
          <p:cNvPr id="48" name="Shape 46"/>
          <p:cNvSpPr/>
          <p:nvPr/>
        </p:nvSpPr>
        <p:spPr>
          <a:xfrm>
            <a:off x="8071104" y="2980944"/>
            <a:ext cx="633984" cy="0"/>
          </a:xfrm>
          <a:prstGeom prst="line">
            <a:avLst/>
          </a:prstGeom>
          <a:noFill/>
          <a:ln w="31750">
            <a:solidFill>
              <a:srgbClr val="008090"/>
            </a:solidFill>
            <a:prstDash val="solid"/>
            <a:tailEnd type="triangle"/>
          </a:ln>
        </p:spPr>
        <p:txBody>
          <a:bodyPr/>
          <a:lstStyle/>
          <a:p>
            <a:endParaRPr lang="en-US" sz="2400"/>
          </a:p>
        </p:txBody>
      </p:sp>
      <p:sp>
        <p:nvSpPr>
          <p:cNvPr id="49" name="Text 47"/>
          <p:cNvSpPr/>
          <p:nvPr/>
        </p:nvSpPr>
        <p:spPr>
          <a:xfrm>
            <a:off x="8168640" y="2651760"/>
            <a:ext cx="536448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solidFill>
                  <a:srgbClr val="00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</a:t>
            </a:r>
            <a:endParaRPr lang="en-US" sz="1067"/>
          </a:p>
        </p:txBody>
      </p:sp>
      <p:sp>
        <p:nvSpPr>
          <p:cNvPr id="50" name="Shape 48"/>
          <p:cNvSpPr/>
          <p:nvPr/>
        </p:nvSpPr>
        <p:spPr>
          <a:xfrm>
            <a:off x="8802624" y="877824"/>
            <a:ext cx="3121152" cy="4328160"/>
          </a:xfrm>
          <a:prstGeom prst="roundRect">
            <a:avLst>
              <a:gd name="adj" fmla="val 468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1" name="Shape 49"/>
          <p:cNvSpPr/>
          <p:nvPr/>
        </p:nvSpPr>
        <p:spPr>
          <a:xfrm>
            <a:off x="8802624" y="877824"/>
            <a:ext cx="3121152" cy="68275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2" name="Shape 50"/>
          <p:cNvSpPr/>
          <p:nvPr/>
        </p:nvSpPr>
        <p:spPr>
          <a:xfrm>
            <a:off x="8802624" y="1341120"/>
            <a:ext cx="3121152" cy="219456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3" name="Shape 51"/>
          <p:cNvSpPr/>
          <p:nvPr/>
        </p:nvSpPr>
        <p:spPr>
          <a:xfrm>
            <a:off x="89245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4" name="Text 52"/>
          <p:cNvSpPr/>
          <p:nvPr/>
        </p:nvSpPr>
        <p:spPr>
          <a:xfrm>
            <a:off x="89245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67"/>
          </a:p>
        </p:txBody>
      </p:sp>
      <p:sp>
        <p:nvSpPr>
          <p:cNvPr id="55" name="Text 53"/>
          <p:cNvSpPr/>
          <p:nvPr/>
        </p:nvSpPr>
        <p:spPr>
          <a:xfrm>
            <a:off x="9460992" y="938784"/>
            <a:ext cx="2365248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 Step 2  (Bid Capped)</a:t>
            </a:r>
            <a:endParaRPr lang="en-US" sz="1667"/>
          </a:p>
        </p:txBody>
      </p:sp>
      <p:sp>
        <p:nvSpPr>
          <p:cNvPr id="56" name="Shape 54"/>
          <p:cNvSpPr/>
          <p:nvPr/>
        </p:nvSpPr>
        <p:spPr>
          <a:xfrm>
            <a:off x="8948928" y="2208325"/>
            <a:ext cx="2828544" cy="1109472"/>
          </a:xfrm>
          <a:prstGeom prst="rect">
            <a:avLst/>
          </a:prstGeom>
          <a:solidFill>
            <a:srgbClr val="EDF7F9"/>
          </a:solidFill>
          <a:ln w="12700">
            <a:solidFill>
              <a:srgbClr val="B2DDE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7" name="Shape 55"/>
          <p:cNvSpPr/>
          <p:nvPr/>
        </p:nvSpPr>
        <p:spPr>
          <a:xfrm>
            <a:off x="8997696" y="2315696"/>
            <a:ext cx="585216" cy="585216"/>
          </a:xfrm>
          <a:prstGeom prst="ellipse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8" name="Text 56"/>
          <p:cNvSpPr/>
          <p:nvPr/>
        </p:nvSpPr>
        <p:spPr>
          <a:xfrm>
            <a:off x="8997696" y="2305861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−0.02</a:t>
            </a:r>
            <a:endParaRPr lang="en-US" sz="1133"/>
          </a:p>
        </p:txBody>
      </p:sp>
      <p:sp>
        <p:nvSpPr>
          <p:cNvPr id="59" name="Text 57"/>
          <p:cNvSpPr/>
          <p:nvPr/>
        </p:nvSpPr>
        <p:spPr>
          <a:xfrm>
            <a:off x="9680448" y="2281477"/>
            <a:ext cx="2023872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Shift Factor Rule</a:t>
            </a:r>
            <a:endParaRPr lang="en-US" sz="1267"/>
          </a:p>
        </p:txBody>
      </p:sp>
      <p:sp>
        <p:nvSpPr>
          <p:cNvPr id="60" name="Text 58"/>
          <p:cNvSpPr/>
          <p:nvPr/>
        </p:nvSpPr>
        <p:spPr>
          <a:xfrm>
            <a:off x="9680448" y="2549701"/>
            <a:ext cx="20238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Only PCLRs with a Shift Factor ≤ </a:t>
            </a:r>
            <a:r>
              <a:rPr lang="en-US" sz="1100" b="1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−0.02 </a:t>
            </a:r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on a matching constraint are eligible for bid capping</a:t>
            </a:r>
            <a:endParaRPr lang="en-US" sz="1100">
              <a:latin typeface="+mj-lt"/>
            </a:endParaRPr>
          </a:p>
        </p:txBody>
      </p:sp>
      <p:sp>
        <p:nvSpPr>
          <p:cNvPr id="61" name="Shape 59"/>
          <p:cNvSpPr/>
          <p:nvPr/>
        </p:nvSpPr>
        <p:spPr>
          <a:xfrm>
            <a:off x="8948928" y="3378757"/>
            <a:ext cx="2828544" cy="1121664"/>
          </a:xfrm>
          <a:prstGeom prst="rect">
            <a:avLst/>
          </a:prstGeom>
          <a:solidFill>
            <a:srgbClr val="EDF7F9"/>
          </a:solidFill>
          <a:ln w="12700">
            <a:solidFill>
              <a:srgbClr val="B2DDE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2" name="Shape 60"/>
          <p:cNvSpPr/>
          <p:nvPr/>
        </p:nvSpPr>
        <p:spPr>
          <a:xfrm>
            <a:off x="8997696" y="3486128"/>
            <a:ext cx="585216" cy="585216"/>
          </a:xfrm>
          <a:prstGeom prst="ellipse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3" name="Text 61"/>
          <p:cNvSpPr/>
          <p:nvPr/>
        </p:nvSpPr>
        <p:spPr>
          <a:xfrm>
            <a:off x="8997696" y="3476293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</a:t>
            </a:r>
            <a:endParaRPr lang="en-US" sz="1133"/>
          </a:p>
        </p:txBody>
      </p:sp>
      <p:sp>
        <p:nvSpPr>
          <p:cNvPr id="64" name="Text 62"/>
          <p:cNvSpPr/>
          <p:nvPr/>
        </p:nvSpPr>
        <p:spPr>
          <a:xfrm>
            <a:off x="9680448" y="3451909"/>
            <a:ext cx="2023872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Bid Cap Applied</a:t>
            </a:r>
            <a:endParaRPr lang="en-US" sz="1267"/>
          </a:p>
        </p:txBody>
      </p:sp>
      <p:sp>
        <p:nvSpPr>
          <p:cNvPr id="65" name="Text 63"/>
          <p:cNvSpPr/>
          <p:nvPr/>
        </p:nvSpPr>
        <p:spPr>
          <a:xfrm>
            <a:off x="9680448" y="3720133"/>
            <a:ext cx="20238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The PCLR's Energy Bid Curve is capped at the </a:t>
            </a:r>
            <a:r>
              <a:rPr lang="en-US" sz="1100" b="1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Adjusted Bid Cap </a:t>
            </a:r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(ABC) value before Step 2 executes</a:t>
            </a:r>
            <a:endParaRPr lang="en-US" sz="1100">
              <a:latin typeface="+mj-lt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8997696" y="414528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33"/>
          </a:p>
        </p:txBody>
      </p:sp>
      <p:sp>
        <p:nvSpPr>
          <p:cNvPr id="71" name="Shape 69"/>
          <p:cNvSpPr/>
          <p:nvPr/>
        </p:nvSpPr>
        <p:spPr>
          <a:xfrm>
            <a:off x="0" y="5437632"/>
            <a:ext cx="12192000" cy="1426464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" name="Shape 70"/>
          <p:cNvSpPr/>
          <p:nvPr/>
        </p:nvSpPr>
        <p:spPr>
          <a:xfrm>
            <a:off x="0" y="5437632"/>
            <a:ext cx="12192000" cy="7315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3" name="Text 71"/>
          <p:cNvSpPr/>
          <p:nvPr/>
        </p:nvSpPr>
        <p:spPr>
          <a:xfrm>
            <a:off x="487680" y="5559552"/>
            <a:ext cx="280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Adjusted Bid Cap Formula:</a:t>
            </a:r>
            <a:endParaRPr lang="en-US" sz="1400"/>
          </a:p>
        </p:txBody>
      </p:sp>
      <p:sp>
        <p:nvSpPr>
          <p:cNvPr id="74" name="Text 72"/>
          <p:cNvSpPr/>
          <p:nvPr/>
        </p:nvSpPr>
        <p:spPr>
          <a:xfrm>
            <a:off x="487680" y="5900928"/>
            <a:ext cx="11216640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ABC</a:t>
            </a:r>
            <a:r>
              <a:rPr lang="en-US" sz="2267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=  </a:t>
            </a:r>
            <a:r>
              <a:rPr lang="en-US" sz="2000" b="1">
                <a:solidFill>
                  <a:srgbClr val="7D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System Lambda</a:t>
            </a:r>
            <a:r>
              <a:rPr lang="en-US" sz="2267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−  </a:t>
            </a:r>
            <a:r>
              <a:rPr lang="en-US" sz="2000" b="1">
                <a:solidFill>
                  <a:srgbClr val="FFD5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( MaxShadowPrice × ShiftFactor )</a:t>
            </a:r>
            <a:r>
              <a:rPr lang="en-US" sz="20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−  $0.01 / MWh</a:t>
            </a:r>
            <a:endParaRPr lang="en-US" sz="2267"/>
          </a:p>
        </p:txBody>
      </p:sp>
      <p:sp>
        <p:nvSpPr>
          <p:cNvPr id="75" name="Text 73"/>
          <p:cNvSpPr/>
          <p:nvPr/>
        </p:nvSpPr>
        <p:spPr>
          <a:xfrm>
            <a:off x="487680" y="6510528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>
                <a:solidFill>
                  <a:srgbClr val="88C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applied where PCLR Shift Factor ≤ −0.02  |  Constraint must appear in prior-run trigger list  |  No standard market mitigation applies to Energy Bid Curves</a:t>
            </a:r>
            <a:endParaRPr lang="en-US" sz="1133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99F85A85-99D9-24B4-88C4-19050232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 CLR (PCLR) – Dynamic Bid Capping Process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7FCCB70-408D-4ED2-7C97-6773687A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  <a:noFill/>
        </p:spPr>
        <p:txBody>
          <a:bodyPr/>
          <a:lstStyle/>
          <a:p>
            <a:fld id="{BCDE79FB-97BA-492B-8D57-F1373F9ADA9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C1F020F-B181-EC1E-7DA8-FB8E6B86B4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606" imgH="608" progId="TCLayout.ActiveDocument.1">
                  <p:embed/>
                </p:oleObj>
              </mc:Choice>
              <mc:Fallback>
                <p:oleObj name="think-cell Slide" r:id="rId11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1F020F-B181-EC1E-7DA8-FB8E6B86B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D46EF-FADB-153C-FCBA-A05FE4F3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/>
              <a:t>A Bring Your Own Generation (BYOG) approach should help stakeholders to solve some of the issues raised with the LLI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F1D6-584F-B3A4-1F3E-AFE50236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0470D-C6ED-EB3D-E5A7-97B571C579E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57300" y="2166783"/>
            <a:ext cx="3293200" cy="29392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b="1"/>
              <a:t>Interconnecting Large Load Entities (ILLEs) can co-develop or contract with co-located generation</a:t>
            </a:r>
            <a:r>
              <a:rPr lang="en-US"/>
              <a:t> to: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Secure their own path to energization, independent of grid constraints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Align load ramp with generation availability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Reduce reliance on uncertain transmission upgrades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983BEC-AAC2-911C-99F4-2342C78360C4}"/>
              </a:ext>
            </a:extLst>
          </p:cNvPr>
          <p:cNvGrpSpPr/>
          <p:nvPr/>
        </p:nvGrpSpPr>
        <p:grpSpPr>
          <a:xfrm>
            <a:off x="1257300" y="1693432"/>
            <a:ext cx="3293200" cy="290863"/>
            <a:chOff x="1257300" y="1941569"/>
            <a:chExt cx="3293200" cy="2908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BBC4C8-1B2F-AA53-DB0B-C2E4BC440ACE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57300" y="1941569"/>
              <a:ext cx="3293200" cy="276999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1800" b="1"/>
                <a:t>Intent of BYOG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5E6B66-2F34-7AA3-9F06-19AC2120DED9}"/>
                </a:ext>
              </a:extLst>
            </p:cNvPr>
            <p:cNvCxnSpPr>
              <a:cxnSpLocks/>
            </p:cNvCxnSpPr>
            <p:nvPr/>
          </p:nvCxnSpPr>
          <p:spPr>
            <a:xfrm>
              <a:off x="1257300" y="2232432"/>
              <a:ext cx="3293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85576E-0C6E-5347-5BC9-5D412A1F9480}"/>
              </a:ext>
            </a:extLst>
          </p:cNvPr>
          <p:cNvGrpSpPr/>
          <p:nvPr/>
        </p:nvGrpSpPr>
        <p:grpSpPr>
          <a:xfrm>
            <a:off x="5146690" y="1693431"/>
            <a:ext cx="6511910" cy="290864"/>
            <a:chOff x="5557657" y="1941568"/>
            <a:chExt cx="6100943" cy="290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7AC3F-F00E-8A45-3948-6CB8364A16C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5557657" y="1941568"/>
              <a:ext cx="6100943" cy="2770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1800" b="1"/>
                <a:t>Potential benefits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18011-8863-04E6-E647-B72FC3CFA342}"/>
                </a:ext>
              </a:extLst>
            </p:cNvPr>
            <p:cNvCxnSpPr>
              <a:cxnSpLocks/>
            </p:cNvCxnSpPr>
            <p:nvPr/>
          </p:nvCxnSpPr>
          <p:spPr>
            <a:xfrm>
              <a:off x="5557657" y="2232432"/>
              <a:ext cx="61009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65A3A0-AAD4-80A9-5553-736DE16270A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89834" y="2166782"/>
            <a:ext cx="5668766" cy="7386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b="1"/>
              <a:t>For the ILLEs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Greater certainty on energization timing and scale</a:t>
            </a:r>
            <a:endParaRPr lang="en-US"/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Ability to bypass grid-driven delays </a:t>
            </a:r>
            <a:r>
              <a:rPr lang="en-US"/>
              <a:t>and curtailment risk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CB26298-8678-7A15-F0E0-C28D271AD9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6690" y="2179468"/>
            <a:ext cx="609600" cy="609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4D63B85-0225-C693-04B5-FC32A5178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6690" y="3277552"/>
            <a:ext cx="609600" cy="609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D8F6EA-4940-90D8-773B-61BE9759721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89834" y="3277552"/>
            <a:ext cx="5668766" cy="9848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For the generators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Direct, contracted demand</a:t>
            </a:r>
            <a:r>
              <a:rPr lang="en-US"/>
              <a:t> from day one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Improved bankability</a:t>
            </a:r>
            <a:r>
              <a:rPr lang="en-US"/>
              <a:t> vs. merchant exposure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Clear role in </a:t>
            </a:r>
            <a:r>
              <a:rPr lang="en-US" b="1"/>
              <a:t>solving interconnection bottlenecks</a:t>
            </a:r>
            <a:r>
              <a:rPr lang="en-US"/>
              <a:t>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F03DF51-FA9D-6A43-F242-6EE5712324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6690" y="4634543"/>
            <a:ext cx="609600" cy="609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F0ECC42-AC76-3FBD-7AB9-5652E819AF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989834" y="4634543"/>
            <a:ext cx="5668766" cy="13465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buClr>
                <a:srgbClr val="000000"/>
              </a:buClr>
              <a:buNone/>
              <a:defRPr/>
            </a:pPr>
            <a:r>
              <a:rPr lang="en-US" b="1"/>
              <a:t>For the system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Accelerates capacity build </a:t>
            </a:r>
            <a:r>
              <a:rPr lang="en-US"/>
              <a:t>where it is needed most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Reduces congestion </a:t>
            </a:r>
            <a:r>
              <a:rPr lang="en-US"/>
              <a:t>and transmission pressure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Improves resource adequacy </a:t>
            </a:r>
            <a:r>
              <a:rPr lang="en-US"/>
              <a:t>through demand-linked generation</a:t>
            </a:r>
          </a:p>
        </p:txBody>
      </p:sp>
      <p:cxnSp>
        <p:nvCxnSpPr>
          <p:cNvPr id="41" name="LineBasicDefault 27">
            <a:extLst>
              <a:ext uri="{FF2B5EF4-FFF2-40B4-BE49-F238E27FC236}">
                <a16:creationId xmlns:a16="http://schemas.microsoft.com/office/drawing/2014/main" id="{647BBC54-FD5B-99AF-6656-2E073B0F914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146690" y="4496717"/>
            <a:ext cx="6490574" cy="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BasicDefault 27">
            <a:extLst>
              <a:ext uri="{FF2B5EF4-FFF2-40B4-BE49-F238E27FC236}">
                <a16:creationId xmlns:a16="http://schemas.microsoft.com/office/drawing/2014/main" id="{9766E593-05B0-5558-86ED-FE21A0CF7F1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146690" y="3130253"/>
            <a:ext cx="6490574" cy="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0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F1CC3AD7-2907-703D-1CFF-CE14474159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04" imgH="403" progId="TCLayout.ActiveDocument.1">
                  <p:embed/>
                </p:oleObj>
              </mc:Choice>
              <mc:Fallback>
                <p:oleObj name="think-cell Slide" r:id="rId31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F1CC3AD7-2907-703D-1CFF-CE1447415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1204F4A-7938-70F8-5B6A-6E786A57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70112"/>
            <a:ext cx="10401300" cy="914400"/>
          </a:xfrm>
        </p:spPr>
        <p:txBody>
          <a:bodyPr vert="horz">
            <a:noAutofit/>
          </a:bodyPr>
          <a:lstStyle/>
          <a:p>
            <a:r>
              <a:rPr lang="en-US"/>
              <a:t>Batch study process for Large Load was introduced to increases outcome certainty and transparency while limiting restudy risk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D7E67-0A88-8D85-F3C2-2818B4D8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5106263"/>
            <a:ext cx="11163298" cy="1331128"/>
          </a:xfrm>
        </p:spPr>
        <p:txBody>
          <a:bodyPr/>
          <a:lstStyle/>
          <a:p>
            <a:r>
              <a:rPr lang="en-US">
                <a:solidFill>
                  <a:srgbClr val="D6FAFF"/>
                </a:solidFill>
              </a:rPr>
              <a:t>.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160DE46-D465-7B67-8B5F-8B25F10C7513}"/>
              </a:ext>
            </a:extLst>
          </p:cNvPr>
          <p:cNvGrpSpPr/>
          <p:nvPr/>
        </p:nvGrpSpPr>
        <p:grpSpPr>
          <a:xfrm>
            <a:off x="7337602" y="1107337"/>
            <a:ext cx="4299662" cy="261893"/>
            <a:chOff x="7337602" y="627823"/>
            <a:chExt cx="4299662" cy="2618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A70EB-AC89-E392-9C5F-B5DA96E13E73}"/>
                </a:ext>
              </a:extLst>
            </p:cNvPr>
            <p:cNvSpPr>
              <a:spLocks/>
            </p:cNvSpPr>
            <p:nvPr/>
          </p:nvSpPr>
          <p:spPr>
            <a:xfrm>
              <a:off x="10500498" y="685523"/>
              <a:ext cx="204216" cy="146492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60EA28-DD95-8E6B-A41D-AC815C10CE43}"/>
                </a:ext>
              </a:extLst>
            </p:cNvPr>
            <p:cNvSpPr txBox="1"/>
            <p:nvPr/>
          </p:nvSpPr>
          <p:spPr>
            <a:xfrm>
              <a:off x="10792576" y="681825"/>
              <a:ext cx="844688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ERCOT action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0B9BCC-29EC-0143-E281-B096C1EA622D}"/>
                </a:ext>
              </a:extLst>
            </p:cNvPr>
            <p:cNvSpPr>
              <a:spLocks/>
            </p:cNvSpPr>
            <p:nvPr/>
          </p:nvSpPr>
          <p:spPr>
            <a:xfrm>
              <a:off x="9010605" y="685523"/>
              <a:ext cx="204216" cy="146492"/>
            </a:xfrm>
            <a:prstGeom prst="rect">
              <a:avLst/>
            </a:prstGeom>
            <a:solidFill>
              <a:srgbClr val="D9D9D9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7FE16A-E316-1E24-19CF-214D09A38B5F}"/>
                </a:ext>
              </a:extLst>
            </p:cNvPr>
            <p:cNvSpPr txBox="1"/>
            <p:nvPr/>
          </p:nvSpPr>
          <p:spPr>
            <a:xfrm>
              <a:off x="9302684" y="681825"/>
              <a:ext cx="1109951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Non-ERCOT action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11CA6-9843-0C93-86AC-131F6111CC6A}"/>
                </a:ext>
              </a:extLst>
            </p:cNvPr>
            <p:cNvSpPr txBox="1"/>
            <p:nvPr/>
          </p:nvSpPr>
          <p:spPr>
            <a:xfrm>
              <a:off x="7687358" y="681825"/>
              <a:ext cx="123538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Communication point</a:t>
              </a:r>
            </a:p>
          </p:txBody>
        </p:sp>
        <p:grpSp>
          <p:nvGrpSpPr>
            <p:cNvPr id="15" name="CustomIcon">
              <a:extLst>
                <a:ext uri="{FF2B5EF4-FFF2-40B4-BE49-F238E27FC236}">
                  <a16:creationId xmlns:a16="http://schemas.microsoft.com/office/drawing/2014/main" id="{25FA41A1-8540-EA52-0E27-4E655D5E009C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337602" y="627823"/>
              <a:ext cx="261893" cy="261893"/>
              <a:chOff x="-205105" y="-205105"/>
              <a:chExt cx="1019810" cy="101981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A34784-67E5-EDB1-166B-9C21907E7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B6034E12-BB85-0EBC-1040-F778150A1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E072D74-8FA2-A034-F328-A06C57A1D714}"/>
              </a:ext>
            </a:extLst>
          </p:cNvPr>
          <p:cNvSpPr txBox="1"/>
          <p:nvPr/>
        </p:nvSpPr>
        <p:spPr>
          <a:xfrm>
            <a:off x="554736" y="1325846"/>
            <a:ext cx="5271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existing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process…</a:t>
            </a:r>
          </a:p>
        </p:txBody>
      </p:sp>
      <p:cxnSp>
        <p:nvCxnSpPr>
          <p:cNvPr id="53" name="GreyLineContentSeparatorDefault 63">
            <a:extLst>
              <a:ext uri="{FF2B5EF4-FFF2-40B4-BE49-F238E27FC236}">
                <a16:creationId xmlns:a16="http://schemas.microsoft.com/office/drawing/2014/main" id="{98EC3ABC-F812-C780-1B2B-C0C474DC23E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54736" y="1597409"/>
            <a:ext cx="11082528" cy="0"/>
          </a:xfrm>
          <a:prstGeom prst="straightConnector1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BasicVerticalDefault 55">
            <a:extLst>
              <a:ext uri="{FF2B5EF4-FFF2-40B4-BE49-F238E27FC236}">
                <a16:creationId xmlns:a16="http://schemas.microsoft.com/office/drawing/2014/main" id="{B52E9F31-F2F0-25DA-29E3-DDE00ED6B1CF}"/>
              </a:ext>
            </a:extLst>
          </p:cNvPr>
          <p:cNvCxnSpPr>
            <a:cxnSpLocks/>
            <a:stCxn id="71" idx="4"/>
          </p:cNvCxnSpPr>
          <p:nvPr>
            <p:custDataLst>
              <p:tags r:id="rId3"/>
            </p:custDataLst>
          </p:nvPr>
        </p:nvCxnSpPr>
        <p:spPr>
          <a:xfrm flipH="1">
            <a:off x="6208581" y="1740762"/>
            <a:ext cx="14024" cy="3254896"/>
          </a:xfrm>
          <a:prstGeom prst="straightConnector1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ChevronBlue 73">
            <a:extLst>
              <a:ext uri="{FF2B5EF4-FFF2-40B4-BE49-F238E27FC236}">
                <a16:creationId xmlns:a16="http://schemas.microsoft.com/office/drawing/2014/main" id="{B7C3751C-303F-ADC2-5796-98F3E861089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080785" y="1457122"/>
            <a:ext cx="283640" cy="283640"/>
            <a:chOff x="1016000" y="1016000"/>
            <a:chExt cx="396228" cy="3962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6785681-0F40-79E8-940F-745196C0890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B7AE8E11-677C-8FD8-81B8-7653F45B36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D94841-43FF-7E43-AE54-B506D1FD6B99}"/>
              </a:ext>
            </a:extLst>
          </p:cNvPr>
          <p:cNvSpPr txBox="1">
            <a:spLocks/>
          </p:cNvSpPr>
          <p:nvPr/>
        </p:nvSpPr>
        <p:spPr>
          <a:xfrm>
            <a:off x="6619374" y="1325846"/>
            <a:ext cx="5028232" cy="215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…to the new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study process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9887BB-4C5C-853D-4149-92EEC9C2E4FB}"/>
              </a:ext>
            </a:extLst>
          </p:cNvPr>
          <p:cNvCxnSpPr>
            <a:cxnSpLocks/>
          </p:cNvCxnSpPr>
          <p:nvPr/>
        </p:nvCxnSpPr>
        <p:spPr>
          <a:xfrm flipV="1">
            <a:off x="11280718" y="2703879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58E2A0E-57CC-945D-4E98-BED8106FCF28}"/>
              </a:ext>
            </a:extLst>
          </p:cNvPr>
          <p:cNvSpPr>
            <a:spLocks/>
          </p:cNvSpPr>
          <p:nvPr/>
        </p:nvSpPr>
        <p:spPr>
          <a:xfrm>
            <a:off x="11011775" y="2944792"/>
            <a:ext cx="532081" cy="584775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RPG, QSA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D450F4-D6D4-3D9E-8462-F982FF484FFD}"/>
              </a:ext>
            </a:extLst>
          </p:cNvPr>
          <p:cNvCxnSpPr>
            <a:cxnSpLocks/>
            <a:stCxn id="41" idx="3"/>
            <a:endCxn id="38" idx="1"/>
          </p:cNvCxnSpPr>
          <p:nvPr/>
        </p:nvCxnSpPr>
        <p:spPr>
          <a:xfrm>
            <a:off x="10764368" y="3237180"/>
            <a:ext cx="247407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CF6B857-0B21-D600-841A-78FA3F95B2B5}"/>
              </a:ext>
            </a:extLst>
          </p:cNvPr>
          <p:cNvSpPr txBox="1"/>
          <p:nvPr/>
        </p:nvSpPr>
        <p:spPr>
          <a:xfrm>
            <a:off x="10913830" y="2580768"/>
            <a:ext cx="7337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8B9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C9B433-BBAB-5299-FABE-9FB68D371633}"/>
              </a:ext>
            </a:extLst>
          </p:cNvPr>
          <p:cNvSpPr>
            <a:spLocks/>
          </p:cNvSpPr>
          <p:nvPr/>
        </p:nvSpPr>
        <p:spPr>
          <a:xfrm>
            <a:off x="9362899" y="2944792"/>
            <a:ext cx="1401469" cy="584775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study: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compiles applications, studies together as a batch, and allocates load</a:t>
            </a:r>
          </a:p>
        </p:txBody>
      </p:sp>
      <p:grpSp>
        <p:nvGrpSpPr>
          <p:cNvPr id="49" name="CustomIcon">
            <a:extLst>
              <a:ext uri="{FF2B5EF4-FFF2-40B4-BE49-F238E27FC236}">
                <a16:creationId xmlns:a16="http://schemas.microsoft.com/office/drawing/2014/main" id="{AEDD6383-4640-38E1-F647-D39478884E9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853571" y="2829088"/>
            <a:ext cx="261893" cy="261893"/>
            <a:chOff x="-205105" y="-205105"/>
            <a:chExt cx="1019810" cy="101981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8CD8F7-66BB-BE76-1ACE-720D92054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D6ACBA2-E170-15CE-48D8-3B097936537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64E88A7-8F7F-0544-5A76-8901D1CACED6}"/>
              </a:ext>
            </a:extLst>
          </p:cNvPr>
          <p:cNvSpPr>
            <a:spLocks/>
          </p:cNvSpPr>
          <p:nvPr/>
        </p:nvSpPr>
        <p:spPr>
          <a:xfrm>
            <a:off x="6619374" y="1919316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8173F6-E4D6-1A50-1348-3AF3AB6B6279}"/>
              </a:ext>
            </a:extLst>
          </p:cNvPr>
          <p:cNvSpPr>
            <a:spLocks/>
          </p:cNvSpPr>
          <p:nvPr/>
        </p:nvSpPr>
        <p:spPr>
          <a:xfrm>
            <a:off x="6937526" y="2479773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F59A3E-2F90-0037-D4D6-ED365DDF2AD9}"/>
              </a:ext>
            </a:extLst>
          </p:cNvPr>
          <p:cNvSpPr>
            <a:spLocks/>
          </p:cNvSpPr>
          <p:nvPr/>
        </p:nvSpPr>
        <p:spPr>
          <a:xfrm>
            <a:off x="7255678" y="3040230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684D4A9-9E3B-E8CE-0786-A8BECA4DFBDA}"/>
              </a:ext>
            </a:extLst>
          </p:cNvPr>
          <p:cNvSpPr/>
          <p:nvPr/>
        </p:nvSpPr>
        <p:spPr>
          <a:xfrm>
            <a:off x="8975792" y="1717952"/>
            <a:ext cx="203663" cy="3008313"/>
          </a:xfrm>
          <a:prstGeom prst="rightBrace">
            <a:avLst>
              <a:gd name="adj1" fmla="val 8333"/>
              <a:gd name="adj2" fmla="val 51215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rackerAlphaWhite 56">
            <a:extLst>
              <a:ext uri="{FF2B5EF4-FFF2-40B4-BE49-F238E27FC236}">
                <a16:creationId xmlns:a16="http://schemas.microsoft.com/office/drawing/2014/main" id="{4E36F54E-CE76-DFBC-EB48-5EF5545BD9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28320" y="2565130"/>
            <a:ext cx="249363" cy="24936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grpSp>
        <p:nvGrpSpPr>
          <p:cNvPr id="43" name="CustomIcon">
            <a:extLst>
              <a:ext uri="{FF2B5EF4-FFF2-40B4-BE49-F238E27FC236}">
                <a16:creationId xmlns:a16="http://schemas.microsoft.com/office/drawing/2014/main" id="{FD9D96A7-CFD1-82BD-A80E-3A706FD4980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222056" y="2829088"/>
            <a:ext cx="261893" cy="261893"/>
            <a:chOff x="-205105" y="-205105"/>
            <a:chExt cx="1019810" cy="10198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07FA63-FE68-8080-6A06-49B13F4B3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FEA5F58C-C000-6301-F0A0-919DCAB6F2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6" name="CustomIcon">
            <a:extLst>
              <a:ext uri="{FF2B5EF4-FFF2-40B4-BE49-F238E27FC236}">
                <a16:creationId xmlns:a16="http://schemas.microsoft.com/office/drawing/2014/main" id="{115D095A-1775-C249-51A2-F538922A43A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450962" y="1805597"/>
            <a:ext cx="261893" cy="261893"/>
            <a:chOff x="-205105" y="-205105"/>
            <a:chExt cx="1019810" cy="101981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A2712D-41BE-101B-DE00-DA3CB4CB1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0C61431-A555-B696-97B8-8404018487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74" name="CustomIcon">
            <a:extLst>
              <a:ext uri="{FF2B5EF4-FFF2-40B4-BE49-F238E27FC236}">
                <a16:creationId xmlns:a16="http://schemas.microsoft.com/office/drawing/2014/main" id="{8EE761A4-C8E1-9A15-4442-9E786D798CDD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748322" y="2389354"/>
            <a:ext cx="261893" cy="261893"/>
            <a:chOff x="-205105" y="-205105"/>
            <a:chExt cx="1019810" cy="101981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FAB56CB-4B3B-4290-9020-30BDB71D8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E3AF1867-F32E-0302-37CC-D7B011CADE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77" name="CustomIcon">
            <a:extLst>
              <a:ext uri="{FF2B5EF4-FFF2-40B4-BE49-F238E27FC236}">
                <a16:creationId xmlns:a16="http://schemas.microsoft.com/office/drawing/2014/main" id="{C2705722-E5B4-5BCA-867C-C1F7FFFEBE08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068315" y="2905146"/>
            <a:ext cx="261893" cy="261893"/>
            <a:chOff x="-205105" y="-205105"/>
            <a:chExt cx="1019810" cy="101981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12AC3A4-514F-3CB8-E034-23F0F715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9325403-E6D2-E091-CC78-67B05FDAE3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B5F50492-40CB-EE59-A8D1-54599BF91AC7}"/>
              </a:ext>
            </a:extLst>
          </p:cNvPr>
          <p:cNvSpPr>
            <a:spLocks/>
          </p:cNvSpPr>
          <p:nvPr/>
        </p:nvSpPr>
        <p:spPr>
          <a:xfrm>
            <a:off x="7573830" y="3600687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00C8FC-AAEB-64A9-B179-2DD74F0F8DD9}"/>
              </a:ext>
            </a:extLst>
          </p:cNvPr>
          <p:cNvSpPr>
            <a:spLocks/>
          </p:cNvSpPr>
          <p:nvPr/>
        </p:nvSpPr>
        <p:spPr>
          <a:xfrm>
            <a:off x="7891983" y="4161146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grpSp>
        <p:nvGrpSpPr>
          <p:cNvPr id="87" name="CustomIcon">
            <a:extLst>
              <a:ext uri="{FF2B5EF4-FFF2-40B4-BE49-F238E27FC236}">
                <a16:creationId xmlns:a16="http://schemas.microsoft.com/office/drawing/2014/main" id="{02BA506A-830A-F7E1-7E87-F7E58A2D857E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388244" y="3481158"/>
            <a:ext cx="261893" cy="261893"/>
            <a:chOff x="-205105" y="-205105"/>
            <a:chExt cx="1019810" cy="101981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05AE98-E0FF-5692-CEFC-A619009FC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E58715AB-EE2B-7089-4422-1520050631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90" name="CustomIcon">
            <a:extLst>
              <a:ext uri="{FF2B5EF4-FFF2-40B4-BE49-F238E27FC236}">
                <a16:creationId xmlns:a16="http://schemas.microsoft.com/office/drawing/2014/main" id="{D7BEB214-6189-432B-6CEB-68E4A06A9F4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696667" y="4054571"/>
            <a:ext cx="261893" cy="261893"/>
            <a:chOff x="-205105" y="-205105"/>
            <a:chExt cx="1019810" cy="101981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5431A8-4C66-5A1F-E0B1-DF42A4EF0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005791FB-B74D-9673-F358-72EC8A5EDE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FB94FC2-A035-2338-F1E2-9C3B671BF02A}"/>
              </a:ext>
            </a:extLst>
          </p:cNvPr>
          <p:cNvSpPr>
            <a:spLocks/>
          </p:cNvSpPr>
          <p:nvPr/>
        </p:nvSpPr>
        <p:spPr>
          <a:xfrm>
            <a:off x="554736" y="1717952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A9FE9-7B3C-5B5E-76FC-C988EECFBF0A}"/>
              </a:ext>
            </a:extLst>
          </p:cNvPr>
          <p:cNvSpPr>
            <a:spLocks/>
          </p:cNvSpPr>
          <p:nvPr/>
        </p:nvSpPr>
        <p:spPr>
          <a:xfrm>
            <a:off x="1380781" y="1719969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6B57C9-F4AA-2090-D0B8-C2D583DD02C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1135132" y="1966699"/>
            <a:ext cx="245649" cy="101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AEF1EA-081E-D2D6-C988-5D9824D9CB7C}"/>
              </a:ext>
            </a:extLst>
          </p:cNvPr>
          <p:cNvCxnSpPr>
            <a:cxnSpLocks/>
            <a:stCxn id="19" idx="3"/>
            <a:endCxn id="99" idx="1"/>
          </p:cNvCxnSpPr>
          <p:nvPr/>
        </p:nvCxnSpPr>
        <p:spPr>
          <a:xfrm flipV="1">
            <a:off x="2315313" y="1967708"/>
            <a:ext cx="170614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5E776E-5556-B8E2-D580-0E76ED32B320}"/>
              </a:ext>
            </a:extLst>
          </p:cNvPr>
          <p:cNvSpPr>
            <a:spLocks/>
          </p:cNvSpPr>
          <p:nvPr/>
        </p:nvSpPr>
        <p:spPr>
          <a:xfrm>
            <a:off x="1946783" y="2393634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1DDC8A-FB89-57E7-426C-0B5F7DC4B043}"/>
              </a:ext>
            </a:extLst>
          </p:cNvPr>
          <p:cNvSpPr>
            <a:spLocks/>
          </p:cNvSpPr>
          <p:nvPr/>
        </p:nvSpPr>
        <p:spPr>
          <a:xfrm>
            <a:off x="3114616" y="2393632"/>
            <a:ext cx="692336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0F11EA-0BAD-2E30-760A-1AC5400FF19C}"/>
              </a:ext>
            </a:extLst>
          </p:cNvPr>
          <p:cNvCxnSpPr>
            <a:cxnSpLocks/>
          </p:cNvCxnSpPr>
          <p:nvPr/>
        </p:nvCxnSpPr>
        <p:spPr>
          <a:xfrm>
            <a:off x="3352857" y="3689856"/>
            <a:ext cx="155882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210190-C205-D69D-ACB2-04CA107930FA}"/>
              </a:ext>
            </a:extLst>
          </p:cNvPr>
          <p:cNvSpPr>
            <a:spLocks/>
          </p:cNvSpPr>
          <p:nvPr/>
        </p:nvSpPr>
        <p:spPr>
          <a:xfrm>
            <a:off x="2562565" y="3067299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CEC71F-B4E2-57AE-40A2-3F110312D132}"/>
              </a:ext>
            </a:extLst>
          </p:cNvPr>
          <p:cNvSpPr>
            <a:spLocks/>
          </p:cNvSpPr>
          <p:nvPr/>
        </p:nvSpPr>
        <p:spPr>
          <a:xfrm>
            <a:off x="4926872" y="4414628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4F85D5-D983-5C80-2BC8-1C627824FFFA}"/>
              </a:ext>
            </a:extLst>
          </p:cNvPr>
          <p:cNvCxnSpPr>
            <a:cxnSpLocks/>
            <a:stCxn id="94" idx="3"/>
            <a:endCxn id="26" idx="1"/>
          </p:cNvCxnSpPr>
          <p:nvPr/>
        </p:nvCxnSpPr>
        <p:spPr>
          <a:xfrm>
            <a:off x="4728661" y="4662368"/>
            <a:ext cx="19821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8B53FA2-62AA-4662-C789-83CAA19140A4}"/>
              </a:ext>
            </a:extLst>
          </p:cNvPr>
          <p:cNvCxnSpPr>
            <a:cxnSpLocks/>
            <a:stCxn id="26" idx="0"/>
            <a:endCxn id="30" idx="1"/>
          </p:cNvCxnSpPr>
          <p:nvPr/>
        </p:nvCxnSpPr>
        <p:spPr>
          <a:xfrm rot="5400000" flipH="1" flipV="1">
            <a:off x="4835853" y="3685182"/>
            <a:ext cx="1148181" cy="310712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356220D-A5EF-7E1A-A1ED-87659B2B5F8F}"/>
              </a:ext>
            </a:extLst>
          </p:cNvPr>
          <p:cNvCxnSpPr>
            <a:cxnSpLocks/>
            <a:stCxn id="22" idx="2"/>
            <a:endCxn id="19" idx="2"/>
          </p:cNvCxnSpPr>
          <p:nvPr/>
        </p:nvCxnSpPr>
        <p:spPr>
          <a:xfrm rot="5400000" flipH="1">
            <a:off x="1794215" y="2269281"/>
            <a:ext cx="673665" cy="566002"/>
          </a:xfrm>
          <a:prstGeom prst="bentConnector3">
            <a:avLst>
              <a:gd name="adj1" fmla="val -186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C73289-333A-83A3-043F-32351FD30B46}"/>
              </a:ext>
            </a:extLst>
          </p:cNvPr>
          <p:cNvSpPr>
            <a:spLocks/>
          </p:cNvSpPr>
          <p:nvPr/>
        </p:nvSpPr>
        <p:spPr>
          <a:xfrm>
            <a:off x="5565299" y="3018707"/>
            <a:ext cx="492889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RPG, QSA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12F436-9A03-1CD9-19B1-45710B5ED43A}"/>
              </a:ext>
            </a:extLst>
          </p:cNvPr>
          <p:cNvCxnSpPr>
            <a:cxnSpLocks/>
          </p:cNvCxnSpPr>
          <p:nvPr/>
        </p:nvCxnSpPr>
        <p:spPr>
          <a:xfrm flipV="1">
            <a:off x="5807066" y="2730015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F035C4-594B-186E-FBE6-42EC216AF231}"/>
              </a:ext>
            </a:extLst>
          </p:cNvPr>
          <p:cNvSpPr txBox="1"/>
          <p:nvPr/>
        </p:nvSpPr>
        <p:spPr>
          <a:xfrm>
            <a:off x="5490475" y="2600557"/>
            <a:ext cx="67427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8B9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Energization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E58A3057-6F41-0AF0-D3BF-448DE9D16B48}"/>
              </a:ext>
            </a:extLst>
          </p:cNvPr>
          <p:cNvCxnSpPr>
            <a:cxnSpLocks/>
            <a:stCxn id="25" idx="2"/>
            <a:endCxn id="22" idx="2"/>
          </p:cNvCxnSpPr>
          <p:nvPr/>
        </p:nvCxnSpPr>
        <p:spPr>
          <a:xfrm rot="5400000" flipH="1">
            <a:off x="2385107" y="2918056"/>
            <a:ext cx="673665" cy="615782"/>
          </a:xfrm>
          <a:prstGeom prst="bentConnector3">
            <a:avLst>
              <a:gd name="adj1" fmla="val -217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CustomIcon">
            <a:extLst>
              <a:ext uri="{FF2B5EF4-FFF2-40B4-BE49-F238E27FC236}">
                <a16:creationId xmlns:a16="http://schemas.microsoft.com/office/drawing/2014/main" id="{2F98D9D1-4981-2EFA-B7CE-8E92344231E3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448729" y="2910081"/>
            <a:ext cx="261893" cy="261893"/>
            <a:chOff x="-205105" y="-205105"/>
            <a:chExt cx="1019810" cy="10198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5A3C50-9E87-5371-DCC3-0553809C2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6848518B-8273-37F2-0643-61557CAA59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3" name="TrackerAlphaWhite 56">
            <a:extLst>
              <a:ext uri="{FF2B5EF4-FFF2-40B4-BE49-F238E27FC236}">
                <a16:creationId xmlns:a16="http://schemas.microsoft.com/office/drawing/2014/main" id="{ABFDC698-3A8E-E71B-D657-395770F4EF6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802688" y="281667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pic>
        <p:nvPicPr>
          <p:cNvPr id="84" name="CustomIcon">
            <a:extLst>
              <a:ext uri="{FF2B5EF4-FFF2-40B4-BE49-F238E27FC236}">
                <a16:creationId xmlns:a16="http://schemas.microsoft.com/office/drawing/2014/main" id="{686AF1A0-43AE-5D9F-B7DC-8DAB82CEEC6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824720" y="2940242"/>
            <a:ext cx="635843" cy="635843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9A6B51B-A0C4-2BC4-2DDA-7470BDFD9582}"/>
              </a:ext>
            </a:extLst>
          </p:cNvPr>
          <p:cNvSpPr>
            <a:spLocks/>
          </p:cNvSpPr>
          <p:nvPr/>
        </p:nvSpPr>
        <p:spPr>
          <a:xfrm>
            <a:off x="3178347" y="3740964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04B6FE-8338-883E-CDB6-0E867D865AE5}"/>
              </a:ext>
            </a:extLst>
          </p:cNvPr>
          <p:cNvSpPr>
            <a:spLocks/>
          </p:cNvSpPr>
          <p:nvPr/>
        </p:nvSpPr>
        <p:spPr>
          <a:xfrm>
            <a:off x="3794129" y="4414628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145E885E-1B02-EE87-E98C-65EDB29EBD97}"/>
              </a:ext>
            </a:extLst>
          </p:cNvPr>
          <p:cNvCxnSpPr>
            <a:cxnSpLocks/>
            <a:stCxn id="93" idx="2"/>
            <a:endCxn id="25" idx="2"/>
          </p:cNvCxnSpPr>
          <p:nvPr/>
        </p:nvCxnSpPr>
        <p:spPr>
          <a:xfrm rot="5400000" flipH="1">
            <a:off x="3000889" y="3591721"/>
            <a:ext cx="673665" cy="615782"/>
          </a:xfrm>
          <a:prstGeom prst="bentConnector3">
            <a:avLst>
              <a:gd name="adj1" fmla="val -2020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5A444939-2248-32E7-8200-EA6F0CADB197}"/>
              </a:ext>
            </a:extLst>
          </p:cNvPr>
          <p:cNvCxnSpPr>
            <a:cxnSpLocks/>
            <a:stCxn id="94" idx="2"/>
            <a:endCxn id="93" idx="2"/>
          </p:cNvCxnSpPr>
          <p:nvPr/>
        </p:nvCxnSpPr>
        <p:spPr>
          <a:xfrm rot="5400000" flipH="1">
            <a:off x="3616672" y="4265385"/>
            <a:ext cx="673664" cy="615782"/>
          </a:xfrm>
          <a:prstGeom prst="bentConnector3">
            <a:avLst>
              <a:gd name="adj1" fmla="val -1715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56DAD9F-24F0-5AFE-C9E2-C0B2531D3663}"/>
              </a:ext>
            </a:extLst>
          </p:cNvPr>
          <p:cNvSpPr>
            <a:spLocks/>
          </p:cNvSpPr>
          <p:nvPr/>
        </p:nvSpPr>
        <p:spPr>
          <a:xfrm>
            <a:off x="4335088" y="3740964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2F49DA0-9DAF-633F-3C4D-865CD67EF7F9}"/>
              </a:ext>
            </a:extLst>
          </p:cNvPr>
          <p:cNvSpPr>
            <a:spLocks/>
          </p:cNvSpPr>
          <p:nvPr/>
        </p:nvSpPr>
        <p:spPr>
          <a:xfrm>
            <a:off x="3743305" y="3067298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C64AC47-1B19-A0A6-AEA8-6A867E22E695}"/>
              </a:ext>
            </a:extLst>
          </p:cNvPr>
          <p:cNvSpPr>
            <a:spLocks/>
          </p:cNvSpPr>
          <p:nvPr/>
        </p:nvSpPr>
        <p:spPr>
          <a:xfrm>
            <a:off x="2485927" y="1719969"/>
            <a:ext cx="692336" cy="495477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7BC6F67-E79F-7CC3-75F3-5E30C281E5A4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2881315" y="2641372"/>
            <a:ext cx="233301" cy="2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2A5D068-298E-E9AE-5927-F9E09B6A8389}"/>
              </a:ext>
            </a:extLst>
          </p:cNvPr>
          <p:cNvCxnSpPr>
            <a:cxnSpLocks/>
            <a:stCxn id="25" idx="3"/>
            <a:endCxn id="98" idx="1"/>
          </p:cNvCxnSpPr>
          <p:nvPr/>
        </p:nvCxnSpPr>
        <p:spPr>
          <a:xfrm flipV="1">
            <a:off x="3497097" y="3315038"/>
            <a:ext cx="246208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080F48A-CA8D-3021-A2A7-FEFFDD566F64}"/>
              </a:ext>
            </a:extLst>
          </p:cNvPr>
          <p:cNvCxnSpPr>
            <a:cxnSpLocks/>
            <a:stCxn id="93" idx="3"/>
            <a:endCxn id="97" idx="1"/>
          </p:cNvCxnSpPr>
          <p:nvPr/>
        </p:nvCxnSpPr>
        <p:spPr>
          <a:xfrm>
            <a:off x="4112879" y="3988704"/>
            <a:ext cx="22220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BDC4338C-474E-2B8E-695E-C3CB3B8A1CF4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>
            <a:off x="3806952" y="2641372"/>
            <a:ext cx="1758347" cy="625075"/>
          </a:xfrm>
          <a:prstGeom prst="bentConnector3">
            <a:avLst>
              <a:gd name="adj1" fmla="val 75057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8B5CE3B-2631-F60C-8B2A-0B8B393450ED}"/>
              </a:ext>
            </a:extLst>
          </p:cNvPr>
          <p:cNvSpPr>
            <a:spLocks/>
          </p:cNvSpPr>
          <p:nvPr/>
        </p:nvSpPr>
        <p:spPr>
          <a:xfrm>
            <a:off x="1003134" y="2391620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2AFC04-C869-D3E2-08C9-4B9E219508F4}"/>
              </a:ext>
            </a:extLst>
          </p:cNvPr>
          <p:cNvSpPr>
            <a:spLocks/>
          </p:cNvSpPr>
          <p:nvPr/>
        </p:nvSpPr>
        <p:spPr>
          <a:xfrm>
            <a:off x="1646738" y="3065285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DF28BA-38C0-5F0D-DC43-D10AA7623391}"/>
              </a:ext>
            </a:extLst>
          </p:cNvPr>
          <p:cNvSpPr>
            <a:spLocks/>
          </p:cNvSpPr>
          <p:nvPr/>
        </p:nvSpPr>
        <p:spPr>
          <a:xfrm>
            <a:off x="2290342" y="3738950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7DF2831-DE6C-7939-9CA9-6F389EAA9751}"/>
              </a:ext>
            </a:extLst>
          </p:cNvPr>
          <p:cNvSpPr>
            <a:spLocks/>
          </p:cNvSpPr>
          <p:nvPr/>
        </p:nvSpPr>
        <p:spPr>
          <a:xfrm>
            <a:off x="2933944" y="4412614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5D8BEB9-7AAE-4553-BB44-9D67F30CCD4B}"/>
              </a:ext>
            </a:extLst>
          </p:cNvPr>
          <p:cNvCxnSpPr>
            <a:cxnSpLocks/>
            <a:stCxn id="104" idx="3"/>
            <a:endCxn id="22" idx="1"/>
          </p:cNvCxnSpPr>
          <p:nvPr/>
        </p:nvCxnSpPr>
        <p:spPr>
          <a:xfrm>
            <a:off x="1583530" y="2640367"/>
            <a:ext cx="363253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5201DEF-8E54-A115-3195-3E7DE6CE1B86}"/>
              </a:ext>
            </a:extLst>
          </p:cNvPr>
          <p:cNvCxnSpPr>
            <a:cxnSpLocks/>
            <a:stCxn id="105" idx="3"/>
            <a:endCxn id="25" idx="1"/>
          </p:cNvCxnSpPr>
          <p:nvPr/>
        </p:nvCxnSpPr>
        <p:spPr>
          <a:xfrm>
            <a:off x="2227134" y="3314032"/>
            <a:ext cx="335431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D6AC175-F0A9-AA39-BD03-8B47D1B91202}"/>
              </a:ext>
            </a:extLst>
          </p:cNvPr>
          <p:cNvCxnSpPr>
            <a:cxnSpLocks/>
            <a:stCxn id="106" idx="3"/>
            <a:endCxn id="93" idx="1"/>
          </p:cNvCxnSpPr>
          <p:nvPr/>
        </p:nvCxnSpPr>
        <p:spPr>
          <a:xfrm>
            <a:off x="2870738" y="3987697"/>
            <a:ext cx="30760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02641DE-5AF3-331E-226B-6F5961824BC6}"/>
              </a:ext>
            </a:extLst>
          </p:cNvPr>
          <p:cNvCxnSpPr>
            <a:cxnSpLocks/>
            <a:stCxn id="107" idx="3"/>
            <a:endCxn id="94" idx="1"/>
          </p:cNvCxnSpPr>
          <p:nvPr/>
        </p:nvCxnSpPr>
        <p:spPr>
          <a:xfrm>
            <a:off x="3514340" y="4661361"/>
            <a:ext cx="27978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04F31175-94C9-3CF4-AC2D-AB9C83F9BDC7}"/>
              </a:ext>
            </a:extLst>
          </p:cNvPr>
          <p:cNvCxnSpPr>
            <a:cxnSpLocks/>
            <a:stCxn id="98" idx="3"/>
            <a:endCxn id="30" idx="1"/>
          </p:cNvCxnSpPr>
          <p:nvPr/>
        </p:nvCxnSpPr>
        <p:spPr>
          <a:xfrm flipV="1">
            <a:off x="4398735" y="3266447"/>
            <a:ext cx="1166564" cy="485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XWhite 10">
            <a:extLst>
              <a:ext uri="{FF2B5EF4-FFF2-40B4-BE49-F238E27FC236}">
                <a16:creationId xmlns:a16="http://schemas.microsoft.com/office/drawing/2014/main" id="{4CDF50F1-F402-C43A-E92C-A505A85B482A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3919329" y="2533918"/>
            <a:ext cx="214909" cy="214909"/>
            <a:chOff x="1016000" y="1016000"/>
            <a:chExt cx="396228" cy="39622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087C3E9-FEDD-9936-A049-72AC32BB6ECA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EA138869-41EC-BB33-EA05-2978E4477E9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42F7C2F7-EFBB-A41F-EA7C-10A06E7D8629}"/>
              </a:ext>
            </a:extLst>
          </p:cNvPr>
          <p:cNvCxnSpPr>
            <a:cxnSpLocks/>
            <a:stCxn id="97" idx="3"/>
            <a:endCxn id="30" idx="1"/>
          </p:cNvCxnSpPr>
          <p:nvPr/>
        </p:nvCxnSpPr>
        <p:spPr>
          <a:xfrm flipV="1">
            <a:off x="4990518" y="3266447"/>
            <a:ext cx="574781" cy="722257"/>
          </a:xfrm>
          <a:prstGeom prst="bentConnector3">
            <a:avLst>
              <a:gd name="adj1" fmla="val 214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A09056AE-F7BC-6FCB-176A-96754580BF0A}"/>
              </a:ext>
            </a:extLst>
          </p:cNvPr>
          <p:cNvCxnSpPr>
            <a:cxnSpLocks/>
            <a:stCxn id="99" idx="3"/>
            <a:endCxn id="30" idx="1"/>
          </p:cNvCxnSpPr>
          <p:nvPr/>
        </p:nvCxnSpPr>
        <p:spPr>
          <a:xfrm>
            <a:off x="3178263" y="1967708"/>
            <a:ext cx="2387036" cy="1298739"/>
          </a:xfrm>
          <a:prstGeom prst="bentConnector3">
            <a:avLst>
              <a:gd name="adj1" fmla="val 8744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XWhite 10">
            <a:extLst>
              <a:ext uri="{FF2B5EF4-FFF2-40B4-BE49-F238E27FC236}">
                <a16:creationId xmlns:a16="http://schemas.microsoft.com/office/drawing/2014/main" id="{127DC04F-D9EA-A24B-9FF7-BB5834BFD05B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502778" y="3207584"/>
            <a:ext cx="214909" cy="214909"/>
            <a:chOff x="1016000" y="1016000"/>
            <a:chExt cx="396228" cy="396228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C50D0B7-0C73-5A11-D635-776BD3AFE757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4BD15950-A010-768B-C09E-CE4619184A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1" name="XWhite 10">
            <a:extLst>
              <a:ext uri="{FF2B5EF4-FFF2-40B4-BE49-F238E27FC236}">
                <a16:creationId xmlns:a16="http://schemas.microsoft.com/office/drawing/2014/main" id="{335533D6-F66A-A86B-9AF6-D6D9CE802FA3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5147133" y="4026675"/>
            <a:ext cx="214909" cy="214909"/>
            <a:chOff x="1016000" y="1016000"/>
            <a:chExt cx="396228" cy="396228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3866362-8E43-888F-C2AC-106FCA75FBB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81C776EB-7B6F-D3EA-F60B-212ABEBD51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4" name="XWhite 10">
            <a:extLst>
              <a:ext uri="{FF2B5EF4-FFF2-40B4-BE49-F238E27FC236}">
                <a16:creationId xmlns:a16="http://schemas.microsoft.com/office/drawing/2014/main" id="{1B076C75-ED47-560A-FF55-D6E5AE7F615C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5014098" y="3667780"/>
            <a:ext cx="214909" cy="214909"/>
            <a:chOff x="1016000" y="1016000"/>
            <a:chExt cx="396228" cy="396228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3B8069-3118-7681-BB25-75424A931A6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203EFE83-4179-ACF4-BEA2-80AB0FD496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7" name="XWhite 10">
            <a:extLst>
              <a:ext uri="{FF2B5EF4-FFF2-40B4-BE49-F238E27FC236}">
                <a16:creationId xmlns:a16="http://schemas.microsoft.com/office/drawing/2014/main" id="{D797B4EF-E1AC-8830-193F-0C8968C281CC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3361004" y="1860253"/>
            <a:ext cx="214909" cy="214909"/>
            <a:chOff x="1016000" y="1016000"/>
            <a:chExt cx="396228" cy="39622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B25017C-66BC-048B-03E3-7D0AEF1E12A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81B64E08-88E6-2C2A-FF90-42CD594B8E6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130" name="TrackerAlphaWhite 56">
            <a:extLst>
              <a:ext uri="{FF2B5EF4-FFF2-40B4-BE49-F238E27FC236}">
                <a16:creationId xmlns:a16="http://schemas.microsoft.com/office/drawing/2014/main" id="{55079C30-0E85-33BC-A1BE-67F6D335C96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553531" y="4804011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1" name="TrackerAlphaWhite 56">
            <a:extLst>
              <a:ext uri="{FF2B5EF4-FFF2-40B4-BE49-F238E27FC236}">
                <a16:creationId xmlns:a16="http://schemas.microsoft.com/office/drawing/2014/main" id="{B695917F-3322-B13C-44A7-7DBEDB62FE6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25170" y="409429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2" name="TrackerAlphaWhite 56">
            <a:extLst>
              <a:ext uri="{FF2B5EF4-FFF2-40B4-BE49-F238E27FC236}">
                <a16:creationId xmlns:a16="http://schemas.microsoft.com/office/drawing/2014/main" id="{C40E9773-DFC9-516A-6F0D-AEAF020565D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316502" y="3404127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3" name="TrackerAlphaWhite 56">
            <a:extLst>
              <a:ext uri="{FF2B5EF4-FFF2-40B4-BE49-F238E27FC236}">
                <a16:creationId xmlns:a16="http://schemas.microsoft.com/office/drawing/2014/main" id="{B7987EAA-6F23-C3BD-B405-E3A84B91D9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739119" y="2764481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0F9AA15-F1C3-2B0D-4C44-1486461AF09A}"/>
              </a:ext>
            </a:extLst>
          </p:cNvPr>
          <p:cNvGrpSpPr/>
          <p:nvPr/>
        </p:nvGrpSpPr>
        <p:grpSpPr>
          <a:xfrm>
            <a:off x="600643" y="5179432"/>
            <a:ext cx="10856926" cy="484748"/>
            <a:chOff x="600643" y="4919047"/>
            <a:chExt cx="10856926" cy="484748"/>
          </a:xfrm>
        </p:grpSpPr>
        <p:sp>
          <p:nvSpPr>
            <p:cNvPr id="56" name="TrackerAlphaWhite 56">
              <a:extLst>
                <a:ext uri="{FF2B5EF4-FFF2-40B4-BE49-F238E27FC236}">
                  <a16:creationId xmlns:a16="http://schemas.microsoft.com/office/drawing/2014/main" id="{999721DF-B0AB-255F-E603-AE0DEBDC7D3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0643" y="4919047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2" name="TrackerAlphaWhite 56">
              <a:extLst>
                <a:ext uri="{FF2B5EF4-FFF2-40B4-BE49-F238E27FC236}">
                  <a16:creationId xmlns:a16="http://schemas.microsoft.com/office/drawing/2014/main" id="{EF245552-2BF5-5C05-A290-56A6D8C4557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6273647" y="4919047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BBFBA61-C5B2-6B56-FD75-AE816FD5445D}"/>
                </a:ext>
              </a:extLst>
            </p:cNvPr>
            <p:cNvSpPr txBox="1"/>
            <p:nvPr/>
          </p:nvSpPr>
          <p:spPr>
            <a:xfrm>
              <a:off x="1003133" y="4919047"/>
              <a:ext cx="4997051" cy="4847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Frequent restudies required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If another project impacts the same transmission zone, all previous studies are invalidated and impacted projects which haven’t yet energized must be restudied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4D5DD51-896C-B6E6-EBFA-1F9256EC7741}"/>
                </a:ext>
              </a:extLst>
            </p:cNvPr>
            <p:cNvSpPr txBox="1"/>
            <p:nvPr/>
          </p:nvSpPr>
          <p:spPr>
            <a:xfrm>
              <a:off x="6700229" y="4919047"/>
              <a:ext cx="4757340" cy="4847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Batching process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Every ~6 months, all submitted requests are clustered and studied together; allocated capacity coming out of the study is “reserved” to prevent restudies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044D8DC-B4D9-FEF9-6F8A-11FD412A2A8B}"/>
              </a:ext>
            </a:extLst>
          </p:cNvPr>
          <p:cNvGrpSpPr/>
          <p:nvPr/>
        </p:nvGrpSpPr>
        <p:grpSpPr>
          <a:xfrm>
            <a:off x="600643" y="5720877"/>
            <a:ext cx="10856926" cy="646331"/>
            <a:chOff x="600643" y="5469875"/>
            <a:chExt cx="10856926" cy="646331"/>
          </a:xfrm>
        </p:grpSpPr>
        <p:sp>
          <p:nvSpPr>
            <p:cNvPr id="59" name="TrackerAlphaWhite 56">
              <a:extLst>
                <a:ext uri="{FF2B5EF4-FFF2-40B4-BE49-F238E27FC236}">
                  <a16:creationId xmlns:a16="http://schemas.microsoft.com/office/drawing/2014/main" id="{76B8FC30-59B9-2AE9-C18C-352854DFFE3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0643" y="5469875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65" name="CustomIcon">
              <a:extLst>
                <a:ext uri="{FF2B5EF4-FFF2-40B4-BE49-F238E27FC236}">
                  <a16:creationId xmlns:a16="http://schemas.microsoft.com/office/drawing/2014/main" id="{D6772D84-3DCD-56B2-9AC7-FEEF14228EC2}"/>
                </a:ext>
              </a:extLst>
            </p:cNvPr>
            <p:cNvGrpSpPr>
              <a:grpSpLocks/>
            </p:cNvGrpSpPr>
            <p:nvPr>
              <p:custDataLst>
                <p:tags r:id="rId26"/>
              </p:custDataLst>
            </p:nvPr>
          </p:nvGrpSpPr>
          <p:grpSpPr>
            <a:xfrm>
              <a:off x="6273647" y="5469875"/>
              <a:ext cx="249363" cy="249363"/>
              <a:chOff x="-205105" y="-205105"/>
              <a:chExt cx="1019810" cy="101981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7B02932-D596-6460-2774-AF9A48F1C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3003C2D4-02AD-C069-D54E-79940AA92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08BEAE9-E4B3-DB6C-AD02-4A1CF70C70D7}"/>
                </a:ext>
              </a:extLst>
            </p:cNvPr>
            <p:cNvSpPr txBox="1"/>
            <p:nvPr/>
          </p:nvSpPr>
          <p:spPr>
            <a:xfrm>
              <a:off x="1003133" y="5469875"/>
              <a:ext cx="4997051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Restudy loop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In the absence of capacity reservation, projects can be repeatedly pulled into restudies as new requests enter the system, delaying approvals and potentially extending timelines by years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FF8A064-D386-BB0D-222E-FE2F4AA259D4}"/>
                </a:ext>
              </a:extLst>
            </p:cNvPr>
            <p:cNvSpPr txBox="1"/>
            <p:nvPr/>
          </p:nvSpPr>
          <p:spPr>
            <a:xfrm>
              <a:off x="6700229" y="5469875"/>
              <a:ext cx="4757340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Transparent communications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Along with the new batch study process, ERCOT is redesigning the study communication process to have clearly defined touchpoints and transparent information handovers 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D903D20-28BE-5785-57F9-E521C6C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44EF2486-B8EB-F474-659A-AF67E41D55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EF2486-B8EB-F474-659A-AF67E41D5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>
            <a:extLst>
              <a:ext uri="{FF2B5EF4-FFF2-40B4-BE49-F238E27FC236}">
                <a16:creationId xmlns:a16="http://schemas.microsoft.com/office/drawing/2014/main" id="{215BA6BC-E421-37C7-26A3-361D75D4700B}"/>
              </a:ext>
            </a:extLst>
          </p:cNvPr>
          <p:cNvSpPr>
            <a:spLocks/>
          </p:cNvSpPr>
          <p:nvPr/>
        </p:nvSpPr>
        <p:spPr>
          <a:xfrm>
            <a:off x="5096654" y="2621926"/>
            <a:ext cx="6379580" cy="2116965"/>
          </a:xfrm>
          <a:prstGeom prst="rect">
            <a:avLst/>
          </a:prstGeom>
          <a:solidFill>
            <a:srgbClr val="C7E7A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D7CE6-CED3-75B8-DC27-7F6A5F10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A coordinated load–generation study framework is required to enable a viable BYOG construct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1F3B16-0704-BC76-AB69-60C9514E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D694E-34A8-3590-4086-7F33AF743C83}"/>
              </a:ext>
            </a:extLst>
          </p:cNvPr>
          <p:cNvSpPr/>
          <p:nvPr/>
        </p:nvSpPr>
        <p:spPr>
          <a:xfrm>
            <a:off x="1257300" y="1874417"/>
            <a:ext cx="3157825" cy="8950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Generation Interconnection</a:t>
            </a:r>
            <a:br>
              <a:rPr lang="en-US" sz="1400" b="1"/>
            </a:br>
            <a:r>
              <a:rPr lang="en-US" sz="1400"/>
              <a:t>(Normal GINR process – Planning Guide Section 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5FF16-728C-2126-1B56-C838B7978D73}"/>
              </a:ext>
            </a:extLst>
          </p:cNvPr>
          <p:cNvSpPr/>
          <p:nvPr/>
        </p:nvSpPr>
        <p:spPr>
          <a:xfrm>
            <a:off x="1257300" y="4597069"/>
            <a:ext cx="3157825" cy="8950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Large Load Interconnection</a:t>
            </a:r>
            <a:br>
              <a:rPr lang="en-US" sz="1400" b="1"/>
            </a:br>
            <a:r>
              <a:rPr lang="en-US" sz="1400"/>
              <a:t>(PGRR145 process – Planning Guide Section 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276E9-F85A-60B8-5579-AC0210BB0548}"/>
              </a:ext>
            </a:extLst>
          </p:cNvPr>
          <p:cNvSpPr/>
          <p:nvPr/>
        </p:nvSpPr>
        <p:spPr>
          <a:xfrm>
            <a:off x="1944957" y="3377608"/>
            <a:ext cx="1782510" cy="6113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BYOG agreement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44B48-0383-8CDF-F152-692F5ED5D1A4}"/>
              </a:ext>
            </a:extLst>
          </p:cNvPr>
          <p:cNvCxnSpPr>
            <a:stCxn id="7" idx="0"/>
            <a:endCxn id="8" idx="2"/>
          </p:cNvCxnSpPr>
          <p:nvPr/>
        </p:nvCxnSpPr>
        <p:spPr>
          <a:xfrm flipH="1" flipV="1">
            <a:off x="2836212" y="3988963"/>
            <a:ext cx="1" cy="608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5B48D-7E62-D51C-BE2C-4DB07DE3DC3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836212" y="2769501"/>
            <a:ext cx="1" cy="608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021E-8B14-EA7F-C0DC-020E27734ECF}"/>
              </a:ext>
            </a:extLst>
          </p:cNvPr>
          <p:cNvCxnSpPr>
            <a:cxnSpLocks/>
            <a:stCxn id="8" idx="3"/>
            <a:endCxn id="29" idx="1"/>
          </p:cNvCxnSpPr>
          <p:nvPr/>
        </p:nvCxnSpPr>
        <p:spPr>
          <a:xfrm flipV="1">
            <a:off x="3727467" y="3683285"/>
            <a:ext cx="113221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9B82FE2-E9B3-3115-DC7C-A7A8552A25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218" y="3406194"/>
            <a:ext cx="554182" cy="554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176D1FD-1D61-76DE-F160-B3FA3BE9DB43}"/>
              </a:ext>
            </a:extLst>
          </p:cNvPr>
          <p:cNvSpPr/>
          <p:nvPr/>
        </p:nvSpPr>
        <p:spPr>
          <a:xfrm>
            <a:off x="4859679" y="1626840"/>
            <a:ext cx="6798919" cy="41128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AB7404-2295-375F-CBEB-8BA51B6DA00E}"/>
              </a:ext>
            </a:extLst>
          </p:cNvPr>
          <p:cNvGrpSpPr/>
          <p:nvPr/>
        </p:nvGrpSpPr>
        <p:grpSpPr>
          <a:xfrm>
            <a:off x="10571959" y="1159775"/>
            <a:ext cx="1086641" cy="182880"/>
            <a:chOff x="4960277" y="1159775"/>
            <a:chExt cx="1086641" cy="1828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FC3576-CDDF-6C4F-0FEB-1E2AF4B60C32}"/>
                </a:ext>
              </a:extLst>
            </p:cNvPr>
            <p:cNvSpPr txBox="1">
              <a:spLocks/>
            </p:cNvSpPr>
            <p:nvPr/>
          </p:nvSpPr>
          <p:spPr>
            <a:xfrm>
              <a:off x="5211398" y="1170050"/>
              <a:ext cx="83552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Detailed next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882598-39F9-7292-539A-E468B2CF410A}"/>
                </a:ext>
              </a:extLst>
            </p:cNvPr>
            <p:cNvSpPr>
              <a:spLocks/>
            </p:cNvSpPr>
            <p:nvPr/>
          </p:nvSpPr>
          <p:spPr>
            <a:xfrm>
              <a:off x="4960277" y="1159775"/>
              <a:ext cx="182880" cy="182880"/>
            </a:xfrm>
            <a:prstGeom prst="rect">
              <a:avLst/>
            </a:prstGeom>
            <a:solidFill>
              <a:srgbClr val="C7E7A6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44E30E2B-CEB3-1817-5EA0-0DA123D7D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6654" y="1743343"/>
            <a:ext cx="609600" cy="609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4E27AB2-89B9-0B34-F0BB-6591AA580819}"/>
              </a:ext>
            </a:extLst>
          </p:cNvPr>
          <p:cNvSpPr txBox="1">
            <a:spLocks/>
          </p:cNvSpPr>
          <p:nvPr/>
        </p:nvSpPr>
        <p:spPr>
          <a:xfrm>
            <a:off x="5985314" y="1743343"/>
            <a:ext cx="5394223" cy="86177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Monitoring and compliance</a:t>
            </a:r>
          </a:p>
          <a:p>
            <a:r>
              <a:rPr lang="en-US" sz="1400"/>
              <a:t>Establishing metering, telemetry, and real-time compliance mechanisms to ensure the facility continuously operates within its defined limits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6601D53-571B-20B3-2EFF-358F59D7E7C8}"/>
              </a:ext>
            </a:extLst>
          </p:cNvPr>
          <p:cNvGrpSpPr/>
          <p:nvPr/>
        </p:nvGrpSpPr>
        <p:grpSpPr>
          <a:xfrm>
            <a:off x="5096654" y="3781297"/>
            <a:ext cx="6282883" cy="861774"/>
            <a:chOff x="5096654" y="2776429"/>
            <a:chExt cx="6282883" cy="86177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BE82E3-565F-0BDC-99BE-8928BA09FF04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2776429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Operations</a:t>
              </a:r>
            </a:p>
            <a:p>
              <a:r>
                <a:rPr lang="en-US" sz="1400"/>
                <a:t>Specifying the facility operating envelope (net import/export limits at POI) and dispatch/curtailment behavior for co-located load, generation, and storage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BEBBB228-0997-9962-1EC0-A0AAE4A241C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96654" y="2776429"/>
              <a:ext cx="609600" cy="609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D695F5B-CAAB-4227-B3C9-CB12C81CFEBF}"/>
              </a:ext>
            </a:extLst>
          </p:cNvPr>
          <p:cNvGrpSpPr/>
          <p:nvPr/>
        </p:nvGrpSpPr>
        <p:grpSpPr>
          <a:xfrm>
            <a:off x="5096654" y="2762320"/>
            <a:ext cx="6282883" cy="861774"/>
            <a:chOff x="5096654" y="3798719"/>
            <a:chExt cx="6282883" cy="861774"/>
          </a:xfrm>
        </p:grpSpPr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A6276BF7-4AF3-E940-59F9-BD6B888B51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96654" y="3798719"/>
              <a:ext cx="609600" cy="6096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D3C4AF-CF54-A598-600C-F1F33520EE4F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3798719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Study treatment</a:t>
              </a:r>
            </a:p>
            <a:p>
              <a:r>
                <a:rPr lang="en-US" sz="1400"/>
                <a:t>Defining an integrated study approach where load and generation are modeled as a single facility with consistent assumptions across planning and reliability analyses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8766A2D-4F5C-9E03-2708-1CDA7B56991E}"/>
              </a:ext>
            </a:extLst>
          </p:cNvPr>
          <p:cNvGrpSpPr/>
          <p:nvPr/>
        </p:nvGrpSpPr>
        <p:grpSpPr>
          <a:xfrm>
            <a:off x="5096654" y="4800273"/>
            <a:ext cx="6282883" cy="861774"/>
            <a:chOff x="5096654" y="4800273"/>
            <a:chExt cx="6282883" cy="861774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AFD857C9-02E1-720F-14B3-359E72DD59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6654" y="4800273"/>
              <a:ext cx="609600" cy="6096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DC6418-2CC1-7277-72F0-1DC68BCA9F3E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4800273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Registration</a:t>
              </a:r>
            </a:p>
            <a:p>
              <a:r>
                <a:rPr lang="en-US" sz="1400"/>
                <a:t>Setting the registration model and load commitment requirements, aligning timing, scale, and obligations across generation and load interconnection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93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D278-E9AB-CF7E-DBFF-B6145AC0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hink-cell data - do not delete" hidden="1">
            <a:extLst>
              <a:ext uri="{FF2B5EF4-FFF2-40B4-BE49-F238E27FC236}">
                <a16:creationId xmlns:a16="http://schemas.microsoft.com/office/drawing/2014/main" id="{3E9F291C-D39B-14F2-DDC7-38B1A62158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5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9F291C-D39B-14F2-DDC7-38B1A6215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55892-3BD6-1111-C055-A18C7D51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Operational monitoring and control are required to ensure reliable WLPUN integration in Batch Zero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4F0D758-7BC9-38DD-2FDB-A0BE8934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732F79-8122-A84A-3222-98049635A1C5}"/>
              </a:ext>
            </a:extLst>
          </p:cNvPr>
          <p:cNvGrpSpPr/>
          <p:nvPr/>
        </p:nvGrpSpPr>
        <p:grpSpPr>
          <a:xfrm>
            <a:off x="1261812" y="1371602"/>
            <a:ext cx="4540525" cy="243664"/>
            <a:chOff x="1257300" y="1549508"/>
            <a:chExt cx="2563008" cy="3924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2EDAE1-E2CE-C9D7-019E-A16AA07F5A3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549508"/>
              <a:ext cx="2563008" cy="3469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/>
                <a:t>WLPUN</a:t>
              </a:r>
            </a:p>
          </p:txBody>
        </p:sp>
        <p:cxnSp>
          <p:nvCxnSpPr>
            <p:cNvPr id="13" name="LineBasicDefault 292">
              <a:extLst>
                <a:ext uri="{FF2B5EF4-FFF2-40B4-BE49-F238E27FC236}">
                  <a16:creationId xmlns:a16="http://schemas.microsoft.com/office/drawing/2014/main" id="{563F7364-B56F-65B5-6A76-099B9F0E4DDA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H="1">
              <a:off x="1257300" y="1941929"/>
              <a:ext cx="2563008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5F6508-951C-E557-1E02-211604123380}"/>
              </a:ext>
            </a:extLst>
          </p:cNvPr>
          <p:cNvGrpSpPr/>
          <p:nvPr/>
        </p:nvGrpSpPr>
        <p:grpSpPr>
          <a:xfrm>
            <a:off x="7118075" y="1371604"/>
            <a:ext cx="4540525" cy="243656"/>
            <a:chOff x="7118075" y="1645037"/>
            <a:chExt cx="4540525" cy="201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5C77F9-0361-B6A6-3964-DC6CEF339C82}"/>
                </a:ext>
              </a:extLst>
            </p:cNvPr>
            <p:cNvSpPr txBox="1">
              <a:spLocks/>
            </p:cNvSpPr>
            <p:nvPr/>
          </p:nvSpPr>
          <p:spPr>
            <a:xfrm>
              <a:off x="7118075" y="1645037"/>
              <a:ext cx="4540525" cy="1780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/>
                <a:t>Key operational considerations</a:t>
              </a:r>
            </a:p>
          </p:txBody>
        </p:sp>
        <p:cxnSp>
          <p:nvCxnSpPr>
            <p:cNvPr id="33" name="LineBasicDefault 292">
              <a:extLst>
                <a:ext uri="{FF2B5EF4-FFF2-40B4-BE49-F238E27FC236}">
                  <a16:creationId xmlns:a16="http://schemas.microsoft.com/office/drawing/2014/main" id="{69878CA5-F2F7-C8C3-E0DF-2F7F3B0985BE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 flipH="1">
              <a:off x="7118075" y="1846406"/>
              <a:ext cx="4540525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0AEE28-C2B0-460B-254C-1D3E3FAD1620}"/>
              </a:ext>
            </a:extLst>
          </p:cNvPr>
          <p:cNvGrpSpPr/>
          <p:nvPr/>
        </p:nvGrpSpPr>
        <p:grpSpPr>
          <a:xfrm>
            <a:off x="8095933" y="987318"/>
            <a:ext cx="3562667" cy="224456"/>
            <a:chOff x="7268195" y="987318"/>
            <a:chExt cx="3562667" cy="22445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91A6E4D-4D1C-0254-9323-890CCD1AF6D2}"/>
                </a:ext>
              </a:extLst>
            </p:cNvPr>
            <p:cNvGrpSpPr/>
            <p:nvPr/>
          </p:nvGrpSpPr>
          <p:grpSpPr>
            <a:xfrm>
              <a:off x="8024850" y="987318"/>
              <a:ext cx="1011474" cy="224456"/>
              <a:chOff x="7136584" y="271836"/>
              <a:chExt cx="1011474" cy="22445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6352C4-07A7-95F6-5EC5-9EA07C8E9D7C}"/>
                  </a:ext>
                </a:extLst>
              </p:cNvPr>
              <p:cNvGrpSpPr/>
              <p:nvPr/>
            </p:nvGrpSpPr>
            <p:grpSpPr>
              <a:xfrm>
                <a:off x="7136584" y="271836"/>
                <a:ext cx="328764" cy="224456"/>
                <a:chOff x="7136584" y="271836"/>
                <a:chExt cx="328764" cy="224456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B7E3AE0-2A6D-3222-551D-8F83C7C606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9984" y="310928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BFC5C29-3347-B95F-3F5A-9E2B7FDC6F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08284" y="291382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560FBFC-F6FE-FF01-F12C-30FBDE74596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136584" y="271836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549F88-2E18-51AB-B025-86C5324914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6623" y="307120"/>
                <a:ext cx="611435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Generator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C606923-667D-19BB-034D-60C886585B7F}"/>
                </a:ext>
              </a:extLst>
            </p:cNvPr>
            <p:cNvGrpSpPr/>
            <p:nvPr/>
          </p:nvGrpSpPr>
          <p:grpSpPr>
            <a:xfrm>
              <a:off x="7268195" y="1006864"/>
              <a:ext cx="582344" cy="185364"/>
              <a:chOff x="6302479" y="271836"/>
              <a:chExt cx="582344" cy="185364"/>
            </a:xfrm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6A955EF0-0310-4BE4-6EF6-21C85E49F08F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6302479" y="271836"/>
                <a:ext cx="185364" cy="185364"/>
              </a:xfrm>
              <a:prstGeom prst="triangl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800" err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B388AB-5D9C-1899-BCB2-61048A4E9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5829" y="287574"/>
                <a:ext cx="308994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Load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F305787-51D4-CE77-F6CE-85DC9903DD55}"/>
                </a:ext>
              </a:extLst>
            </p:cNvPr>
            <p:cNvGrpSpPr/>
            <p:nvPr/>
          </p:nvGrpSpPr>
          <p:grpSpPr>
            <a:xfrm>
              <a:off x="9210635" y="1006864"/>
              <a:ext cx="1620227" cy="185364"/>
              <a:chOff x="9258683" y="229548"/>
              <a:chExt cx="1620227" cy="185364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16AB83E-7F76-C322-D8E6-9827E7D23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1177" y="245286"/>
                <a:ext cx="1347733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Point of interconnection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7AE649A-9B00-AE96-8A5A-7C408F2013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258683" y="229548"/>
                <a:ext cx="185364" cy="185364"/>
                <a:chOff x="3526970" y="3333381"/>
                <a:chExt cx="293268" cy="293268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4A2A97D-EC22-78FC-E096-9430639AEC7C}"/>
                    </a:ext>
                  </a:extLst>
                </p:cNvPr>
                <p:cNvSpPr/>
                <p:nvPr/>
              </p:nvSpPr>
              <p:spPr>
                <a:xfrm>
                  <a:off x="3526970" y="3333381"/>
                  <a:ext cx="293268" cy="293268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75" name="Graphic 74">
                  <a:extLst>
                    <a:ext uri="{FF2B5EF4-FFF2-40B4-BE49-F238E27FC236}">
                      <a16:creationId xmlns:a16="http://schemas.microsoft.com/office/drawing/2014/main" id="{4BB8566D-174D-2A5F-01F9-610D15A1B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2605" y="3339016"/>
                  <a:ext cx="281997" cy="28199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0CD69-1580-FF38-32F7-892FDEF48169}"/>
              </a:ext>
            </a:extLst>
          </p:cNvPr>
          <p:cNvGrpSpPr>
            <a:grpSpLocks/>
          </p:cNvGrpSpPr>
          <p:nvPr/>
        </p:nvGrpSpPr>
        <p:grpSpPr>
          <a:xfrm>
            <a:off x="1636864" y="1952390"/>
            <a:ext cx="3790419" cy="2953220"/>
            <a:chOff x="1706338" y="1332136"/>
            <a:chExt cx="3752500" cy="2923672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DA3C95C7-DCC4-2098-65D8-BFCCAFC396B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2832" y="2914439"/>
              <a:ext cx="441682" cy="705519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60E9AC9-38B2-7C26-A2C9-5A118A9BAD7C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rot="16200000" flipV="1">
              <a:off x="4102261" y="2762840"/>
              <a:ext cx="387681" cy="954716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72D61D-F506-8815-B534-C77A2B0EECCF}"/>
                </a:ext>
              </a:extLst>
            </p:cNvPr>
            <p:cNvSpPr/>
            <p:nvPr/>
          </p:nvSpPr>
          <p:spPr>
            <a:xfrm>
              <a:off x="1706338" y="2758005"/>
              <a:ext cx="3752500" cy="149780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EA27A1-3C2F-11CB-1C1D-62B867E6B05F}"/>
                </a:ext>
              </a:extLst>
            </p:cNvPr>
            <p:cNvSpPr/>
            <p:nvPr/>
          </p:nvSpPr>
          <p:spPr>
            <a:xfrm>
              <a:off x="1936006" y="1332136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2727BC-4EA2-B1BD-C87D-16330A230D13}"/>
                </a:ext>
              </a:extLst>
            </p:cNvPr>
            <p:cNvGrpSpPr/>
            <p:nvPr/>
          </p:nvGrpSpPr>
          <p:grpSpPr>
            <a:xfrm>
              <a:off x="3346433" y="2831676"/>
              <a:ext cx="472311" cy="429372"/>
              <a:chOff x="3346433" y="2831676"/>
              <a:chExt cx="472311" cy="42937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DFFD139-5B9C-1A69-EA7B-C06363F288CF}"/>
                  </a:ext>
                </a:extLst>
              </p:cNvPr>
              <p:cNvSpPr/>
              <p:nvPr/>
            </p:nvSpPr>
            <p:spPr>
              <a:xfrm>
                <a:off x="3346433" y="2831676"/>
                <a:ext cx="472311" cy="42937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EF9B7E1F-76AD-EFB1-C69C-694B40038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55509" y="2839921"/>
                <a:ext cx="454160" cy="412871"/>
              </a:xfrm>
              <a:prstGeom prst="rect">
                <a:avLst/>
              </a:prstGeom>
            </p:spPr>
          </p:pic>
        </p:grp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637589D2-3141-843C-D5DB-BE93C4191816}"/>
                </a:ext>
              </a:extLst>
            </p:cNvPr>
            <p:cNvSpPr txBox="1">
              <a:spLocks/>
            </p:cNvSpPr>
            <p:nvPr/>
          </p:nvSpPr>
          <p:spPr>
            <a:xfrm>
              <a:off x="4283586" y="4015062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901FFD1-1111-3CCA-A7B1-50EDFA91A9F4}"/>
                </a:ext>
              </a:extLst>
            </p:cNvPr>
            <p:cNvSpPr>
              <a:spLocks/>
            </p:cNvSpPr>
            <p:nvPr/>
          </p:nvSpPr>
          <p:spPr>
            <a:xfrm flipV="1">
              <a:off x="4479443" y="3434038"/>
              <a:ext cx="588030" cy="534572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3E7039-3B47-A2B1-A616-F92E9C619D5E}"/>
                </a:ext>
              </a:extLst>
            </p:cNvPr>
            <p:cNvGrpSpPr/>
            <p:nvPr/>
          </p:nvGrpSpPr>
          <p:grpSpPr>
            <a:xfrm>
              <a:off x="2138994" y="3409745"/>
              <a:ext cx="1012122" cy="534571"/>
              <a:chOff x="1661620" y="2779259"/>
              <a:chExt cx="390217" cy="20610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DDDBD67-2CCA-8625-1051-C734F7E9C9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60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F68CCC1-1236-2739-7336-0C54ADBBCE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CC7026EA-6610-4127-E719-7441EDD1F279}"/>
                </a:ext>
              </a:extLst>
            </p:cNvPr>
            <p:cNvSpPr txBox="1">
              <a:spLocks/>
            </p:cNvSpPr>
            <p:nvPr/>
          </p:nvSpPr>
          <p:spPr>
            <a:xfrm>
              <a:off x="1765382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B888522D-272E-CD55-E3F3-81B39061DA8A}"/>
                </a:ext>
              </a:extLst>
            </p:cNvPr>
            <p:cNvSpPr txBox="1">
              <a:spLocks/>
            </p:cNvSpPr>
            <p:nvPr/>
          </p:nvSpPr>
          <p:spPr>
            <a:xfrm>
              <a:off x="2635791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C1965149-3070-AD03-57F8-826E9298401F}"/>
                </a:ext>
              </a:extLst>
            </p:cNvPr>
            <p:cNvSpPr/>
            <p:nvPr/>
          </p:nvSpPr>
          <p:spPr>
            <a:xfrm flipV="1">
              <a:off x="3831456" y="1975359"/>
              <a:ext cx="195579" cy="630786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Up 36">
              <a:extLst>
                <a:ext uri="{FF2B5EF4-FFF2-40B4-BE49-F238E27FC236}">
                  <a16:creationId xmlns:a16="http://schemas.microsoft.com/office/drawing/2014/main" id="{8C1941D3-0E3E-EE74-3038-4F4D5594B36C}"/>
                </a:ext>
              </a:extLst>
            </p:cNvPr>
            <p:cNvSpPr/>
            <p:nvPr/>
          </p:nvSpPr>
          <p:spPr>
            <a:xfrm>
              <a:off x="3141649" y="1975359"/>
              <a:ext cx="195579" cy="630786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2D11D36-EF12-CEE3-DCB4-31E4D2EE7606}"/>
                </a:ext>
              </a:extLst>
            </p:cNvPr>
            <p:cNvSpPr txBox="1">
              <a:spLocks/>
            </p:cNvSpPr>
            <p:nvPr/>
          </p:nvSpPr>
          <p:spPr>
            <a:xfrm>
              <a:off x="4085200" y="1861214"/>
              <a:ext cx="1133404" cy="603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Import: </a:t>
              </a:r>
              <a:r>
                <a:rPr lang="en-US" sz="1200"/>
                <a:t>max withdrawal limit (Batch study)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AABCE7-720D-19D3-C37C-962C2810692F}"/>
                </a:ext>
              </a:extLst>
            </p:cNvPr>
            <p:cNvSpPr txBox="1">
              <a:spLocks/>
            </p:cNvSpPr>
            <p:nvPr/>
          </p:nvSpPr>
          <p:spPr>
            <a:xfrm>
              <a:off x="1936006" y="1861214"/>
              <a:ext cx="1147478" cy="8044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Export: </a:t>
              </a:r>
              <a:r>
                <a:rPr lang="en-US" sz="1200"/>
                <a:t>available export (SCED dispatch)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47310F-12C6-FF2C-F124-F7602504032B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577306" y="1736692"/>
              <a:ext cx="0" cy="1103229"/>
            </a:xfrm>
            <a:prstGeom prst="line">
              <a:avLst/>
            </a:prstGeom>
            <a:ln w="12700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48973C3-22A2-3299-F970-0ABF138CBF4D}"/>
              </a:ext>
            </a:extLst>
          </p:cNvPr>
          <p:cNvSpPr txBox="1">
            <a:spLocks/>
          </p:cNvSpPr>
          <p:nvPr/>
        </p:nvSpPr>
        <p:spPr>
          <a:xfrm>
            <a:off x="7118075" y="1952390"/>
            <a:ext cx="4540525" cy="172354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Withdrawal limits (net) and stability limits (gross gen / gross load) must be monitored </a:t>
            </a:r>
            <a:r>
              <a:rPr lang="en-US" sz="1400"/>
              <a:t>and enforced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Net and gross telemetry available; </a:t>
            </a:r>
            <a:r>
              <a:rPr lang="en-US" sz="1400" b="1"/>
              <a:t>additional load telemetry can be requested by ERCOT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Additional control room tools and displays required </a:t>
            </a:r>
            <a:r>
              <a:rPr lang="en-US" sz="1400"/>
              <a:t>to support real-time operations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59269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E0C1-6142-39FF-53EF-1275533D8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7FF3B310-5353-CBE2-E1B1-3377A304E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3" progId="TCLayout.ActiveDocument.1">
                  <p:embed/>
                </p:oleObj>
              </mc:Choice>
              <mc:Fallback>
                <p:oleObj name="think-cell Slide" r:id="rId5" imgW="404" imgH="403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F3B310-5353-CBE2-E1B1-3377A304E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F0A7C15-689D-B7C6-9735-5EAA97A9C71B}"/>
              </a:ext>
            </a:extLst>
          </p:cNvPr>
          <p:cNvSpPr>
            <a:spLocks/>
          </p:cNvSpPr>
          <p:nvPr/>
        </p:nvSpPr>
        <p:spPr>
          <a:xfrm>
            <a:off x="1257299" y="4583202"/>
            <a:ext cx="10401299" cy="1314468"/>
          </a:xfrm>
          <a:prstGeom prst="rect">
            <a:avLst/>
          </a:prstGeom>
          <a:solidFill>
            <a:srgbClr val="C7E7A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497CB-9408-66CE-80A1-F47954A1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Study treatment should separate generation, load allocation and transmission planning while capturing full facility impact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31E969-F728-34C8-BAAF-E70AB651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91ACC3-EA5E-86C6-9778-4DE5D72D7D89}"/>
              </a:ext>
            </a:extLst>
          </p:cNvPr>
          <p:cNvGrpSpPr/>
          <p:nvPr/>
        </p:nvGrpSpPr>
        <p:grpSpPr>
          <a:xfrm>
            <a:off x="1257300" y="4848246"/>
            <a:ext cx="10401300" cy="738664"/>
            <a:chOff x="1257300" y="1706858"/>
            <a:chExt cx="10401300" cy="73866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6A2E79-4BD8-8F84-8370-233B45687E0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7300" y="1706858"/>
              <a:ext cx="609600" cy="6096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948FF1-FC48-92BF-0699-4445B45EAFCF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1706858"/>
              <a:ext cx="9269240" cy="73866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Generation interconnection study</a:t>
              </a:r>
            </a:p>
            <a:p>
              <a:r>
                <a:rPr lang="en-US" sz="1600"/>
                <a:t>Studies generation independently under standard GINR assumptions to determine interconnection requirements and export capability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D96553-4E3A-E6CD-2232-631DA03E6756}"/>
              </a:ext>
            </a:extLst>
          </p:cNvPr>
          <p:cNvGrpSpPr/>
          <p:nvPr/>
        </p:nvGrpSpPr>
        <p:grpSpPr>
          <a:xfrm>
            <a:off x="1257300" y="1706858"/>
            <a:ext cx="10401300" cy="738664"/>
            <a:chOff x="1257300" y="3277552"/>
            <a:chExt cx="10401300" cy="738664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91CBBBB-F641-1F20-BA8F-76BD9CB261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7300" y="3277552"/>
              <a:ext cx="609600" cy="609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916466-5105-9CF6-F1D6-EA3A3F851298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3277552"/>
              <a:ext cx="9269240" cy="73866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Batch Study</a:t>
              </a:r>
            </a:p>
            <a:p>
              <a:r>
                <a:rPr lang="en-US" sz="1600"/>
                <a:t>Evaluates load as grid-supplied only (co-located generation not counted) to determine firm load allocation based on system capability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C90BE5-12D9-4EB7-598B-29710A8791A1}"/>
              </a:ext>
            </a:extLst>
          </p:cNvPr>
          <p:cNvGrpSpPr/>
          <p:nvPr/>
        </p:nvGrpSpPr>
        <p:grpSpPr>
          <a:xfrm>
            <a:off x="1257300" y="3139052"/>
            <a:ext cx="10401300" cy="1015663"/>
            <a:chOff x="1257300" y="4848246"/>
            <a:chExt cx="10401300" cy="1015663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36AAB7B-F7A2-A0DA-D8D9-BCE9DDE734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7300" y="4848246"/>
              <a:ext cx="609600" cy="609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58DB77-3AE5-4F95-3D29-97CE118C53A4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4848246"/>
              <a:ext cx="9269240" cy="101566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Transmission planning study</a:t>
              </a:r>
            </a:p>
            <a:p>
              <a:r>
                <a:rPr lang="en-US" sz="1600"/>
                <a:t>Models load and generation together as a single facility to assess full system impact under N-1 (single-contingency) conditions (e.g., generator or transmission outages) and drives upgrades based on worst-case conditions</a:t>
              </a:r>
            </a:p>
          </p:txBody>
        </p:sp>
      </p:grpSp>
      <p:cxnSp>
        <p:nvCxnSpPr>
          <p:cNvPr id="7" name="LineBasicDefault 292">
            <a:extLst>
              <a:ext uri="{FF2B5EF4-FFF2-40B4-BE49-F238E27FC236}">
                <a16:creationId xmlns:a16="http://schemas.microsoft.com/office/drawing/2014/main" id="{53D3BB41-1EB4-94D0-C659-522BFBB61D9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257300" y="4501480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BasicDefault 292">
            <a:extLst>
              <a:ext uri="{FF2B5EF4-FFF2-40B4-BE49-F238E27FC236}">
                <a16:creationId xmlns:a16="http://schemas.microsoft.com/office/drawing/2014/main" id="{CCC4E35A-4F9A-F3D9-7C9F-8E4601CC48F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257300" y="2792287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6849A1-8D17-C051-827E-1346DCD8125C}"/>
              </a:ext>
            </a:extLst>
          </p:cNvPr>
          <p:cNvGrpSpPr/>
          <p:nvPr/>
        </p:nvGrpSpPr>
        <p:grpSpPr>
          <a:xfrm>
            <a:off x="10038557" y="1159775"/>
            <a:ext cx="1620041" cy="182880"/>
            <a:chOff x="4960277" y="1159775"/>
            <a:chExt cx="1620041" cy="182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D9604-0A5E-AE57-2AE6-D9BFBC9F7FA6}"/>
                </a:ext>
              </a:extLst>
            </p:cNvPr>
            <p:cNvSpPr txBox="1">
              <a:spLocks/>
            </p:cNvSpPr>
            <p:nvPr/>
          </p:nvSpPr>
          <p:spPr>
            <a:xfrm>
              <a:off x="5211398" y="1170050"/>
              <a:ext cx="136892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New discussion topic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186783-E1F6-2580-A7A5-6BE53B705E62}"/>
                </a:ext>
              </a:extLst>
            </p:cNvPr>
            <p:cNvSpPr>
              <a:spLocks/>
            </p:cNvSpPr>
            <p:nvPr/>
          </p:nvSpPr>
          <p:spPr>
            <a:xfrm>
              <a:off x="4960277" y="1159775"/>
              <a:ext cx="182880" cy="182880"/>
            </a:xfrm>
            <a:prstGeom prst="rect">
              <a:avLst/>
            </a:prstGeom>
            <a:solidFill>
              <a:srgbClr val="C7E7A6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98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A154434E-AFB6-0C6D-16CE-8274C43DEB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3" progId="TCLayout.ActiveDocument.1">
                  <p:embed/>
                </p:oleObj>
              </mc:Choice>
              <mc:Fallback>
                <p:oleObj name="think-cell Slide" r:id="rId11" imgW="404" imgH="403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54434E-AFB6-0C6D-16CE-8274C43D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80BCF-52DA-D981-6D2B-6F7071E7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Co-located load and generation are governed by three separate ERCOT evaluation processes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945061-327B-7315-1D74-904B249A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23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9D7A90-95E5-8EDE-9312-5B6474D9E55F}"/>
              </a:ext>
            </a:extLst>
          </p:cNvPr>
          <p:cNvSpPr txBox="1">
            <a:spLocks/>
          </p:cNvSpPr>
          <p:nvPr/>
        </p:nvSpPr>
        <p:spPr>
          <a:xfrm>
            <a:off x="8613849" y="1211082"/>
            <a:ext cx="30447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Illustrative scheme</a:t>
            </a:r>
          </a:p>
        </p:txBody>
      </p:sp>
      <p:cxnSp>
        <p:nvCxnSpPr>
          <p:cNvPr id="32" name="LineBasicDefault 292">
            <a:extLst>
              <a:ext uri="{FF2B5EF4-FFF2-40B4-BE49-F238E27FC236}">
                <a16:creationId xmlns:a16="http://schemas.microsoft.com/office/drawing/2014/main" id="{A9D1AE55-7BA1-E953-A1C1-D351A944258B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8613848" y="1453476"/>
            <a:ext cx="304475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BasicDefault 292">
            <a:extLst>
              <a:ext uri="{FF2B5EF4-FFF2-40B4-BE49-F238E27FC236}">
                <a16:creationId xmlns:a16="http://schemas.microsoft.com/office/drawing/2014/main" id="{0FB9495E-4EB8-58FE-1D36-4DF9A54D06D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257300" y="2835115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LineBasicDefault 292">
            <a:extLst>
              <a:ext uri="{FF2B5EF4-FFF2-40B4-BE49-F238E27FC236}">
                <a16:creationId xmlns:a16="http://schemas.microsoft.com/office/drawing/2014/main" id="{FEE37E48-CBCD-6A33-D3B9-E850DF67EA5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257300" y="4299925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384F474B-9761-AE99-CEDF-76B70D21EBC9}"/>
              </a:ext>
            </a:extLst>
          </p:cNvPr>
          <p:cNvSpPr txBox="1">
            <a:spLocks/>
          </p:cNvSpPr>
          <p:nvPr/>
        </p:nvSpPr>
        <p:spPr>
          <a:xfrm>
            <a:off x="1257300" y="1211082"/>
            <a:ext cx="14203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ERCOT lens</a:t>
            </a:r>
          </a:p>
        </p:txBody>
      </p:sp>
      <p:cxnSp>
        <p:nvCxnSpPr>
          <p:cNvPr id="144" name="LineBasicDefault 292">
            <a:extLst>
              <a:ext uri="{FF2B5EF4-FFF2-40B4-BE49-F238E27FC236}">
                <a16:creationId xmlns:a16="http://schemas.microsoft.com/office/drawing/2014/main" id="{CFE3C1B1-B122-67AE-6148-360D4D2D93E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257300" y="1453476"/>
            <a:ext cx="1420398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556C689-885D-4119-B807-B6CAF7886ED2}"/>
              </a:ext>
            </a:extLst>
          </p:cNvPr>
          <p:cNvSpPr txBox="1">
            <a:spLocks/>
          </p:cNvSpPr>
          <p:nvPr/>
        </p:nvSpPr>
        <p:spPr>
          <a:xfrm>
            <a:off x="2881206" y="1211082"/>
            <a:ext cx="33492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Description</a:t>
            </a:r>
          </a:p>
        </p:txBody>
      </p:sp>
      <p:cxnSp>
        <p:nvCxnSpPr>
          <p:cNvPr id="147" name="LineBasicDefault 292">
            <a:extLst>
              <a:ext uri="{FF2B5EF4-FFF2-40B4-BE49-F238E27FC236}">
                <a16:creationId xmlns:a16="http://schemas.microsoft.com/office/drawing/2014/main" id="{7C125B0C-F0E2-F4B8-772C-902997B0E9A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2881205" y="1453476"/>
            <a:ext cx="3349225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A318A632-F9BE-24DC-51B8-F96A62352439}"/>
              </a:ext>
            </a:extLst>
          </p:cNvPr>
          <p:cNvSpPr txBox="1">
            <a:spLocks/>
          </p:cNvSpPr>
          <p:nvPr/>
        </p:nvSpPr>
        <p:spPr>
          <a:xfrm>
            <a:off x="6382338" y="1211082"/>
            <a:ext cx="20796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Output</a:t>
            </a:r>
          </a:p>
        </p:txBody>
      </p:sp>
      <p:cxnSp>
        <p:nvCxnSpPr>
          <p:cNvPr id="150" name="LineBasicDefault 292">
            <a:extLst>
              <a:ext uri="{FF2B5EF4-FFF2-40B4-BE49-F238E27FC236}">
                <a16:creationId xmlns:a16="http://schemas.microsoft.com/office/drawing/2014/main" id="{F54E52B6-96E1-B16D-08A4-D88B381AB79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6382337" y="1453476"/>
            <a:ext cx="2079604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CED9FC-B6F8-5CD3-8E56-A492AF80A076}"/>
              </a:ext>
            </a:extLst>
          </p:cNvPr>
          <p:cNvSpPr txBox="1">
            <a:spLocks/>
          </p:cNvSpPr>
          <p:nvPr/>
        </p:nvSpPr>
        <p:spPr>
          <a:xfrm>
            <a:off x="1257299" y="1581080"/>
            <a:ext cx="142039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Batch Study (Load Interconnection)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65CBB-8C89-A936-6BB7-1B41B75A7797}"/>
              </a:ext>
            </a:extLst>
          </p:cNvPr>
          <p:cNvSpPr txBox="1">
            <a:spLocks/>
          </p:cNvSpPr>
          <p:nvPr/>
        </p:nvSpPr>
        <p:spPr>
          <a:xfrm>
            <a:off x="2881205" y="1581080"/>
            <a:ext cx="33492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Evaluates large load interconnections to </a:t>
            </a:r>
            <a:r>
              <a:rPr lang="en-US" sz="1400" b="1"/>
              <a:t>determine the maximum import (withdrawal) capability under steady state conditions from the ERCOT grid, independent of on-site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287DF-99E7-12C0-D4F2-700678984CA1}"/>
              </a:ext>
            </a:extLst>
          </p:cNvPr>
          <p:cNvSpPr txBox="1">
            <a:spLocks/>
          </p:cNvSpPr>
          <p:nvPr/>
        </p:nvSpPr>
        <p:spPr>
          <a:xfrm>
            <a:off x="6382337" y="1581080"/>
            <a:ext cx="20796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Withdrawal limits</a:t>
            </a:r>
            <a:r>
              <a:rPr lang="en-US" sz="1400" b="1" baseline="30000"/>
              <a:t>1</a:t>
            </a:r>
            <a:r>
              <a:rPr lang="en-US" sz="1400" b="1"/>
              <a:t> and initial load allocation </a:t>
            </a:r>
            <a:r>
              <a:rPr lang="en-US" sz="1400"/>
              <a:t>(</a:t>
            </a:r>
            <a:r>
              <a:rPr lang="en-US" sz="1400" i="1"/>
              <a:t>subject to stability limits from </a:t>
            </a:r>
            <a:r>
              <a:rPr lang="en-US" sz="1400" i="1" err="1"/>
              <a:t>Gen+Load</a:t>
            </a:r>
            <a:r>
              <a:rPr lang="en-US" sz="1400" i="1"/>
              <a:t> studies</a:t>
            </a:r>
            <a:r>
              <a:rPr lang="en-US" sz="140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E4296-02CD-C08B-AD1C-E065A74DF20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57300" y="668702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D5E1C-07CA-77DE-4DAB-5B07C2DACD2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57299" y="6451074"/>
            <a:ext cx="10137057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Import (withdrawal) limit applies to total site demand, including co-located load and any storage charging  |  2. Where generation and load share a POI, ERCOT/TSP studies may evaluate both independent and combined configurations; combined cases are particularly relevant for stability and system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BA826-682D-7952-988E-63597EEE6D3C}"/>
              </a:ext>
            </a:extLst>
          </p:cNvPr>
          <p:cNvSpPr txBox="1">
            <a:spLocks/>
          </p:cNvSpPr>
          <p:nvPr/>
        </p:nvSpPr>
        <p:spPr>
          <a:xfrm>
            <a:off x="11176203" y="961611"/>
            <a:ext cx="3897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862097-573E-2BC2-AC16-5433C8716082}"/>
              </a:ext>
            </a:extLst>
          </p:cNvPr>
          <p:cNvSpPr>
            <a:spLocks/>
          </p:cNvSpPr>
          <p:nvPr/>
        </p:nvSpPr>
        <p:spPr>
          <a:xfrm>
            <a:off x="10903985" y="947115"/>
            <a:ext cx="182880" cy="182880"/>
          </a:xfrm>
          <a:prstGeom prst="rect">
            <a:avLst/>
          </a:prstGeom>
          <a:solidFill>
            <a:srgbClr val="99E9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510E05-52F7-9274-C07C-65CF47193E84}"/>
              </a:ext>
            </a:extLst>
          </p:cNvPr>
          <p:cNvGrpSpPr/>
          <p:nvPr/>
        </p:nvGrpSpPr>
        <p:grpSpPr>
          <a:xfrm>
            <a:off x="8613849" y="1581080"/>
            <a:ext cx="1446750" cy="1167961"/>
            <a:chOff x="8613849" y="1793740"/>
            <a:chExt cx="1446750" cy="116796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A21CE4C-3E53-C42B-1638-C8B6AD5EFFAA}"/>
                </a:ext>
              </a:extLst>
            </p:cNvPr>
            <p:cNvGrpSpPr/>
            <p:nvPr/>
          </p:nvGrpSpPr>
          <p:grpSpPr>
            <a:xfrm>
              <a:off x="9244139" y="2371877"/>
              <a:ext cx="182096" cy="165542"/>
              <a:chOff x="2192059" y="2491703"/>
              <a:chExt cx="182096" cy="16554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4C5D64-1132-95F7-DA2A-2C0191788CA4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83EA6043-4062-4CB4-43EB-18673DF3C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625851-ECEE-0B7C-5B48-5B28A2425950}"/>
                </a:ext>
              </a:extLst>
            </p:cNvPr>
            <p:cNvSpPr/>
            <p:nvPr/>
          </p:nvSpPr>
          <p:spPr>
            <a:xfrm>
              <a:off x="8613849" y="2326485"/>
              <a:ext cx="1446750" cy="635216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45" name="Text Placeholder 10">
              <a:extLst>
                <a:ext uri="{FF2B5EF4-FFF2-40B4-BE49-F238E27FC236}">
                  <a16:creationId xmlns:a16="http://schemas.microsoft.com/office/drawing/2014/main" id="{62891DE8-04AA-EB0C-E186-527852B3F4D9}"/>
                </a:ext>
              </a:extLst>
            </p:cNvPr>
            <p:cNvSpPr txBox="1">
              <a:spLocks/>
            </p:cNvSpPr>
            <p:nvPr/>
          </p:nvSpPr>
          <p:spPr>
            <a:xfrm>
              <a:off x="9607489" y="2828126"/>
              <a:ext cx="40605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/>
                <a:t>1,000MW</a:t>
              </a: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50A8FEE-85F3-6E7F-9099-473C6EEB0982}"/>
                </a:ext>
              </a:extLst>
            </p:cNvPr>
            <p:cNvSpPr>
              <a:spLocks/>
            </p:cNvSpPr>
            <p:nvPr/>
          </p:nvSpPr>
          <p:spPr>
            <a:xfrm flipV="1">
              <a:off x="9683000" y="2604116"/>
              <a:ext cx="226711" cy="206101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err="1">
                <a:solidFill>
                  <a:schemeClr val="accent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D2AAD2C-020A-C53A-C075-78BE32681458}"/>
                </a:ext>
              </a:extLst>
            </p:cNvPr>
            <p:cNvGrpSpPr/>
            <p:nvPr/>
          </p:nvGrpSpPr>
          <p:grpSpPr>
            <a:xfrm>
              <a:off x="8780658" y="2594753"/>
              <a:ext cx="390217" cy="206100"/>
              <a:chOff x="1661620" y="2779259"/>
              <a:chExt cx="390217" cy="2061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2801CA-B659-C083-1C1A-6517694E1F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>
                    <a:solidFill>
                      <a:srgbClr val="CCDDE0"/>
                    </a:solidFill>
                  </a:rPr>
                  <a:t>~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BF2A03B-BA11-B959-C237-1445DBED6E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>
                    <a:solidFill>
                      <a:srgbClr val="CCDDE0"/>
                    </a:solidFill>
                  </a:rPr>
                  <a:t>~</a:t>
                </a:r>
              </a:p>
            </p:txBody>
          </p:sp>
        </p:grpSp>
        <p:sp>
          <p:nvSpPr>
            <p:cNvPr id="62" name="Text Placeholder 10">
              <a:extLst>
                <a:ext uri="{FF2B5EF4-FFF2-40B4-BE49-F238E27FC236}">
                  <a16:creationId xmlns:a16="http://schemas.microsoft.com/office/drawing/2014/main" id="{BC5B6E58-36D7-28E4-1E9B-639D5A94219B}"/>
                </a:ext>
              </a:extLst>
            </p:cNvPr>
            <p:cNvSpPr txBox="1">
              <a:spLocks/>
            </p:cNvSpPr>
            <p:nvPr/>
          </p:nvSpPr>
          <p:spPr>
            <a:xfrm>
              <a:off x="8636613" y="2828126"/>
              <a:ext cx="335580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CCDDE0"/>
                  </a:solidFill>
                </a:rPr>
                <a:t>600MW</a:t>
              </a:r>
            </a:p>
          </p:txBody>
        </p:sp>
        <p:sp>
          <p:nvSpPr>
            <p:cNvPr id="63" name="Text Placeholder 10">
              <a:extLst>
                <a:ext uri="{FF2B5EF4-FFF2-40B4-BE49-F238E27FC236}">
                  <a16:creationId xmlns:a16="http://schemas.microsoft.com/office/drawing/2014/main" id="{075A5F27-C391-5DDD-87C6-1F03D65C5247}"/>
                </a:ext>
              </a:extLst>
            </p:cNvPr>
            <p:cNvSpPr txBox="1">
              <a:spLocks/>
            </p:cNvSpPr>
            <p:nvPr/>
          </p:nvSpPr>
          <p:spPr>
            <a:xfrm>
              <a:off x="8972193" y="2828126"/>
              <a:ext cx="335580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CCDDE0"/>
                  </a:solidFill>
                </a:rPr>
                <a:t>600MW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189C030-95C9-A9D4-C5F4-3BC8F0778D3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9335187" y="1949714"/>
              <a:ext cx="1" cy="422163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BFF2CBFF-84B2-D71E-770B-C02B314702F9}"/>
                </a:ext>
              </a:extLst>
            </p:cNvPr>
            <p:cNvCxnSpPr>
              <a:cxnSpLocks/>
              <a:stCxn id="36" idx="7"/>
            </p:cNvCxnSpPr>
            <p:nvPr/>
          </p:nvCxnSpPr>
          <p:spPr>
            <a:xfrm rot="5400000" flipH="1" flipV="1">
              <a:off x="9024009" y="2404807"/>
              <a:ext cx="170288" cy="269971"/>
            </a:xfrm>
            <a:prstGeom prst="bentConnector2">
              <a:avLst/>
            </a:prstGeom>
            <a:ln w="12700">
              <a:solidFill>
                <a:srgbClr val="005763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3B3FE79B-E76C-4B5F-27EA-C4D87F26E4FB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rot="16200000" flipV="1">
              <a:off x="9536562" y="2344321"/>
              <a:ext cx="149468" cy="370121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AF9C3D-8F98-DA9D-459B-687B505A998C}"/>
                </a:ext>
              </a:extLst>
            </p:cNvPr>
            <p:cNvSpPr/>
            <p:nvPr/>
          </p:nvSpPr>
          <p:spPr>
            <a:xfrm>
              <a:off x="8702396" y="1793740"/>
              <a:ext cx="1265583" cy="15597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/>
                <a:t>ERCOT Grid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750B3F-B354-040E-4D0F-AB36728030B3}"/>
              </a:ext>
            </a:extLst>
          </p:cNvPr>
          <p:cNvGrpSpPr/>
          <p:nvPr/>
        </p:nvGrpSpPr>
        <p:grpSpPr>
          <a:xfrm>
            <a:off x="9246176" y="4964136"/>
            <a:ext cx="182096" cy="165542"/>
            <a:chOff x="2192059" y="2491703"/>
            <a:chExt cx="182096" cy="16554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333C5E1-A25F-F0B3-21D6-916ACC385EC8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1BD054AB-B36A-34BB-26D2-EEAEE4993C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83196DF-204E-C2F3-054C-5DACAB0DB6E2}"/>
              </a:ext>
            </a:extLst>
          </p:cNvPr>
          <p:cNvSpPr/>
          <p:nvPr/>
        </p:nvSpPr>
        <p:spPr>
          <a:xfrm>
            <a:off x="8613849" y="491874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5935BE32-4CD8-672F-4EF3-D53EDD2642DD}"/>
              </a:ext>
            </a:extLst>
          </p:cNvPr>
          <p:cNvSpPr txBox="1">
            <a:spLocks/>
          </p:cNvSpPr>
          <p:nvPr/>
        </p:nvSpPr>
        <p:spPr>
          <a:xfrm>
            <a:off x="9607489" y="542038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solidFill>
                  <a:srgbClr val="CCDDE0"/>
                </a:solidFill>
              </a:rPr>
              <a:t>1,000MW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3D432CDF-84A6-7AAE-B2C8-E9603ACF7B8B}"/>
              </a:ext>
            </a:extLst>
          </p:cNvPr>
          <p:cNvSpPr>
            <a:spLocks/>
          </p:cNvSpPr>
          <p:nvPr/>
        </p:nvSpPr>
        <p:spPr>
          <a:xfrm flipV="1">
            <a:off x="9683000" y="519637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CCDD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chemeClr val="accent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64B38B6-AC1D-4C9D-90D7-B94387F31837}"/>
              </a:ext>
            </a:extLst>
          </p:cNvPr>
          <p:cNvSpPr>
            <a:spLocks/>
          </p:cNvSpPr>
          <p:nvPr/>
        </p:nvSpPr>
        <p:spPr>
          <a:xfrm>
            <a:off x="8780658" y="5187012"/>
            <a:ext cx="226711" cy="2061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26D07C"/>
                </a:solidFill>
              </a:rPr>
              <a:t>~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85D6A02-213F-6B89-0170-5C21E9E0806A}"/>
              </a:ext>
            </a:extLst>
          </p:cNvPr>
          <p:cNvSpPr>
            <a:spLocks/>
          </p:cNvSpPr>
          <p:nvPr/>
        </p:nvSpPr>
        <p:spPr>
          <a:xfrm>
            <a:off x="8944164" y="5187012"/>
            <a:ext cx="226711" cy="2061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26D07C"/>
                </a:solidFill>
              </a:rPr>
              <a:t>~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B78CCCE5-5D0F-CF41-8A3A-7CDCA8E1C004}"/>
              </a:ext>
            </a:extLst>
          </p:cNvPr>
          <p:cNvSpPr txBox="1">
            <a:spLocks/>
          </p:cNvSpPr>
          <p:nvPr/>
        </p:nvSpPr>
        <p:spPr>
          <a:xfrm>
            <a:off x="8636613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4BBF2CA1-E5A2-2EA3-24CA-B376C44B68DA}"/>
              </a:ext>
            </a:extLst>
          </p:cNvPr>
          <p:cNvSpPr txBox="1">
            <a:spLocks/>
          </p:cNvSpPr>
          <p:nvPr/>
        </p:nvSpPr>
        <p:spPr>
          <a:xfrm>
            <a:off x="8972193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A712530-9E07-BAF4-D43F-D4AD17D29566}"/>
              </a:ext>
            </a:extLst>
          </p:cNvPr>
          <p:cNvCxnSpPr>
            <a:cxnSpLocks/>
          </p:cNvCxnSpPr>
          <p:nvPr/>
        </p:nvCxnSpPr>
        <p:spPr>
          <a:xfrm>
            <a:off x="9335188" y="454197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EB779E9-146E-C975-F348-10A05B0C593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5028" y="499604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032BCA0A-A905-9536-E294-939D5A387651}"/>
              </a:ext>
            </a:extLst>
          </p:cNvPr>
          <p:cNvCxnSpPr>
            <a:cxnSpLocks/>
            <a:stCxn id="82" idx="3"/>
          </p:cNvCxnSpPr>
          <p:nvPr/>
        </p:nvCxnSpPr>
        <p:spPr>
          <a:xfrm rot="16200000" flipV="1">
            <a:off x="9537580" y="4937599"/>
            <a:ext cx="149468" cy="368084"/>
          </a:xfrm>
          <a:prstGeom prst="bentConnector2">
            <a:avLst/>
          </a:prstGeom>
          <a:ln w="12700">
            <a:solidFill>
              <a:srgbClr val="CCD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8AFB11D-A9B1-E150-EC8F-4A7BBC4F8243}"/>
              </a:ext>
            </a:extLst>
          </p:cNvPr>
          <p:cNvGrpSpPr/>
          <p:nvPr/>
        </p:nvGrpSpPr>
        <p:grpSpPr>
          <a:xfrm>
            <a:off x="10844177" y="4964136"/>
            <a:ext cx="182096" cy="165542"/>
            <a:chOff x="2192059" y="2491703"/>
            <a:chExt cx="182096" cy="16554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10B50C6-F67F-C15F-FCE4-9C0CBECC124A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26D0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1B1896FC-36D6-DDF6-CEED-364339C130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2298098-0251-440B-EF4B-6BB47DC6A183}"/>
              </a:ext>
            </a:extLst>
          </p:cNvPr>
          <p:cNvSpPr/>
          <p:nvPr/>
        </p:nvSpPr>
        <p:spPr>
          <a:xfrm>
            <a:off x="10211850" y="491874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8CB71030-D994-CF31-13E8-250DE7F6733F}"/>
              </a:ext>
            </a:extLst>
          </p:cNvPr>
          <p:cNvSpPr txBox="1">
            <a:spLocks/>
          </p:cNvSpPr>
          <p:nvPr/>
        </p:nvSpPr>
        <p:spPr>
          <a:xfrm>
            <a:off x="11205490" y="542038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1,000MW</a:t>
            </a:r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0012C73A-1D4F-BF4F-9C55-901C3C907597}"/>
              </a:ext>
            </a:extLst>
          </p:cNvPr>
          <p:cNvSpPr>
            <a:spLocks/>
          </p:cNvSpPr>
          <p:nvPr/>
        </p:nvSpPr>
        <p:spPr>
          <a:xfrm flipV="1">
            <a:off x="11281001" y="519637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rgbClr val="26D07C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5F09F0-10CA-BB4B-4A16-3C82735D0F8D}"/>
              </a:ext>
            </a:extLst>
          </p:cNvPr>
          <p:cNvGrpSpPr/>
          <p:nvPr/>
        </p:nvGrpSpPr>
        <p:grpSpPr>
          <a:xfrm>
            <a:off x="10378659" y="5187012"/>
            <a:ext cx="390217" cy="206100"/>
            <a:chOff x="1661620" y="2779259"/>
            <a:chExt cx="390217" cy="20610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C55C20E-6F55-AEF9-47BE-19E2B3A8FCEB}"/>
                </a:ext>
              </a:extLst>
            </p:cNvPr>
            <p:cNvSpPr>
              <a:spLocks/>
            </p:cNvSpPr>
            <p:nvPr/>
          </p:nvSpPr>
          <p:spPr>
            <a:xfrm>
              <a:off x="1661620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399D850-FC66-4F25-1A42-79D525586B37}"/>
                </a:ext>
              </a:extLst>
            </p:cNvPr>
            <p:cNvSpPr>
              <a:spLocks/>
            </p:cNvSpPr>
            <p:nvPr/>
          </p:nvSpPr>
          <p:spPr>
            <a:xfrm>
              <a:off x="1825126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</p:grp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EDF46306-CE24-5C6E-D427-3E68D9216BD6}"/>
              </a:ext>
            </a:extLst>
          </p:cNvPr>
          <p:cNvSpPr txBox="1">
            <a:spLocks/>
          </p:cNvSpPr>
          <p:nvPr/>
        </p:nvSpPr>
        <p:spPr>
          <a:xfrm>
            <a:off x="10234614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68DB0C34-AC69-2973-E2C0-A31935972374}"/>
              </a:ext>
            </a:extLst>
          </p:cNvPr>
          <p:cNvSpPr txBox="1">
            <a:spLocks/>
          </p:cNvSpPr>
          <p:nvPr/>
        </p:nvSpPr>
        <p:spPr>
          <a:xfrm>
            <a:off x="10570194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D3A63BB-4262-3165-494E-93910F0A9BB2}"/>
              </a:ext>
            </a:extLst>
          </p:cNvPr>
          <p:cNvCxnSpPr>
            <a:cxnSpLocks/>
          </p:cNvCxnSpPr>
          <p:nvPr/>
        </p:nvCxnSpPr>
        <p:spPr>
          <a:xfrm>
            <a:off x="10933189" y="454197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D06F3644-E518-934E-2706-ECDDE922B5E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23029" y="499604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19CE5D4-4747-9DD2-4025-512B8DE5C976}"/>
              </a:ext>
            </a:extLst>
          </p:cNvPr>
          <p:cNvCxnSpPr>
            <a:cxnSpLocks/>
            <a:stCxn id="103" idx="3"/>
          </p:cNvCxnSpPr>
          <p:nvPr/>
        </p:nvCxnSpPr>
        <p:spPr>
          <a:xfrm rot="16200000" flipV="1">
            <a:off x="11135581" y="4937599"/>
            <a:ext cx="149468" cy="368084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60175B-8DC6-FF74-AD3B-C090035BE439}"/>
              </a:ext>
            </a:extLst>
          </p:cNvPr>
          <p:cNvSpPr txBox="1">
            <a:spLocks/>
          </p:cNvSpPr>
          <p:nvPr/>
        </p:nvSpPr>
        <p:spPr>
          <a:xfrm>
            <a:off x="1254131" y="4385999"/>
            <a:ext cx="14203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Generation Interconnection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8BF48-2D71-337D-0BEE-FED5DA1E2A87}"/>
              </a:ext>
            </a:extLst>
          </p:cNvPr>
          <p:cNvSpPr txBox="1">
            <a:spLocks/>
          </p:cNvSpPr>
          <p:nvPr/>
        </p:nvSpPr>
        <p:spPr>
          <a:xfrm>
            <a:off x="2878037" y="4385999"/>
            <a:ext cx="334922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Assesses generation to </a:t>
            </a:r>
            <a:r>
              <a:rPr lang="en-US" sz="1400" b="1"/>
              <a:t>determine export capability </a:t>
            </a:r>
            <a:r>
              <a:rPr lang="en-US" sz="1400"/>
              <a:t>and interconnection requirements; </a:t>
            </a:r>
            <a:r>
              <a:rPr lang="en-US" sz="1400" b="1"/>
              <a:t>co-located load is included in the study when it materially affects system performance </a:t>
            </a:r>
            <a:r>
              <a:rPr lang="en-US" sz="1400"/>
              <a:t>(e.g., stability, voltage, operations)</a:t>
            </a:r>
            <a:r>
              <a:rPr lang="en-US" sz="1400" baseline="30000"/>
              <a:t>2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E50A9-6F00-3C5A-CBB9-BC028ABEEC39}"/>
              </a:ext>
            </a:extLst>
          </p:cNvPr>
          <p:cNvSpPr txBox="1">
            <a:spLocks/>
          </p:cNvSpPr>
          <p:nvPr/>
        </p:nvSpPr>
        <p:spPr>
          <a:xfrm>
            <a:off x="6379169" y="4385999"/>
            <a:ext cx="207960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Maximum export (injection) limits, stability constraints</a:t>
            </a:r>
            <a:r>
              <a:rPr lang="en-US" sz="1400"/>
              <a:t>, and interconnection requirements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3E7E7-4935-5CD8-FAC4-5355C615329D}"/>
              </a:ext>
            </a:extLst>
          </p:cNvPr>
          <p:cNvSpPr/>
          <p:nvPr/>
        </p:nvSpPr>
        <p:spPr>
          <a:xfrm>
            <a:off x="8702396" y="438599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726F2E-154E-3084-40DD-239E5DA93517}"/>
              </a:ext>
            </a:extLst>
          </p:cNvPr>
          <p:cNvSpPr/>
          <p:nvPr/>
        </p:nvSpPr>
        <p:spPr>
          <a:xfrm>
            <a:off x="10300397" y="438599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164C666-BA1B-9DCC-B500-EEA5D32ABD1A}"/>
              </a:ext>
            </a:extLst>
          </p:cNvPr>
          <p:cNvGrpSpPr/>
          <p:nvPr/>
        </p:nvGrpSpPr>
        <p:grpSpPr>
          <a:xfrm>
            <a:off x="9246176" y="3499326"/>
            <a:ext cx="182096" cy="165542"/>
            <a:chOff x="2192059" y="2491703"/>
            <a:chExt cx="182096" cy="16554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CD153E7-2480-088E-492D-796D5A317B4E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2F5DEC59-4233-69BA-46C7-52100CD6AC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EEF674-542C-5658-00A0-4F840CC85B77}"/>
              </a:ext>
            </a:extLst>
          </p:cNvPr>
          <p:cNvSpPr/>
          <p:nvPr/>
        </p:nvSpPr>
        <p:spPr>
          <a:xfrm>
            <a:off x="8613849" y="345393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23" name="Text Placeholder 10">
            <a:extLst>
              <a:ext uri="{FF2B5EF4-FFF2-40B4-BE49-F238E27FC236}">
                <a16:creationId xmlns:a16="http://schemas.microsoft.com/office/drawing/2014/main" id="{FD324D97-AA27-D073-71E6-20017CBB711E}"/>
              </a:ext>
            </a:extLst>
          </p:cNvPr>
          <p:cNvSpPr txBox="1">
            <a:spLocks/>
          </p:cNvSpPr>
          <p:nvPr/>
        </p:nvSpPr>
        <p:spPr>
          <a:xfrm>
            <a:off x="9607489" y="395557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1,000MW</a:t>
            </a:r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11C5F02F-F9A3-41E6-D80C-37180CB3278C}"/>
              </a:ext>
            </a:extLst>
          </p:cNvPr>
          <p:cNvSpPr>
            <a:spLocks/>
          </p:cNvSpPr>
          <p:nvPr/>
        </p:nvSpPr>
        <p:spPr>
          <a:xfrm flipV="1">
            <a:off x="9683000" y="373156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chemeClr val="accent1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C57B949-FC82-7999-B4DF-331620A2E6AE}"/>
              </a:ext>
            </a:extLst>
          </p:cNvPr>
          <p:cNvGrpSpPr/>
          <p:nvPr/>
        </p:nvGrpSpPr>
        <p:grpSpPr>
          <a:xfrm>
            <a:off x="8780658" y="3722202"/>
            <a:ext cx="390217" cy="206100"/>
            <a:chOff x="1661620" y="2779259"/>
            <a:chExt cx="390217" cy="20610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C80E96C-9921-FA1A-EEE9-F3D1AC3FE524}"/>
                </a:ext>
              </a:extLst>
            </p:cNvPr>
            <p:cNvSpPr>
              <a:spLocks/>
            </p:cNvSpPr>
            <p:nvPr/>
          </p:nvSpPr>
          <p:spPr>
            <a:xfrm>
              <a:off x="1661620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5C25E94-5F86-DD36-BB0C-3883BC892944}"/>
                </a:ext>
              </a:extLst>
            </p:cNvPr>
            <p:cNvSpPr>
              <a:spLocks/>
            </p:cNvSpPr>
            <p:nvPr/>
          </p:nvSpPr>
          <p:spPr>
            <a:xfrm>
              <a:off x="1825126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</p:grp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8EEB6B26-2973-4975-53C6-77CD952440BA}"/>
              </a:ext>
            </a:extLst>
          </p:cNvPr>
          <p:cNvSpPr txBox="1">
            <a:spLocks/>
          </p:cNvSpPr>
          <p:nvPr/>
        </p:nvSpPr>
        <p:spPr>
          <a:xfrm>
            <a:off x="8636613" y="395557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127" name="Text Placeholder 10">
            <a:extLst>
              <a:ext uri="{FF2B5EF4-FFF2-40B4-BE49-F238E27FC236}">
                <a16:creationId xmlns:a16="http://schemas.microsoft.com/office/drawing/2014/main" id="{0E646191-2558-9765-8C74-FE37CF09FC70}"/>
              </a:ext>
            </a:extLst>
          </p:cNvPr>
          <p:cNvSpPr txBox="1">
            <a:spLocks/>
          </p:cNvSpPr>
          <p:nvPr/>
        </p:nvSpPr>
        <p:spPr>
          <a:xfrm>
            <a:off x="8972193" y="395557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FFE20C0-7612-6197-51D3-AC08988786CE}"/>
              </a:ext>
            </a:extLst>
          </p:cNvPr>
          <p:cNvCxnSpPr>
            <a:cxnSpLocks/>
            <a:endCxn id="133" idx="0"/>
          </p:cNvCxnSpPr>
          <p:nvPr/>
        </p:nvCxnSpPr>
        <p:spPr>
          <a:xfrm>
            <a:off x="9335188" y="307716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249F2217-E96A-C366-3D1F-3B2EB2A645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5028" y="353123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38B748A4-0200-7690-75FC-8DEDCB191AE6}"/>
              </a:ext>
            </a:extLst>
          </p:cNvPr>
          <p:cNvCxnSpPr>
            <a:cxnSpLocks/>
            <a:stCxn id="124" idx="3"/>
          </p:cNvCxnSpPr>
          <p:nvPr/>
        </p:nvCxnSpPr>
        <p:spPr>
          <a:xfrm rot="16200000" flipV="1">
            <a:off x="9537580" y="3472789"/>
            <a:ext cx="149468" cy="368084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92532D-EC3E-9787-7E69-983F5EBCAB9B}"/>
              </a:ext>
            </a:extLst>
          </p:cNvPr>
          <p:cNvSpPr txBox="1">
            <a:spLocks/>
          </p:cNvSpPr>
          <p:nvPr/>
        </p:nvSpPr>
        <p:spPr>
          <a:xfrm>
            <a:off x="1254131" y="2921189"/>
            <a:ext cx="14203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Transmission 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002B9-BAB7-0C2B-2669-4418A6E31064}"/>
              </a:ext>
            </a:extLst>
          </p:cNvPr>
          <p:cNvSpPr txBox="1">
            <a:spLocks/>
          </p:cNvSpPr>
          <p:nvPr/>
        </p:nvSpPr>
        <p:spPr>
          <a:xfrm>
            <a:off x="2878037" y="2921189"/>
            <a:ext cx="33492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Identifies system constraints and </a:t>
            </a:r>
            <a:r>
              <a:rPr lang="en-US" sz="1400" b="1"/>
              <a:t>determines network upgrades required to reliably support the combined load and generation under normal planning assumptions </a:t>
            </a:r>
            <a:r>
              <a:rPr lang="en-US" sz="1400"/>
              <a:t>(e.g., N-1/G-1)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1801-6391-480F-7213-09AC235FA3D5}"/>
              </a:ext>
            </a:extLst>
          </p:cNvPr>
          <p:cNvSpPr txBox="1">
            <a:spLocks/>
          </p:cNvSpPr>
          <p:nvPr/>
        </p:nvSpPr>
        <p:spPr>
          <a:xfrm>
            <a:off x="6379169" y="2921189"/>
            <a:ext cx="216639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Required transmission upgrades and validation of SLF-exit (full load) conditions</a:t>
            </a:r>
            <a:r>
              <a:rPr lang="en-US" sz="1400"/>
              <a:t> for reliable operation in the long-term (post-BYOG) configuration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0BB00E-7BA4-9554-F0DD-4613D6F2144C}"/>
              </a:ext>
            </a:extLst>
          </p:cNvPr>
          <p:cNvSpPr/>
          <p:nvPr/>
        </p:nvSpPr>
        <p:spPr>
          <a:xfrm>
            <a:off x="8702396" y="292118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57EDE-5052-6F52-A118-669415D3BDEC}"/>
              </a:ext>
            </a:extLst>
          </p:cNvPr>
          <p:cNvSpPr/>
          <p:nvPr/>
        </p:nvSpPr>
        <p:spPr>
          <a:xfrm>
            <a:off x="1257299" y="5773081"/>
            <a:ext cx="10401300" cy="639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/>
              <a:t>Final allowable load is determined by withdrawal limits (Batch Study) and may be further constrained by stability limits (</a:t>
            </a:r>
            <a:r>
              <a:rPr lang="en-US" sz="1100" b="1" err="1"/>
              <a:t>Gen+Load</a:t>
            </a:r>
            <a:r>
              <a:rPr lang="en-US" sz="1100" b="1"/>
              <a:t> studies)</a:t>
            </a:r>
            <a:br>
              <a:rPr lang="en-US" sz="1100" b="1"/>
            </a:br>
            <a:r>
              <a:rPr lang="en-US" sz="1100" i="1"/>
              <a:t>Example: Batch study sets a withdrawal limit of 100 MW. Stability studies identify a maximum stable load of 500 MW. Final allowable load = 500 MW, with up to 100 MW from the grid and the remainder supplied by on-site generation.</a:t>
            </a:r>
            <a:r>
              <a:rPr lang="en-US" sz="1100"/>
              <a:t> </a:t>
            </a:r>
            <a:r>
              <a:rPr lang="en-US" sz="1100" i="1"/>
              <a:t>If no stability constraint is identified, load can reach the full 1,000 MW using on-site generation</a:t>
            </a:r>
          </a:p>
        </p:txBody>
      </p:sp>
    </p:spTree>
    <p:extLst>
      <p:ext uri="{BB962C8B-B14F-4D97-AF65-F5344CB8AC3E}">
        <p14:creationId xmlns:p14="http://schemas.microsoft.com/office/powerpoint/2010/main" val="134338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7619387-4F08-8380-8583-46EDF51FA7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3" progId="TCLayout.ActiveDocument.1">
                  <p:embed/>
                </p:oleObj>
              </mc:Choice>
              <mc:Fallback>
                <p:oleObj name="think-cell Slide" r:id="rId6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619387-4F08-8380-8583-46EDF51F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041E2-39FE-0A51-5B82-532725A9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PUN with Self-Limited Withdrawal (BYOG) – Operational Model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9E607-0FF6-4582-6C1B-E8F7900A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24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854FAE-841C-07E1-A07B-2489BC970D6F}"/>
              </a:ext>
            </a:extLst>
          </p:cNvPr>
          <p:cNvGrpSpPr>
            <a:grpSpLocks/>
          </p:cNvGrpSpPr>
          <p:nvPr/>
        </p:nvGrpSpPr>
        <p:grpSpPr>
          <a:xfrm>
            <a:off x="1257300" y="958378"/>
            <a:ext cx="4903602" cy="223144"/>
            <a:chOff x="1257300" y="1103811"/>
            <a:chExt cx="4537109" cy="6366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915189-F61A-0988-6707-286EA3DB4744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103811"/>
              <a:ext cx="4537109" cy="52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Interim operation (pre-transmission): BYOG agreement in place</a:t>
              </a:r>
            </a:p>
          </p:txBody>
        </p:sp>
        <p:cxnSp>
          <p:nvCxnSpPr>
            <p:cNvPr id="31" name="LineBasicDefault 292">
              <a:extLst>
                <a:ext uri="{FF2B5EF4-FFF2-40B4-BE49-F238E27FC236}">
                  <a16:creationId xmlns:a16="http://schemas.microsoft.com/office/drawing/2014/main" id="{1CCCFDAD-D49B-9B87-1756-A280FA5D1AA6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flipH="1">
              <a:off x="1257300" y="1740463"/>
              <a:ext cx="453710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F328FA-4688-5814-6DAA-A7FCF11062C5}"/>
              </a:ext>
            </a:extLst>
          </p:cNvPr>
          <p:cNvGrpSpPr>
            <a:grpSpLocks/>
          </p:cNvGrpSpPr>
          <p:nvPr/>
        </p:nvGrpSpPr>
        <p:grpSpPr>
          <a:xfrm>
            <a:off x="6754998" y="958378"/>
            <a:ext cx="4903602" cy="223144"/>
            <a:chOff x="1257300" y="1103811"/>
            <a:chExt cx="4537109" cy="636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B5DF07-E99D-4EC1-160B-EE65B5E5118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103811"/>
              <a:ext cx="4537109" cy="5268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Post-transmission operation: BYOG agreement exited</a:t>
              </a:r>
            </a:p>
          </p:txBody>
        </p:sp>
        <p:cxnSp>
          <p:nvCxnSpPr>
            <p:cNvPr id="65" name="LineBasicDefault 292">
              <a:extLst>
                <a:ext uri="{FF2B5EF4-FFF2-40B4-BE49-F238E27FC236}">
                  <a16:creationId xmlns:a16="http://schemas.microsoft.com/office/drawing/2014/main" id="{75EB0078-F5CF-7C76-B163-718D83002EE0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H="1">
              <a:off x="1257300" y="1740463"/>
              <a:ext cx="453710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F16B1-210C-F859-1890-D5E506DCA325}"/>
              </a:ext>
            </a:extLst>
          </p:cNvPr>
          <p:cNvGrpSpPr>
            <a:grpSpLocks/>
          </p:cNvGrpSpPr>
          <p:nvPr/>
        </p:nvGrpSpPr>
        <p:grpSpPr>
          <a:xfrm>
            <a:off x="7483879" y="1332146"/>
            <a:ext cx="3445837" cy="2694683"/>
            <a:chOff x="7364333" y="1332145"/>
            <a:chExt cx="3571399" cy="28627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1EA5C4-97C9-D8B8-0324-C32902F6E0C8}"/>
                </a:ext>
              </a:extLst>
            </p:cNvPr>
            <p:cNvSpPr/>
            <p:nvPr/>
          </p:nvSpPr>
          <p:spPr>
            <a:xfrm>
              <a:off x="7534957" y="1332145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B240AE2-29A8-E39C-FA17-0786C83C9C5F}"/>
                </a:ext>
              </a:extLst>
            </p:cNvPr>
            <p:cNvGrpSpPr/>
            <p:nvPr/>
          </p:nvGrpSpPr>
          <p:grpSpPr>
            <a:xfrm>
              <a:off x="8940101" y="2831683"/>
              <a:ext cx="472311" cy="429373"/>
              <a:chOff x="2192059" y="2491703"/>
              <a:chExt cx="182096" cy="16554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1BAD005-3F8A-4960-E800-49ED4B4B0320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EC2729BE-06EB-8BE6-4481-0F44508FE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71" name="Text Placeholder 10">
              <a:extLst>
                <a:ext uri="{FF2B5EF4-FFF2-40B4-BE49-F238E27FC236}">
                  <a16:creationId xmlns:a16="http://schemas.microsoft.com/office/drawing/2014/main" id="{64532DE4-FD74-D4AF-E7A3-3086D26689A2}"/>
                </a:ext>
              </a:extLst>
            </p:cNvPr>
            <p:cNvSpPr txBox="1">
              <a:spLocks/>
            </p:cNvSpPr>
            <p:nvPr/>
          </p:nvSpPr>
          <p:spPr>
            <a:xfrm>
              <a:off x="9882537" y="4015076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8F16DFE-50C5-0B5F-C394-BB752B613CBF}"/>
                </a:ext>
              </a:extLst>
            </p:cNvPr>
            <p:cNvSpPr>
              <a:spLocks/>
            </p:cNvSpPr>
            <p:nvPr/>
          </p:nvSpPr>
          <p:spPr>
            <a:xfrm flipV="1">
              <a:off x="10078394" y="3434052"/>
              <a:ext cx="588030" cy="534573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F3E146A-B078-44CC-34EF-AEA38A93402A}"/>
                </a:ext>
              </a:extLst>
            </p:cNvPr>
            <p:cNvGrpSpPr/>
            <p:nvPr/>
          </p:nvGrpSpPr>
          <p:grpSpPr>
            <a:xfrm>
              <a:off x="7737945" y="3409766"/>
              <a:ext cx="1012122" cy="534570"/>
              <a:chOff x="1661620" y="2779259"/>
              <a:chExt cx="390217" cy="2061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BB2CCC0-FBE8-1D93-EAB3-9BF9551CBA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B978ADE-7BE6-797A-FA38-4EE29823D6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74" name="Text Placeholder 10">
              <a:extLst>
                <a:ext uri="{FF2B5EF4-FFF2-40B4-BE49-F238E27FC236}">
                  <a16:creationId xmlns:a16="http://schemas.microsoft.com/office/drawing/2014/main" id="{987B737C-AB17-277F-371D-8C71AB27BF99}"/>
                </a:ext>
              </a:extLst>
            </p:cNvPr>
            <p:cNvSpPr txBox="1">
              <a:spLocks/>
            </p:cNvSpPr>
            <p:nvPr/>
          </p:nvSpPr>
          <p:spPr>
            <a:xfrm>
              <a:off x="7364333" y="4015076"/>
              <a:ext cx="870409" cy="179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75" name="Text Placeholder 10">
              <a:extLst>
                <a:ext uri="{FF2B5EF4-FFF2-40B4-BE49-F238E27FC236}">
                  <a16:creationId xmlns:a16="http://schemas.microsoft.com/office/drawing/2014/main" id="{FE11FC10-35E9-2AD3-F03D-9D4DA7F0FA13}"/>
                </a:ext>
              </a:extLst>
            </p:cNvPr>
            <p:cNvSpPr txBox="1">
              <a:spLocks/>
            </p:cNvSpPr>
            <p:nvPr/>
          </p:nvSpPr>
          <p:spPr>
            <a:xfrm>
              <a:off x="8234742" y="4015076"/>
              <a:ext cx="870409" cy="179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8581C22-9DD3-8CDF-8A5C-F49F2CC2B005}"/>
                </a:ext>
              </a:extLst>
            </p:cNvPr>
            <p:cNvCxnSpPr>
              <a:cxnSpLocks/>
            </p:cNvCxnSpPr>
            <p:nvPr/>
          </p:nvCxnSpPr>
          <p:spPr>
            <a:xfrm>
              <a:off x="9175471" y="1746017"/>
              <a:ext cx="0" cy="1088765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482465A3-E890-7AF3-076F-905F3FA7610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369141" y="2917093"/>
              <a:ext cx="441682" cy="700237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057EA9B3-36FC-EF76-AFB0-7113A801CD64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 rot="16200000" flipV="1">
              <a:off x="9698570" y="2760212"/>
              <a:ext cx="387682" cy="959997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905AEA-D40F-73E6-CA27-7D6B29F7D067}"/>
                </a:ext>
              </a:extLst>
            </p:cNvPr>
            <p:cNvSpPr txBox="1">
              <a:spLocks/>
            </p:cNvSpPr>
            <p:nvPr/>
          </p:nvSpPr>
          <p:spPr>
            <a:xfrm>
              <a:off x="9317627" y="2159161"/>
              <a:ext cx="1220542" cy="392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/>
                <a:t>New 400 MW transmission line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F5CB085-BA57-5BC1-01A7-C88B86E8ABCB}"/>
              </a:ext>
            </a:extLst>
          </p:cNvPr>
          <p:cNvSpPr txBox="1">
            <a:spLocks/>
          </p:cNvSpPr>
          <p:nvPr/>
        </p:nvSpPr>
        <p:spPr>
          <a:xfrm>
            <a:off x="1257300" y="4098259"/>
            <a:ext cx="4903602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Export (injection)</a:t>
            </a:r>
            <a:r>
              <a:rPr lang="en-US" sz="1200"/>
              <a:t>: determined by SCED based on available surplus generation and dispatched at the resource level via COP/telemetry</a:t>
            </a:r>
            <a:endParaRPr lang="en-US" sz="120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Import (withdrawal):</a:t>
            </a:r>
            <a:r>
              <a:rPr lang="en-US" sz="1200"/>
              <a:t> determined through batch study as a maximum withdrawal from the ERCOT grid, independent of co-located generation; total load cannot exceed identified stability limits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Operations:</a:t>
            </a:r>
            <a:r>
              <a:rPr lang="en-US" sz="1200"/>
              <a:t> facility operates as a </a:t>
            </a:r>
            <a:r>
              <a:rPr lang="en-US" sz="1200" b="1"/>
              <a:t>PUN with self-limited withdrawal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Load is primarily served by on-site generation and must reduce load to remain within the withdrawal limit if generation is unavailable</a:t>
            </a:r>
            <a:r>
              <a:rPr lang="en-US" sz="1200"/>
              <a:t>, within defined operational response times (e.g., cycles to seconds)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Injection is governed by standard generation interconnection limits and SCED dispatch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17D3D6-310C-3D7B-EF48-397FA0CED9DB}"/>
              </a:ext>
            </a:extLst>
          </p:cNvPr>
          <p:cNvSpPr txBox="1">
            <a:spLocks/>
          </p:cNvSpPr>
          <p:nvPr/>
        </p:nvSpPr>
        <p:spPr>
          <a:xfrm>
            <a:off x="6754998" y="4098259"/>
            <a:ext cx="4903602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SLF agreement dissolved and normal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Transmission upgrades:</a:t>
            </a:r>
            <a:r>
              <a:rPr lang="en-US" sz="1200"/>
              <a:t> determined through ERCOT transmission planning studies, which evaluate the </a:t>
            </a:r>
            <a:r>
              <a:rPr lang="en-US" sz="1200" b="1"/>
              <a:t>combined load and generation under standard reliability criteria </a:t>
            </a:r>
            <a:r>
              <a:rPr lang="en-US" sz="1200"/>
              <a:t>(e.g., N-1 / G-1) to identify required network upgrades</a:t>
            </a:r>
            <a:endParaRPr lang="en-U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Import and export:</a:t>
            </a:r>
            <a:r>
              <a:rPr lang="en-US" sz="1200"/>
              <a:t> governed by standard interconnection limits and system constraints (no BYOG-specific caps); fully dispatchable through SCED subject to study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Operations:</a:t>
            </a:r>
            <a:r>
              <a:rPr lang="en-US" sz="1200"/>
              <a:t> transitions to </a:t>
            </a:r>
            <a:r>
              <a:rPr lang="en-US" sz="1200" b="1"/>
              <a:t>standard ERCOT operation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Generation and load treated as independent resources</a:t>
            </a:r>
            <a:endParaRPr lang="en-US" sz="1200"/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No self-limiting withdrawal requirement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Full participation in market dispatch and planning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E24C60-1871-673E-3CDD-EE65EE15A1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7300" y="666487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B80BE-FD14-A7BC-4C60-A369D7AD56D7}"/>
              </a:ext>
            </a:extLst>
          </p:cNvPr>
          <p:cNvGrpSpPr>
            <a:grpSpLocks/>
          </p:cNvGrpSpPr>
          <p:nvPr/>
        </p:nvGrpSpPr>
        <p:grpSpPr>
          <a:xfrm>
            <a:off x="1986182" y="1332138"/>
            <a:ext cx="3445835" cy="2684745"/>
            <a:chOff x="1706338" y="1332136"/>
            <a:chExt cx="3752500" cy="2923672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024FB5E-B221-96C1-3549-4FB2BA1A84C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2832" y="2914439"/>
              <a:ext cx="441682" cy="705519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189637B3-6B67-1D91-B46D-8F26EB161BFA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rot="16200000" flipV="1">
              <a:off x="4102261" y="2762840"/>
              <a:ext cx="387681" cy="954716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C4307A-CFA5-2DDA-6738-80A5F7B88FF1}"/>
                </a:ext>
              </a:extLst>
            </p:cNvPr>
            <p:cNvSpPr/>
            <p:nvPr/>
          </p:nvSpPr>
          <p:spPr>
            <a:xfrm>
              <a:off x="1706338" y="2758005"/>
              <a:ext cx="3752500" cy="149780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6B6263-595E-2C3D-787C-839A40BECDD2}"/>
                </a:ext>
              </a:extLst>
            </p:cNvPr>
            <p:cNvSpPr/>
            <p:nvPr/>
          </p:nvSpPr>
          <p:spPr>
            <a:xfrm>
              <a:off x="1936006" y="1332136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EF889AE-6307-2C78-4E33-7233A06648CC}"/>
                </a:ext>
              </a:extLst>
            </p:cNvPr>
            <p:cNvGrpSpPr/>
            <p:nvPr/>
          </p:nvGrpSpPr>
          <p:grpSpPr>
            <a:xfrm>
              <a:off x="3346433" y="2831676"/>
              <a:ext cx="472311" cy="429372"/>
              <a:chOff x="3346433" y="2831676"/>
              <a:chExt cx="472311" cy="42937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1701E6-F9BB-EBB2-BA98-C75E460D9E0C}"/>
                  </a:ext>
                </a:extLst>
              </p:cNvPr>
              <p:cNvSpPr/>
              <p:nvPr/>
            </p:nvSpPr>
            <p:spPr>
              <a:xfrm>
                <a:off x="3346433" y="2831676"/>
                <a:ext cx="472311" cy="42937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28442860-4A9C-8AC4-3B8F-D729A735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55509" y="2839921"/>
                <a:ext cx="454160" cy="412871"/>
              </a:xfrm>
              <a:prstGeom prst="rect">
                <a:avLst/>
              </a:prstGeom>
            </p:spPr>
          </p:pic>
        </p:grpSp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B82746C3-5FBD-7C34-4439-D23665E3662E}"/>
                </a:ext>
              </a:extLst>
            </p:cNvPr>
            <p:cNvSpPr txBox="1">
              <a:spLocks/>
            </p:cNvSpPr>
            <p:nvPr/>
          </p:nvSpPr>
          <p:spPr>
            <a:xfrm>
              <a:off x="4283586" y="4015062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1F1D256-7CFE-0F9B-644B-7B82F8FAA32C}"/>
                </a:ext>
              </a:extLst>
            </p:cNvPr>
            <p:cNvSpPr>
              <a:spLocks/>
            </p:cNvSpPr>
            <p:nvPr/>
          </p:nvSpPr>
          <p:spPr>
            <a:xfrm flipV="1">
              <a:off x="4479443" y="3434038"/>
              <a:ext cx="588030" cy="534572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D8DDE6-167C-5EDF-87F0-E180FC95D66E}"/>
                </a:ext>
              </a:extLst>
            </p:cNvPr>
            <p:cNvGrpSpPr/>
            <p:nvPr/>
          </p:nvGrpSpPr>
          <p:grpSpPr>
            <a:xfrm>
              <a:off x="2138994" y="3409745"/>
              <a:ext cx="1012122" cy="534571"/>
              <a:chOff x="1661620" y="2779259"/>
              <a:chExt cx="390217" cy="2061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911D797-01D3-A0E6-F0A9-2C6A871B3E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60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6EB0581-112A-D6DC-3BB7-DE017C2849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2F339CE8-01E2-0E49-49E7-2ED091F5DE84}"/>
                </a:ext>
              </a:extLst>
            </p:cNvPr>
            <p:cNvSpPr txBox="1">
              <a:spLocks/>
            </p:cNvSpPr>
            <p:nvPr/>
          </p:nvSpPr>
          <p:spPr>
            <a:xfrm>
              <a:off x="1765382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D9AB0270-961D-0FC6-5B94-3DD6A5131311}"/>
                </a:ext>
              </a:extLst>
            </p:cNvPr>
            <p:cNvSpPr txBox="1">
              <a:spLocks/>
            </p:cNvSpPr>
            <p:nvPr/>
          </p:nvSpPr>
          <p:spPr>
            <a:xfrm>
              <a:off x="2635791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86" name="Arrow: Up 85">
              <a:extLst>
                <a:ext uri="{FF2B5EF4-FFF2-40B4-BE49-F238E27FC236}">
                  <a16:creationId xmlns:a16="http://schemas.microsoft.com/office/drawing/2014/main" id="{754C8BCE-D95C-4EED-6FF2-834CD3A57DC1}"/>
                </a:ext>
              </a:extLst>
            </p:cNvPr>
            <p:cNvSpPr/>
            <p:nvPr/>
          </p:nvSpPr>
          <p:spPr>
            <a:xfrm flipV="1">
              <a:off x="3831456" y="1975359"/>
              <a:ext cx="195579" cy="630786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row: Up 86">
              <a:extLst>
                <a:ext uri="{FF2B5EF4-FFF2-40B4-BE49-F238E27FC236}">
                  <a16:creationId xmlns:a16="http://schemas.microsoft.com/office/drawing/2014/main" id="{F26DD6F4-4547-F6BF-15F4-D43EB028E12E}"/>
                </a:ext>
              </a:extLst>
            </p:cNvPr>
            <p:cNvSpPr/>
            <p:nvPr/>
          </p:nvSpPr>
          <p:spPr>
            <a:xfrm>
              <a:off x="3141649" y="1975359"/>
              <a:ext cx="195579" cy="630786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9757BAB-1FFB-6C1D-78FD-661E5A444AD3}"/>
                </a:ext>
              </a:extLst>
            </p:cNvPr>
            <p:cNvSpPr txBox="1">
              <a:spLocks/>
            </p:cNvSpPr>
            <p:nvPr/>
          </p:nvSpPr>
          <p:spPr>
            <a:xfrm>
              <a:off x="4085200" y="1861214"/>
              <a:ext cx="1133404" cy="603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Import: </a:t>
              </a:r>
              <a:r>
                <a:rPr lang="en-US" sz="1200"/>
                <a:t>max withdrawal limit (Batch study)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8F90947-379E-59B1-98F8-E39D63326930}"/>
                </a:ext>
              </a:extLst>
            </p:cNvPr>
            <p:cNvSpPr txBox="1">
              <a:spLocks/>
            </p:cNvSpPr>
            <p:nvPr/>
          </p:nvSpPr>
          <p:spPr>
            <a:xfrm>
              <a:off x="1936006" y="1861214"/>
              <a:ext cx="1147478" cy="8044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Export: </a:t>
              </a:r>
              <a:r>
                <a:rPr lang="en-US" sz="1200"/>
                <a:t>available export (SCED dispatch)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8D19A5-51C8-29FE-1D8F-1D663587B7B7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577306" y="1736692"/>
              <a:ext cx="0" cy="1103229"/>
            </a:xfrm>
            <a:prstGeom prst="line">
              <a:avLst/>
            </a:prstGeom>
            <a:ln w="12700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8255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34E464F0-B8C1-9A13-C8DE-E5224C14CD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E464F0-B8C1-9A13-C8DE-E5224C14C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LineBasicDefault 292">
            <a:extLst>
              <a:ext uri="{FF2B5EF4-FFF2-40B4-BE49-F238E27FC236}">
                <a16:creationId xmlns:a16="http://schemas.microsoft.com/office/drawing/2014/main" id="{17AE5415-7C41-B8A3-E177-9A8045B2A25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4390386" y="1699152"/>
            <a:ext cx="0" cy="4239311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3198B-E192-1BF3-F47D-37E78688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Sequential BYOG interconnection timeline across Batch, Generation, and Transmission planning processes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69B0F7-AE33-A311-8585-64618738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DB2B8-A59E-84C4-1569-2F263E250B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7300" y="666487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LineBasicDefault 292">
            <a:extLst>
              <a:ext uri="{FF2B5EF4-FFF2-40B4-BE49-F238E27FC236}">
                <a16:creationId xmlns:a16="http://schemas.microsoft.com/office/drawing/2014/main" id="{2152E303-F4E4-7B1A-9B0A-BE8F54CA5F3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1257300" y="2908172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BasicDefault 292">
            <a:extLst>
              <a:ext uri="{FF2B5EF4-FFF2-40B4-BE49-F238E27FC236}">
                <a16:creationId xmlns:a16="http://schemas.microsoft.com/office/drawing/2014/main" id="{A69149D6-5C25-A007-E45D-AC79A7976D9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257300" y="4702544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BasicDefault 292">
            <a:extLst>
              <a:ext uri="{FF2B5EF4-FFF2-40B4-BE49-F238E27FC236}">
                <a16:creationId xmlns:a16="http://schemas.microsoft.com/office/drawing/2014/main" id="{00E8BC97-0186-56A9-C544-01514C7E6CC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1257300" y="1699152"/>
            <a:ext cx="10401300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1A0D27-E577-E17F-B169-65C8C51DBB42}"/>
              </a:ext>
            </a:extLst>
          </p:cNvPr>
          <p:cNvSpPr txBox="1">
            <a:spLocks/>
          </p:cNvSpPr>
          <p:nvPr/>
        </p:nvSpPr>
        <p:spPr>
          <a:xfrm>
            <a:off x="1257298" y="1776642"/>
            <a:ext cx="10756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200" b="1"/>
              <a:t>Batch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3A7A2-62E9-AF4C-3D75-465733DC761F}"/>
              </a:ext>
            </a:extLst>
          </p:cNvPr>
          <p:cNvSpPr txBox="1">
            <a:spLocks/>
          </p:cNvSpPr>
          <p:nvPr/>
        </p:nvSpPr>
        <p:spPr>
          <a:xfrm>
            <a:off x="1257298" y="3029957"/>
            <a:ext cx="1075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Generation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E3D04-07C5-C071-E00E-CEB4D1EFED2B}"/>
              </a:ext>
            </a:extLst>
          </p:cNvPr>
          <p:cNvSpPr txBox="1">
            <a:spLocks/>
          </p:cNvSpPr>
          <p:nvPr/>
        </p:nvSpPr>
        <p:spPr>
          <a:xfrm>
            <a:off x="1264318" y="4814052"/>
            <a:ext cx="12452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Transmission Planning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747430F-B28A-4E47-1959-28F3155061C8}"/>
              </a:ext>
            </a:extLst>
          </p:cNvPr>
          <p:cNvSpPr>
            <a:spLocks/>
          </p:cNvSpPr>
          <p:nvPr/>
        </p:nvSpPr>
        <p:spPr>
          <a:xfrm>
            <a:off x="2948582" y="1776642"/>
            <a:ext cx="1865314" cy="4578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LLIS </a:t>
            </a:r>
            <a:r>
              <a:rPr lang="en-US" sz="1200" i="1"/>
              <a:t>(meeting Batch Zero eligibility)</a:t>
            </a:r>
          </a:p>
        </p:txBody>
      </p:sp>
      <p:cxnSp>
        <p:nvCxnSpPr>
          <p:cNvPr id="28" name="LineBasicDefault 292">
            <a:extLst>
              <a:ext uri="{FF2B5EF4-FFF2-40B4-BE49-F238E27FC236}">
                <a16:creationId xmlns:a16="http://schemas.microsoft.com/office/drawing/2014/main" id="{201DEB44-C3A5-ECAF-4BFE-DDDE7609169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252751" y="1700713"/>
            <a:ext cx="0" cy="384219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neBasicDefault 292">
            <a:extLst>
              <a:ext uri="{FF2B5EF4-FFF2-40B4-BE49-F238E27FC236}">
                <a16:creationId xmlns:a16="http://schemas.microsoft.com/office/drawing/2014/main" id="{53A4B40A-AF1C-384F-321F-6ADFF5BCD17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0253794" y="1700713"/>
            <a:ext cx="0" cy="384219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792CAB-A2CD-2F92-1F6B-22BB3E143D16}"/>
              </a:ext>
            </a:extLst>
          </p:cNvPr>
          <p:cNvSpPr txBox="1">
            <a:spLocks/>
          </p:cNvSpPr>
          <p:nvPr/>
        </p:nvSpPr>
        <p:spPr>
          <a:xfrm>
            <a:off x="7916299" y="1453419"/>
            <a:ext cx="695166" cy="21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Jan 2027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BFA377-B625-2AAF-DD20-BABE6900590B}"/>
              </a:ext>
            </a:extLst>
          </p:cNvPr>
          <p:cNvSpPr txBox="1">
            <a:spLocks/>
          </p:cNvSpPr>
          <p:nvPr/>
        </p:nvSpPr>
        <p:spPr>
          <a:xfrm>
            <a:off x="9977667" y="1451521"/>
            <a:ext cx="662505" cy="184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Mar 2027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DD61786-5ECB-6B6E-9978-707821BDB62B}"/>
              </a:ext>
            </a:extLst>
          </p:cNvPr>
          <p:cNvSpPr/>
          <p:nvPr/>
        </p:nvSpPr>
        <p:spPr>
          <a:xfrm>
            <a:off x="8256848" y="1713955"/>
            <a:ext cx="1994121" cy="4224503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Developer commitment period (60 days)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151310-EC21-19CA-AC8E-4C0C13A16660}"/>
              </a:ext>
            </a:extLst>
          </p:cNvPr>
          <p:cNvSpPr txBox="1">
            <a:spLocks/>
          </p:cNvSpPr>
          <p:nvPr/>
        </p:nvSpPr>
        <p:spPr>
          <a:xfrm>
            <a:off x="1264318" y="6048117"/>
            <a:ext cx="2842031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US" sz="1200" b="1"/>
              <a:t>BYOG declaration executed to identify load–generation pairing  for studies </a:t>
            </a:r>
            <a:r>
              <a:rPr lang="en-US" sz="1200"/>
              <a:t>(pre- PG 6.9 milestone of generation)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9C6806-43D8-A661-B614-01921BB04ABE}"/>
              </a:ext>
            </a:extLst>
          </p:cNvPr>
          <p:cNvSpPr txBox="1">
            <a:spLocks/>
          </p:cNvSpPr>
          <p:nvPr/>
        </p:nvSpPr>
        <p:spPr>
          <a:xfrm>
            <a:off x="4533857" y="1453424"/>
            <a:ext cx="719085" cy="21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July 2026</a:t>
            </a:r>
          </a:p>
        </p:txBody>
      </p:sp>
      <p:cxnSp>
        <p:nvCxnSpPr>
          <p:cNvPr id="6" name="LineBasicDefault 292">
            <a:extLst>
              <a:ext uri="{FF2B5EF4-FFF2-40B4-BE49-F238E27FC236}">
                <a16:creationId xmlns:a16="http://schemas.microsoft.com/office/drawing/2014/main" id="{98505076-772A-FBFB-6D6E-E595CA9C29B6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4879636" y="1699152"/>
            <a:ext cx="0" cy="4239311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76F8AA53-C7BA-AD98-ADE8-EEEE309D9CAB}"/>
              </a:ext>
            </a:extLst>
          </p:cNvPr>
          <p:cNvSpPr>
            <a:spLocks/>
          </p:cNvSpPr>
          <p:nvPr/>
        </p:nvSpPr>
        <p:spPr>
          <a:xfrm>
            <a:off x="4938748" y="1776642"/>
            <a:ext cx="1219748" cy="4578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Case building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B0266FF1-F52A-4C18-A199-FEBC87DBEDDA}"/>
              </a:ext>
            </a:extLst>
          </p:cNvPr>
          <p:cNvSpPr>
            <a:spLocks/>
          </p:cNvSpPr>
          <p:nvPr/>
        </p:nvSpPr>
        <p:spPr>
          <a:xfrm>
            <a:off x="5976093" y="1776642"/>
            <a:ext cx="2235311" cy="45783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Batch Study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78DC804-6F5C-9257-8D94-EB91EB53F0A9}"/>
              </a:ext>
            </a:extLst>
          </p:cNvPr>
          <p:cNvGrpSpPr/>
          <p:nvPr/>
        </p:nvGrpSpPr>
        <p:grpSpPr>
          <a:xfrm>
            <a:off x="5976091" y="2304889"/>
            <a:ext cx="649448" cy="365070"/>
            <a:chOff x="8702393" y="2175244"/>
            <a:chExt cx="1265584" cy="711416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4FAC869-6280-86BC-A3F8-11CCE53C3344}"/>
                </a:ext>
              </a:extLst>
            </p:cNvPr>
            <p:cNvGrpSpPr/>
            <p:nvPr/>
          </p:nvGrpSpPr>
          <p:grpSpPr>
            <a:xfrm>
              <a:off x="9244137" y="2371879"/>
              <a:ext cx="182097" cy="165541"/>
              <a:chOff x="2192059" y="2491703"/>
              <a:chExt cx="182096" cy="16554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A991488-6D69-3D5E-3A8B-D0F91FCF7B03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1" name="Graphic 190">
                <a:extLst>
                  <a:ext uri="{FF2B5EF4-FFF2-40B4-BE49-F238E27FC236}">
                    <a16:creationId xmlns:a16="http://schemas.microsoft.com/office/drawing/2014/main" id="{8D9BED9B-64F3-5B81-890C-64FD00D50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F9F2795-4C5B-992C-3D71-E737B446BDD4}"/>
                </a:ext>
              </a:extLst>
            </p:cNvPr>
            <p:cNvSpPr/>
            <p:nvPr/>
          </p:nvSpPr>
          <p:spPr>
            <a:xfrm>
              <a:off x="8702393" y="2326488"/>
              <a:ext cx="1265583" cy="560172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B68138C2-D6A1-D70D-52C1-9845764D76F6}"/>
                </a:ext>
              </a:extLst>
            </p:cNvPr>
            <p:cNvSpPr>
              <a:spLocks/>
            </p:cNvSpPr>
            <p:nvPr/>
          </p:nvSpPr>
          <p:spPr>
            <a:xfrm flipV="1">
              <a:off x="9683002" y="2604118"/>
              <a:ext cx="226711" cy="206100"/>
            </a:xfrm>
            <a:prstGeom prst="triangle">
              <a:avLst/>
            </a:prstGeom>
            <a:solidFill>
              <a:schemeClr val="accent5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57FA88B-A074-1748-1E0B-5BC9CC76EFDC}"/>
                </a:ext>
              </a:extLst>
            </p:cNvPr>
            <p:cNvGrpSpPr/>
            <p:nvPr/>
          </p:nvGrpSpPr>
          <p:grpSpPr>
            <a:xfrm>
              <a:off x="8780660" y="2594755"/>
              <a:ext cx="390217" cy="206098"/>
              <a:chOff x="1661620" y="2779259"/>
              <a:chExt cx="390217" cy="206100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654C777-A485-26F8-06E4-1DB96EA018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>
                    <a:solidFill>
                      <a:srgbClr val="CCDDE0"/>
                    </a:solidFill>
                  </a:rPr>
                  <a:t>~</a:t>
                </a: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2D21E42-BB9E-A39F-D3BD-95279EC926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>
                    <a:solidFill>
                      <a:srgbClr val="CCDDE0"/>
                    </a:solidFill>
                  </a:rPr>
                  <a:t>~</a:t>
                </a:r>
              </a:p>
            </p:txBody>
          </p:sp>
        </p:grp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33F7026-DA0C-6FA6-E98C-728E7C80D95E}"/>
                </a:ext>
              </a:extLst>
            </p:cNvPr>
            <p:cNvCxnSpPr>
              <a:cxnSpLocks/>
              <a:stCxn id="187" idx="2"/>
              <a:endCxn id="190" idx="0"/>
            </p:cNvCxnSpPr>
            <p:nvPr/>
          </p:nvCxnSpPr>
          <p:spPr>
            <a:xfrm>
              <a:off x="9335186" y="2248007"/>
              <a:ext cx="0" cy="123872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or: Elbow 184">
              <a:extLst>
                <a:ext uri="{FF2B5EF4-FFF2-40B4-BE49-F238E27FC236}">
                  <a16:creationId xmlns:a16="http://schemas.microsoft.com/office/drawing/2014/main" id="{3BAAC5A1-3098-DD1E-7304-3F18B773CBA0}"/>
                </a:ext>
              </a:extLst>
            </p:cNvPr>
            <p:cNvCxnSpPr>
              <a:cxnSpLocks/>
              <a:stCxn id="188" idx="7"/>
            </p:cNvCxnSpPr>
            <p:nvPr/>
          </p:nvCxnSpPr>
          <p:spPr>
            <a:xfrm rot="5400000" flipH="1" flipV="1">
              <a:off x="9024010" y="2404807"/>
              <a:ext cx="170287" cy="269970"/>
            </a:xfrm>
            <a:prstGeom prst="bentConnector2">
              <a:avLst/>
            </a:prstGeom>
            <a:ln w="12700">
              <a:solidFill>
                <a:srgbClr val="005763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or: Elbow 185">
              <a:extLst>
                <a:ext uri="{FF2B5EF4-FFF2-40B4-BE49-F238E27FC236}">
                  <a16:creationId xmlns:a16="http://schemas.microsoft.com/office/drawing/2014/main" id="{E0EDBECE-4D44-AB17-E886-144D0C6E601B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 rot="16200000" flipV="1">
              <a:off x="9536563" y="2344321"/>
              <a:ext cx="149468" cy="370121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A6C9164-7EFE-28BC-C4ED-66C841604915}"/>
                </a:ext>
              </a:extLst>
            </p:cNvPr>
            <p:cNvSpPr/>
            <p:nvPr/>
          </p:nvSpPr>
          <p:spPr>
            <a:xfrm>
              <a:off x="8702395" y="2175244"/>
              <a:ext cx="1265582" cy="7276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2A7A809-4861-92A0-B7A1-B62814BCDB1F}"/>
              </a:ext>
            </a:extLst>
          </p:cNvPr>
          <p:cNvSpPr txBox="1">
            <a:spLocks/>
          </p:cNvSpPr>
          <p:nvPr/>
        </p:nvSpPr>
        <p:spPr>
          <a:xfrm>
            <a:off x="5976092" y="2705168"/>
            <a:ext cx="11120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load only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4C76B8-A36E-B697-CF4D-3E6BB8D3FDF3}"/>
              </a:ext>
            </a:extLst>
          </p:cNvPr>
          <p:cNvGrpSpPr/>
          <p:nvPr/>
        </p:nvGrpSpPr>
        <p:grpSpPr>
          <a:xfrm>
            <a:off x="6298032" y="4814052"/>
            <a:ext cx="1913372" cy="1137654"/>
            <a:chOff x="7387544" y="4423595"/>
            <a:chExt cx="1913372" cy="1137654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950E451C-E14A-7DFB-0ABC-7435DA325527}"/>
                </a:ext>
              </a:extLst>
            </p:cNvPr>
            <p:cNvSpPr>
              <a:spLocks/>
            </p:cNvSpPr>
            <p:nvPr/>
          </p:nvSpPr>
          <p:spPr>
            <a:xfrm>
              <a:off x="7387544" y="4423595"/>
              <a:ext cx="1913372" cy="45783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b="1"/>
                <a:t>Upgrade identification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4E05EEB-2ECB-0CE6-A474-0A09628AF176}"/>
                </a:ext>
              </a:extLst>
            </p:cNvPr>
            <p:cNvGrpSpPr/>
            <p:nvPr/>
          </p:nvGrpSpPr>
          <p:grpSpPr>
            <a:xfrm>
              <a:off x="7387544" y="4979656"/>
              <a:ext cx="649448" cy="365070"/>
              <a:chOff x="9010491" y="3342751"/>
              <a:chExt cx="649448" cy="365070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FA2163C-63A8-A68D-7EBA-38A223DDCBB5}"/>
                  </a:ext>
                </a:extLst>
              </p:cNvPr>
              <p:cNvGrpSpPr/>
              <p:nvPr/>
            </p:nvGrpSpPr>
            <p:grpSpPr>
              <a:xfrm>
                <a:off x="9288493" y="3443656"/>
                <a:ext cx="93445" cy="84949"/>
                <a:chOff x="2192059" y="2491703"/>
                <a:chExt cx="182096" cy="165542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97B00CAE-2C36-384B-24FB-507B23264CF6}"/>
                    </a:ext>
                  </a:extLst>
                </p:cNvPr>
                <p:cNvSpPr/>
                <p:nvPr/>
              </p:nvSpPr>
              <p:spPr>
                <a:xfrm>
                  <a:off x="2192059" y="2491703"/>
                  <a:ext cx="182096" cy="165542"/>
                </a:xfrm>
                <a:prstGeom prst="ellipse">
                  <a:avLst/>
                </a:prstGeom>
                <a:solidFill>
                  <a:schemeClr val="accent5"/>
                </a:solidFill>
                <a:ln w="12700" cap="sq">
                  <a:solidFill>
                    <a:srgbClr val="26D07C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204" name="Graphic 203">
                  <a:extLst>
                    <a:ext uri="{FF2B5EF4-FFF2-40B4-BE49-F238E27FC236}">
                      <a16:creationId xmlns:a16="http://schemas.microsoft.com/office/drawing/2014/main" id="{9CD63C1A-A206-9124-665D-A87768E91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58" y="2494884"/>
                  <a:ext cx="175098" cy="159180"/>
                </a:xfrm>
                <a:prstGeom prst="rect">
                  <a:avLst/>
                </a:prstGeom>
              </p:spPr>
            </p:pic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78D0CB-1C63-C592-9345-B752CF19C257}"/>
                  </a:ext>
                </a:extLst>
              </p:cNvPr>
              <p:cNvSpPr/>
              <p:nvPr/>
            </p:nvSpPr>
            <p:spPr>
              <a:xfrm>
                <a:off x="9010491" y="3420363"/>
                <a:ext cx="649447" cy="287458"/>
              </a:xfrm>
              <a:prstGeom prst="rect">
                <a:avLst/>
              </a:prstGeom>
              <a:noFill/>
              <a:ln w="12700">
                <a:solidFill>
                  <a:srgbClr val="CCDDE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id="{F859DD12-1B4E-FCCD-C788-70C8F63C058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513701" y="3562832"/>
                <a:ext cx="116339" cy="105762"/>
              </a:xfrm>
              <a:prstGeom prst="triangle">
                <a:avLst/>
              </a:prstGeom>
              <a:solidFill>
                <a:schemeClr val="accent5"/>
              </a:solidFill>
              <a:ln w="12700" cap="sq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 err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C3CCE0B6-51FD-468F-4FDC-99AEEAA1BA7D}"/>
                  </a:ext>
                </a:extLst>
              </p:cNvPr>
              <p:cNvGrpSpPr/>
              <p:nvPr/>
            </p:nvGrpSpPr>
            <p:grpSpPr>
              <a:xfrm>
                <a:off x="9050655" y="3558027"/>
                <a:ext cx="200244" cy="105761"/>
                <a:chOff x="1661620" y="2779259"/>
                <a:chExt cx="390217" cy="206100"/>
              </a:xfrm>
              <a:solidFill>
                <a:schemeClr val="accent5"/>
              </a:solidFill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50AA6F9-FE5B-E908-8BED-762959016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61620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E68B28B1-5AAA-A1F9-D5B4-EAFB093C2A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25126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</p:grp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1219211-D153-FB0C-57F4-00D9A42D5127}"/>
                  </a:ext>
                </a:extLst>
              </p:cNvPr>
              <p:cNvCxnSpPr>
                <a:cxnSpLocks/>
                <a:stCxn id="200" idx="2"/>
                <a:endCxn id="203" idx="0"/>
              </p:cNvCxnSpPr>
              <p:nvPr/>
            </p:nvCxnSpPr>
            <p:spPr>
              <a:xfrm>
                <a:off x="9335216" y="3380090"/>
                <a:ext cx="0" cy="63566"/>
              </a:xfrm>
              <a:prstGeom prst="line">
                <a:avLst/>
              </a:prstGeom>
              <a:ln w="12700" cap="flat">
                <a:solidFill>
                  <a:srgbClr val="26D07C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or: Elbow 197">
                <a:extLst>
                  <a:ext uri="{FF2B5EF4-FFF2-40B4-BE49-F238E27FC236}">
                    <a16:creationId xmlns:a16="http://schemas.microsoft.com/office/drawing/2014/main" id="{54367F50-06A7-EFBC-0E6A-A0C129F89082}"/>
                  </a:ext>
                </a:extLst>
              </p:cNvPr>
              <p:cNvCxnSpPr>
                <a:cxnSpLocks/>
                <a:stCxn id="201" idx="7"/>
              </p:cNvCxnSpPr>
              <p:nvPr/>
            </p:nvCxnSpPr>
            <p:spPr>
              <a:xfrm rot="5400000" flipH="1" flipV="1">
                <a:off x="9175532" y="3460553"/>
                <a:ext cx="87384" cy="138538"/>
              </a:xfrm>
              <a:prstGeom prst="bentConnector2">
                <a:avLst/>
              </a:prstGeom>
              <a:ln w="12700">
                <a:solidFill>
                  <a:srgbClr val="26D0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or: Elbow 198">
                <a:extLst>
                  <a:ext uri="{FF2B5EF4-FFF2-40B4-BE49-F238E27FC236}">
                    <a16:creationId xmlns:a16="http://schemas.microsoft.com/office/drawing/2014/main" id="{6D69AB07-6CE8-5BE0-4130-7220EF668D7A}"/>
                  </a:ext>
                </a:extLst>
              </p:cNvPr>
              <p:cNvCxnSpPr>
                <a:cxnSpLocks/>
                <a:stCxn id="195" idx="3"/>
              </p:cNvCxnSpPr>
              <p:nvPr/>
            </p:nvCxnSpPr>
            <p:spPr>
              <a:xfrm rot="16200000" flipV="1">
                <a:off x="9438554" y="3429514"/>
                <a:ext cx="76701" cy="189932"/>
              </a:xfrm>
              <a:prstGeom prst="bentConnector2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198B03D-F840-F115-5A28-5C5EAE7FBD05}"/>
                  </a:ext>
                </a:extLst>
              </p:cNvPr>
              <p:cNvSpPr/>
              <p:nvPr/>
            </p:nvSpPr>
            <p:spPr>
              <a:xfrm>
                <a:off x="9010492" y="3342751"/>
                <a:ext cx="649447" cy="373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6C2508D-FB1A-5BEE-6044-BEF620232C41}"/>
                </a:ext>
              </a:extLst>
            </p:cNvPr>
            <p:cNvSpPr txBox="1">
              <a:spLocks/>
            </p:cNvSpPr>
            <p:nvPr/>
          </p:nvSpPr>
          <p:spPr>
            <a:xfrm>
              <a:off x="7387544" y="5407361"/>
              <a:ext cx="134315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Focus on load and gen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2ADCDD-90B3-336F-3829-AD6BA7760739}"/>
              </a:ext>
            </a:extLst>
          </p:cNvPr>
          <p:cNvGrpSpPr/>
          <p:nvPr/>
        </p:nvGrpSpPr>
        <p:grpSpPr>
          <a:xfrm>
            <a:off x="10315447" y="4814052"/>
            <a:ext cx="1343153" cy="1137654"/>
            <a:chOff x="9422162" y="4423595"/>
            <a:chExt cx="1343153" cy="1137654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C2558688-AB7C-5D5F-EC5B-2C28D2BA3016}"/>
                </a:ext>
              </a:extLst>
            </p:cNvPr>
            <p:cNvSpPr>
              <a:spLocks/>
            </p:cNvSpPr>
            <p:nvPr/>
          </p:nvSpPr>
          <p:spPr>
            <a:xfrm>
              <a:off x="9422162" y="4423595"/>
              <a:ext cx="1199337" cy="45783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b="1"/>
                <a:t>Refinement study</a:t>
              </a: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8AAD997-E8E3-AFDD-0DAC-8A2CFDCC4F0B}"/>
                </a:ext>
              </a:extLst>
            </p:cNvPr>
            <p:cNvGrpSpPr/>
            <p:nvPr/>
          </p:nvGrpSpPr>
          <p:grpSpPr>
            <a:xfrm>
              <a:off x="9422162" y="4979656"/>
              <a:ext cx="649448" cy="365070"/>
              <a:chOff x="9010491" y="3342751"/>
              <a:chExt cx="649448" cy="36507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7B2AFF6C-4EE8-CD56-2456-A4380E57E863}"/>
                  </a:ext>
                </a:extLst>
              </p:cNvPr>
              <p:cNvGrpSpPr/>
              <p:nvPr/>
            </p:nvGrpSpPr>
            <p:grpSpPr>
              <a:xfrm>
                <a:off x="9288493" y="3443656"/>
                <a:ext cx="93445" cy="84949"/>
                <a:chOff x="2192059" y="2491703"/>
                <a:chExt cx="182096" cy="165542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4DF20B73-DA84-DB0D-8381-ED9D0E7E2A43}"/>
                    </a:ext>
                  </a:extLst>
                </p:cNvPr>
                <p:cNvSpPr/>
                <p:nvPr/>
              </p:nvSpPr>
              <p:spPr>
                <a:xfrm>
                  <a:off x="2192059" y="2491703"/>
                  <a:ext cx="182096" cy="165542"/>
                </a:xfrm>
                <a:prstGeom prst="ellipse">
                  <a:avLst/>
                </a:prstGeom>
                <a:solidFill>
                  <a:schemeClr val="accent5"/>
                </a:solidFill>
                <a:ln w="12700" cap="sq">
                  <a:solidFill>
                    <a:srgbClr val="26D07C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217" name="Graphic 216">
                  <a:extLst>
                    <a:ext uri="{FF2B5EF4-FFF2-40B4-BE49-F238E27FC236}">
                      <a16:creationId xmlns:a16="http://schemas.microsoft.com/office/drawing/2014/main" id="{05BE46D2-62B5-4F9A-1FAA-5ED2119766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58" y="2494884"/>
                  <a:ext cx="175098" cy="159180"/>
                </a:xfrm>
                <a:prstGeom prst="rect">
                  <a:avLst/>
                </a:prstGeom>
              </p:spPr>
            </p:pic>
          </p:grp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456F3960-33A5-0891-ED7F-7C6C6A8035B1}"/>
                  </a:ext>
                </a:extLst>
              </p:cNvPr>
              <p:cNvSpPr/>
              <p:nvPr/>
            </p:nvSpPr>
            <p:spPr>
              <a:xfrm>
                <a:off x="9010491" y="3420363"/>
                <a:ext cx="649447" cy="287458"/>
              </a:xfrm>
              <a:prstGeom prst="rect">
                <a:avLst/>
              </a:prstGeom>
              <a:noFill/>
              <a:ln w="12700">
                <a:solidFill>
                  <a:srgbClr val="CCDDE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  <p:sp>
            <p:nvSpPr>
              <p:cNvPr id="208" name="Isosceles Triangle 207">
                <a:extLst>
                  <a:ext uri="{FF2B5EF4-FFF2-40B4-BE49-F238E27FC236}">
                    <a16:creationId xmlns:a16="http://schemas.microsoft.com/office/drawing/2014/main" id="{A8C6D5D6-9625-FAA4-AB57-A72D3D10FC5A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513701" y="3562832"/>
                <a:ext cx="116339" cy="105762"/>
              </a:xfrm>
              <a:prstGeom prst="triangle">
                <a:avLst/>
              </a:prstGeom>
              <a:solidFill>
                <a:schemeClr val="accent5"/>
              </a:solidFill>
              <a:ln w="12700" cap="sq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 err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73E37C5-AF70-FA88-0BBA-739C63CB7D65}"/>
                  </a:ext>
                </a:extLst>
              </p:cNvPr>
              <p:cNvGrpSpPr/>
              <p:nvPr/>
            </p:nvGrpSpPr>
            <p:grpSpPr>
              <a:xfrm>
                <a:off x="9050655" y="3558027"/>
                <a:ext cx="200244" cy="105761"/>
                <a:chOff x="1661620" y="2779259"/>
                <a:chExt cx="390217" cy="206100"/>
              </a:xfrm>
              <a:solidFill>
                <a:schemeClr val="accent5"/>
              </a:solidFill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EFF8DAAE-5E2E-9209-52A8-724C38783CA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61620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1B0C5AE1-2BCC-6CFA-6654-61CD1A5266B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25126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</p:grp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98145679-94D9-2276-49D3-C8B8B4D75A7F}"/>
                  </a:ext>
                </a:extLst>
              </p:cNvPr>
              <p:cNvCxnSpPr>
                <a:cxnSpLocks/>
                <a:stCxn id="213" idx="2"/>
                <a:endCxn id="216" idx="0"/>
              </p:cNvCxnSpPr>
              <p:nvPr/>
            </p:nvCxnSpPr>
            <p:spPr>
              <a:xfrm>
                <a:off x="9335216" y="3380090"/>
                <a:ext cx="0" cy="63566"/>
              </a:xfrm>
              <a:prstGeom prst="line">
                <a:avLst/>
              </a:prstGeom>
              <a:ln w="12700" cap="flat">
                <a:solidFill>
                  <a:srgbClr val="26D07C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ctor: Elbow 210">
                <a:extLst>
                  <a:ext uri="{FF2B5EF4-FFF2-40B4-BE49-F238E27FC236}">
                    <a16:creationId xmlns:a16="http://schemas.microsoft.com/office/drawing/2014/main" id="{C3A26234-1119-B242-FF7E-91D1BBF36F1F}"/>
                  </a:ext>
                </a:extLst>
              </p:cNvPr>
              <p:cNvCxnSpPr>
                <a:cxnSpLocks/>
                <a:stCxn id="214" idx="7"/>
              </p:cNvCxnSpPr>
              <p:nvPr/>
            </p:nvCxnSpPr>
            <p:spPr>
              <a:xfrm rot="5400000" flipH="1" flipV="1">
                <a:off x="9175532" y="3460553"/>
                <a:ext cx="87384" cy="138538"/>
              </a:xfrm>
              <a:prstGeom prst="bentConnector2">
                <a:avLst/>
              </a:prstGeom>
              <a:ln w="12700">
                <a:solidFill>
                  <a:srgbClr val="26D0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or: Elbow 211">
                <a:extLst>
                  <a:ext uri="{FF2B5EF4-FFF2-40B4-BE49-F238E27FC236}">
                    <a16:creationId xmlns:a16="http://schemas.microsoft.com/office/drawing/2014/main" id="{255BB2C5-E85E-E0B9-7CCC-ACF26D611735}"/>
                  </a:ext>
                </a:extLst>
              </p:cNvPr>
              <p:cNvCxnSpPr>
                <a:cxnSpLocks/>
                <a:stCxn id="208" idx="3"/>
              </p:cNvCxnSpPr>
              <p:nvPr/>
            </p:nvCxnSpPr>
            <p:spPr>
              <a:xfrm rot="16200000" flipV="1">
                <a:off x="9438554" y="3429514"/>
                <a:ext cx="76701" cy="189932"/>
              </a:xfrm>
              <a:prstGeom prst="bentConnector2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8B70DBD-46D8-87F0-F89F-A950CA6C24FC}"/>
                  </a:ext>
                </a:extLst>
              </p:cNvPr>
              <p:cNvSpPr/>
              <p:nvPr/>
            </p:nvSpPr>
            <p:spPr>
              <a:xfrm>
                <a:off x="9010492" y="3342751"/>
                <a:ext cx="649447" cy="373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1BF6289-76D9-4A2D-D8FE-375576B34741}"/>
                </a:ext>
              </a:extLst>
            </p:cNvPr>
            <p:cNvSpPr txBox="1">
              <a:spLocks/>
            </p:cNvSpPr>
            <p:nvPr/>
          </p:nvSpPr>
          <p:spPr>
            <a:xfrm>
              <a:off x="9422162" y="5407361"/>
              <a:ext cx="134315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Focus on load and gen</a:t>
              </a: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0B3FE7FF-7F70-1D9F-B394-5BA631C33252}"/>
              </a:ext>
            </a:extLst>
          </p:cNvPr>
          <p:cNvSpPr>
            <a:spLocks/>
          </p:cNvSpPr>
          <p:nvPr/>
        </p:nvSpPr>
        <p:spPr>
          <a:xfrm>
            <a:off x="2948582" y="3029957"/>
            <a:ext cx="5262822" cy="68532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Gen FIS studies</a:t>
            </a:r>
          </a:p>
          <a:p>
            <a:pPr algn="ctr"/>
            <a:r>
              <a:rPr lang="en-US" sz="1200" b="1"/>
              <a:t>Includes load FIS studies as applicable </a:t>
            </a:r>
          </a:p>
          <a:p>
            <a:pPr algn="ctr"/>
            <a:r>
              <a:rPr lang="en-US" sz="1200" i="1"/>
              <a:t>(includes load for stability/operability assessment)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C114F140-B1E8-CF4F-237B-A6A6A8C02054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47306" y="6230994"/>
            <a:ext cx="284384" cy="284384"/>
          </a:xfrm>
          <a:prstGeom prst="rect">
            <a:avLst/>
          </a:prstGeom>
        </p:spPr>
      </p:pic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8B9298BB-9CD5-D4A2-D260-C88DF2FF8F20}"/>
              </a:ext>
            </a:extLst>
          </p:cNvPr>
          <p:cNvSpPr/>
          <p:nvPr/>
        </p:nvSpPr>
        <p:spPr>
          <a:xfrm>
            <a:off x="4318365" y="6048117"/>
            <a:ext cx="144042" cy="9502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D1F8C8-61B0-551C-5FC7-AF12F223C4FB}"/>
              </a:ext>
            </a:extLst>
          </p:cNvPr>
          <p:cNvGrpSpPr/>
          <p:nvPr/>
        </p:nvGrpSpPr>
        <p:grpSpPr>
          <a:xfrm>
            <a:off x="2948582" y="3818942"/>
            <a:ext cx="649448" cy="365070"/>
            <a:chOff x="9010491" y="2890169"/>
            <a:chExt cx="649448" cy="36507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0F666F-299A-035D-E189-1B8DABB5FB68}"/>
                </a:ext>
              </a:extLst>
            </p:cNvPr>
            <p:cNvGrpSpPr/>
            <p:nvPr/>
          </p:nvGrpSpPr>
          <p:grpSpPr>
            <a:xfrm>
              <a:off x="9288493" y="2991074"/>
              <a:ext cx="93445" cy="84949"/>
              <a:chOff x="2192059" y="2491703"/>
              <a:chExt cx="182096" cy="16554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7BA0A65-6095-B2A4-21D3-62F339AA9041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8" name="Graphic 97">
                <a:extLst>
                  <a:ext uri="{FF2B5EF4-FFF2-40B4-BE49-F238E27FC236}">
                    <a16:creationId xmlns:a16="http://schemas.microsoft.com/office/drawing/2014/main" id="{8016E085-FDAD-2717-2104-832B52843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E110182-832D-1D3B-910E-2D365195C03F}"/>
                </a:ext>
              </a:extLst>
            </p:cNvPr>
            <p:cNvSpPr/>
            <p:nvPr/>
          </p:nvSpPr>
          <p:spPr>
            <a:xfrm>
              <a:off x="9010491" y="2967781"/>
              <a:ext cx="649447" cy="287458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AE130D93-553D-F2F6-3366-A08D0DE3B51C}"/>
                </a:ext>
              </a:extLst>
            </p:cNvPr>
            <p:cNvSpPr>
              <a:spLocks/>
            </p:cNvSpPr>
            <p:nvPr/>
          </p:nvSpPr>
          <p:spPr>
            <a:xfrm flipV="1">
              <a:off x="9513701" y="3110250"/>
              <a:ext cx="116339" cy="105762"/>
            </a:xfrm>
            <a:prstGeom prst="triangle">
              <a:avLst/>
            </a:prstGeom>
            <a:solidFill>
              <a:srgbClr val="CCDDE0"/>
            </a:solidFill>
            <a:ln w="12700" cap="sq">
              <a:solidFill>
                <a:srgbClr val="CCDDE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4DFA7A2-F9BD-B462-2EA1-6D2D9E768581}"/>
                </a:ext>
              </a:extLst>
            </p:cNvPr>
            <p:cNvGrpSpPr/>
            <p:nvPr/>
          </p:nvGrpSpPr>
          <p:grpSpPr>
            <a:xfrm>
              <a:off x="9050655" y="3105445"/>
              <a:ext cx="200244" cy="105761"/>
              <a:chOff x="1661620" y="2779259"/>
              <a:chExt cx="390217" cy="206100"/>
            </a:xfrm>
            <a:solidFill>
              <a:schemeClr val="accent5"/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FC97694-A6CF-B24C-FCA8-804DC251B5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D605390-2FDD-A60F-39DF-580ADA1DC5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C1E7158-FA4B-8C08-E42C-AC25B8C7DB78}"/>
                </a:ext>
              </a:extLst>
            </p:cNvPr>
            <p:cNvCxnSpPr>
              <a:cxnSpLocks/>
              <a:stCxn id="94" idx="2"/>
              <a:endCxn id="97" idx="0"/>
            </p:cNvCxnSpPr>
            <p:nvPr/>
          </p:nvCxnSpPr>
          <p:spPr>
            <a:xfrm>
              <a:off x="9335216" y="2927508"/>
              <a:ext cx="0" cy="63566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7DE5C1B6-F189-D156-F356-43D4DD82A2FF}"/>
                </a:ext>
              </a:extLst>
            </p:cNvPr>
            <p:cNvCxnSpPr>
              <a:cxnSpLocks/>
              <a:stCxn id="95" idx="7"/>
            </p:cNvCxnSpPr>
            <p:nvPr/>
          </p:nvCxnSpPr>
          <p:spPr>
            <a:xfrm rot="5400000" flipH="1" flipV="1">
              <a:off x="9175532" y="3007971"/>
              <a:ext cx="87384" cy="138538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3B8BFF12-E23E-0DEA-A5C8-D75034F374B5}"/>
                </a:ext>
              </a:extLst>
            </p:cNvPr>
            <p:cNvCxnSpPr>
              <a:cxnSpLocks/>
              <a:stCxn id="89" idx="3"/>
            </p:cNvCxnSpPr>
            <p:nvPr/>
          </p:nvCxnSpPr>
          <p:spPr>
            <a:xfrm rot="16200000" flipV="1">
              <a:off x="9438554" y="2976932"/>
              <a:ext cx="76701" cy="189932"/>
            </a:xfrm>
            <a:prstGeom prst="bentConnector2">
              <a:avLst/>
            </a:prstGeom>
            <a:ln w="12700">
              <a:solidFill>
                <a:srgbClr val="CCDDE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39D36-E2F1-19C9-E6C4-25AFDB46C367}"/>
                </a:ext>
              </a:extLst>
            </p:cNvPr>
            <p:cNvSpPr/>
            <p:nvPr/>
          </p:nvSpPr>
          <p:spPr>
            <a:xfrm>
              <a:off x="9010492" y="2890169"/>
              <a:ext cx="649447" cy="373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6CE182A2-DBB7-D68A-CBF4-5BC77696C742}"/>
              </a:ext>
            </a:extLst>
          </p:cNvPr>
          <p:cNvSpPr txBox="1">
            <a:spLocks/>
          </p:cNvSpPr>
          <p:nvPr/>
        </p:nvSpPr>
        <p:spPr>
          <a:xfrm>
            <a:off x="2948582" y="4281724"/>
            <a:ext cx="11120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gen only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E09DB1-CB71-D289-C099-332C395B5649}"/>
              </a:ext>
            </a:extLst>
          </p:cNvPr>
          <p:cNvSpPr txBox="1">
            <a:spLocks/>
          </p:cNvSpPr>
          <p:nvPr/>
        </p:nvSpPr>
        <p:spPr>
          <a:xfrm>
            <a:off x="4501669" y="4281724"/>
            <a:ext cx="134315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load and gen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437519-3A3C-FCA9-A9BC-5799A2605FC3}"/>
              </a:ext>
            </a:extLst>
          </p:cNvPr>
          <p:cNvGrpSpPr/>
          <p:nvPr/>
        </p:nvGrpSpPr>
        <p:grpSpPr>
          <a:xfrm>
            <a:off x="4501669" y="3818942"/>
            <a:ext cx="649448" cy="365070"/>
            <a:chOff x="9010491" y="3342751"/>
            <a:chExt cx="649448" cy="36507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24CC5B-9552-DF5C-E388-B80DAC036321}"/>
                </a:ext>
              </a:extLst>
            </p:cNvPr>
            <p:cNvGrpSpPr/>
            <p:nvPr/>
          </p:nvGrpSpPr>
          <p:grpSpPr>
            <a:xfrm>
              <a:off x="9288493" y="3443656"/>
              <a:ext cx="93445" cy="84949"/>
              <a:chOff x="2192059" y="2491703"/>
              <a:chExt cx="182096" cy="16554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E5EEBB9-3337-5A1E-7403-23CA80160654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C121ED70-F5F4-DD9B-B647-B7A266748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F3D9FE-A424-47DD-7104-36501F866E89}"/>
                </a:ext>
              </a:extLst>
            </p:cNvPr>
            <p:cNvSpPr/>
            <p:nvPr/>
          </p:nvSpPr>
          <p:spPr>
            <a:xfrm>
              <a:off x="9010491" y="3420363"/>
              <a:ext cx="649447" cy="287458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B2D7FEAB-2B8C-542E-2069-EB542B20C2B9}"/>
                </a:ext>
              </a:extLst>
            </p:cNvPr>
            <p:cNvSpPr>
              <a:spLocks/>
            </p:cNvSpPr>
            <p:nvPr/>
          </p:nvSpPr>
          <p:spPr>
            <a:xfrm flipV="1">
              <a:off x="9513701" y="3562832"/>
              <a:ext cx="116339" cy="105762"/>
            </a:xfrm>
            <a:prstGeom prst="triangle">
              <a:avLst/>
            </a:prstGeom>
            <a:solidFill>
              <a:schemeClr val="accent5"/>
            </a:solidFill>
            <a:ln w="12700" cap="sq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59E59AA-E00D-C191-B2C0-F99A05032939}"/>
                </a:ext>
              </a:extLst>
            </p:cNvPr>
            <p:cNvGrpSpPr/>
            <p:nvPr/>
          </p:nvGrpSpPr>
          <p:grpSpPr>
            <a:xfrm>
              <a:off x="9050655" y="3558027"/>
              <a:ext cx="200244" cy="105761"/>
              <a:chOff x="1661620" y="2779259"/>
              <a:chExt cx="390217" cy="206100"/>
            </a:xfrm>
            <a:solidFill>
              <a:schemeClr val="accent5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CBBF4FE-9B2F-6149-1718-2212B3C1BB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399762E-ABBE-AC25-E038-2F57F0978C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2A6D5B-FC04-7393-DCA6-654E70D90DD7}"/>
                </a:ext>
              </a:extLst>
            </p:cNvPr>
            <p:cNvCxnSpPr>
              <a:cxnSpLocks/>
              <a:stCxn id="78" idx="2"/>
              <a:endCxn id="83" idx="0"/>
            </p:cNvCxnSpPr>
            <p:nvPr/>
          </p:nvCxnSpPr>
          <p:spPr>
            <a:xfrm>
              <a:off x="9335216" y="3380090"/>
              <a:ext cx="0" cy="63566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825A3AA1-2D91-850B-0B5D-77F9E5AD77D1}"/>
                </a:ext>
              </a:extLst>
            </p:cNvPr>
            <p:cNvCxnSpPr>
              <a:cxnSpLocks/>
              <a:stCxn id="79" idx="7"/>
            </p:cNvCxnSpPr>
            <p:nvPr/>
          </p:nvCxnSpPr>
          <p:spPr>
            <a:xfrm rot="5400000" flipH="1" flipV="1">
              <a:off x="9175532" y="3460553"/>
              <a:ext cx="87384" cy="138538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0959FDDA-9AFC-8CE8-4714-3CEFC8A9051E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rot="16200000" flipV="1">
              <a:off x="9438554" y="3429514"/>
              <a:ext cx="76701" cy="189932"/>
            </a:xfrm>
            <a:prstGeom prst="bentConnector2">
              <a:avLst/>
            </a:prstGeom>
            <a:ln w="127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62027A8-F363-566B-2EB1-B5289C9F1D4F}"/>
                </a:ext>
              </a:extLst>
            </p:cNvPr>
            <p:cNvSpPr/>
            <p:nvPr/>
          </p:nvSpPr>
          <p:spPr>
            <a:xfrm>
              <a:off x="9010492" y="3342751"/>
              <a:ext cx="649447" cy="373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D228041-FCE1-F914-AE9E-C5DFF5C4D090}"/>
              </a:ext>
            </a:extLst>
          </p:cNvPr>
          <p:cNvSpPr/>
          <p:nvPr/>
        </p:nvSpPr>
        <p:spPr>
          <a:xfrm>
            <a:off x="8160182" y="1899663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1573509-8962-5CE7-F5C8-CDA4BFFD4157}"/>
              </a:ext>
            </a:extLst>
          </p:cNvPr>
          <p:cNvSpPr/>
          <p:nvPr/>
        </p:nvSpPr>
        <p:spPr>
          <a:xfrm>
            <a:off x="8160182" y="3268493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EAC6F0-CB5E-5B5A-BDC6-F0FDFF51E806}"/>
              </a:ext>
            </a:extLst>
          </p:cNvPr>
          <p:cNvSpPr txBox="1">
            <a:spLocks/>
          </p:cNvSpPr>
          <p:nvPr/>
        </p:nvSpPr>
        <p:spPr>
          <a:xfrm>
            <a:off x="8420440" y="1920921"/>
            <a:ext cx="154187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b="1"/>
              <a:t>Output: </a:t>
            </a:r>
            <a:r>
              <a:rPr lang="en-US" sz="1100"/>
              <a:t>withdrawal limit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0F829-7A4C-9E33-C72E-BB0328C15C0D}"/>
              </a:ext>
            </a:extLst>
          </p:cNvPr>
          <p:cNvSpPr txBox="1">
            <a:spLocks/>
          </p:cNvSpPr>
          <p:nvPr/>
        </p:nvSpPr>
        <p:spPr>
          <a:xfrm>
            <a:off x="8420440" y="3287983"/>
            <a:ext cx="187455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b="1"/>
              <a:t>Output: </a:t>
            </a:r>
            <a:r>
              <a:rPr lang="en-US" sz="1100"/>
              <a:t>stability limit (</a:t>
            </a:r>
            <a:r>
              <a:rPr lang="en-US" sz="1100" i="1"/>
              <a:t>if any</a:t>
            </a:r>
            <a:r>
              <a:rPr lang="en-US" sz="110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5D78F6-3ABD-3560-7B00-3FD2B71991EC}"/>
              </a:ext>
            </a:extLst>
          </p:cNvPr>
          <p:cNvSpPr txBox="1">
            <a:spLocks/>
          </p:cNvSpPr>
          <p:nvPr/>
        </p:nvSpPr>
        <p:spPr>
          <a:xfrm>
            <a:off x="8558591" y="6048117"/>
            <a:ext cx="284202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Total load allocation = min (Requested Load, Stability Limit </a:t>
            </a:r>
            <a:r>
              <a:rPr lang="en-US" sz="1200" i="1"/>
              <a:t>– if any</a:t>
            </a:r>
            <a:r>
              <a:rPr lang="en-US" sz="1200" b="1"/>
              <a:t>)</a:t>
            </a:r>
            <a:endParaRPr lang="en-US" sz="1200" b="1" i="1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5CD43F4-54BA-875A-E9A8-F9FD5D0EA57A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20322" y="6230994"/>
            <a:ext cx="284384" cy="284384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BA7E017-1097-AAF1-0985-02975F898CB0}"/>
              </a:ext>
            </a:extLst>
          </p:cNvPr>
          <p:cNvSpPr/>
          <p:nvPr/>
        </p:nvSpPr>
        <p:spPr>
          <a:xfrm>
            <a:off x="8201130" y="6048117"/>
            <a:ext cx="144042" cy="9502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2D18490-7A23-FA20-3063-8C1551A456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D18490-7A23-FA20-3063-8C1551A45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69F42-BD9A-03CD-DB57-3E1CC614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ERCOT will need future NPRR on PUN Telemetry and RUC Requirements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7A5A2DE-7931-5DE3-5E58-FD6AE4C5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DBE3F-3385-AAB2-6447-70564C8CC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51" y="2144253"/>
            <a:ext cx="8680496" cy="2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C7B9-04DE-86A2-4CA4-5A713F54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hink-cell data - do not delete" hidden="1">
            <a:extLst>
              <a:ext uri="{FF2B5EF4-FFF2-40B4-BE49-F238E27FC236}">
                <a16:creationId xmlns:a16="http://schemas.microsoft.com/office/drawing/2014/main" id="{03891A52-E3F7-E986-B149-2039A0ED59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04" imgH="403" progId="TCLayout.ActiveDocument.1">
                  <p:embed/>
                </p:oleObj>
              </mc:Choice>
              <mc:Fallback>
                <p:oleObj name="think-cell Slide" r:id="rId18" imgW="404" imgH="403" progId="TCLayout.ActiveDocument.1">
                  <p:embed/>
                  <p:pic>
                    <p:nvPicPr>
                      <p:cNvPr id="4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891A52-E3F7-E986-B149-2039A0ED5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A590D-D66F-E2AD-3803-21E93924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47532"/>
            <a:ext cx="10401300" cy="553998"/>
          </a:xfrm>
        </p:spPr>
        <p:txBody>
          <a:bodyPr vert="horz">
            <a:spAutoFit/>
          </a:bodyPr>
          <a:lstStyle/>
          <a:p>
            <a:r>
              <a:rPr lang="en-US"/>
              <a:t>April 30</a:t>
            </a:r>
            <a:r>
              <a:rPr lang="en-US" baseline="30000"/>
              <a:t>th</a:t>
            </a:r>
            <a:r>
              <a:rPr lang="en-US"/>
              <a:t> comments/approach: proposed “bookend” allocation </a:t>
            </a:r>
            <a:br>
              <a:rPr lang="en-US"/>
            </a:br>
            <a:r>
              <a:rPr lang="en-US" sz="1600"/>
              <a:t>Approach addresses developer ‘gap year’ concerns at the cost of extending the Batch Zero timeline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39A4767-DFAB-0594-23B2-CCC2ACB6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BBDD54-8519-3077-27D3-5DFECF12C02B}"/>
              </a:ext>
            </a:extLst>
          </p:cNvPr>
          <p:cNvGrpSpPr/>
          <p:nvPr/>
        </p:nvGrpSpPr>
        <p:grpSpPr>
          <a:xfrm>
            <a:off x="554736" y="1104241"/>
            <a:ext cx="7438157" cy="312738"/>
            <a:chOff x="554736" y="1030552"/>
            <a:chExt cx="7438157" cy="31282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3859A9A-E48B-FAD1-F4A0-38375A4C24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54736" y="1030552"/>
              <a:ext cx="312822" cy="3128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D938B9-C9C9-E0F0-909D-644488D8FBA3}"/>
                </a:ext>
              </a:extLst>
            </p:cNvPr>
            <p:cNvSpPr txBox="1">
              <a:spLocks/>
            </p:cNvSpPr>
            <p:nvPr/>
          </p:nvSpPr>
          <p:spPr>
            <a:xfrm>
              <a:off x="1025166" y="1079241"/>
              <a:ext cx="6967727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</a:rPr>
                <a:t>Example: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1,000 MW data center requiring full capacity by 2032</a:t>
              </a:r>
            </a:p>
          </p:txBody>
        </p: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434175C2-B145-6EE9-679D-AC8800A42D66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71488" y="1595438"/>
          <a:ext cx="8085137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7F80F5B-08D2-C535-8950-2A6C0EB8EDF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57275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>
                <a:cs typeface="+mn-cs"/>
              </a:rPr>
              <a:t>2027</a:t>
            </a:r>
            <a:endParaRPr lang="en-US" sz="1050" b="1"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EA43F9-E866-24AE-F564-7071ABFBD4A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378075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50" b="1">
                <a:cs typeface="+mn-cs"/>
              </a:rPr>
              <a:t>2028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3D9C20D-BE06-ECB8-6CD0-6BA8B823688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697288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z="1050" b="1">
                <a:cs typeface="+mn-cs"/>
              </a:rPr>
              <a:t>2029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FEDC17F-4942-73E1-F335-7A8EC1393BD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018088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z="1050" b="1">
                <a:cs typeface="+mn-cs"/>
              </a:rPr>
              <a:t>2030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4ACA6B-B63C-1AE6-67B3-90BB2EE9C0A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37299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z="1050" b="1">
                <a:cs typeface="+mn-cs"/>
              </a:rPr>
              <a:t>2031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4D267F-BD43-D417-10DA-9F5A0F868C3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658100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>
                <a:cs typeface="+mn-cs"/>
              </a:rPr>
              <a:t>2032</a:t>
            </a:r>
            <a:endParaRPr lang="en-US" sz="1050" b="1"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722688" y="2589213"/>
            <a:ext cx="2619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AB30838-700D-4C78-ACAC-236B2B7CAB7F}" type="datetime'''4''''0''''''''''''''''''''''''0'''''''''''">
              <a:rPr lang="en-US" altLang="en-US" sz="105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400</a:t>
            </a:fld>
            <a:endParaRPr lang="en-US" sz="1050" b="1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362700" y="2170113"/>
            <a:ext cx="2619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CCD234F-47E1-420D-A234-42DB029E3EAE}" type="datetime'''''''''''''7''''''''0''''0'''''''''''''''''''''''">
              <a:rPr lang="en-US" altLang="en-US" sz="105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700</a:t>
            </a:fld>
            <a:endParaRPr lang="en-US" sz="1050" b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A91701-CE4A-5F29-48A4-37F9DB808B05}"/>
              </a:ext>
            </a:extLst>
          </p:cNvPr>
          <p:cNvGrpSpPr/>
          <p:nvPr/>
        </p:nvGrpSpPr>
        <p:grpSpPr>
          <a:xfrm>
            <a:off x="554038" y="1482725"/>
            <a:ext cx="7918704" cy="211138"/>
            <a:chOff x="1257300" y="1665156"/>
            <a:chExt cx="2802637" cy="256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C9B90-4561-A6B6-2EEC-0D4595382F3F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Illustrative ramp schedule and allocation methodology by year</a:t>
              </a:r>
              <a:r>
                <a:rPr lang="en-US" sz="1200"/>
                <a:t>, MW</a:t>
              </a:r>
            </a:p>
          </p:txBody>
        </p:sp>
        <p:cxnSp>
          <p:nvCxnSpPr>
            <p:cNvPr id="16" name="LineBasicDefault 7">
              <a:extLst>
                <a:ext uri="{FF2B5EF4-FFF2-40B4-BE49-F238E27FC236}">
                  <a16:creationId xmlns:a16="http://schemas.microsoft.com/office/drawing/2014/main" id="{3CAD58B5-FC2D-8E20-014B-81E94851D8B6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B659D4-B227-711A-4A12-22ACF543E5ED}"/>
              </a:ext>
            </a:extLst>
          </p:cNvPr>
          <p:cNvGrpSpPr/>
          <p:nvPr/>
        </p:nvGrpSpPr>
        <p:grpSpPr>
          <a:xfrm>
            <a:off x="9097401" y="1482725"/>
            <a:ext cx="2775460" cy="211138"/>
            <a:chOff x="1257300" y="1665156"/>
            <a:chExt cx="2802637" cy="256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74BBC4-4ECA-2CC1-9C6D-F11E4708A326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Key highlights</a:t>
              </a:r>
            </a:p>
          </p:txBody>
        </p:sp>
        <p:cxnSp>
          <p:nvCxnSpPr>
            <p:cNvPr id="20" name="LineBasicDefault 7">
              <a:extLst>
                <a:ext uri="{FF2B5EF4-FFF2-40B4-BE49-F238E27FC236}">
                  <a16:creationId xmlns:a16="http://schemas.microsoft.com/office/drawing/2014/main" id="{7675898A-8755-CC4C-638A-C423CF545625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054360-F231-D59F-9A25-BE3FFE27079B}"/>
              </a:ext>
            </a:extLst>
          </p:cNvPr>
          <p:cNvGrpSpPr/>
          <p:nvPr/>
        </p:nvGrpSpPr>
        <p:grpSpPr>
          <a:xfrm>
            <a:off x="628409" y="3655079"/>
            <a:ext cx="7770260" cy="923330"/>
            <a:chOff x="628409" y="3655079"/>
            <a:chExt cx="7770260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F6F0C5-DA22-B465-10A1-CB6EFFA72623}"/>
                </a:ext>
              </a:extLst>
            </p:cNvPr>
            <p:cNvSpPr txBox="1">
              <a:spLocks/>
            </p:cNvSpPr>
            <p:nvPr/>
          </p:nvSpPr>
          <p:spPr>
            <a:xfrm>
              <a:off x="628409" y="3655079"/>
              <a:ext cx="1168977" cy="92333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Not studied: </a:t>
              </a:r>
              <a:r>
                <a:rPr lang="en-US" sz="1200"/>
                <a:t>based on existing system capacity (no upgrades)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3B54DB-3ED4-8EE5-5C38-1C8BC19AB96B}"/>
                </a:ext>
              </a:extLst>
            </p:cNvPr>
            <p:cNvSpPr txBox="1">
              <a:spLocks/>
            </p:cNvSpPr>
            <p:nvPr/>
          </p:nvSpPr>
          <p:spPr>
            <a:xfrm>
              <a:off x="1948781" y="3658764"/>
              <a:ext cx="1168977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Fully studied</a:t>
              </a:r>
              <a:r>
                <a:rPr lang="en-US" sz="1200"/>
                <a:t> (all cases)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F498A6-7BF2-62D2-3654-FAC3392FA5C5}"/>
                </a:ext>
              </a:extLst>
            </p:cNvPr>
            <p:cNvSpPr txBox="1">
              <a:spLocks/>
            </p:cNvSpPr>
            <p:nvPr/>
          </p:nvSpPr>
          <p:spPr>
            <a:xfrm>
              <a:off x="3269153" y="3658764"/>
              <a:ext cx="1168977" cy="553998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Allocated with incremental transmission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1875D2-38BC-36F2-84BE-6F8620D32098}"/>
                </a:ext>
              </a:extLst>
            </p:cNvPr>
            <p:cNvSpPr txBox="1">
              <a:spLocks/>
            </p:cNvSpPr>
            <p:nvPr/>
          </p:nvSpPr>
          <p:spPr>
            <a:xfrm>
              <a:off x="4589525" y="3658764"/>
              <a:ext cx="1168977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Fully studied</a:t>
              </a:r>
              <a:r>
                <a:rPr lang="en-US" sz="1200"/>
                <a:t> (all cases)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842453-81D5-1920-94D9-325B24456DB1}"/>
                </a:ext>
              </a:extLst>
            </p:cNvPr>
            <p:cNvSpPr txBox="1">
              <a:spLocks/>
            </p:cNvSpPr>
            <p:nvPr/>
          </p:nvSpPr>
          <p:spPr>
            <a:xfrm>
              <a:off x="5909897" y="3658764"/>
              <a:ext cx="1168977" cy="553998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Allocated with incremental transmission</a:t>
              </a:r>
              <a:endParaRPr 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FF2444-188E-7DD9-5974-10B9AADD59E9}"/>
                </a:ext>
              </a:extLst>
            </p:cNvPr>
            <p:cNvSpPr txBox="1">
              <a:spLocks/>
            </p:cNvSpPr>
            <p:nvPr/>
          </p:nvSpPr>
          <p:spPr>
            <a:xfrm>
              <a:off x="7230269" y="3658764"/>
              <a:ext cx="1168400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Fully studied</a:t>
              </a:r>
              <a:r>
                <a:rPr lang="en-US" sz="1200"/>
                <a:t> (all cases)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F3AD367-5435-20BB-861E-69473EDDA2B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997700" y="1471613"/>
            <a:ext cx="138113" cy="138113"/>
          </a:xfrm>
          <a:prstGeom prst="rect">
            <a:avLst/>
          </a:prstGeom>
          <a:solidFill>
            <a:schemeClr val="accent1"/>
          </a:solidFill>
          <a:ln w="9525" cap="sq" cmpd="sng" algn="ctr">
            <a:solidFill>
              <a:schemeClr val="bg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2DECFE-3A9B-ACE8-0FBD-41891E289BF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715250" y="1471613"/>
            <a:ext cx="138113" cy="138113"/>
          </a:xfrm>
          <a:prstGeom prst="rect">
            <a:avLst/>
          </a:prstGeom>
          <a:solidFill>
            <a:srgbClr val="B3B3B3"/>
          </a:solidFill>
          <a:ln w="9525" cap="sq" cmpd="sng" algn="ctr">
            <a:solidFill>
              <a:schemeClr val="bg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EEF90F1-3783-4D60-988E-A57C04B4FB3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186613" y="1468438"/>
            <a:ext cx="4270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C5EB4E74-ACE4-49CE-9061-CCE06CDE9916}" type="datetime'''''''S''''''t''''''''''''''''u''''die''''''d'''''''''">
              <a:rPr lang="en-US" altLang="en-US" sz="1000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Studied</a:t>
            </a:fld>
            <a:endParaRPr lang="en-US" sz="1000">
              <a:cs typeface="+mn-cs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863E25E-ED25-17CB-2907-69D1B65EBB2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904163" y="1468438"/>
            <a:ext cx="5191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9513059E-A306-4181-8BD9-A4711737093F}" type="datetime'''''''A''''''''ll''oc''''''''''''''''''at''ed'''''''''">
              <a:rPr lang="en-US" altLang="en-US" sz="1000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Allocated</a:t>
            </a:fld>
            <a:endParaRPr lang="en-US" sz="1000"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7DF8B-0215-DE55-E405-0C38B4CBC4BC}"/>
              </a:ext>
            </a:extLst>
          </p:cNvPr>
          <p:cNvSpPr txBox="1">
            <a:spLocks/>
          </p:cNvSpPr>
          <p:nvPr/>
        </p:nvSpPr>
        <p:spPr>
          <a:xfrm>
            <a:off x="9097401" y="1855346"/>
            <a:ext cx="2775460" cy="381642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Adjusted “bookend” study approach: </a:t>
            </a:r>
            <a:r>
              <a:rPr lang="en-US" sz="1200" b="1"/>
              <a:t>fully study 2028, 2030, and 2032</a:t>
            </a:r>
            <a:r>
              <a:rPr lang="en-US" sz="1200"/>
              <a:t>, </a:t>
            </a:r>
            <a:r>
              <a:rPr lang="en-US" sz="1200" b="1"/>
              <a:t>while allocating 2029 and 2031</a:t>
            </a:r>
            <a:r>
              <a:rPr lang="en-US" sz="1200"/>
              <a:t> using anchored transmission plans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Mitigates key developer concerns on “gap years”</a:t>
            </a:r>
            <a:r>
              <a:rPr lang="en-US" sz="1200"/>
              <a:t> by avoiding zero-allocation outcomes:</a:t>
            </a:r>
          </a:p>
          <a:p>
            <a:pPr marL="404813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200" b="1"/>
              <a:t>Improves project economics and bankability</a:t>
            </a:r>
            <a:r>
              <a:rPr lang="en-US" sz="1200"/>
              <a:t> by providing interim MW visibility, reducing delayed revenues/underutilization</a:t>
            </a:r>
          </a:p>
          <a:p>
            <a:pPr marL="404813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200" b="1"/>
              <a:t>Anchors allocation on years with major planned transmission additions</a:t>
            </a:r>
            <a:r>
              <a:rPr lang="en-US" sz="1200"/>
              <a:t> (e.g., backbone upgrades)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FF0000"/>
                </a:solidFill>
              </a:rPr>
              <a:t>Trade-off: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additional 10 weeks of steady-state analysis</a:t>
            </a:r>
            <a:r>
              <a:rPr lang="en-US" sz="1200">
                <a:solidFill>
                  <a:srgbClr val="FF0000"/>
                </a:solidFill>
              </a:rPr>
              <a:t>, delaying Batch Zero results publication and potentially pushing the start of Batch 1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4B5EEFF-1500-DE3B-0C69-49B2E599971F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71081" y="4742696"/>
            <a:ext cx="458002" cy="45800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B9EB596-922F-2EA3-BD10-AF84FF7463DC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5682" y="4742696"/>
            <a:ext cx="458002" cy="4580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52086F-B56E-BC62-E13A-A04459EFC020}"/>
              </a:ext>
            </a:extLst>
          </p:cNvPr>
          <p:cNvSpPr txBox="1">
            <a:spLocks/>
          </p:cNvSpPr>
          <p:nvPr/>
        </p:nvSpPr>
        <p:spPr>
          <a:xfrm>
            <a:off x="1130704" y="4742696"/>
            <a:ext cx="3287183" cy="152349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Enablers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Early TSP involvement at study kickoff</a:t>
            </a:r>
            <a:r>
              <a:rPr lang="en-US" sz="1200"/>
              <a:t>, with a shared 2032 system case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Parallel development of transmission solutions </a:t>
            </a:r>
            <a:r>
              <a:rPr lang="en-US" sz="1200"/>
              <a:t>and cost estimates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Centralized ERCOT coordination</a:t>
            </a:r>
            <a:r>
              <a:rPr lang="en-US" sz="1200"/>
              <a:t>, consolidating TSP inputs into a single 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1BE821-878B-6A74-F2B8-7CB10F54335F}"/>
              </a:ext>
            </a:extLst>
          </p:cNvPr>
          <p:cNvSpPr txBox="1">
            <a:spLocks/>
          </p:cNvSpPr>
          <p:nvPr/>
        </p:nvSpPr>
        <p:spPr>
          <a:xfrm>
            <a:off x="5187951" y="4742696"/>
            <a:ext cx="3227388" cy="170816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Advantages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Delivers an actionable 2032 transmission plan within Batch Zero timeline</a:t>
            </a:r>
            <a:r>
              <a:rPr lang="en-US" sz="1200"/>
              <a:t>, </a:t>
            </a:r>
            <a:r>
              <a:rPr lang="en-US" sz="1200" b="1"/>
              <a:t>with full TSPs engagement </a:t>
            </a:r>
            <a:r>
              <a:rPr lang="en-US" sz="1200"/>
              <a:t>and avoiding reliance on future cycles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Provides full 2027-2032 visibility </a:t>
            </a:r>
            <a:r>
              <a:rPr lang="en-US" sz="1200"/>
              <a:t>for customer decisions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Reduces complexity and rework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73846B-955F-3C06-393B-9C2C75279F9B}"/>
              </a:ext>
            </a:extLst>
          </p:cNvPr>
          <p:cNvSpPr/>
          <p:nvPr/>
        </p:nvSpPr>
        <p:spPr>
          <a:xfrm>
            <a:off x="554038" y="4706137"/>
            <a:ext cx="3863849" cy="1858292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F8CF74-FA87-33F6-3062-9FA662095989}"/>
              </a:ext>
            </a:extLst>
          </p:cNvPr>
          <p:cNvSpPr/>
          <p:nvPr/>
        </p:nvSpPr>
        <p:spPr>
          <a:xfrm>
            <a:off x="4610100" y="4706137"/>
            <a:ext cx="3863975" cy="1858292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0C770-DF75-E934-E155-4DF861494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 hidden="1">
            <a:extLst>
              <a:ext uri="{FF2B5EF4-FFF2-40B4-BE49-F238E27FC236}">
                <a16:creationId xmlns:a16="http://schemas.microsoft.com/office/drawing/2014/main" id="{5E11794B-9775-4599-0DD8-A884A9D858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6" imgW="404" imgH="403" progId="TCLayout.ActiveDocument.1">
                  <p:embed/>
                </p:oleObj>
              </mc:Choice>
              <mc:Fallback>
                <p:oleObj name="think-cell Slide" r:id="rId66" imgW="404" imgH="403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5E11794B-9775-4599-0DD8-A884A9D85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B88657FF-2605-DA05-3963-5A3A3D446FF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>
            <a:off x="7261511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A926CBE3-0399-7C8C-F2AE-43EE9834C82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6855294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956D4617-3D6F-B748-7EF7-15158036B4C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6449078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C804F6B-B45C-1790-F3B0-2E697A518F3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6042862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CD90E610-1271-6A90-17E4-B70C6AE65B2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5636645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780782DE-F26D-F836-83E3-94C59DCC761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5230429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E522F482-1CDC-8D19-AA07-F99AAB78DB36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>
            <a:off x="4824212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1E08BE0-8D4A-4BC8-29C4-215A033E6B9E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>
            <a:off x="4417996" y="1411264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39B2458A-DB0D-5B2A-9D73-C6BE412F7FA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11634786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D26F7B6A-A58D-97F4-9F4B-7D08ACC180CB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7667727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C52429F-5731-6CAC-F074-5808931C241E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8073943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F7054146-C4A6-9028-4CDA-01CEB11D9366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8480160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FD8F1BA3-9710-803B-2757-EA1252B92A1B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9698810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717A3BFF-C4D5-E26E-FBC6-84090BA23282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10511243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908198-9C5B-9FD5-179D-DE7BA92B0E55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9292593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5A3429-9DAC-009F-B231-C18D9CB8503E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>
            <a:off x="10917459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336AF1D6-F03E-EDE4-822B-045449868042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8886376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890E1241-4A35-005F-6786-EF20CAB6A2D5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10105027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F6BAF28A-B12D-E137-35E6-CAFF9512150B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11276122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AA1D9-5CFC-5F5C-5AF7-B90777FF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28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40F6D3D-C5B3-E976-9727-820C0573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2268"/>
            <a:ext cx="10401300" cy="332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Batch Zero Adjusted Timelines Comparison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258A9AD-D49B-363C-D7FD-CB91D7B93818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740664" y="6547081"/>
            <a:ext cx="1089412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5094E7-A8DA-10AE-DD12-9CF891AD1967}"/>
              </a:ext>
            </a:extLst>
          </p:cNvPr>
          <p:cNvSpPr txBox="1">
            <a:spLocks/>
          </p:cNvSpPr>
          <p:nvPr/>
        </p:nvSpPr>
        <p:spPr>
          <a:xfrm>
            <a:off x="2064618" y="1221880"/>
            <a:ext cx="223292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spc="-20">
                <a:cs typeface="+mn-cs"/>
              </a:rPr>
              <a:t>Activity</a:t>
            </a:r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5F4D3C94-5519-9250-982A-0E187170B53D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>
            <a:off x="2064618" y="2766964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602DEE1A-2C31-6681-B459-A35920317F58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auto">
          <a:xfrm>
            <a:off x="2064618" y="1843107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7A880485-D52F-B7F8-5480-BAE977A0DB1E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auto">
          <a:xfrm>
            <a:off x="2064618" y="1629098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90C7C1E8-5547-2A3F-4EFD-36EEA3B18BE4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>
            <a:off x="2064618" y="2198031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EBA98DA-DCBA-9462-D342-7126A7993B5A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>
            <a:off x="2064618" y="2412040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CF79D84D-0884-0C2A-3865-1BE2733E9418}"/>
              </a:ext>
            </a:extLst>
          </p:cNvPr>
          <p:cNvSpPr txBox="1">
            <a:spLocks/>
          </p:cNvSpPr>
          <p:nvPr/>
        </p:nvSpPr>
        <p:spPr>
          <a:xfrm>
            <a:off x="2064618" y="2809755"/>
            <a:ext cx="223292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RPG Comment period and Board approval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84CE580-77C4-6D7A-6CCF-B6ACFCF5C8C2}"/>
              </a:ext>
            </a:extLst>
          </p:cNvPr>
          <p:cNvSpPr txBox="1">
            <a:spLocks/>
          </p:cNvSpPr>
          <p:nvPr/>
        </p:nvSpPr>
        <p:spPr>
          <a:xfrm>
            <a:off x="2064618" y="2240822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Developer Commitment Deadline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5448358-AC23-F0D2-AD75-8D5F0EA53CEE}"/>
              </a:ext>
            </a:extLst>
          </p:cNvPr>
          <p:cNvSpPr txBox="1">
            <a:spLocks/>
          </p:cNvSpPr>
          <p:nvPr/>
        </p:nvSpPr>
        <p:spPr>
          <a:xfrm>
            <a:off x="2064618" y="1671889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Steady State Analysis (15 weeks)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C9B5328F-1895-D49B-C875-669C8B22114C}"/>
              </a:ext>
            </a:extLst>
          </p:cNvPr>
          <p:cNvSpPr txBox="1">
            <a:spLocks/>
          </p:cNvSpPr>
          <p:nvPr/>
        </p:nvSpPr>
        <p:spPr>
          <a:xfrm>
            <a:off x="2064618" y="1451637"/>
            <a:ext cx="2232921" cy="1346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Case Build (13 weeks)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8971A7A-F48B-CC47-1789-E45242526240}"/>
              </a:ext>
            </a:extLst>
          </p:cNvPr>
          <p:cNvSpPr txBox="1">
            <a:spLocks/>
          </p:cNvSpPr>
          <p:nvPr/>
        </p:nvSpPr>
        <p:spPr>
          <a:xfrm>
            <a:off x="2064618" y="1885898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Stability Screening Study + Final Report (16 weeks)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1403475-27EE-CEE7-F13B-A8A935622890}"/>
              </a:ext>
            </a:extLst>
          </p:cNvPr>
          <p:cNvSpPr txBox="1">
            <a:spLocks/>
          </p:cNvSpPr>
          <p:nvPr/>
        </p:nvSpPr>
        <p:spPr>
          <a:xfrm>
            <a:off x="2064618" y="2454831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FAC-002 Stability + Batch Refinement Study ((14 weeks)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E75FBD-B8C5-55BA-E656-54A8598CEE55}"/>
              </a:ext>
            </a:extLst>
          </p:cNvPr>
          <p:cNvGrpSpPr/>
          <p:nvPr/>
        </p:nvGrpSpPr>
        <p:grpSpPr>
          <a:xfrm>
            <a:off x="740664" y="1401639"/>
            <a:ext cx="10894122" cy="3432698"/>
            <a:chOff x="740664" y="1401639"/>
            <a:chExt cx="10894122" cy="343269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B79176-41BE-15A8-D0DD-B0FAA0FB1EA5}"/>
                </a:ext>
              </a:extLst>
            </p:cNvPr>
            <p:cNvCxnSpPr>
              <a:cxnSpLocks/>
            </p:cNvCxnSpPr>
            <p:nvPr>
              <p:custDataLst>
                <p:tags r:id="rId61"/>
              </p:custDataLst>
            </p:nvPr>
          </p:nvCxnSpPr>
          <p:spPr bwMode="auto">
            <a:xfrm flipV="1">
              <a:off x="740664" y="1401639"/>
              <a:ext cx="10894122" cy="720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B890BD5-0D6E-91AB-CAA5-38011D4CABCF}"/>
                </a:ext>
              </a:extLst>
            </p:cNvPr>
            <p:cNvCxnSpPr>
              <a:cxnSpLocks/>
            </p:cNvCxnSpPr>
            <p:nvPr>
              <p:custDataLst>
                <p:tags r:id="rId62"/>
              </p:custDataLst>
            </p:nvPr>
          </p:nvCxnSpPr>
          <p:spPr bwMode="auto">
            <a:xfrm>
              <a:off x="740664" y="3121592"/>
              <a:ext cx="10894122" cy="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D2F3C9B7-4612-716A-4506-DF32D05C2B46}"/>
                </a:ext>
              </a:extLst>
            </p:cNvPr>
            <p:cNvCxnSpPr>
              <a:cxnSpLocks/>
            </p:cNvCxnSpPr>
            <p:nvPr>
              <p:custDataLst>
                <p:tags r:id="rId63"/>
              </p:custDataLst>
            </p:nvPr>
          </p:nvCxnSpPr>
          <p:spPr bwMode="auto">
            <a:xfrm>
              <a:off x="740664" y="4834337"/>
              <a:ext cx="10894122" cy="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A89325FE-D9EA-1E58-BBA1-9CB48DAA549F}"/>
              </a:ext>
            </a:extLst>
          </p:cNvPr>
          <p:cNvSpPr txBox="1"/>
          <p:nvPr/>
        </p:nvSpPr>
        <p:spPr>
          <a:xfrm>
            <a:off x="4824212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Aug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6444D42-9D02-2720-9133-14D2EC9F4911}"/>
              </a:ext>
            </a:extLst>
          </p:cNvPr>
          <p:cNvSpPr txBox="1"/>
          <p:nvPr/>
        </p:nvSpPr>
        <p:spPr>
          <a:xfrm>
            <a:off x="5230429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Sep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959A7A1-B8CC-760D-396A-78DC92544147}"/>
              </a:ext>
            </a:extLst>
          </p:cNvPr>
          <p:cNvSpPr txBox="1"/>
          <p:nvPr/>
        </p:nvSpPr>
        <p:spPr>
          <a:xfrm>
            <a:off x="5636645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Oct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84E043E-A3E2-6337-DA70-F650BDC5646C}"/>
              </a:ext>
            </a:extLst>
          </p:cNvPr>
          <p:cNvSpPr txBox="1"/>
          <p:nvPr/>
        </p:nvSpPr>
        <p:spPr>
          <a:xfrm>
            <a:off x="6042862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Nov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99D4BDC-9995-E2BA-4E11-E391D5050552}"/>
              </a:ext>
            </a:extLst>
          </p:cNvPr>
          <p:cNvSpPr txBox="1"/>
          <p:nvPr/>
        </p:nvSpPr>
        <p:spPr>
          <a:xfrm>
            <a:off x="441799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Jul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9D72678-BD38-5069-41D1-688E4D3C6C3B}"/>
              </a:ext>
            </a:extLst>
          </p:cNvPr>
          <p:cNvSpPr txBox="1"/>
          <p:nvPr/>
        </p:nvSpPr>
        <p:spPr>
          <a:xfrm>
            <a:off x="6449078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Dec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B318D5B-1E8E-EF01-E2AD-79B7B6137D8C}"/>
              </a:ext>
            </a:extLst>
          </p:cNvPr>
          <p:cNvSpPr txBox="1"/>
          <p:nvPr/>
        </p:nvSpPr>
        <p:spPr>
          <a:xfrm>
            <a:off x="7261511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Feb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98438C4-D226-442D-D548-92432F286223}"/>
              </a:ext>
            </a:extLst>
          </p:cNvPr>
          <p:cNvSpPr txBox="1"/>
          <p:nvPr/>
        </p:nvSpPr>
        <p:spPr>
          <a:xfrm>
            <a:off x="7667727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Mar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6AC00C8-2C57-EE37-E311-E55EE935DAFB}"/>
              </a:ext>
            </a:extLst>
          </p:cNvPr>
          <p:cNvSpPr txBox="1"/>
          <p:nvPr/>
        </p:nvSpPr>
        <p:spPr>
          <a:xfrm>
            <a:off x="8073943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Apr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6C59A49-E64F-A6E5-F3DC-D1C34A4BFEC2}"/>
              </a:ext>
            </a:extLst>
          </p:cNvPr>
          <p:cNvSpPr txBox="1"/>
          <p:nvPr/>
        </p:nvSpPr>
        <p:spPr>
          <a:xfrm>
            <a:off x="8480160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May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8815089-437B-C814-1C20-56EB81176F24}"/>
              </a:ext>
            </a:extLst>
          </p:cNvPr>
          <p:cNvSpPr txBox="1"/>
          <p:nvPr/>
        </p:nvSpPr>
        <p:spPr>
          <a:xfrm>
            <a:off x="888637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Jun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FD940B7-9F60-58E4-32A8-9885A49F01A6}"/>
              </a:ext>
            </a:extLst>
          </p:cNvPr>
          <p:cNvSpPr txBox="1"/>
          <p:nvPr/>
        </p:nvSpPr>
        <p:spPr>
          <a:xfrm>
            <a:off x="9698810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Aug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94CE651-133E-956B-A5F4-104FAA7601A8}"/>
              </a:ext>
            </a:extLst>
          </p:cNvPr>
          <p:cNvSpPr txBox="1"/>
          <p:nvPr/>
        </p:nvSpPr>
        <p:spPr>
          <a:xfrm>
            <a:off x="10511243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Oct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14C42A-8E00-B340-505D-8347A0F7A08C}"/>
              </a:ext>
            </a:extLst>
          </p:cNvPr>
          <p:cNvSpPr txBox="1"/>
          <p:nvPr/>
        </p:nvSpPr>
        <p:spPr>
          <a:xfrm>
            <a:off x="6855294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A3CCF00-F18D-016A-1373-58E03D81DA82}"/>
              </a:ext>
            </a:extLst>
          </p:cNvPr>
          <p:cNvSpPr txBox="1"/>
          <p:nvPr/>
        </p:nvSpPr>
        <p:spPr>
          <a:xfrm>
            <a:off x="1132367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Dec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EB372-1A69-7D61-DBDA-3DCE241C43E8}"/>
              </a:ext>
            </a:extLst>
          </p:cNvPr>
          <p:cNvSpPr txBox="1"/>
          <p:nvPr/>
        </p:nvSpPr>
        <p:spPr>
          <a:xfrm>
            <a:off x="10917459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Nov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36925-C17D-ADD3-5980-1C6E3F363F0C}"/>
              </a:ext>
            </a:extLst>
          </p:cNvPr>
          <p:cNvSpPr txBox="1"/>
          <p:nvPr/>
        </p:nvSpPr>
        <p:spPr>
          <a:xfrm>
            <a:off x="1010502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Sep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EDCA0-6138-76E4-71C1-439CDAB25B99}"/>
              </a:ext>
            </a:extLst>
          </p:cNvPr>
          <p:cNvSpPr txBox="1"/>
          <p:nvPr/>
        </p:nvSpPr>
        <p:spPr>
          <a:xfrm>
            <a:off x="9292593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Jul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476926-46DE-6434-F387-84B5B9865805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auto">
          <a:xfrm>
            <a:off x="4417996" y="1168911"/>
            <a:ext cx="2377719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7C7F8D-DB9F-6F5E-B17C-D017BF0B9F85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>
            <a:off x="6855294" y="1168911"/>
            <a:ext cx="4747783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050E78B-5701-13DD-DB09-43E789277397}"/>
              </a:ext>
            </a:extLst>
          </p:cNvPr>
          <p:cNvSpPr txBox="1"/>
          <p:nvPr/>
        </p:nvSpPr>
        <p:spPr>
          <a:xfrm>
            <a:off x="4417996" y="976289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2026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27D2A2-AEFE-9251-0EF3-CE96AD36DF01}"/>
              </a:ext>
            </a:extLst>
          </p:cNvPr>
          <p:cNvSpPr txBox="1"/>
          <p:nvPr/>
        </p:nvSpPr>
        <p:spPr>
          <a:xfrm>
            <a:off x="6855294" y="976289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2027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5A72C3-5518-C747-7C6D-4D7A52460805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>
            <a:off x="8886376" y="2846426"/>
            <a:ext cx="1326028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77C6FD-6CF3-B12D-632E-C0B0B8C13A16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 bwMode="gray">
          <a:xfrm>
            <a:off x="7261511" y="2284716"/>
            <a:ext cx="406216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FAEDCE-412A-D04A-62AA-46EF819DC11C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gray">
          <a:xfrm>
            <a:off x="5453107" y="1736102"/>
            <a:ext cx="161960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D62C97-1F0A-63D9-428D-A3B505A24918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gray">
          <a:xfrm>
            <a:off x="4417996" y="1495529"/>
            <a:ext cx="121864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9E579D-F702-12B0-4CBC-8872F7CDDA45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gray">
          <a:xfrm>
            <a:off x="5711451" y="2020569"/>
            <a:ext cx="1550058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C7578C-FF94-CF09-FE1E-F8BEA0A7C54A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 bwMode="gray">
          <a:xfrm>
            <a:off x="7596956" y="2589502"/>
            <a:ext cx="1289421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3" name="Rectangle 682">
            <a:extLst>
              <a:ext uri="{FF2B5EF4-FFF2-40B4-BE49-F238E27FC236}">
                <a16:creationId xmlns:a16="http://schemas.microsoft.com/office/drawing/2014/main" id="{C309AB40-EAF7-0976-766D-2EA4551D9C69}"/>
              </a:ext>
            </a:extLst>
          </p:cNvPr>
          <p:cNvSpPr>
            <a:spLocks/>
          </p:cNvSpPr>
          <p:nvPr/>
        </p:nvSpPr>
        <p:spPr>
          <a:xfrm>
            <a:off x="740663" y="1458621"/>
            <a:ext cx="1242141" cy="161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r>
              <a:rPr lang="en-US" sz="1200" b="1"/>
              <a:t>Old Batch Zero Timeline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AC977-A3D5-3CE9-D8A6-09ACDB6CEC2E}"/>
              </a:ext>
            </a:extLst>
          </p:cNvPr>
          <p:cNvSpPr txBox="1">
            <a:spLocks/>
          </p:cNvSpPr>
          <p:nvPr/>
        </p:nvSpPr>
        <p:spPr>
          <a:xfrm>
            <a:off x="740663" y="1221880"/>
            <a:ext cx="114584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spc="-20">
                <a:cs typeface="+mn-cs"/>
              </a:rPr>
              <a:t>Scenario</a:t>
            </a: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2C2FF8C1-4D62-784B-1017-E005D414BDF6}"/>
              </a:ext>
            </a:extLst>
          </p:cNvPr>
          <p:cNvGrpSpPr/>
          <p:nvPr/>
        </p:nvGrpSpPr>
        <p:grpSpPr>
          <a:xfrm>
            <a:off x="8885584" y="654189"/>
            <a:ext cx="2749202" cy="164810"/>
            <a:chOff x="7124262" y="654189"/>
            <a:chExt cx="2749202" cy="164810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5B843502-2D05-DEBA-72AB-E3E6658A3B12}"/>
                </a:ext>
              </a:extLst>
            </p:cNvPr>
            <p:cNvSpPr/>
            <p:nvPr/>
          </p:nvSpPr>
          <p:spPr>
            <a:xfrm>
              <a:off x="7124262" y="654189"/>
              <a:ext cx="183405" cy="16481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359276-9995-9D11-B197-73DB1DE42B5E}"/>
                </a:ext>
              </a:extLst>
            </p:cNvPr>
            <p:cNvSpPr txBox="1"/>
            <p:nvPr/>
          </p:nvSpPr>
          <p:spPr>
            <a:xfrm>
              <a:off x="7347013" y="655803"/>
              <a:ext cx="2526451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i="1"/>
                <a:t>Potential Batch 1 start date (case building)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F7EF5B74-C14B-66B9-E6EE-1CC6D4178FFB}"/>
              </a:ext>
            </a:extLst>
          </p:cNvPr>
          <p:cNvGrpSpPr/>
          <p:nvPr/>
        </p:nvGrpSpPr>
        <p:grpSpPr>
          <a:xfrm>
            <a:off x="4708382" y="655803"/>
            <a:ext cx="1880396" cy="161583"/>
            <a:chOff x="5172498" y="655803"/>
            <a:chExt cx="1880396" cy="16158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785806-425B-9A6B-D0E5-0CE63F6C6297}"/>
                </a:ext>
              </a:extLst>
            </p:cNvPr>
            <p:cNvCxnSpPr>
              <a:cxnSpLocks/>
            </p:cNvCxnSpPr>
            <p:nvPr>
              <p:custDataLst>
                <p:tags r:id="rId60"/>
              </p:custDataLst>
            </p:nvPr>
          </p:nvCxnSpPr>
          <p:spPr bwMode="gray">
            <a:xfrm>
              <a:off x="5172498" y="736594"/>
              <a:ext cx="248906" cy="0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B3FA5-8191-FC82-1E9A-D2320D3A9381}"/>
                </a:ext>
              </a:extLst>
            </p:cNvPr>
            <p:cNvSpPr txBox="1"/>
            <p:nvPr/>
          </p:nvSpPr>
          <p:spPr>
            <a:xfrm>
              <a:off x="5554103" y="655803"/>
              <a:ext cx="1498791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i="1"/>
                <a:t>Activity getting extended</a:t>
              </a:r>
            </a:p>
          </p:txBody>
        </p:sp>
      </p:grpSp>
      <p:sp>
        <p:nvSpPr>
          <p:cNvPr id="570" name="Star: 5 Points 569">
            <a:extLst>
              <a:ext uri="{FF2B5EF4-FFF2-40B4-BE49-F238E27FC236}">
                <a16:creationId xmlns:a16="http://schemas.microsoft.com/office/drawing/2014/main" id="{8ED75A4E-BAD6-4BBC-317A-747CB34DF6C0}"/>
              </a:ext>
            </a:extLst>
          </p:cNvPr>
          <p:cNvSpPr/>
          <p:nvPr/>
        </p:nvSpPr>
        <p:spPr>
          <a:xfrm>
            <a:off x="7162323" y="1916749"/>
            <a:ext cx="201746" cy="181291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Star: 5 Points 573">
            <a:extLst>
              <a:ext uri="{FF2B5EF4-FFF2-40B4-BE49-F238E27FC236}">
                <a16:creationId xmlns:a16="http://schemas.microsoft.com/office/drawing/2014/main" id="{84279696-6BAE-9571-6B9C-D32D11B0F771}"/>
              </a:ext>
            </a:extLst>
          </p:cNvPr>
          <p:cNvSpPr/>
          <p:nvPr/>
        </p:nvSpPr>
        <p:spPr>
          <a:xfrm>
            <a:off x="7603314" y="2193907"/>
            <a:ext cx="201746" cy="181291"/>
          </a:xfrm>
          <a:prstGeom prst="star5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B14E93A1-86BE-FDA1-25F2-6681121A4601}"/>
              </a:ext>
            </a:extLst>
          </p:cNvPr>
          <p:cNvGrpSpPr/>
          <p:nvPr/>
        </p:nvGrpSpPr>
        <p:grpSpPr>
          <a:xfrm>
            <a:off x="6753131" y="654189"/>
            <a:ext cx="1968099" cy="164810"/>
            <a:chOff x="6295912" y="654189"/>
            <a:chExt cx="1968099" cy="164810"/>
          </a:xfrm>
        </p:grpSpPr>
        <p:sp>
          <p:nvSpPr>
            <p:cNvPr id="577" name="Star: 5 Points 576">
              <a:extLst>
                <a:ext uri="{FF2B5EF4-FFF2-40B4-BE49-F238E27FC236}">
                  <a16:creationId xmlns:a16="http://schemas.microsoft.com/office/drawing/2014/main" id="{A8467B6B-447C-C793-8BA1-FCFDF78C250A}"/>
                </a:ext>
              </a:extLst>
            </p:cNvPr>
            <p:cNvSpPr/>
            <p:nvPr/>
          </p:nvSpPr>
          <p:spPr>
            <a:xfrm>
              <a:off x="6295912" y="654189"/>
              <a:ext cx="183405" cy="16481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D97F0CE-C860-5650-255B-62720EC3E842}"/>
                </a:ext>
              </a:extLst>
            </p:cNvPr>
            <p:cNvSpPr txBox="1"/>
            <p:nvPr/>
          </p:nvSpPr>
          <p:spPr>
            <a:xfrm>
              <a:off x="6538411" y="655803"/>
              <a:ext cx="1725600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i="1"/>
                <a:t>Batch Zero report published</a:t>
              </a:r>
            </a:p>
          </p:txBody>
        </p:sp>
      </p:grp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364F1538-801A-4DD1-E76B-808358F6C774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auto">
          <a:xfrm>
            <a:off x="2064618" y="6192159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53A10BEA-364E-331D-5472-361DFD17A085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 bwMode="auto">
          <a:xfrm>
            <a:off x="2064618" y="5268302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ED08DB87-7820-FBB5-D7ED-61074B5F4B52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auto">
          <a:xfrm>
            <a:off x="2064618" y="5054293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1BE855B5-4768-7AF3-1B2A-526AAEB876EC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 bwMode="auto">
          <a:xfrm>
            <a:off x="2064618" y="5623226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F55F016F-DE82-F613-8F40-BD152EFD5B69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>
            <a:off x="2064618" y="5837235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2" name="TextBox 641">
            <a:extLst>
              <a:ext uri="{FF2B5EF4-FFF2-40B4-BE49-F238E27FC236}">
                <a16:creationId xmlns:a16="http://schemas.microsoft.com/office/drawing/2014/main" id="{33833400-A018-2B05-002E-4E7FDFB6A75C}"/>
              </a:ext>
            </a:extLst>
          </p:cNvPr>
          <p:cNvSpPr txBox="1">
            <a:spLocks/>
          </p:cNvSpPr>
          <p:nvPr/>
        </p:nvSpPr>
        <p:spPr>
          <a:xfrm>
            <a:off x="2064618" y="6234950"/>
            <a:ext cx="223292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/>
              <a:t>RPG Comment period and Board approval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558A07CD-1414-3692-D5CD-CD22179ED81A}"/>
              </a:ext>
            </a:extLst>
          </p:cNvPr>
          <p:cNvSpPr txBox="1">
            <a:spLocks/>
          </p:cNvSpPr>
          <p:nvPr/>
        </p:nvSpPr>
        <p:spPr>
          <a:xfrm>
            <a:off x="2064618" y="5666017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Developer Commitment Deadline</a:t>
            </a: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F01F7992-0FFE-10E3-5CB4-541EFB368845}"/>
              </a:ext>
            </a:extLst>
          </p:cNvPr>
          <p:cNvSpPr txBox="1">
            <a:spLocks/>
          </p:cNvSpPr>
          <p:nvPr/>
        </p:nvSpPr>
        <p:spPr>
          <a:xfrm>
            <a:off x="2064618" y="5097084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Steady State Analysis (15 weeks)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2CE9C4F4-6C64-F8F7-4CF9-4D6F4CB1FB4B}"/>
              </a:ext>
            </a:extLst>
          </p:cNvPr>
          <p:cNvSpPr txBox="1">
            <a:spLocks/>
          </p:cNvSpPr>
          <p:nvPr/>
        </p:nvSpPr>
        <p:spPr>
          <a:xfrm>
            <a:off x="2064618" y="4876832"/>
            <a:ext cx="2232921" cy="1346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Case Build (13 weeks)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47EB68DB-69CA-A814-6484-7836672AF8EC}"/>
              </a:ext>
            </a:extLst>
          </p:cNvPr>
          <p:cNvSpPr txBox="1">
            <a:spLocks/>
          </p:cNvSpPr>
          <p:nvPr/>
        </p:nvSpPr>
        <p:spPr>
          <a:xfrm>
            <a:off x="2064618" y="5311093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Stability Screening Study + Final Report (16 weeks)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A7E1C31E-A7B8-1601-8F2A-BE28BBE3B7CA}"/>
              </a:ext>
            </a:extLst>
          </p:cNvPr>
          <p:cNvSpPr txBox="1">
            <a:spLocks/>
          </p:cNvSpPr>
          <p:nvPr/>
        </p:nvSpPr>
        <p:spPr>
          <a:xfrm>
            <a:off x="2064618" y="5880026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FAC-002 Stability + Batch Refinement Study ((14 weeks)</a:t>
            </a: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0E54CD49-6A46-6512-9ADC-4DA749A1CBDD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gray">
          <a:xfrm>
            <a:off x="9285706" y="6271621"/>
            <a:ext cx="2177982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3D8B034B-14EC-C6C4-6D4E-5AAE24CF90E1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 bwMode="gray">
          <a:xfrm>
            <a:off x="7667727" y="5709911"/>
            <a:ext cx="406216" cy="0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27F4670B-8912-35A6-1A1A-2B99F2C80D70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>
            <a:off x="5453107" y="5161297"/>
            <a:ext cx="161960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13F99303-3EDE-19A7-6E1B-F28CBCDACC28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gray">
          <a:xfrm>
            <a:off x="4417996" y="4920724"/>
            <a:ext cx="121864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B76B2F74-88AD-0496-7EC5-3F14AE13955C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gray">
          <a:xfrm>
            <a:off x="5711451" y="5445764"/>
            <a:ext cx="1550058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E4C11961-9434-BA32-08B4-A6C892DD0994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 bwMode="gray">
          <a:xfrm>
            <a:off x="7996286" y="6014697"/>
            <a:ext cx="1289421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4" name="Rectangle 683">
            <a:extLst>
              <a:ext uri="{FF2B5EF4-FFF2-40B4-BE49-F238E27FC236}">
                <a16:creationId xmlns:a16="http://schemas.microsoft.com/office/drawing/2014/main" id="{1A9D0FA6-09DB-7BE6-3A22-52F980608F6F}"/>
              </a:ext>
            </a:extLst>
          </p:cNvPr>
          <p:cNvSpPr>
            <a:spLocks/>
          </p:cNvSpPr>
          <p:nvPr/>
        </p:nvSpPr>
        <p:spPr>
          <a:xfrm>
            <a:off x="740663" y="4883964"/>
            <a:ext cx="1242141" cy="161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r>
              <a:rPr lang="en-US" sz="1200" b="1"/>
              <a:t>“Rollover” Batch Zero Timeline </a:t>
            </a:r>
            <a:r>
              <a:rPr lang="en-US" sz="1200" i="1"/>
              <a:t>– if needed</a:t>
            </a:r>
            <a:endParaRPr lang="en-US" sz="1200" i="1">
              <a:cs typeface="Arial"/>
            </a:endParaRPr>
          </a:p>
        </p:txBody>
      </p:sp>
      <p:sp>
        <p:nvSpPr>
          <p:cNvPr id="549" name="Star: 5 Points 548">
            <a:extLst>
              <a:ext uri="{FF2B5EF4-FFF2-40B4-BE49-F238E27FC236}">
                <a16:creationId xmlns:a16="http://schemas.microsoft.com/office/drawing/2014/main" id="{3DF313CC-3EC4-8E9B-EE43-950A9DB5975B}"/>
              </a:ext>
            </a:extLst>
          </p:cNvPr>
          <p:cNvSpPr/>
          <p:nvPr/>
        </p:nvSpPr>
        <p:spPr>
          <a:xfrm>
            <a:off x="7998210" y="5593497"/>
            <a:ext cx="201746" cy="181291"/>
          </a:xfrm>
          <a:prstGeom prst="star5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E2086D7-C2E2-11B8-A8B7-FD49FD7E2E1D}"/>
              </a:ext>
            </a:extLst>
          </p:cNvPr>
          <p:cNvSpPr/>
          <p:nvPr/>
        </p:nvSpPr>
        <p:spPr>
          <a:xfrm>
            <a:off x="8207431" y="5399298"/>
            <a:ext cx="1180270" cy="347589"/>
          </a:xfrm>
          <a:prstGeom prst="wedgeRectCallout">
            <a:avLst>
              <a:gd name="adj1" fmla="val -56796"/>
              <a:gd name="adj2" fmla="val 24689"/>
            </a:avLst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800" b="1" spc="-20">
                <a:solidFill>
                  <a:schemeClr val="tx1"/>
                </a:solidFill>
              </a:rPr>
              <a:t>Extra 30 days for developer commitment</a:t>
            </a:r>
            <a:endParaRPr lang="en-US" sz="800" i="1" spc="-20">
              <a:solidFill>
                <a:schemeClr val="tx1"/>
              </a:solidFill>
            </a:endParaRPr>
          </a:p>
        </p:txBody>
      </p:sp>
      <p:sp>
        <p:nvSpPr>
          <p:cNvPr id="572" name="Star: 5 Points 571">
            <a:extLst>
              <a:ext uri="{FF2B5EF4-FFF2-40B4-BE49-F238E27FC236}">
                <a16:creationId xmlns:a16="http://schemas.microsoft.com/office/drawing/2014/main" id="{FB1BEB26-2D19-EAB3-60B8-588FFE59EAE6}"/>
              </a:ext>
            </a:extLst>
          </p:cNvPr>
          <p:cNvSpPr/>
          <p:nvPr/>
        </p:nvSpPr>
        <p:spPr>
          <a:xfrm>
            <a:off x="7162323" y="5333725"/>
            <a:ext cx="201746" cy="181291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56588-3138-7BF9-4C4B-196DF765BE75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 bwMode="gray">
          <a:xfrm>
            <a:off x="7266767" y="5709911"/>
            <a:ext cx="400960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B53C55-C23C-C804-2709-ACACACA22451}"/>
              </a:ext>
            </a:extLst>
          </p:cNvPr>
          <p:cNvGrpSpPr/>
          <p:nvPr/>
        </p:nvGrpSpPr>
        <p:grpSpPr>
          <a:xfrm>
            <a:off x="740663" y="3164234"/>
            <a:ext cx="10894123" cy="1635117"/>
            <a:chOff x="740663" y="4876832"/>
            <a:chExt cx="10894123" cy="1635117"/>
          </a:xfrm>
        </p:grpSpPr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3BB98497-0561-F871-5BF4-A064E3E6C592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 bwMode="gray">
            <a:xfrm>
              <a:off x="4417996" y="4920724"/>
              <a:ext cx="1218649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671A842D-69BD-66E8-2659-3CDFC5A68827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 bwMode="auto">
            <a:xfrm>
              <a:off x="2064618" y="6192159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4E72C242-AE6B-B125-D8C4-C169B1936DC2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 bwMode="auto">
            <a:xfrm>
              <a:off x="2064618" y="5268302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05DC75C8-BF95-59F6-1738-7FBE1C41698B}"/>
                </a:ext>
              </a:extLst>
            </p:cNvPr>
            <p:cNvCxnSpPr>
              <a:cxnSpLocks/>
            </p:cNvCxnSpPr>
            <p:nvPr>
              <p:custDataLst>
                <p:tags r:id="rId50"/>
              </p:custDataLst>
            </p:nvPr>
          </p:nvCxnSpPr>
          <p:spPr bwMode="auto">
            <a:xfrm>
              <a:off x="2064618" y="5054293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357B5518-4C02-2586-32AB-09348D9A499C}"/>
                </a:ext>
              </a:extLst>
            </p:cNvPr>
            <p:cNvCxnSpPr>
              <a:cxnSpLocks/>
            </p:cNvCxnSpPr>
            <p:nvPr>
              <p:custDataLst>
                <p:tags r:id="rId51"/>
              </p:custDataLst>
            </p:nvPr>
          </p:nvCxnSpPr>
          <p:spPr bwMode="auto">
            <a:xfrm>
              <a:off x="2064618" y="5623226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6A9C9F44-ECAC-1490-777B-A995D7AA6D04}"/>
                </a:ext>
              </a:extLst>
            </p:cNvPr>
            <p:cNvCxnSpPr>
              <a:cxnSpLocks/>
            </p:cNvCxnSpPr>
            <p:nvPr>
              <p:custDataLst>
                <p:tags r:id="rId52"/>
              </p:custDataLst>
            </p:nvPr>
          </p:nvCxnSpPr>
          <p:spPr bwMode="auto">
            <a:xfrm>
              <a:off x="2064618" y="5837235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57B3CE77-C9A9-90CB-6A5C-83E0E8033E62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6234950"/>
              <a:ext cx="2232921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/>
                <a:t>RPG Comment period and Board approval</a:t>
              </a:r>
            </a:p>
          </p:txBody>
        </p:sp>
        <p:sp>
          <p:nvSpPr>
            <p:cNvPr id="666" name="TextBox 665">
              <a:extLst>
                <a:ext uri="{FF2B5EF4-FFF2-40B4-BE49-F238E27FC236}">
                  <a16:creationId xmlns:a16="http://schemas.microsoft.com/office/drawing/2014/main" id="{DE45CE75-A725-CBB9-ED27-184D12BDF4E2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666017"/>
              <a:ext cx="2232921" cy="1284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Developer Commitment Deadline</a:t>
              </a: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C5697968-8251-F5F0-B6D1-1242B1371CF7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097084"/>
              <a:ext cx="2232921" cy="1384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Steady State Analysis (25 weeks)</a:t>
              </a:r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18C5D399-BC53-D880-0147-9460FDF807C3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4876832"/>
              <a:ext cx="2232921" cy="13467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Case Build (13 weeks)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5F220637-EFD6-3C37-F100-476AB5872B23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311093"/>
              <a:ext cx="2232921" cy="2693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Stability Screening Study + Final Report (16 weeks)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8F191CC8-EC54-C77F-FC48-EB2602DAA07E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880026"/>
              <a:ext cx="2232921" cy="2693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FAC-002 Stability + Batch Refinement Study ((14 weeks)</a:t>
              </a:r>
            </a:p>
          </p:txBody>
        </p: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D30D19C6-073C-7483-3A17-5BE885443AFE}"/>
                </a:ext>
              </a:extLst>
            </p:cNvPr>
            <p:cNvCxnSpPr>
              <a:cxnSpLocks/>
            </p:cNvCxnSpPr>
            <p:nvPr>
              <p:custDataLst>
                <p:tags r:id="rId53"/>
              </p:custDataLst>
            </p:nvPr>
          </p:nvCxnSpPr>
          <p:spPr bwMode="gray">
            <a:xfrm>
              <a:off x="10220308" y="6271621"/>
              <a:ext cx="1233755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C6A782ED-DC09-A702-F6CA-D390E19B8409}"/>
                </a:ext>
              </a:extLst>
            </p:cNvPr>
            <p:cNvCxnSpPr>
              <a:cxnSpLocks/>
            </p:cNvCxnSpPr>
            <p:nvPr>
              <p:custDataLst>
                <p:tags r:id="rId54"/>
              </p:custDataLst>
            </p:nvPr>
          </p:nvCxnSpPr>
          <p:spPr bwMode="gray">
            <a:xfrm>
              <a:off x="8577943" y="5709911"/>
              <a:ext cx="439098" cy="0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860566DD-F071-A698-E994-5BF2026C912A}"/>
                </a:ext>
              </a:extLst>
            </p:cNvPr>
            <p:cNvCxnSpPr>
              <a:cxnSpLocks/>
            </p:cNvCxnSpPr>
            <p:nvPr>
              <p:custDataLst>
                <p:tags r:id="rId55"/>
              </p:custDataLst>
            </p:nvPr>
          </p:nvCxnSpPr>
          <p:spPr bwMode="gray">
            <a:xfrm>
              <a:off x="7059706" y="5161297"/>
              <a:ext cx="1014237" cy="0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C79C55E9-D624-8637-0149-B28C6DB6BFFA}"/>
                </a:ext>
              </a:extLst>
            </p:cNvPr>
            <p:cNvCxnSpPr>
              <a:cxnSpLocks/>
            </p:cNvCxnSpPr>
            <p:nvPr>
              <p:custDataLst>
                <p:tags r:id="rId56"/>
              </p:custDataLst>
            </p:nvPr>
          </p:nvCxnSpPr>
          <p:spPr bwMode="gray">
            <a:xfrm>
              <a:off x="6654550" y="5445764"/>
              <a:ext cx="1550058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A22B908A-6FE6-33BA-55C7-DE0884F4AAA0}"/>
                </a:ext>
              </a:extLst>
            </p:cNvPr>
            <p:cNvCxnSpPr>
              <a:cxnSpLocks/>
            </p:cNvCxnSpPr>
            <p:nvPr>
              <p:custDataLst>
                <p:tags r:id="rId57"/>
              </p:custDataLst>
            </p:nvPr>
          </p:nvCxnSpPr>
          <p:spPr bwMode="gray">
            <a:xfrm>
              <a:off x="8930888" y="6014697"/>
              <a:ext cx="1289421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C8F7D79F-33A6-26A8-0364-243EB6A9B3DB}"/>
                </a:ext>
              </a:extLst>
            </p:cNvPr>
            <p:cNvSpPr>
              <a:spLocks/>
            </p:cNvSpPr>
            <p:nvPr/>
          </p:nvSpPr>
          <p:spPr>
            <a:xfrm>
              <a:off x="740663" y="4884112"/>
              <a:ext cx="1242141" cy="1613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>
              <a:noAutofit/>
            </a:bodyPr>
            <a:lstStyle/>
            <a:p>
              <a:r>
                <a:rPr lang="en-US" sz="1200" b="1"/>
                <a:t>April 30</a:t>
              </a:r>
              <a:r>
                <a:rPr lang="en-US" sz="1200" b="1" baseline="30000"/>
                <a:t>th</a:t>
              </a:r>
              <a:r>
                <a:rPr lang="en-US" sz="1200" b="1"/>
                <a:t> comments</a:t>
              </a:r>
              <a:br>
                <a:rPr lang="en-US" sz="1200" b="1"/>
              </a:br>
              <a:r>
                <a:rPr lang="en-US" sz="1200" b="1"/>
                <a:t>Batch Zero Timeline</a:t>
              </a:r>
              <a:endParaRPr lang="en-US" sz="1200" i="1">
                <a:cs typeface="Arial"/>
              </a:endParaRPr>
            </a:p>
          </p:txBody>
        </p:sp>
        <p:sp>
          <p:nvSpPr>
            <p:cNvPr id="550" name="Star: 5 Points 549">
              <a:extLst>
                <a:ext uri="{FF2B5EF4-FFF2-40B4-BE49-F238E27FC236}">
                  <a16:creationId xmlns:a16="http://schemas.microsoft.com/office/drawing/2014/main" id="{6315F5AE-EEAE-B392-10BC-93DD33859D3D}"/>
                </a:ext>
              </a:extLst>
            </p:cNvPr>
            <p:cNvSpPr/>
            <p:nvPr/>
          </p:nvSpPr>
          <p:spPr>
            <a:xfrm>
              <a:off x="8933930" y="5605549"/>
              <a:ext cx="201746" cy="181291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Rectangle 15">
              <a:extLst>
                <a:ext uri="{FF2B5EF4-FFF2-40B4-BE49-F238E27FC236}">
                  <a16:creationId xmlns:a16="http://schemas.microsoft.com/office/drawing/2014/main" id="{5DD8F2BF-E06C-9F54-0256-F6D3DF2CC007}"/>
                </a:ext>
              </a:extLst>
            </p:cNvPr>
            <p:cNvSpPr/>
            <p:nvPr/>
          </p:nvSpPr>
          <p:spPr>
            <a:xfrm>
              <a:off x="9175214" y="5453098"/>
              <a:ext cx="1180270" cy="347589"/>
            </a:xfrm>
            <a:prstGeom prst="wedgeRectCallout">
              <a:avLst>
                <a:gd name="adj1" fmla="val -56796"/>
                <a:gd name="adj2" fmla="val 24689"/>
              </a:avLst>
            </a:prstGeom>
            <a:solidFill>
              <a:srgbClr val="E6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/>
            <a:lstStyle/>
            <a:p>
              <a:pPr algn="ctr"/>
              <a:r>
                <a:rPr lang="en-US" sz="800" b="1" spc="-20">
                  <a:solidFill>
                    <a:schemeClr val="tx1"/>
                  </a:solidFill>
                </a:rPr>
                <a:t>Extra 30 days for developer commitment</a:t>
              </a:r>
              <a:endParaRPr lang="en-US" sz="800" i="1" spc="-20">
                <a:solidFill>
                  <a:schemeClr val="tx1"/>
                </a:solidFill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E9755B81-99E5-836D-0D51-8321459E14F5}"/>
                </a:ext>
              </a:extLst>
            </p:cNvPr>
            <p:cNvSpPr/>
            <p:nvPr/>
          </p:nvSpPr>
          <p:spPr>
            <a:xfrm>
              <a:off x="8244906" y="5019796"/>
              <a:ext cx="1072973" cy="315990"/>
            </a:xfrm>
            <a:prstGeom prst="wedgeRectCallout">
              <a:avLst>
                <a:gd name="adj1" fmla="val -59408"/>
                <a:gd name="adj2" fmla="val -16693"/>
              </a:avLst>
            </a:prstGeom>
            <a:solidFill>
              <a:srgbClr val="E6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/>
            <a:lstStyle/>
            <a:p>
              <a:pPr algn="ctr"/>
              <a:r>
                <a:rPr lang="en-US" sz="800" b="1" spc="-20">
                  <a:solidFill>
                    <a:schemeClr val="tx1"/>
                  </a:solidFill>
                </a:rPr>
                <a:t>Extra 10 weeks for steady state analysis</a:t>
              </a:r>
              <a:endParaRPr lang="en-US" sz="800" i="1" spc="-20">
                <a:solidFill>
                  <a:schemeClr val="tx1"/>
                </a:solidFill>
              </a:endParaRPr>
            </a:p>
          </p:txBody>
        </p:sp>
        <p:sp>
          <p:nvSpPr>
            <p:cNvPr id="573" name="Star: 5 Points 572">
              <a:extLst>
                <a:ext uri="{FF2B5EF4-FFF2-40B4-BE49-F238E27FC236}">
                  <a16:creationId xmlns:a16="http://schemas.microsoft.com/office/drawing/2014/main" id="{B51AF9E3-6357-5436-F7EA-42C9BF0C883E}"/>
                </a:ext>
              </a:extLst>
            </p:cNvPr>
            <p:cNvSpPr/>
            <p:nvPr/>
          </p:nvSpPr>
          <p:spPr>
            <a:xfrm>
              <a:off x="8099392" y="5346147"/>
              <a:ext cx="201746" cy="181291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10106D-6B5B-9BD4-BDAD-062E7F81F6E6}"/>
                </a:ext>
              </a:extLst>
            </p:cNvPr>
            <p:cNvCxnSpPr>
              <a:cxnSpLocks/>
            </p:cNvCxnSpPr>
            <p:nvPr>
              <p:custDataLst>
                <p:tags r:id="rId58"/>
              </p:custDataLst>
            </p:nvPr>
          </p:nvCxnSpPr>
          <p:spPr bwMode="gray">
            <a:xfrm>
              <a:off x="5437420" y="5161869"/>
              <a:ext cx="1619609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B85035-08A6-04B8-7F7F-ABEFF90112B6}"/>
                </a:ext>
              </a:extLst>
            </p:cNvPr>
            <p:cNvCxnSpPr>
              <a:cxnSpLocks/>
            </p:cNvCxnSpPr>
            <p:nvPr>
              <p:custDataLst>
                <p:tags r:id="rId59"/>
              </p:custDataLst>
            </p:nvPr>
          </p:nvCxnSpPr>
          <p:spPr bwMode="gray">
            <a:xfrm>
              <a:off x="8189522" y="5711518"/>
              <a:ext cx="400960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127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hink-cell data - do not delete" hidden="1">
            <a:extLst>
              <a:ext uri="{FF2B5EF4-FFF2-40B4-BE49-F238E27FC236}">
                <a16:creationId xmlns:a16="http://schemas.microsoft.com/office/drawing/2014/main" id="{EC2A4E97-3409-8CAE-5092-BB7426261A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04" imgH="403" progId="TCLayout.ActiveDocument.1">
                  <p:embed/>
                </p:oleObj>
              </mc:Choice>
              <mc:Fallback>
                <p:oleObj name="think-cell Slide" r:id="rId23" imgW="404" imgH="403" progId="TCLayout.ActiveDocument.1">
                  <p:embed/>
                  <p:pic>
                    <p:nvPicPr>
                      <p:cNvPr id="6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2A4E97-3409-8CAE-5092-BB7426261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>
            <a:extLst>
              <a:ext uri="{FF2B5EF4-FFF2-40B4-BE49-F238E27FC236}">
                <a16:creationId xmlns:a16="http://schemas.microsoft.com/office/drawing/2014/main" id="{FD7F4DA7-9591-CA3E-22C5-E72E2E5FADCC}"/>
              </a:ext>
            </a:extLst>
          </p:cNvPr>
          <p:cNvSpPr/>
          <p:nvPr/>
        </p:nvSpPr>
        <p:spPr>
          <a:xfrm>
            <a:off x="6931849" y="1387152"/>
            <a:ext cx="4891716" cy="4812480"/>
          </a:xfrm>
          <a:prstGeom prst="rect">
            <a:avLst/>
          </a:prstGeom>
          <a:solidFill>
            <a:schemeClr val="accent1">
              <a:lumMod val="10000"/>
              <a:lumOff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6D1D6-9D88-9B85-2A93-81B86B86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Alternative option: "Rollover" approach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46D612-6283-D410-C7BF-73F3FA15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9F4A3-3DD2-028E-09E1-84F529ED5673}"/>
              </a:ext>
            </a:extLst>
          </p:cNvPr>
          <p:cNvGrpSpPr/>
          <p:nvPr/>
        </p:nvGrpSpPr>
        <p:grpSpPr>
          <a:xfrm>
            <a:off x="11011961" y="2045583"/>
            <a:ext cx="510155" cy="494387"/>
            <a:chOff x="11011961" y="2045583"/>
            <a:chExt cx="510155" cy="494387"/>
          </a:xfrm>
          <a:solidFill>
            <a:schemeClr val="bg1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CF5035-970B-0475-5094-2049D9C759D6}"/>
                </a:ext>
              </a:extLst>
            </p:cNvPr>
            <p:cNvSpPr/>
            <p:nvPr/>
          </p:nvSpPr>
          <p:spPr>
            <a:xfrm>
              <a:off x="11011961" y="2045583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4BC715-C6A8-5941-0F6C-5A449289F83E}"/>
                </a:ext>
              </a:extLst>
            </p:cNvPr>
            <p:cNvSpPr/>
            <p:nvPr/>
          </p:nvSpPr>
          <p:spPr>
            <a:xfrm>
              <a:off x="11011961" y="2085036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547CCF-109E-F4A9-8148-84AAB779C674}"/>
                </a:ext>
              </a:extLst>
            </p:cNvPr>
            <p:cNvSpPr/>
            <p:nvPr/>
          </p:nvSpPr>
          <p:spPr>
            <a:xfrm>
              <a:off x="11011961" y="2124489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34EAF4-2728-8583-D4DC-650E94FDD43F}"/>
                </a:ext>
              </a:extLst>
            </p:cNvPr>
            <p:cNvSpPr/>
            <p:nvPr/>
          </p:nvSpPr>
          <p:spPr>
            <a:xfrm>
              <a:off x="11011961" y="2203395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E60C48-08F0-0039-3BC5-73D3AE7AFA19}"/>
                </a:ext>
              </a:extLst>
            </p:cNvPr>
            <p:cNvSpPr/>
            <p:nvPr/>
          </p:nvSpPr>
          <p:spPr>
            <a:xfrm>
              <a:off x="11011961" y="2163942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9C64D6-FC3B-6EF7-7EAF-1E45C463F7DC}"/>
                </a:ext>
              </a:extLst>
            </p:cNvPr>
            <p:cNvSpPr/>
            <p:nvPr/>
          </p:nvSpPr>
          <p:spPr>
            <a:xfrm>
              <a:off x="11011961" y="2282301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A25CE-59E8-A028-4358-BD6E2D83DDDF}"/>
                </a:ext>
              </a:extLst>
            </p:cNvPr>
            <p:cNvSpPr/>
            <p:nvPr/>
          </p:nvSpPr>
          <p:spPr>
            <a:xfrm>
              <a:off x="11011961" y="2242848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6CA9F7-496E-39DF-6CD8-CBEA5F74E8CC}"/>
                </a:ext>
              </a:extLst>
            </p:cNvPr>
            <p:cNvSpPr/>
            <p:nvPr/>
          </p:nvSpPr>
          <p:spPr>
            <a:xfrm>
              <a:off x="11011961" y="2321754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EA526D-7257-6CBE-D5E1-07B088215713}"/>
                </a:ext>
              </a:extLst>
            </p:cNvPr>
            <p:cNvSpPr/>
            <p:nvPr/>
          </p:nvSpPr>
          <p:spPr>
            <a:xfrm>
              <a:off x="11011961" y="2361207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755D1F-8A5A-A831-C0A4-F7C2458C05B4}"/>
                </a:ext>
              </a:extLst>
            </p:cNvPr>
            <p:cNvSpPr/>
            <p:nvPr/>
          </p:nvSpPr>
          <p:spPr>
            <a:xfrm>
              <a:off x="11011961" y="2400660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5E2118-413C-5481-F2BF-79751C0CC9A9}"/>
                </a:ext>
              </a:extLst>
            </p:cNvPr>
            <p:cNvSpPr/>
            <p:nvPr/>
          </p:nvSpPr>
          <p:spPr>
            <a:xfrm>
              <a:off x="11011961" y="2440113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2CD037-0AB3-00C7-2F14-A82D6BD693F3}"/>
                </a:ext>
              </a:extLst>
            </p:cNvPr>
            <p:cNvSpPr/>
            <p:nvPr/>
          </p:nvSpPr>
          <p:spPr>
            <a:xfrm>
              <a:off x="11011961" y="2479566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02A23B-9DCE-C10C-1680-618015A58A59}"/>
                </a:ext>
              </a:extLst>
            </p:cNvPr>
            <p:cNvSpPr/>
            <p:nvPr/>
          </p:nvSpPr>
          <p:spPr>
            <a:xfrm>
              <a:off x="11011961" y="2519021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171160-2EF0-D6D5-3FD7-55E18F586194}"/>
              </a:ext>
            </a:extLst>
          </p:cNvPr>
          <p:cNvGrpSpPr/>
          <p:nvPr/>
        </p:nvGrpSpPr>
        <p:grpSpPr>
          <a:xfrm>
            <a:off x="2293906" y="1502881"/>
            <a:ext cx="4430248" cy="211979"/>
            <a:chOff x="1257300" y="1665156"/>
            <a:chExt cx="2802637" cy="256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6877F-F9E7-B0C6-EFDF-8F116FF30C23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Old PGRR145 Approach</a:t>
              </a:r>
            </a:p>
          </p:txBody>
        </p:sp>
        <p:cxnSp>
          <p:nvCxnSpPr>
            <p:cNvPr id="20" name="LineBasicDefault 7">
              <a:extLst>
                <a:ext uri="{FF2B5EF4-FFF2-40B4-BE49-F238E27FC236}">
                  <a16:creationId xmlns:a16="http://schemas.microsoft.com/office/drawing/2014/main" id="{2BDB97F0-5D27-26B2-D73D-B151A4A319E1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E6D683-78EB-7B53-53A4-B51C47AAF4D2}"/>
              </a:ext>
            </a:extLst>
          </p:cNvPr>
          <p:cNvGrpSpPr/>
          <p:nvPr/>
        </p:nvGrpSpPr>
        <p:grpSpPr>
          <a:xfrm>
            <a:off x="7207016" y="1502874"/>
            <a:ext cx="4430248" cy="211978"/>
            <a:chOff x="1257300" y="1665156"/>
            <a:chExt cx="2802637" cy="256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8A1C0C-B214-4870-A732-BDB66ADFEC8B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“Rollover” approach to subsequent batch</a:t>
              </a:r>
            </a:p>
          </p:txBody>
        </p:sp>
        <p:cxnSp>
          <p:nvCxnSpPr>
            <p:cNvPr id="23" name="LineBasicDefault 7">
              <a:extLst>
                <a:ext uri="{FF2B5EF4-FFF2-40B4-BE49-F238E27FC236}">
                  <a16:creationId xmlns:a16="http://schemas.microsoft.com/office/drawing/2014/main" id="{85E8D4F1-37C3-7680-CB04-2A52047C8042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EEB291A-2150-B376-BAB1-169DB0AFB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54736" y="1123018"/>
            <a:ext cx="312822" cy="3128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A970CD-B19A-272C-AAFD-70D4DABC2BBE}"/>
              </a:ext>
            </a:extLst>
          </p:cNvPr>
          <p:cNvSpPr txBox="1">
            <a:spLocks/>
          </p:cNvSpPr>
          <p:nvPr/>
        </p:nvSpPr>
        <p:spPr>
          <a:xfrm>
            <a:off x="1025166" y="1171707"/>
            <a:ext cx="69677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1,000 MW data center requiring full capacity by Year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C2883D-EF1C-C6FA-E64B-29AF157E35B9}"/>
              </a:ext>
            </a:extLst>
          </p:cNvPr>
          <p:cNvSpPr txBox="1">
            <a:spLocks/>
          </p:cNvSpPr>
          <p:nvPr/>
        </p:nvSpPr>
        <p:spPr>
          <a:xfrm>
            <a:off x="554736" y="3765055"/>
            <a:ext cx="1411614" cy="18466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Years 1-5</a:t>
            </a:r>
            <a:endParaRPr 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3A64AE-75C5-C906-E58E-BA747696FE22}"/>
              </a:ext>
            </a:extLst>
          </p:cNvPr>
          <p:cNvSpPr txBox="1">
            <a:spLocks/>
          </p:cNvSpPr>
          <p:nvPr/>
        </p:nvSpPr>
        <p:spPr>
          <a:xfrm>
            <a:off x="2293906" y="3765055"/>
            <a:ext cx="4430248" cy="55399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Request studied in Batch Zero: initial MWs allocated based on system capability; transmission constraints and required upgrades identified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BC1531-3264-F1F0-2245-FA9060668977}"/>
              </a:ext>
            </a:extLst>
          </p:cNvPr>
          <p:cNvSpPr txBox="1">
            <a:spLocks/>
          </p:cNvSpPr>
          <p:nvPr/>
        </p:nvSpPr>
        <p:spPr>
          <a:xfrm>
            <a:off x="7207016" y="3765055"/>
            <a:ext cx="4430248" cy="55399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Request studied in Batch Zero: initial MWs allocated based on system capability; transmission constraints and required upgrades identified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F50A8E-43D5-6E0A-680B-9F607E66446D}"/>
              </a:ext>
            </a:extLst>
          </p:cNvPr>
          <p:cNvGrpSpPr/>
          <p:nvPr/>
        </p:nvGrpSpPr>
        <p:grpSpPr>
          <a:xfrm>
            <a:off x="554736" y="5264983"/>
            <a:ext cx="11082528" cy="815608"/>
            <a:chOff x="554736" y="4356105"/>
            <a:chExt cx="11082528" cy="8156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F794F9-4411-7506-DFBC-DCA48983A396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4356105"/>
              <a:ext cx="1411614" cy="184666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Considerations</a:t>
              </a:r>
              <a:endParaRPr lang="en-US" sz="12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50D582-FF66-4D1F-7912-25A2DCCF243D}"/>
                </a:ext>
              </a:extLst>
            </p:cNvPr>
            <p:cNvSpPr txBox="1">
              <a:spLocks/>
            </p:cNvSpPr>
            <p:nvPr/>
          </p:nvSpPr>
          <p:spPr>
            <a:xfrm>
              <a:off x="2293906" y="4356105"/>
              <a:ext cx="4430248" cy="63094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Provides certainty by guaranteeing full MWs by Year 6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Creates a potential step-change in MWs between Years 5 and 6, with limited time to develop required transmission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60A470-908B-1AD1-CA85-5CDC5EE1E142}"/>
                </a:ext>
              </a:extLst>
            </p:cNvPr>
            <p:cNvSpPr txBox="1">
              <a:spLocks/>
            </p:cNvSpPr>
            <p:nvPr/>
          </p:nvSpPr>
          <p:spPr>
            <a:xfrm>
              <a:off x="7207016" y="4356105"/>
              <a:ext cx="4430248" cy="815608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Full MW allocation is aligned with identified transmission upgrades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Requires financial commitment for partial MWs without clear visibility on timing or certainty of full MW delivery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CFE9C8-BACA-3519-C9DB-A80919E737A9}"/>
              </a:ext>
            </a:extLst>
          </p:cNvPr>
          <p:cNvGrpSpPr/>
          <p:nvPr/>
        </p:nvGrpSpPr>
        <p:grpSpPr>
          <a:xfrm>
            <a:off x="554736" y="4607353"/>
            <a:ext cx="11082528" cy="369332"/>
            <a:chOff x="554736" y="3682344"/>
            <a:chExt cx="11082528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B26822-BCFC-9048-8870-F77ED056F97E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3682344"/>
              <a:ext cx="1411614" cy="184666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Year 6</a:t>
              </a:r>
              <a:endParaRPr lang="en-US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83E4B-73F5-0D60-89DD-DA99323C76CD}"/>
                </a:ext>
              </a:extLst>
            </p:cNvPr>
            <p:cNvSpPr txBox="1">
              <a:spLocks/>
            </p:cNvSpPr>
            <p:nvPr/>
          </p:nvSpPr>
          <p:spPr>
            <a:xfrm>
              <a:off x="2293906" y="3682344"/>
              <a:ext cx="4430248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/>
                <a:t>Full MW automatically allocated based on Batch Zero results; transmission solutions further defined in the 2027 RTP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DFE277-784D-AB4C-D63D-35AB58F70061}"/>
                </a:ext>
              </a:extLst>
            </p:cNvPr>
            <p:cNvSpPr txBox="1">
              <a:spLocks/>
            </p:cNvSpPr>
            <p:nvPr/>
          </p:nvSpPr>
          <p:spPr>
            <a:xfrm>
              <a:off x="7207016" y="3682344"/>
              <a:ext cx="4430248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/>
                <a:t>Full MW not committed in Batch Zero; additional MWs studied and allocated through a subsequent Batch 1 process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A3C2DA-D5B9-FAA5-6239-9E0BA6350A73}"/>
              </a:ext>
            </a:extLst>
          </p:cNvPr>
          <p:cNvCxnSpPr>
            <a:cxnSpLocks/>
          </p:cNvCxnSpPr>
          <p:nvPr/>
        </p:nvCxnSpPr>
        <p:spPr>
          <a:xfrm>
            <a:off x="521663" y="4463203"/>
            <a:ext cx="1111560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6859CF-DC92-6A16-5989-3495CE76C5B9}"/>
              </a:ext>
            </a:extLst>
          </p:cNvPr>
          <p:cNvCxnSpPr>
            <a:cxnSpLocks/>
          </p:cNvCxnSpPr>
          <p:nvPr/>
        </p:nvCxnSpPr>
        <p:spPr>
          <a:xfrm>
            <a:off x="521663" y="5120834"/>
            <a:ext cx="1111560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65A9A41A-DD0C-13D1-7B74-7E63279EDFFB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152650" y="1681163"/>
          <a:ext cx="465455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E192590-C826-9281-A48B-0496BA19361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452688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293479-B30F-45B1-A4DB-46C163A82CAC}" type="datetime'''''''''2''''''''''''''''''''''''0''''2''''''''''''''''7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en-US" sz="1050" b="1"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CBFBD4F-8F33-FAB7-D336-7A94E5C49EA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201987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7753B68-D2B4-4432-AFA8-E87340671D93}" type="datetime'''''20''''''2''''''''''''''''''''''''8''''''''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en-US" sz="1050" b="1">
              <a:cs typeface="+mn-cs"/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1BB10A7C-7CAD-DC29-2ADF-DDCBD13A22F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949699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7CC073E-7D2A-4F2F-8141-7A0F16F00287}" type="datetime'2''''''''''''''''''''''02''''''''''9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2029</a:t>
            </a:fld>
            <a:endParaRPr lang="en-US" sz="1050" b="1">
              <a:cs typeface="+mn-cs"/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0199B16-768F-1F53-FBE0-3A995ADA08F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697412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A2324B7-7BDC-4101-8BAC-D42DC2A7491D}" type="datetime'''''''''''''''''''''2''''''''0''3''''''''''''''0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en-US" sz="1050" b="1">
              <a:cs typeface="+mn-cs"/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1C69654-30BE-98F9-FBC4-B6323E5E11A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446712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EB5505C-99E5-4A32-92DB-460B4CA365F9}" type="datetime'''''2''''''''''''''''0''''''''''3''1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2031</a:t>
            </a:fld>
            <a:endParaRPr lang="en-US" sz="1050" b="1">
              <a:cs typeface="+mn-cs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E7F84E0-7921-D385-9F83-69DC9B85875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194425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8FD2F85-BCE1-44EB-8B36-F014AE811041}" type="datetime'''''''20''''''''3''''2''''''''''''''''''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2032</a:t>
            </a:fld>
            <a:endParaRPr lang="en-US" sz="1050" b="1">
              <a:cs typeface="+mn-cs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552700" y="3173413"/>
            <a:ext cx="11271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BA2E219-FDBE-48B2-BEF1-9F3E572C3FB5}" type="datetime'''''''''''''''''''''''''''''''''''''''0'''''''''">
              <a:rPr lang="en-US" altLang="en-US" sz="1050" b="1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50" b="1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C333D4-2352-45CE-654D-754FE1CE65B6}"/>
              </a:ext>
            </a:extLst>
          </p:cNvPr>
          <p:cNvCxnSpPr>
            <a:cxnSpLocks/>
          </p:cNvCxnSpPr>
          <p:nvPr/>
        </p:nvCxnSpPr>
        <p:spPr>
          <a:xfrm>
            <a:off x="521663" y="3625437"/>
            <a:ext cx="1111560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91AF2E6-D912-F35D-30C8-CB7812A74B2A}"/>
              </a:ext>
            </a:extLst>
          </p:cNvPr>
          <p:cNvSpPr txBox="1">
            <a:spLocks/>
          </p:cNvSpPr>
          <p:nvPr/>
        </p:nvSpPr>
        <p:spPr>
          <a:xfrm>
            <a:off x="554736" y="1808167"/>
            <a:ext cx="1411614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Illustrative ramp schedule</a:t>
            </a:r>
            <a:r>
              <a:rPr lang="en-US" sz="1200"/>
              <a:t>, MW</a:t>
            </a: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80513C8E-C892-29A1-92EE-DBE8D92BF433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7065963" y="1785938"/>
          <a:ext cx="465455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2BEE257-D924-77C6-4FF9-ED528F4DBE3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0996613" y="2022475"/>
            <a:ext cx="534987" cy="534988"/>
          </a:xfrm>
          <a:prstGeom prst="rect">
            <a:avLst/>
          </a:prstGeom>
          <a:noFill/>
          <a:ln w="19050" cap="sq" cmpd="sng" algn="ctr">
            <a:solidFill>
              <a:srgbClr val="7F7F7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1D8AA3E7-B824-ECB6-B9BD-0C0FFE864D8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366000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A8A12D7-4659-4363-A19D-B28405772041}" type="datetime'''''''''''''20''''2''''''''''''''''''''''''''''''''7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en-US" sz="1050" b="1">
              <a:cs typeface="+mn-cs"/>
            </a:endParaRP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39F4CBA-8372-C0B9-8163-6A177F33DFD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115299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7352429-5019-416A-BC8E-2715EE9902BF}" type="datetime'''''2''''''''''''''''0''''''2''''8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en-US" sz="1050" b="1">
              <a:cs typeface="+mn-cs"/>
            </a:endParaRP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5C02648A-1709-A8CB-B83B-AA8177502CB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863012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83E0A6-1532-42A7-9273-DC1CDCF7A8BF}" type="datetime'''''''''''''''''202''''9''''''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2029</a:t>
            </a:fld>
            <a:endParaRPr lang="en-US" sz="1050" b="1">
              <a:cs typeface="+mn-cs"/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E453B958-3CB8-2685-25D9-C5C62147E26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10724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49FE459-6FF7-409A-B6A9-77340A280BBA}" type="datetime'''''''''''''''''''2''''''''''''''''''''''''''''''03''0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en-US" sz="1050" b="1">
              <a:cs typeface="+mn-cs"/>
            </a:endParaRP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C8AE8913-F653-CF52-568C-2133ED28C1A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0360024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707EA33-F44E-4867-B4A4-47E4F83E3F1F}" type="datetime'''''''''''''''''''2''''''''''''''0''''3''''''''''''''''1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2031</a:t>
            </a:fld>
            <a:endParaRPr lang="en-US" sz="1050" b="1">
              <a:cs typeface="+mn-cs"/>
            </a:endParaRP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2C6A019-63AE-79AD-57E2-BE0A3CE6E7D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1110913" y="2209800"/>
            <a:ext cx="3048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effectLst/>
                <a:cs typeface="+mn-cs"/>
              </a:rPr>
              <a:t>TBD</a:t>
            </a:r>
            <a:endParaRPr lang="en-US" sz="1050">
              <a:cs typeface="+mn-cs"/>
            </a:endParaRP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8E34B35F-6378-8295-0836-FA6083F23EA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107738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BE02C8D-4B0C-4A61-B17F-2A05F8030E08}" type="datetime'''''''''''''''''''''''''''''''20''''''''''''''3''2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2032</a:t>
            </a:fld>
            <a:endParaRPr lang="en-US" sz="1050" b="1">
              <a:cs typeface="+mn-cs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466013" y="3173413"/>
            <a:ext cx="11271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89284C1-2796-4883-8E49-457D6E7F05F6}" type="datetime'''''0'''''''''''''''">
              <a:rPr lang="en-US" altLang="en-US" sz="1050" b="1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50" b="1"/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D798607F-9EC1-FE5F-5717-9E9DBFB7F8F7}"/>
              </a:ext>
            </a:extLst>
          </p:cNvPr>
          <p:cNvSpPr/>
          <p:nvPr/>
        </p:nvSpPr>
        <p:spPr>
          <a:xfrm>
            <a:off x="4238387" y="1808167"/>
            <a:ext cx="1646714" cy="537010"/>
          </a:xfrm>
          <a:prstGeom prst="wedgeRectCallout">
            <a:avLst>
              <a:gd name="adj1" fmla="val 59465"/>
              <a:gd name="adj2" fmla="val -25508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>
                <a:solidFill>
                  <a:schemeClr val="tx1"/>
                </a:solidFill>
              </a:rPr>
              <a:t>Automatically set at requested peak Demand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7C420A23-CAA5-F4B1-EEA9-AEC9DD745113}"/>
              </a:ext>
            </a:extLst>
          </p:cNvPr>
          <p:cNvSpPr/>
          <p:nvPr/>
        </p:nvSpPr>
        <p:spPr>
          <a:xfrm>
            <a:off x="8949003" y="1788141"/>
            <a:ext cx="1840141" cy="498973"/>
          </a:xfrm>
          <a:prstGeom prst="wedgeRectCallout">
            <a:avLst>
              <a:gd name="adj1" fmla="val 57023"/>
              <a:gd name="adj2" fmla="val 23058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b="1">
                <a:solidFill>
                  <a:schemeClr val="tx1"/>
                </a:solidFill>
              </a:rPr>
              <a:t>TBD:</a:t>
            </a:r>
            <a:r>
              <a:rPr lang="en-US" sz="1000">
                <a:solidFill>
                  <a:schemeClr val="tx1"/>
                </a:solidFill>
              </a:rPr>
              <a:t> additional MWs studied in next batch and allocated based on available capacity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021E80-A31C-EE5F-3E79-33ADC555DA7E}"/>
              </a:ext>
            </a:extLst>
          </p:cNvPr>
          <p:cNvSpPr/>
          <p:nvPr/>
        </p:nvSpPr>
        <p:spPr>
          <a:xfrm>
            <a:off x="2217736" y="2375999"/>
            <a:ext cx="3768995" cy="1200749"/>
          </a:xfrm>
          <a:prstGeom prst="rect">
            <a:avLst/>
          </a:prstGeom>
          <a:solidFill>
            <a:srgbClr val="FFFFF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0F5A676-21FE-DD1F-BA02-50162191521C}"/>
              </a:ext>
            </a:extLst>
          </p:cNvPr>
          <p:cNvSpPr/>
          <p:nvPr/>
        </p:nvSpPr>
        <p:spPr>
          <a:xfrm>
            <a:off x="7129776" y="2375999"/>
            <a:ext cx="3768995" cy="1200749"/>
          </a:xfrm>
          <a:prstGeom prst="rect">
            <a:avLst/>
          </a:prstGeom>
          <a:solidFill>
            <a:srgbClr val="ECFDF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EA49A2-207A-EC9F-B01B-CFE41875769E}"/>
              </a:ext>
            </a:extLst>
          </p:cNvPr>
          <p:cNvSpPr/>
          <p:nvPr/>
        </p:nvSpPr>
        <p:spPr>
          <a:xfrm flipH="1" flipV="1">
            <a:off x="9850784" y="910660"/>
            <a:ext cx="182880" cy="182880"/>
          </a:xfrm>
          <a:prstGeom prst="rect">
            <a:avLst/>
          </a:prstGeom>
          <a:solidFill>
            <a:srgbClr val="EC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18E34B-1DAC-ECEC-36FF-CD4FB663A516}"/>
              </a:ext>
            </a:extLst>
          </p:cNvPr>
          <p:cNvSpPr txBox="1"/>
          <p:nvPr/>
        </p:nvSpPr>
        <p:spPr>
          <a:xfrm>
            <a:off x="10091994" y="921309"/>
            <a:ext cx="172560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50"/>
              <a:t>Preferred alternative option</a:t>
            </a:r>
          </a:p>
        </p:txBody>
      </p:sp>
    </p:spTree>
    <p:extLst>
      <p:ext uri="{BB962C8B-B14F-4D97-AF65-F5344CB8AC3E}">
        <p14:creationId xmlns:p14="http://schemas.microsoft.com/office/powerpoint/2010/main" val="209813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4067DFD1-B070-FE86-9913-30210F6405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75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67DFD1-B070-FE86-9913-30210F640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38375-8495-B252-7BE7-4C6447CB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>
            <a:noAutofit/>
          </a:bodyPr>
          <a:lstStyle/>
          <a:p>
            <a:r>
              <a:rPr lang="en-US"/>
              <a:t>Batch Zero PGRR145/NPRR1325 timeline and main milestones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21D5BF-4098-F751-5ABA-479FF85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491617-AC50-3BC6-F825-42942253E6C5}"/>
              </a:ext>
            </a:extLst>
          </p:cNvPr>
          <p:cNvSpPr>
            <a:spLocks/>
          </p:cNvSpPr>
          <p:nvPr/>
        </p:nvSpPr>
        <p:spPr>
          <a:xfrm>
            <a:off x="1257300" y="2635023"/>
            <a:ext cx="177314" cy="18288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FBFD36-CB8C-5AA3-53BE-1105670D4B1B}"/>
              </a:ext>
            </a:extLst>
          </p:cNvPr>
          <p:cNvGrpSpPr/>
          <p:nvPr/>
        </p:nvGrpSpPr>
        <p:grpSpPr>
          <a:xfrm>
            <a:off x="1257300" y="2726463"/>
            <a:ext cx="9215008" cy="981218"/>
            <a:chOff x="1257300" y="2726463"/>
            <a:chExt cx="10401300" cy="9812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A41178-B846-60DF-F009-F29AAF45E74F}"/>
                </a:ext>
              </a:extLst>
            </p:cNvPr>
            <p:cNvCxnSpPr>
              <a:cxnSpLocks/>
            </p:cNvCxnSpPr>
            <p:nvPr/>
          </p:nvCxnSpPr>
          <p:spPr>
            <a:xfrm>
              <a:off x="1257300" y="2726463"/>
              <a:ext cx="104013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eBasicDefault 19">
              <a:extLst>
                <a:ext uri="{FF2B5EF4-FFF2-40B4-BE49-F238E27FC236}">
                  <a16:creationId xmlns:a16="http://schemas.microsoft.com/office/drawing/2014/main" id="{3ED0404D-DD49-640E-3649-145E1720BFBC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257300" y="3707681"/>
              <a:ext cx="10401300" cy="0"/>
            </a:xfrm>
            <a:prstGeom prst="straightConnector1">
              <a:avLst/>
            </a:prstGeom>
            <a:ln w="1270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4A2D97-07DF-2875-931F-C0B627747407}"/>
              </a:ext>
            </a:extLst>
          </p:cNvPr>
          <p:cNvGrpSpPr/>
          <p:nvPr/>
        </p:nvGrpSpPr>
        <p:grpSpPr>
          <a:xfrm>
            <a:off x="1257300" y="1676578"/>
            <a:ext cx="1186292" cy="3298805"/>
            <a:chOff x="1835128" y="1676578"/>
            <a:chExt cx="1186292" cy="32988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28243B-BC90-8AA9-543C-BF030C44DDDF}"/>
                </a:ext>
              </a:extLst>
            </p:cNvPr>
            <p:cNvSpPr txBox="1">
              <a:spLocks/>
            </p:cNvSpPr>
            <p:nvPr/>
          </p:nvSpPr>
          <p:spPr>
            <a:xfrm>
              <a:off x="1835128" y="3049628"/>
              <a:ext cx="118629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>
                  <a:solidFill>
                    <a:srgbClr val="171A1C"/>
                  </a:solidFill>
                </a:rPr>
                <a:t>Batch Study Kick-Off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7182CE-C6D3-88BE-D821-A6BA7BB55219}"/>
                </a:ext>
              </a:extLst>
            </p:cNvPr>
            <p:cNvSpPr txBox="1">
              <a:spLocks/>
            </p:cNvSpPr>
            <p:nvPr/>
          </p:nvSpPr>
          <p:spPr>
            <a:xfrm>
              <a:off x="1844007" y="2353699"/>
              <a:ext cx="575436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Dec 23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FDF294-2E15-5C48-C40D-CA1188A77EB3}"/>
                </a:ext>
              </a:extLst>
            </p:cNvPr>
            <p:cNvSpPr txBox="1">
              <a:spLocks/>
            </p:cNvSpPr>
            <p:nvPr/>
          </p:nvSpPr>
          <p:spPr>
            <a:xfrm>
              <a:off x="1835128" y="3867387"/>
              <a:ext cx="118629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issues market notice </a:t>
              </a:r>
              <a:r>
                <a:rPr lang="en-US" sz="1200"/>
                <a:t>launching Batch Study framework and stakeholder engagement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85A9C0D-D8A7-576F-0CD2-E84A61EF799A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35128" y="1676578"/>
              <a:ext cx="591046" cy="6096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119BF2-DF9E-0BF9-373A-5DA3878EB7AD}"/>
              </a:ext>
            </a:extLst>
          </p:cNvPr>
          <p:cNvGrpSpPr/>
          <p:nvPr/>
        </p:nvGrpSpPr>
        <p:grpSpPr>
          <a:xfrm>
            <a:off x="9286016" y="1676578"/>
            <a:ext cx="1186292" cy="3852802"/>
            <a:chOff x="8709332" y="1676578"/>
            <a:chExt cx="1186292" cy="3852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BC72490-C48C-B6B8-DBEF-004B51651745}"/>
                </a:ext>
              </a:extLst>
            </p:cNvPr>
            <p:cNvSpPr>
              <a:spLocks/>
            </p:cNvSpPr>
            <p:nvPr/>
          </p:nvSpPr>
          <p:spPr>
            <a:xfrm>
              <a:off x="8709332" y="2635023"/>
              <a:ext cx="177314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545313-21ED-45E6-878A-A5E6C3614F60}"/>
                </a:ext>
              </a:extLst>
            </p:cNvPr>
            <p:cNvSpPr txBox="1">
              <a:spLocks/>
            </p:cNvSpPr>
            <p:nvPr/>
          </p:nvSpPr>
          <p:spPr>
            <a:xfrm>
              <a:off x="8709332" y="3049628"/>
              <a:ext cx="118629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ERCOT Board Approval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E6398F-EAD8-809A-023B-23B85170FE2C}"/>
                </a:ext>
              </a:extLst>
            </p:cNvPr>
            <p:cNvSpPr txBox="1">
              <a:spLocks/>
            </p:cNvSpPr>
            <p:nvPr/>
          </p:nvSpPr>
          <p:spPr>
            <a:xfrm>
              <a:off x="8709332" y="3867387"/>
              <a:ext cx="1186292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targets Board approval of NPRR145/ PGRR1325 package </a:t>
              </a:r>
              <a:r>
                <a:rPr lang="en-US" sz="1200"/>
                <a:t>to finalize Batch Zero framework and implementation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78234F-66C1-C758-79B4-0957144B74B9}"/>
                </a:ext>
              </a:extLst>
            </p:cNvPr>
            <p:cNvSpPr txBox="1">
              <a:spLocks/>
            </p:cNvSpPr>
            <p:nvPr/>
          </p:nvSpPr>
          <p:spPr>
            <a:xfrm>
              <a:off x="8709332" y="2353699"/>
              <a:ext cx="575436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June 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4214367-9491-AC9B-2FCC-D468AE0333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09332" y="1676578"/>
              <a:ext cx="591046" cy="6096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A4E4B5-6E34-90C0-9FBB-F74B13F5F70D}"/>
              </a:ext>
            </a:extLst>
          </p:cNvPr>
          <p:cNvGrpSpPr/>
          <p:nvPr/>
        </p:nvGrpSpPr>
        <p:grpSpPr>
          <a:xfrm>
            <a:off x="2838357" y="1676578"/>
            <a:ext cx="1242392" cy="3298805"/>
            <a:chOff x="3135184" y="1676578"/>
            <a:chExt cx="1242392" cy="329880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A9E2558-5992-B905-683A-A3A9300BE78B}"/>
                </a:ext>
              </a:extLst>
            </p:cNvPr>
            <p:cNvSpPr>
              <a:spLocks/>
            </p:cNvSpPr>
            <p:nvPr/>
          </p:nvSpPr>
          <p:spPr>
            <a:xfrm>
              <a:off x="3191284" y="2635023"/>
              <a:ext cx="177314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084D1E-E147-EFAD-5954-C50CE4FBC67C}"/>
                </a:ext>
              </a:extLst>
            </p:cNvPr>
            <p:cNvSpPr txBox="1">
              <a:spLocks/>
            </p:cNvSpPr>
            <p:nvPr/>
          </p:nvSpPr>
          <p:spPr>
            <a:xfrm>
              <a:off x="3191284" y="3049628"/>
              <a:ext cx="118629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PUCT Guidance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B7CDF8-9ED7-A8B8-7616-C43DAE8127B1}"/>
                </a:ext>
              </a:extLst>
            </p:cNvPr>
            <p:cNvSpPr txBox="1">
              <a:spLocks/>
            </p:cNvSpPr>
            <p:nvPr/>
          </p:nvSpPr>
          <p:spPr>
            <a:xfrm>
              <a:off x="3191284" y="3867387"/>
              <a:ext cx="118629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PUCT guidance to stakeholder-driven process </a:t>
              </a:r>
              <a:r>
                <a:rPr lang="en-US" sz="1200"/>
                <a:t>prioritizing durability and market alignment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5BFF27-9ECF-7616-6EB8-459FF0A86561}"/>
                </a:ext>
              </a:extLst>
            </p:cNvPr>
            <p:cNvSpPr txBox="1">
              <a:spLocks/>
            </p:cNvSpPr>
            <p:nvPr/>
          </p:nvSpPr>
          <p:spPr>
            <a:xfrm>
              <a:off x="3211385" y="2353699"/>
              <a:ext cx="575436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Feb 6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130B789B-0806-0D78-B8B7-60F42530C3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35184" y="1676578"/>
              <a:ext cx="591046" cy="6096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3E6A02-D79A-A0C6-9C79-86D410D6E19E}"/>
              </a:ext>
            </a:extLst>
          </p:cNvPr>
          <p:cNvGrpSpPr/>
          <p:nvPr/>
        </p:nvGrpSpPr>
        <p:grpSpPr>
          <a:xfrm>
            <a:off x="4475514" y="1676578"/>
            <a:ext cx="1219956" cy="3668137"/>
            <a:chOff x="4607197" y="1676578"/>
            <a:chExt cx="1219956" cy="366813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BC25AE-9898-A106-A956-D07DF83CA9E5}"/>
                </a:ext>
              </a:extLst>
            </p:cNvPr>
            <p:cNvSpPr>
              <a:spLocks/>
            </p:cNvSpPr>
            <p:nvPr/>
          </p:nvSpPr>
          <p:spPr>
            <a:xfrm>
              <a:off x="4640861" y="2635023"/>
              <a:ext cx="177314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3604C2-D784-9254-9E24-5E1D31C2B70E}"/>
                </a:ext>
              </a:extLst>
            </p:cNvPr>
            <p:cNvSpPr txBox="1">
              <a:spLocks/>
            </p:cNvSpPr>
            <p:nvPr/>
          </p:nvSpPr>
          <p:spPr>
            <a:xfrm>
              <a:off x="4640861" y="3049628"/>
              <a:ext cx="118629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Batch Zero filing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0013-95FF-AFA9-3C7F-869650936243}"/>
                </a:ext>
              </a:extLst>
            </p:cNvPr>
            <p:cNvSpPr txBox="1">
              <a:spLocks/>
            </p:cNvSpPr>
            <p:nvPr/>
          </p:nvSpPr>
          <p:spPr>
            <a:xfrm>
              <a:off x="4640861" y="3867387"/>
              <a:ext cx="1186292" cy="14773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71A1C"/>
                </a:buClr>
                <a:defRPr/>
              </a:pPr>
              <a:r>
                <a:rPr lang="en-US" sz="1200" b="1"/>
                <a:t>ERCOT files initial NPRR/ PGRR packages </a:t>
              </a:r>
              <a:r>
                <a:rPr lang="en-US" sz="1200"/>
                <a:t>establishing the proposed Batch Zero interconnection framework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A46BA4C-1008-74BA-DA22-6F3D686D8945}"/>
                </a:ext>
              </a:extLst>
            </p:cNvPr>
            <p:cNvSpPr txBox="1">
              <a:spLocks/>
            </p:cNvSpPr>
            <p:nvPr/>
          </p:nvSpPr>
          <p:spPr>
            <a:xfrm>
              <a:off x="4607197" y="2353699"/>
              <a:ext cx="575436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Mar 4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CB4F654E-E1B2-549A-1099-C3FE995D38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07197" y="1676578"/>
              <a:ext cx="591046" cy="609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510329-81F2-2616-0575-26F0240558DF}"/>
              </a:ext>
            </a:extLst>
          </p:cNvPr>
          <p:cNvGrpSpPr/>
          <p:nvPr/>
        </p:nvGrpSpPr>
        <p:grpSpPr>
          <a:xfrm>
            <a:off x="6090235" y="1637009"/>
            <a:ext cx="1208736" cy="3892371"/>
            <a:chOff x="5974575" y="1637009"/>
            <a:chExt cx="1208736" cy="38923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BF529B-C87B-8BB0-0434-122962BEEFFD}"/>
                </a:ext>
              </a:extLst>
            </p:cNvPr>
            <p:cNvSpPr>
              <a:spLocks/>
            </p:cNvSpPr>
            <p:nvPr/>
          </p:nvSpPr>
          <p:spPr>
            <a:xfrm>
              <a:off x="5997019" y="2635023"/>
              <a:ext cx="177314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29503A-3466-1833-919E-089F7E9D74DB}"/>
                </a:ext>
              </a:extLst>
            </p:cNvPr>
            <p:cNvSpPr txBox="1">
              <a:spLocks/>
            </p:cNvSpPr>
            <p:nvPr/>
          </p:nvSpPr>
          <p:spPr>
            <a:xfrm>
              <a:off x="5997019" y="3049628"/>
              <a:ext cx="118629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PCLR Integration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AF32E7-DE2D-8D50-6E1E-DCFE2AC700E4}"/>
                </a:ext>
              </a:extLst>
            </p:cNvPr>
            <p:cNvSpPr txBox="1">
              <a:spLocks/>
            </p:cNvSpPr>
            <p:nvPr/>
          </p:nvSpPr>
          <p:spPr>
            <a:xfrm>
              <a:off x="5997019" y="3867387"/>
              <a:ext cx="1186292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expands framework to include Provisional Controllable Load Resource </a:t>
              </a:r>
              <a:r>
                <a:rPr lang="en-US" sz="1200"/>
                <a:t>(PCLR) construct enabling flexible load participation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D7BF94-B4AE-6542-E292-EB937BC83DB7}"/>
                </a:ext>
              </a:extLst>
            </p:cNvPr>
            <p:cNvSpPr txBox="1">
              <a:spLocks/>
            </p:cNvSpPr>
            <p:nvPr/>
          </p:nvSpPr>
          <p:spPr>
            <a:xfrm>
              <a:off x="5974575" y="2353699"/>
              <a:ext cx="575436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Apr 17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25497A9-8041-0C88-D65C-99D048528C1D}"/>
                </a:ext>
              </a:extLst>
            </p:cNvPr>
            <p:cNvGrpSpPr/>
            <p:nvPr/>
          </p:nvGrpSpPr>
          <p:grpSpPr>
            <a:xfrm>
              <a:off x="6033680" y="1637009"/>
              <a:ext cx="566573" cy="649169"/>
              <a:chOff x="7839219" y="1365046"/>
              <a:chExt cx="584359" cy="649169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FEEA4F5-210C-C667-BBDE-EFDB269A30FB}"/>
                  </a:ext>
                </a:extLst>
              </p:cNvPr>
              <p:cNvGrpSpPr/>
              <p:nvPr/>
            </p:nvGrpSpPr>
            <p:grpSpPr>
              <a:xfrm>
                <a:off x="7951138" y="1365046"/>
                <a:ext cx="472440" cy="590550"/>
                <a:chOff x="6836887" y="1306851"/>
                <a:chExt cx="472440" cy="590550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7BC293E-8A55-CECF-2DC7-BB77E57A9960}"/>
                    </a:ext>
                  </a:extLst>
                </p:cNvPr>
                <p:cNvSpPr/>
                <p:nvPr/>
              </p:nvSpPr>
              <p:spPr>
                <a:xfrm>
                  <a:off x="7191218" y="1306851"/>
                  <a:ext cx="118109" cy="118109"/>
                </a:xfrm>
                <a:custGeom>
                  <a:avLst/>
                  <a:gdLst>
                    <a:gd name="csX0" fmla="*/ 0 w 118109"/>
                    <a:gd name="csY0" fmla="*/ 0 h 118109"/>
                    <a:gd name="csX1" fmla="*/ 0 w 118109"/>
                    <a:gd name="csY1" fmla="*/ 118110 h 118109"/>
                    <a:gd name="csX2" fmla="*/ 118110 w 118109"/>
                    <a:gd name="csY2" fmla="*/ 118110 h 1181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8109" h="118109">
                      <a:moveTo>
                        <a:pt x="0" y="0"/>
                      </a:moveTo>
                      <a:lnTo>
                        <a:pt x="0" y="118110"/>
                      </a:lnTo>
                      <a:lnTo>
                        <a:pt x="118110" y="11811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600F6A21-3696-6A07-F92A-0C8C3F2C9E3E}"/>
                    </a:ext>
                  </a:extLst>
                </p:cNvPr>
                <p:cNvSpPr/>
                <p:nvPr/>
              </p:nvSpPr>
              <p:spPr>
                <a:xfrm>
                  <a:off x="6836887" y="1306851"/>
                  <a:ext cx="472439" cy="590550"/>
                </a:xfrm>
                <a:custGeom>
                  <a:avLst/>
                  <a:gdLst>
                    <a:gd name="csX0" fmla="*/ 354330 w 472439"/>
                    <a:gd name="csY0" fmla="*/ 0 h 590550"/>
                    <a:gd name="csX1" fmla="*/ 0 w 472439"/>
                    <a:gd name="csY1" fmla="*/ 0 h 590550"/>
                    <a:gd name="csX2" fmla="*/ 0 w 472439"/>
                    <a:gd name="csY2" fmla="*/ 590550 h 590550"/>
                    <a:gd name="csX3" fmla="*/ 472440 w 472439"/>
                    <a:gd name="csY3" fmla="*/ 590550 h 590550"/>
                    <a:gd name="csX4" fmla="*/ 472440 w 472439"/>
                    <a:gd name="csY4" fmla="*/ 118110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472439" h="590550">
                      <a:moveTo>
                        <a:pt x="354330" y="0"/>
                      </a:move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72440" y="590550"/>
                      </a:lnTo>
                      <a:lnTo>
                        <a:pt x="472440" y="11811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442F38F-B258-AAC6-3B5E-492E002D76FE}"/>
                  </a:ext>
                </a:extLst>
              </p:cNvPr>
              <p:cNvGrpSpPr/>
              <p:nvPr/>
            </p:nvGrpSpPr>
            <p:grpSpPr>
              <a:xfrm>
                <a:off x="7839219" y="1423665"/>
                <a:ext cx="511730" cy="590550"/>
                <a:chOff x="7839219" y="1423665"/>
                <a:chExt cx="511730" cy="590550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4CE3EBDF-E460-2D91-76F8-711E62094657}"/>
                    </a:ext>
                  </a:extLst>
                </p:cNvPr>
                <p:cNvSpPr/>
                <p:nvPr/>
              </p:nvSpPr>
              <p:spPr>
                <a:xfrm>
                  <a:off x="7839219" y="1423665"/>
                  <a:ext cx="464820" cy="590550"/>
                </a:xfrm>
                <a:custGeom>
                  <a:avLst/>
                  <a:gdLst>
                    <a:gd name="csX0" fmla="*/ 464820 w 464820"/>
                    <a:gd name="csY0" fmla="*/ 199073 h 590550"/>
                    <a:gd name="csX1" fmla="*/ 464820 w 464820"/>
                    <a:gd name="csY1" fmla="*/ 111443 h 590550"/>
                    <a:gd name="csX2" fmla="*/ 356235 w 464820"/>
                    <a:gd name="csY2" fmla="*/ 0 h 590550"/>
                    <a:gd name="csX3" fmla="*/ 0 w 464820"/>
                    <a:gd name="csY3" fmla="*/ 0 h 590550"/>
                    <a:gd name="csX4" fmla="*/ 0 w 464820"/>
                    <a:gd name="csY4" fmla="*/ 590550 h 590550"/>
                    <a:gd name="csX5" fmla="*/ 464820 w 464820"/>
                    <a:gd name="csY5" fmla="*/ 590550 h 590550"/>
                    <a:gd name="csX6" fmla="*/ 464820 w 464820"/>
                    <a:gd name="csY6" fmla="*/ 356235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64820" h="590550">
                      <a:moveTo>
                        <a:pt x="464820" y="199073"/>
                      </a:moveTo>
                      <a:lnTo>
                        <a:pt x="464820" y="111443"/>
                      </a:lnTo>
                      <a:lnTo>
                        <a:pt x="356235" y="0"/>
                      </a:ln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64820" y="590550"/>
                      </a:lnTo>
                      <a:lnTo>
                        <a:pt x="464820" y="356235"/>
                      </a:lnTo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8" name="Graphic 103">
                  <a:extLst>
                    <a:ext uri="{FF2B5EF4-FFF2-40B4-BE49-F238E27FC236}">
                      <a16:creationId xmlns:a16="http://schemas.microsoft.com/office/drawing/2014/main" id="{CE06E70E-AA6F-1662-2127-D58A3B1061B0}"/>
                    </a:ext>
                  </a:extLst>
                </p:cNvPr>
                <p:cNvGrpSpPr/>
                <p:nvPr/>
              </p:nvGrpSpPr>
              <p:grpSpPr>
                <a:xfrm>
                  <a:off x="8075439" y="1660599"/>
                  <a:ext cx="275510" cy="274558"/>
                  <a:chOff x="8075439" y="1660599"/>
                  <a:chExt cx="275510" cy="274558"/>
                </a:xfrm>
                <a:noFill/>
              </p:grpSpPr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3AD8D3C-2EC4-1D8D-D3C0-899E6AAA5803}"/>
                      </a:ext>
                    </a:extLst>
                  </p:cNvPr>
                  <p:cNvSpPr/>
                  <p:nvPr/>
                </p:nvSpPr>
                <p:spPr>
                  <a:xfrm>
                    <a:off x="8186881" y="1661313"/>
                    <a:ext cx="110489" cy="73818"/>
                  </a:xfrm>
                  <a:custGeom>
                    <a:avLst/>
                    <a:gdLst>
                      <a:gd name="csX0" fmla="*/ 0 w 110489"/>
                      <a:gd name="csY0" fmla="*/ 73819 h 73818"/>
                      <a:gd name="csX1" fmla="*/ 66675 w 110489"/>
                      <a:gd name="csY1" fmla="*/ 7144 h 73818"/>
                      <a:gd name="csX2" fmla="*/ 101917 w 110489"/>
                      <a:gd name="csY2" fmla="*/ 7144 h 73818"/>
                      <a:gd name="csX3" fmla="*/ 101917 w 110489"/>
                      <a:gd name="csY3" fmla="*/ 7144 h 73818"/>
                      <a:gd name="csX4" fmla="*/ 110490 w 110489"/>
                      <a:gd name="csY4" fmla="*/ 15716 h 738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0489" h="73818">
                        <a:moveTo>
                          <a:pt x="0" y="73819"/>
                        </a:moveTo>
                        <a:lnTo>
                          <a:pt x="66675" y="7144"/>
                        </a:lnTo>
                        <a:cubicBezTo>
                          <a:pt x="76200" y="-2381"/>
                          <a:pt x="92392" y="-2381"/>
                          <a:pt x="101917" y="7144"/>
                        </a:cubicBezTo>
                        <a:lnTo>
                          <a:pt x="101917" y="7144"/>
                        </a:lnTo>
                        <a:lnTo>
                          <a:pt x="110490" y="15716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AF6752E0-F17A-639B-4A57-0DF773709B1C}"/>
                      </a:ext>
                    </a:extLst>
                  </p:cNvPr>
                  <p:cNvSpPr/>
                  <p:nvPr/>
                </p:nvSpPr>
                <p:spPr>
                  <a:xfrm>
                    <a:off x="8237364" y="1660599"/>
                    <a:ext cx="113585" cy="113585"/>
                  </a:xfrm>
                  <a:custGeom>
                    <a:avLst/>
                    <a:gdLst>
                      <a:gd name="csX0" fmla="*/ 36195 w 113585"/>
                      <a:gd name="csY0" fmla="*/ 113586 h 113585"/>
                      <a:gd name="csX1" fmla="*/ 105727 w 113585"/>
                      <a:gd name="csY1" fmla="*/ 44053 h 113585"/>
                      <a:gd name="csX2" fmla="*/ 105727 w 113585"/>
                      <a:gd name="csY2" fmla="*/ 44053 h 113585"/>
                      <a:gd name="csX3" fmla="*/ 105727 w 113585"/>
                      <a:gd name="csY3" fmla="*/ 7858 h 113585"/>
                      <a:gd name="csX4" fmla="*/ 69532 w 113585"/>
                      <a:gd name="csY4" fmla="*/ 7858 h 113585"/>
                      <a:gd name="csX5" fmla="*/ 0 w 113585"/>
                      <a:gd name="csY5" fmla="*/ 77391 h 1135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3585" h="113585">
                        <a:moveTo>
                          <a:pt x="36195" y="113586"/>
                        </a:moveTo>
                        <a:lnTo>
                          <a:pt x="105727" y="44053"/>
                        </a:lnTo>
                        <a:lnTo>
                          <a:pt x="105727" y="44053"/>
                        </a:lnTo>
                        <a:cubicBezTo>
                          <a:pt x="116205" y="34528"/>
                          <a:pt x="116205" y="17383"/>
                          <a:pt x="105727" y="7858"/>
                        </a:cubicBezTo>
                        <a:cubicBezTo>
                          <a:pt x="96202" y="-2619"/>
                          <a:pt x="79057" y="-2619"/>
                          <a:pt x="69532" y="7858"/>
                        </a:cubicBezTo>
                        <a:lnTo>
                          <a:pt x="0" y="77391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84AF3486-D538-17CC-EE04-DF5251DDDF31}"/>
                      </a:ext>
                    </a:extLst>
                  </p:cNvPr>
                  <p:cNvSpPr/>
                  <p:nvPr/>
                </p:nvSpPr>
                <p:spPr>
                  <a:xfrm>
                    <a:off x="8075439" y="1737990"/>
                    <a:ext cx="198119" cy="197167"/>
                  </a:xfrm>
                  <a:custGeom>
                    <a:avLst/>
                    <a:gdLst>
                      <a:gd name="csX0" fmla="*/ 198120 w 198119"/>
                      <a:gd name="csY0" fmla="*/ 36195 h 197167"/>
                      <a:gd name="csX1" fmla="*/ 161925 w 198119"/>
                      <a:gd name="csY1" fmla="*/ 0 h 197167"/>
                      <a:gd name="csX2" fmla="*/ 22860 w 198119"/>
                      <a:gd name="csY2" fmla="*/ 138113 h 197167"/>
                      <a:gd name="csX3" fmla="*/ 0 w 198119"/>
                      <a:gd name="csY3" fmla="*/ 197168 h 197167"/>
                      <a:gd name="csX4" fmla="*/ 59055 w 198119"/>
                      <a:gd name="csY4" fmla="*/ 174308 h 197167"/>
                      <a:gd name="csX5" fmla="*/ 198120 w 198119"/>
                      <a:gd name="csY5" fmla="*/ 36195 h 197167"/>
                      <a:gd name="csX6" fmla="*/ 22860 w 198119"/>
                      <a:gd name="csY6" fmla="*/ 138113 h 197167"/>
                      <a:gd name="csX7" fmla="*/ 59055 w 198119"/>
                      <a:gd name="csY7" fmla="*/ 174308 h 19716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98119" h="197167">
                        <a:moveTo>
                          <a:pt x="198120" y="36195"/>
                        </a:moveTo>
                        <a:lnTo>
                          <a:pt x="161925" y="0"/>
                        </a:lnTo>
                        <a:lnTo>
                          <a:pt x="22860" y="138113"/>
                        </a:lnTo>
                        <a:lnTo>
                          <a:pt x="0" y="197168"/>
                        </a:lnTo>
                        <a:lnTo>
                          <a:pt x="59055" y="174308"/>
                        </a:lnTo>
                        <a:lnTo>
                          <a:pt x="198120" y="36195"/>
                        </a:lnTo>
                        <a:close/>
                        <a:moveTo>
                          <a:pt x="22860" y="138113"/>
                        </a:moveTo>
                        <a:lnTo>
                          <a:pt x="59055" y="174308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90D3E633-80EA-0112-6221-0BF0F2E5E040}"/>
                    </a:ext>
                  </a:extLst>
                </p:cNvPr>
                <p:cNvSpPr/>
                <p:nvPr/>
              </p:nvSpPr>
              <p:spPr>
                <a:xfrm>
                  <a:off x="7899226" y="1617975"/>
                  <a:ext cx="241935" cy="9525"/>
                </a:xfrm>
                <a:custGeom>
                  <a:avLst/>
                  <a:gdLst>
                    <a:gd name="csX0" fmla="*/ 0 w 241935"/>
                    <a:gd name="csY0" fmla="*/ 0 h 9525"/>
                    <a:gd name="csX1" fmla="*/ 241935 w 24193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41935" h="9525">
                      <a:moveTo>
                        <a:pt x="0" y="0"/>
                      </a:moveTo>
                      <a:lnTo>
                        <a:pt x="24193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4E02040E-F829-8BD6-1164-93E4E4E780E6}"/>
                    </a:ext>
                  </a:extLst>
                </p:cNvPr>
                <p:cNvSpPr/>
                <p:nvPr/>
              </p:nvSpPr>
              <p:spPr>
                <a:xfrm>
                  <a:off x="7899226" y="1746562"/>
                  <a:ext cx="238125" cy="9525"/>
                </a:xfrm>
                <a:custGeom>
                  <a:avLst/>
                  <a:gdLst>
                    <a:gd name="csX0" fmla="*/ 0 w 238125"/>
                    <a:gd name="csY0" fmla="*/ 0 h 9525"/>
                    <a:gd name="csX1" fmla="*/ 238125 w 23812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38125" h="9525">
                      <a:moveTo>
                        <a:pt x="0" y="0"/>
                      </a:moveTo>
                      <a:lnTo>
                        <a:pt x="23812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1F1E4ED-5BCE-14CB-490A-CD6AD3517D2E}"/>
                    </a:ext>
                  </a:extLst>
                </p:cNvPr>
                <p:cNvSpPr/>
                <p:nvPr/>
              </p:nvSpPr>
              <p:spPr>
                <a:xfrm>
                  <a:off x="7899226" y="1682745"/>
                  <a:ext cx="210502" cy="9525"/>
                </a:xfrm>
                <a:custGeom>
                  <a:avLst/>
                  <a:gdLst>
                    <a:gd name="csX0" fmla="*/ 0 w 210502"/>
                    <a:gd name="csY0" fmla="*/ 0 h 9525"/>
                    <a:gd name="csX1" fmla="*/ 210503 w 210502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10502" h="9525">
                      <a:moveTo>
                        <a:pt x="0" y="0"/>
                      </a:moveTo>
                      <a:lnTo>
                        <a:pt x="210503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C52246C-6394-FA3B-701A-BAF9030B04A5}"/>
                    </a:ext>
                  </a:extLst>
                </p:cNvPr>
                <p:cNvSpPr/>
                <p:nvPr/>
              </p:nvSpPr>
              <p:spPr>
                <a:xfrm>
                  <a:off x="7899226" y="1553205"/>
                  <a:ext cx="93345" cy="9525"/>
                </a:xfrm>
                <a:custGeom>
                  <a:avLst/>
                  <a:gdLst>
                    <a:gd name="csX0" fmla="*/ 0 w 93345"/>
                    <a:gd name="csY0" fmla="*/ 0 h 9525"/>
                    <a:gd name="csX1" fmla="*/ 93345 w 9334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345" h="9525">
                      <a:moveTo>
                        <a:pt x="0" y="0"/>
                      </a:moveTo>
                      <a:lnTo>
                        <a:pt x="9334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F571A98-8B97-4001-87E2-19E5ED9170BC}"/>
                    </a:ext>
                  </a:extLst>
                </p:cNvPr>
                <p:cNvSpPr/>
                <p:nvPr/>
              </p:nvSpPr>
              <p:spPr>
                <a:xfrm>
                  <a:off x="8195453" y="1423665"/>
                  <a:ext cx="108585" cy="111442"/>
                </a:xfrm>
                <a:custGeom>
                  <a:avLst/>
                  <a:gdLst>
                    <a:gd name="csX0" fmla="*/ 108585 w 108585"/>
                    <a:gd name="csY0" fmla="*/ 111443 h 111442"/>
                    <a:gd name="csX1" fmla="*/ 0 w 108585"/>
                    <a:gd name="csY1" fmla="*/ 111443 h 111442"/>
                    <a:gd name="csX2" fmla="*/ 0 w 108585"/>
                    <a:gd name="csY2" fmla="*/ 0 h 11144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08585" h="111442">
                      <a:moveTo>
                        <a:pt x="108585" y="111443"/>
                      </a:moveTo>
                      <a:lnTo>
                        <a:pt x="0" y="1114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58F7CEFF-FF4A-A9C1-A4BA-ED4BC280C8EB}"/>
                    </a:ext>
                  </a:extLst>
                </p:cNvPr>
                <p:cNvSpPr/>
                <p:nvPr/>
              </p:nvSpPr>
              <p:spPr>
                <a:xfrm>
                  <a:off x="7912561" y="1888646"/>
                  <a:ext cx="144779" cy="71514"/>
                </a:xfrm>
                <a:custGeom>
                  <a:avLst/>
                  <a:gdLst>
                    <a:gd name="csX0" fmla="*/ 0 w 144779"/>
                    <a:gd name="csY0" fmla="*/ 56989 h 71514"/>
                    <a:gd name="csX1" fmla="*/ 34290 w 144779"/>
                    <a:gd name="csY1" fmla="*/ 791 h 71514"/>
                    <a:gd name="csX2" fmla="*/ 58103 w 144779"/>
                    <a:gd name="csY2" fmla="*/ 59846 h 71514"/>
                    <a:gd name="csX3" fmla="*/ 99060 w 144779"/>
                    <a:gd name="csY3" fmla="*/ 42701 h 71514"/>
                    <a:gd name="csX4" fmla="*/ 120967 w 144779"/>
                    <a:gd name="csY4" fmla="*/ 67466 h 71514"/>
                    <a:gd name="csX5" fmla="*/ 144780 w 144779"/>
                    <a:gd name="csY5" fmla="*/ 70324 h 715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44779" h="71514">
                      <a:moveTo>
                        <a:pt x="0" y="56989"/>
                      </a:moveTo>
                      <a:cubicBezTo>
                        <a:pt x="16192" y="8411"/>
                        <a:pt x="28575" y="2696"/>
                        <a:pt x="34290" y="791"/>
                      </a:cubicBezTo>
                      <a:cubicBezTo>
                        <a:pt x="56197" y="-7781"/>
                        <a:pt x="40957" y="56036"/>
                        <a:pt x="58103" y="59846"/>
                      </a:cubicBezTo>
                      <a:cubicBezTo>
                        <a:pt x="74295" y="62704"/>
                        <a:pt x="87630" y="38891"/>
                        <a:pt x="99060" y="42701"/>
                      </a:cubicBezTo>
                      <a:cubicBezTo>
                        <a:pt x="108585" y="46511"/>
                        <a:pt x="105728" y="57941"/>
                        <a:pt x="120967" y="67466"/>
                      </a:cubicBezTo>
                      <a:cubicBezTo>
                        <a:pt x="128588" y="72229"/>
                        <a:pt x="139065" y="72229"/>
                        <a:pt x="144780" y="70324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E19AA9-9FC4-EC79-A409-A9D0FCB969F4}"/>
              </a:ext>
            </a:extLst>
          </p:cNvPr>
          <p:cNvGrpSpPr/>
          <p:nvPr/>
        </p:nvGrpSpPr>
        <p:grpSpPr>
          <a:xfrm>
            <a:off x="7693736" y="1579258"/>
            <a:ext cx="1197516" cy="4134788"/>
            <a:chOff x="7341953" y="1579258"/>
            <a:chExt cx="1197516" cy="41347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0437F5-5B49-3B70-DD21-C7B9D692F4BE}"/>
                </a:ext>
              </a:extLst>
            </p:cNvPr>
            <p:cNvSpPr>
              <a:spLocks/>
            </p:cNvSpPr>
            <p:nvPr/>
          </p:nvSpPr>
          <p:spPr>
            <a:xfrm>
              <a:off x="7353177" y="2635023"/>
              <a:ext cx="177314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6BC35-F5F6-2DD6-18A5-CFD81A8698FA}"/>
                </a:ext>
              </a:extLst>
            </p:cNvPr>
            <p:cNvSpPr txBox="1">
              <a:spLocks/>
            </p:cNvSpPr>
            <p:nvPr/>
          </p:nvSpPr>
          <p:spPr>
            <a:xfrm>
              <a:off x="7353177" y="3014816"/>
              <a:ext cx="118629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BYOG / WLPUN Integration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F1C3E2-ED4B-506C-B436-7A833A3A0033}"/>
                </a:ext>
              </a:extLst>
            </p:cNvPr>
            <p:cNvSpPr txBox="1">
              <a:spLocks/>
            </p:cNvSpPr>
            <p:nvPr/>
          </p:nvSpPr>
          <p:spPr>
            <a:xfrm>
              <a:off x="7353177" y="3867387"/>
              <a:ext cx="1186292" cy="184665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introduces co-located generation model</a:t>
              </a:r>
              <a:r>
                <a:rPr lang="en-US" sz="1200"/>
                <a:t> (WLPUN/BYOG) to enable integrated load and generation interconnection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63F505-EEAB-8038-A209-E61551320775}"/>
                </a:ext>
              </a:extLst>
            </p:cNvPr>
            <p:cNvSpPr txBox="1">
              <a:spLocks/>
            </p:cNvSpPr>
            <p:nvPr/>
          </p:nvSpPr>
          <p:spPr>
            <a:xfrm>
              <a:off x="7341953" y="2353699"/>
              <a:ext cx="575436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May 2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B0545FD-DF1D-C750-BE55-937289AE6AF3}"/>
                </a:ext>
              </a:extLst>
            </p:cNvPr>
            <p:cNvGrpSpPr/>
            <p:nvPr/>
          </p:nvGrpSpPr>
          <p:grpSpPr>
            <a:xfrm>
              <a:off x="7341953" y="1579258"/>
              <a:ext cx="678245" cy="706920"/>
              <a:chOff x="9188562" y="1307295"/>
              <a:chExt cx="699537" cy="70692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AF47C0B7-D6CF-DEBB-19BC-EDA1C8B4FB91}"/>
                  </a:ext>
                </a:extLst>
              </p:cNvPr>
              <p:cNvGrpSpPr/>
              <p:nvPr/>
            </p:nvGrpSpPr>
            <p:grpSpPr>
              <a:xfrm>
                <a:off x="9415659" y="1307295"/>
                <a:ext cx="472440" cy="590550"/>
                <a:chOff x="6836887" y="1306851"/>
                <a:chExt cx="472440" cy="590550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D9CA1DA-596B-4DD0-0660-06BD6D3E4239}"/>
                    </a:ext>
                  </a:extLst>
                </p:cNvPr>
                <p:cNvSpPr/>
                <p:nvPr/>
              </p:nvSpPr>
              <p:spPr>
                <a:xfrm>
                  <a:off x="7191218" y="1306851"/>
                  <a:ext cx="118109" cy="118109"/>
                </a:xfrm>
                <a:custGeom>
                  <a:avLst/>
                  <a:gdLst>
                    <a:gd name="csX0" fmla="*/ 0 w 118109"/>
                    <a:gd name="csY0" fmla="*/ 0 h 118109"/>
                    <a:gd name="csX1" fmla="*/ 0 w 118109"/>
                    <a:gd name="csY1" fmla="*/ 118110 h 118109"/>
                    <a:gd name="csX2" fmla="*/ 118110 w 118109"/>
                    <a:gd name="csY2" fmla="*/ 118110 h 1181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8109" h="118109">
                      <a:moveTo>
                        <a:pt x="0" y="0"/>
                      </a:moveTo>
                      <a:lnTo>
                        <a:pt x="0" y="118110"/>
                      </a:lnTo>
                      <a:lnTo>
                        <a:pt x="118110" y="11811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6AFC4A16-55CB-0F4D-09BC-EA69DF5FCE38}"/>
                    </a:ext>
                  </a:extLst>
                </p:cNvPr>
                <p:cNvSpPr/>
                <p:nvPr/>
              </p:nvSpPr>
              <p:spPr>
                <a:xfrm>
                  <a:off x="6836887" y="1306851"/>
                  <a:ext cx="472439" cy="590550"/>
                </a:xfrm>
                <a:custGeom>
                  <a:avLst/>
                  <a:gdLst>
                    <a:gd name="csX0" fmla="*/ 354330 w 472439"/>
                    <a:gd name="csY0" fmla="*/ 0 h 590550"/>
                    <a:gd name="csX1" fmla="*/ 0 w 472439"/>
                    <a:gd name="csY1" fmla="*/ 0 h 590550"/>
                    <a:gd name="csX2" fmla="*/ 0 w 472439"/>
                    <a:gd name="csY2" fmla="*/ 590550 h 590550"/>
                    <a:gd name="csX3" fmla="*/ 472440 w 472439"/>
                    <a:gd name="csY3" fmla="*/ 590550 h 590550"/>
                    <a:gd name="csX4" fmla="*/ 472440 w 472439"/>
                    <a:gd name="csY4" fmla="*/ 118110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472439" h="590550">
                      <a:moveTo>
                        <a:pt x="354330" y="0"/>
                      </a:move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72440" y="590550"/>
                      </a:lnTo>
                      <a:lnTo>
                        <a:pt x="472440" y="11811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91A44E5-9906-A98B-13E2-F3BD2BCC2238}"/>
                  </a:ext>
                </a:extLst>
              </p:cNvPr>
              <p:cNvSpPr/>
              <p:nvPr/>
            </p:nvSpPr>
            <p:spPr>
              <a:xfrm>
                <a:off x="9300481" y="1365046"/>
                <a:ext cx="472439" cy="590550"/>
              </a:xfrm>
              <a:custGeom>
                <a:avLst/>
                <a:gdLst>
                  <a:gd name="csX0" fmla="*/ 354330 w 472439"/>
                  <a:gd name="csY0" fmla="*/ 0 h 590550"/>
                  <a:gd name="csX1" fmla="*/ 0 w 472439"/>
                  <a:gd name="csY1" fmla="*/ 0 h 590550"/>
                  <a:gd name="csX2" fmla="*/ 0 w 472439"/>
                  <a:gd name="csY2" fmla="*/ 590550 h 590550"/>
                  <a:gd name="csX3" fmla="*/ 472440 w 472439"/>
                  <a:gd name="csY3" fmla="*/ 590550 h 590550"/>
                  <a:gd name="csX4" fmla="*/ 472440 w 472439"/>
                  <a:gd name="csY4" fmla="*/ 118110 h 590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2439" h="590550">
                    <a:moveTo>
                      <a:pt x="354330" y="0"/>
                    </a:moveTo>
                    <a:lnTo>
                      <a:pt x="0" y="0"/>
                    </a:lnTo>
                    <a:lnTo>
                      <a:pt x="0" y="590550"/>
                    </a:lnTo>
                    <a:lnTo>
                      <a:pt x="472440" y="590550"/>
                    </a:lnTo>
                    <a:lnTo>
                      <a:pt x="472440" y="11811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A981202-BA28-1364-DB52-D8BDFA391392}"/>
                  </a:ext>
                </a:extLst>
              </p:cNvPr>
              <p:cNvSpPr/>
              <p:nvPr/>
            </p:nvSpPr>
            <p:spPr>
              <a:xfrm>
                <a:off x="9654812" y="1365046"/>
                <a:ext cx="118109" cy="118109"/>
              </a:xfrm>
              <a:custGeom>
                <a:avLst/>
                <a:gdLst>
                  <a:gd name="csX0" fmla="*/ 0 w 118109"/>
                  <a:gd name="csY0" fmla="*/ 0 h 118109"/>
                  <a:gd name="csX1" fmla="*/ 0 w 118109"/>
                  <a:gd name="csY1" fmla="*/ 118110 h 118109"/>
                  <a:gd name="csX2" fmla="*/ 118110 w 118109"/>
                  <a:gd name="csY2" fmla="*/ 118110 h 118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109" h="118109">
                    <a:moveTo>
                      <a:pt x="0" y="0"/>
                    </a:moveTo>
                    <a:lnTo>
                      <a:pt x="0" y="118110"/>
                    </a:lnTo>
                    <a:lnTo>
                      <a:pt x="118110" y="11811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2F664253-CAEA-BC14-6558-12106604DEA5}"/>
                  </a:ext>
                </a:extLst>
              </p:cNvPr>
              <p:cNvGrpSpPr/>
              <p:nvPr/>
            </p:nvGrpSpPr>
            <p:grpSpPr>
              <a:xfrm>
                <a:off x="9188562" y="1423665"/>
                <a:ext cx="511730" cy="590550"/>
                <a:chOff x="7839219" y="1423665"/>
                <a:chExt cx="511730" cy="590550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071E9AC9-53C8-39C0-562A-9FC35DFB3DC0}"/>
                    </a:ext>
                  </a:extLst>
                </p:cNvPr>
                <p:cNvSpPr/>
                <p:nvPr/>
              </p:nvSpPr>
              <p:spPr>
                <a:xfrm>
                  <a:off x="7839219" y="1423665"/>
                  <a:ext cx="464820" cy="590550"/>
                </a:xfrm>
                <a:custGeom>
                  <a:avLst/>
                  <a:gdLst>
                    <a:gd name="csX0" fmla="*/ 464820 w 464820"/>
                    <a:gd name="csY0" fmla="*/ 199073 h 590550"/>
                    <a:gd name="csX1" fmla="*/ 464820 w 464820"/>
                    <a:gd name="csY1" fmla="*/ 111443 h 590550"/>
                    <a:gd name="csX2" fmla="*/ 356235 w 464820"/>
                    <a:gd name="csY2" fmla="*/ 0 h 590550"/>
                    <a:gd name="csX3" fmla="*/ 0 w 464820"/>
                    <a:gd name="csY3" fmla="*/ 0 h 590550"/>
                    <a:gd name="csX4" fmla="*/ 0 w 464820"/>
                    <a:gd name="csY4" fmla="*/ 590550 h 590550"/>
                    <a:gd name="csX5" fmla="*/ 464820 w 464820"/>
                    <a:gd name="csY5" fmla="*/ 590550 h 590550"/>
                    <a:gd name="csX6" fmla="*/ 464820 w 464820"/>
                    <a:gd name="csY6" fmla="*/ 356235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64820" h="590550">
                      <a:moveTo>
                        <a:pt x="464820" y="199073"/>
                      </a:moveTo>
                      <a:lnTo>
                        <a:pt x="464820" y="111443"/>
                      </a:lnTo>
                      <a:lnTo>
                        <a:pt x="356235" y="0"/>
                      </a:ln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64820" y="590550"/>
                      </a:lnTo>
                      <a:lnTo>
                        <a:pt x="464820" y="356235"/>
                      </a:lnTo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" name="Graphic 103">
                  <a:extLst>
                    <a:ext uri="{FF2B5EF4-FFF2-40B4-BE49-F238E27FC236}">
                      <a16:creationId xmlns:a16="http://schemas.microsoft.com/office/drawing/2014/main" id="{05DDB497-8580-0145-9E1D-8F292723DC65}"/>
                    </a:ext>
                  </a:extLst>
                </p:cNvPr>
                <p:cNvGrpSpPr/>
                <p:nvPr/>
              </p:nvGrpSpPr>
              <p:grpSpPr>
                <a:xfrm>
                  <a:off x="8075439" y="1660599"/>
                  <a:ext cx="275510" cy="274558"/>
                  <a:chOff x="8075439" y="1660599"/>
                  <a:chExt cx="275510" cy="274558"/>
                </a:xfrm>
                <a:noFill/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3294D4BA-3A12-203D-76FF-E8B2F6A6D302}"/>
                      </a:ext>
                    </a:extLst>
                  </p:cNvPr>
                  <p:cNvSpPr/>
                  <p:nvPr/>
                </p:nvSpPr>
                <p:spPr>
                  <a:xfrm>
                    <a:off x="8186881" y="1661313"/>
                    <a:ext cx="110489" cy="73818"/>
                  </a:xfrm>
                  <a:custGeom>
                    <a:avLst/>
                    <a:gdLst>
                      <a:gd name="csX0" fmla="*/ 0 w 110489"/>
                      <a:gd name="csY0" fmla="*/ 73819 h 73818"/>
                      <a:gd name="csX1" fmla="*/ 66675 w 110489"/>
                      <a:gd name="csY1" fmla="*/ 7144 h 73818"/>
                      <a:gd name="csX2" fmla="*/ 101917 w 110489"/>
                      <a:gd name="csY2" fmla="*/ 7144 h 73818"/>
                      <a:gd name="csX3" fmla="*/ 101917 w 110489"/>
                      <a:gd name="csY3" fmla="*/ 7144 h 73818"/>
                      <a:gd name="csX4" fmla="*/ 110490 w 110489"/>
                      <a:gd name="csY4" fmla="*/ 15716 h 738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0489" h="73818">
                        <a:moveTo>
                          <a:pt x="0" y="73819"/>
                        </a:moveTo>
                        <a:lnTo>
                          <a:pt x="66675" y="7144"/>
                        </a:lnTo>
                        <a:cubicBezTo>
                          <a:pt x="76200" y="-2381"/>
                          <a:pt x="92392" y="-2381"/>
                          <a:pt x="101917" y="7144"/>
                        </a:cubicBezTo>
                        <a:lnTo>
                          <a:pt x="101917" y="7144"/>
                        </a:lnTo>
                        <a:lnTo>
                          <a:pt x="110490" y="15716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DA88BDC4-AA95-1C25-6113-9D83ACA1EB37}"/>
                      </a:ext>
                    </a:extLst>
                  </p:cNvPr>
                  <p:cNvSpPr/>
                  <p:nvPr/>
                </p:nvSpPr>
                <p:spPr>
                  <a:xfrm>
                    <a:off x="8237364" y="1660599"/>
                    <a:ext cx="113585" cy="113585"/>
                  </a:xfrm>
                  <a:custGeom>
                    <a:avLst/>
                    <a:gdLst>
                      <a:gd name="csX0" fmla="*/ 36195 w 113585"/>
                      <a:gd name="csY0" fmla="*/ 113586 h 113585"/>
                      <a:gd name="csX1" fmla="*/ 105727 w 113585"/>
                      <a:gd name="csY1" fmla="*/ 44053 h 113585"/>
                      <a:gd name="csX2" fmla="*/ 105727 w 113585"/>
                      <a:gd name="csY2" fmla="*/ 44053 h 113585"/>
                      <a:gd name="csX3" fmla="*/ 105727 w 113585"/>
                      <a:gd name="csY3" fmla="*/ 7858 h 113585"/>
                      <a:gd name="csX4" fmla="*/ 69532 w 113585"/>
                      <a:gd name="csY4" fmla="*/ 7858 h 113585"/>
                      <a:gd name="csX5" fmla="*/ 0 w 113585"/>
                      <a:gd name="csY5" fmla="*/ 77391 h 1135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3585" h="113585">
                        <a:moveTo>
                          <a:pt x="36195" y="113586"/>
                        </a:moveTo>
                        <a:lnTo>
                          <a:pt x="105727" y="44053"/>
                        </a:lnTo>
                        <a:lnTo>
                          <a:pt x="105727" y="44053"/>
                        </a:lnTo>
                        <a:cubicBezTo>
                          <a:pt x="116205" y="34528"/>
                          <a:pt x="116205" y="17383"/>
                          <a:pt x="105727" y="7858"/>
                        </a:cubicBezTo>
                        <a:cubicBezTo>
                          <a:pt x="96202" y="-2619"/>
                          <a:pt x="79057" y="-2619"/>
                          <a:pt x="69532" y="7858"/>
                        </a:cubicBezTo>
                        <a:lnTo>
                          <a:pt x="0" y="77391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710C138C-799D-37AF-7469-CC1159A55470}"/>
                      </a:ext>
                    </a:extLst>
                  </p:cNvPr>
                  <p:cNvSpPr/>
                  <p:nvPr/>
                </p:nvSpPr>
                <p:spPr>
                  <a:xfrm>
                    <a:off x="8075439" y="1737990"/>
                    <a:ext cx="198119" cy="197167"/>
                  </a:xfrm>
                  <a:custGeom>
                    <a:avLst/>
                    <a:gdLst>
                      <a:gd name="csX0" fmla="*/ 198120 w 198119"/>
                      <a:gd name="csY0" fmla="*/ 36195 h 197167"/>
                      <a:gd name="csX1" fmla="*/ 161925 w 198119"/>
                      <a:gd name="csY1" fmla="*/ 0 h 197167"/>
                      <a:gd name="csX2" fmla="*/ 22860 w 198119"/>
                      <a:gd name="csY2" fmla="*/ 138113 h 197167"/>
                      <a:gd name="csX3" fmla="*/ 0 w 198119"/>
                      <a:gd name="csY3" fmla="*/ 197168 h 197167"/>
                      <a:gd name="csX4" fmla="*/ 59055 w 198119"/>
                      <a:gd name="csY4" fmla="*/ 174308 h 197167"/>
                      <a:gd name="csX5" fmla="*/ 198120 w 198119"/>
                      <a:gd name="csY5" fmla="*/ 36195 h 197167"/>
                      <a:gd name="csX6" fmla="*/ 22860 w 198119"/>
                      <a:gd name="csY6" fmla="*/ 138113 h 197167"/>
                      <a:gd name="csX7" fmla="*/ 59055 w 198119"/>
                      <a:gd name="csY7" fmla="*/ 174308 h 19716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98119" h="197167">
                        <a:moveTo>
                          <a:pt x="198120" y="36195"/>
                        </a:moveTo>
                        <a:lnTo>
                          <a:pt x="161925" y="0"/>
                        </a:lnTo>
                        <a:lnTo>
                          <a:pt x="22860" y="138113"/>
                        </a:lnTo>
                        <a:lnTo>
                          <a:pt x="0" y="197168"/>
                        </a:lnTo>
                        <a:lnTo>
                          <a:pt x="59055" y="174308"/>
                        </a:lnTo>
                        <a:lnTo>
                          <a:pt x="198120" y="36195"/>
                        </a:lnTo>
                        <a:close/>
                        <a:moveTo>
                          <a:pt x="22860" y="138113"/>
                        </a:moveTo>
                        <a:lnTo>
                          <a:pt x="59055" y="174308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4A3D2A7-484D-84FB-7ACF-20FEB4D19B3E}"/>
                    </a:ext>
                  </a:extLst>
                </p:cNvPr>
                <p:cNvSpPr/>
                <p:nvPr/>
              </p:nvSpPr>
              <p:spPr>
                <a:xfrm>
                  <a:off x="7899226" y="1617975"/>
                  <a:ext cx="241935" cy="9525"/>
                </a:xfrm>
                <a:custGeom>
                  <a:avLst/>
                  <a:gdLst>
                    <a:gd name="csX0" fmla="*/ 0 w 241935"/>
                    <a:gd name="csY0" fmla="*/ 0 h 9525"/>
                    <a:gd name="csX1" fmla="*/ 241935 w 24193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41935" h="9525">
                      <a:moveTo>
                        <a:pt x="0" y="0"/>
                      </a:moveTo>
                      <a:lnTo>
                        <a:pt x="24193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8F8B5A4C-DA61-D62A-7204-B1384CE27FD6}"/>
                    </a:ext>
                  </a:extLst>
                </p:cNvPr>
                <p:cNvSpPr/>
                <p:nvPr/>
              </p:nvSpPr>
              <p:spPr>
                <a:xfrm>
                  <a:off x="7899226" y="1746562"/>
                  <a:ext cx="238125" cy="9525"/>
                </a:xfrm>
                <a:custGeom>
                  <a:avLst/>
                  <a:gdLst>
                    <a:gd name="csX0" fmla="*/ 0 w 238125"/>
                    <a:gd name="csY0" fmla="*/ 0 h 9525"/>
                    <a:gd name="csX1" fmla="*/ 238125 w 23812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38125" h="9525">
                      <a:moveTo>
                        <a:pt x="0" y="0"/>
                      </a:moveTo>
                      <a:lnTo>
                        <a:pt x="23812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A5C1E8FA-52A9-BA05-87AD-969AD01728C1}"/>
                    </a:ext>
                  </a:extLst>
                </p:cNvPr>
                <p:cNvSpPr/>
                <p:nvPr/>
              </p:nvSpPr>
              <p:spPr>
                <a:xfrm>
                  <a:off x="7899226" y="1682745"/>
                  <a:ext cx="210502" cy="9525"/>
                </a:xfrm>
                <a:custGeom>
                  <a:avLst/>
                  <a:gdLst>
                    <a:gd name="csX0" fmla="*/ 0 w 210502"/>
                    <a:gd name="csY0" fmla="*/ 0 h 9525"/>
                    <a:gd name="csX1" fmla="*/ 210503 w 210502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10502" h="9525">
                      <a:moveTo>
                        <a:pt x="0" y="0"/>
                      </a:moveTo>
                      <a:lnTo>
                        <a:pt x="210503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0D287BC7-32D3-9A9E-EA56-C6F58062D7F6}"/>
                    </a:ext>
                  </a:extLst>
                </p:cNvPr>
                <p:cNvSpPr/>
                <p:nvPr/>
              </p:nvSpPr>
              <p:spPr>
                <a:xfrm>
                  <a:off x="7899226" y="1553205"/>
                  <a:ext cx="93345" cy="9525"/>
                </a:xfrm>
                <a:custGeom>
                  <a:avLst/>
                  <a:gdLst>
                    <a:gd name="csX0" fmla="*/ 0 w 93345"/>
                    <a:gd name="csY0" fmla="*/ 0 h 9525"/>
                    <a:gd name="csX1" fmla="*/ 93345 w 9334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345" h="9525">
                      <a:moveTo>
                        <a:pt x="0" y="0"/>
                      </a:moveTo>
                      <a:lnTo>
                        <a:pt x="9334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D1C40B0D-9BAB-5074-9DC3-BB7BBE29CB2C}"/>
                    </a:ext>
                  </a:extLst>
                </p:cNvPr>
                <p:cNvSpPr/>
                <p:nvPr/>
              </p:nvSpPr>
              <p:spPr>
                <a:xfrm>
                  <a:off x="8195453" y="1423665"/>
                  <a:ext cx="108585" cy="111442"/>
                </a:xfrm>
                <a:custGeom>
                  <a:avLst/>
                  <a:gdLst>
                    <a:gd name="csX0" fmla="*/ 108585 w 108585"/>
                    <a:gd name="csY0" fmla="*/ 111443 h 111442"/>
                    <a:gd name="csX1" fmla="*/ 0 w 108585"/>
                    <a:gd name="csY1" fmla="*/ 111443 h 111442"/>
                    <a:gd name="csX2" fmla="*/ 0 w 108585"/>
                    <a:gd name="csY2" fmla="*/ 0 h 11144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08585" h="111442">
                      <a:moveTo>
                        <a:pt x="108585" y="111443"/>
                      </a:moveTo>
                      <a:lnTo>
                        <a:pt x="0" y="1114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72B405BB-3C51-CE70-2211-5CB97FB90553}"/>
                    </a:ext>
                  </a:extLst>
                </p:cNvPr>
                <p:cNvSpPr/>
                <p:nvPr/>
              </p:nvSpPr>
              <p:spPr>
                <a:xfrm>
                  <a:off x="7912561" y="1888646"/>
                  <a:ext cx="144779" cy="71514"/>
                </a:xfrm>
                <a:custGeom>
                  <a:avLst/>
                  <a:gdLst>
                    <a:gd name="csX0" fmla="*/ 0 w 144779"/>
                    <a:gd name="csY0" fmla="*/ 56989 h 71514"/>
                    <a:gd name="csX1" fmla="*/ 34290 w 144779"/>
                    <a:gd name="csY1" fmla="*/ 791 h 71514"/>
                    <a:gd name="csX2" fmla="*/ 58103 w 144779"/>
                    <a:gd name="csY2" fmla="*/ 59846 h 71514"/>
                    <a:gd name="csX3" fmla="*/ 99060 w 144779"/>
                    <a:gd name="csY3" fmla="*/ 42701 h 71514"/>
                    <a:gd name="csX4" fmla="*/ 120967 w 144779"/>
                    <a:gd name="csY4" fmla="*/ 67466 h 71514"/>
                    <a:gd name="csX5" fmla="*/ 144780 w 144779"/>
                    <a:gd name="csY5" fmla="*/ 70324 h 715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44779" h="71514">
                      <a:moveTo>
                        <a:pt x="0" y="56989"/>
                      </a:moveTo>
                      <a:cubicBezTo>
                        <a:pt x="16192" y="8411"/>
                        <a:pt x="28575" y="2696"/>
                        <a:pt x="34290" y="791"/>
                      </a:cubicBezTo>
                      <a:cubicBezTo>
                        <a:pt x="56197" y="-7781"/>
                        <a:pt x="40957" y="56036"/>
                        <a:pt x="58103" y="59846"/>
                      </a:cubicBezTo>
                      <a:cubicBezTo>
                        <a:pt x="74295" y="62704"/>
                        <a:pt x="87630" y="38891"/>
                        <a:pt x="99060" y="42701"/>
                      </a:cubicBezTo>
                      <a:cubicBezTo>
                        <a:pt x="108585" y="46511"/>
                        <a:pt x="105728" y="57941"/>
                        <a:pt x="120967" y="67466"/>
                      </a:cubicBezTo>
                      <a:cubicBezTo>
                        <a:pt x="128588" y="72229"/>
                        <a:pt x="139065" y="72229"/>
                        <a:pt x="144780" y="70324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9593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5AF1D-5FB5-DC02-0637-9A942E35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hink-cell data - do not delete" hidden="1">
            <a:extLst>
              <a:ext uri="{FF2B5EF4-FFF2-40B4-BE49-F238E27FC236}">
                <a16:creationId xmlns:a16="http://schemas.microsoft.com/office/drawing/2014/main" id="{53B6F90E-C308-A52E-AC10-EF4AC5B8D1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04" imgH="403" progId="TCLayout.ActiveDocument.1">
                  <p:embed/>
                </p:oleObj>
              </mc:Choice>
              <mc:Fallback>
                <p:oleObj name="think-cell Slide" r:id="rId26" imgW="404" imgH="403" progId="TCLayout.ActiveDocument.1">
                  <p:embed/>
                  <p:pic>
                    <p:nvPicPr>
                      <p:cNvPr id="4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B6F90E-C308-A52E-AC10-EF4AC5B8D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D92B1DA9-1C87-31C6-3156-3DA46C5105F1}"/>
              </a:ext>
            </a:extLst>
          </p:cNvPr>
          <p:cNvSpPr/>
          <p:nvPr/>
        </p:nvSpPr>
        <p:spPr>
          <a:xfrm>
            <a:off x="823241" y="4765331"/>
            <a:ext cx="7304728" cy="733220"/>
          </a:xfrm>
          <a:prstGeom prst="rect">
            <a:avLst/>
          </a:prstGeom>
          <a:solidFill>
            <a:schemeClr val="accent1">
              <a:lumMod val="10000"/>
              <a:lumOff val="9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39A79A-93C4-7719-4E43-95EAB2764F2F}"/>
              </a:ext>
            </a:extLst>
          </p:cNvPr>
          <p:cNvSpPr/>
          <p:nvPr/>
        </p:nvSpPr>
        <p:spPr>
          <a:xfrm>
            <a:off x="7001512" y="5943255"/>
            <a:ext cx="1440839" cy="519351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tx1"/>
                </a:solidFill>
              </a:rPr>
              <a:t>12 months</a:t>
            </a:r>
            <a:br>
              <a:rPr lang="en-US" sz="1200" b="1">
                <a:solidFill>
                  <a:schemeClr val="tx1"/>
                </a:solidFill>
              </a:rPr>
            </a:br>
            <a:r>
              <a:rPr lang="en-US" sz="1200" i="1">
                <a:solidFill>
                  <a:schemeClr val="tx1"/>
                </a:solidFill>
              </a:rPr>
              <a:t>(+24 weeks)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5F75CB-2CA0-5976-8A05-77BB43D9233E}"/>
              </a:ext>
            </a:extLst>
          </p:cNvPr>
          <p:cNvSpPr txBox="1">
            <a:spLocks/>
          </p:cNvSpPr>
          <p:nvPr/>
        </p:nvSpPr>
        <p:spPr>
          <a:xfrm>
            <a:off x="823241" y="6110597"/>
            <a:ext cx="798323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Timeline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FA750D-B8BA-8965-7FF5-0BAB6DC79918}"/>
              </a:ext>
            </a:extLst>
          </p:cNvPr>
          <p:cNvSpPr/>
          <p:nvPr/>
        </p:nvSpPr>
        <p:spPr>
          <a:xfrm>
            <a:off x="2489300" y="6073093"/>
            <a:ext cx="1222188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tx1"/>
                </a:solidFill>
              </a:rPr>
              <a:t>6 months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9695D2-490E-DD3D-1681-B54A61166A19}"/>
              </a:ext>
            </a:extLst>
          </p:cNvPr>
          <p:cNvSpPr/>
          <p:nvPr/>
        </p:nvSpPr>
        <p:spPr>
          <a:xfrm>
            <a:off x="4690743" y="5943255"/>
            <a:ext cx="1440839" cy="519351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tx1"/>
                </a:solidFill>
              </a:rPr>
              <a:t>8.5 months</a:t>
            </a:r>
            <a:br>
              <a:rPr lang="en-US" sz="1200" b="1">
                <a:solidFill>
                  <a:schemeClr val="tx1"/>
                </a:solidFill>
              </a:rPr>
            </a:br>
            <a:r>
              <a:rPr lang="en-US" sz="1200" i="1">
                <a:solidFill>
                  <a:schemeClr val="tx1"/>
                </a:solidFill>
              </a:rPr>
              <a:t>(+10 weeks)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D9374-39C6-AD31-67A5-2D891EEE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Study effort scales non-linearly: later years require disproportionate effort</a:t>
            </a: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637C31-2189-ABD8-00E1-C7454B57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30</a:t>
            </a:fld>
            <a:endParaRPr lang="en-US"/>
          </a:p>
        </p:txBody>
      </p:sp>
      <p:sp>
        <p:nvSpPr>
          <p:cNvPr id="128" name="Text Placeholder 20">
            <a:extLst>
              <a:ext uri="{FF2B5EF4-FFF2-40B4-BE49-F238E27FC236}">
                <a16:creationId xmlns:a16="http://schemas.microsoft.com/office/drawing/2014/main" id="{D8FB175D-B3D5-D667-00C0-1A10CCEB871C}"/>
              </a:ext>
            </a:extLst>
          </p:cNvPr>
          <p:cNvSpPr txBox="1">
            <a:spLocks/>
          </p:cNvSpPr>
          <p:nvPr/>
        </p:nvSpPr>
        <p:spPr>
          <a:xfrm>
            <a:off x="1257300" y="6606282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Source: ERCOT discussions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948AA-1AC6-0A0F-01A5-B25FD6F3A53A}"/>
              </a:ext>
            </a:extLst>
          </p:cNvPr>
          <p:cNvSpPr txBox="1">
            <a:spLocks/>
          </p:cNvSpPr>
          <p:nvPr/>
        </p:nvSpPr>
        <p:spPr>
          <a:xfrm>
            <a:off x="823241" y="1792465"/>
            <a:ext cx="3517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Year</a:t>
            </a:r>
          </a:p>
        </p:txBody>
      </p:sp>
      <p:cxnSp>
        <p:nvCxnSpPr>
          <p:cNvPr id="34" name="LineBasicDefault 7">
            <a:extLst>
              <a:ext uri="{FF2B5EF4-FFF2-40B4-BE49-F238E27FC236}">
                <a16:creationId xmlns:a16="http://schemas.microsoft.com/office/drawing/2014/main" id="{8EFAE4AD-C0EA-DBB4-AD0E-B4A39BBC0571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23241" y="2007909"/>
            <a:ext cx="372423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6D80328-6914-2F71-98EC-83E892218304}"/>
              </a:ext>
            </a:extLst>
          </p:cNvPr>
          <p:cNvGrpSpPr>
            <a:grpSpLocks/>
          </p:cNvGrpSpPr>
          <p:nvPr/>
        </p:nvGrpSpPr>
        <p:grpSpPr>
          <a:xfrm>
            <a:off x="8463666" y="1486036"/>
            <a:ext cx="3194934" cy="215444"/>
            <a:chOff x="1731309" y="1287727"/>
            <a:chExt cx="1983803" cy="21544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81AA1CF-3F93-63F3-FEEE-4923222F3799}"/>
                </a:ext>
              </a:extLst>
            </p:cNvPr>
            <p:cNvSpPr txBox="1">
              <a:spLocks/>
            </p:cNvSpPr>
            <p:nvPr/>
          </p:nvSpPr>
          <p:spPr>
            <a:xfrm>
              <a:off x="1731309" y="1287727"/>
              <a:ext cx="1983803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Key takeaways</a:t>
              </a:r>
            </a:p>
          </p:txBody>
        </p:sp>
        <p:cxnSp>
          <p:nvCxnSpPr>
            <p:cNvPr id="166" name="LineBasicDefault 7">
              <a:extLst>
                <a:ext uri="{FF2B5EF4-FFF2-40B4-BE49-F238E27FC236}">
                  <a16:creationId xmlns:a16="http://schemas.microsoft.com/office/drawing/2014/main" id="{05D9567E-3024-DAAA-5E5B-F1AF56E3851E}"/>
                </a:ext>
              </a:extLst>
            </p:cNvPr>
            <p:cNvCxnSpPr>
              <a:cxnSpLocks/>
            </p:cNvCxnSpPr>
            <p:nvPr>
              <p:custDataLst>
                <p:tags r:id="rId24"/>
              </p:custDataLst>
            </p:nvPr>
          </p:nvCxnSpPr>
          <p:spPr>
            <a:xfrm>
              <a:off x="1731309" y="1503171"/>
              <a:ext cx="198380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AD3AC55F-DF82-CA6B-2F71-70B5F12D2A6A}"/>
              </a:ext>
            </a:extLst>
          </p:cNvPr>
          <p:cNvSpPr txBox="1">
            <a:spLocks/>
          </p:cNvSpPr>
          <p:nvPr/>
        </p:nvSpPr>
        <p:spPr>
          <a:xfrm>
            <a:off x="8463666" y="1792465"/>
            <a:ext cx="3194934" cy="41088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Study effort is heavily back-loaded</a:t>
            </a:r>
            <a:r>
              <a:rPr lang="en-US" sz="1200"/>
              <a:t>: </a:t>
            </a:r>
            <a:r>
              <a:rPr lang="en-US" sz="1200" b="1"/>
              <a:t>final year (2032) requires disproportionately more effort</a:t>
            </a:r>
            <a:r>
              <a:rPr lang="en-US" sz="1200"/>
              <a:t> than earlier years across all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The “rollover” approach focuses on studying 2028–2031 within ~6 months</a:t>
            </a:r>
            <a:r>
              <a:rPr lang="en-US" sz="1200"/>
              <a:t>, deliberately leaving 2032 to Batch 1 to avoid including the most effort-intensive year within the baseline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The “bookend” approach includes 2032 within a limited ~10-week extension </a:t>
            </a:r>
            <a:r>
              <a:rPr lang="en-US" sz="1200"/>
              <a:t>by assessing 2032 requirements early and </a:t>
            </a:r>
            <a:r>
              <a:rPr lang="en-US" sz="1200" b="1"/>
              <a:t>identifying transmission elements that can be accelerated to support earlier years </a:t>
            </a:r>
            <a:r>
              <a:rPr lang="en-US" sz="1200"/>
              <a:t>(e.g., 2029–2031), while trading depth in intermediate years (2029, 2031)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The “study all” approach maintains full depth across all years but requires a material timeline extension </a:t>
            </a:r>
            <a:r>
              <a:rPr lang="en-US" sz="1200"/>
              <a:t>(~12 months total), reflecting the non-linear increase in effort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E4BF174-52B0-7AC1-B1BA-F88802CCF88A}"/>
              </a:ext>
            </a:extLst>
          </p:cNvPr>
          <p:cNvSpPr txBox="1">
            <a:spLocks/>
          </p:cNvSpPr>
          <p:nvPr/>
        </p:nvSpPr>
        <p:spPr>
          <a:xfrm>
            <a:off x="823241" y="5547842"/>
            <a:ext cx="1932287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Total effort, </a:t>
            </a:r>
            <a:br>
              <a:rPr lang="en-US" sz="1200" b="1"/>
            </a:br>
            <a:r>
              <a:rPr lang="en-US" sz="1200" i="1"/>
              <a:t>% of “Rollover” approach</a:t>
            </a:r>
            <a:endParaRPr lang="en-US" sz="1200" i="1">
              <a:ea typeface="+mn-lt"/>
              <a:cs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891C8C-AAC5-237A-2FFE-3557B0037BDE}"/>
              </a:ext>
            </a:extLst>
          </p:cNvPr>
          <p:cNvSpPr txBox="1">
            <a:spLocks/>
          </p:cNvSpPr>
          <p:nvPr/>
        </p:nvSpPr>
        <p:spPr>
          <a:xfrm>
            <a:off x="1522629" y="1792465"/>
            <a:ext cx="1232899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Year treatment</a:t>
            </a:r>
          </a:p>
        </p:txBody>
      </p:sp>
      <p:cxnSp>
        <p:nvCxnSpPr>
          <p:cNvPr id="64" name="LineBasicDefault 7">
            <a:extLst>
              <a:ext uri="{FF2B5EF4-FFF2-40B4-BE49-F238E27FC236}">
                <a16:creationId xmlns:a16="http://schemas.microsoft.com/office/drawing/2014/main" id="{56634E77-C777-E3EB-7738-12543D7AF72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522629" y="2007909"/>
            <a:ext cx="1232899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ED39ABB-B906-6547-2B1D-4715EF91A103}"/>
              </a:ext>
            </a:extLst>
          </p:cNvPr>
          <p:cNvSpPr txBox="1">
            <a:spLocks/>
          </p:cNvSpPr>
          <p:nvPr/>
        </p:nvSpPr>
        <p:spPr>
          <a:xfrm>
            <a:off x="2873760" y="1792465"/>
            <a:ext cx="632672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Effort</a:t>
            </a:r>
            <a:r>
              <a:rPr lang="en-US" sz="1200"/>
              <a:t>, %</a:t>
            </a:r>
          </a:p>
        </p:txBody>
      </p:sp>
      <p:cxnSp>
        <p:nvCxnSpPr>
          <p:cNvPr id="67" name="LineBasicDefault 7">
            <a:extLst>
              <a:ext uri="{FF2B5EF4-FFF2-40B4-BE49-F238E27FC236}">
                <a16:creationId xmlns:a16="http://schemas.microsoft.com/office/drawing/2014/main" id="{989F7E44-A088-94FC-30CE-3F1BB34CB55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873760" y="2007909"/>
            <a:ext cx="63267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614133-2402-4AF6-9DAE-E909D08436C0}"/>
              </a:ext>
            </a:extLst>
          </p:cNvPr>
          <p:cNvGrpSpPr/>
          <p:nvPr/>
        </p:nvGrpSpPr>
        <p:grpSpPr>
          <a:xfrm>
            <a:off x="1866926" y="1486036"/>
            <a:ext cx="1639506" cy="215444"/>
            <a:chOff x="1731309" y="1287727"/>
            <a:chExt cx="1983803" cy="21544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6BEFCCC-0251-67AA-775A-53E96872C2DB}"/>
                </a:ext>
              </a:extLst>
            </p:cNvPr>
            <p:cNvSpPr txBox="1">
              <a:spLocks/>
            </p:cNvSpPr>
            <p:nvPr/>
          </p:nvSpPr>
          <p:spPr>
            <a:xfrm>
              <a:off x="1731309" y="1287727"/>
              <a:ext cx="1983803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“Rollover” approach</a:t>
              </a:r>
            </a:p>
          </p:txBody>
        </p:sp>
        <p:cxnSp>
          <p:nvCxnSpPr>
            <p:cNvPr id="103" name="LineBasicDefault 7">
              <a:extLst>
                <a:ext uri="{FF2B5EF4-FFF2-40B4-BE49-F238E27FC236}">
                  <a16:creationId xmlns:a16="http://schemas.microsoft.com/office/drawing/2014/main" id="{7FAD09FB-D896-C989-8CBD-60035DA5745A}"/>
                </a:ext>
              </a:extLst>
            </p:cNvPr>
            <p:cNvCxnSpPr>
              <a:cxnSpLocks/>
            </p:cNvCxnSpPr>
            <p:nvPr>
              <p:custDataLst>
                <p:tags r:id="rId23"/>
              </p:custDataLst>
            </p:nvPr>
          </p:nvCxnSpPr>
          <p:spPr>
            <a:xfrm>
              <a:off x="1731309" y="1503171"/>
              <a:ext cx="198380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rackerNumBlue 12">
            <a:extLst>
              <a:ext uri="{FF2B5EF4-FFF2-40B4-BE49-F238E27FC236}">
                <a16:creationId xmlns:a16="http://schemas.microsoft.com/office/drawing/2014/main" id="{FBFB097A-CE97-3EE8-3132-5E79A48436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22629" y="1465828"/>
            <a:ext cx="279340" cy="279340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  <a:endParaRPr lang="en-US" sz="1200" b="1" err="1">
              <a:solidFill>
                <a:schemeClr val="bg1"/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71A9FA3-162A-C6B1-9031-5C2F3DD0BC40}"/>
              </a:ext>
            </a:extLst>
          </p:cNvPr>
          <p:cNvSpPr/>
          <p:nvPr/>
        </p:nvSpPr>
        <p:spPr>
          <a:xfrm>
            <a:off x="2826167" y="5602671"/>
            <a:ext cx="548455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9E4DF5-9C79-1CD9-695B-F15E32265573}"/>
              </a:ext>
            </a:extLst>
          </p:cNvPr>
          <p:cNvSpPr txBox="1">
            <a:spLocks/>
          </p:cNvSpPr>
          <p:nvPr/>
        </p:nvSpPr>
        <p:spPr>
          <a:xfrm>
            <a:off x="3833397" y="1792465"/>
            <a:ext cx="1232899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Year treatment</a:t>
            </a:r>
          </a:p>
        </p:txBody>
      </p:sp>
      <p:cxnSp>
        <p:nvCxnSpPr>
          <p:cNvPr id="81" name="LineBasicDefault 7">
            <a:extLst>
              <a:ext uri="{FF2B5EF4-FFF2-40B4-BE49-F238E27FC236}">
                <a16:creationId xmlns:a16="http://schemas.microsoft.com/office/drawing/2014/main" id="{27FF416A-FCB9-7909-AC22-B5B4D71E077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833397" y="2007909"/>
            <a:ext cx="1232899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45C13EA-F5C1-60DE-956B-6400A737ECBC}"/>
              </a:ext>
            </a:extLst>
          </p:cNvPr>
          <p:cNvSpPr txBox="1">
            <a:spLocks/>
          </p:cNvSpPr>
          <p:nvPr/>
        </p:nvSpPr>
        <p:spPr>
          <a:xfrm>
            <a:off x="5184528" y="1792465"/>
            <a:ext cx="632672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Effort</a:t>
            </a:r>
            <a:r>
              <a:rPr lang="en-US" sz="1200"/>
              <a:t>, %</a:t>
            </a:r>
          </a:p>
        </p:txBody>
      </p:sp>
      <p:cxnSp>
        <p:nvCxnSpPr>
          <p:cNvPr id="84" name="LineBasicDefault 7">
            <a:extLst>
              <a:ext uri="{FF2B5EF4-FFF2-40B4-BE49-F238E27FC236}">
                <a16:creationId xmlns:a16="http://schemas.microsoft.com/office/drawing/2014/main" id="{B0CBE2BD-20C6-5AD1-47EA-3B2077B41EC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184528" y="2007909"/>
            <a:ext cx="63267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B90DDF5-B2B9-D366-EBD2-B3C6F6E31B2D}"/>
              </a:ext>
            </a:extLst>
          </p:cNvPr>
          <p:cNvGrpSpPr/>
          <p:nvPr/>
        </p:nvGrpSpPr>
        <p:grpSpPr>
          <a:xfrm>
            <a:off x="4177694" y="1486036"/>
            <a:ext cx="1639506" cy="215444"/>
            <a:chOff x="4115009" y="1472659"/>
            <a:chExt cx="1983803" cy="21544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AAE0794-1338-4F12-8178-3156D3FD70C9}"/>
                </a:ext>
              </a:extLst>
            </p:cNvPr>
            <p:cNvSpPr txBox="1">
              <a:spLocks/>
            </p:cNvSpPr>
            <p:nvPr/>
          </p:nvSpPr>
          <p:spPr>
            <a:xfrm>
              <a:off x="4115009" y="1472659"/>
              <a:ext cx="1983803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“Bookend” approach</a:t>
              </a:r>
            </a:p>
          </p:txBody>
        </p:sp>
        <p:cxnSp>
          <p:nvCxnSpPr>
            <p:cNvPr id="106" name="LineBasicDefault 7">
              <a:extLst>
                <a:ext uri="{FF2B5EF4-FFF2-40B4-BE49-F238E27FC236}">
                  <a16:creationId xmlns:a16="http://schemas.microsoft.com/office/drawing/2014/main" id="{08638A8E-09F5-EE6F-5450-3F608A765438}"/>
                </a:ext>
              </a:extLst>
            </p:cNvPr>
            <p:cNvCxnSpPr>
              <a:cxnSpLocks/>
            </p:cNvCxnSpPr>
            <p:nvPr>
              <p:custDataLst>
                <p:tags r:id="rId22"/>
              </p:custDataLst>
            </p:nvPr>
          </p:nvCxnSpPr>
          <p:spPr>
            <a:xfrm>
              <a:off x="4115009" y="1688103"/>
              <a:ext cx="198380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rackerNumBlue 12">
            <a:extLst>
              <a:ext uri="{FF2B5EF4-FFF2-40B4-BE49-F238E27FC236}">
                <a16:creationId xmlns:a16="http://schemas.microsoft.com/office/drawing/2014/main" id="{F45ACEDE-694F-30CF-58B0-5F8D2A2A9F7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33397" y="1465828"/>
            <a:ext cx="279340" cy="279340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B34E6A8-115F-4506-B879-7E4E654762E7}"/>
              </a:ext>
            </a:extLst>
          </p:cNvPr>
          <p:cNvSpPr/>
          <p:nvPr/>
        </p:nvSpPr>
        <p:spPr>
          <a:xfrm>
            <a:off x="5136935" y="5602671"/>
            <a:ext cx="548455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tx1"/>
                </a:solidFill>
              </a:rPr>
              <a:t>140%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2459E-F3A1-BFFA-8681-D16194F83141}"/>
              </a:ext>
            </a:extLst>
          </p:cNvPr>
          <p:cNvGrpSpPr/>
          <p:nvPr/>
        </p:nvGrpSpPr>
        <p:grpSpPr>
          <a:xfrm>
            <a:off x="823241" y="2114601"/>
            <a:ext cx="7125324" cy="452063"/>
            <a:chOff x="823241" y="2114601"/>
            <a:chExt cx="7125324" cy="45206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5556D4-317A-20FE-7686-D7E668592F05}"/>
                </a:ext>
              </a:extLst>
            </p:cNvPr>
            <p:cNvSpPr>
              <a:spLocks/>
            </p:cNvSpPr>
            <p:nvPr/>
          </p:nvSpPr>
          <p:spPr>
            <a:xfrm>
              <a:off x="1522629" y="2114601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72BEBB9-D877-A93C-CAC8-C62A76CCD4D8}"/>
                </a:ext>
              </a:extLst>
            </p:cNvPr>
            <p:cNvSpPr>
              <a:spLocks/>
            </p:cNvSpPr>
            <p:nvPr/>
          </p:nvSpPr>
          <p:spPr>
            <a:xfrm>
              <a:off x="3833397" y="2114601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0FC77D5-C81C-1D2B-6A92-724DE8B953F6}"/>
                </a:ext>
              </a:extLst>
            </p:cNvPr>
            <p:cNvSpPr>
              <a:spLocks/>
            </p:cNvSpPr>
            <p:nvPr/>
          </p:nvSpPr>
          <p:spPr>
            <a:xfrm>
              <a:off x="6144166" y="2114601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310918-4D25-1056-3922-863A923C6622}"/>
                </a:ext>
              </a:extLst>
            </p:cNvPr>
            <p:cNvGrpSpPr/>
            <p:nvPr/>
          </p:nvGrpSpPr>
          <p:grpSpPr>
            <a:xfrm>
              <a:off x="823241" y="2183600"/>
              <a:ext cx="7125324" cy="314065"/>
              <a:chOff x="823241" y="2414607"/>
              <a:chExt cx="7125324" cy="31406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26A42-ADB8-BECB-8360-A9ECC102B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241" y="2463917"/>
                <a:ext cx="37242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b="0"/>
                </a:lvl1pPr>
                <a:lvl2pPr marL="548640" lvl="1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2pPr>
                <a:lvl3pPr marL="731520" lvl="2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◦"/>
                  <a:defRPr sz="1400" b="0"/>
                </a:lvl3pPr>
                <a:lvl4pPr marL="914400" lvl="3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-"/>
                  <a:defRPr sz="1400" b="0"/>
                </a:lvl4pPr>
                <a:lvl5pPr marL="1097280" lvl="4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sz="1200" b="1"/>
                  <a:t>2028</a:t>
                </a:r>
                <a:endParaRPr lang="en-US" sz="1200" b="1">
                  <a:ea typeface="+mn-lt"/>
                  <a:cs typeface="+mn-lt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4A3935D-9D3A-528C-0FAF-31E1D9DB0FCF}"/>
                  </a:ext>
                </a:extLst>
              </p:cNvPr>
              <p:cNvSpPr/>
              <p:nvPr/>
            </p:nvSpPr>
            <p:spPr>
              <a:xfrm>
                <a:off x="2873760" y="2414607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10%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874BEB-AA6A-3B57-C320-FF52606F4F38}"/>
                  </a:ext>
                </a:extLst>
              </p:cNvPr>
              <p:cNvSpPr/>
              <p:nvPr/>
            </p:nvSpPr>
            <p:spPr>
              <a:xfrm>
                <a:off x="5184528" y="2414607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10%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401BB94-1EBD-6E8C-D3FE-80DFE51EEBB0}"/>
                  </a:ext>
                </a:extLst>
              </p:cNvPr>
              <p:cNvSpPr/>
              <p:nvPr/>
            </p:nvSpPr>
            <p:spPr>
              <a:xfrm>
                <a:off x="7495297" y="2414607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10%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B6B7DB-903E-35B9-2E1F-17B45F1A9025}"/>
              </a:ext>
            </a:extLst>
          </p:cNvPr>
          <p:cNvGrpSpPr/>
          <p:nvPr/>
        </p:nvGrpSpPr>
        <p:grpSpPr>
          <a:xfrm>
            <a:off x="823241" y="3502363"/>
            <a:ext cx="7125324" cy="452063"/>
            <a:chOff x="823241" y="3831062"/>
            <a:chExt cx="7125324" cy="4520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C4E14C-DED0-CF93-F65B-176587553517}"/>
                </a:ext>
              </a:extLst>
            </p:cNvPr>
            <p:cNvSpPr txBox="1">
              <a:spLocks/>
            </p:cNvSpPr>
            <p:nvPr/>
          </p:nvSpPr>
          <p:spPr>
            <a:xfrm>
              <a:off x="823241" y="3964760"/>
              <a:ext cx="372423" cy="1846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2030</a:t>
              </a:r>
              <a:endParaRPr lang="en-US" sz="1200" b="1">
                <a:ea typeface="+mn-lt"/>
                <a:cs typeface="+mn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46778B0-C182-22FC-3187-8B0E3BE03D5A}"/>
                </a:ext>
              </a:extLst>
            </p:cNvPr>
            <p:cNvSpPr/>
            <p:nvPr/>
          </p:nvSpPr>
          <p:spPr>
            <a:xfrm>
              <a:off x="1522629" y="383106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74E18B6-E6AA-CAAF-2C9A-5DD8D0EC6EDC}"/>
                </a:ext>
              </a:extLst>
            </p:cNvPr>
            <p:cNvSpPr/>
            <p:nvPr/>
          </p:nvSpPr>
          <p:spPr>
            <a:xfrm>
              <a:off x="2873760" y="3900061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20%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B3C3129-6996-695A-BE0B-C3D6B12AE868}"/>
                </a:ext>
              </a:extLst>
            </p:cNvPr>
            <p:cNvSpPr/>
            <p:nvPr/>
          </p:nvSpPr>
          <p:spPr>
            <a:xfrm>
              <a:off x="3833397" y="383106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90B28E2-E87E-AE5D-F932-C9AA52224D9E}"/>
                </a:ext>
              </a:extLst>
            </p:cNvPr>
            <p:cNvSpPr/>
            <p:nvPr/>
          </p:nvSpPr>
          <p:spPr>
            <a:xfrm>
              <a:off x="5184528" y="3900061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20%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E78FA5-1E93-7B7A-2597-FE7CE3E0DF15}"/>
                </a:ext>
              </a:extLst>
            </p:cNvPr>
            <p:cNvSpPr/>
            <p:nvPr/>
          </p:nvSpPr>
          <p:spPr>
            <a:xfrm>
              <a:off x="6144166" y="383106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D168FDB-06B6-7078-6838-E11A7460AFAC}"/>
                </a:ext>
              </a:extLst>
            </p:cNvPr>
            <p:cNvSpPr/>
            <p:nvPr/>
          </p:nvSpPr>
          <p:spPr>
            <a:xfrm>
              <a:off x="7495297" y="3900061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20%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0FA11D-9AF0-CB14-901E-E8A09199DE55}"/>
              </a:ext>
            </a:extLst>
          </p:cNvPr>
          <p:cNvGrpSpPr/>
          <p:nvPr/>
        </p:nvGrpSpPr>
        <p:grpSpPr>
          <a:xfrm>
            <a:off x="823241" y="4890123"/>
            <a:ext cx="7125324" cy="452063"/>
            <a:chOff x="823241" y="5316519"/>
            <a:chExt cx="7125324" cy="4520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1AF51D-90B0-89BC-30CD-58DAEA5532B3}"/>
                </a:ext>
              </a:extLst>
            </p:cNvPr>
            <p:cNvSpPr txBox="1">
              <a:spLocks/>
            </p:cNvSpPr>
            <p:nvPr/>
          </p:nvSpPr>
          <p:spPr>
            <a:xfrm>
              <a:off x="823241" y="5450217"/>
              <a:ext cx="372423" cy="1846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2032</a:t>
              </a:r>
              <a:endParaRPr lang="en-US" sz="1200" b="1">
                <a:ea typeface="+mn-lt"/>
                <a:cs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AA47D4F-D9E2-4930-762F-6F23EA4C4FF9}"/>
                </a:ext>
              </a:extLst>
            </p:cNvPr>
            <p:cNvSpPr/>
            <p:nvPr/>
          </p:nvSpPr>
          <p:spPr>
            <a:xfrm>
              <a:off x="1522629" y="5316519"/>
              <a:ext cx="1232899" cy="452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</a:rPr>
                <a:t>Not studied </a:t>
              </a:r>
              <a:r>
                <a:rPr lang="en-US" sz="1100" i="1">
                  <a:solidFill>
                    <a:schemeClr val="tx1"/>
                  </a:solidFill>
                </a:rPr>
                <a:t>(left to Batch 1)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C594402-1C68-767F-5FEE-9C066F29F832}"/>
                </a:ext>
              </a:extLst>
            </p:cNvPr>
            <p:cNvSpPr/>
            <p:nvPr/>
          </p:nvSpPr>
          <p:spPr>
            <a:xfrm>
              <a:off x="2873760" y="5385518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A9F30CA-01EE-9128-935A-5DF2575F24B7}"/>
                </a:ext>
              </a:extLst>
            </p:cNvPr>
            <p:cNvSpPr/>
            <p:nvPr/>
          </p:nvSpPr>
          <p:spPr>
            <a:xfrm>
              <a:off x="3833397" y="5316519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FDB83-37DC-346B-E7E6-BA54DC81DDC4}"/>
                </a:ext>
              </a:extLst>
            </p:cNvPr>
            <p:cNvSpPr/>
            <p:nvPr/>
          </p:nvSpPr>
          <p:spPr>
            <a:xfrm>
              <a:off x="5184528" y="5385518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01B1CAC-DC0D-0E81-78E8-693494376F4B}"/>
                </a:ext>
              </a:extLst>
            </p:cNvPr>
            <p:cNvSpPr/>
            <p:nvPr/>
          </p:nvSpPr>
          <p:spPr>
            <a:xfrm>
              <a:off x="6144166" y="5316519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A95E791-8769-24FE-0AE9-EA2FE643D89B}"/>
                </a:ext>
              </a:extLst>
            </p:cNvPr>
            <p:cNvSpPr/>
            <p:nvPr/>
          </p:nvSpPr>
          <p:spPr>
            <a:xfrm>
              <a:off x="7495297" y="5385518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100%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E45D4EC-7A23-2758-4BF2-373040D5D687}"/>
              </a:ext>
            </a:extLst>
          </p:cNvPr>
          <p:cNvGrpSpPr/>
          <p:nvPr/>
        </p:nvGrpSpPr>
        <p:grpSpPr>
          <a:xfrm>
            <a:off x="6144166" y="1792465"/>
            <a:ext cx="1232899" cy="215444"/>
            <a:chOff x="1767155" y="1594156"/>
            <a:chExt cx="468239" cy="21544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53699A4-BF24-ADE3-4921-7BE2DE1B2D69}"/>
                </a:ext>
              </a:extLst>
            </p:cNvPr>
            <p:cNvSpPr txBox="1">
              <a:spLocks/>
            </p:cNvSpPr>
            <p:nvPr/>
          </p:nvSpPr>
          <p:spPr>
            <a:xfrm>
              <a:off x="1767155" y="1594156"/>
              <a:ext cx="468239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Year treatment</a:t>
              </a:r>
            </a:p>
          </p:txBody>
        </p:sp>
        <p:cxnSp>
          <p:nvCxnSpPr>
            <p:cNvPr id="113" name="LineBasicDefault 7">
              <a:extLst>
                <a:ext uri="{FF2B5EF4-FFF2-40B4-BE49-F238E27FC236}">
                  <a16:creationId xmlns:a16="http://schemas.microsoft.com/office/drawing/2014/main" id="{9CA61EEC-49F7-E492-6BE3-FDE622CC44FE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>
              <a:off x="1767155" y="1809600"/>
              <a:ext cx="468239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4486D69-0FDE-93EB-17D4-F91A61C62D56}"/>
              </a:ext>
            </a:extLst>
          </p:cNvPr>
          <p:cNvGrpSpPr/>
          <p:nvPr/>
        </p:nvGrpSpPr>
        <p:grpSpPr>
          <a:xfrm>
            <a:off x="7495297" y="1792465"/>
            <a:ext cx="632672" cy="215444"/>
            <a:chOff x="1767155" y="1594156"/>
            <a:chExt cx="468239" cy="21544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124759E-F235-33E3-4997-3E21B0ECEE51}"/>
                </a:ext>
              </a:extLst>
            </p:cNvPr>
            <p:cNvSpPr txBox="1">
              <a:spLocks/>
            </p:cNvSpPr>
            <p:nvPr/>
          </p:nvSpPr>
          <p:spPr>
            <a:xfrm>
              <a:off x="1767155" y="1594156"/>
              <a:ext cx="468239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Effort</a:t>
              </a:r>
              <a:r>
                <a:rPr lang="en-US" sz="1200"/>
                <a:t>, %</a:t>
              </a:r>
            </a:p>
          </p:txBody>
        </p:sp>
        <p:cxnSp>
          <p:nvCxnSpPr>
            <p:cNvPr id="116" name="LineBasicDefault 7">
              <a:extLst>
                <a:ext uri="{FF2B5EF4-FFF2-40B4-BE49-F238E27FC236}">
                  <a16:creationId xmlns:a16="http://schemas.microsoft.com/office/drawing/2014/main" id="{09B5FF04-1554-AA01-FA2B-F69E73291D72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>
            <a:xfrm>
              <a:off x="1767155" y="1809600"/>
              <a:ext cx="468239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F54296C-1B20-6AAC-48AE-B27EA81148F6}"/>
              </a:ext>
            </a:extLst>
          </p:cNvPr>
          <p:cNvGrpSpPr/>
          <p:nvPr/>
        </p:nvGrpSpPr>
        <p:grpSpPr>
          <a:xfrm>
            <a:off x="6488463" y="1486036"/>
            <a:ext cx="1639506" cy="215444"/>
            <a:chOff x="1767155" y="1594156"/>
            <a:chExt cx="468239" cy="215444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2EDC250-18D1-B1F0-1F4F-F5198686ABB7}"/>
                </a:ext>
              </a:extLst>
            </p:cNvPr>
            <p:cNvSpPr txBox="1">
              <a:spLocks/>
            </p:cNvSpPr>
            <p:nvPr/>
          </p:nvSpPr>
          <p:spPr>
            <a:xfrm>
              <a:off x="1767155" y="1594156"/>
              <a:ext cx="468239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“Study all” approach</a:t>
              </a:r>
            </a:p>
          </p:txBody>
        </p:sp>
        <p:cxnSp>
          <p:nvCxnSpPr>
            <p:cNvPr id="125" name="LineBasicDefault 7">
              <a:extLst>
                <a:ext uri="{FF2B5EF4-FFF2-40B4-BE49-F238E27FC236}">
                  <a16:creationId xmlns:a16="http://schemas.microsoft.com/office/drawing/2014/main" id="{A88A2EB3-E061-F05D-B4D0-5BE5AD527FB5}"/>
                </a:ext>
              </a:extLst>
            </p:cNvPr>
            <p:cNvCxnSpPr>
              <a:cxnSpLocks/>
            </p:cNvCxnSpPr>
            <p:nvPr>
              <p:custDataLst>
                <p:tags r:id="rId19"/>
              </p:custDataLst>
            </p:nvPr>
          </p:nvCxnSpPr>
          <p:spPr>
            <a:xfrm>
              <a:off x="1767155" y="1809600"/>
              <a:ext cx="468239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F1F69C-227A-A5F8-BE36-848D58CD54BF}"/>
              </a:ext>
            </a:extLst>
          </p:cNvPr>
          <p:cNvGrpSpPr/>
          <p:nvPr/>
        </p:nvGrpSpPr>
        <p:grpSpPr>
          <a:xfrm>
            <a:off x="823241" y="2808482"/>
            <a:ext cx="7125324" cy="452063"/>
            <a:chOff x="823241" y="3088335"/>
            <a:chExt cx="7125324" cy="4520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9FEB3A-C1FD-9E43-F2D6-7635764FABD8}"/>
                </a:ext>
              </a:extLst>
            </p:cNvPr>
            <p:cNvSpPr txBox="1">
              <a:spLocks/>
            </p:cNvSpPr>
            <p:nvPr/>
          </p:nvSpPr>
          <p:spPr>
            <a:xfrm>
              <a:off x="823241" y="3222033"/>
              <a:ext cx="372423" cy="1846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2029</a:t>
              </a:r>
              <a:endParaRPr lang="en-US" sz="1200" b="1">
                <a:ea typeface="+mn-lt"/>
                <a:cs typeface="+mn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B30866-BCBD-A536-1738-1D322094E278}"/>
                </a:ext>
              </a:extLst>
            </p:cNvPr>
            <p:cNvSpPr/>
            <p:nvPr/>
          </p:nvSpPr>
          <p:spPr>
            <a:xfrm>
              <a:off x="1522629" y="3088335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D05FE03-CE90-7930-F227-578E96074B73}"/>
                </a:ext>
              </a:extLst>
            </p:cNvPr>
            <p:cNvSpPr/>
            <p:nvPr/>
          </p:nvSpPr>
          <p:spPr>
            <a:xfrm>
              <a:off x="2873760" y="3157334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15%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DF9CECE-3876-FAE4-E581-AB672578DFC4}"/>
                </a:ext>
              </a:extLst>
            </p:cNvPr>
            <p:cNvSpPr/>
            <p:nvPr/>
          </p:nvSpPr>
          <p:spPr>
            <a:xfrm>
              <a:off x="3833397" y="3088335"/>
              <a:ext cx="1232899" cy="4520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accent1"/>
                  </a:solidFill>
                </a:rPr>
                <a:t>Load allocation only studied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7D1976-39FF-E88B-3023-65B6D5A73C20}"/>
                </a:ext>
              </a:extLst>
            </p:cNvPr>
            <p:cNvSpPr/>
            <p:nvPr/>
          </p:nvSpPr>
          <p:spPr>
            <a:xfrm>
              <a:off x="5184528" y="3157334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5%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F1AA414-5EE1-6397-37E5-A14CE2544450}"/>
                </a:ext>
              </a:extLst>
            </p:cNvPr>
            <p:cNvSpPr/>
            <p:nvPr/>
          </p:nvSpPr>
          <p:spPr>
            <a:xfrm>
              <a:off x="7495297" y="3157334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15%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F3D655-39BB-0234-72AB-511FCAED1F88}"/>
                </a:ext>
              </a:extLst>
            </p:cNvPr>
            <p:cNvSpPr/>
            <p:nvPr/>
          </p:nvSpPr>
          <p:spPr>
            <a:xfrm>
              <a:off x="6144166" y="3088335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F0F4E3-7A65-D04A-2C8E-0D06601ACF81}"/>
              </a:ext>
            </a:extLst>
          </p:cNvPr>
          <p:cNvGrpSpPr/>
          <p:nvPr/>
        </p:nvGrpSpPr>
        <p:grpSpPr>
          <a:xfrm>
            <a:off x="823241" y="4196244"/>
            <a:ext cx="7125324" cy="452063"/>
            <a:chOff x="823241" y="4342782"/>
            <a:chExt cx="7125324" cy="45206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117EE1-9796-9278-883D-A20D716985CD}"/>
                </a:ext>
              </a:extLst>
            </p:cNvPr>
            <p:cNvSpPr/>
            <p:nvPr/>
          </p:nvSpPr>
          <p:spPr>
            <a:xfrm>
              <a:off x="1522629" y="434278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F24047F-2361-D731-E5D3-C34592048D33}"/>
                </a:ext>
              </a:extLst>
            </p:cNvPr>
            <p:cNvSpPr/>
            <p:nvPr/>
          </p:nvSpPr>
          <p:spPr>
            <a:xfrm>
              <a:off x="3833397" y="4342782"/>
              <a:ext cx="1232899" cy="4520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accent1"/>
                  </a:solidFill>
                </a:rPr>
                <a:t>Load allocation only studied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B0E83D3-875A-18C8-1DB9-788D2ABE5630}"/>
                </a:ext>
              </a:extLst>
            </p:cNvPr>
            <p:cNvGrpSpPr/>
            <p:nvPr/>
          </p:nvGrpSpPr>
          <p:grpSpPr>
            <a:xfrm>
              <a:off x="823241" y="4411781"/>
              <a:ext cx="7125324" cy="314065"/>
              <a:chOff x="823241" y="4642788"/>
              <a:chExt cx="7125324" cy="31406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8D901-0799-F04B-BAD0-81C9EF20B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241" y="4707487"/>
                <a:ext cx="372423" cy="18466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b="0"/>
                </a:lvl1pPr>
                <a:lvl2pPr marL="548640" lvl="1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2pPr>
                <a:lvl3pPr marL="731520" lvl="2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◦"/>
                  <a:defRPr sz="1400" b="0"/>
                </a:lvl3pPr>
                <a:lvl4pPr marL="914400" lvl="3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-"/>
                  <a:defRPr sz="1400" b="0"/>
                </a:lvl4pPr>
                <a:lvl5pPr marL="1097280" lvl="4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sz="1200" b="1"/>
                  <a:t>2031</a:t>
                </a:r>
                <a:endParaRPr lang="en-US" sz="1200" b="1">
                  <a:ea typeface="+mn-lt"/>
                  <a:cs typeface="+mn-lt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894566E-5DE5-8B2A-EBBC-6FDA4506226D}"/>
                  </a:ext>
                </a:extLst>
              </p:cNvPr>
              <p:cNvSpPr/>
              <p:nvPr/>
            </p:nvSpPr>
            <p:spPr>
              <a:xfrm>
                <a:off x="2873760" y="4642788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55%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660B9F4-6D34-FDBB-643A-99C45F3D9D3F}"/>
                  </a:ext>
                </a:extLst>
              </p:cNvPr>
              <p:cNvSpPr/>
              <p:nvPr/>
            </p:nvSpPr>
            <p:spPr>
              <a:xfrm>
                <a:off x="5184528" y="4642788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5%</a:t>
                </a: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030E35D-8236-3D6A-3706-70ED1D063B66}"/>
                  </a:ext>
                </a:extLst>
              </p:cNvPr>
              <p:cNvSpPr/>
              <p:nvPr/>
            </p:nvSpPr>
            <p:spPr>
              <a:xfrm>
                <a:off x="7495297" y="4642788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55%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DFE677A-E636-F933-3A7E-D8F1280BAC6F}"/>
                </a:ext>
              </a:extLst>
            </p:cNvPr>
            <p:cNvSpPr/>
            <p:nvPr/>
          </p:nvSpPr>
          <p:spPr>
            <a:xfrm>
              <a:off x="6144166" y="434278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</a:p>
          </p:txBody>
        </p:sp>
      </p:grpSp>
      <p:sp>
        <p:nvSpPr>
          <p:cNvPr id="171" name="TrackerNumBlue 12">
            <a:extLst>
              <a:ext uri="{FF2B5EF4-FFF2-40B4-BE49-F238E27FC236}">
                <a16:creationId xmlns:a16="http://schemas.microsoft.com/office/drawing/2014/main" id="{2351E96E-6CF8-EEFE-8B2F-DC092CE374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44166" y="1465828"/>
            <a:ext cx="279340" cy="279340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70BAAD78-9695-7B28-1A7F-F77EDB614246}"/>
              </a:ext>
            </a:extLst>
          </p:cNvPr>
          <p:cNvSpPr/>
          <p:nvPr/>
        </p:nvSpPr>
        <p:spPr>
          <a:xfrm>
            <a:off x="7447704" y="5602671"/>
            <a:ext cx="548455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tx1"/>
                </a:solidFill>
              </a:rPr>
              <a:t>200%</a:t>
            </a:r>
          </a:p>
        </p:txBody>
      </p:sp>
      <p:cxnSp>
        <p:nvCxnSpPr>
          <p:cNvPr id="134" name="GreyLineSeparatorDefault 165">
            <a:extLst>
              <a:ext uri="{FF2B5EF4-FFF2-40B4-BE49-F238E27FC236}">
                <a16:creationId xmlns:a16="http://schemas.microsoft.com/office/drawing/2014/main" id="{1A335223-D5E9-CF6F-86E4-6994A2E93E15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823242" y="2687573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reyLineSeparatorDefault 165">
            <a:extLst>
              <a:ext uri="{FF2B5EF4-FFF2-40B4-BE49-F238E27FC236}">
                <a16:creationId xmlns:a16="http://schemas.microsoft.com/office/drawing/2014/main" id="{5CBD09DD-DBD4-3549-EF67-39F13F40A627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823242" y="3381454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reyLineSeparatorDefault 165">
            <a:extLst>
              <a:ext uri="{FF2B5EF4-FFF2-40B4-BE49-F238E27FC236}">
                <a16:creationId xmlns:a16="http://schemas.microsoft.com/office/drawing/2014/main" id="{9FCCF211-C95C-526A-9CF2-6AAFC6D9BD7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23242" y="4075335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reyLineSeparatorDefault 165">
            <a:extLst>
              <a:ext uri="{FF2B5EF4-FFF2-40B4-BE49-F238E27FC236}">
                <a16:creationId xmlns:a16="http://schemas.microsoft.com/office/drawing/2014/main" id="{C262171F-F5AF-7C21-1430-CD25AD89DDF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823242" y="4769216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GreyLineSeparatorDefault 165">
            <a:extLst>
              <a:ext uri="{FF2B5EF4-FFF2-40B4-BE49-F238E27FC236}">
                <a16:creationId xmlns:a16="http://schemas.microsoft.com/office/drawing/2014/main" id="{C36057A7-76F1-2904-B5EC-3E85FCB944C2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823242" y="5492059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rackerNumBlue 12">
            <a:extLst>
              <a:ext uri="{FF2B5EF4-FFF2-40B4-BE49-F238E27FC236}">
                <a16:creationId xmlns:a16="http://schemas.microsoft.com/office/drawing/2014/main" id="{1F95013B-4F0C-C40E-4D6F-CB86503072E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437581" y="2589283"/>
            <a:ext cx="230859" cy="230859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  <a:endParaRPr lang="en-US" sz="1200" b="1" err="1">
              <a:solidFill>
                <a:schemeClr val="bg1"/>
              </a:solidFill>
            </a:endParaRPr>
          </a:p>
        </p:txBody>
      </p:sp>
      <p:sp>
        <p:nvSpPr>
          <p:cNvPr id="200" name="TrackerNumBlue 12">
            <a:extLst>
              <a:ext uri="{FF2B5EF4-FFF2-40B4-BE49-F238E27FC236}">
                <a16:creationId xmlns:a16="http://schemas.microsoft.com/office/drawing/2014/main" id="{5DC35B8B-FD47-1B0E-029C-D786A5AD6BB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437581" y="3590179"/>
            <a:ext cx="230859" cy="230859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1" name="TrackerNumBlue 12">
            <a:extLst>
              <a:ext uri="{FF2B5EF4-FFF2-40B4-BE49-F238E27FC236}">
                <a16:creationId xmlns:a16="http://schemas.microsoft.com/office/drawing/2014/main" id="{96A95FB6-7739-F08E-E3BA-05D927A59FF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437581" y="4965180"/>
            <a:ext cx="230859" cy="230859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CCBCA87-A09E-BAD6-56EA-A24F4D482627}"/>
              </a:ext>
            </a:extLst>
          </p:cNvPr>
          <p:cNvSpPr txBox="1">
            <a:spLocks/>
          </p:cNvSpPr>
          <p:nvPr/>
        </p:nvSpPr>
        <p:spPr>
          <a:xfrm>
            <a:off x="1303573" y="1159400"/>
            <a:ext cx="925459" cy="215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00" b="1" u="sng">
                <a:solidFill>
                  <a:srgbClr val="FF0000"/>
                </a:solidFill>
              </a:rPr>
              <a:t>ILLUSTRATIVE</a:t>
            </a:r>
            <a:endParaRPr lang="en-US" sz="1000" u="sng">
              <a:solidFill>
                <a:srgbClr val="FF0000"/>
              </a:solidFill>
            </a:endParaRPr>
          </a:p>
        </p:txBody>
      </p:sp>
      <p:cxnSp>
        <p:nvCxnSpPr>
          <p:cNvPr id="23" name="GreyLineSeparatorDefault 165">
            <a:extLst>
              <a:ext uri="{FF2B5EF4-FFF2-40B4-BE49-F238E27FC236}">
                <a16:creationId xmlns:a16="http://schemas.microsoft.com/office/drawing/2014/main" id="{C0685E69-1A81-09E4-B3EE-F43C61B1CAA1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823242" y="5968478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2A2C0D-8FEA-7646-737E-3737B415F7C6}"/>
              </a:ext>
            </a:extLst>
          </p:cNvPr>
          <p:cNvGrpSpPr/>
          <p:nvPr/>
        </p:nvGrpSpPr>
        <p:grpSpPr>
          <a:xfrm>
            <a:off x="10530481" y="948976"/>
            <a:ext cx="1128119" cy="182880"/>
            <a:chOff x="9969693" y="948976"/>
            <a:chExt cx="1128119" cy="1828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8BD5BB-17B1-E2C7-815A-266367C2DB00}"/>
                </a:ext>
              </a:extLst>
            </p:cNvPr>
            <p:cNvSpPr/>
            <p:nvPr/>
          </p:nvSpPr>
          <p:spPr>
            <a:xfrm>
              <a:off x="9969693" y="948976"/>
              <a:ext cx="182880" cy="182880"/>
            </a:xfrm>
            <a:prstGeom prst="rect">
              <a:avLst/>
            </a:prstGeom>
            <a:solidFill>
              <a:schemeClr val="accent1">
                <a:lumMod val="10000"/>
                <a:lumOff val="9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035EBB-1249-74CD-3D5F-43B68F995D09}"/>
                </a:ext>
              </a:extLst>
            </p:cNvPr>
            <p:cNvSpPr txBox="1">
              <a:spLocks/>
            </p:cNvSpPr>
            <p:nvPr/>
          </p:nvSpPr>
          <p:spPr>
            <a:xfrm>
              <a:off x="10256486" y="959625"/>
              <a:ext cx="841326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/>
                <a:t>Detailed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79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0BE84C8-77EB-A229-7A58-0C4076F4D1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404" imgH="403" progId="TCLayout.ActiveDocument.1">
                  <p:embed/>
                </p:oleObj>
              </mc:Choice>
              <mc:Fallback>
                <p:oleObj name="think-cell Slide" r:id="rId41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BE84C8-77EB-A229-7A58-0C4076F4D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905C559D-4911-9A89-DEB5-7CB69B6802DC}"/>
              </a:ext>
            </a:extLst>
          </p:cNvPr>
          <p:cNvSpPr>
            <a:spLocks/>
          </p:cNvSpPr>
          <p:nvPr/>
        </p:nvSpPr>
        <p:spPr>
          <a:xfrm>
            <a:off x="3632346" y="2394153"/>
            <a:ext cx="3286774" cy="1143339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74644BD-89FF-1BA5-F09D-7E7AC7F4DCA6}"/>
              </a:ext>
            </a:extLst>
          </p:cNvPr>
          <p:cNvSpPr>
            <a:spLocks/>
          </p:cNvSpPr>
          <p:nvPr/>
        </p:nvSpPr>
        <p:spPr>
          <a:xfrm>
            <a:off x="1735911" y="3968609"/>
            <a:ext cx="1618966" cy="1405745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CFB5D-3208-3479-3CB1-C15A94DD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2032 is the primary driver of non-linear effort across scenarios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039DD1-4F32-3DDC-A42A-BD865A7E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31</a:t>
            </a:fld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CC97F25-E4E6-10BE-A986-0DD18EAA15A4}"/>
              </a:ext>
            </a:extLst>
          </p:cNvPr>
          <p:cNvSpPr txBox="1">
            <a:spLocks/>
          </p:cNvSpPr>
          <p:nvPr/>
        </p:nvSpPr>
        <p:spPr>
          <a:xfrm>
            <a:off x="1257300" y="6606282"/>
            <a:ext cx="630506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/>
              <a:t>Source: ERCOT Board Meeting supporting materials, Feb 9-10; 9.1 System Planning and Weatherization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3E964-6B86-CEE9-8098-9F245766D612}"/>
              </a:ext>
            </a:extLst>
          </p:cNvPr>
          <p:cNvSpPr txBox="1">
            <a:spLocks/>
          </p:cNvSpPr>
          <p:nvPr/>
        </p:nvSpPr>
        <p:spPr>
          <a:xfrm>
            <a:off x="7562368" y="1502229"/>
            <a:ext cx="409623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Key takeaways</a:t>
            </a:r>
          </a:p>
        </p:txBody>
      </p:sp>
      <p:cxnSp>
        <p:nvCxnSpPr>
          <p:cNvPr id="9" name="LineBasicDefault 7">
            <a:extLst>
              <a:ext uri="{FF2B5EF4-FFF2-40B4-BE49-F238E27FC236}">
                <a16:creationId xmlns:a16="http://schemas.microsoft.com/office/drawing/2014/main" id="{BADBA59B-35C2-1243-0D9C-E3070FCDE73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7562368" y="1701480"/>
            <a:ext cx="409623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EE71D8-E935-41A0-4D6C-BF9207FCFAF9}"/>
              </a:ext>
            </a:extLst>
          </p:cNvPr>
          <p:cNvSpPr txBox="1">
            <a:spLocks/>
          </p:cNvSpPr>
          <p:nvPr/>
        </p:nvSpPr>
        <p:spPr>
          <a:xfrm>
            <a:off x="7562368" y="1792465"/>
            <a:ext cx="4096232" cy="41549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Historical RTP data shows non-linear (exponential-like) scaling</a:t>
            </a:r>
            <a:r>
              <a:rPr lang="en-US" sz="1200"/>
              <a:t>, with projects per GW almost doubling in recent years (from ~0.6 in 2016-22 to ~1.2 in 2023-25)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Complexity is driven not only by load</a:t>
            </a:r>
            <a:r>
              <a:rPr lang="en-US" sz="1200"/>
              <a:t>, but also by system interactions:</a:t>
            </a:r>
          </a:p>
          <a:p>
            <a:pPr marL="517525" lvl="1" indent="-177800">
              <a:buFont typeface="Courier New" panose="02070309020205020404" pitchFamily="49" charset="0"/>
              <a:buChar char="o"/>
            </a:pPr>
            <a:r>
              <a:rPr lang="en-US" sz="1200" b="1"/>
              <a:t>Location of generation and load</a:t>
            </a:r>
            <a:r>
              <a:rPr lang="en-US" sz="1200"/>
              <a:t> (distance, congestion, zonal interactions)</a:t>
            </a:r>
          </a:p>
          <a:p>
            <a:pPr marL="517525" lvl="1" indent="-177800">
              <a:buFont typeface="Courier New" panose="02070309020205020404" pitchFamily="49" charset="0"/>
              <a:buChar char="o"/>
            </a:pPr>
            <a:r>
              <a:rPr lang="en-US" sz="1200" b="1"/>
              <a:t>Need to model generation resources </a:t>
            </a:r>
            <a:r>
              <a:rPr lang="en-US" sz="1200"/>
              <a:t>beyond ERCOT’s existing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Unlike RTP, studies cannot rely on placeholders or partial analysis </a:t>
            </a:r>
            <a:r>
              <a:rPr lang="en-US" sz="1200"/>
              <a:t>and require fully resolved system configurations across all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Study effort is constrained by limited parallelization, creating a plateau even with additional resources or tools </a:t>
            </a:r>
            <a:r>
              <a:rPr lang="en-US" sz="1200"/>
              <a:t>(not expected to be in place for Batch Zero)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Fully studying 2032 requires significant coordination with TSPs </a:t>
            </a:r>
            <a:r>
              <a:rPr lang="en-US" sz="1200"/>
              <a:t>to determine full load to be served, validate transmission feasibility and upgrades and identify opportunities to accelerate solutions into earlier years (e.g., 2030–2031)</a:t>
            </a: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017314FB-9FD9-48A2-FAF4-1497C81BEAA5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546225" y="2311400"/>
          <a:ext cx="53721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851025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8D4CE89-3CB0-4084-A732-CB84621FE363}" type="datetime'''''''''''''''''8''''0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157413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DA91C14-475D-4D58-9728-532AC51D71B2}" type="datetime'''''8''''''''''''''''''5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sz="1200"/>
          </a:p>
        </p:txBody>
      </p:sp>
      <p:sp>
        <p:nvSpPr>
          <p:cNvPr id="254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463800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728461A-A466-4D0D-B017-8F1E2418BB24}" type="datetime'''''''''''''''''''''''''''''''''''9''''''''''0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sz="120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770188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B671BF5-7722-4BF3-A6FF-43497A4B459F}" type="datetime'''''''''''''''''95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sz="1200"/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035300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B33F206-2CA6-4E91-BE25-A082E5D6CC96}" type="datetime'1''''''''''''''''0''0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41688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0F1F6CC-D823-4F9E-88DF-210B5772722B}" type="datetime'''''''''''''''''''''10''''5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 sz="1200"/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652838" y="5632450"/>
            <a:ext cx="241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64050A3-69D0-48BA-88FB-242C0E394903}" type="datetime'''1''''''''''''''1''''0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sz="120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959225" y="5632450"/>
            <a:ext cx="241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86B43E2-6B07-409B-9CE3-01F334E2C87F}" type="datetime'''''1''''''''''''''''''''''''''''''''''''''''''''''1''''5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259263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893B9D1-01E7-4AD1-8512-D41BC6189603}" type="datetime'''''''1''''''''''''''''2''''''''''''''''0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sz="120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565650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C38956-5D59-4FD6-B747-3D2A8EAF9C05}" type="datetime'''''1''''''''''''''''''''''''''''''2''''5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sz="1200"/>
          </a:p>
        </p:txBody>
      </p:sp>
      <p:sp>
        <p:nvSpPr>
          <p:cNvPr id="25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872038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BD52368-E594-4590-B40E-5F3105929C88}" type="datetime'''''''''''''''''''1''''30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sz="120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178425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2D3ABC-832F-4083-8F1F-60EBEB357CA1}" type="datetime'''''1''''3''''''''''''''''''''''''''''''''''''''''''''''5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135</a:t>
            </a:fld>
            <a:endParaRPr lang="en-US" sz="120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484813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8CBB5B3-A4F6-4B83-9B22-5A42423F3044}" type="datetime'''''''14''''''''''''''''''''0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20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91200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BE02A2-79A6-4F23-BAB1-472B3439559A}" type="datetime'''''''1''''4''''5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145</a:t>
            </a:fld>
            <a:endParaRPr lang="en-US" sz="1200"/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097588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9708C18-8CC6-40A3-BA10-8D2831A6DE7E}" type="datetime'''''1''''''''''''''''''''''5''''0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403975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9FF4281-C75D-4243-A3A5-520E406A9C55}" type="datetime'''''''1''''''''55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155</a:t>
            </a:fld>
            <a:endParaRPr lang="en-US" sz="120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710363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BA8DB1-C83F-407D-B7A3-4125DBB27DA5}" type="datetime'''''''''''1''''''''6''''''''''''''''''''''''0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160</a:t>
            </a:fld>
            <a:endParaRPr lang="en-US" sz="120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544638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E17B249-B0A7-49D8-9A45-C87091DE7838}" type="datetime'''''''''''''''''''''''''''''7''''5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20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443038" y="549116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C54834B4-0A98-49A1-A53E-9230630C0524}" type="datetime'''0'''''''''''''''''''''''''''">
              <a:rPr lang="en-US" altLang="en-US" sz="1200" smtClean="0"/>
              <a:pPr lvl="0"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/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358900" y="46942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46FC647-2957-4124-8A66-7294E8424838}" type="datetime'''''''''''''''''''''''''5''''''''''''''''''''''0''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274763" y="38973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6ED1E49-3853-49E7-A757-07728CD736B4}" type="datetime'''''''''''1''0''''''''''''''''''0''''''''''''''''''''''''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274763" y="3100388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E11FC5F-05FC-48E4-AD8D-C3EE0F1B34AC}" type="datetime'''''''''''''''''''''''''''''''''''''1''''5''''''''0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274763" y="230346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1AE34C62-A7C1-4B61-91FA-9CE586593E03}" type="datetime'''''''''''''''''2''''''''''''''0''''''0''''''''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20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274762" y="1978025"/>
            <a:ext cx="28511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5A0407A5-B8F3-4A39-B638-30E922B19040}" type="datetime'Tot''al RTP ''''Rel''ia''bi''lit''y Project''s'' Propos''ed'''">
              <a:rPr lang="en-US" altLang="en-US" sz="1200" b="1" i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Total RTP Reliability Projects Proposed</a:t>
            </a:fld>
            <a:endParaRPr lang="en-US" sz="1200" b="1" i="1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290763" y="5018088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868B96C-A376-4AC1-8790-CDF2831D9831}" type="datetime'''''''''''''''''''''''2''''''''''0''''''''1''''6'">
              <a:rPr lang="en-US" altLang="en-US" sz="1400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361F1235-43E4-70A8-57C3-9B0BBDE2DE1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976438" y="446246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3FFCC42-8FE0-490D-9479-4E9298C9B8C5}" type="datetime'''''''20''''''''''''''''''''1''''''''''7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D929ED04-5552-C664-E411-613174AC7EC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738313" y="500221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892452A3-ACBC-4B3F-9EAB-6D5A0280A61D}" type="datetime'''''2''0''''''''''''''''1''''''''''''''''''''''''8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/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144D7E5D-A2F7-AD9D-0373-5FDAEBDCB164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976438" y="4686300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92447F4-DBB7-4DE2-8621-B7592F215954}" type="datetime'''''''''''''2''''''0''''''''19''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/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5D924492-6874-0064-3C10-039A355B5B57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797175" y="467836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4411410-195B-4014-BF5A-13418F27D72D}" type="datetime'20''''''''2''''''''''''''''0''''''''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40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18CABD81-6C3B-345E-77B3-9CE76B8164E8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735263" y="4406900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E7996E8B-5AC5-4969-AD9C-DFB377C3686F}" type="datetime'''''''''2''''0''''2''''''''''''''''''''''''1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en-US" sz="1400"/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71516836-5FC0-B8CF-FC4D-65780D22A58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857500" y="405606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BCBDC92-A76D-411D-825D-7BA9652E1F4C}" type="datetime'''2''''''''''''''0''''''2''''''''''''''''''2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en-US" sz="140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CA8E9C44-9B7D-3063-07E3-67F8B7401124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3898900" y="2717800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649BA5D-DD67-48E8-80D2-D37B5AFF101B}" type="datetime'''''2''''''''''''''''''''''''''''0''2''''''''''3''''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en-US" sz="1400"/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25F78DD4-EF73-B201-6C88-B20B2FB5351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122988" y="3335338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FC1A308C-7455-47FF-A019-0BD2B0D6DE72}" type="datetime'''''''''2''''''''''''''0''''2''''''''''4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en-US" sz="140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36B5E10A-F424-9EDF-89C1-2D12C4F26BC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264275" y="2414588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976302C6-3FB7-443A-8B06-FCCFD50903E6}" type="datetime'2''0''''''''''''''''''''2''''''''''''''''''''''''''''5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en-US" sz="14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641850" y="5957888"/>
            <a:ext cx="2320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A023C649-4B63-40A2-B315-73DE21ABFED0}" type="datetime'P''''ea''k L''o''''ad'''' Le''vel'' S''tu''d''''ied in RTP'''">
              <a:rPr lang="en-US" altLang="en-US" sz="1200" b="1" i="1" smtClean="0"/>
              <a:pPr lvl="0" algn="r">
                <a:spcBef>
                  <a:spcPct val="0"/>
                </a:spcBef>
                <a:spcAft>
                  <a:spcPct val="0"/>
                </a:spcAft>
              </a:pPr>
              <a:t>Peak Load Level Studied in RTP</a:t>
            </a:fld>
            <a:endParaRPr lang="en-US" sz="1200" b="1" i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FECA55-7805-E4B3-38BC-FB1262630848}"/>
              </a:ext>
            </a:extLst>
          </p:cNvPr>
          <p:cNvGrpSpPr/>
          <p:nvPr/>
        </p:nvGrpSpPr>
        <p:grpSpPr>
          <a:xfrm>
            <a:off x="1257300" y="1498526"/>
            <a:ext cx="5705476" cy="202954"/>
            <a:chOff x="1154562" y="1498526"/>
            <a:chExt cx="6968983" cy="202954"/>
          </a:xfrm>
        </p:grpSpPr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C9C1C0C-BD12-C528-FE4F-A16C54C1AC9D}"/>
                </a:ext>
              </a:extLst>
            </p:cNvPr>
            <p:cNvSpPr txBox="1">
              <a:spLocks/>
            </p:cNvSpPr>
            <p:nvPr/>
          </p:nvSpPr>
          <p:spPr>
            <a:xfrm>
              <a:off x="1154562" y="1498526"/>
              <a:ext cx="6968983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2016-2025 RTP summary by year, </a:t>
              </a:r>
              <a:r>
                <a:rPr lang="en-US" sz="1200"/>
                <a:t># of projects (Y-axis), GW (X-axis)</a:t>
              </a:r>
              <a:endParaRPr lang="en-US" sz="1200" b="1"/>
            </a:p>
          </p:txBody>
        </p:sp>
        <p:cxnSp>
          <p:nvCxnSpPr>
            <p:cNvPr id="271" name="LineBasicDefault 7">
              <a:extLst>
                <a:ext uri="{FF2B5EF4-FFF2-40B4-BE49-F238E27FC236}">
                  <a16:creationId xmlns:a16="http://schemas.microsoft.com/office/drawing/2014/main" id="{47F534B8-7A44-7BCD-DCB0-8339EE98781F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>
              <a:off x="1154562" y="1701480"/>
              <a:ext cx="696898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Oval 379">
            <a:extLst>
              <a:ext uri="{FF2B5EF4-FFF2-40B4-BE49-F238E27FC236}">
                <a16:creationId xmlns:a16="http://schemas.microsoft.com/office/drawing/2014/main" id="{5A8E68B5-0848-8935-8628-55DA12467A1A}"/>
              </a:ext>
            </a:extLst>
          </p:cNvPr>
          <p:cNvSpPr>
            <a:spLocks/>
          </p:cNvSpPr>
          <p:nvPr/>
        </p:nvSpPr>
        <p:spPr>
          <a:xfrm>
            <a:off x="3544614" y="3968609"/>
            <a:ext cx="626934" cy="3450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~0.6</a:t>
            </a: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0FC07256-0759-C455-435A-9DE2CB5EF8AA}"/>
              </a:ext>
            </a:extLst>
          </p:cNvPr>
          <p:cNvSpPr>
            <a:spLocks/>
          </p:cNvSpPr>
          <p:nvPr/>
        </p:nvSpPr>
        <p:spPr>
          <a:xfrm>
            <a:off x="2786921" y="2394153"/>
            <a:ext cx="626934" cy="3450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~1.2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B6141CB-5CDD-FCB6-0797-DE0C67865305}"/>
              </a:ext>
            </a:extLst>
          </p:cNvPr>
          <p:cNvGrpSpPr/>
          <p:nvPr/>
        </p:nvGrpSpPr>
        <p:grpSpPr>
          <a:xfrm>
            <a:off x="9519733" y="1121997"/>
            <a:ext cx="2138867" cy="240862"/>
            <a:chOff x="9519733" y="1121997"/>
            <a:chExt cx="2138867" cy="240862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FE06E6F1-5A87-1AD6-90E4-39F6302AFAEB}"/>
                </a:ext>
              </a:extLst>
            </p:cNvPr>
            <p:cNvSpPr txBox="1">
              <a:spLocks/>
            </p:cNvSpPr>
            <p:nvPr/>
          </p:nvSpPr>
          <p:spPr>
            <a:xfrm>
              <a:off x="9968040" y="1165484"/>
              <a:ext cx="1690560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00"/>
                <a:t>Average # of projects per GW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F3EC90-E69E-E962-D8EB-DE99E27660B8}"/>
                </a:ext>
              </a:extLst>
            </p:cNvPr>
            <p:cNvSpPr>
              <a:spLocks/>
            </p:cNvSpPr>
            <p:nvPr/>
          </p:nvSpPr>
          <p:spPr>
            <a:xfrm>
              <a:off x="9519733" y="1121997"/>
              <a:ext cx="361679" cy="240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56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2036-13FF-1A84-32F2-BD09A329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2" hidden="1">
            <a:extLst>
              <a:ext uri="{FF2B5EF4-FFF2-40B4-BE49-F238E27FC236}">
                <a16:creationId xmlns:a16="http://schemas.microsoft.com/office/drawing/2014/main" id="{973FDE90-08BA-DEBA-3813-6A1489F249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497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1" imgW="404" imgH="405" progId="TCLayout.ActiveDocument.1">
                  <p:embed/>
                </p:oleObj>
              </mc:Choice>
              <mc:Fallback>
                <p:oleObj name="think-cell Slide" r:id="rId111" imgW="404" imgH="405" progId="TCLayout.ActiveDocument.1">
                  <p:embed/>
                  <p:pic>
                    <p:nvPicPr>
                      <p:cNvPr id="81" name="Object 2" hidden="1">
                        <a:extLst>
                          <a:ext uri="{FF2B5EF4-FFF2-40B4-BE49-F238E27FC236}">
                            <a16:creationId xmlns:a16="http://schemas.microsoft.com/office/drawing/2014/main" id="{973FDE90-08BA-DEBA-3813-6A1489F24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6889DB6-B537-7632-0CCC-A27059729E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7300" y="457200"/>
            <a:ext cx="10401300" cy="332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Batch Zero Revision Request Timeline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854B94-BECC-A4C9-E338-8CEACB4941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808163"/>
            <a:ext cx="991186" cy="18573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Forums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763394-FF54-BA59-BA3A-8814665564C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4637907"/>
            <a:ext cx="991186" cy="4619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(Reliability and Operations Subcommittee) 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72846F5B-276E-5312-7E2C-0ED4722399D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754688" y="1328738"/>
            <a:ext cx="5883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3E296299-5773-4028-B143-277AD23565B4}" type="datetime'''''''''''2''''''''''''0''''''''2''''''''''''''''6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2026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265EA1B3-B751-24E5-F5E2-03CC949E418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754688" y="1565275"/>
            <a:ext cx="19177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DFEC6E0A-2ED5-421E-943A-B062578FE2D4}" type="datetime'''''''Q''''''''''''''''''''''''''''''''1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69017A38-BD05-9346-8999-624083E9957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672388" y="1565275"/>
            <a:ext cx="29575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BC8CA2D1-FFC0-4DDF-9587-941655033DE4}" type="datetime'''''''''''''''''''''''''''Q''''''''''''''''''''''''''2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AA24822D-0AC3-FC55-9002-DCD045DF0B7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629901" y="1565275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2B7F866B-87F8-469E-B6E1-D29AC806C38E}" type="datetime'''''Q''3''''''''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D3BB0573-4186-127D-8ACD-BB116B103ED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54688" y="1801813"/>
            <a:ext cx="9096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71B9393D-6391-4641-9468-1060D1B60B23}" type="datetime'''''''''''''''''''''''''''''''''F''''e''''''''b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Feb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B7515A1C-546D-EB8B-351A-42F969E2513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664325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8F2E445D-5811-4845-9588-AA2E924C923D}" type="datetime'''''''''''''''M''''''''''''''''a''''''''''''r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Mar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08EF424-2411-97FB-93B2-A570855AD55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72388" y="1801813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22D19FDB-AFEC-4FBA-8013-2B007393C6CD}" type="datetime'''''''''''''''Ap''''''''''''''r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Apr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08D3BBF7-295B-BAD0-C781-723E1CC2447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47113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498AC88C-4A98-494C-A76D-C80AC574E163}" type="datetime'''''''''''''''M''ay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May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E5697CF2-6CD0-3F71-B215-5AB791B2F63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655175" y="1801813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A12A46E6-6AD6-444C-B063-17AE79DB1410}" type="datetime'''''J''''''''''''''''''''''''''''u''n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Jun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CCCCFFA4-B690-A9FE-AC27-F85F822BD9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629900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E757D571-C5D9-441B-A6EC-77E3AA730126}" type="datetime'''''''''''''''''Ju''''''''''l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Jul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20FFE2-830E-C0BD-A643-35E18D9FCC4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5699125" y="1565275"/>
            <a:ext cx="5938838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0797784-949A-C4D2-DF81-84BC30D88DA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5699125" y="1801813"/>
            <a:ext cx="1973263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84E69F7-019F-EB84-B9C8-08804178A5D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7616825" y="1801813"/>
            <a:ext cx="30130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57E3118-80ED-FD56-021F-4C071BCB127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10574339" y="1801813"/>
            <a:ext cx="106362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9A4FEB-DDD3-CCDD-4573-9A94F159C5A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1637963" y="2038350"/>
            <a:ext cx="0" cy="3713163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1B82A1-8D18-481B-3EB2-435FE964AF24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5754688" y="2038350"/>
            <a:ext cx="0" cy="3713163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6F99486-BB3C-AB8B-015E-780FA9B65D9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629900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1664CDA-7D85-0678-4A8B-C5B1A018832C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672388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DB6E3E-A374-FB84-25ED-3E8E0CAFCE0F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6664325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BF0E3BA-691E-1130-528B-D218CE7B66D8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754688" y="51419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179A8E9-9B67-3937-4F95-6773C109C2C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5754688" y="54467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33CDE175-316B-848A-A3E5-1164AC5B8FF9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5754688" y="456406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C5E12BD-7C80-A468-F57A-C20FB59F9522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5754688" y="39862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3A1F5A-DCE5-9DF9-CE6D-4EB33F552C4E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5754688" y="5751513"/>
            <a:ext cx="58832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24697E-BE54-6698-6007-43CE1AEB7158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6762750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8D7E72-5E80-D000-1B1A-8EAC6E014B9E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8193088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C447EB-C31C-0DCB-8AA0-81E11CE27B40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8615363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8B35A-328A-BA45-4EC3-0B47493806C3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11020425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0D24E7-B479-C3D5-FA5E-BF51F4A9888B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9655175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78BDB1-4FCE-3189-88B2-7CB9D188E9EB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8647113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C5E372-FF6B-AB5D-C45B-13BA8192DC01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5754688" y="2038350"/>
            <a:ext cx="58832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16B804C-EE13-74AA-B884-FC204FD48C3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10931525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FCC1AAC-7A08-E7CB-CC72-5124FC61CD5F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9566275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F105FC42-6D2A-619F-AA38-3C7660911A9E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8558213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47EF1980-F41F-FD99-B332-B518F060FB23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8297863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87B05CD8-99E1-7FCF-5B03-1169200CA4D8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8005763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DDBA9F2-E8D9-977C-759B-C7A482A29516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8526463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EAEB073A-5F9D-6880-D5DE-143F266FFC51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240838" y="3736975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Diamond 264">
            <a:extLst>
              <a:ext uri="{FF2B5EF4-FFF2-40B4-BE49-F238E27FC236}">
                <a16:creationId xmlns:a16="http://schemas.microsoft.com/office/drawing/2014/main" id="{77EFAC83-9A46-6A0D-A0A8-708246C2C915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9339263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8BF457-9782-E16F-CAD7-1E6C5FE3FF32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8266113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03B0639-6DE0-E540-8D77-1A63566FA914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8104188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5C488C4-95FD-78C4-A07E-5139D8DDAE99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7616825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954AB8-EACE-CD42-F2C5-91F5CF6F0083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8039100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82229E3-A39C-C55C-6639-61B62D406E7E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8656638" y="3736975"/>
            <a:ext cx="177800" cy="1778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9FFF94DD-B18A-0A5F-9703-61A941F11845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8948738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4818A42-83F8-B369-328B-DED17E321882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9566275" y="5502275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F8120519-E244-0FB7-7116-5645C256E417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8428038" y="519747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F14A997A-3D21-73D7-E42D-A30A27412EB6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7745413" y="373697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FDD1F37-2E02-E91D-24E6-95766830C3D8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6900863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0F109413-4C69-ABCF-1144-7A1CA3317CEC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6022975" y="209391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AECEFE-7784-84D9-FDEB-D7237604E212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8201025" y="5502275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id="{CE202DAD-3298-687E-0CF5-89DD45395849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7291388" y="318928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17AA1629-CD85-5523-24B9-F65E504E3A4E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6835775" y="291465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81F3324-AB8A-55E9-BAEF-A55BED52A0C7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8753475" y="431482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Diamond 260">
            <a:extLst>
              <a:ext uri="{FF2B5EF4-FFF2-40B4-BE49-F238E27FC236}">
                <a16:creationId xmlns:a16="http://schemas.microsoft.com/office/drawing/2014/main" id="{A2724280-17A8-00D5-EDAD-404D9E8628FD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6705600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4A9F8D-B962-212F-8A53-C939271E94E6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6673850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sq" cmpd="sng" algn="ctr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id="{9FCBBB72-28F4-5747-9FD2-4685534C1DC3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7518400" y="346233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Isosceles Triangle 177">
            <a:extLst>
              <a:ext uri="{FF2B5EF4-FFF2-40B4-BE49-F238E27FC236}">
                <a16:creationId xmlns:a16="http://schemas.microsoft.com/office/drawing/2014/main" id="{229878E0-D7B4-0268-FB07-1752CDDB9EBD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6445250" y="264160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C4A97F3D-AEC8-D1BC-9CCF-C4A6CC0AA725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6251575" y="236696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Diamond 262">
            <a:extLst>
              <a:ext uri="{FF2B5EF4-FFF2-40B4-BE49-F238E27FC236}">
                <a16:creationId xmlns:a16="http://schemas.microsoft.com/office/drawing/2014/main" id="{686448A3-DBCB-BE23-9DA9-33AF2993D091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8753475" y="4894263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LineBasicDefault 19">
            <a:extLst>
              <a:ext uri="{FF2B5EF4-FFF2-40B4-BE49-F238E27FC236}">
                <a16:creationId xmlns:a16="http://schemas.microsoft.com/office/drawing/2014/main" id="{5872F154-506F-7B54-CC0A-F419DE872D22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>
          <a:xfrm>
            <a:off x="554735" y="2038350"/>
            <a:ext cx="5232613" cy="0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BasicDefault 19">
            <a:extLst>
              <a:ext uri="{FF2B5EF4-FFF2-40B4-BE49-F238E27FC236}">
                <a16:creationId xmlns:a16="http://schemas.microsoft.com/office/drawing/2014/main" id="{F996F348-C75F-0631-98EC-05C2D10EA378}"/>
              </a:ext>
            </a:extLst>
          </p:cNvPr>
          <p:cNvCxnSpPr>
            <a:cxnSpLocks/>
          </p:cNvCxnSpPr>
          <p:nvPr>
            <p:custDataLst>
              <p:tags r:id="rId66"/>
            </p:custDataLst>
          </p:nvPr>
        </p:nvCxnSpPr>
        <p:spPr>
          <a:xfrm>
            <a:off x="554735" y="5751513"/>
            <a:ext cx="5232613" cy="0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reyLineSeparatorDefault 165">
            <a:extLst>
              <a:ext uri="{FF2B5EF4-FFF2-40B4-BE49-F238E27FC236}">
                <a16:creationId xmlns:a16="http://schemas.microsoft.com/office/drawing/2014/main" id="{A035F2AE-F0DF-92EC-B74E-11E5B68E0623}"/>
              </a:ext>
            </a:extLst>
          </p:cNvPr>
          <p:cNvCxnSpPr>
            <a:cxnSpLocks/>
          </p:cNvCxnSpPr>
          <p:nvPr>
            <p:custDataLst>
              <p:tags r:id="rId67"/>
            </p:custDataLst>
          </p:nvPr>
        </p:nvCxnSpPr>
        <p:spPr>
          <a:xfrm>
            <a:off x="554736" y="39878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reyLineSeparatorDefault 165">
            <a:extLst>
              <a:ext uri="{FF2B5EF4-FFF2-40B4-BE49-F238E27FC236}">
                <a16:creationId xmlns:a16="http://schemas.microsoft.com/office/drawing/2014/main" id="{96292BBD-7ADD-9461-8703-21DEBBD67BAB}"/>
              </a:ext>
            </a:extLst>
          </p:cNvPr>
          <p:cNvCxnSpPr>
            <a:cxnSpLocks/>
          </p:cNvCxnSpPr>
          <p:nvPr>
            <p:custDataLst>
              <p:tags r:id="rId68"/>
            </p:custDataLst>
          </p:nvPr>
        </p:nvCxnSpPr>
        <p:spPr>
          <a:xfrm>
            <a:off x="554736" y="4568825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reyLineSeparatorDefault 165">
            <a:extLst>
              <a:ext uri="{FF2B5EF4-FFF2-40B4-BE49-F238E27FC236}">
                <a16:creationId xmlns:a16="http://schemas.microsoft.com/office/drawing/2014/main" id="{F52B252E-FDCC-9135-0957-95FBA592DF73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>
          <a:xfrm>
            <a:off x="554736" y="51435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reyLineSeparatorDefault 165">
            <a:extLst>
              <a:ext uri="{FF2B5EF4-FFF2-40B4-BE49-F238E27FC236}">
                <a16:creationId xmlns:a16="http://schemas.microsoft.com/office/drawing/2014/main" id="{8E3A18BA-8CC9-B26E-4893-752A0C76D2FB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>
          <a:xfrm>
            <a:off x="554736" y="54483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82604F4-CE9E-AC9E-124C-EF95C861E9D9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6232467" y="2066130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Feb 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5D1F391-AB51-0D73-0817-6DA81AE72B2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>
          <a:xfrm>
            <a:off x="7023099" y="287813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#4 Mar 10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A6A4834-5CC3-CFA5-A968-B7CE7FAFBCCE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>
          <a:xfrm>
            <a:off x="7474813" y="3133725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#5 Mar 24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57390CD-4FEA-46D8-D6F0-F0ADE852DE70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>
          <a:xfrm>
            <a:off x="7719270" y="3409950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#6 Mar 30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B918CB3-3104-A324-F079-B129E57822CD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6267886" y="4009232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3/11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1D2FD71-73ED-E7CF-C2B3-84F0C3949AED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>
          <a:xfrm>
            <a:off x="8978787" y="4882717"/>
            <a:ext cx="500062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Vote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5/7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21CBC7C-1F40-B920-5A6C-C7F0E97C5945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9832975" y="5476875"/>
            <a:ext cx="615682" cy="2460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 Vote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65B1A-24B2-CBDD-3556-B98E1A633B5B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>
          <a:xfrm>
            <a:off x="5729769" y="6034178"/>
            <a:ext cx="1133475" cy="369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3/4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files Batch Zero Revision Request(s)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reyLineSeparatorDefault 165">
            <a:extLst>
              <a:ext uri="{FF2B5EF4-FFF2-40B4-BE49-F238E27FC236}">
                <a16:creationId xmlns:a16="http://schemas.microsoft.com/office/drawing/2014/main" id="{10BF5C96-400B-0D51-7AED-3D022F12A5CA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>
          <a:xfrm>
            <a:off x="5753989" y="3128963"/>
            <a:ext cx="5883275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reyLineSeparatorDefault 165">
            <a:extLst>
              <a:ext uri="{FF2B5EF4-FFF2-40B4-BE49-F238E27FC236}">
                <a16:creationId xmlns:a16="http://schemas.microsoft.com/office/drawing/2014/main" id="{EEF955DA-52B4-A7E8-98E8-AC2E7D7B7C6D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>
          <a:xfrm>
            <a:off x="5753989" y="3676650"/>
            <a:ext cx="5883275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eyLineSeparatorDefault 165">
            <a:extLst>
              <a:ext uri="{FF2B5EF4-FFF2-40B4-BE49-F238E27FC236}">
                <a16:creationId xmlns:a16="http://schemas.microsoft.com/office/drawing/2014/main" id="{0B65B8A9-CBCD-C140-497D-E639FCDDAEE3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>
          <a:xfrm>
            <a:off x="5753989" y="3395663"/>
            <a:ext cx="5881079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reyLineSeparatorDefault 165">
            <a:extLst>
              <a:ext uri="{FF2B5EF4-FFF2-40B4-BE49-F238E27FC236}">
                <a16:creationId xmlns:a16="http://schemas.microsoft.com/office/drawing/2014/main" id="{2F470A34-4534-FC96-5801-5D6F675DF759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>
          <a:xfrm>
            <a:off x="1646233" y="2339975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reyLineSeparatorDefault 165">
            <a:extLst>
              <a:ext uri="{FF2B5EF4-FFF2-40B4-BE49-F238E27FC236}">
                <a16:creationId xmlns:a16="http://schemas.microsoft.com/office/drawing/2014/main" id="{2C3FDA93-ACA6-9D0A-FA86-360C74A381A5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>
          <a:xfrm>
            <a:off x="1646233" y="2603500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eyLineSeparatorDefault 165">
            <a:extLst>
              <a:ext uri="{FF2B5EF4-FFF2-40B4-BE49-F238E27FC236}">
                <a16:creationId xmlns:a16="http://schemas.microsoft.com/office/drawing/2014/main" id="{FD4E72C3-BC15-EEB7-87D6-C0323359DD87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>
          <a:xfrm>
            <a:off x="1646233" y="2865438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reyLineSeparatorDefault 165">
            <a:extLst>
              <a:ext uri="{FF2B5EF4-FFF2-40B4-BE49-F238E27FC236}">
                <a16:creationId xmlns:a16="http://schemas.microsoft.com/office/drawing/2014/main" id="{E6F9F649-2735-18D8-42BD-E230BBBFF247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>
          <a:xfrm>
            <a:off x="1646233" y="4278313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reyLineSeparatorDefault 165">
            <a:extLst>
              <a:ext uri="{FF2B5EF4-FFF2-40B4-BE49-F238E27FC236}">
                <a16:creationId xmlns:a16="http://schemas.microsoft.com/office/drawing/2014/main" id="{71281F45-D45C-DE97-A7E6-57C8F1C1BADE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>
          <a:xfrm>
            <a:off x="1646233" y="4849813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8DCF03B-6A4F-4B1A-5D18-712F8BADE245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>
          <a:xfrm>
            <a:off x="10935366" y="6034178"/>
            <a:ext cx="70189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7/10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effective date of NPRR1325 and PGRR145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E36250B-77A8-1A4C-67A3-79D4793BA739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>
          <a:xfrm>
            <a:off x="1646232" y="5522913"/>
            <a:ext cx="413385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 of Batch Zero NPRR 1325 and PGRR 145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AFB365F-A15D-2475-DC3C-672E30200C4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>
          <a:xfrm>
            <a:off x="6469705" y="2348706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LLWG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Feb 19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C0EAAB6-10A0-D5E4-DD7E-D3211531D63B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>
          <a:xfrm>
            <a:off x="6655962" y="261143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#3 Feb 26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B98BD1E-F0B2-AFA9-F460-0F0A39D4696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>
          <a:xfrm>
            <a:off x="9580562" y="5173613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TAC Vote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5/19-20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E05BCF-DD94-7209-18D7-E490C0F7F478}"/>
              </a:ext>
            </a:extLst>
          </p:cNvPr>
          <p:cNvCxnSpPr>
            <a:cxnSpLocks/>
          </p:cNvCxnSpPr>
          <p:nvPr/>
        </p:nvCxnSpPr>
        <p:spPr>
          <a:xfrm>
            <a:off x="3656398" y="2936875"/>
            <a:ext cx="0" cy="979488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54A6E9-7114-62CE-CE25-643BBBDA674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>
          <a:xfrm>
            <a:off x="9566274" y="6034178"/>
            <a:ext cx="77980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6/1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Board approval date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B5E252-4B15-D90D-3859-30FE56EB2E1A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>
          <a:xfrm>
            <a:off x="7523842" y="5476875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 Meeting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7D35A-2E2B-854D-3283-62B57BBFA779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>
          <a:xfrm>
            <a:off x="7142164" y="4881923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32E74-4A82-E2C3-C580-610D8451D619}"/>
              </a:ext>
            </a:extLst>
          </p:cNvPr>
          <p:cNvSpPr>
            <a:spLocks/>
          </p:cNvSpPr>
          <p:nvPr/>
        </p:nvSpPr>
        <p:spPr>
          <a:xfrm>
            <a:off x="6289303" y="5173613"/>
            <a:ext cx="1464226" cy="24606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TAC updates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C3999-64BE-8BF4-3FFE-7116F50DFD06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>
          <a:xfrm>
            <a:off x="7960404" y="3719513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#7 Apr 9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C75651-81EF-089E-7B57-9F0D2711CDCC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>
          <a:xfrm>
            <a:off x="7851309" y="4311433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PRS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FD9087-F114-FC1E-FEB3-E704F6C90B7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>
          <a:xfrm>
            <a:off x="7777654" y="5173613"/>
            <a:ext cx="642267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TAC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D41E02-1AE8-3960-99B2-92928A346CB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>
          <a:xfrm>
            <a:off x="8768139" y="5386388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>
              <a:buClr>
                <a:srgbClr val="4A525A"/>
              </a:buClr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TAC </a:t>
            </a:r>
            <a:r>
              <a:rPr lang="en-US" sz="800" b="0">
                <a:solidFill>
                  <a:srgbClr val="171A1C"/>
                </a:solidFill>
                <a:latin typeface="Arial"/>
              </a:rPr>
              <a:t>Vote 5/13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9650F8-3E43-23E0-A86C-A3663B06FFDE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>
          <a:xfrm>
            <a:off x="8962847" y="4300922"/>
            <a:ext cx="647878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PRS Vote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B51E2-FABA-9E67-4897-523F70E62662}"/>
              </a:ext>
            </a:extLst>
          </p:cNvPr>
          <p:cNvSpPr/>
          <p:nvPr/>
        </p:nvSpPr>
        <p:spPr>
          <a:xfrm>
            <a:off x="6989913" y="2358231"/>
            <a:ext cx="1674270" cy="22701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LLWG updates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B598A0-7CB5-F4D1-58C6-0F7E88CB9FD0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>
          <a:xfrm>
            <a:off x="7921399" y="4870591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(special)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4/14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CD86FDA-D626-1D66-E988-868FD4E5F44B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>
          <a:xfrm>
            <a:off x="6936527" y="4591819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71CDE3-7EAA-2F9E-F0B4-CB8E7D65423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>
          <a:xfrm>
            <a:off x="8534534" y="4591026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(special)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412974-786A-EA88-27F6-C79E7F47F383}"/>
              </a:ext>
            </a:extLst>
          </p:cNvPr>
          <p:cNvSpPr txBox="1">
            <a:spLocks/>
          </p:cNvSpPr>
          <p:nvPr/>
        </p:nvSpPr>
        <p:spPr>
          <a:xfrm>
            <a:off x="554736" y="4056113"/>
            <a:ext cx="991186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PRS (Protocols Review Subcommittee)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813913-80C1-E6CA-70DF-9B26CC902AED}"/>
              </a:ext>
            </a:extLst>
          </p:cNvPr>
          <p:cNvSpPr txBox="1"/>
          <p:nvPr/>
        </p:nvSpPr>
        <p:spPr>
          <a:xfrm>
            <a:off x="554736" y="2117725"/>
            <a:ext cx="99118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Workshops and working groups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366703-8B5B-AD80-D51B-994ED7BB3B65}"/>
              </a:ext>
            </a:extLst>
          </p:cNvPr>
          <p:cNvSpPr txBox="1"/>
          <p:nvPr/>
        </p:nvSpPr>
        <p:spPr>
          <a:xfrm>
            <a:off x="554736" y="5218956"/>
            <a:ext cx="99118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9CBC33-2A58-A1AA-EF40-A216984B4FA6}"/>
              </a:ext>
            </a:extLst>
          </p:cNvPr>
          <p:cNvSpPr txBox="1"/>
          <p:nvPr/>
        </p:nvSpPr>
        <p:spPr>
          <a:xfrm>
            <a:off x="554736" y="5524500"/>
            <a:ext cx="99118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ERCOT Board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3FB4F2-3239-EABF-4B22-A0AF4A4B017D}"/>
              </a:ext>
            </a:extLst>
          </p:cNvPr>
          <p:cNvSpPr txBox="1"/>
          <p:nvPr/>
        </p:nvSpPr>
        <p:spPr>
          <a:xfrm>
            <a:off x="1646233" y="1808163"/>
            <a:ext cx="402033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6CB9FA-C90D-6CC8-7A3E-5B4F9708436F}"/>
              </a:ext>
            </a:extLst>
          </p:cNvPr>
          <p:cNvSpPr txBox="1">
            <a:spLocks/>
          </p:cNvSpPr>
          <p:nvPr/>
        </p:nvSpPr>
        <p:spPr>
          <a:xfrm>
            <a:off x="1646232" y="2112218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Align stakeholders on direction/scope following Commission decision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ADC797-782F-BA8E-6958-C6A12DAC8232}"/>
              </a:ext>
            </a:extLst>
          </p:cNvPr>
          <p:cNvSpPr txBox="1">
            <a:spLocks/>
          </p:cNvSpPr>
          <p:nvPr/>
        </p:nvSpPr>
        <p:spPr>
          <a:xfrm>
            <a:off x="1646232" y="2394794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Define the scope, boundaries, and intended role of Batch Zero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118D44-BCEC-8E79-8021-48FEE3D29AF2}"/>
              </a:ext>
            </a:extLst>
          </p:cNvPr>
          <p:cNvSpPr txBox="1">
            <a:spLocks/>
          </p:cNvSpPr>
          <p:nvPr/>
        </p:nvSpPr>
        <p:spPr>
          <a:xfrm>
            <a:off x="1646232" y="4056113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File NPRR 1325 for Workshops and PRS review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A7D046-C859-781A-66E4-72C3210D560D}"/>
              </a:ext>
            </a:extLst>
          </p:cNvPr>
          <p:cNvSpPr txBox="1">
            <a:spLocks/>
          </p:cNvSpPr>
          <p:nvPr/>
        </p:nvSpPr>
        <p:spPr>
          <a:xfrm>
            <a:off x="1646232" y="4347010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Endorse NPRR 1325 for advancement to TAC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7ED016-3843-FDAB-AAD1-0C7F282641DA}"/>
              </a:ext>
            </a:extLst>
          </p:cNvPr>
          <p:cNvSpPr txBox="1">
            <a:spLocks/>
          </p:cNvSpPr>
          <p:nvPr/>
        </p:nvSpPr>
        <p:spPr>
          <a:xfrm>
            <a:off x="1646232" y="4637907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File PGRR 145 for Workshops and ROS review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7E6772-C2E3-AB4D-E831-44E3AAEC30B3}"/>
              </a:ext>
            </a:extLst>
          </p:cNvPr>
          <p:cNvSpPr txBox="1">
            <a:spLocks/>
          </p:cNvSpPr>
          <p:nvPr/>
        </p:nvSpPr>
        <p:spPr>
          <a:xfrm>
            <a:off x="1646232" y="4928804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Endorse PGRR 145 for advancement to TAC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35A2AF-DC4B-81C3-7D7A-A3C7091B8C25}"/>
              </a:ext>
            </a:extLst>
          </p:cNvPr>
          <p:cNvSpPr txBox="1">
            <a:spLocks/>
          </p:cNvSpPr>
          <p:nvPr/>
        </p:nvSpPr>
        <p:spPr>
          <a:xfrm>
            <a:off x="1646232" y="5219700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Review/endorse combined NPRR/PGRR package for Board approval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3409BE-12A7-3792-E732-3BB132D4886C}"/>
              </a:ext>
            </a:extLst>
          </p:cNvPr>
          <p:cNvSpPr txBox="1">
            <a:spLocks/>
          </p:cNvSpPr>
          <p:nvPr/>
        </p:nvSpPr>
        <p:spPr>
          <a:xfrm>
            <a:off x="1646232" y="3157314"/>
            <a:ext cx="4020331" cy="5386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8100" tIns="38100" rIns="38100" bIns="3810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Close outstanding design and drafting issues, incorporate vetted stakeholder feedback, and finalize Revision Request language for committee approval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51213C-86F3-F276-1E3F-D5F6E65A8970}"/>
              </a:ext>
            </a:extLst>
          </p:cNvPr>
          <p:cNvSpPr txBox="1">
            <a:spLocks/>
          </p:cNvSpPr>
          <p:nvPr/>
        </p:nvSpPr>
        <p:spPr>
          <a:xfrm>
            <a:off x="1646232" y="2657525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Preview structure/governing concepts of Batch Zero PGRR before filing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B40D9F-90FE-9D34-C17F-07DFA75AA75E}"/>
              </a:ext>
            </a:extLst>
          </p:cNvPr>
          <p:cNvSpPr txBox="1"/>
          <p:nvPr/>
        </p:nvSpPr>
        <p:spPr>
          <a:xfrm>
            <a:off x="1257300" y="937566"/>
            <a:ext cx="922586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Note that TAC leadership is involved in considering options to ensure successful review and approval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B4E64A-A5CA-F72E-9110-2D4508DA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  <a:noFill/>
        </p:spPr>
        <p:txBody>
          <a:bodyPr/>
          <a:lstStyle/>
          <a:p>
            <a:fld id="{BCDE79FB-97BA-492B-8D57-F1373F9ADA95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1C5D6-0AB1-42C7-E915-8C52F5431DD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>
          <a:xfrm>
            <a:off x="495299" y="653291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ERCOT discussions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627AF-EADA-E320-DF72-B27A6263725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>
          <a:xfrm>
            <a:off x="7421563" y="4064000"/>
            <a:ext cx="647878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PRS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5520D2-0DB1-33A2-E3D8-D1E2B0854E26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>
          <a:xfrm>
            <a:off x="8699038" y="4003676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#8 May 4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EA1547-6AF0-2490-4E63-8B7E314CC8F9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>
          <a:xfrm>
            <a:off x="7502234" y="6034178"/>
            <a:ext cx="759010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4/17</a:t>
            </a:r>
            <a:r>
              <a:rPr lang="en-US" sz="800" b="0">
                <a:solidFill>
                  <a:srgbClr val="000000"/>
                </a:solidFill>
                <a:latin typeface="Arial"/>
              </a:rPr>
              <a:t> ERCOT files PGRR comments integrating CLR framework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F05072-98BE-4054-67B8-2807FBE58A1D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>
          <a:xfrm>
            <a:off x="8551864" y="6034178"/>
            <a:ext cx="939526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lvl="0">
              <a:buClr>
                <a:srgbClr val="4A525A"/>
              </a:buClr>
              <a:defRPr/>
            </a:pPr>
            <a:r>
              <a:rPr lang="en-US" sz="800">
                <a:solidFill>
                  <a:srgbClr val="000000"/>
                </a:solidFill>
              </a:rPr>
              <a:t>4/30</a:t>
            </a:r>
            <a:r>
              <a:rPr lang="en-US" sz="800" b="0">
                <a:solidFill>
                  <a:srgbClr val="000000"/>
                </a:solidFill>
              </a:rPr>
              <a:t> ERCOT files PGRR comments</a:t>
            </a:r>
          </a:p>
          <a:p>
            <a:pPr lvl="0">
              <a:buClr>
                <a:srgbClr val="4A525A"/>
              </a:buClr>
              <a:defRPr/>
            </a:pPr>
            <a:r>
              <a:rPr lang="en-US" sz="800">
                <a:solidFill>
                  <a:srgbClr val="000000"/>
                </a:solidFill>
              </a:rPr>
              <a:t>5/2</a:t>
            </a:r>
            <a:r>
              <a:rPr lang="en-US" sz="800" b="0">
                <a:solidFill>
                  <a:srgbClr val="000000"/>
                </a:solidFill>
              </a:rPr>
              <a:t> ERCOT files PGRR comments integrating BYOG framework</a:t>
            </a:r>
            <a:endParaRPr lang="en-US" sz="800" b="0">
              <a:solidFill>
                <a:srgbClr val="171A1C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4F4014-6A8F-4D98-F5A9-AE6D1BB664D3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>
          <a:xfrm>
            <a:off x="9489247" y="3710952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#9 TBD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0556E1-9DAC-3420-C886-F21997B67368}"/>
              </a:ext>
            </a:extLst>
          </p:cNvPr>
          <p:cNvSpPr/>
          <p:nvPr/>
        </p:nvSpPr>
        <p:spPr>
          <a:xfrm>
            <a:off x="5756011" y="2038350"/>
            <a:ext cx="3248290" cy="3706041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6F95B5DF-E277-B7EA-A6DB-5185770ACD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4726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6F95B5DF-E277-B7EA-A6DB-5185770AC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F9E6C88-64E0-65DD-D44D-5BE85D8F8F1A}"/>
              </a:ext>
            </a:extLst>
          </p:cNvPr>
          <p:cNvSpPr/>
          <p:nvPr/>
        </p:nvSpPr>
        <p:spPr>
          <a:xfrm>
            <a:off x="583026" y="3281891"/>
            <a:ext cx="10781660" cy="68551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20508-0382-97D6-872F-4C8E16DDE512}"/>
              </a:ext>
            </a:extLst>
          </p:cNvPr>
          <p:cNvSpPr/>
          <p:nvPr/>
        </p:nvSpPr>
        <p:spPr>
          <a:xfrm>
            <a:off x="583025" y="5788401"/>
            <a:ext cx="10781660" cy="515037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90903-7A57-7019-6BCA-CE1B35F6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>
                <a:cs typeface="Arial"/>
              </a:rPr>
              <a:t>Reminder of Scope and Priorities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FAAEA-4D82-8948-9250-ECB68E8361D6}"/>
              </a:ext>
            </a:extLst>
          </p:cNvPr>
          <p:cNvSpPr txBox="1"/>
          <p:nvPr/>
        </p:nvSpPr>
        <p:spPr>
          <a:xfrm>
            <a:off x="583025" y="1008065"/>
            <a:ext cx="10781660" cy="541686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March 4 filings completed for Batch Zero: </a:t>
            </a:r>
            <a:r>
              <a:rPr lang="en-US" sz="1400" dirty="0">
                <a:cs typeface="Arial"/>
              </a:rPr>
              <a:t>ERCOT filed the Batch Zero </a:t>
            </a:r>
            <a:r>
              <a:rPr lang="en-US" sz="1400" dirty="0">
                <a:cs typeface="Arial"/>
                <a:hlinkClick r:id="rId5"/>
              </a:rPr>
              <a:t>PGRR145</a:t>
            </a:r>
            <a:r>
              <a:rPr lang="en-US" sz="1400" dirty="0">
                <a:cs typeface="Arial"/>
              </a:rPr>
              <a:t> and related </a:t>
            </a:r>
            <a:r>
              <a:rPr lang="en-US" sz="1400" dirty="0">
                <a:cs typeface="Arial"/>
                <a:hlinkClick r:id="rId6"/>
              </a:rPr>
              <a:t>NPRR1325</a:t>
            </a:r>
            <a:r>
              <a:rPr lang="en-US" sz="1400" dirty="0">
                <a:cs typeface="Arial"/>
              </a:rPr>
              <a:t> on March 4, initiating the formal governance process and aligning with the May PRS/ROS/TAC sequence and June 1 Board target reflected in the critical path timeline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1" dirty="0"/>
              <a:t>March 17 ERCOT comments filed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1" dirty="0"/>
              <a:t>April 4 ERCOT comments filed</a:t>
            </a:r>
            <a:endParaRPr lang="en-US" sz="14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1" dirty="0"/>
              <a:t>April 23 ERCOT comments filed:</a:t>
            </a:r>
            <a:r>
              <a:rPr lang="en-US" sz="1400" dirty="0"/>
              <a:t> updated proposal to align with PUCT April 17 Open Meeting guidance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1" dirty="0"/>
              <a:t>April 30 ERCOT comments filed: </a:t>
            </a:r>
            <a:r>
              <a:rPr lang="en-US" sz="1400" dirty="0"/>
              <a:t>further refined proposal to operationalize framework (standardized financial security methodology, expanded eligibility pathways, enhanced study validation, Year 6/structured study design and allocation mechanics)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hlinkClick r:id="rId7"/>
              </a:rPr>
              <a:t>May 11 ERCOT comments filed: </a:t>
            </a:r>
            <a:r>
              <a:rPr lang="en-US" sz="1400" dirty="0"/>
              <a:t>refined Batch Zero proposal to align with PUCT May 6 guidance and incorporate stakeholder feedback, including updates to eligibility, attestations, prerequisite timing, load classification rules (base vs. studied), financial security, study assumptions/years, and disclosure requirements</a:t>
            </a:r>
            <a:endParaRPr lang="en-US" sz="1400" dirty="0">
              <a:cs typeface="Arial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ERCOT progressing CLR and BYOG design through parallel comment tracks:</a:t>
            </a:r>
            <a:r>
              <a:rPr lang="en-US" sz="1400" dirty="0"/>
              <a:t> Batch Zero comments may include or exclude CLR/BYOG elements, with ERCOT Market Rules managing versioning (Details of CLR/BYOG in Appendix)</a:t>
            </a:r>
            <a:endParaRPr lang="en-US" sz="1400" dirty="0">
              <a:cs typeface="Arial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CLR status:</a:t>
            </a:r>
            <a:r>
              <a:rPr lang="en-US" sz="1400" dirty="0"/>
              <a:t> April 17 comments filed, formally introducing and detailing PCLR framework (e.g., modular construct, operational treatment, linkage to future market implementation)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BYOG Status: </a:t>
            </a:r>
            <a:r>
              <a:rPr lang="en-US" sz="1400" dirty="0">
                <a:hlinkClick r:id="rId8"/>
              </a:rPr>
              <a:t>May 2 comments </a:t>
            </a:r>
            <a:r>
              <a:rPr lang="en-US" sz="1400" dirty="0"/>
              <a:t>filed, formally introducing and detailing Withdrawal-Limited PUN (i.e., BYOG) concept</a:t>
            </a:r>
            <a:endParaRPr lang="en-US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April 29 PUCT Staff comments filed:</a:t>
            </a:r>
            <a:r>
              <a:rPr lang="en-US" sz="1400" dirty="0"/>
              <a:t> endorse ERCOT’s April 23 comments; clarify eligibility and study validity, and define financial commitments (non-refundable interconnection costs, tiered refundability for upgrades)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May 6 PUC Staff comments filed: </a:t>
            </a:r>
            <a:r>
              <a:rPr lang="en-US" sz="1400" dirty="0"/>
              <a:t>recommended targeted adjustments to Batch Zero eligibility criteria, removing power supply contract requirements and clarifying stage-specific project maturity signals</a:t>
            </a:r>
            <a:endParaRPr lang="en-US" sz="1400" b="1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A65317-5289-5523-3290-6FB54548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1E35A9-9D9E-CF0B-5359-2C0B8F773B4F}"/>
              </a:ext>
            </a:extLst>
          </p:cNvPr>
          <p:cNvGrpSpPr/>
          <p:nvPr/>
        </p:nvGrpSpPr>
        <p:grpSpPr>
          <a:xfrm>
            <a:off x="10089406" y="657156"/>
            <a:ext cx="1275279" cy="182880"/>
            <a:chOff x="9515518" y="657156"/>
            <a:chExt cx="1275279" cy="1828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F50E05-4094-F7C8-EE41-82970ADD2FFA}"/>
                </a:ext>
              </a:extLst>
            </p:cNvPr>
            <p:cNvSpPr/>
            <p:nvPr/>
          </p:nvSpPr>
          <p:spPr>
            <a:xfrm>
              <a:off x="9515518" y="657156"/>
              <a:ext cx="182880" cy="18288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A96413-0238-0DB5-533A-ECBFAE041BE3}"/>
                </a:ext>
              </a:extLst>
            </p:cNvPr>
            <p:cNvSpPr txBox="1">
              <a:spLocks/>
            </p:cNvSpPr>
            <p:nvPr/>
          </p:nvSpPr>
          <p:spPr>
            <a:xfrm>
              <a:off x="9808844" y="664657"/>
              <a:ext cx="981953" cy="1678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noProof="1"/>
                <a:t>Main updates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26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30CA9-D002-77BD-7F44-22B3FFB6F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91DBFB2-8BB4-246D-EE5F-B86802FB38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3" progId="TCLayout.ActiveDocument.1">
                  <p:embed/>
                </p:oleObj>
              </mc:Choice>
              <mc:Fallback>
                <p:oleObj name="think-cell Slide" r:id="rId5" imgW="404" imgH="403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1099E3-6093-1E56-46E7-156827CC0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F2400-F579-2E8E-0E9C-47076FB9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 dirty="0"/>
              <a:t>ERCOT position statements to assist in TAC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2E3C-AD5E-DFC3-5C71-780D612693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16" y="1219200"/>
            <a:ext cx="10281780" cy="4047262"/>
          </a:xfrm>
        </p:spPr>
        <p:txBody>
          <a:bodyPr>
            <a:spAutoFit/>
          </a:bodyPr>
          <a:lstStyle/>
          <a:p>
            <a:r>
              <a:rPr lang="en-US" b="1" u="sng" dirty="0"/>
              <a:t>ERCOT offers these positions as transparency for TAC discussion: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does not support any changes that are in conflict with PUCT 58481 and 59142-related guidance</a:t>
            </a:r>
            <a:r>
              <a:rPr lang="en-US" baseline="30000" dirty="0"/>
              <a:t>1</a:t>
            </a:r>
            <a:endParaRPr lang="en-US" dirty="0"/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Power/tenant contracts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Site control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Financial commitment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Refundability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does not support moving the March 4, 2026 baseload eligibility date any later</a:t>
            </a:r>
            <a:r>
              <a:rPr lang="en-US" baseline="30000" dirty="0"/>
              <a:t>2</a:t>
            </a:r>
            <a:endParaRPr lang="en-US" dirty="0"/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Allowing in more baseload increases risk of load shed in areas 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Other eligibility paths are defined in PGRR145 to achieve baseload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does not support having different eligibility criteria for Large Loads opting for PCLR or BYOG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 speaking, ERCOT does not support further expansion of eligibility </a:t>
            </a:r>
          </a:p>
          <a:p>
            <a:pPr marL="89154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Numerous proposals to expand eligibility for more recent RPG projects</a:t>
            </a:r>
            <a:r>
              <a:rPr lang="en-US" sz="1600" baseline="30000" dirty="0"/>
              <a:t>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4E78-3325-31A7-A8AF-75DF1E7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6</a:t>
            </a:fld>
            <a:endParaRPr lang="en-US"/>
          </a:p>
        </p:txBody>
      </p:sp>
      <p:sp>
        <p:nvSpPr>
          <p:cNvPr id="5" name="4. Footnote">
            <a:extLst>
              <a:ext uri="{FF2B5EF4-FFF2-40B4-BE49-F238E27FC236}">
                <a16:creationId xmlns:a16="http://schemas.microsoft.com/office/drawing/2014/main" id="{ABA10402-47C7-BC81-6E5E-E214CAFBDD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7301" y="6185356"/>
            <a:ext cx="9541010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1. Aligned with PUCT Guidance from April 17 Open Meeting, PUCT Staff Memo from April 12, and PUCT Staff comments to PGRR145 from April 29 and May 6  |  2. Aligned with PUCT Guidance from April 17 Open Meeting</a:t>
            </a:r>
          </a:p>
        </p:txBody>
      </p:sp>
      <p:sp>
        <p:nvSpPr>
          <p:cNvPr id="7" name="4. Footnote">
            <a:extLst>
              <a:ext uri="{FF2B5EF4-FFF2-40B4-BE49-F238E27FC236}">
                <a16:creationId xmlns:a16="http://schemas.microsoft.com/office/drawing/2014/main" id="{461025B1-5537-9B3C-8BE6-DD209B9C41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7301" y="6534366"/>
            <a:ext cx="9541010" cy="1384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Source: April17 PUCT Open Meeting,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April 12 PUCT Staff Memo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April 29 PUCT Staff Comments to PGRR145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May 6 PUCT Staff filing on PUCT Project No. 59142</a:t>
            </a:r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55A686A-FE20-00BE-695B-3B778CA5B9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5A686A-FE20-00BE-695B-3B778CA5B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30D1DD-A9B6-9A21-4FCC-05F2F615421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>
                <a:cs typeface="Arial"/>
              </a:rPr>
              <a:t>PGRR145 Draft Impact Analysis (NPRR1325 IA points to PGRR145 IA)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33A347-C123-B260-6FEC-5F74F0FEE083}"/>
              </a:ext>
            </a:extLst>
          </p:cNvPr>
          <p:cNvGrpSpPr/>
          <p:nvPr/>
        </p:nvGrpSpPr>
        <p:grpSpPr>
          <a:xfrm>
            <a:off x="554736" y="1011601"/>
            <a:ext cx="11082528" cy="1700775"/>
            <a:chOff x="554736" y="888313"/>
            <a:chExt cx="11082528" cy="1700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60F69C-FEA4-4504-CCFC-BE82FD9EDC79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888313"/>
              <a:ext cx="11082528" cy="5724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b="1">
                  <a:solidFill>
                    <a:schemeClr val="bg1"/>
                  </a:solidFill>
                </a:rPr>
                <a:t>Background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2D93A1-F8CB-BFBF-81B3-982E82AB6BE7}"/>
                </a:ext>
              </a:extLst>
            </p:cNvPr>
            <p:cNvSpPr txBox="1">
              <a:spLocks/>
            </p:cNvSpPr>
            <p:nvPr/>
          </p:nvSpPr>
          <p:spPr>
            <a:xfrm>
              <a:off x="619312" y="1457165"/>
              <a:ext cx="10979207" cy="113192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solidFill>
                <a:srgbClr val="EFFDFF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371883-472B-05FE-AB84-F5E024F3558A}"/>
                </a:ext>
              </a:extLst>
            </p:cNvPr>
            <p:cNvSpPr txBox="1">
              <a:spLocks/>
            </p:cNvSpPr>
            <p:nvPr/>
          </p:nvSpPr>
          <p:spPr>
            <a:xfrm>
              <a:off x="741415" y="1654178"/>
              <a:ext cx="10895849" cy="81560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cs typeface="Arial"/>
                </a:rPr>
                <a:t>ERCOT previously posted an Impact Analysis for PGRR145 on March 4 showing the budget/staffing impacts as TBD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ERCOT has continued refining scope through multiple comment iterations (April–May), including May 11 updates aligned with PUCT guidance</a:t>
              </a:r>
              <a:endParaRPr lang="en-US" sz="1400"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46310-A0CF-0722-9415-1566CD438B0A}"/>
              </a:ext>
            </a:extLst>
          </p:cNvPr>
          <p:cNvGrpSpPr/>
          <p:nvPr/>
        </p:nvGrpSpPr>
        <p:grpSpPr>
          <a:xfrm>
            <a:off x="554736" y="2900052"/>
            <a:ext cx="11082528" cy="3084063"/>
            <a:chOff x="554736" y="2885624"/>
            <a:chExt cx="11082528" cy="30840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394607-EFBE-2891-7531-BF20461613A8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885624"/>
              <a:ext cx="11082528" cy="5724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b="1">
                  <a:solidFill>
                    <a:schemeClr val="bg1"/>
                  </a:solidFill>
                </a:rPr>
                <a:t>Impact Analysis Summary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AF66D0-63B5-162A-7951-993BCE14B281}"/>
                </a:ext>
              </a:extLst>
            </p:cNvPr>
            <p:cNvSpPr txBox="1">
              <a:spLocks/>
            </p:cNvSpPr>
            <p:nvPr/>
          </p:nvSpPr>
          <p:spPr>
            <a:xfrm>
              <a:off x="620504" y="3474184"/>
              <a:ext cx="10974145" cy="24955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solidFill>
                <a:srgbClr val="EFFDFF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0AB28A-382A-1404-9562-1662A1792A8F}"/>
                </a:ext>
              </a:extLst>
            </p:cNvPr>
            <p:cNvSpPr txBox="1">
              <a:spLocks/>
            </p:cNvSpPr>
            <p:nvPr/>
          </p:nvSpPr>
          <p:spPr>
            <a:xfrm>
              <a:off x="682994" y="3549770"/>
              <a:ext cx="5132180" cy="210826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>
                  <a:cs typeface="+mn-cs"/>
                </a:rPr>
                <a:t>Summary</a:t>
              </a:r>
            </a:p>
            <a:p>
              <a:pPr lvl="1"/>
              <a:endParaRPr lang="en-US" sz="1000" b="1"/>
            </a:p>
            <a:p>
              <a:pPr lvl="1"/>
              <a:r>
                <a:rPr lang="en-US" b="1"/>
                <a:t>PCLR</a:t>
              </a:r>
              <a:r>
                <a:rPr lang="en-US"/>
                <a:t>: Project between $300k and $400k</a:t>
              </a:r>
            </a:p>
            <a:p>
              <a:pPr lvl="2"/>
              <a:r>
                <a:rPr lang="en-US"/>
                <a:t>Estimated project duration: 8 to 12 months</a:t>
              </a:r>
            </a:p>
            <a:p>
              <a:pPr lvl="1"/>
              <a:endParaRPr lang="en-US" b="1">
                <a:cs typeface="Arial" panose="020B0604020202020204" pitchFamily="34" charset="0"/>
              </a:endParaRPr>
            </a:p>
            <a:p>
              <a:pPr lvl="1"/>
              <a:r>
                <a:rPr lang="en-US" b="1">
                  <a:cs typeface="Arial" panose="020B0604020202020204" pitchFamily="34" charset="0"/>
                </a:rPr>
                <a:t>Batch Zero and WLPUN</a:t>
              </a:r>
              <a:r>
                <a:rPr lang="en-US">
                  <a:cs typeface="Arial" panose="020B0604020202020204" pitchFamily="34" charset="0"/>
                </a:rPr>
                <a:t>: Annual Recurring Operations &amp; Maintenance Budget Cost: $3.6M - $4.5M (19.0 Full-Time Employees)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46F637-8F96-2A28-893E-BB1FE17E0EE3}"/>
                </a:ext>
              </a:extLst>
            </p:cNvPr>
            <p:cNvSpPr txBox="1">
              <a:spLocks/>
            </p:cNvSpPr>
            <p:nvPr/>
          </p:nvSpPr>
          <p:spPr>
            <a:xfrm>
              <a:off x="5586574" y="3980239"/>
              <a:ext cx="5741779" cy="163121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b="1" dirty="0"/>
                <a:t>Ongoing operational impacts to the following departments</a:t>
              </a:r>
              <a:r>
                <a:rPr lang="en-US" sz="1400" dirty="0"/>
                <a:t>:</a:t>
              </a:r>
            </a:p>
            <a:p>
              <a:pPr marL="0" lvl="1" indent="0">
                <a:buNone/>
              </a:pPr>
              <a:endParaRPr lang="en-US" sz="800" dirty="0"/>
            </a:p>
            <a:p>
              <a:pPr marL="172720" indent="-172720">
                <a:buFont typeface="Arial" panose="020B0604020202020204" pitchFamily="34" charset="0"/>
                <a:buChar char="•"/>
              </a:pPr>
              <a:r>
                <a:rPr lang="en-US" dirty="0"/>
                <a:t>Grid Planning (9.0 FTEs Effort)</a:t>
              </a:r>
            </a:p>
            <a:p>
              <a:r>
                <a:rPr lang="en-US" dirty="0"/>
                <a:t>•  Dynamic Studies (8.0 FTEs Effort)</a:t>
              </a:r>
            </a:p>
            <a:p>
              <a:r>
                <a:rPr lang="en-US" dirty="0"/>
                <a:t>•  Planning Model Administration (1.0 FTE Effort)</a:t>
              </a:r>
            </a:p>
            <a:p>
              <a:pPr marL="438785" lvl="2" indent="-210185"/>
              <a:endParaRPr lang="en-US" sz="1400" dirty="0">
                <a:cs typeface="Arial"/>
              </a:endParaRP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C38215F-F882-9329-AA2E-5790757A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50D4E-16DB-CE1E-CEF4-188B065ECDED}"/>
              </a:ext>
            </a:extLst>
          </p:cNvPr>
          <p:cNvSpPr txBox="1"/>
          <p:nvPr/>
        </p:nvSpPr>
        <p:spPr>
          <a:xfrm>
            <a:off x="688231" y="6198255"/>
            <a:ext cx="108155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effectLst/>
                <a:ea typeface="Times New Roman" panose="02020603050405020304" pitchFamily="18" charset="0"/>
              </a:rPr>
              <a:t>ERCOT has assessed its ability to absorb the ongoing efforts of this PGRR with current staff and concluded the need for 18 FTEs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2243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4333B-023D-EB38-ACE1-73EA5EFE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 hidden="1">
            <a:extLst>
              <a:ext uri="{FF2B5EF4-FFF2-40B4-BE49-F238E27FC236}">
                <a16:creationId xmlns:a16="http://schemas.microsoft.com/office/drawing/2014/main" id="{C1A386E7-9026-584E-599F-60FE2748B7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0" name="Object 6" hidden="1">
                        <a:extLst>
                          <a:ext uri="{FF2B5EF4-FFF2-40B4-BE49-F238E27FC236}">
                            <a16:creationId xmlns:a16="http://schemas.microsoft.com/office/drawing/2014/main" id="{C1A386E7-9026-584E-599F-60FE2748B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E8ACE-0681-D6E4-7AB4-9C225B1E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Key updates from May 6 PUCT Staff filing on Project No. 59142 and May 7 PUCT Open Meeting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CD55FB-DA65-AC9B-8CDC-C77700FE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8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B3DDD-A7C7-4E72-FA9A-4132B83C1519}"/>
              </a:ext>
            </a:extLst>
          </p:cNvPr>
          <p:cNvSpPr txBox="1"/>
          <p:nvPr/>
        </p:nvSpPr>
        <p:spPr>
          <a:xfrm>
            <a:off x="583025" y="1349286"/>
            <a:ext cx="10781660" cy="455509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On May 6, PUCT Staff published a </a:t>
            </a:r>
            <a:r>
              <a:rPr lang="en-US" sz="1600" b="1">
                <a:hlinkClick r:id="rId5"/>
              </a:rPr>
              <a:t>filing for Project No. 59142</a:t>
            </a:r>
            <a:r>
              <a:rPr lang="en-US" sz="1600" b="1"/>
              <a:t> </a:t>
            </a:r>
            <a:r>
              <a:rPr lang="en-US" sz="1600"/>
              <a:t>(Review of ERCOT’s Interconnection Processes for Large Loads – Staff Memorandum on Batch Study Process)</a:t>
            </a:r>
            <a:r>
              <a:rPr lang="en-US" sz="1600" b="1"/>
              <a:t> refining maturity criteria and removing premature requirements</a:t>
            </a:r>
            <a:endParaRPr lang="en-US" sz="160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Removed power supply contracts from “Advancing / Base Load” criteria</a:t>
            </a:r>
            <a:r>
              <a:rPr lang="en-US" sz="1600"/>
              <a:t> (too early for most projects)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Replaced with stage-specific readiness signals</a:t>
            </a:r>
            <a:r>
              <a:rPr lang="en-US" sz="1600"/>
              <a:t>, including: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600" b="1"/>
              <a:t>Advancing (Base Load):</a:t>
            </a:r>
            <a:r>
              <a:rPr lang="en-US" sz="1600"/>
              <a:t> tenant contract (demand signal)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600" b="1"/>
              <a:t>Developing (Base Load):</a:t>
            </a:r>
            <a:r>
              <a:rPr lang="en-US" sz="1600"/>
              <a:t> contracts with general contractor and substation contractor and evidence of zoning approval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On May 7 PUCT Open Meeting: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ERCOT presented progress since the last Open Meeting</a:t>
            </a:r>
            <a:r>
              <a:rPr lang="en-US" sz="1600"/>
              <a:t>, highlighting key design choices (bookend vs. rollover study approaches) and outlining remaining stakeholder feedback and open questions (e.g., treatment of RPG projects and entry criteria)</a:t>
            </a:r>
            <a:endParaRPr lang="en-US" sz="1600" b="1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Commissioners asked questions on the trade-offs between bookend vs. rollover approach</a:t>
            </a:r>
            <a:r>
              <a:rPr lang="en-US" sz="1600"/>
              <a:t>, but emphasized that the </a:t>
            </a:r>
            <a:r>
              <a:rPr lang="en-US" sz="1600" b="1"/>
              <a:t>ultimate choice should be guided by stakeholder preference</a:t>
            </a:r>
            <a:endParaRPr lang="en-US" sz="160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PUCT Staff clarified that changes to the maturity criteria were driven by stakeholder feedback</a:t>
            </a:r>
            <a:r>
              <a:rPr lang="en-US" sz="1600"/>
              <a:t>, specifically removing the power contract requirement and replacing it with more achievable indicators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AE08F48-F3FC-97AA-B791-0FCEAB8D9E02}"/>
              </a:ext>
            </a:extLst>
          </p:cNvPr>
          <p:cNvSpPr txBox="1">
            <a:spLocks/>
          </p:cNvSpPr>
          <p:nvPr/>
        </p:nvSpPr>
        <p:spPr>
          <a:xfrm>
            <a:off x="583025" y="6534364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Source: April 7 PUCT Open Meeting, May 6 PUCT Staff filing on PUCT Project No. 59142</a:t>
            </a:r>
          </a:p>
        </p:txBody>
      </p:sp>
    </p:spTree>
    <p:extLst>
      <p:ext uri="{BB962C8B-B14F-4D97-AF65-F5344CB8AC3E}">
        <p14:creationId xmlns:p14="http://schemas.microsoft.com/office/powerpoint/2010/main" val="300030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4333B-023D-EB38-ACE1-73EA5EFE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 hidden="1">
            <a:extLst>
              <a:ext uri="{FF2B5EF4-FFF2-40B4-BE49-F238E27FC236}">
                <a16:creationId xmlns:a16="http://schemas.microsoft.com/office/drawing/2014/main" id="{C1A386E7-9026-584E-599F-60FE2748B7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5976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0" name="Object 6" hidden="1">
                        <a:extLst>
                          <a:ext uri="{FF2B5EF4-FFF2-40B4-BE49-F238E27FC236}">
                            <a16:creationId xmlns:a16="http://schemas.microsoft.com/office/drawing/2014/main" id="{C1A386E7-9026-584E-599F-60FE2748B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E8ACE-0681-D6E4-7AB4-9C225B1E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Key updates in May 11 PGRR145 ERCOT comments, including implementation of PUCT guidance</a:t>
            </a:r>
            <a:endParaRPr lang="en-US" i="1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CD55FB-DA65-AC9B-8CDC-C77700FE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9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B3DDD-A7C7-4E72-FA9A-4132B83C1519}"/>
              </a:ext>
            </a:extLst>
          </p:cNvPr>
          <p:cNvSpPr txBox="1"/>
          <p:nvPr/>
        </p:nvSpPr>
        <p:spPr>
          <a:xfrm>
            <a:off x="1257299" y="1667445"/>
            <a:ext cx="10401300" cy="453970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Updated eligibility framework to align with PUCT May 7 guidance:</a:t>
            </a:r>
            <a:r>
              <a:rPr lang="en-US" sz="1600"/>
              <a:t> revised Section 9.2.1.1 criteria and gating requirements to better reflect Commission direction and ensure only viable projects qualify for Batch Zero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Clarified attestation requirements and consequences:</a:t>
            </a:r>
            <a:r>
              <a:rPr lang="en-US" sz="1600"/>
              <a:t> defined required attestations (site control, contracts, equipment orders, etc.) and removal from Batch Zero for false or deficient attestations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Refined base load vs. studied load treatment:</a:t>
            </a:r>
            <a:r>
              <a:rPr lang="en-US" sz="1600"/>
              <a:t> clarified modeling assumptions and enabled certain base load (with valid studies and phased ramp) to be reflected as studied load in earlier years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Clarified study validity criteria:</a:t>
            </a:r>
            <a:r>
              <a:rPr lang="en-US" sz="1600"/>
              <a:t> further defined what constitutes a “complete and valid” study and limited reliance on RPG-only studies going forward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Clarified financial security application:</a:t>
            </a:r>
            <a:r>
              <a:rPr lang="en-US" sz="1600"/>
              <a:t> maintained standardized methodology ($/MW) and added process for loads failing base load criteria to transition to studied load with security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Added participation guardrails:</a:t>
            </a:r>
            <a:r>
              <a:rPr lang="en-US" sz="1600"/>
              <a:t> required single classification (standalone, PCLR, or WLPUN) and clarified that PCLR/WLPUN treatment applies only to studied load</a:t>
            </a:r>
            <a:endParaRPr lang="en-US" sz="1600" b="1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Refined study scope, assumptions, and timing:</a:t>
            </a:r>
            <a:r>
              <a:rPr lang="en-US" sz="1600"/>
              <a:t> clarified study years (2028, 2030, 2032), modeling inputs, and additional study conditions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Expanded disclosure and readiness requirements:</a:t>
            </a:r>
            <a:r>
              <a:rPr lang="en-US" sz="1600"/>
              <a:t> clarified Texas-only duplicate request disclosure, commissioning plan alignment, and project maturity expectations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59604-B73A-A333-6144-BB1F419DF653}"/>
              </a:ext>
            </a:extLst>
          </p:cNvPr>
          <p:cNvSpPr txBox="1"/>
          <p:nvPr/>
        </p:nvSpPr>
        <p:spPr>
          <a:xfrm>
            <a:off x="1257300" y="1122499"/>
            <a:ext cx="922586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b="1" i="1" u="sng">
                <a:solidFill>
                  <a:schemeClr val="bg1">
                    <a:lumMod val="50000"/>
                  </a:schemeClr>
                </a:solidFill>
              </a:rPr>
              <a:t>90+ set of market comments received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993300F-396C-E9E7-B3FA-06459C01A0B2}"/>
              </a:ext>
            </a:extLst>
          </p:cNvPr>
          <p:cNvSpPr txBox="1">
            <a:spLocks/>
          </p:cNvSpPr>
          <p:nvPr/>
        </p:nvSpPr>
        <p:spPr>
          <a:xfrm>
            <a:off x="1257299" y="6629250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Source: PGRR145 ERCOT Comments, May 11</a:t>
            </a:r>
          </a:p>
        </p:txBody>
      </p:sp>
    </p:spTree>
    <p:extLst>
      <p:ext uri="{BB962C8B-B14F-4D97-AF65-F5344CB8AC3E}">
        <p14:creationId xmlns:p14="http://schemas.microsoft.com/office/powerpoint/2010/main" val="3770323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UNDODONOTDELETE" val="0"/>
  <p:tag name="TEMPLATELASTEDITED" val="2021-09-23 06:12 PM"/>
  <p:tag name="LINKEDPICTURESLINKREMOVED" val="True"/>
  <p:tag name="TCCONTRASTACCENTS" val="4|5|6|7|8|9"/>
  <p:tag name="TCLIGHTACCENTS" val="4|5|6|7|8|9"/>
  <p:tag name="ICONLINEFILL" val="Color [A=255, R=255, G=255, B=255]"/>
  <p:tag name="ICONLINEFILLTHEME" val="Text 2"/>
  <p:tag name="THINKCELLPRESENTATIONDONOTDELETE" val="&lt;?xml version=&quot;1.0&quot; encoding=&quot;UTF-16&quot; standalone=&quot;yes&quot;?&gt;&lt;root reqver=&quot;28224&quot;&gt;&lt;version val=&quot;358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2.92994881114815974854E+00&quot;&gt;&lt;m_msothmcolidx val=&quot;0&quot;/&gt;&lt;m_rgb r=&quot;06&quot; g=&quot;1F&quot; b=&quot;79&quot;/&gt;&lt;/elem&gt;&lt;elem m_fUsage=&quot;1.70999999999999996447E+00&quot;&gt;&lt;m_msothmcolidx val=&quot;0&quot;/&gt;&lt;m_rgb r=&quot;75&quot; g=&quot;9C&quot; b=&quot;EA&quot;/&gt;&lt;/elem&gt;&lt;elem m_fUsage=&quot;1.00817383588184972254E+00&quot;&gt;&lt;m_msothmcolidx val=&quot;0&quot;/&gt;&lt;m_rgb r=&quot;01&quot; g=&quot;59&quot; b=&quot;A2&quot;/&gt;&lt;/elem&gt;&lt;elem m_fUsage=&quot;1.00000000000000000000E+00&quot;&gt;&lt;m_msothmcolidx val=&quot;0&quot;/&gt;&lt;m_rgb r=&quot;C1&quot; g=&quot;D2&quot; b=&quot;F5&quot;/&gt;&lt;/elem&gt;&lt;elem m_fUsage=&quot;7.29000000000000092371E-01&quot;&gt;&lt;m_msothmcolidx val=&quot;0&quot;/&gt;&lt;m_rgb r=&quot;47&quot; g=&quot;73&quot; b=&quot;D2&quot;/&gt;&lt;/elem&gt;&lt;elem m_fUsage=&quot;5.90490000000000181402E-01&quot;&gt;&lt;m_msothmcolidx val=&quot;0&quot;/&gt;&lt;m_rgb r=&quot;22&quot; g=&quot;3C&quot; b=&quot;83&quot;/&gt;&lt;/elem&gt;&lt;elem m_fUsage=&quot;5.31441000000000163261E-01&quot;&gt;&lt;m_msothmcolidx val=&quot;0&quot;/&gt;&lt;m_rgb r=&quot;AF&quot; g=&quot;F5&quot; b=&quot;FF&quot;/&gt;&lt;/elem&gt;&lt;/m_vecMRU&gt;&lt;/m_mruColor&gt;&lt;m_eweekdayFirstOfWeek val=&quot;2&quot;/&gt;&lt;m_eweekdayFirstOfWorkweek val=&quot;2&quot;/&gt;&lt;m_eweekdayFirstOfWeekend val=&quot;7&quot;/&gt;&lt;/CPresentation&gt;&lt;/root&gt;"/>
  <p:tag name="ICONENCLOSURE" val="True"/>
  <p:tag name="LILLI_DECK_ID" val="439ac0ef-c625-4080-92c7-eb2b304903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jd_0loiJaeYJwU7NWRr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YEJsst_J3bGHl9FnZGu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Bg2qUlVnxnvrqxtM0BX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UxG6bvVdbmfs_fczdGy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OiFXxraO2ZqrxlstopY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0xZ54KbMFqBtFShc_S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EyJNSlLA_W57.orRiO5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D1y.ptfHVD7TDHrE_ra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J2hnuWGo9lqMHSm_TnI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fF9Tmjhcgd.JQr9WXt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gercI81up1ZgCNnu7y2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CYCWtf7Q.SiAytMJbRs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M9_ayLgI5DW7twh7FR5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__W3I6VFn0r2YBOv5R3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821fiK7CLp0ZcNy9Bbm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0O6RKmDjFcgCpX9SAD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NldCE74D.THmCss__sN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M8RmvF1bY7Xf7fzs1z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HG.H6RyS0KiQE9hIZwL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dJGKQSNoB1kDQY8fQGO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ExXTo7rClGGfXK4aLL2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6SB.4UPIZPsXjRUm9Lx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v..jmNr5Oi6qGFOXnl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xwYdoHW0YaNLq6xw9c9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CkKgvC9OUAVA2j2NlNO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CSpaFfkZTUOLT0f0388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7ZHXFavt_96._1OP05w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_mIlOQdEZeKebMBtNY1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BVKJpXussB4MG6YiHXW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_mIlOQdEZeKebMBtNY1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dqdIx9XxLi60b_BcJA3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B_1__yeJL2B6liqJj0.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vzam9odstku2I3Nsl2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Ft6Z2XHpy7qqYJ9_O2s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5fNnlfohmwPbrSoDi9z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R2NqTF3CxHRlXFxFVE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rzpitoHyZQUHCaRfQ2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RdXwMHP.CG045klb0q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B_1__yeJL2B6liqJj0.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vzam9odstku2I3Nsl2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Ft6Z2XHpy7qqYJ9_O2s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5fNnlfohmwPbrSoDi9z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R2NqTF3CxHRlXFxFVE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rzpitoHyZQUHCaRfQ2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RdXwMHP.CG045klb0q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R2NqTF3CxHRlXFxFVE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B_1__yeJL2B6liqJj0.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vzam9odstku2I3Nsl2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Ft6Z2XHpy7qqYJ9_O2s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5fNnlfohmwPbrSoDi9z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rzpitoHyZQUHCaRfQ2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RdXwMHP.CG045klb0q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9wquWpPZfTD60DU8moU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hs_rG7Np30GcVt26yuL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_oYLRS.5tkS6ezSrxNQ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95X74GZKytmOiXz1yEm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c8bq6JgyVa41er22hb9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9zpbemhWvlMfm1Q1cZt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ziiddxPQXZUwI43yruq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2JQsXUyaz4y6dyzfKdQ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8_63m6vOMLEQ5y1FAQl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l6f.UNCMX9l4DGIcoru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sPS5f.0MHARSdROdCZU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MBhb8JClr0Bxvd8OK7T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hXEJZOaPnCa2bNpGhyq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LNF_fPN0q_afZjnr_DH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HxQjYNNPiUROuhdkgq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FSSau1W43VWLf7NQXR1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x6t4kvb8jlXi9dbpMkA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ymcui8NwWPQ2L.BO4GX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mq2Ic2r79IrKpKkgAn1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3wztBoNWu9UtgX18YbC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VtZPelCusqgzM28JCUT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ulizgy.DFGPHtVEGPjo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_dbHgV7cDY7TxZLIWnY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fU34UQkwK925T9TbpGk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2n4XxW1_LRtmvK453k3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MPsCh7JpqVnm632ZjiV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HNx499MJZ4fRVFAcJml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.RPLDNP9neqLDY1dSDk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q0owCJFdZlDnAfMvu2T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WemhI1AK1ocazAHusd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X_O0u7bHFyyQhaneMeQ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CWV1TK1O6J7AHIIZpam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NrD2pjqN7uHylK_lQAl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8ovSUhWlBegr8HBkZ.O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2L2lgNLW5omprzNUQq4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4H1IKCnH2XtG1YNPhAT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KOenIdr7dcXHsgup0k5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5HmWFnmqK0S_9AedHb9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Z2I9MJ3LxE9EL2dG5SO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Jz9ZbSQ5_5Jgmk5Wtt.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UGEnqMf8tgfCZ9_wfEi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KG6IWEjK9fs7.WdSRmC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Pm3wgnr4lQm3jvHZ.oh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l7OS.uGY4vwOMgce7nc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KwZGRkYgLVvp5h8KmqP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9rbjOCB1VVmsS3pd1ee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BdGkgbIuylNdAdgCs68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Zu0mGTe2r4HIpqPdton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8thh7eOdiePwXGchI6p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8qKFO_sy1sJ4oh2iF21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oVFM78qbcSLnDkEpkNw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YbhsH9YkJ3q8M3lCQ3z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DpCPJpsT1oCYf55zEE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RhwnXo3iypuXcftmGkz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1l75D1DU42Hg5PSRVMJ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5110607341914725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PeaD_S6hcRZgSaqwNT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_g7y8MFtCLGc9k39lY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DdCuEeXI3OU.d6hGMR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Cl6nZRt5nOuGB.GS2a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o3rm1ZtmE_1rgp3HA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xCrL8DSHu5OdMU9EIF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4kOC8qKloqMTCTF2d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uenqUiFjz7742pS60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E9UfeWjyMlkJnAR4nM8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6ZzMaBKkFiwsCDphkz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fUSIO2yEZ8J0OkpRIU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F4iDs3DTwso.ELdVGm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32NLO74EUDhAGbVMlL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4ChXNUXjWGkwcdqN7I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WUYA8mqe13ItSZGq1V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2JRkhtIe.B1yW5e_Ld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vGYrIjvFGCsXsEoV9d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.hRN5uAxa8sPArqyi7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DlyFnZKa1QpEgNNbif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FtrOj.dmTzbylndYp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kSJBPWvDv.hSH8lbF_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3xrEum5Z9jsIrw9HJ.c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ZKWKoY70kjblFmQSb3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I5jBbqN1xUb1ZYUWnzB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7mRKevoJoVHQ5YFnB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yqgnyhVp1nevR2qVOk_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sMkJrkoBqFPzjww2EN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3UMgPZupp5CQEXmUigr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YIjDAVa7CJLTtYsmI.2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xBPPF1W.hvErJEq09yk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BsuWLaZecGClEY9_Skp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abPWrE9mbolEOrUQRs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8DJV_aivkp7U437fMS.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6gvMKV3jwm1P4aN3Nb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mOyqB1TqDllcjRofsj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xDCM59aFHMsF0v5pZuk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iXoIqMnIwX22tP9PGt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kQPQg7zKF6PmtqSM6or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kW3KtNmk3eAXOPcn6K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6564KQlBRRvRuRSN1E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0gBVV.Prrx_0I90erWu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S4eFmXtztyeJO8lhG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3bpe9WGVsBRNMhtrXGa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pHLFBD35wPbPkczVMd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MuIfhoBoKVIu3zX8Fh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9kXBOhcoiSEr7lsj8B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Q1mE3nNmmYZ2uLi_S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ContentSeparator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32GnV0WC7kAde.aDIxx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CXsSP34ZCfPOb0nNoe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8c7SZ4nNYfQ3g95Ims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In81ubAWpay9OIT2.7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pAAbDk8kKMeyxQiG.3B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pqDTDERjLtC8mo9nWCM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.._bFljrzV8vsS184TO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ze9UiSPkOGHz4FVUsqm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kEgxCBZ8reBpilr7ex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xXz8SJSgwpO4RhwzRiPg"/>
</p:tagLst>
</file>

<file path=ppt/theme/theme1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E771427F-03EA-4C50-B0D4-53899F39E546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5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  <wetp:taskpane dockstate="right" visibility="0" width="350" row="7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A36CB36-0D55-4E5B-8E3F-06E34B1102E2}">
  <we:reference id="e74ca2a7-5e50-4ebf-bfa5-bb75c7950374" version="4.0.0.0" store="EXCatalog" storeType="EXCatalog"/>
  <we:alternateReferences/>
  <we:properties>
    <we:property name="srChargeCodeData" value="{&quot;selectedSupportOption&quot;:&quot;CLIENT&quot;,&quot;language&quot;:&quot;English&quot;,&quot;chargeCode&quot;:{&quot;activityCode&quot;:&quot;CE&quot;,&quot;anchorTag&quot;:&quot;&quot;,&quot;announcements&quot;:{&quot;createdAt&quot;:null,&quot;id&quot;:2,&quot;link&quot;:&quot;https://mckinsey.service-now.com/ghd/en/sliderequest-add-in-not-showing-in-powerpoint?id=mck_ghd_kb_article&amp;utm_medium=web&amp;utm_source=ghd_website&amp;utm_content=ai_search_result&amp;sysparm_article=KO106994&amp;sys_kb_id=7e689c03d1083210cacde81885285f84&amp;table=kb_knowledge&amp;searchTerm=sliderequest&quot;,&quot;linkText&quot;:&quot;Learn more.&quot;,&quot;longDescription&quot;:&quot;Start times are delayed due to a technical issue that is now resolved. While we work to restore normal services levels, please contact the Service Desk if you have a client-critical request.&quot;,&quot;shortDescription&quot;:&quot;A recent Microsoft Office update may cause SlideRequest to disappear from your toolbar. Restore from File&gt;Account&gt;Get Add-ins. &quot;,&quot;showOnAddin&quot;:1,&quot;source&quot;:&quot;web-addin&quot;,&quot;updatedAt&quot;:{},&quot;webAddinAnnouncementText&quot;:{&quot;body&quot;:&quot;A recent Microsoft Office update may cause SlideRequest to disappear from your toolbar. Restore from File&gt;Account&gt;Get Add-ins. &quot;,&quot;heading&quot;:&quot;Alert!&quot;,&quot;primaryAction&quot;:{&quot;label&quot;:&quot;Learn more.&quot;,&quot;url&quot;:&quot;https://mckinsey.service-now.com/ghd/en/sliderequest-add-in-not-showing-in-powerpoint?id=mck_ghd_kb_article&amp;utm_medium=web&amp;utm_source=ghd_website&amp;utm_content=ai_search_result&amp;sysparm_article=KO106994&amp;sys_kb_id=7e689c03d1083210cacde81885285f84&amp;table=kb_knowledge&amp;searchTerm=sliderequest&quot;},&quot;secondaryAction&quot;:{&quot;label&quot;:&quot;&quot;,&quot;url&quot;:&quot;&quot;},&quot;style&quot;:&quot;warning&quot;}},&quot;chargeCodeRegistered&quot;:false,&quot;coreServicesLimit&quot;:15,&quot;critical&quot;:0,&quot;description&quot;:&quot;&quot;,&quot;eligibleForPlus&quot;:true,&quot;enableFPS&quot;:&quot;true&quot;,&quot;featureFlag&quot;:{&quot;overnightDeliveryEnabled&quot;:false},&quot;formType&quot;:&quot;&quot;,&quot;inScope&quot;:true,&quot;isBoxDisabled&quot;:false,&quot;isCTEEnabled&quot;:false,&quot;lane&quot;:&quot;NA&quot;,&quot;maxStartTime&quot;:480,&quot;message&quot;:&quot;&quot;,&quot;outSourced&quot;:true,&quot;platform&quot;:&quot;GW&quot;,&quot;showInternal&quot;:false,&quot;userRegistered&quot;:false,&quot;chargeCode&quot;:&quot;valid&quot;,&quot;projectType&quot;:&quot;Client&quot;,&quot;subLane&quot;:&quot;&quot;,&quot;code&quot;:&quot;1490ML01&quot;,&quot;updatedAt&quot;:&quot;2026-03-04T02:28:54.228Z&quot;}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0BBBD9C-7E92-43DB-94A8-2B1A716663AF}">
  <we:reference id="5332053f-08b1-4ad5-b936-144d44d33f40" version="2.1.0.2" store="EXCatalog" storeType="EXCatalog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75A51601-F242-4854-BF47-81947947F4BA}">
  <we:reference id="7888317b-a425-4590-9747-4c188fd7be2e" version="2.40.2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0E9D229717A45A0F014C745A02018" ma:contentTypeVersion="10" ma:contentTypeDescription="Create a new document." ma:contentTypeScope="" ma:versionID="f3d69bc3bfd0aac6724cf821c4b9b5ef">
  <xsd:schema xmlns:xsd="http://www.w3.org/2001/XMLSchema" xmlns:xs="http://www.w3.org/2001/XMLSchema" xmlns:p="http://schemas.microsoft.com/office/2006/metadata/properties" xmlns:ns2="f419a087-1e80-495d-85c4-486fa6b09cae" xmlns:ns3="c37ac4fa-902d-4f29-bbdc-3877ea87d1ce" targetNamespace="http://schemas.microsoft.com/office/2006/metadata/properties" ma:root="true" ma:fieldsID="971f991f8e9e1bdcc84bdb1939d05c3d" ns2:_="" ns3:_="">
    <xsd:import namespace="f419a087-1e80-495d-85c4-486fa6b09cae"/>
    <xsd:import namespace="c37ac4fa-902d-4f29-bbdc-3877ea87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a087-1e80-495d-85c4-486fa6b09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ac4fa-902d-4f29-bbdc-3877ea87d1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af1a2d-7cff-4f55-99dc-3de56818a427}" ma:internalName="TaxCatchAll" ma:showField="CatchAllData" ma:web="c37ac4fa-902d-4f29-bbdc-3877ea87d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7ac4fa-902d-4f29-bbdc-3877ea87d1ce" xsi:nil="true"/>
    <lcf76f155ced4ddcb4097134ff3c332f xmlns="f419a087-1e80-495d-85c4-486fa6b09c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995B9-0B47-4E0E-A902-DEBDA7E0C4DE}">
  <ds:schemaRefs>
    <ds:schemaRef ds:uri="c37ac4fa-902d-4f29-bbdc-3877ea87d1ce"/>
    <ds:schemaRef ds:uri="f419a087-1e80-495d-85c4-486fa6b09c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131D89-EB5F-45FE-8031-A736CA7001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88E84E-FE87-43F7-BCE6-5A46C17D6D9B}">
  <ds:schemaRefs>
    <ds:schemaRef ds:uri="http://purl.org/dc/terms/"/>
    <ds:schemaRef ds:uri="f419a087-1e80-495d-85c4-486fa6b09ca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37ac4fa-902d-4f29-bbdc-3877ea87d1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8595HP01_CF_16x9_ENG_V1</Template>
  <TotalTime>0</TotalTime>
  <Words>5857</Words>
  <Application>Microsoft Office PowerPoint</Application>
  <PresentationFormat>Widescreen</PresentationFormat>
  <Paragraphs>800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Courier New</vt:lpstr>
      <vt:lpstr>Times New Roman</vt:lpstr>
      <vt:lpstr>Wingdings</vt:lpstr>
      <vt:lpstr>Segoe UI</vt:lpstr>
      <vt:lpstr>Calibri</vt:lpstr>
      <vt:lpstr>Georgia</vt:lpstr>
      <vt:lpstr>Arial</vt:lpstr>
      <vt:lpstr>Aptos</vt:lpstr>
      <vt:lpstr>Cover</vt:lpstr>
      <vt:lpstr>Page Design</vt:lpstr>
      <vt:lpstr>think-cell Slide</vt:lpstr>
      <vt:lpstr>PowerPoint Presentation</vt:lpstr>
      <vt:lpstr>Batch study process for Large Load was introduced to increases outcome certainty and transparency while limiting restudy risk</vt:lpstr>
      <vt:lpstr>Batch Zero PGRR145/NPRR1325 timeline and main milestones</vt:lpstr>
      <vt:lpstr>Batch Zero Revision Request Timeline</vt:lpstr>
      <vt:lpstr>Reminder of Scope and Priorities</vt:lpstr>
      <vt:lpstr>ERCOT position statements to assist in TAC discussion</vt:lpstr>
      <vt:lpstr>PGRR145 Draft Impact Analysis (NPRR1325 IA points to PGRR145 IA)</vt:lpstr>
      <vt:lpstr>Key updates from May 6 PUCT Staff filing on Project No. 59142 and May 7 PUCT Open Meeting</vt:lpstr>
      <vt:lpstr>Key updates in May 11 PGRR145 ERCOT comments, including implementation of PUCT guidance</vt:lpstr>
      <vt:lpstr>Key stakeholder feedback not adopted and ERCOT rationale</vt:lpstr>
      <vt:lpstr>APPENDIX </vt:lpstr>
      <vt:lpstr>Overview of Provisional Controllable Load Resource (PCLR) </vt:lpstr>
      <vt:lpstr>Provisional CLRs – Definition1</vt:lpstr>
      <vt:lpstr>Provisional CLRs – Structure of Revision Requests1</vt:lpstr>
      <vt:lpstr>PCLR Language – Foundational Concepts1</vt:lpstr>
      <vt:lpstr>Provisional Controllable Load Resources (PCLRs) in Batch Zero1</vt:lpstr>
      <vt:lpstr>Post–Batch Zero, ILLE must elect path via Form W to retain position and proceed</vt:lpstr>
      <vt:lpstr>Provision CLR (PCLR) – Dynamic Bid Capping Process</vt:lpstr>
      <vt:lpstr>A Bring Your Own Generation (BYOG) approach should help stakeholders to solve some of the issues raised with the LLI process</vt:lpstr>
      <vt:lpstr>A coordinated load–generation study framework is required to enable a viable BYOG construct</vt:lpstr>
      <vt:lpstr>Operational monitoring and control are required to ensure reliable WLPUN integration in Batch Zero</vt:lpstr>
      <vt:lpstr>Study treatment should separate generation, load allocation and transmission planning while capturing full facility impact</vt:lpstr>
      <vt:lpstr>Co-located load and generation are governed by three separate ERCOT evaluation processes</vt:lpstr>
      <vt:lpstr>PUN with Self-Limited Withdrawal (BYOG) – Operational Model</vt:lpstr>
      <vt:lpstr>Sequential BYOG interconnection timeline across Batch, Generation, and Transmission planning processes </vt:lpstr>
      <vt:lpstr>ERCOT will need future NPRR on PUN Telemetry and RUC Requirements</vt:lpstr>
      <vt:lpstr>April 30th comments/approach: proposed “bookend” allocation  Approach addresses developer ‘gap year’ concerns at the cost of extending the Batch Zero timeline</vt:lpstr>
      <vt:lpstr>Batch Zero Adjusted Timelines Comparison</vt:lpstr>
      <vt:lpstr>Alternative option: "Rollover" approach</vt:lpstr>
      <vt:lpstr>Study effort scales non-linearly: later years require disproportionate effort</vt:lpstr>
      <vt:lpstr>2032 is the primary driver of non-linear effort across scenarios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Shaaz Lalani</dc:creator>
  <cp:keywords/>
  <dc:description/>
  <cp:lastModifiedBy>Mereness, Matt</cp:lastModifiedBy>
  <cp:revision>2</cp:revision>
  <dcterms:created xsi:type="dcterms:W3CDTF">2026-03-23T21:54:52Z</dcterms:created>
  <dcterms:modified xsi:type="dcterms:W3CDTF">2026-05-13T14:37:14Z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303d7c-e5a3-4cc8-90eb-69bfd7570ac4_Enabled">
    <vt:lpwstr>true</vt:lpwstr>
  </property>
  <property fmtid="{D5CDD505-2E9C-101B-9397-08002B2CF9AE}" pid="3" name="MSIP_Label_83303d7c-e5a3-4cc8-90eb-69bfd7570ac4_SetDate">
    <vt:lpwstr>2026-03-23T21:55:01Z</vt:lpwstr>
  </property>
  <property fmtid="{D5CDD505-2E9C-101B-9397-08002B2CF9AE}" pid="4" name="MSIP_Label_83303d7c-e5a3-4cc8-90eb-69bfd7570ac4_Method">
    <vt:lpwstr>Standard</vt:lpwstr>
  </property>
  <property fmtid="{D5CDD505-2E9C-101B-9397-08002B2CF9AE}" pid="5" name="MSIP_Label_83303d7c-e5a3-4cc8-90eb-69bfd7570ac4_Name">
    <vt:lpwstr>Client Confidential Information-SLV1</vt:lpwstr>
  </property>
  <property fmtid="{D5CDD505-2E9C-101B-9397-08002B2CF9AE}" pid="6" name="MSIP_Label_83303d7c-e5a3-4cc8-90eb-69bfd7570ac4_SiteId">
    <vt:lpwstr>cc8936bc-9382-4fff-87cb-6f55999549e7</vt:lpwstr>
  </property>
  <property fmtid="{D5CDD505-2E9C-101B-9397-08002B2CF9AE}" pid="7" name="MSIP_Label_83303d7c-e5a3-4cc8-90eb-69bfd7570ac4_ActionId">
    <vt:lpwstr>9a8f361d-ae61-4c85-8566-2a8546d9598b</vt:lpwstr>
  </property>
  <property fmtid="{D5CDD505-2E9C-101B-9397-08002B2CF9AE}" pid="8" name="MSIP_Label_83303d7c-e5a3-4cc8-90eb-69bfd7570ac4_ContentBits">
    <vt:lpwstr>0</vt:lpwstr>
  </property>
  <property fmtid="{D5CDD505-2E9C-101B-9397-08002B2CF9AE}" pid="9" name="MSIP_Label_83303d7c-e5a3-4cc8-90eb-69bfd7570ac4_Tag">
    <vt:lpwstr>10, 3, 0, 1</vt:lpwstr>
  </property>
  <property fmtid="{D5CDD505-2E9C-101B-9397-08002B2CF9AE}" pid="10" name="MediaServiceImageTags">
    <vt:lpwstr/>
  </property>
  <property fmtid="{D5CDD505-2E9C-101B-9397-08002B2CF9AE}" pid="11" name="MSIP_Label_7084cbda-52b8-46fb-a7b7-cb5bd465ed85_Enabled">
    <vt:lpwstr>true</vt:lpwstr>
  </property>
  <property fmtid="{D5CDD505-2E9C-101B-9397-08002B2CF9AE}" pid="12" name="MSIP_Label_7084cbda-52b8-46fb-a7b7-cb5bd465ed85_SetDate">
    <vt:lpwstr>2026-03-23T22:29:58Z</vt:lpwstr>
  </property>
  <property fmtid="{D5CDD505-2E9C-101B-9397-08002B2CF9AE}" pid="13" name="MSIP_Label_7084cbda-52b8-46fb-a7b7-cb5bd465ed85_Method">
    <vt:lpwstr>Standard</vt:lpwstr>
  </property>
  <property fmtid="{D5CDD505-2E9C-101B-9397-08002B2CF9AE}" pid="14" name="MSIP_Label_7084cbda-52b8-46fb-a7b7-cb5bd465ed85_Name">
    <vt:lpwstr>Internal</vt:lpwstr>
  </property>
  <property fmtid="{D5CDD505-2E9C-101B-9397-08002B2CF9AE}" pid="15" name="MSIP_Label_7084cbda-52b8-46fb-a7b7-cb5bd465ed85_SiteId">
    <vt:lpwstr>0afb747d-bff7-4596-a9fc-950ef9e0ec45</vt:lpwstr>
  </property>
  <property fmtid="{D5CDD505-2E9C-101B-9397-08002B2CF9AE}" pid="16" name="MSIP_Label_7084cbda-52b8-46fb-a7b7-cb5bd465ed85_ActionId">
    <vt:lpwstr>508ae287-7fd8-4e1f-aa98-6eff3bb679d0</vt:lpwstr>
  </property>
  <property fmtid="{D5CDD505-2E9C-101B-9397-08002B2CF9AE}" pid="17" name="MSIP_Label_7084cbda-52b8-46fb-a7b7-cb5bd465ed85_ContentBits">
    <vt:lpwstr>0</vt:lpwstr>
  </property>
  <property fmtid="{D5CDD505-2E9C-101B-9397-08002B2CF9AE}" pid="18" name="MSIP_Label_7084cbda-52b8-46fb-a7b7-cb5bd465ed85_Tag">
    <vt:lpwstr>10, 3, 0, 2</vt:lpwstr>
  </property>
  <property fmtid="{D5CDD505-2E9C-101B-9397-08002B2CF9AE}" pid="19" name="_dlc_DocIdItemGuid">
    <vt:lpwstr>d6078be9-7be0-47d7-a7cb-328664f42c60</vt:lpwstr>
  </property>
  <property fmtid="{D5CDD505-2E9C-101B-9397-08002B2CF9AE}" pid="20" name="ContentTypeId">
    <vt:lpwstr>0x0101003CD0E9D229717A45A0F014C745A02018</vt:lpwstr>
  </property>
</Properties>
</file>