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51" d="100"/>
          <a:sy n="151" d="100"/>
        </p:scale>
        <p:origin x="2172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departments\Credit\Credit\QSE_EAL\2026\CFSG\Source%20Data%20Files\May\Monthly%20Credit%20Report%20May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DiscretionaryCollAverage!$B$1</c:f>
              <c:strCache>
                <c:ptCount val="1"/>
                <c:pt idx="0">
                  <c:v> Load </c:v>
                </c:pt>
              </c:strCache>
            </c:strRef>
          </c:tx>
          <c:spPr>
            <a:ln w="28575" cap="rnd">
              <a:solidFill>
                <a:srgbClr val="A5A5A5"/>
              </a:solidFill>
              <a:round/>
            </a:ln>
            <a:effectLst/>
          </c:spPr>
          <c:marker>
            <c:symbol val="none"/>
          </c:marker>
          <c:cat>
            <c:numRef>
              <c:f>DiscretionaryCollAverage!$A$32:$A$56</c:f>
              <c:numCache>
                <c:formatCode>mmm\-yy</c:formatCode>
                <c:ptCount val="25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  <c:pt idx="13">
                  <c:v>45778</c:v>
                </c:pt>
                <c:pt idx="14">
                  <c:v>45809</c:v>
                </c:pt>
                <c:pt idx="15">
                  <c:v>45839</c:v>
                </c:pt>
                <c:pt idx="16">
                  <c:v>45870</c:v>
                </c:pt>
                <c:pt idx="17">
                  <c:v>45901</c:v>
                </c:pt>
                <c:pt idx="18">
                  <c:v>45931</c:v>
                </c:pt>
                <c:pt idx="19">
                  <c:v>45962</c:v>
                </c:pt>
                <c:pt idx="20">
                  <c:v>45992</c:v>
                </c:pt>
                <c:pt idx="21">
                  <c:v>46023</c:v>
                </c:pt>
                <c:pt idx="22">
                  <c:v>46054</c:v>
                </c:pt>
                <c:pt idx="23">
                  <c:v>46082</c:v>
                </c:pt>
                <c:pt idx="24">
                  <c:v>46113</c:v>
                </c:pt>
              </c:numCache>
            </c:numRef>
          </c:cat>
          <c:val>
            <c:numRef>
              <c:f>DiscretionaryCollAverage!$B$32:$B$56</c:f>
              <c:numCache>
                <c:formatCode>_(* #,##0.00_);_(* \(#,##0.00\);_(* "-"??_);_(@_)</c:formatCode>
                <c:ptCount val="25"/>
                <c:pt idx="0">
                  <c:v>398243775.56666666</c:v>
                </c:pt>
                <c:pt idx="1">
                  <c:v>398869792.50064516</c:v>
                </c:pt>
                <c:pt idx="2">
                  <c:v>412103278.26400006</c:v>
                </c:pt>
                <c:pt idx="3">
                  <c:v>561014896.07290304</c:v>
                </c:pt>
                <c:pt idx="4">
                  <c:v>501821508.80580646</c:v>
                </c:pt>
                <c:pt idx="5">
                  <c:v>375696333.68333316</c:v>
                </c:pt>
                <c:pt idx="6">
                  <c:v>374926995.7538709</c:v>
                </c:pt>
                <c:pt idx="7">
                  <c:v>397578807.95366663</c:v>
                </c:pt>
                <c:pt idx="8">
                  <c:v>402456823.66387111</c:v>
                </c:pt>
                <c:pt idx="9">
                  <c:v>450884465.49161297</c:v>
                </c:pt>
                <c:pt idx="10">
                  <c:v>440487383.40249997</c:v>
                </c:pt>
                <c:pt idx="11">
                  <c:v>352087082.78161293</c:v>
                </c:pt>
                <c:pt idx="12">
                  <c:v>300899168.48299998</c:v>
                </c:pt>
                <c:pt idx="13">
                  <c:v>297114933.71709675</c:v>
                </c:pt>
                <c:pt idx="14">
                  <c:v>282925474.35766673</c:v>
                </c:pt>
                <c:pt idx="15">
                  <c:v>275349120.42290324</c:v>
                </c:pt>
                <c:pt idx="16">
                  <c:v>243534307.32645166</c:v>
                </c:pt>
                <c:pt idx="17">
                  <c:v>217115681.29833332</c:v>
                </c:pt>
                <c:pt idx="18">
                  <c:v>220659663.30548388</c:v>
                </c:pt>
                <c:pt idx="19">
                  <c:v>247014230.29366678</c:v>
                </c:pt>
                <c:pt idx="20">
                  <c:v>244176811.37548384</c:v>
                </c:pt>
                <c:pt idx="21">
                  <c:v>302311375.83387101</c:v>
                </c:pt>
                <c:pt idx="22">
                  <c:v>337505780.82964283</c:v>
                </c:pt>
                <c:pt idx="23">
                  <c:v>300496222.89193553</c:v>
                </c:pt>
                <c:pt idx="24">
                  <c:v>271703149.19833332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8B3-4A84-8140-72D2079AEB2E}"/>
            </c:ext>
          </c:extLst>
        </c:ser>
        <c:ser>
          <c:idx val="1"/>
          <c:order val="1"/>
          <c:tx>
            <c:strRef>
              <c:f>DiscretionaryCollAverage!$C$1</c:f>
              <c:strCache>
                <c:ptCount val="1"/>
                <c:pt idx="0">
                  <c:v> Load &amp; Generation 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DiscretionaryCollAverage!$A$32:$A$56</c:f>
              <c:numCache>
                <c:formatCode>mmm\-yy</c:formatCode>
                <c:ptCount val="25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  <c:pt idx="13">
                  <c:v>45778</c:v>
                </c:pt>
                <c:pt idx="14">
                  <c:v>45809</c:v>
                </c:pt>
                <c:pt idx="15">
                  <c:v>45839</c:v>
                </c:pt>
                <c:pt idx="16">
                  <c:v>45870</c:v>
                </c:pt>
                <c:pt idx="17">
                  <c:v>45901</c:v>
                </c:pt>
                <c:pt idx="18">
                  <c:v>45931</c:v>
                </c:pt>
                <c:pt idx="19">
                  <c:v>45962</c:v>
                </c:pt>
                <c:pt idx="20">
                  <c:v>45992</c:v>
                </c:pt>
                <c:pt idx="21">
                  <c:v>46023</c:v>
                </c:pt>
                <c:pt idx="22">
                  <c:v>46054</c:v>
                </c:pt>
                <c:pt idx="23">
                  <c:v>46082</c:v>
                </c:pt>
                <c:pt idx="24">
                  <c:v>46113</c:v>
                </c:pt>
              </c:numCache>
            </c:numRef>
          </c:cat>
          <c:val>
            <c:numRef>
              <c:f>DiscretionaryCollAverage!$C$32:$C$56</c:f>
              <c:numCache>
                <c:formatCode>_(* #,##0.00_);_(* \(#,##0.00\);_(* "-"??_);_(@_)</c:formatCode>
                <c:ptCount val="25"/>
                <c:pt idx="0">
                  <c:v>2516853422.3166676</c:v>
                </c:pt>
                <c:pt idx="1">
                  <c:v>2310067907.8770962</c:v>
                </c:pt>
                <c:pt idx="2">
                  <c:v>2526201437.7463331</c:v>
                </c:pt>
                <c:pt idx="3">
                  <c:v>2418316523.4593549</c:v>
                </c:pt>
                <c:pt idx="4">
                  <c:v>2489322179.7680645</c:v>
                </c:pt>
                <c:pt idx="5">
                  <c:v>2241067373.5686669</c:v>
                </c:pt>
                <c:pt idx="6">
                  <c:v>2088358148.8761292</c:v>
                </c:pt>
                <c:pt idx="7">
                  <c:v>2147514164.8946667</c:v>
                </c:pt>
                <c:pt idx="8">
                  <c:v>2193615491.8541932</c:v>
                </c:pt>
                <c:pt idx="9">
                  <c:v>3124888904.2377415</c:v>
                </c:pt>
                <c:pt idx="10">
                  <c:v>2614179096.6978569</c:v>
                </c:pt>
                <c:pt idx="11">
                  <c:v>2242444688.4774194</c:v>
                </c:pt>
                <c:pt idx="12">
                  <c:v>2075901607.8370001</c:v>
                </c:pt>
                <c:pt idx="13">
                  <c:v>2096775715.2496777</c:v>
                </c:pt>
                <c:pt idx="14">
                  <c:v>2229877106.4326663</c:v>
                </c:pt>
                <c:pt idx="15">
                  <c:v>2305072027.91258</c:v>
                </c:pt>
                <c:pt idx="16">
                  <c:v>2484330821.4754839</c:v>
                </c:pt>
                <c:pt idx="17">
                  <c:v>2266020640.679667</c:v>
                </c:pt>
                <c:pt idx="18">
                  <c:v>2182346318.6529031</c:v>
                </c:pt>
                <c:pt idx="19">
                  <c:v>2014641908.9386671</c:v>
                </c:pt>
                <c:pt idx="20">
                  <c:v>2116744880.4996777</c:v>
                </c:pt>
                <c:pt idx="21">
                  <c:v>3496721625.8448381</c:v>
                </c:pt>
                <c:pt idx="22">
                  <c:v>3462723929.9239283</c:v>
                </c:pt>
                <c:pt idx="23">
                  <c:v>2544452080.7161288</c:v>
                </c:pt>
                <c:pt idx="24">
                  <c:v>2166842130.2796664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8B3-4A84-8140-72D2079AEB2E}"/>
            </c:ext>
          </c:extLst>
        </c:ser>
        <c:ser>
          <c:idx val="2"/>
          <c:order val="2"/>
          <c:tx>
            <c:strRef>
              <c:f>DiscretionaryCollAverage!$D$1</c:f>
              <c:strCache>
                <c:ptCount val="1"/>
                <c:pt idx="0">
                  <c:v> Generation </c:v>
                </c:pt>
              </c:strCache>
            </c:strRef>
          </c:tx>
          <c:spPr>
            <a:ln w="28575" cap="rnd">
              <a:solidFill>
                <a:srgbClr val="ED7D31"/>
              </a:solidFill>
              <a:round/>
            </a:ln>
            <a:effectLst/>
          </c:spPr>
          <c:marker>
            <c:symbol val="none"/>
          </c:marker>
          <c:cat>
            <c:numRef>
              <c:f>DiscretionaryCollAverage!$A$32:$A$56</c:f>
              <c:numCache>
                <c:formatCode>mmm\-yy</c:formatCode>
                <c:ptCount val="25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  <c:pt idx="13">
                  <c:v>45778</c:v>
                </c:pt>
                <c:pt idx="14">
                  <c:v>45809</c:v>
                </c:pt>
                <c:pt idx="15">
                  <c:v>45839</c:v>
                </c:pt>
                <c:pt idx="16">
                  <c:v>45870</c:v>
                </c:pt>
                <c:pt idx="17">
                  <c:v>45901</c:v>
                </c:pt>
                <c:pt idx="18">
                  <c:v>45931</c:v>
                </c:pt>
                <c:pt idx="19">
                  <c:v>45962</c:v>
                </c:pt>
                <c:pt idx="20">
                  <c:v>45992</c:v>
                </c:pt>
                <c:pt idx="21">
                  <c:v>46023</c:v>
                </c:pt>
                <c:pt idx="22">
                  <c:v>46054</c:v>
                </c:pt>
                <c:pt idx="23">
                  <c:v>46082</c:v>
                </c:pt>
                <c:pt idx="24">
                  <c:v>46113</c:v>
                </c:pt>
              </c:numCache>
            </c:numRef>
          </c:cat>
          <c:val>
            <c:numRef>
              <c:f>DiscretionaryCollAverage!$D$32:$D$56</c:f>
              <c:numCache>
                <c:formatCode>_(* #,##0.00_);_(* \(#,##0.00\);_(* "-"??_);_(@_)</c:formatCode>
                <c:ptCount val="25"/>
                <c:pt idx="0">
                  <c:v>199126761.7323333</c:v>
                </c:pt>
                <c:pt idx="1">
                  <c:v>183810971.29225802</c:v>
                </c:pt>
                <c:pt idx="2">
                  <c:v>230833258.63899997</c:v>
                </c:pt>
                <c:pt idx="3">
                  <c:v>213334766.53354844</c:v>
                </c:pt>
                <c:pt idx="4">
                  <c:v>243591468.55709681</c:v>
                </c:pt>
                <c:pt idx="5">
                  <c:v>268347684.7216666</c:v>
                </c:pt>
                <c:pt idx="6">
                  <c:v>252363561.03838706</c:v>
                </c:pt>
                <c:pt idx="7">
                  <c:v>283398216.39633334</c:v>
                </c:pt>
                <c:pt idx="8">
                  <c:v>273353817.71677417</c:v>
                </c:pt>
                <c:pt idx="9">
                  <c:v>285753339.07741922</c:v>
                </c:pt>
                <c:pt idx="10">
                  <c:v>269725322.32749999</c:v>
                </c:pt>
                <c:pt idx="11">
                  <c:v>262652004.76129034</c:v>
                </c:pt>
                <c:pt idx="12">
                  <c:v>254028626.80433336</c:v>
                </c:pt>
                <c:pt idx="13">
                  <c:v>268838673.75645167</c:v>
                </c:pt>
                <c:pt idx="14">
                  <c:v>256026279.46433333</c:v>
                </c:pt>
                <c:pt idx="15">
                  <c:v>236078734.5425806</c:v>
                </c:pt>
                <c:pt idx="16">
                  <c:v>286256920.5732258</c:v>
                </c:pt>
                <c:pt idx="17">
                  <c:v>275331164.54633337</c:v>
                </c:pt>
                <c:pt idx="18">
                  <c:v>281864777.51548392</c:v>
                </c:pt>
                <c:pt idx="19">
                  <c:v>270637692.70800012</c:v>
                </c:pt>
                <c:pt idx="20">
                  <c:v>265505916.45322582</c:v>
                </c:pt>
                <c:pt idx="21">
                  <c:v>280066524.01225811</c:v>
                </c:pt>
                <c:pt idx="22">
                  <c:v>276577208.01035708</c:v>
                </c:pt>
                <c:pt idx="23">
                  <c:v>252824500.60935482</c:v>
                </c:pt>
                <c:pt idx="24">
                  <c:v>276879080.7816667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8B3-4A84-8140-72D2079AEB2E}"/>
            </c:ext>
          </c:extLst>
        </c:ser>
        <c:ser>
          <c:idx val="3"/>
          <c:order val="3"/>
          <c:tx>
            <c:strRef>
              <c:f>DiscretionaryCollAverage!$E$1</c:f>
              <c:strCache>
                <c:ptCount val="1"/>
                <c:pt idx="0">
                  <c:v> Trader </c:v>
                </c:pt>
              </c:strCache>
            </c:strRef>
          </c:tx>
          <c:spPr>
            <a:ln w="28575" cap="rnd">
              <a:solidFill>
                <a:srgbClr val="5B9BD5"/>
              </a:solidFill>
              <a:round/>
            </a:ln>
            <a:effectLst/>
          </c:spPr>
          <c:marker>
            <c:symbol val="none"/>
          </c:marker>
          <c:cat>
            <c:numRef>
              <c:f>DiscretionaryCollAverage!$A$32:$A$56</c:f>
              <c:numCache>
                <c:formatCode>mmm\-yy</c:formatCode>
                <c:ptCount val="25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  <c:pt idx="13">
                  <c:v>45778</c:v>
                </c:pt>
                <c:pt idx="14">
                  <c:v>45809</c:v>
                </c:pt>
                <c:pt idx="15">
                  <c:v>45839</c:v>
                </c:pt>
                <c:pt idx="16">
                  <c:v>45870</c:v>
                </c:pt>
                <c:pt idx="17">
                  <c:v>45901</c:v>
                </c:pt>
                <c:pt idx="18">
                  <c:v>45931</c:v>
                </c:pt>
                <c:pt idx="19">
                  <c:v>45962</c:v>
                </c:pt>
                <c:pt idx="20">
                  <c:v>45992</c:v>
                </c:pt>
                <c:pt idx="21">
                  <c:v>46023</c:v>
                </c:pt>
                <c:pt idx="22">
                  <c:v>46054</c:v>
                </c:pt>
                <c:pt idx="23">
                  <c:v>46082</c:v>
                </c:pt>
                <c:pt idx="24">
                  <c:v>46113</c:v>
                </c:pt>
              </c:numCache>
            </c:numRef>
          </c:cat>
          <c:val>
            <c:numRef>
              <c:f>DiscretionaryCollAverage!$E$32:$E$56</c:f>
              <c:numCache>
                <c:formatCode>_(* #,##0.00_);_(* \(#,##0.00\);_(* "-"??_);_(@_)</c:formatCode>
                <c:ptCount val="25"/>
                <c:pt idx="0">
                  <c:v>837770152.53533316</c:v>
                </c:pt>
                <c:pt idx="1">
                  <c:v>835414569.77580631</c:v>
                </c:pt>
                <c:pt idx="2">
                  <c:v>901540525.12200034</c:v>
                </c:pt>
                <c:pt idx="3">
                  <c:v>834010520.20322561</c:v>
                </c:pt>
                <c:pt idx="4">
                  <c:v>852632935.87322593</c:v>
                </c:pt>
                <c:pt idx="5">
                  <c:v>869416791.7676667</c:v>
                </c:pt>
                <c:pt idx="6">
                  <c:v>893873268.33612919</c:v>
                </c:pt>
                <c:pt idx="7">
                  <c:v>914517979.14833307</c:v>
                </c:pt>
                <c:pt idx="8">
                  <c:v>900038668.44999981</c:v>
                </c:pt>
                <c:pt idx="9">
                  <c:v>1003403390.9551613</c:v>
                </c:pt>
                <c:pt idx="10">
                  <c:v>984682547.38678586</c:v>
                </c:pt>
                <c:pt idx="11">
                  <c:v>1057596326.3277419</c:v>
                </c:pt>
                <c:pt idx="12">
                  <c:v>936201822.44599962</c:v>
                </c:pt>
                <c:pt idx="13">
                  <c:v>990332840.58903241</c:v>
                </c:pt>
                <c:pt idx="14">
                  <c:v>961622119.61399972</c:v>
                </c:pt>
                <c:pt idx="15">
                  <c:v>940327001.20870948</c:v>
                </c:pt>
                <c:pt idx="16">
                  <c:v>1145156621.0790324</c:v>
                </c:pt>
                <c:pt idx="17">
                  <c:v>1071227698.3026659</c:v>
                </c:pt>
                <c:pt idx="18">
                  <c:v>1077357414.076129</c:v>
                </c:pt>
                <c:pt idx="19">
                  <c:v>1016784532.6340002</c:v>
                </c:pt>
                <c:pt idx="20">
                  <c:v>1119779650.1800003</c:v>
                </c:pt>
                <c:pt idx="21">
                  <c:v>1375306347.3116126</c:v>
                </c:pt>
                <c:pt idx="22">
                  <c:v>1185024609.8050003</c:v>
                </c:pt>
                <c:pt idx="23">
                  <c:v>1155483202.778065</c:v>
                </c:pt>
                <c:pt idx="24">
                  <c:v>1169600838.0756667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8B3-4A84-8140-72D2079AEB2E}"/>
            </c:ext>
          </c:extLst>
        </c:ser>
        <c:ser>
          <c:idx val="4"/>
          <c:order val="4"/>
          <c:tx>
            <c:strRef>
              <c:f>DiscretionaryCollAverage!$F$1</c:f>
              <c:strCache>
                <c:ptCount val="1"/>
                <c:pt idx="0">
                  <c:v> CRR Only </c:v>
                </c:pt>
              </c:strCache>
            </c:strRef>
          </c:tx>
          <c:spPr>
            <a:ln w="28575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cat>
            <c:numRef>
              <c:f>DiscretionaryCollAverage!$A$32:$A$56</c:f>
              <c:numCache>
                <c:formatCode>mmm\-yy</c:formatCode>
                <c:ptCount val="25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  <c:pt idx="13">
                  <c:v>45778</c:v>
                </c:pt>
                <c:pt idx="14">
                  <c:v>45809</c:v>
                </c:pt>
                <c:pt idx="15">
                  <c:v>45839</c:v>
                </c:pt>
                <c:pt idx="16">
                  <c:v>45870</c:v>
                </c:pt>
                <c:pt idx="17">
                  <c:v>45901</c:v>
                </c:pt>
                <c:pt idx="18">
                  <c:v>45931</c:v>
                </c:pt>
                <c:pt idx="19">
                  <c:v>45962</c:v>
                </c:pt>
                <c:pt idx="20">
                  <c:v>45992</c:v>
                </c:pt>
                <c:pt idx="21">
                  <c:v>46023</c:v>
                </c:pt>
                <c:pt idx="22">
                  <c:v>46054</c:v>
                </c:pt>
                <c:pt idx="23">
                  <c:v>46082</c:v>
                </c:pt>
                <c:pt idx="24">
                  <c:v>46113</c:v>
                </c:pt>
              </c:numCache>
            </c:numRef>
          </c:cat>
          <c:val>
            <c:numRef>
              <c:f>DiscretionaryCollAverage!$F$32:$F$56</c:f>
              <c:numCache>
                <c:formatCode>_(* #,##0.00_);_(* \(#,##0.00\);_(* "-"??_);_(@_)</c:formatCode>
                <c:ptCount val="25"/>
                <c:pt idx="0">
                  <c:v>144122079.90299997</c:v>
                </c:pt>
                <c:pt idx="1">
                  <c:v>155533934.64387098</c:v>
                </c:pt>
                <c:pt idx="2">
                  <c:v>164218646.21866664</c:v>
                </c:pt>
                <c:pt idx="3">
                  <c:v>124231604.17677419</c:v>
                </c:pt>
                <c:pt idx="4">
                  <c:v>169138419.58290312</c:v>
                </c:pt>
                <c:pt idx="5">
                  <c:v>163278254.64599997</c:v>
                </c:pt>
                <c:pt idx="6">
                  <c:v>208226911.17806453</c:v>
                </c:pt>
                <c:pt idx="7">
                  <c:v>246938802.75866672</c:v>
                </c:pt>
                <c:pt idx="8">
                  <c:v>209383633.14806449</c:v>
                </c:pt>
                <c:pt idx="9">
                  <c:v>236865290.05161288</c:v>
                </c:pt>
                <c:pt idx="10">
                  <c:v>217145637.4860715</c:v>
                </c:pt>
                <c:pt idx="11">
                  <c:v>180793703.72354832</c:v>
                </c:pt>
                <c:pt idx="12">
                  <c:v>164695014.43200001</c:v>
                </c:pt>
                <c:pt idx="13">
                  <c:v>192098929.04709679</c:v>
                </c:pt>
                <c:pt idx="14">
                  <c:v>194266246.39133331</c:v>
                </c:pt>
                <c:pt idx="15">
                  <c:v>157795667.99548385</c:v>
                </c:pt>
                <c:pt idx="16">
                  <c:v>204795397.19741932</c:v>
                </c:pt>
                <c:pt idx="17">
                  <c:v>205024064.07466659</c:v>
                </c:pt>
                <c:pt idx="18">
                  <c:v>207577239.98548391</c:v>
                </c:pt>
                <c:pt idx="19">
                  <c:v>188258781.31166676</c:v>
                </c:pt>
                <c:pt idx="20">
                  <c:v>188062817.46580642</c:v>
                </c:pt>
                <c:pt idx="21">
                  <c:v>209044007.12032253</c:v>
                </c:pt>
                <c:pt idx="22">
                  <c:v>189372725.08107147</c:v>
                </c:pt>
                <c:pt idx="23">
                  <c:v>190303447.43967739</c:v>
                </c:pt>
                <c:pt idx="24">
                  <c:v>185099766.08699992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8B3-4A84-8140-72D2079AEB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0456880"/>
        <c:axId val="210457296"/>
      </c:lineChart>
      <c:dateAx>
        <c:axId val="210456880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457296"/>
        <c:crosses val="autoZero"/>
        <c:auto val="1"/>
        <c:lblOffset val="100"/>
        <c:baseTimeUnit val="months"/>
      </c:dateAx>
      <c:valAx>
        <c:axId val="21045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456880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3681060282171868E-2"/>
                <c:y val="6.0498322355461126E-2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/>
                    <a:t>Discretionary</a:t>
                  </a:r>
                  <a:r>
                    <a:rPr lang="en-US" baseline="0"/>
                    <a:t> Collateral in Mill</a:t>
                  </a:r>
                  <a:r>
                    <a:rPr lang="en-US"/>
                    <a:t>ions $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May 15,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C8AF435-2C41-0B9F-56D9-4A7CEC323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" y="1149134"/>
            <a:ext cx="8458201" cy="255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567115"/>
              </p:ext>
            </p:extLst>
          </p:nvPr>
        </p:nvGraphicFramePr>
        <p:xfrm>
          <a:off x="495300" y="4267200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78CFAB4-084F-15F0-C38D-253B85305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375" y="1152195"/>
            <a:ext cx="8361449" cy="252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59F02D9-66D5-FD19-B7A7-31449EEBD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" y="1185069"/>
            <a:ext cx="80391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7A87CE30-7041-9A92-EBA6-F682D29D4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085965"/>
            <a:ext cx="8001000" cy="293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8D135F75-1DC2-1A0D-6A74-29C404F07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01" y="1371600"/>
            <a:ext cx="7973490" cy="241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March 2025 - March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FC22CA3-0351-74BF-89E1-A011D931D9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371600"/>
            <a:ext cx="8153400" cy="246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March</a:t>
            </a:r>
            <a:r>
              <a:rPr lang="en-US" sz="1800" dirty="0">
                <a:cs typeface="Times New Roman" panose="02020603050405020304" pitchFamily="18" charset="0"/>
              </a:rPr>
              <a:t> 2026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April</a:t>
            </a:r>
            <a:r>
              <a:rPr lang="en-US" sz="1800" dirty="0">
                <a:cs typeface="Times New Roman" panose="02020603050405020304" pitchFamily="18" charset="0"/>
              </a:rPr>
              <a:t> 2026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increased from $ 1.86 billion in March to $2 billion in April.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Forward adjustment factors on average decreased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decreased from $ 4.44 billion in March compared to $4.07 billion in April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April 2025 – April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7A6E87-D1AF-BCF9-AF4A-CC97E3550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9" y="1459821"/>
            <a:ext cx="8991601" cy="417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April 2025 – April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BA3412-6F0B-0F19-95C8-638CB5AEC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975" y="1371600"/>
            <a:ext cx="776805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April 2025 – April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72083C-8974-6EAC-435D-A69050E7F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335" y="1333216"/>
            <a:ext cx="8163329" cy="381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April</a:t>
            </a:r>
            <a:r>
              <a:rPr lang="en-US" sz="1600" dirty="0"/>
              <a:t>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April 30,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3F6513-C72E-11F0-447E-22C3BF6EE4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29" y="1600200"/>
            <a:ext cx="8522071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March 2026 – April 2026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B7AC29-3D68-16E8-EB4B-7D529DA50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40" y="1768971"/>
            <a:ext cx="8915400" cy="332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April 2024 – April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D9C58C2-CEB8-46FF-B08A-A6620B4F221A}"/>
              </a:ext>
            </a:extLst>
          </p:cNvPr>
          <p:cNvGraphicFramePr>
            <a:graphicFrameLocks/>
          </p:cNvGraphicFramePr>
          <p:nvPr/>
        </p:nvGraphicFramePr>
        <p:xfrm>
          <a:off x="262890" y="1556385"/>
          <a:ext cx="8618220" cy="3745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April 2026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746751-79E9-C85B-199C-780F02818F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9104" y="1560414"/>
            <a:ext cx="7565792" cy="373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194665</TotalTime>
  <Words>733</Words>
  <Application>Microsoft Office PowerPoint</Application>
  <PresentationFormat>On-screen Show (4:3)</PresentationFormat>
  <Paragraphs>133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March 2026 – April 2026</vt:lpstr>
      <vt:lpstr>TPE and Forward Adjustment Factors: April 2025 – April 2026 </vt:lpstr>
      <vt:lpstr>TPE/Real-Time &amp; Day-Ahead Daily Average Settlement Point Prices for HB_NORT:H April 2025 – April 2026 </vt:lpstr>
      <vt:lpstr>Available Credit by Type Compared to Total Potential Exposure (TPE):  April 2025 – April 2026</vt:lpstr>
      <vt:lpstr>Issuer Credit Limits vs Total LC Amounts Per Issuer: April 2026</vt:lpstr>
      <vt:lpstr>Discretionary Collateral March 2026 – April 2026</vt:lpstr>
      <vt:lpstr>Discretionary Collateral by Market Segment April 2024 – April 2026</vt:lpstr>
      <vt:lpstr>TPE and Discretionary Collateral by Market Segment - April 2026</vt:lpstr>
      <vt:lpstr>TPEA Coverage of Settlements March 2025 - March 2026 </vt:lpstr>
      <vt:lpstr>TPEA Coverage of Settlements March 2025 - March 2026 </vt:lpstr>
      <vt:lpstr>TPEA Coverage of Settlements March 2025 - March 2026 </vt:lpstr>
      <vt:lpstr>TPEA Coverage of Settlements March 2025 - March 2026 </vt:lpstr>
      <vt:lpstr>TPEA Coverage of Settlements March 2025 - March 2026 </vt:lpstr>
      <vt:lpstr>TPEA Coverage of Settlements March 2025 - March 2026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1257</cp:revision>
  <cp:lastPrinted>2019-06-18T19:02:16Z</cp:lastPrinted>
  <dcterms:created xsi:type="dcterms:W3CDTF">2016-01-21T15:20:31Z</dcterms:created>
  <dcterms:modified xsi:type="dcterms:W3CDTF">2026-05-12T16:48:47Z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