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7"/>
  </p:notesMasterIdLst>
  <p:sldIdLst>
    <p:sldId id="256" r:id="rId2"/>
    <p:sldId id="268" r:id="rId3"/>
    <p:sldId id="275" r:id="rId4"/>
    <p:sldId id="274" r:id="rId5"/>
    <p:sldId id="27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3300"/>
    <a:srgbClr val="FF6600"/>
    <a:srgbClr val="FF0000"/>
    <a:srgbClr val="0000FF"/>
    <a:srgbClr val="FF9900"/>
    <a:srgbClr val="99CCFF"/>
    <a:srgbClr val="00091A"/>
    <a:srgbClr val="996633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61D361-B425-4565-99A7-CA3E4B9F1D97}" v="1" dt="2026-05-07T15:32:02.0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12" autoAdjust="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815DA-6878-42E1-9CCA-8BF1112152E7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7DF8E-9A9F-4B81-9561-34F6552D1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0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7DF8E-9A9F-4B81-9561-34F6552D10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02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7DF8E-9A9F-4B81-9561-34F6552D10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52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722BD9-C53A-496A-8F7F-BBEC7609210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275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11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25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0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65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3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56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86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3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80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35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2722BD9-C53A-496A-8F7F-BBEC7609210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0AE913A7-2CA0-4B64-A25F-C0648DBC3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3C27F7-B193-2336-6302-719DA5484E3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60000"/>
          </a:blip>
          <a:srcRect b="20775"/>
          <a:stretch>
            <a:fillRect/>
          </a:stretch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711F046-5997-46AF-8E8D-F3DE223E4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83E5F85C-576B-4095-B465-6B09F9E09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3925D1-448A-4A4F-9210-AAD7315A6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dirty="0">
                <a:ln w="12700">
                  <a:solidFill>
                    <a:schemeClr val="tx1"/>
                  </a:solidFill>
                </a:ln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masis MT Pro Black" panose="02040A04050005020304" pitchFamily="18" charset="0"/>
                <a:cs typeface="72 Black" panose="020B0A04030603020204" pitchFamily="34" charset="0"/>
              </a:rPr>
              <a:t>TEXAS SET/LP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D47C0-1BD1-415B-87D1-69363296F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b="1" cap="all" dirty="0">
                <a:ln w="6350">
                  <a:solidFill>
                    <a:schemeClr val="tx1"/>
                  </a:solidFill>
                </a:ln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masis MT Pro Medium" panose="02040604050005020304" pitchFamily="18" charset="0"/>
                <a:ea typeface="+mj-ea"/>
                <a:cs typeface="72 Black" panose="020B0A04030603020204" pitchFamily="34" charset="0"/>
              </a:rPr>
              <a:t>Retail Market Subcommittee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b="1" cap="all" dirty="0">
                <a:ln w="6350">
                  <a:solidFill>
                    <a:schemeClr val="tx1"/>
                  </a:solidFill>
                </a:ln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masis MT Pro Medium" panose="02040604050005020304" pitchFamily="18" charset="0"/>
                <a:ea typeface="+mj-ea"/>
                <a:cs typeface="72 Black" panose="020B0A04030603020204" pitchFamily="34" charset="0"/>
              </a:rPr>
              <a:t>May 12, 2026</a:t>
            </a:r>
          </a:p>
        </p:txBody>
      </p:sp>
    </p:spTree>
    <p:extLst>
      <p:ext uri="{BB962C8B-B14F-4D97-AF65-F5344CB8AC3E}">
        <p14:creationId xmlns:p14="http://schemas.microsoft.com/office/powerpoint/2010/main" val="277882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63135777-4113-40E0-9CAE-CC223A245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 descr="A blue and red sign with a map of texas&#10;&#10;AI-generated content may be incorrect.">
            <a:extLst>
              <a:ext uri="{FF2B5EF4-FFF2-40B4-BE49-F238E27FC236}">
                <a16:creationId xmlns:a16="http://schemas.microsoft.com/office/drawing/2014/main" id="{DB2A5FD6-DDA8-A973-E391-7734CF2FFB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0000"/>
          </a:blip>
          <a:srcRect t="1635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765C005F-EAF5-2936-FFAC-8B393295A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40" y="243840"/>
            <a:ext cx="9875520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7200" b="1" cap="all" dirty="0">
                <a:ln w="1270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masis MT Pro Black" panose="02040A04050005020304" pitchFamily="18" charset="0"/>
                <a:cs typeface="72 Black" panose="020B0A04030603020204" pitchFamily="34" charset="0"/>
              </a:rPr>
              <a:t>UPDATE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C9FA5C9F-5CAA-AF11-76C7-683E4BD0B51B}"/>
              </a:ext>
            </a:extLst>
          </p:cNvPr>
          <p:cNvSpPr txBox="1">
            <a:spLocks/>
          </p:cNvSpPr>
          <p:nvPr/>
        </p:nvSpPr>
        <p:spPr>
          <a:xfrm>
            <a:off x="1143000" y="2057400"/>
            <a:ext cx="669306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C8C2E7-A7F9-DC57-4973-2F594F24B08C}"/>
              </a:ext>
            </a:extLst>
          </p:cNvPr>
          <p:cNvSpPr txBox="1"/>
          <p:nvPr/>
        </p:nvSpPr>
        <p:spPr>
          <a:xfrm>
            <a:off x="410547" y="1351508"/>
            <a:ext cx="1141133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masis MT Pro" panose="02040504050005020304" pitchFamily="18" charset="0"/>
              </a:rPr>
              <a:t>ERCOT Updates: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masis MT Pro" panose="02040504050005020304" pitchFamily="18" charset="0"/>
              </a:rPr>
              <a:t>Annual Validation Business Update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masis MT Pro" panose="02040504050005020304" pitchFamily="18" charset="0"/>
              </a:rPr>
              <a:t>Flight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masis MT Pro" panose="02040504050005020304" pitchFamily="18" charset="0"/>
              </a:rPr>
              <a:t>TMTP 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masis MT Pro" panose="02040504050005020304" pitchFamily="18" charset="0"/>
              </a:rPr>
              <a:t>ERCOT updated that NPRR was being drafted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masis MT Pro" panose="02040504050005020304" pitchFamily="18" charset="0"/>
              </a:rPr>
              <a:t>LPGRR 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masis MT Pro" panose="02040504050005020304" pitchFamily="18" charset="0"/>
              </a:rPr>
              <a:t>Finish Revisions/Updates - May 18</a:t>
            </a:r>
            <a:endParaRPr lang="en-US" sz="3200" baseline="30000" dirty="0">
              <a:solidFill>
                <a:schemeClr val="bg1"/>
              </a:solidFill>
              <a:latin typeface="Amasis MT Pro" panose="02040504050005020304" pitchFamily="18" charset="0"/>
            </a:endParaRP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masis MT Pro" panose="02040504050005020304" pitchFamily="18" charset="0"/>
              </a:rPr>
              <a:t>Leadership send draft to ERCOT – May 22-29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masis MT Pro" panose="02040504050005020304" pitchFamily="18" charset="0"/>
              </a:rPr>
              <a:t>RMS – June 25</a:t>
            </a:r>
          </a:p>
        </p:txBody>
      </p:sp>
    </p:spTree>
    <p:extLst>
      <p:ext uri="{BB962C8B-B14F-4D97-AF65-F5344CB8AC3E}">
        <p14:creationId xmlns:p14="http://schemas.microsoft.com/office/powerpoint/2010/main" val="80713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63135777-4113-40E0-9CAE-CC223A245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 descr="A blue and red sign with a map of texas&#10;&#10;AI-generated content may be incorrect.">
            <a:extLst>
              <a:ext uri="{FF2B5EF4-FFF2-40B4-BE49-F238E27FC236}">
                <a16:creationId xmlns:a16="http://schemas.microsoft.com/office/drawing/2014/main" id="{DB2A5FD6-DDA8-A973-E391-7734CF2FFB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0000"/>
          </a:blip>
          <a:srcRect t="1635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765C005F-EAF5-2936-FFAC-8B393295A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39" y="243840"/>
            <a:ext cx="11550957" cy="86743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4000" b="1" cap="all" dirty="0">
                <a:ln w="1270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masis MT Pro Black" panose="02040A04050005020304" pitchFamily="18" charset="0"/>
                <a:cs typeface="72 Black" panose="020B0A04030603020204" pitchFamily="34" charset="0"/>
              </a:rPr>
              <a:t>BUSINESS Annual Validation UPDATE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C9FA5C9F-5CAA-AF11-76C7-683E4BD0B51B}"/>
              </a:ext>
            </a:extLst>
          </p:cNvPr>
          <p:cNvSpPr txBox="1">
            <a:spLocks/>
          </p:cNvSpPr>
          <p:nvPr/>
        </p:nvSpPr>
        <p:spPr>
          <a:xfrm>
            <a:off x="1143000" y="2057400"/>
            <a:ext cx="669306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C7BE88-E248-4F25-8CB0-BF9C948B3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854" y="996123"/>
            <a:ext cx="7438098" cy="54885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F3B644-CC81-4423-B2E7-D303EC9BD952}"/>
              </a:ext>
            </a:extLst>
          </p:cNvPr>
          <p:cNvSpPr txBox="1"/>
          <p:nvPr/>
        </p:nvSpPr>
        <p:spPr>
          <a:xfrm>
            <a:off x="-46113" y="996123"/>
            <a:ext cx="39361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masis MT Pro" panose="02040504050005020304" pitchFamily="18" charset="0"/>
              </a:rPr>
              <a:t>TDSPs are progressing in submitting their BUS profile changes to ERCOT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masis MT Pro" panose="02040504050005020304" pitchFamily="18" charset="0"/>
            </a:endParaRP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masis MT Pro" panose="02040504050005020304" pitchFamily="18" charset="0"/>
              </a:rPr>
              <a:t>AV is due Sept 30th </a:t>
            </a:r>
          </a:p>
        </p:txBody>
      </p:sp>
    </p:spTree>
    <p:extLst>
      <p:ext uri="{BB962C8B-B14F-4D97-AF65-F5344CB8AC3E}">
        <p14:creationId xmlns:p14="http://schemas.microsoft.com/office/powerpoint/2010/main" val="1738897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8E0DA-D720-9DBB-69F9-780F05826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F43F69-1104-F777-3609-6898B410F3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b="14449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568F058-1FD0-D573-CF9E-4ACE8114C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39" y="243840"/>
            <a:ext cx="11729719" cy="1209179"/>
          </a:xfrm>
        </p:spPr>
        <p:txBody>
          <a:bodyPr>
            <a:normAutofit/>
          </a:bodyPr>
          <a:lstStyle/>
          <a:p>
            <a:r>
              <a:rPr lang="en-US" sz="7200" b="1" cap="all" dirty="0" err="1">
                <a:ln w="1270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masis MT Pro Black" panose="02040A04050005020304" pitchFamily="18" charset="0"/>
                <a:cs typeface="72 Black" panose="020B0A04030603020204" pitchFamily="34" charset="0"/>
              </a:rPr>
              <a:t>Flightrak</a:t>
            </a:r>
            <a:r>
              <a:rPr lang="en-US" sz="7200" b="1" cap="all" dirty="0">
                <a:ln w="1270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masis MT Pro Black" panose="02040A04050005020304" pitchFamily="18" charset="0"/>
                <a:cs typeface="72 Black" panose="020B0A04030603020204" pitchFamily="34" charset="0"/>
              </a:rPr>
              <a:t> Workshop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FD8E49-3EB8-3AD7-39A7-32285224E372}"/>
              </a:ext>
            </a:extLst>
          </p:cNvPr>
          <p:cNvSpPr txBox="1"/>
          <p:nvPr/>
        </p:nvSpPr>
        <p:spPr>
          <a:xfrm>
            <a:off x="231141" y="1351508"/>
            <a:ext cx="1159074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Amasis MT Pro" panose="02040504050005020304" pitchFamily="18" charset="0"/>
              </a:rPr>
              <a:t>REQUEST: TEXAS SET/LP is requesting a workshop/forum with ERCOT to discuss </a:t>
            </a:r>
            <a:r>
              <a:rPr lang="en-US" sz="3600" dirty="0" err="1">
                <a:latin typeface="Amasis MT Pro" panose="02040504050005020304" pitchFamily="18" charset="0"/>
              </a:rPr>
              <a:t>FlighTrak</a:t>
            </a:r>
            <a:endParaRPr lang="en-US" sz="3600" dirty="0">
              <a:latin typeface="Amasis MT Pro" panose="02040504050005020304" pitchFamily="18" charset="0"/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Amasis MT Pro" panose="02040504050005020304" pitchFamily="18" charset="0"/>
              </a:rPr>
              <a:t>REASON: TEXAS SET/LP wants to be clear about what works and does not work well with the </a:t>
            </a:r>
            <a:r>
              <a:rPr lang="en-US" sz="3600" dirty="0" err="1">
                <a:latin typeface="Amasis MT Pro" panose="02040504050005020304" pitchFamily="18" charset="0"/>
              </a:rPr>
              <a:t>FlighTrak</a:t>
            </a:r>
            <a:r>
              <a:rPr lang="en-US" sz="3600" dirty="0">
                <a:latin typeface="Amasis MT Pro" panose="02040504050005020304" pitchFamily="18" charset="0"/>
              </a:rPr>
              <a:t> tool and wants to provide/suggest requirements to ERCOT in advance of any replacement being selected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Amasis MT Pro" panose="02040504050005020304" pitchFamily="18" charset="0"/>
              </a:rPr>
              <a:t>Discuss Timeline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3600" dirty="0"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471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11809D-06BB-3974-A741-67C42893A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63135777-4113-40E0-9CAE-CC223A245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48C228-CE1A-E308-6775-7B56CDD35ED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b="14449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311E573-1875-FE6E-4958-084304DA9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40" y="243840"/>
            <a:ext cx="9875520" cy="1356360"/>
          </a:xfrm>
        </p:spPr>
        <p:txBody>
          <a:bodyPr/>
          <a:lstStyle/>
          <a:p>
            <a:r>
              <a:rPr lang="en-US" sz="7200" b="1" cap="all" dirty="0">
                <a:ln w="1270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masis MT Pro Black" panose="02040A04050005020304" pitchFamily="18" charset="0"/>
                <a:cs typeface="72 Black" panose="020B0A04030603020204" pitchFamily="34" charset="0"/>
              </a:rPr>
              <a:t>NEXT MEETING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AF68C3-8BDC-F546-B9E4-51EE1B7CB0DE}"/>
              </a:ext>
            </a:extLst>
          </p:cNvPr>
          <p:cNvSpPr txBox="1"/>
          <p:nvPr/>
        </p:nvSpPr>
        <p:spPr>
          <a:xfrm>
            <a:off x="231141" y="1351508"/>
            <a:ext cx="115907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Amasis MT Pro" panose="02040504050005020304" pitchFamily="18" charset="0"/>
              </a:rPr>
              <a:t>May 18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Amasis MT Pro" panose="02040504050005020304" pitchFamily="18" charset="0"/>
              </a:rPr>
              <a:t>1pm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bg1"/>
                </a:solidFill>
                <a:latin typeface="Amasis MT Pro" panose="02040504050005020304" pitchFamily="18" charset="0"/>
              </a:rPr>
              <a:t>WebEx</a:t>
            </a:r>
            <a:r>
              <a:rPr lang="en-US" sz="3600" dirty="0">
                <a:solidFill>
                  <a:schemeClr val="bg1"/>
                </a:solidFill>
                <a:latin typeface="Amasis MT Pro" panose="02040504050005020304" pitchFamily="18" charset="0"/>
              </a:rPr>
              <a:t> Only</a:t>
            </a:r>
          </a:p>
        </p:txBody>
      </p:sp>
    </p:spTree>
    <p:extLst>
      <p:ext uri="{BB962C8B-B14F-4D97-AF65-F5344CB8AC3E}">
        <p14:creationId xmlns:p14="http://schemas.microsoft.com/office/powerpoint/2010/main" val="2383462285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7f7157e-03dd-4df4-a10b-f59d8fe642d0}" enabled="0" method="" siteId="{f7f7157e-03dd-4df4-a10b-f59d8fe642d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26617</TotalTime>
  <Words>137</Words>
  <Application>Microsoft Office PowerPoint</Application>
  <PresentationFormat>Widescreen</PresentationFormat>
  <Paragraphs>29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Amasis MT Pro</vt:lpstr>
      <vt:lpstr>Amasis MT Pro Black</vt:lpstr>
      <vt:lpstr>Amasis MT Pro Medium</vt:lpstr>
      <vt:lpstr>Arial</vt:lpstr>
      <vt:lpstr>Calibri</vt:lpstr>
      <vt:lpstr>Corbel</vt:lpstr>
      <vt:lpstr>Basis</vt:lpstr>
      <vt:lpstr>TEXAS SET/LP UPDATE</vt:lpstr>
      <vt:lpstr>UPDATE</vt:lpstr>
      <vt:lpstr>BUSINESS Annual Validation UPDATE</vt:lpstr>
      <vt:lpstr>Flightrak Workshop</vt:lpstr>
      <vt:lpstr>NEXT MEETING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SET UPDATE</dc:title>
  <dc:creator>Patrick, Kyle</dc:creator>
  <cp:lastModifiedBy>Patrick, Kyle</cp:lastModifiedBy>
  <cp:revision>211</cp:revision>
  <dcterms:created xsi:type="dcterms:W3CDTF">2023-01-06T15:32:23Z</dcterms:created>
  <dcterms:modified xsi:type="dcterms:W3CDTF">2026-05-12T14:08:38Z</dcterms:modified>
</cp:coreProperties>
</file>