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2" d="100"/>
          <a:sy n="112" d="100"/>
        </p:scale>
        <p:origin x="1584"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5/6/2026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05/06/2026</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05/12/2026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3" name="Table 2">
            <a:extLst>
              <a:ext uri="{FF2B5EF4-FFF2-40B4-BE49-F238E27FC236}">
                <a16:creationId xmlns:a16="http://schemas.microsoft.com/office/drawing/2014/main" id="{65315E99-F258-1120-0F11-6B969E85833A}"/>
              </a:ext>
            </a:extLst>
          </p:cNvPr>
          <p:cNvGraphicFramePr>
            <a:graphicFrameLocks noGrp="1"/>
          </p:cNvGraphicFramePr>
          <p:nvPr>
            <p:extLst>
              <p:ext uri="{D42A27DB-BD31-4B8C-83A1-F6EECF244321}">
                <p14:modId xmlns:p14="http://schemas.microsoft.com/office/powerpoint/2010/main" val="48502283"/>
              </p:ext>
            </p:extLst>
          </p:nvPr>
        </p:nvGraphicFramePr>
        <p:xfrm>
          <a:off x="380994" y="914401"/>
          <a:ext cx="8382000" cy="5105396"/>
        </p:xfrm>
        <a:graphic>
          <a:graphicData uri="http://schemas.openxmlformats.org/drawingml/2006/table">
            <a:tbl>
              <a:tblPr/>
              <a:tblGrid>
                <a:gridCol w="698500">
                  <a:extLst>
                    <a:ext uri="{9D8B030D-6E8A-4147-A177-3AD203B41FA5}">
                      <a16:colId xmlns:a16="http://schemas.microsoft.com/office/drawing/2014/main" val="1536840911"/>
                    </a:ext>
                  </a:extLst>
                </a:gridCol>
                <a:gridCol w="698500">
                  <a:extLst>
                    <a:ext uri="{9D8B030D-6E8A-4147-A177-3AD203B41FA5}">
                      <a16:colId xmlns:a16="http://schemas.microsoft.com/office/drawing/2014/main" val="923769245"/>
                    </a:ext>
                  </a:extLst>
                </a:gridCol>
                <a:gridCol w="698500">
                  <a:extLst>
                    <a:ext uri="{9D8B030D-6E8A-4147-A177-3AD203B41FA5}">
                      <a16:colId xmlns:a16="http://schemas.microsoft.com/office/drawing/2014/main" val="2497046755"/>
                    </a:ext>
                  </a:extLst>
                </a:gridCol>
                <a:gridCol w="698500">
                  <a:extLst>
                    <a:ext uri="{9D8B030D-6E8A-4147-A177-3AD203B41FA5}">
                      <a16:colId xmlns:a16="http://schemas.microsoft.com/office/drawing/2014/main" val="2099754491"/>
                    </a:ext>
                  </a:extLst>
                </a:gridCol>
                <a:gridCol w="698500">
                  <a:extLst>
                    <a:ext uri="{9D8B030D-6E8A-4147-A177-3AD203B41FA5}">
                      <a16:colId xmlns:a16="http://schemas.microsoft.com/office/drawing/2014/main" val="824270248"/>
                    </a:ext>
                  </a:extLst>
                </a:gridCol>
                <a:gridCol w="698500">
                  <a:extLst>
                    <a:ext uri="{9D8B030D-6E8A-4147-A177-3AD203B41FA5}">
                      <a16:colId xmlns:a16="http://schemas.microsoft.com/office/drawing/2014/main" val="1365274711"/>
                    </a:ext>
                  </a:extLst>
                </a:gridCol>
                <a:gridCol w="698500">
                  <a:extLst>
                    <a:ext uri="{9D8B030D-6E8A-4147-A177-3AD203B41FA5}">
                      <a16:colId xmlns:a16="http://schemas.microsoft.com/office/drawing/2014/main" val="2028389036"/>
                    </a:ext>
                  </a:extLst>
                </a:gridCol>
                <a:gridCol w="698500">
                  <a:extLst>
                    <a:ext uri="{9D8B030D-6E8A-4147-A177-3AD203B41FA5}">
                      <a16:colId xmlns:a16="http://schemas.microsoft.com/office/drawing/2014/main" val="2796316313"/>
                    </a:ext>
                  </a:extLst>
                </a:gridCol>
                <a:gridCol w="698500">
                  <a:extLst>
                    <a:ext uri="{9D8B030D-6E8A-4147-A177-3AD203B41FA5}">
                      <a16:colId xmlns:a16="http://schemas.microsoft.com/office/drawing/2014/main" val="1242336040"/>
                    </a:ext>
                  </a:extLst>
                </a:gridCol>
                <a:gridCol w="698500">
                  <a:extLst>
                    <a:ext uri="{9D8B030D-6E8A-4147-A177-3AD203B41FA5}">
                      <a16:colId xmlns:a16="http://schemas.microsoft.com/office/drawing/2014/main" val="3684623371"/>
                    </a:ext>
                  </a:extLst>
                </a:gridCol>
                <a:gridCol w="698500">
                  <a:extLst>
                    <a:ext uri="{9D8B030D-6E8A-4147-A177-3AD203B41FA5}">
                      <a16:colId xmlns:a16="http://schemas.microsoft.com/office/drawing/2014/main" val="69280090"/>
                    </a:ext>
                  </a:extLst>
                </a:gridCol>
                <a:gridCol w="698500">
                  <a:extLst>
                    <a:ext uri="{9D8B030D-6E8A-4147-A177-3AD203B41FA5}">
                      <a16:colId xmlns:a16="http://schemas.microsoft.com/office/drawing/2014/main" val="4182810065"/>
                    </a:ext>
                  </a:extLst>
                </a:gridCol>
              </a:tblGrid>
              <a:tr h="242435">
                <a:tc>
                  <a:txBody>
                    <a:bodyPr/>
                    <a:lstStyle/>
                    <a:p>
                      <a:pPr algn="ctr" fontAlgn="b">
                        <a:buNone/>
                      </a:pPr>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buNone/>
                      </a:pPr>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buNone/>
                      </a:pPr>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buNone/>
                      </a:pPr>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0460547"/>
                  </a:ext>
                </a:extLst>
              </a:tr>
              <a:tr h="499131">
                <a:tc>
                  <a:txBody>
                    <a:bodyPr/>
                    <a:lstStyle/>
                    <a:p>
                      <a:pPr algn="ctr" fontAlgn="b">
                        <a:buNone/>
                      </a:pPr>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220355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2,787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7,072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5992192"/>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598658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1,693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9930240"/>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9336368"/>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1,871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4,286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509015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1,679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1,922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3918219"/>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0.95%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0439882"/>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115,540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238,444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353,984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942828"/>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110,689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250,670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361,359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240452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124,872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257,580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382,452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2,285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2627223"/>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282,238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960783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150,960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291,138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442,098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2,025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436592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102,183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256,600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358,783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751621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141,210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253,264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394,474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1,988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0028411"/>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108,222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203,437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311,659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1,597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2,442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5193110"/>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90,526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212,729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303,255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9389441"/>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2026-01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138,827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217,448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356,275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1,518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342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340873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2026-02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93,165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308,205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1,527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dirty="0">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386739"/>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February 2026 - IAG/IAL Statistics</a:t>
            </a:r>
          </a:p>
          <a:p>
            <a:r>
              <a:rPr lang="en-US" altLang="en-US" dirty="0"/>
              <a:t>Top 10 – February 2026 -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February 2026 -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graphicFrame>
        <p:nvGraphicFramePr>
          <p:cNvPr id="5" name="Table 4">
            <a:extLst>
              <a:ext uri="{FF2B5EF4-FFF2-40B4-BE49-F238E27FC236}">
                <a16:creationId xmlns:a16="http://schemas.microsoft.com/office/drawing/2014/main" id="{DF3F2037-932A-64B8-8B85-5528447F3C57}"/>
              </a:ext>
            </a:extLst>
          </p:cNvPr>
          <p:cNvGraphicFramePr>
            <a:graphicFrameLocks noGrp="1"/>
          </p:cNvGraphicFramePr>
          <p:nvPr>
            <p:extLst>
              <p:ext uri="{D42A27DB-BD31-4B8C-83A1-F6EECF244321}">
                <p14:modId xmlns:p14="http://schemas.microsoft.com/office/powerpoint/2010/main" val="171649513"/>
              </p:ext>
            </p:extLst>
          </p:nvPr>
        </p:nvGraphicFramePr>
        <p:xfrm>
          <a:off x="2120896" y="1101365"/>
          <a:ext cx="4902201" cy="3914775"/>
        </p:xfrm>
        <a:graphic>
          <a:graphicData uri="http://schemas.openxmlformats.org/drawingml/2006/table">
            <a:tbl>
              <a:tblPr/>
              <a:tblGrid>
                <a:gridCol w="1148953">
                  <a:extLst>
                    <a:ext uri="{9D8B030D-6E8A-4147-A177-3AD203B41FA5}">
                      <a16:colId xmlns:a16="http://schemas.microsoft.com/office/drawing/2014/main" val="3190532647"/>
                    </a:ext>
                  </a:extLst>
                </a:gridCol>
                <a:gridCol w="938312">
                  <a:extLst>
                    <a:ext uri="{9D8B030D-6E8A-4147-A177-3AD203B41FA5}">
                      <a16:colId xmlns:a16="http://schemas.microsoft.com/office/drawing/2014/main" val="3616174306"/>
                    </a:ext>
                  </a:extLst>
                </a:gridCol>
                <a:gridCol w="938312">
                  <a:extLst>
                    <a:ext uri="{9D8B030D-6E8A-4147-A177-3AD203B41FA5}">
                      <a16:colId xmlns:a16="http://schemas.microsoft.com/office/drawing/2014/main" val="1421019713"/>
                    </a:ext>
                  </a:extLst>
                </a:gridCol>
                <a:gridCol w="938312">
                  <a:extLst>
                    <a:ext uri="{9D8B030D-6E8A-4147-A177-3AD203B41FA5}">
                      <a16:colId xmlns:a16="http://schemas.microsoft.com/office/drawing/2014/main" val="1108205292"/>
                    </a:ext>
                  </a:extLst>
                </a:gridCol>
                <a:gridCol w="938312">
                  <a:extLst>
                    <a:ext uri="{9D8B030D-6E8A-4147-A177-3AD203B41FA5}">
                      <a16:colId xmlns:a16="http://schemas.microsoft.com/office/drawing/2014/main" val="3032468138"/>
                    </a:ext>
                  </a:extLst>
                </a:gridCol>
              </a:tblGrid>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 of Total Enrollments: 1.12%</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2343321"/>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04720102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023039519"/>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600136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2,961</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9464347"/>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6269317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47283230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67618890"/>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502</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9547672"/>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77119005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162788997"/>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47613573"/>
                  </a:ext>
                </a:extLst>
              </a:tr>
              <a:tr h="238125">
                <a:tc>
                  <a:txBody>
                    <a:bodyPr/>
                    <a:lstStyle/>
                    <a:p>
                      <a:pPr algn="ctr" fontAlgn="b">
                        <a:buNone/>
                      </a:pPr>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buNone/>
                      </a:pPr>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9020221"/>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887067292"/>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1277760196"/>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064222087"/>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2831268388"/>
                  </a:ext>
                </a:extLst>
              </a:tr>
            </a:tbl>
          </a:graphicData>
        </a:graphic>
      </p:graphicFrame>
      <p:graphicFrame>
        <p:nvGraphicFramePr>
          <p:cNvPr id="7" name="Object 6">
            <a:extLst>
              <a:ext uri="{FF2B5EF4-FFF2-40B4-BE49-F238E27FC236}">
                <a16:creationId xmlns:a16="http://schemas.microsoft.com/office/drawing/2014/main" id="{6B788E54-8BB7-8BA6-9C67-3C8B9970EDA2}"/>
              </a:ext>
            </a:extLst>
          </p:cNvPr>
          <p:cNvGraphicFramePr>
            <a:graphicFrameLocks noChangeAspect="1"/>
          </p:cNvGraphicFramePr>
          <p:nvPr>
            <p:extLst>
              <p:ext uri="{D42A27DB-BD31-4B8C-83A1-F6EECF244321}">
                <p14:modId xmlns:p14="http://schemas.microsoft.com/office/powerpoint/2010/main" val="2459984526"/>
              </p:ext>
            </p:extLst>
          </p:nvPr>
        </p:nvGraphicFramePr>
        <p:xfrm>
          <a:off x="4114796" y="5279305"/>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6" y="527930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February 2026 -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pic>
        <p:nvPicPr>
          <p:cNvPr id="5" name="Picture 4">
            <a:extLst>
              <a:ext uri="{FF2B5EF4-FFF2-40B4-BE49-F238E27FC236}">
                <a16:creationId xmlns:a16="http://schemas.microsoft.com/office/drawing/2014/main" id="{192A7819-C15A-E239-6BE5-F0EAF2DB6E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27863"/>
            <a:ext cx="9144000" cy="1524000"/>
          </a:xfrm>
          <a:prstGeom prst="rect">
            <a:avLst/>
          </a:prstGeom>
        </p:spPr>
      </p:pic>
      <p:sp>
        <p:nvSpPr>
          <p:cNvPr id="8" name="TextBox 7">
            <a:extLst>
              <a:ext uri="{FF2B5EF4-FFF2-40B4-BE49-F238E27FC236}">
                <a16:creationId xmlns:a16="http://schemas.microsoft.com/office/drawing/2014/main" id="{B45630E8-E43B-E944-3A90-42046397F26B}"/>
              </a:ext>
            </a:extLst>
          </p:cNvPr>
          <p:cNvSpPr txBox="1"/>
          <p:nvPr/>
        </p:nvSpPr>
        <p:spPr>
          <a:xfrm>
            <a:off x="7467600" y="903758"/>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sp>
        <p:nvSpPr>
          <p:cNvPr id="7" name="TextBox 6">
            <a:extLst>
              <a:ext uri="{FF2B5EF4-FFF2-40B4-BE49-F238E27FC236}">
                <a16:creationId xmlns:a16="http://schemas.microsoft.com/office/drawing/2014/main" id="{7E731073-14BD-7F3C-E85C-91514774B1F5}"/>
              </a:ext>
            </a:extLst>
          </p:cNvPr>
          <p:cNvSpPr txBox="1"/>
          <p:nvPr/>
        </p:nvSpPr>
        <p:spPr>
          <a:xfrm>
            <a:off x="3124200" y="920141"/>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2</a:t>
            </a:r>
          </a:p>
        </p:txBody>
      </p:sp>
      <p:pic>
        <p:nvPicPr>
          <p:cNvPr id="11" name="Picture 10">
            <a:extLst>
              <a:ext uri="{FF2B5EF4-FFF2-40B4-BE49-F238E27FC236}">
                <a16:creationId xmlns:a16="http://schemas.microsoft.com/office/drawing/2014/main" id="{25A0CA38-09A0-D48F-1D92-50DE0F2A5B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5" name="Picture 14">
            <a:extLst>
              <a:ext uri="{FF2B5EF4-FFF2-40B4-BE49-F238E27FC236}">
                <a16:creationId xmlns:a16="http://schemas.microsoft.com/office/drawing/2014/main" id="{27299CED-2A8F-17C7-AF5F-279015847F8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413859"/>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February 2026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pic>
        <p:nvPicPr>
          <p:cNvPr id="9" name="Picture 8">
            <a:extLst>
              <a:ext uri="{FF2B5EF4-FFF2-40B4-BE49-F238E27FC236}">
                <a16:creationId xmlns:a16="http://schemas.microsoft.com/office/drawing/2014/main" id="{A251B68A-8CA2-A1EF-50EE-A9C022137A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25935"/>
            <a:ext cx="9144000" cy="1524000"/>
          </a:xfrm>
          <a:prstGeom prst="rect">
            <a:avLst/>
          </a:prstGeom>
        </p:spPr>
      </p:pic>
      <p:pic>
        <p:nvPicPr>
          <p:cNvPr id="12" name="Picture 11">
            <a:extLst>
              <a:ext uri="{FF2B5EF4-FFF2-40B4-BE49-F238E27FC236}">
                <a16:creationId xmlns:a16="http://schemas.microsoft.com/office/drawing/2014/main" id="{9B8BD22E-D9E8-9037-EDF0-E2BD5445A2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5" name="Picture 14">
            <a:extLst>
              <a:ext uri="{FF2B5EF4-FFF2-40B4-BE49-F238E27FC236}">
                <a16:creationId xmlns:a16="http://schemas.microsoft.com/office/drawing/2014/main" id="{35622489-9FAB-002F-DB5C-B126865B5A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263470"/>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February 2026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pic>
        <p:nvPicPr>
          <p:cNvPr id="5" name="Picture 4">
            <a:extLst>
              <a:ext uri="{FF2B5EF4-FFF2-40B4-BE49-F238E27FC236}">
                <a16:creationId xmlns:a16="http://schemas.microsoft.com/office/drawing/2014/main" id="{01AEC85F-5BDF-9874-BFBD-173E6D3D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05/12/26</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23665</TotalTime>
  <Words>1168</Words>
  <Application>Microsoft Office PowerPoint</Application>
  <PresentationFormat>On-screen Show (4:3)</PresentationFormat>
  <Paragraphs>359</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February 2026 - IAG/IAL Statistics</vt:lpstr>
      <vt:lpstr>Top 10 - February 2026 - IAG/IAL % Greater Than 1% of Enrollments With number of months Greater Than 1%  </vt:lpstr>
      <vt:lpstr>Top 10 - 12 Month Average IAG/IAL % Greater Than 1% of Enrollments thru February 2026 With number of months Greater Than 1% </vt:lpstr>
      <vt:lpstr>Explanation of IAG/IAL Slides Data</vt:lpstr>
      <vt:lpstr>Explanation of IAG/IAL Slides Data (Cont)</vt:lpstr>
      <vt:lpstr>Top - 12 Month Average Rescission % Greater Than 1% of Switches thru February 2026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486</cp:revision>
  <cp:lastPrinted>2016-01-21T20:53:15Z</cp:lastPrinted>
  <dcterms:created xsi:type="dcterms:W3CDTF">2016-01-21T15:20:31Z</dcterms:created>
  <dcterms:modified xsi:type="dcterms:W3CDTF">2026-05-06T18:45:48Z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