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5"/>
  </p:notesMasterIdLst>
  <p:handoutMasterIdLst>
    <p:handoutMasterId r:id="rId16"/>
  </p:handoutMasterIdLst>
  <p:sldIdLst>
    <p:sldId id="260" r:id="rId7"/>
    <p:sldId id="257" r:id="rId8"/>
    <p:sldId id="272" r:id="rId9"/>
    <p:sldId id="265" r:id="rId10"/>
    <p:sldId id="268" r:id="rId11"/>
    <p:sldId id="266" r:id="rId12"/>
    <p:sldId id="270" r:id="rId13"/>
    <p:sldId id="269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75" autoAdjust="0"/>
    <p:restoredTop sz="90129" autoAdjust="0"/>
  </p:normalViewPr>
  <p:slideViewPr>
    <p:cSldViewPr showGuides="1">
      <p:cViewPr varScale="1">
        <p:scale>
          <a:sx n="79" d="100"/>
          <a:sy n="79" d="100"/>
        </p:scale>
        <p:origin x="1488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-6" y="-18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Sheet1!$A$32:$A$43</c:f>
              <c:strCache>
                <c:ptCount val="12"/>
                <c:pt idx="0">
                  <c:v>2025/05</c:v>
                </c:pt>
                <c:pt idx="1">
                  <c:v>2025/06</c:v>
                </c:pt>
                <c:pt idx="2">
                  <c:v>2025/07</c:v>
                </c:pt>
                <c:pt idx="3">
                  <c:v>2025/08</c:v>
                </c:pt>
                <c:pt idx="4">
                  <c:v>2025/09</c:v>
                </c:pt>
                <c:pt idx="5">
                  <c:v>2025/10</c:v>
                </c:pt>
                <c:pt idx="6">
                  <c:v>2025/11</c:v>
                </c:pt>
                <c:pt idx="7">
                  <c:v>2025/12</c:v>
                </c:pt>
                <c:pt idx="8">
                  <c:v>2026/01</c:v>
                </c:pt>
                <c:pt idx="9">
                  <c:v>2026/02</c:v>
                </c:pt>
                <c:pt idx="10">
                  <c:v>2026/03</c:v>
                </c:pt>
                <c:pt idx="11">
                  <c:v>2026/04</c:v>
                </c:pt>
              </c:strCache>
            </c:strRef>
          </c:cat>
          <c:val>
            <c:numRef>
              <c:f>Sheet1!$B$32:$B$43</c:f>
              <c:numCache>
                <c:formatCode>General</c:formatCode>
                <c:ptCount val="12"/>
                <c:pt idx="0">
                  <c:v>0.37</c:v>
                </c:pt>
                <c:pt idx="1">
                  <c:v>0.27</c:v>
                </c:pt>
                <c:pt idx="2">
                  <c:v>0.38</c:v>
                </c:pt>
                <c:pt idx="3">
                  <c:v>0.32</c:v>
                </c:pt>
                <c:pt idx="4">
                  <c:v>0.32</c:v>
                </c:pt>
                <c:pt idx="5">
                  <c:v>0.36</c:v>
                </c:pt>
                <c:pt idx="6">
                  <c:v>0.36</c:v>
                </c:pt>
                <c:pt idx="7">
                  <c:v>0.41</c:v>
                </c:pt>
                <c:pt idx="8">
                  <c:v>0.41</c:v>
                </c:pt>
                <c:pt idx="9">
                  <c:v>0.41</c:v>
                </c:pt>
                <c:pt idx="10">
                  <c:v>0.37</c:v>
                </c:pt>
                <c:pt idx="11">
                  <c:v>0.41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Sheet1!$A$32:$A$43</c:f>
              <c:strCache>
                <c:ptCount val="12"/>
                <c:pt idx="0">
                  <c:v>2025/05</c:v>
                </c:pt>
                <c:pt idx="1">
                  <c:v>2025/06</c:v>
                </c:pt>
                <c:pt idx="2">
                  <c:v>2025/07</c:v>
                </c:pt>
                <c:pt idx="3">
                  <c:v>2025/08</c:v>
                </c:pt>
                <c:pt idx="4">
                  <c:v>2025/09</c:v>
                </c:pt>
                <c:pt idx="5">
                  <c:v>2025/10</c:v>
                </c:pt>
                <c:pt idx="6">
                  <c:v>2025/11</c:v>
                </c:pt>
                <c:pt idx="7">
                  <c:v>2025/12</c:v>
                </c:pt>
                <c:pt idx="8">
                  <c:v>2026/01</c:v>
                </c:pt>
                <c:pt idx="9">
                  <c:v>2026/02</c:v>
                </c:pt>
                <c:pt idx="10">
                  <c:v>2026/03</c:v>
                </c:pt>
                <c:pt idx="11">
                  <c:v>2026/04</c:v>
                </c:pt>
              </c:strCache>
            </c:strRef>
          </c:cat>
          <c:val>
            <c:numRef>
              <c:f>Sheet1!$C$32:$C$43</c:f>
              <c:numCache>
                <c:formatCode>General</c:formatCode>
                <c:ptCount val="12"/>
                <c:pt idx="0">
                  <c:v>1.07</c:v>
                </c:pt>
                <c:pt idx="1">
                  <c:v>0.96</c:v>
                </c:pt>
                <c:pt idx="2">
                  <c:v>1.0900000000000001</c:v>
                </c:pt>
                <c:pt idx="3">
                  <c:v>2.31</c:v>
                </c:pt>
                <c:pt idx="4">
                  <c:v>2.12</c:v>
                </c:pt>
                <c:pt idx="5">
                  <c:v>2.11</c:v>
                </c:pt>
                <c:pt idx="6">
                  <c:v>2.11</c:v>
                </c:pt>
                <c:pt idx="7">
                  <c:v>1.76</c:v>
                </c:pt>
                <c:pt idx="8">
                  <c:v>1.36</c:v>
                </c:pt>
                <c:pt idx="9">
                  <c:v>1.23</c:v>
                </c:pt>
                <c:pt idx="10">
                  <c:v>1.36</c:v>
                </c:pt>
                <c:pt idx="11">
                  <c:v>1.03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Sheet1!$A$32:$A$43</c:f>
              <c:strCache>
                <c:ptCount val="12"/>
                <c:pt idx="0">
                  <c:v>2025/05</c:v>
                </c:pt>
                <c:pt idx="1">
                  <c:v>2025/06</c:v>
                </c:pt>
                <c:pt idx="2">
                  <c:v>2025/07</c:v>
                </c:pt>
                <c:pt idx="3">
                  <c:v>2025/08</c:v>
                </c:pt>
                <c:pt idx="4">
                  <c:v>2025/09</c:v>
                </c:pt>
                <c:pt idx="5">
                  <c:v>2025/10</c:v>
                </c:pt>
                <c:pt idx="6">
                  <c:v>2025/11</c:v>
                </c:pt>
                <c:pt idx="7">
                  <c:v>2025/12</c:v>
                </c:pt>
                <c:pt idx="8">
                  <c:v>2026/01</c:v>
                </c:pt>
                <c:pt idx="9">
                  <c:v>2026/02</c:v>
                </c:pt>
                <c:pt idx="10">
                  <c:v>2026/03</c:v>
                </c:pt>
                <c:pt idx="11">
                  <c:v>2026/04</c:v>
                </c:pt>
              </c:strCache>
            </c:strRef>
          </c:cat>
          <c:val>
            <c:numRef>
              <c:f>Sheet1!$D$32:$D$43</c:f>
              <c:numCache>
                <c:formatCode>General</c:formatCode>
                <c:ptCount val="12"/>
                <c:pt idx="0">
                  <c:v>0.59</c:v>
                </c:pt>
                <c:pt idx="1">
                  <c:v>0.43</c:v>
                </c:pt>
                <c:pt idx="2">
                  <c:v>0.54</c:v>
                </c:pt>
                <c:pt idx="3">
                  <c:v>0.41</c:v>
                </c:pt>
                <c:pt idx="4">
                  <c:v>0.42</c:v>
                </c:pt>
                <c:pt idx="5">
                  <c:v>0.46</c:v>
                </c:pt>
                <c:pt idx="6">
                  <c:v>0.46</c:v>
                </c:pt>
                <c:pt idx="7">
                  <c:v>0.43</c:v>
                </c:pt>
                <c:pt idx="8">
                  <c:v>0.51</c:v>
                </c:pt>
                <c:pt idx="9">
                  <c:v>0.43</c:v>
                </c:pt>
                <c:pt idx="10">
                  <c:v>0.43</c:v>
                </c:pt>
                <c:pt idx="11">
                  <c:v>0.46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Sheet1!$A$32:$A$43</c:f>
              <c:strCache>
                <c:ptCount val="12"/>
                <c:pt idx="0">
                  <c:v>2025/05</c:v>
                </c:pt>
                <c:pt idx="1">
                  <c:v>2025/06</c:v>
                </c:pt>
                <c:pt idx="2">
                  <c:v>2025/07</c:v>
                </c:pt>
                <c:pt idx="3">
                  <c:v>2025/08</c:v>
                </c:pt>
                <c:pt idx="4">
                  <c:v>2025/09</c:v>
                </c:pt>
                <c:pt idx="5">
                  <c:v>2025/10</c:v>
                </c:pt>
                <c:pt idx="6">
                  <c:v>2025/11</c:v>
                </c:pt>
                <c:pt idx="7">
                  <c:v>2025/12</c:v>
                </c:pt>
                <c:pt idx="8">
                  <c:v>2026/01</c:v>
                </c:pt>
                <c:pt idx="9">
                  <c:v>2026/02</c:v>
                </c:pt>
                <c:pt idx="10">
                  <c:v>2026/03</c:v>
                </c:pt>
                <c:pt idx="11">
                  <c:v>2026/04</c:v>
                </c:pt>
              </c:strCache>
            </c:strRef>
          </c:cat>
          <c:val>
            <c:numRef>
              <c:f>Sheet1!$B$32:$B$43</c:f>
              <c:numCache>
                <c:formatCode>General</c:formatCode>
                <c:ptCount val="12"/>
                <c:pt idx="0">
                  <c:v>88532</c:v>
                </c:pt>
                <c:pt idx="1">
                  <c:v>80916</c:v>
                </c:pt>
                <c:pt idx="2">
                  <c:v>102485</c:v>
                </c:pt>
                <c:pt idx="3">
                  <c:v>95236</c:v>
                </c:pt>
                <c:pt idx="4">
                  <c:v>99253</c:v>
                </c:pt>
                <c:pt idx="5">
                  <c:v>96863</c:v>
                </c:pt>
                <c:pt idx="6">
                  <c:v>76246</c:v>
                </c:pt>
                <c:pt idx="7">
                  <c:v>84824</c:v>
                </c:pt>
                <c:pt idx="8">
                  <c:v>96183</c:v>
                </c:pt>
                <c:pt idx="9">
                  <c:v>81658</c:v>
                </c:pt>
                <c:pt idx="10">
                  <c:v>96111</c:v>
                </c:pt>
                <c:pt idx="11">
                  <c:v>90570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Sheet1!$A$32:$A$43</c:f>
              <c:strCache>
                <c:ptCount val="12"/>
                <c:pt idx="0">
                  <c:v>2025/05</c:v>
                </c:pt>
                <c:pt idx="1">
                  <c:v>2025/06</c:v>
                </c:pt>
                <c:pt idx="2">
                  <c:v>2025/07</c:v>
                </c:pt>
                <c:pt idx="3">
                  <c:v>2025/08</c:v>
                </c:pt>
                <c:pt idx="4">
                  <c:v>2025/09</c:v>
                </c:pt>
                <c:pt idx="5">
                  <c:v>2025/10</c:v>
                </c:pt>
                <c:pt idx="6">
                  <c:v>2025/11</c:v>
                </c:pt>
                <c:pt idx="7">
                  <c:v>2025/12</c:v>
                </c:pt>
                <c:pt idx="8">
                  <c:v>2026/01</c:v>
                </c:pt>
                <c:pt idx="9">
                  <c:v>2026/02</c:v>
                </c:pt>
                <c:pt idx="10">
                  <c:v>2026/03</c:v>
                </c:pt>
                <c:pt idx="11">
                  <c:v>2026/04</c:v>
                </c:pt>
              </c:strCache>
            </c:strRef>
          </c:cat>
          <c:val>
            <c:numRef>
              <c:f>Sheet1!$C$32:$C$43</c:f>
              <c:numCache>
                <c:formatCode>General</c:formatCode>
                <c:ptCount val="12"/>
                <c:pt idx="0">
                  <c:v>74416</c:v>
                </c:pt>
                <c:pt idx="1">
                  <c:v>70472</c:v>
                </c:pt>
                <c:pt idx="2">
                  <c:v>70429</c:v>
                </c:pt>
                <c:pt idx="3">
                  <c:v>74498</c:v>
                </c:pt>
                <c:pt idx="4">
                  <c:v>67252</c:v>
                </c:pt>
                <c:pt idx="5">
                  <c:v>75117</c:v>
                </c:pt>
                <c:pt idx="6">
                  <c:v>73134</c:v>
                </c:pt>
                <c:pt idx="7">
                  <c:v>79692</c:v>
                </c:pt>
                <c:pt idx="8">
                  <c:v>75746</c:v>
                </c:pt>
                <c:pt idx="9">
                  <c:v>70213</c:v>
                </c:pt>
                <c:pt idx="10">
                  <c:v>78658</c:v>
                </c:pt>
                <c:pt idx="11">
                  <c:v>73016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Sheet1!$A$32:$A$43</c:f>
              <c:strCache>
                <c:ptCount val="12"/>
                <c:pt idx="0">
                  <c:v>2025/05</c:v>
                </c:pt>
                <c:pt idx="1">
                  <c:v>2025/06</c:v>
                </c:pt>
                <c:pt idx="2">
                  <c:v>2025/07</c:v>
                </c:pt>
                <c:pt idx="3">
                  <c:v>2025/08</c:v>
                </c:pt>
                <c:pt idx="4">
                  <c:v>2025/09</c:v>
                </c:pt>
                <c:pt idx="5">
                  <c:v>2025/10</c:v>
                </c:pt>
                <c:pt idx="6">
                  <c:v>2025/11</c:v>
                </c:pt>
                <c:pt idx="7">
                  <c:v>2025/12</c:v>
                </c:pt>
                <c:pt idx="8">
                  <c:v>2026/01</c:v>
                </c:pt>
                <c:pt idx="9">
                  <c:v>2026/02</c:v>
                </c:pt>
                <c:pt idx="10">
                  <c:v>2026/03</c:v>
                </c:pt>
                <c:pt idx="11">
                  <c:v>2026/04</c:v>
                </c:pt>
              </c:strCache>
            </c:strRef>
          </c:cat>
          <c:val>
            <c:numRef>
              <c:f>Sheet1!$D$32:$D$43</c:f>
              <c:numCache>
                <c:formatCode>General</c:formatCode>
                <c:ptCount val="12"/>
                <c:pt idx="0">
                  <c:v>16387</c:v>
                </c:pt>
                <c:pt idx="1">
                  <c:v>10325</c:v>
                </c:pt>
                <c:pt idx="2">
                  <c:v>11718</c:v>
                </c:pt>
                <c:pt idx="3">
                  <c:v>12092</c:v>
                </c:pt>
                <c:pt idx="4">
                  <c:v>13241</c:v>
                </c:pt>
                <c:pt idx="5">
                  <c:v>12376</c:v>
                </c:pt>
                <c:pt idx="6">
                  <c:v>8071</c:v>
                </c:pt>
                <c:pt idx="7">
                  <c:v>9265</c:v>
                </c:pt>
                <c:pt idx="8">
                  <c:v>10368</c:v>
                </c:pt>
                <c:pt idx="9">
                  <c:v>10646</c:v>
                </c:pt>
                <c:pt idx="10">
                  <c:v>11339</c:v>
                </c:pt>
                <c:pt idx="11">
                  <c:v>10308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Recipient</a:t>
            </a:r>
            <a:r>
              <a:rPr lang="en-US" baseline="0" dirty="0"/>
              <a:t> Trends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Sheet1!$A$33:$A$44</c:f>
              <c:strCache>
                <c:ptCount val="12"/>
                <c:pt idx="0">
                  <c:v>2025/05</c:v>
                </c:pt>
                <c:pt idx="1">
                  <c:v>2025/06</c:v>
                </c:pt>
                <c:pt idx="2">
                  <c:v>2025/07</c:v>
                </c:pt>
                <c:pt idx="3">
                  <c:v>2025/08</c:v>
                </c:pt>
                <c:pt idx="4">
                  <c:v>2025/09</c:v>
                </c:pt>
                <c:pt idx="5">
                  <c:v>2025/10</c:v>
                </c:pt>
                <c:pt idx="6">
                  <c:v>2025/11</c:v>
                </c:pt>
                <c:pt idx="7">
                  <c:v>2025/12</c:v>
                </c:pt>
                <c:pt idx="8">
                  <c:v>2026/01</c:v>
                </c:pt>
                <c:pt idx="9">
                  <c:v>2026/02</c:v>
                </c:pt>
                <c:pt idx="10">
                  <c:v>2026/03</c:v>
                </c:pt>
                <c:pt idx="11">
                  <c:v>2026/04</c:v>
                </c:pt>
              </c:strCache>
            </c:strRef>
          </c:cat>
          <c:val>
            <c:numRef>
              <c:f>Sheet1!$B$33:$B$44</c:f>
              <c:numCache>
                <c:formatCode>General</c:formatCode>
                <c:ptCount val="12"/>
                <c:pt idx="0">
                  <c:v>363968</c:v>
                </c:pt>
                <c:pt idx="1">
                  <c:v>379463</c:v>
                </c:pt>
                <c:pt idx="2">
                  <c:v>408650</c:v>
                </c:pt>
                <c:pt idx="3">
                  <c:v>433487</c:v>
                </c:pt>
                <c:pt idx="4">
                  <c:v>401968</c:v>
                </c:pt>
                <c:pt idx="5">
                  <c:v>370047</c:v>
                </c:pt>
                <c:pt idx="6">
                  <c:v>423657</c:v>
                </c:pt>
                <c:pt idx="7">
                  <c:v>388212</c:v>
                </c:pt>
                <c:pt idx="8">
                  <c:v>495741</c:v>
                </c:pt>
                <c:pt idx="9">
                  <c:v>386822</c:v>
                </c:pt>
                <c:pt idx="10">
                  <c:v>474168</c:v>
                </c:pt>
                <c:pt idx="11">
                  <c:v>437262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0C-4D04-9061-802338FC2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Post Trends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Sheet1!$A$31:$A$42</c:f>
              <c:strCache>
                <c:ptCount val="12"/>
                <c:pt idx="0">
                  <c:v>2025/05</c:v>
                </c:pt>
                <c:pt idx="1">
                  <c:v>2025/06</c:v>
                </c:pt>
                <c:pt idx="2">
                  <c:v>2025/07</c:v>
                </c:pt>
                <c:pt idx="3">
                  <c:v>2025/08</c:v>
                </c:pt>
                <c:pt idx="4">
                  <c:v>2025/09</c:v>
                </c:pt>
                <c:pt idx="5">
                  <c:v>2025/10</c:v>
                </c:pt>
                <c:pt idx="6">
                  <c:v>2025/11</c:v>
                </c:pt>
                <c:pt idx="7">
                  <c:v>2025/12</c:v>
                </c:pt>
                <c:pt idx="8">
                  <c:v>2026/01</c:v>
                </c:pt>
                <c:pt idx="9">
                  <c:v>2026/02</c:v>
                </c:pt>
                <c:pt idx="10">
                  <c:v>2026/03</c:v>
                </c:pt>
                <c:pt idx="11">
                  <c:v>2026/04</c:v>
                </c:pt>
              </c:strCache>
            </c:strRef>
          </c:cat>
          <c:val>
            <c:numRef>
              <c:f>Sheet1!$B$31:$B$42</c:f>
              <c:numCache>
                <c:formatCode>General</c:formatCode>
                <c:ptCount val="12"/>
                <c:pt idx="0">
                  <c:v>3740</c:v>
                </c:pt>
                <c:pt idx="1">
                  <c:v>3511</c:v>
                </c:pt>
                <c:pt idx="2">
                  <c:v>3679</c:v>
                </c:pt>
                <c:pt idx="3">
                  <c:v>3666</c:v>
                </c:pt>
                <c:pt idx="4">
                  <c:v>3539</c:v>
                </c:pt>
                <c:pt idx="5">
                  <c:v>3646</c:v>
                </c:pt>
                <c:pt idx="6">
                  <c:v>3631</c:v>
                </c:pt>
                <c:pt idx="7">
                  <c:v>3587</c:v>
                </c:pt>
                <c:pt idx="8">
                  <c:v>3487</c:v>
                </c:pt>
                <c:pt idx="9">
                  <c:v>3339</c:v>
                </c:pt>
                <c:pt idx="10">
                  <c:v>3642</c:v>
                </c:pt>
                <c:pt idx="11">
                  <c:v>3650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A7-4579-BB2D-9A856D9D13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 rot="2700000"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47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98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 - RMS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Vikram Gupta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Retail &amp; Metering Application Services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 May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40" y="723900"/>
            <a:ext cx="8534400" cy="56769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Service Availability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Retail Market IT systems met all SLA targets.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Market Data Transparency IT systems met all SLA targets.</a:t>
            </a:r>
            <a:br>
              <a:rPr lang="en-US" sz="2000" kern="0" dirty="0">
                <a:solidFill>
                  <a:srgbClr val="000000"/>
                </a:solidFill>
              </a:rPr>
            </a:br>
            <a:endParaRPr lang="en-US" sz="2000" b="1" kern="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2000" b="1" kern="0" dirty="0">
                <a:solidFill>
                  <a:srgbClr val="000000"/>
                </a:solidFill>
              </a:rPr>
              <a:t>Retail Incidents &amp; Maintenance</a:t>
            </a:r>
            <a:endParaRPr lang="en-US" sz="20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4/12/2026 Site Failover</a:t>
            </a:r>
          </a:p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2000" kern="0" dirty="0">
              <a:solidFill>
                <a:srgbClr val="000000"/>
              </a:solidFill>
            </a:endParaRPr>
          </a:p>
          <a:p>
            <a:pPr marL="57150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Non-Retail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Market Data Transparency IT systems met all SLA targets.</a:t>
            </a:r>
            <a:br>
              <a:rPr lang="en-US" sz="2000" kern="0" dirty="0">
                <a:solidFill>
                  <a:srgbClr val="000000"/>
                </a:solidFill>
              </a:rPr>
            </a:br>
            <a:endParaRPr lang="en-US" sz="2000" kern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b="1" kern="0" dirty="0" err="1">
                <a:solidFill>
                  <a:srgbClr val="000000"/>
                </a:solidFill>
              </a:rPr>
              <a:t>ListServ</a:t>
            </a:r>
            <a:r>
              <a:rPr lang="en-US" sz="2000" b="1" kern="0" dirty="0">
                <a:solidFill>
                  <a:srgbClr val="000000"/>
                </a:solidFill>
              </a:rPr>
              <a:t>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4/12/2026 Site Failover</a:t>
            </a:r>
          </a:p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7921E-59A2-C226-DB2E-AA7212EC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MarkeTrak</a:t>
            </a:r>
            <a:r>
              <a:rPr lang="en-US" dirty="0"/>
              <a:t> Availability – April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41BFC4-A115-0EEF-CFBD-962A52F79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FFED41-8640-A0CF-19BD-7923A687BD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86682"/>
            <a:ext cx="9144000" cy="1975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376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017450"/>
              </p:ext>
            </p:extLst>
          </p:nvPr>
        </p:nvGraphicFramePr>
        <p:xfrm>
          <a:off x="302690" y="838200"/>
          <a:ext cx="8688910" cy="1796847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 2026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.41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.46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99.843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1.348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6769131"/>
              </p:ext>
            </p:extLst>
          </p:nvPr>
        </p:nvGraphicFramePr>
        <p:xfrm>
          <a:off x="0" y="3165593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Volumes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847607"/>
              </p:ext>
            </p:extLst>
          </p:nvPr>
        </p:nvGraphicFramePr>
        <p:xfrm>
          <a:off x="302690" y="838200"/>
          <a:ext cx="8688910" cy="1586518"/>
        </p:xfrm>
        <a:graphic>
          <a:graphicData uri="http://schemas.openxmlformats.org/drawingml/2006/table">
            <a:tbl>
              <a:tblPr/>
              <a:tblGrid>
                <a:gridCol w="2189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79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232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 2026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Volume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QueryDetail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90570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90740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73016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73554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10308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11345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8283611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4524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ListServ</a:t>
            </a:r>
            <a:r>
              <a:rPr lang="en-US" dirty="0"/>
              <a:t> Stats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9AA1256-8F72-4E96-940D-EBEF73D4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9084"/>
            <a:ext cx="8915400" cy="4319832"/>
          </a:xfrm>
        </p:spPr>
        <p:txBody>
          <a:bodyPr/>
          <a:lstStyle/>
          <a:p>
            <a:r>
              <a:rPr lang="en-US" sz="2400" dirty="0"/>
              <a:t>Posts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Recipients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7E04CBA-5A6A-48FE-92B5-61D91FA1C8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6680423"/>
              </p:ext>
            </p:extLst>
          </p:nvPr>
        </p:nvGraphicFramePr>
        <p:xfrm>
          <a:off x="3581400" y="3392197"/>
          <a:ext cx="5562599" cy="2910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9F40177-2F52-4E9D-B5B1-F492DEA250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8433564"/>
              </p:ext>
            </p:extLst>
          </p:nvPr>
        </p:nvGraphicFramePr>
        <p:xfrm>
          <a:off x="3733800" y="381000"/>
          <a:ext cx="5472331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452B71-C2E9-4AD6-BBFE-4D797FA46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540587"/>
              </p:ext>
            </p:extLst>
          </p:nvPr>
        </p:nvGraphicFramePr>
        <p:xfrm>
          <a:off x="381000" y="1828800"/>
          <a:ext cx="2971800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>
                  <a:extLst>
                    <a:ext uri="{9D8B030D-6E8A-4147-A177-3AD203B41FA5}">
                      <a16:colId xmlns:a16="http://schemas.microsoft.com/office/drawing/2014/main" val="3733960442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3167194838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r>
                        <a:rPr lang="en-US" dirty="0"/>
                        <a:t>Mar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Apr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4354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r>
                        <a:rPr lang="en-US" dirty="0"/>
                        <a:t>3642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092243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5B88115-C5E6-EA1A-2B6D-A21A48315F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164045"/>
              </p:ext>
            </p:extLst>
          </p:nvPr>
        </p:nvGraphicFramePr>
        <p:xfrm>
          <a:off x="381000" y="4495800"/>
          <a:ext cx="29718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>
                  <a:extLst>
                    <a:ext uri="{9D8B030D-6E8A-4147-A177-3AD203B41FA5}">
                      <a16:colId xmlns:a16="http://schemas.microsoft.com/office/drawing/2014/main" val="320252681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9736601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Mar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Apr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4105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800" dirty="0"/>
                        <a:t>474168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437262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171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03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2B332-92EC-9DB4-92B2-314784002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79A3D-91F8-8C9B-2F19-C5E5FE73F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ListServ</a:t>
            </a:r>
            <a:r>
              <a:rPr lang="en-US" dirty="0"/>
              <a:t> Retail List Stats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0D1FF3-8F0A-16E1-64B8-4FB3622B56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A4EA5C8-8EF8-E1D6-6705-F7E6DCA400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684075"/>
              </p:ext>
            </p:extLst>
          </p:nvPr>
        </p:nvGraphicFramePr>
        <p:xfrm>
          <a:off x="381000" y="1524000"/>
          <a:ext cx="8458200" cy="2590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550">
                  <a:extLst>
                    <a:ext uri="{9D8B030D-6E8A-4147-A177-3AD203B41FA5}">
                      <a16:colId xmlns:a16="http://schemas.microsoft.com/office/drawing/2014/main" val="2648264448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1500119238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311159764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918287801"/>
                    </a:ext>
                  </a:extLst>
                </a:gridCol>
              </a:tblGrid>
              <a:tr h="6477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Apr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New Subs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Unsubs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2383150"/>
                  </a:ext>
                </a:extLst>
              </a:tr>
              <a:tr h="6477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2069615"/>
                  </a:ext>
                </a:extLst>
              </a:tr>
              <a:tr h="6477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TDTMS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6681042"/>
                  </a:ext>
                </a:extLst>
              </a:tr>
              <a:tr h="6477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TXSETLP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8907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5206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A5957-5016-4FA7-4F37-27695BC73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Weather Moratorium Removals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121B41C-4F7B-81A0-51EC-1E87AB4DC7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6984626"/>
              </p:ext>
            </p:extLst>
          </p:nvPr>
        </p:nvGraphicFramePr>
        <p:xfrm>
          <a:off x="381001" y="1386682"/>
          <a:ext cx="7772399" cy="879958"/>
        </p:xfrm>
        <a:graphic>
          <a:graphicData uri="http://schemas.openxmlformats.org/drawingml/2006/table">
            <a:tbl>
              <a:tblPr/>
              <a:tblGrid>
                <a:gridCol w="1828799">
                  <a:extLst>
                    <a:ext uri="{9D8B030D-6E8A-4147-A177-3AD203B41FA5}">
                      <a16:colId xmlns:a16="http://schemas.microsoft.com/office/drawing/2014/main" val="4260989681"/>
                    </a:ext>
                  </a:extLst>
                </a:gridCol>
                <a:gridCol w="3998732">
                  <a:extLst>
                    <a:ext uri="{9D8B030D-6E8A-4147-A177-3AD203B41FA5}">
                      <a16:colId xmlns:a16="http://schemas.microsoft.com/office/drawing/2014/main" val="2366605627"/>
                    </a:ext>
                  </a:extLst>
                </a:gridCol>
                <a:gridCol w="1944868">
                  <a:extLst>
                    <a:ext uri="{9D8B030D-6E8A-4147-A177-3AD203B41FA5}">
                      <a16:colId xmlns:a16="http://schemas.microsoft.com/office/drawing/2014/main" val="164186763"/>
                    </a:ext>
                  </a:extLst>
                </a:gridCol>
              </a:tblGrid>
              <a:tr h="439979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DATE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EMAIL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ACTION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269486"/>
                  </a:ext>
                </a:extLst>
              </a:tr>
              <a:tr h="439979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2026-04-20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jamesmunley@OUTLOOK.COM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SIGNOFF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2277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1AB0C-1C04-626F-CE14-359BDF428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4540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57722</TotalTime>
  <Words>222</Words>
  <Application>Microsoft Office PowerPoint</Application>
  <PresentationFormat>On-screen Show (4:3)</PresentationFormat>
  <Paragraphs>125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 </vt:lpstr>
      <vt:lpstr>MarkeTrak Availability – April 2026</vt:lpstr>
      <vt:lpstr>MarkeTrak Performance</vt:lpstr>
      <vt:lpstr>MarkeTrak Volumes</vt:lpstr>
      <vt:lpstr> ListServ Stats</vt:lpstr>
      <vt:lpstr>ListServ Retail List Stats</vt:lpstr>
      <vt:lpstr>Weather Moratorium Removals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Gupta, Vikram</cp:lastModifiedBy>
  <cp:revision>445</cp:revision>
  <cp:lastPrinted>2019-05-06T20:09:17Z</cp:lastPrinted>
  <dcterms:created xsi:type="dcterms:W3CDTF">2016-01-21T15:20:31Z</dcterms:created>
  <dcterms:modified xsi:type="dcterms:W3CDTF">2026-05-05T20:55:22Z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2023-08-01T05:27:35Z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430f0d0e-e128-4a50-a083-2a356b17a1a8</vt:lpwstr>
  </property>
  <property fmtid="{D5CDD505-2E9C-101B-9397-08002B2CF9AE}" pid="9" name="MSIP_Label_7084cbda-52b8-46fb-a7b7-cb5bd465ed85_ContentBits">
    <vt:lpwstr>0</vt:lpwstr>
  </property>
</Properties>
</file>