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89" r:id="rId4"/>
    <p:sldMasterId id="2147493467" r:id="rId5"/>
    <p:sldMasterId id="2147493497" r:id="rId6"/>
  </p:sldMasterIdLst>
  <p:notesMasterIdLst>
    <p:notesMasterId r:id="rId26"/>
  </p:notesMasterIdLst>
  <p:handoutMasterIdLst>
    <p:handoutMasterId r:id="rId27"/>
  </p:handoutMasterIdLst>
  <p:sldIdLst>
    <p:sldId id="260" r:id="rId7"/>
    <p:sldId id="284" r:id="rId8"/>
    <p:sldId id="313" r:id="rId9"/>
    <p:sldId id="312" r:id="rId10"/>
    <p:sldId id="294" r:id="rId11"/>
    <p:sldId id="296" r:id="rId12"/>
    <p:sldId id="286" r:id="rId13"/>
    <p:sldId id="287" r:id="rId14"/>
    <p:sldId id="288" r:id="rId15"/>
    <p:sldId id="289" r:id="rId16"/>
    <p:sldId id="290" r:id="rId17"/>
    <p:sldId id="291" r:id="rId18"/>
    <p:sldId id="292" r:id="rId19"/>
    <p:sldId id="293" r:id="rId20"/>
    <p:sldId id="297" r:id="rId21"/>
    <p:sldId id="298" r:id="rId22"/>
    <p:sldId id="303" r:id="rId23"/>
    <p:sldId id="311" r:id="rId24"/>
    <p:sldId id="262"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 id="313"/>
            <p14:sldId id="312"/>
          </p14:sldIdLst>
        </p14:section>
        <p14:section name="FMEs &amp; IMFR" id="{7B07A7F3-E643-48FA-B8F7-0A8F95EAB17B}">
          <p14:sldIdLst>
            <p14:sldId id="294"/>
            <p14:sldId id="296"/>
          </p14:sldIdLst>
        </p14:section>
        <p14:section name="Frequency Control" id="{B8F210D6-5D03-4ACD-A13A-59DB9A6E0761}">
          <p14:sldIdLst>
            <p14:sldId id="286"/>
            <p14:sldId id="287"/>
            <p14:sldId id="288"/>
            <p14:sldId id="289"/>
            <p14:sldId id="290"/>
            <p14:sldId id="291"/>
            <p14:sldId id="292"/>
            <p14:sldId id="293"/>
            <p14:sldId id="297"/>
            <p14:sldId id="298"/>
            <p14:sldId id="303"/>
            <p14:sldId id="311"/>
          </p14:sldIdLst>
        </p14:section>
        <p14:section name="Questions" id="{96F416E3-8143-44F1-BC34-31FDEEEDC0B2}">
          <p14:sldIdLst>
            <p14:sldId id="262"/>
          </p14:sldIdLst>
        </p14:section>
      </p14:sectionLst>
    </p:ex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74618" autoAdjust="0"/>
  </p:normalViewPr>
  <p:slideViewPr>
    <p:cSldViewPr snapToGrid="0" snapToObjects="1">
      <p:cViewPr varScale="1">
        <p:scale>
          <a:sx n="90" d="100"/>
          <a:sy n="90" d="100"/>
        </p:scale>
        <p:origin x="2477" y="72"/>
      </p:cViewPr>
      <p:guideLst>
        <p:guide orient="horz" pos="4032"/>
        <p:guide pos="2880"/>
      </p:guideLst>
    </p:cSldViewPr>
  </p:slideViewPr>
  <p:outlineViewPr>
    <p:cViewPr>
      <p:scale>
        <a:sx n="33" d="100"/>
        <a:sy n="33" d="100"/>
      </p:scale>
      <p:origin x="0" y="-402"/>
    </p:cViewPr>
  </p:outlineViewPr>
  <p:notesTextViewPr>
    <p:cViewPr>
      <p:scale>
        <a:sx n="100" d="100"/>
        <a:sy n="100" d="100"/>
      </p:scale>
      <p:origin x="0" y="0"/>
    </p:cViewPr>
  </p:notesTextViewPr>
  <p:sorterViewPr>
    <p:cViewPr>
      <p:scale>
        <a:sx n="149" d="100"/>
        <a:sy n="149" d="100"/>
      </p:scale>
      <p:origin x="0" y="-2472"/>
    </p:cViewPr>
  </p:sorterViewPr>
  <p:notesViewPr>
    <p:cSldViewPr snapToGrid="0" snapToObjects="1" showGuides="1">
      <p:cViewPr varScale="1">
        <p:scale>
          <a:sx n="83" d="100"/>
          <a:sy n="83" d="100"/>
        </p:scale>
        <p:origin x="388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F69DE495-51AC-4723-A7B4-B1B58AAC8C5A}" type="datetimeFigureOut">
              <a:rPr lang="en-US" smtClean="0"/>
              <a:t>5/5/2026</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r>
              <a:rPr lang="en-US"/>
              <a:t>jgfyhj</a:t>
            </a:r>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D1DF52B9-7E6C-4146-83FC-76B5AB271E46}" type="datetimeFigureOut">
              <a:rPr lang="en-US" smtClean="0"/>
              <a:t>5/5/2026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r>
              <a:rPr lang="en-US"/>
              <a:t>jgfyhj</a:t>
            </a:r>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
        <p:nvSpPr>
          <p:cNvPr id="5" name="Footer Placeholder 4">
            <a:extLst>
              <a:ext uri="{FF2B5EF4-FFF2-40B4-BE49-F238E27FC236}">
                <a16:creationId xmlns:a16="http://schemas.microsoft.com/office/drawing/2014/main" id="{657FB28F-FF14-E875-D655-FB54AF69FF94}"/>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No time error corrections in the month of March.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11</a:t>
            </a:fld>
            <a:endParaRPr lang="en-US"/>
          </a:p>
        </p:txBody>
      </p:sp>
      <p:sp>
        <p:nvSpPr>
          <p:cNvPr id="5" name="Footer Placeholder 4">
            <a:extLst>
              <a:ext uri="{FF2B5EF4-FFF2-40B4-BE49-F238E27FC236}">
                <a16:creationId xmlns:a16="http://schemas.microsoft.com/office/drawing/2014/main" id="{6995AEFB-EE39-3156-2DBD-F409CD0F5F51}"/>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34763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37,911,606</a:t>
            </a:r>
            <a:r>
              <a:rPr lang="en-US" sz="1200" dirty="0"/>
              <a:t> </a:t>
            </a:r>
            <a:r>
              <a:rPr lang="en-US" sz="1000" b="1" dirty="0">
                <a:solidFill>
                  <a:schemeClr val="accent2"/>
                </a:solidFill>
              </a:rPr>
              <a:t>MWh</a:t>
            </a:r>
            <a:endParaRPr lang="en-US" sz="1200" b="1" dirty="0"/>
          </a:p>
        </p:txBody>
      </p:sp>
      <p:sp>
        <p:nvSpPr>
          <p:cNvPr id="4" name="Slide Number Placeholder 3"/>
          <p:cNvSpPr>
            <a:spLocks noGrp="1"/>
          </p:cNvSpPr>
          <p:nvPr>
            <p:ph type="sldNum" sz="quarter" idx="10"/>
          </p:nvPr>
        </p:nvSpPr>
        <p:spPr/>
        <p:txBody>
          <a:bodyPr/>
          <a:lstStyle/>
          <a:p>
            <a:fld id="{E41B3D22-F502-4A52-A06E-717BD3D70E2C}" type="slidenum">
              <a:rPr lang="en-US" smtClean="0"/>
              <a:t>12</a:t>
            </a:fld>
            <a:endParaRPr lang="en-US"/>
          </a:p>
        </p:txBody>
      </p:sp>
      <p:sp>
        <p:nvSpPr>
          <p:cNvPr id="5" name="Footer Placeholder 4">
            <a:extLst>
              <a:ext uri="{FF2B5EF4-FFF2-40B4-BE49-F238E27FC236}">
                <a16:creationId xmlns:a16="http://schemas.microsoft.com/office/drawing/2014/main" id="{82252087-552E-7C05-3A93-5D663719B0D6}"/>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242861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4000" b="0" i="0" u="none" strike="noStrike" dirty="0">
                <a:effectLst/>
                <a:latin typeface="Arial" panose="020B0604020202020204" pitchFamily="34" charset="0"/>
              </a:rPr>
              <a:t>13,331,081</a:t>
            </a:r>
            <a:r>
              <a:rPr lang="en-US" sz="5400" dirty="0"/>
              <a:t> </a:t>
            </a:r>
            <a:r>
              <a:rPr lang="en-US" sz="2800" b="1" dirty="0">
                <a:solidFill>
                  <a:schemeClr val="accent2"/>
                </a:solidFill>
              </a:rPr>
              <a:t>MWH</a:t>
            </a:r>
            <a:endParaRPr lang="en-US" sz="1200" b="1" dirty="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13</a:t>
            </a:fld>
            <a:endParaRPr lang="en-US"/>
          </a:p>
        </p:txBody>
      </p:sp>
      <p:sp>
        <p:nvSpPr>
          <p:cNvPr id="5" name="Footer Placeholder 4">
            <a:extLst>
              <a:ext uri="{FF2B5EF4-FFF2-40B4-BE49-F238E27FC236}">
                <a16:creationId xmlns:a16="http://schemas.microsoft.com/office/drawing/2014/main" id="{FF8498AA-029A-5C65-4C22-04D7BF881DC7}"/>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204721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b="0" i="0" u="none" strike="noStrike" dirty="0">
                <a:solidFill>
                  <a:srgbClr val="000000"/>
                </a:solidFill>
                <a:effectLst/>
                <a:latin typeface="Calibri" panose="020F0502020204030204" pitchFamily="34" charset="0"/>
              </a:rPr>
              <a:t>35.16% </a:t>
            </a:r>
            <a:r>
              <a:rPr lang="en-US" sz="9600" dirty="0"/>
              <a:t>o</a:t>
            </a:r>
            <a:r>
              <a:rPr lang="en-US" sz="9600" b="0" i="0" u="none" strike="noStrike" dirty="0">
                <a:effectLst/>
                <a:latin typeface="Arial" panose="020B0604020202020204" pitchFamily="34" charset="0"/>
              </a:rPr>
              <a:t>f total energy was provided by wind generation</a:t>
            </a:r>
            <a:endParaRPr lang="en-US" sz="7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41B3D22-F502-4A52-A06E-717BD3D70E2C}" type="slidenum">
              <a:rPr lang="en-US" smtClean="0"/>
              <a:t>14</a:t>
            </a:fld>
            <a:endParaRPr lang="en-US"/>
          </a:p>
        </p:txBody>
      </p:sp>
      <p:sp>
        <p:nvSpPr>
          <p:cNvPr id="5" name="Footer Placeholder 4">
            <a:extLst>
              <a:ext uri="{FF2B5EF4-FFF2-40B4-BE49-F238E27FC236}">
                <a16:creationId xmlns:a16="http://schemas.microsoft.com/office/drawing/2014/main" id="{553E823A-8EEA-EF46-01C2-B2ADB5B7467A}"/>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163466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0" i="0" u="none" strike="noStrike" dirty="0">
                <a:effectLst/>
                <a:latin typeface="Arial" panose="020B0604020202020204" pitchFamily="34" charset="0"/>
              </a:rPr>
              <a:t>6,729,093</a:t>
            </a:r>
            <a:r>
              <a:rPr lang="en-US" sz="7200" dirty="0"/>
              <a:t> </a:t>
            </a:r>
            <a:r>
              <a:rPr lang="en-US" sz="4000" b="1" i="0" dirty="0">
                <a:solidFill>
                  <a:schemeClr val="accent2"/>
                </a:solidFill>
              </a:rPr>
              <a:t> MWh</a:t>
            </a:r>
            <a:endParaRPr lang="en-US" sz="5400" b="1" dirty="0"/>
          </a:p>
        </p:txBody>
      </p:sp>
      <p:sp>
        <p:nvSpPr>
          <p:cNvPr id="4" name="Slide Number Placeholder 3"/>
          <p:cNvSpPr>
            <a:spLocks noGrp="1"/>
          </p:cNvSpPr>
          <p:nvPr>
            <p:ph type="sldNum" sz="quarter" idx="10"/>
          </p:nvPr>
        </p:nvSpPr>
        <p:spPr/>
        <p:txBody>
          <a:bodyPr/>
          <a:lstStyle/>
          <a:p>
            <a:fld id="{E41B3D22-F502-4A52-A06E-717BD3D70E2C}" type="slidenum">
              <a:rPr lang="en-US" smtClean="0"/>
              <a:t>15</a:t>
            </a:fld>
            <a:endParaRPr lang="en-US"/>
          </a:p>
        </p:txBody>
      </p:sp>
      <p:sp>
        <p:nvSpPr>
          <p:cNvPr id="5" name="Footer Placeholder 4">
            <a:extLst>
              <a:ext uri="{FF2B5EF4-FFF2-40B4-BE49-F238E27FC236}">
                <a16:creationId xmlns:a16="http://schemas.microsoft.com/office/drawing/2014/main" id="{6E9CA7FF-9056-EED8-D01F-0001FE26DE3A}"/>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202279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b="0" i="0" u="none" strike="noStrike" dirty="0">
                <a:solidFill>
                  <a:srgbClr val="000000"/>
                </a:solidFill>
                <a:effectLst/>
                <a:latin typeface="Calibri" panose="020F0502020204030204" pitchFamily="34" charset="0"/>
              </a:rPr>
              <a:t>17.75% </a:t>
            </a:r>
            <a:r>
              <a:rPr lang="en-US" sz="9600" b="0" i="0" u="none" strike="noStrike" dirty="0">
                <a:effectLst/>
                <a:latin typeface="Arial" panose="020B0604020202020204" pitchFamily="34" charset="0"/>
              </a:rPr>
              <a:t>of total energy was provided by solar generation</a:t>
            </a:r>
            <a:endParaRPr lang="en-US" sz="9600" dirty="0"/>
          </a:p>
        </p:txBody>
      </p:sp>
      <p:sp>
        <p:nvSpPr>
          <p:cNvPr id="4" name="Slide Number Placeholder 3"/>
          <p:cNvSpPr>
            <a:spLocks noGrp="1"/>
          </p:cNvSpPr>
          <p:nvPr>
            <p:ph type="sldNum" sz="quarter" idx="10"/>
          </p:nvPr>
        </p:nvSpPr>
        <p:spPr/>
        <p:txBody>
          <a:bodyPr/>
          <a:lstStyle/>
          <a:p>
            <a:fld id="{E41B3D22-F502-4A52-A06E-717BD3D70E2C}" type="slidenum">
              <a:rPr lang="en-US" smtClean="0"/>
              <a:t>16</a:t>
            </a:fld>
            <a:endParaRPr lang="en-US"/>
          </a:p>
        </p:txBody>
      </p:sp>
      <p:sp>
        <p:nvSpPr>
          <p:cNvPr id="5" name="Footer Placeholder 4">
            <a:extLst>
              <a:ext uri="{FF2B5EF4-FFF2-40B4-BE49-F238E27FC236}">
                <a16:creationId xmlns:a16="http://schemas.microsoft.com/office/drawing/2014/main" id="{8DD7DFB3-4FE5-572E-381D-F109969CF931}"/>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21793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t>Minimum Inertia</a:t>
            </a:r>
            <a:r>
              <a:rPr lang="en-US" sz="1600" strike="noStrike" baseline="0" dirty="0"/>
              <a:t> in March 2026 = </a:t>
            </a:r>
            <a:r>
              <a:rPr lang="en-US" sz="2400" b="0" i="0" u="none" strike="noStrike" baseline="0" dirty="0">
                <a:solidFill>
                  <a:srgbClr val="000000"/>
                </a:solidFill>
                <a:effectLst/>
                <a:latin typeface="Calibri" panose="020F0502020204030204" pitchFamily="34" charset="0"/>
              </a:rPr>
              <a:t>114</a:t>
            </a:r>
            <a:r>
              <a:rPr lang="en-US" sz="2400" b="0" i="0" u="none" strike="noStrike" dirty="0">
                <a:solidFill>
                  <a:srgbClr val="000000"/>
                </a:solidFill>
                <a:effectLst/>
                <a:latin typeface="Calibri" panose="020F0502020204030204" pitchFamily="34" charset="0"/>
              </a:rPr>
              <a:t>,642</a:t>
            </a:r>
            <a:r>
              <a:rPr lang="en-US" sz="4000" strike="noStrike" dirty="0"/>
              <a:t>  </a:t>
            </a:r>
            <a:r>
              <a:rPr lang="en-US" sz="4000" b="1" strike="noStrike" dirty="0"/>
              <a:t> </a:t>
            </a:r>
            <a:r>
              <a:rPr lang="en-US" sz="2400" b="1" strike="noStrike" dirty="0">
                <a:solidFill>
                  <a:schemeClr val="accent2"/>
                </a:solidFill>
              </a:rPr>
              <a:t>MW*s</a:t>
            </a:r>
            <a:r>
              <a:rPr lang="en-US" sz="2400" b="1" strike="noStrike" baseline="0" dirty="0">
                <a:solidFill>
                  <a:schemeClr val="accent2"/>
                </a:solidFill>
              </a:rPr>
              <a:t>  </a:t>
            </a:r>
            <a:r>
              <a:rPr lang="en-US" sz="2400" strike="noStrike" dirty="0">
                <a:solidFill>
                  <a:schemeClr val="accent2"/>
                </a:solidFill>
              </a:rPr>
              <a:t>on March 14th</a:t>
            </a:r>
            <a:endParaRPr lang="en-US" sz="1600"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baseline="0" dirty="0"/>
              <a:t>Historical Overall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strike="sngStri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strike="noStrike" baseline="0" dirty="0"/>
              <a:t>March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accent2"/>
                </a:solidFill>
              </a:rPr>
              <a:t>Mean: </a:t>
            </a:r>
            <a:r>
              <a:rPr lang="en-US" sz="2400" b="0" i="0" u="none" strike="noStrike" dirty="0">
                <a:solidFill>
                  <a:srgbClr val="000000"/>
                </a:solidFill>
                <a:effectLst/>
                <a:latin typeface="Calibri" panose="020F0502020204030204" pitchFamily="34" charset="0"/>
              </a:rPr>
              <a:t>157,243</a:t>
            </a:r>
            <a:r>
              <a:rPr lang="en-US" sz="3600" dirty="0"/>
              <a:t> </a:t>
            </a:r>
            <a:r>
              <a:rPr lang="en-US" sz="2000" b="1" strike="noStrike" dirty="0">
                <a:solidFill>
                  <a:schemeClr val="accent2"/>
                </a:solidFill>
              </a:rPr>
              <a:t>MW*s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accent2"/>
                </a:solidFill>
              </a:rPr>
              <a:t>Max: 211,645</a:t>
            </a:r>
            <a:r>
              <a:rPr lang="en-US" sz="3600" dirty="0"/>
              <a:t> </a:t>
            </a:r>
            <a:r>
              <a:rPr lang="en-US" sz="2000" b="1" strike="noStrike" dirty="0">
                <a:solidFill>
                  <a:schemeClr val="accent2"/>
                </a:solidFill>
              </a:rPr>
              <a:t>MW*s</a:t>
            </a:r>
            <a:r>
              <a:rPr lang="en-US" sz="2000" b="1" strike="noStrike" baseline="0" dirty="0">
                <a:solidFill>
                  <a:schemeClr val="accent2"/>
                </a:solidFill>
              </a:rPr>
              <a:t>  </a:t>
            </a:r>
            <a:r>
              <a:rPr lang="en-US" sz="2000" strike="noStrike" dirty="0">
                <a:solidFill>
                  <a:schemeClr val="accent2"/>
                </a:solidFill>
              </a:rPr>
              <a:t>on March 8</a:t>
            </a:r>
            <a:r>
              <a:rPr lang="en-US" sz="2000" strike="noStrike" baseline="30000" dirty="0">
                <a:solidFill>
                  <a:schemeClr val="accent2"/>
                </a:solidFill>
              </a:rPr>
              <a:t>th</a:t>
            </a:r>
            <a:r>
              <a:rPr lang="en-US" sz="2000" strike="noStrike" dirty="0">
                <a:solidFill>
                  <a:schemeClr val="accent2"/>
                </a:solidFill>
              </a:rPr>
              <a:t> </a:t>
            </a:r>
            <a:endParaRPr lang="en-US" sz="2000" b="1" strike="noStrike"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accent2"/>
                </a:solidFill>
              </a:rPr>
              <a:t>Min: </a:t>
            </a:r>
            <a:r>
              <a:rPr lang="en-US" sz="2400" b="0" i="0" u="none" strike="noStrike" dirty="0">
                <a:solidFill>
                  <a:srgbClr val="000000"/>
                </a:solidFill>
                <a:effectLst/>
                <a:latin typeface="Calibri" panose="020F0502020204030204" pitchFamily="34" charset="0"/>
              </a:rPr>
              <a:t>114,642</a:t>
            </a:r>
            <a:r>
              <a:rPr lang="en-US" sz="3600" strike="noStrike" dirty="0"/>
              <a:t> </a:t>
            </a:r>
            <a:r>
              <a:rPr lang="en-US" sz="2000" b="1" strike="noStrike" dirty="0">
                <a:solidFill>
                  <a:schemeClr val="accent2"/>
                </a:solidFill>
              </a:rPr>
              <a:t>MW*s</a:t>
            </a:r>
            <a:r>
              <a:rPr lang="en-US" sz="2000" b="1" strike="noStrike" baseline="0" dirty="0">
                <a:solidFill>
                  <a:schemeClr val="accent2"/>
                </a:solidFill>
              </a:rPr>
              <a:t> </a:t>
            </a:r>
            <a:r>
              <a:rPr lang="en-US" sz="2000" b="1" strike="noStrike" dirty="0">
                <a:solidFill>
                  <a:schemeClr val="accent2"/>
                </a:solidFill>
              </a:rPr>
              <a:t> </a:t>
            </a:r>
            <a:r>
              <a:rPr lang="en-US" sz="2000" strike="noStrike" dirty="0">
                <a:solidFill>
                  <a:schemeClr val="accent2"/>
                </a:solidFill>
              </a:rPr>
              <a:t>on March 14</a:t>
            </a:r>
            <a:r>
              <a:rPr lang="en-US" sz="2000" strike="noStrike" baseline="30000" dirty="0">
                <a:solidFill>
                  <a:schemeClr val="accent2"/>
                </a:solidFill>
              </a:rPr>
              <a:t>th</a:t>
            </a:r>
            <a:r>
              <a:rPr lang="en-US" sz="2000" strike="noStrike" dirty="0">
                <a:solidFill>
                  <a:schemeClr val="accent2"/>
                </a:solidFill>
              </a:rPr>
              <a:t> </a:t>
            </a:r>
            <a:endParaRPr lang="en-US" sz="2000" b="1" strike="noStrike" baseline="0" dirty="0"/>
          </a:p>
        </p:txBody>
      </p:sp>
      <p:sp>
        <p:nvSpPr>
          <p:cNvPr id="4" name="Slide Number Placeholder 3"/>
          <p:cNvSpPr>
            <a:spLocks noGrp="1"/>
          </p:cNvSpPr>
          <p:nvPr>
            <p:ph type="sldNum" sz="quarter" idx="10"/>
          </p:nvPr>
        </p:nvSpPr>
        <p:spPr/>
        <p:txBody>
          <a:bodyPr/>
          <a:lstStyle/>
          <a:p>
            <a:fld id="{E41B3D22-F502-4A52-A06E-717BD3D70E2C}" type="slidenum">
              <a:rPr lang="en-US" smtClean="0"/>
              <a:t>17</a:t>
            </a:fld>
            <a:endParaRPr lang="en-US"/>
          </a:p>
        </p:txBody>
      </p:sp>
      <p:sp>
        <p:nvSpPr>
          <p:cNvPr id="5" name="Footer Placeholder 4">
            <a:extLst>
              <a:ext uri="{FF2B5EF4-FFF2-40B4-BE49-F238E27FC236}">
                <a16:creationId xmlns:a16="http://schemas.microsoft.com/office/drawing/2014/main" id="{95D76620-4477-5E62-6D12-4087703650BC}"/>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14960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Summary of ERCOT inertia for the previous 10 years. Lowest inertia this year was on March 14th.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1766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buNone/>
            </a:pPr>
            <a:endParaRPr lang="en-US" dirty="0">
              <a:effectLst/>
              <a:latin typeface="Roboto" panose="02000000000000000000" pitchFamily="2" charset="0"/>
            </a:endParaRPr>
          </a:p>
        </p:txBody>
      </p:sp>
      <p:sp>
        <p:nvSpPr>
          <p:cNvPr id="4" name="Slide Number Placeholder 3"/>
          <p:cNvSpPr>
            <a:spLocks noGrp="1"/>
          </p:cNvSpPr>
          <p:nvPr>
            <p:ph type="sldNum" sz="quarter" idx="10"/>
          </p:nvPr>
        </p:nvSpPr>
        <p:spPr/>
        <p:txBody>
          <a:bodyPr/>
          <a:lstStyle/>
          <a:p>
            <a:fld id="{E41B3D22-F502-4A52-A06E-717BD3D70E2C}" type="slidenum">
              <a:rPr lang="en-US" smtClean="0"/>
              <a:t>2</a:t>
            </a:fld>
            <a:endParaRPr lang="en-US"/>
          </a:p>
        </p:txBody>
      </p:sp>
      <p:sp>
        <p:nvSpPr>
          <p:cNvPr id="5" name="Footer Placeholder 4">
            <a:extLst>
              <a:ext uri="{FF2B5EF4-FFF2-40B4-BE49-F238E27FC236}">
                <a16:creationId xmlns:a16="http://schemas.microsoft.com/office/drawing/2014/main" id="{6978C005-B884-8F65-3B80-A0AAF390A29F}"/>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194024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C26C-F63D-09FB-A261-E36C5B7EA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10F7D-A2B2-21E8-AA03-7686E7A8E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65568-C161-75C5-6156-1516D0EEB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AC229-4E34-97FB-9A79-DC3671398067}"/>
              </a:ext>
            </a:extLst>
          </p:cNvPr>
          <p:cNvSpPr>
            <a:spLocks noGrp="1"/>
          </p:cNvSpPr>
          <p:nvPr>
            <p:ph type="sldNum" sz="quarter" idx="5"/>
          </p:nvPr>
        </p:nvSpPr>
        <p:spPr/>
        <p:txBody>
          <a:bodyPr/>
          <a:lstStyle/>
          <a:p>
            <a:fld id="{E41B3D22-F502-4A52-A06E-717BD3D70E2C}" type="slidenum">
              <a:rPr lang="en-US" smtClean="0"/>
              <a:t>3</a:t>
            </a:fld>
            <a:endParaRPr lang="en-US"/>
          </a:p>
        </p:txBody>
      </p:sp>
      <p:sp>
        <p:nvSpPr>
          <p:cNvPr id="5" name="Footer Placeholder 4">
            <a:extLst>
              <a:ext uri="{FF2B5EF4-FFF2-40B4-BE49-F238E27FC236}">
                <a16:creationId xmlns:a16="http://schemas.microsoft.com/office/drawing/2014/main" id="{108D1283-9567-9E4B-E77A-3AF54142DF64}"/>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76781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F7F45-CC14-69CD-4B89-F267D010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FD47E-BBFD-B6C7-F268-B18116585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2553D-60B2-8E81-1913-23AFDBD3321B}"/>
              </a:ext>
            </a:extLst>
          </p:cNvPr>
          <p:cNvSpPr>
            <a:spLocks noGrp="1"/>
          </p:cNvSpPr>
          <p:nvPr>
            <p:ph type="body" idx="1"/>
          </p:nvPr>
        </p:nvSpPr>
        <p:spPr/>
        <p:txBody>
          <a:bodyPr/>
          <a:lstStyle/>
          <a:p>
            <a:pPr algn="l" fontAlgn="t">
              <a:buNone/>
            </a:pPr>
            <a:endParaRPr lang="en-US" dirty="0">
              <a:effectLst/>
              <a:latin typeface="Roboto" panose="02000000000000000000" pitchFamily="2" charset="0"/>
            </a:endParaRPr>
          </a:p>
        </p:txBody>
      </p:sp>
      <p:sp>
        <p:nvSpPr>
          <p:cNvPr id="4" name="Slide Number Placeholder 3">
            <a:extLst>
              <a:ext uri="{FF2B5EF4-FFF2-40B4-BE49-F238E27FC236}">
                <a16:creationId xmlns:a16="http://schemas.microsoft.com/office/drawing/2014/main" id="{55061BB9-A0C0-879D-68B9-47D3C6226907}"/>
              </a:ext>
            </a:extLst>
          </p:cNvPr>
          <p:cNvSpPr>
            <a:spLocks noGrp="1"/>
          </p:cNvSpPr>
          <p:nvPr>
            <p:ph type="sldNum" sz="quarter" idx="10"/>
          </p:nvPr>
        </p:nvSpPr>
        <p:spPr/>
        <p:txBody>
          <a:bodyPr/>
          <a:lstStyle/>
          <a:p>
            <a:fld id="{E41B3D22-F502-4A52-A06E-717BD3D70E2C}" type="slidenum">
              <a:rPr lang="en-US" smtClean="0"/>
              <a:t>4</a:t>
            </a:fld>
            <a:endParaRPr lang="en-US"/>
          </a:p>
        </p:txBody>
      </p:sp>
      <p:sp>
        <p:nvSpPr>
          <p:cNvPr id="5" name="Footer Placeholder 4">
            <a:extLst>
              <a:ext uri="{FF2B5EF4-FFF2-40B4-BE49-F238E27FC236}">
                <a16:creationId xmlns:a16="http://schemas.microsoft.com/office/drawing/2014/main" id="{346B8B76-BFC0-B14E-C3EC-AE31F0699978}"/>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32425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B3D22-F502-4A52-A06E-717BD3D70E2C}" type="slidenum">
              <a:rPr lang="en-US" smtClean="0"/>
              <a:t>5</a:t>
            </a:fld>
            <a:endParaRPr lang="en-US"/>
          </a:p>
        </p:txBody>
      </p:sp>
      <p:sp>
        <p:nvSpPr>
          <p:cNvPr id="5" name="Footer Placeholder 4">
            <a:extLst>
              <a:ext uri="{FF2B5EF4-FFF2-40B4-BE49-F238E27FC236}">
                <a16:creationId xmlns:a16="http://schemas.microsoft.com/office/drawing/2014/main" id="{6AD54D94-D0EF-42F7-C19C-F849FD69722D}"/>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353907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B3D22-F502-4A52-A06E-717BD3D70E2C}" type="slidenum">
              <a:rPr lang="en-US" smtClean="0"/>
              <a:t>6</a:t>
            </a:fld>
            <a:endParaRPr lang="en-US"/>
          </a:p>
        </p:txBody>
      </p:sp>
      <p:sp>
        <p:nvSpPr>
          <p:cNvPr id="5" name="Footer Placeholder 4">
            <a:extLst>
              <a:ext uri="{FF2B5EF4-FFF2-40B4-BE49-F238E27FC236}">
                <a16:creationId xmlns:a16="http://schemas.microsoft.com/office/drawing/2014/main" id="{C178AED4-0AD4-6D46-1D8F-8BEF6E009C65}"/>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209439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a:t>
            </a:r>
            <a:r>
              <a:rPr lang="en-US" sz="1800" dirty="0">
                <a:effectLst/>
                <a:latin typeface="Calibri" panose="020F0502020204030204" pitchFamily="34" charset="0"/>
                <a:ea typeface="Calibri" panose="020F0502020204030204" pitchFamily="34" charset="0"/>
              </a:rPr>
              <a:t>179.26</a:t>
            </a:r>
            <a:r>
              <a:rPr lang="en-US" sz="1200" b="0" dirty="0">
                <a:solidFill>
                  <a:schemeClr val="accent2"/>
                </a:solidFill>
              </a:rPr>
              <a:t> </a:t>
            </a:r>
            <a:r>
              <a:rPr lang="en-US" dirty="0"/>
              <a:t>which is continuing the increasing trend of CPS1 scores.</a:t>
            </a:r>
          </a:p>
        </p:txBody>
      </p:sp>
      <p:sp>
        <p:nvSpPr>
          <p:cNvPr id="4" name="Footer Placeholder 3"/>
          <p:cNvSpPr>
            <a:spLocks noGrp="1"/>
          </p:cNvSpPr>
          <p:nvPr>
            <p:ph type="ftr" sz="quarter" idx="4"/>
          </p:nvPr>
        </p:nvSpPr>
        <p:spPr/>
        <p:txBody>
          <a:bodyPr/>
          <a:lstStyle/>
          <a:p>
            <a:r>
              <a:rPr lang="en-US"/>
              <a:t>jgfyhj</a:t>
            </a:r>
          </a:p>
        </p:txBody>
      </p:sp>
      <p:sp>
        <p:nvSpPr>
          <p:cNvPr id="5" name="Slide Number Placeholder 4"/>
          <p:cNvSpPr>
            <a:spLocks noGrp="1"/>
          </p:cNvSpPr>
          <p:nvPr>
            <p:ph type="sldNum" sz="quarter" idx="5"/>
          </p:nvPr>
        </p:nvSpPr>
        <p:spPr/>
        <p:txBody>
          <a:bodyPr/>
          <a:lstStyle/>
          <a:p>
            <a:fld id="{E41B3D22-F502-4A52-A06E-717BD3D70E2C}" type="slidenum">
              <a:rPr lang="en-US" smtClean="0"/>
              <a:t>8</a:t>
            </a:fld>
            <a:endParaRPr lang="en-US"/>
          </a:p>
        </p:txBody>
      </p:sp>
    </p:spTree>
    <p:extLst>
      <p:ext uri="{BB962C8B-B14F-4D97-AF65-F5344CB8AC3E}">
        <p14:creationId xmlns:p14="http://schemas.microsoft.com/office/powerpoint/2010/main" val="280619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solidFill>
                  <a:srgbClr val="000000"/>
                </a:solidFill>
                <a:effectLst/>
                <a:latin typeface="Calibri" panose="020F0502020204030204" pitchFamily="34" charset="0"/>
              </a:rPr>
              <a:t>11.46</a:t>
            </a:r>
            <a:r>
              <a:rPr lang="en-US" sz="2800" dirty="0"/>
              <a:t> </a:t>
            </a:r>
            <a:r>
              <a:rPr lang="en-US" sz="2800" dirty="0" err="1"/>
              <a:t>mHz</a:t>
            </a:r>
            <a:r>
              <a:rPr lang="en-US" sz="2800" dirty="0"/>
              <a:t> on avg for March 2026</a:t>
            </a:r>
          </a:p>
          <a:p>
            <a:endParaRPr lang="en-US" dirty="0"/>
          </a:p>
        </p:txBody>
      </p:sp>
      <p:sp>
        <p:nvSpPr>
          <p:cNvPr id="4" name="Slide Number Placeholder 3"/>
          <p:cNvSpPr>
            <a:spLocks noGrp="1"/>
          </p:cNvSpPr>
          <p:nvPr>
            <p:ph type="sldNum" sz="quarter" idx="5"/>
          </p:nvPr>
        </p:nvSpPr>
        <p:spPr/>
        <p:txBody>
          <a:bodyPr/>
          <a:lstStyle/>
          <a:p>
            <a:fld id="{E41B3D22-F502-4A52-A06E-717BD3D70E2C}" type="slidenum">
              <a:rPr lang="en-US" smtClean="0"/>
              <a:t>9</a:t>
            </a:fld>
            <a:endParaRPr lang="en-US"/>
          </a:p>
        </p:txBody>
      </p:sp>
      <p:sp>
        <p:nvSpPr>
          <p:cNvPr id="5" name="Footer Placeholder 4">
            <a:extLst>
              <a:ext uri="{FF2B5EF4-FFF2-40B4-BE49-F238E27FC236}">
                <a16:creationId xmlns:a16="http://schemas.microsoft.com/office/drawing/2014/main" id="{897F9A09-CAD5-0BFC-E8C0-92B8EB23FEEF}"/>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425604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March 2025 and March 2026. </a:t>
            </a:r>
            <a:r>
              <a:rPr lang="en-US" b="1" strike="noStrike" dirty="0"/>
              <a:t>Compared to last year, there are slightly less instances of frequency hovering around the lower dead bands. </a:t>
            </a:r>
          </a:p>
        </p:txBody>
      </p:sp>
      <p:sp>
        <p:nvSpPr>
          <p:cNvPr id="4" name="Slide Number Placeholder 3"/>
          <p:cNvSpPr>
            <a:spLocks noGrp="1"/>
          </p:cNvSpPr>
          <p:nvPr>
            <p:ph type="sldNum" sz="quarter" idx="5"/>
          </p:nvPr>
        </p:nvSpPr>
        <p:spPr/>
        <p:txBody>
          <a:bodyPr/>
          <a:lstStyle/>
          <a:p>
            <a:fld id="{E41B3D22-F502-4A52-A06E-717BD3D70E2C}" type="slidenum">
              <a:rPr lang="en-US" smtClean="0"/>
              <a:t>10</a:t>
            </a:fld>
            <a:endParaRPr lang="en-US"/>
          </a:p>
        </p:txBody>
      </p:sp>
      <p:sp>
        <p:nvSpPr>
          <p:cNvPr id="5" name="Footer Placeholder 4">
            <a:extLst>
              <a:ext uri="{FF2B5EF4-FFF2-40B4-BE49-F238E27FC236}">
                <a16:creationId xmlns:a16="http://schemas.microsoft.com/office/drawing/2014/main" id="{FD948248-55BD-6ABF-A6AF-1D457D153391}"/>
              </a:ext>
            </a:extLst>
          </p:cNvPr>
          <p:cNvSpPr>
            <a:spLocks noGrp="1"/>
          </p:cNvSpPr>
          <p:nvPr>
            <p:ph type="ftr" sz="quarter" idx="4"/>
          </p:nvPr>
        </p:nvSpPr>
        <p:spPr/>
        <p:txBody>
          <a:bodyPr/>
          <a:lstStyle/>
          <a:p>
            <a:r>
              <a:rPr lang="en-US"/>
              <a:t>jgfyhj</a:t>
            </a:r>
          </a:p>
        </p:txBody>
      </p:sp>
    </p:spTree>
    <p:extLst>
      <p:ext uri="{BB962C8B-B14F-4D97-AF65-F5344CB8AC3E}">
        <p14:creationId xmlns:p14="http://schemas.microsoft.com/office/powerpoint/2010/main" val="10664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Title 4">
            <a:extLst>
              <a:ext uri="{FF2B5EF4-FFF2-40B4-BE49-F238E27FC236}">
                <a16:creationId xmlns:a16="http://schemas.microsoft.com/office/drawing/2014/main" id="{15061682-25A7-2F16-7521-EC1DF3FB85D0}"/>
              </a:ext>
            </a:extLst>
          </p:cNvPr>
          <p:cNvSpPr>
            <a:spLocks noGrp="1"/>
          </p:cNvSpPr>
          <p:nvPr>
            <p:ph type="title"/>
          </p:nvPr>
        </p:nvSpPr>
        <p:spPr>
          <a:xfrm>
            <a:off x="-1524000" y="-230188"/>
            <a:ext cx="8229600" cy="1143000"/>
          </a:xfrm>
        </p:spPr>
        <p:txBody>
          <a:bodyPr/>
          <a:lstStyle>
            <a:lvl1pPr>
              <a:defRPr sz="2400" b="1" i="0" baseline="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8210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140107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70968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112997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34490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304814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146013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13422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47697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4739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10652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375278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2925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91084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63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4733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22545" y="6010274"/>
            <a:ext cx="6867526" cy="415498"/>
          </a:xfrm>
          <a:prstGeom prst="rect">
            <a:avLst/>
          </a:prstGeom>
          <a:noFill/>
        </p:spPr>
        <p:txBody>
          <a:bodyPr wrap="square" rtlCol="0">
            <a:spAutoFit/>
          </a:bodyPr>
          <a:lstStyle/>
          <a:p>
            <a:pPr algn="l"/>
            <a:r>
              <a:rPr lang="en-US" sz="1050" b="1" dirty="0"/>
              <a:t>ROS</a:t>
            </a:r>
          </a:p>
          <a:p>
            <a:pPr algn="l"/>
            <a:r>
              <a:rPr lang="en-US" sz="1050" dirty="0"/>
              <a:t>05/07/26</a:t>
            </a:r>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D04F9-0A22-4C4A-8FCA-B99C146FCA19}" type="datetime1">
              <a:rPr lang="en-US" smtClean="0"/>
              <a:t>5/5/2026</a:t>
            </a:fld>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22545" y="6010274"/>
            <a:ext cx="6867526" cy="738664"/>
          </a:xfrm>
          <a:prstGeom prst="rect">
            <a:avLst/>
          </a:prstGeom>
          <a:noFill/>
        </p:spPr>
        <p:txBody>
          <a:bodyPr wrap="square" rtlCol="0">
            <a:spAutoFit/>
          </a:bodyPr>
          <a:lstStyle/>
          <a:p>
            <a:pPr algn="l"/>
            <a:r>
              <a:rPr lang="en-US" sz="1050" b="1" dirty="0"/>
              <a:t>ROS</a:t>
            </a:r>
          </a:p>
          <a:p>
            <a:pPr algn="l"/>
            <a:r>
              <a:rPr lang="en-US" sz="1050" dirty="0"/>
              <a:t>03/05/2026</a:t>
            </a:r>
          </a:p>
          <a:p>
            <a:pPr algn="l"/>
            <a:endParaRPr lang="en-US" sz="1050" dirty="0"/>
          </a:p>
          <a:p>
            <a:pPr algn="l"/>
            <a:endParaRPr lang="en-US" sz="1050" dirty="0"/>
          </a:p>
        </p:txBody>
      </p:sp>
    </p:spTree>
    <p:extLst>
      <p:ext uri="{BB962C8B-B14F-4D97-AF65-F5344CB8AC3E}">
        <p14:creationId xmlns:p14="http://schemas.microsoft.com/office/powerpoint/2010/main" val="541434687"/>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 id="2147493501" r:id="rId4"/>
    <p:sldLayoutId id="2147493502" r:id="rId5"/>
    <p:sldLayoutId id="2147493503" r:id="rId6"/>
    <p:sldLayoutId id="2147493504" r:id="rId7"/>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a:t>PDCWG Report to ROS </a:t>
              </a:r>
            </a:p>
            <a:p>
              <a:endParaRPr lang="en-US" b="1" dirty="0"/>
            </a:p>
            <a:p>
              <a:r>
                <a:rPr lang="en-US" sz="2000" dirty="0"/>
                <a:t>Chair</a:t>
              </a:r>
              <a:r>
                <a:rPr lang="en-US" sz="2000"/>
                <a:t>: Open</a:t>
              </a:r>
              <a:endParaRPr lang="en-US" sz="2000" dirty="0"/>
            </a:p>
            <a:p>
              <a:r>
                <a:rPr lang="en-US" sz="2000" dirty="0"/>
                <a:t>Vice Chair: </a:t>
              </a:r>
              <a:r>
                <a:rPr lang="en-US" dirty="0"/>
                <a:t>ERCOT</a:t>
              </a:r>
              <a:endParaRPr lang="en-US" sz="1800" dirty="0"/>
            </a:p>
            <a:p>
              <a:endParaRPr lang="en-US" dirty="0"/>
            </a:p>
            <a:p>
              <a:r>
                <a:rPr lang="en-US" dirty="0"/>
                <a:t>ROS</a:t>
              </a:r>
            </a:p>
            <a:p>
              <a:r>
                <a:rPr lang="en-US" dirty="0"/>
                <a:t>May 7</a:t>
              </a:r>
              <a:r>
                <a:rPr lang="en-US" baseline="30000" dirty="0"/>
                <a:t>th</a:t>
              </a:r>
              <a:r>
                <a:rPr lang="en-US" dirty="0"/>
                <a:t>, 2026</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Frequency Profile Analysis</a:t>
            </a:r>
          </a:p>
        </p:txBody>
      </p:sp>
      <p:pic>
        <p:nvPicPr>
          <p:cNvPr id="2" name="Picture 1">
            <a:extLst>
              <a:ext uri="{FF2B5EF4-FFF2-40B4-BE49-F238E27FC236}">
                <a16:creationId xmlns:a16="http://schemas.microsoft.com/office/drawing/2014/main" id="{C5964381-9C35-D931-13C3-E6B69535B31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5" y="801397"/>
            <a:ext cx="8459536" cy="5153634"/>
          </a:xfrm>
          <a:prstGeom prst="rect">
            <a:avLst/>
          </a:prstGeom>
        </p:spPr>
      </p:pic>
    </p:spTree>
    <p:extLst>
      <p:ext uri="{BB962C8B-B14F-4D97-AF65-F5344CB8AC3E}">
        <p14:creationId xmlns:p14="http://schemas.microsoft.com/office/powerpoint/2010/main" val="122498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Time Error Corrections</a:t>
            </a:r>
          </a:p>
        </p:txBody>
      </p:sp>
      <p:pic>
        <p:nvPicPr>
          <p:cNvPr id="2" name="Picture 1">
            <a:extLst>
              <a:ext uri="{FF2B5EF4-FFF2-40B4-BE49-F238E27FC236}">
                <a16:creationId xmlns:a16="http://schemas.microsoft.com/office/drawing/2014/main" id="{85B51529-0D6D-0C94-E8ED-C32CD9BAFE4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837975"/>
            <a:ext cx="8459535" cy="5082765"/>
          </a:xfrm>
          <a:prstGeom prst="rect">
            <a:avLst/>
          </a:prstGeom>
        </p:spPr>
      </p:pic>
    </p:spTree>
    <p:extLst>
      <p:ext uri="{BB962C8B-B14F-4D97-AF65-F5344CB8AC3E}">
        <p14:creationId xmlns:p14="http://schemas.microsoft.com/office/powerpoint/2010/main" val="96804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Total Energy</a:t>
            </a:r>
          </a:p>
        </p:txBody>
      </p:sp>
      <p:pic>
        <p:nvPicPr>
          <p:cNvPr id="2" name="Picture 1">
            <a:extLst>
              <a:ext uri="{FF2B5EF4-FFF2-40B4-BE49-F238E27FC236}">
                <a16:creationId xmlns:a16="http://schemas.microsoft.com/office/drawing/2014/main" id="{D7BDF971-C9C4-7B0B-5010-7122579F878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837975"/>
            <a:ext cx="8459536" cy="5071335"/>
          </a:xfrm>
          <a:prstGeom prst="rect">
            <a:avLst/>
          </a:prstGeom>
        </p:spPr>
      </p:pic>
    </p:spTree>
    <p:extLst>
      <p:ext uri="{BB962C8B-B14F-4D97-AF65-F5344CB8AC3E}">
        <p14:creationId xmlns:p14="http://schemas.microsoft.com/office/powerpoint/2010/main" val="4276633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Total Energy from Wind Generation</a:t>
            </a:r>
          </a:p>
        </p:txBody>
      </p:sp>
      <p:pic>
        <p:nvPicPr>
          <p:cNvPr id="4" name="Picture 3">
            <a:extLst>
              <a:ext uri="{FF2B5EF4-FFF2-40B4-BE49-F238E27FC236}">
                <a16:creationId xmlns:a16="http://schemas.microsoft.com/office/drawing/2014/main" id="{2D14ACAF-000A-45E6-8E92-E88039BEE8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798348"/>
            <a:ext cx="8459535" cy="5179542"/>
          </a:xfrm>
          <a:prstGeom prst="rect">
            <a:avLst/>
          </a:prstGeom>
        </p:spPr>
      </p:pic>
    </p:spTree>
    <p:extLst>
      <p:ext uri="{BB962C8B-B14F-4D97-AF65-F5344CB8AC3E}">
        <p14:creationId xmlns:p14="http://schemas.microsoft.com/office/powerpoint/2010/main" val="288971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 Energy from Wind Generation</a:t>
            </a:r>
          </a:p>
        </p:txBody>
      </p:sp>
      <p:pic>
        <p:nvPicPr>
          <p:cNvPr id="2" name="Picture 1">
            <a:extLst>
              <a:ext uri="{FF2B5EF4-FFF2-40B4-BE49-F238E27FC236}">
                <a16:creationId xmlns:a16="http://schemas.microsoft.com/office/drawing/2014/main" id="{F771A012-6B6B-3E8B-14D1-DE03F51A522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877603"/>
            <a:ext cx="8459535" cy="5102794"/>
          </a:xfrm>
          <a:prstGeom prst="rect">
            <a:avLst/>
          </a:prstGeom>
        </p:spPr>
      </p:pic>
    </p:spTree>
    <p:extLst>
      <p:ext uri="{BB962C8B-B14F-4D97-AF65-F5344CB8AC3E}">
        <p14:creationId xmlns:p14="http://schemas.microsoft.com/office/powerpoint/2010/main" val="264840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Total Energy from Solar Generation</a:t>
            </a:r>
          </a:p>
        </p:txBody>
      </p:sp>
      <p:pic>
        <p:nvPicPr>
          <p:cNvPr id="2" name="Picture 1">
            <a:extLst>
              <a:ext uri="{FF2B5EF4-FFF2-40B4-BE49-F238E27FC236}">
                <a16:creationId xmlns:a16="http://schemas.microsoft.com/office/drawing/2014/main" id="{6E03C93A-6FA8-BB09-841E-7FEA5CFAEC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837975"/>
            <a:ext cx="8459536" cy="5071335"/>
          </a:xfrm>
          <a:prstGeom prst="rect">
            <a:avLst/>
          </a:prstGeom>
        </p:spPr>
      </p:pic>
    </p:spTree>
    <p:extLst>
      <p:ext uri="{BB962C8B-B14F-4D97-AF65-F5344CB8AC3E}">
        <p14:creationId xmlns:p14="http://schemas.microsoft.com/office/powerpoint/2010/main" val="364512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 Energy from Solar Generation</a:t>
            </a:r>
          </a:p>
        </p:txBody>
      </p:sp>
      <p:pic>
        <p:nvPicPr>
          <p:cNvPr id="2" name="Picture 1">
            <a:extLst>
              <a:ext uri="{FF2B5EF4-FFF2-40B4-BE49-F238E27FC236}">
                <a16:creationId xmlns:a16="http://schemas.microsoft.com/office/drawing/2014/main" id="{4AABBD2C-D15D-905A-E704-0BD43907E1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837975"/>
            <a:ext cx="8459536" cy="5182049"/>
          </a:xfrm>
          <a:prstGeom prst="rect">
            <a:avLst/>
          </a:prstGeom>
        </p:spPr>
      </p:pic>
    </p:spTree>
    <p:extLst>
      <p:ext uri="{BB962C8B-B14F-4D97-AF65-F5344CB8AC3E}">
        <p14:creationId xmlns:p14="http://schemas.microsoft.com/office/powerpoint/2010/main" val="348254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Daily Minimum System Inertia</a:t>
            </a:r>
          </a:p>
        </p:txBody>
      </p:sp>
      <p:pic>
        <p:nvPicPr>
          <p:cNvPr id="2" name="Picture 1">
            <a:extLst>
              <a:ext uri="{FF2B5EF4-FFF2-40B4-BE49-F238E27FC236}">
                <a16:creationId xmlns:a16="http://schemas.microsoft.com/office/drawing/2014/main" id="{D3582E8C-5B8C-78B8-DB52-6D08E39146E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837975"/>
            <a:ext cx="8459536" cy="5182049"/>
          </a:xfrm>
          <a:prstGeom prst="rect">
            <a:avLst/>
          </a:prstGeom>
        </p:spPr>
      </p:pic>
    </p:spTree>
    <p:extLst>
      <p:ext uri="{BB962C8B-B14F-4D97-AF65-F5344CB8AC3E}">
        <p14:creationId xmlns:p14="http://schemas.microsoft.com/office/powerpoint/2010/main" val="277418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97463"/>
          </a:xfrm>
        </p:spPr>
        <p:txBody>
          <a:bodyPr/>
          <a:lstStyle/>
          <a:p>
            <a:r>
              <a:rPr lang="en-US" dirty="0"/>
              <a:t>Total Inertia 2016-2026</a:t>
            </a:r>
          </a:p>
        </p:txBody>
      </p:sp>
      <p:sp>
        <p:nvSpPr>
          <p:cNvPr id="4" name="Slide Number Placeholder 3"/>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18</a:t>
            </a:fld>
            <a:endParaRPr lang="en-US">
              <a:solidFill>
                <a:prstClr val="black">
                  <a:tint val="75000"/>
                </a:prstClr>
              </a:solidFill>
            </a:endParaRPr>
          </a:p>
        </p:txBody>
      </p:sp>
      <p:graphicFrame>
        <p:nvGraphicFramePr>
          <p:cNvPr id="6" name="Content Placeholder 7"/>
          <p:cNvGraphicFramePr>
            <a:graphicFrameLocks noGrp="1"/>
          </p:cNvGraphicFramePr>
          <p:nvPr>
            <p:ph idx="1"/>
          </p:nvPr>
        </p:nvGraphicFramePr>
        <p:xfrm>
          <a:off x="197124" y="3619366"/>
          <a:ext cx="8749752" cy="2588222"/>
        </p:xfrm>
        <a:graphic>
          <a:graphicData uri="http://schemas.openxmlformats.org/drawingml/2006/table">
            <a:tbl>
              <a:tblPr firstRow="1" firstCol="1" bandRow="1"/>
              <a:tblGrid>
                <a:gridCol w="1238721">
                  <a:extLst>
                    <a:ext uri="{9D8B030D-6E8A-4147-A177-3AD203B41FA5}">
                      <a16:colId xmlns:a16="http://schemas.microsoft.com/office/drawing/2014/main" val="20000"/>
                    </a:ext>
                  </a:extLst>
                </a:gridCol>
                <a:gridCol w="682821">
                  <a:extLst>
                    <a:ext uri="{9D8B030D-6E8A-4147-A177-3AD203B41FA5}">
                      <a16:colId xmlns:a16="http://schemas.microsoft.com/office/drawing/2014/main" val="20002"/>
                    </a:ext>
                  </a:extLst>
                </a:gridCol>
                <a:gridCol w="682821">
                  <a:extLst>
                    <a:ext uri="{9D8B030D-6E8A-4147-A177-3AD203B41FA5}">
                      <a16:colId xmlns:a16="http://schemas.microsoft.com/office/drawing/2014/main" val="20003"/>
                    </a:ext>
                  </a:extLst>
                </a:gridCol>
                <a:gridCol w="682821">
                  <a:extLst>
                    <a:ext uri="{9D8B030D-6E8A-4147-A177-3AD203B41FA5}">
                      <a16:colId xmlns:a16="http://schemas.microsoft.com/office/drawing/2014/main" val="20004"/>
                    </a:ext>
                  </a:extLst>
                </a:gridCol>
                <a:gridCol w="682821">
                  <a:extLst>
                    <a:ext uri="{9D8B030D-6E8A-4147-A177-3AD203B41FA5}">
                      <a16:colId xmlns:a16="http://schemas.microsoft.com/office/drawing/2014/main" val="20005"/>
                    </a:ext>
                  </a:extLst>
                </a:gridCol>
                <a:gridCol w="682821">
                  <a:extLst>
                    <a:ext uri="{9D8B030D-6E8A-4147-A177-3AD203B41FA5}">
                      <a16:colId xmlns:a16="http://schemas.microsoft.com/office/drawing/2014/main" val="20006"/>
                    </a:ext>
                  </a:extLst>
                </a:gridCol>
                <a:gridCol w="682821">
                  <a:extLst>
                    <a:ext uri="{9D8B030D-6E8A-4147-A177-3AD203B41FA5}">
                      <a16:colId xmlns:a16="http://schemas.microsoft.com/office/drawing/2014/main" val="20007"/>
                    </a:ext>
                  </a:extLst>
                </a:gridCol>
                <a:gridCol w="682821">
                  <a:extLst>
                    <a:ext uri="{9D8B030D-6E8A-4147-A177-3AD203B41FA5}">
                      <a16:colId xmlns:a16="http://schemas.microsoft.com/office/drawing/2014/main" val="20008"/>
                    </a:ext>
                  </a:extLst>
                </a:gridCol>
                <a:gridCol w="682821">
                  <a:extLst>
                    <a:ext uri="{9D8B030D-6E8A-4147-A177-3AD203B41FA5}">
                      <a16:colId xmlns:a16="http://schemas.microsoft.com/office/drawing/2014/main" val="2337587236"/>
                    </a:ext>
                  </a:extLst>
                </a:gridCol>
                <a:gridCol w="682821">
                  <a:extLst>
                    <a:ext uri="{9D8B030D-6E8A-4147-A177-3AD203B41FA5}">
                      <a16:colId xmlns:a16="http://schemas.microsoft.com/office/drawing/2014/main" val="2384336016"/>
                    </a:ext>
                  </a:extLst>
                </a:gridCol>
                <a:gridCol w="682821">
                  <a:extLst>
                    <a:ext uri="{9D8B030D-6E8A-4147-A177-3AD203B41FA5}">
                      <a16:colId xmlns:a16="http://schemas.microsoft.com/office/drawing/2014/main" val="2943866847"/>
                    </a:ext>
                  </a:extLst>
                </a:gridCol>
                <a:gridCol w="682821">
                  <a:extLst>
                    <a:ext uri="{9D8B030D-6E8A-4147-A177-3AD203B41FA5}">
                      <a16:colId xmlns:a16="http://schemas.microsoft.com/office/drawing/2014/main" val="1582310058"/>
                    </a:ext>
                  </a:extLst>
                </a:gridCol>
              </a:tblGrid>
              <a:tr h="481121">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9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5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95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9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95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95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9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 </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03/21</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04/18</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3:00 AM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2024</a:t>
                      </a:r>
                      <a:endPar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03/29</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2025</a:t>
                      </a:r>
                      <a:endParaRPr lang="en-US" sz="950" b="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03/18</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12:00 PM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2026</a:t>
                      </a:r>
                      <a:r>
                        <a:rPr lang="en-US" sz="950" b="1"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950" b="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03/14</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12:00 PM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4990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124.3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129.9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114.7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r h="481120">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31,767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33,784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35,578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37,039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49,130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48,013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a16="http://schemas.microsoft.com/office/drawing/2014/main" val="10002"/>
                  </a:ext>
                </a:extLst>
              </a:tr>
              <a:tr h="5953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3"/>
                  </a:ext>
                </a:extLst>
              </a:tr>
              <a:tr h="354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FFR Award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134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298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3218095031"/>
                  </a:ext>
                </a:extLst>
              </a:tr>
              <a:tr h="326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Critical Inertia (GW*s)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221014652"/>
                  </a:ext>
                </a:extLst>
              </a:tr>
            </a:tbl>
          </a:graphicData>
        </a:graphic>
      </p:graphicFrame>
      <p:sp>
        <p:nvSpPr>
          <p:cNvPr id="3" name="TextBox 2">
            <a:extLst>
              <a:ext uri="{FF2B5EF4-FFF2-40B4-BE49-F238E27FC236}">
                <a16:creationId xmlns:a16="http://schemas.microsoft.com/office/drawing/2014/main" id="{41D68BF2-B098-6A40-AAA9-A7412705FB86}"/>
              </a:ext>
            </a:extLst>
          </p:cNvPr>
          <p:cNvSpPr txBox="1"/>
          <p:nvPr/>
        </p:nvSpPr>
        <p:spPr>
          <a:xfrm>
            <a:off x="5169658" y="6207588"/>
            <a:ext cx="3839363" cy="21544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Red circles denote inertia at max IRR penetration (= IRR Gen/Total Gen) </a:t>
            </a:r>
          </a:p>
        </p:txBody>
      </p:sp>
      <p:pic>
        <p:nvPicPr>
          <p:cNvPr id="10" name="Picture 9" descr="Chart, box and whisker chart&#10;&#10;AI-generated content may be incorrect.">
            <a:extLst>
              <a:ext uri="{FF2B5EF4-FFF2-40B4-BE49-F238E27FC236}">
                <a16:creationId xmlns:a16="http://schemas.microsoft.com/office/drawing/2014/main" id="{98283A65-7D5D-6393-E789-73A91E668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24" y="741145"/>
            <a:ext cx="8749752" cy="2878221"/>
          </a:xfrm>
          <a:prstGeom prst="rect">
            <a:avLst/>
          </a:prstGeom>
        </p:spPr>
      </p:pic>
    </p:spTree>
    <p:extLst>
      <p:ext uri="{BB962C8B-B14F-4D97-AF65-F5344CB8AC3E}">
        <p14:creationId xmlns:p14="http://schemas.microsoft.com/office/powerpoint/2010/main" val="76901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a:t>Questions?</a:t>
              </a:r>
              <a:endParaRPr lang="en-US" b="1" dirty="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Report Overview</a:t>
            </a:r>
          </a:p>
          <a:p>
            <a:pPr lvl="1"/>
            <a:r>
              <a:rPr lang="en-US" sz="2000" dirty="0"/>
              <a:t>Meeting Minutes</a:t>
            </a:r>
            <a:endParaRPr lang="en-US" sz="1600" kern="0" dirty="0"/>
          </a:p>
          <a:p>
            <a:pPr lvl="2"/>
            <a:r>
              <a:rPr lang="en-US" sz="1600" kern="0" dirty="0">
                <a:latin typeface="Arial" panose="020B0604020202020204" pitchFamily="34" charset="0"/>
                <a:cs typeface="Arial" panose="020B0604020202020204" pitchFamily="34" charset="0"/>
              </a:rPr>
              <a:t>Annual Inertia Presentation</a:t>
            </a:r>
          </a:p>
          <a:p>
            <a:pPr lvl="2"/>
            <a:r>
              <a:rPr lang="en-US" sz="1600" kern="0" dirty="0">
                <a:latin typeface="Arial" panose="020B0604020202020204" pitchFamily="34" charset="0"/>
                <a:cs typeface="Arial" panose="020B0604020202020204" pitchFamily="34" charset="0"/>
              </a:rPr>
              <a:t>Frequency Control &amp; Regulation Reports</a:t>
            </a:r>
          </a:p>
          <a:p>
            <a:pPr lvl="2"/>
            <a:r>
              <a:rPr lang="en-US" sz="1600" kern="0" dirty="0">
                <a:latin typeface="Arial" panose="020B0604020202020204" pitchFamily="34" charset="0"/>
                <a:cs typeface="Arial" panose="020B0604020202020204" pitchFamily="34" charset="0"/>
              </a:rPr>
              <a:t>Texas RE Report</a:t>
            </a:r>
          </a:p>
          <a:p>
            <a:pPr lvl="2"/>
            <a:r>
              <a:rPr lang="en-US" sz="1600" b="0" kern="0" dirty="0">
                <a:effectLst/>
                <a:latin typeface="Arial" panose="020B0604020202020204" pitchFamily="34" charset="0"/>
                <a:cs typeface="Arial" panose="020B0604020202020204" pitchFamily="34" charset="0"/>
              </a:rPr>
              <a:t>Analysis of Disturbances</a:t>
            </a:r>
            <a:endParaRPr lang="en-US" sz="1200" b="0" dirty="0">
              <a:effectLst/>
              <a:latin typeface="Arial" panose="020B0604020202020204" pitchFamily="34" charset="0"/>
              <a:cs typeface="Arial" panose="020B0604020202020204" pitchFamily="34" charset="0"/>
            </a:endParaRPr>
          </a:p>
          <a:p>
            <a:pPr marL="1371600" lvl="3" indent="0">
              <a:buNone/>
            </a:pPr>
            <a:endParaRPr lang="en-US" sz="1200" b="0" kern="0" dirty="0">
              <a:solidFill>
                <a:srgbClr val="2D3338"/>
              </a:solidFill>
              <a:effectLst/>
              <a:latin typeface="arial" panose="020B0604020202020204" pitchFamily="34" charset="0"/>
            </a:endParaRPr>
          </a:p>
          <a:p>
            <a:pPr lvl="1"/>
            <a:r>
              <a:rPr lang="en-US" sz="2000" dirty="0"/>
              <a:t>BAL-001-TRE-2 FMEs and IMFR</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1600" dirty="0">
                <a:solidFill>
                  <a:prstClr val="black"/>
                </a:solidFill>
                <a:latin typeface="Arial"/>
              </a:rPr>
              <a:t>No FMEs in March</a:t>
            </a:r>
          </a:p>
          <a:p>
            <a:pPr marL="914400" marR="0" lvl="2" indent="0" algn="l" defTabSz="457200" rtl="0" eaLnBrk="1" fontAlgn="auto" latinLnBrk="0" hangingPunct="1">
              <a:lnSpc>
                <a:spcPct val="100000"/>
              </a:lnSpc>
              <a:spcBef>
                <a:spcPct val="20000"/>
              </a:spcBef>
              <a:spcAft>
                <a:spcPts val="0"/>
              </a:spcAft>
              <a:buClrTx/>
              <a:buSzTx/>
              <a:buNone/>
              <a:tabLst/>
              <a:defRPr/>
            </a:pPr>
            <a:endParaRPr lang="en-US" sz="1600" dirty="0">
              <a:solidFill>
                <a:prstClr val="black"/>
              </a:solidFill>
              <a:latin typeface="Arial"/>
            </a:endParaRPr>
          </a:p>
          <a:p>
            <a:pPr lvl="1"/>
            <a:r>
              <a:rPr lang="en-US" sz="2000" dirty="0"/>
              <a:t>Frequency Control Report</a:t>
            </a:r>
          </a:p>
          <a:p>
            <a:pPr marL="914400" lvl="2" indent="0">
              <a:buNone/>
            </a:pPr>
            <a:endParaRPr lang="en-US" sz="1600" dirty="0"/>
          </a:p>
        </p:txBody>
      </p:sp>
      <p:sp>
        <p:nvSpPr>
          <p:cNvPr id="3" name="Title 2"/>
          <p:cNvSpPr>
            <a:spLocks noGrp="1"/>
          </p:cNvSpPr>
          <p:nvPr>
            <p:ph type="title"/>
          </p:nvPr>
        </p:nvSpPr>
        <p:spPr>
          <a:xfrm>
            <a:off x="379664" y="179143"/>
            <a:ext cx="8459536" cy="461665"/>
          </a:xfrm>
        </p:spPr>
        <p:txBody>
          <a:bodyPr>
            <a:normAutofit/>
          </a:bodyPr>
          <a:lstStyle/>
          <a:p>
            <a:pPr algn="l"/>
            <a:r>
              <a:rPr lang="en-US" dirty="0"/>
              <a:t>Report Overview &amp; Notes</a:t>
            </a:r>
          </a:p>
        </p:txBody>
      </p:sp>
    </p:spTree>
    <p:extLst>
      <p:ext uri="{BB962C8B-B14F-4D97-AF65-F5344CB8AC3E}">
        <p14:creationId xmlns:p14="http://schemas.microsoft.com/office/powerpoint/2010/main" val="324166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D068-C640-1A3A-A044-4CA3ED833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78D4F-D9F2-75DC-8AC6-7848B9B36C24}"/>
              </a:ext>
            </a:extLst>
          </p:cNvPr>
          <p:cNvSpPr>
            <a:spLocks noGrp="1"/>
          </p:cNvSpPr>
          <p:nvPr>
            <p:ph type="title"/>
          </p:nvPr>
        </p:nvSpPr>
        <p:spPr/>
        <p:txBody>
          <a:bodyPr/>
          <a:lstStyle/>
          <a:p>
            <a:r>
              <a:rPr lang="en-US" dirty="0"/>
              <a:t>Annual inertia analysis</a:t>
            </a:r>
          </a:p>
        </p:txBody>
      </p:sp>
    </p:spTree>
    <p:extLst>
      <p:ext uri="{BB962C8B-B14F-4D97-AF65-F5344CB8AC3E}">
        <p14:creationId xmlns:p14="http://schemas.microsoft.com/office/powerpoint/2010/main" val="221364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8D21-740E-09B2-F090-4EB87255B3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4A5624-A91B-194D-0EF3-A1177E25C394}"/>
              </a:ext>
            </a:extLst>
          </p:cNvPr>
          <p:cNvSpPr>
            <a:spLocks noGrp="1"/>
          </p:cNvSpPr>
          <p:nvPr>
            <p:ph idx="1"/>
          </p:nvPr>
        </p:nvSpPr>
        <p:spPr/>
        <p:txBody>
          <a:bodyPr>
            <a:normAutofit/>
          </a:bodyPr>
          <a:lstStyle/>
          <a:p>
            <a:r>
              <a:rPr lang="en-US" sz="2000" dirty="0"/>
              <a:t>Key Take Aways</a:t>
            </a:r>
          </a:p>
          <a:p>
            <a:pPr marL="0" indent="0">
              <a:buNone/>
            </a:pPr>
            <a:endParaRPr lang="en-US" sz="2000" dirty="0"/>
          </a:p>
          <a:p>
            <a:pPr lvl="1">
              <a:spcAft>
                <a:spcPts val="600"/>
              </a:spcAft>
              <a:buFont typeface="Arial" panose="020B0604020202020204" pitchFamily="34" charset="0"/>
              <a:buChar char="–"/>
            </a:pPr>
            <a:r>
              <a:rPr lang="en-US" sz="1600" dirty="0"/>
              <a:t>Lowest system inertia in 2025 was 118.3 GW*s on March 18</a:t>
            </a:r>
            <a:r>
              <a:rPr lang="en-US" sz="1600" baseline="30000" dirty="0"/>
              <a:t>th</a:t>
            </a:r>
            <a:r>
              <a:rPr lang="en-US" sz="1600" dirty="0"/>
              <a:t> 12:00 PM, there was 298 MW FFR available.</a:t>
            </a:r>
          </a:p>
          <a:p>
            <a:pPr lvl="1">
              <a:spcAft>
                <a:spcPts val="600"/>
              </a:spcAft>
              <a:buFont typeface="Arial" panose="020B0604020202020204" pitchFamily="34" charset="0"/>
              <a:buChar char="–"/>
            </a:pPr>
            <a:r>
              <a:rPr lang="en-US" sz="1600" dirty="0"/>
              <a:t>Overall Increase in IRR Penetration in the Spring and Summer months.</a:t>
            </a:r>
          </a:p>
          <a:p>
            <a:pPr lvl="1">
              <a:spcAft>
                <a:spcPts val="600"/>
              </a:spcAft>
              <a:buFont typeface="Arial" panose="020B0604020202020204" pitchFamily="34" charset="0"/>
              <a:buChar char="–"/>
            </a:pPr>
            <a:r>
              <a:rPr lang="en-US" sz="1600" dirty="0"/>
              <a:t>Our lowest hours of inertia have moved from the night hours to the middle of the day due to high growth in solar generation.</a:t>
            </a:r>
          </a:p>
          <a:p>
            <a:pPr lvl="1">
              <a:spcAft>
                <a:spcPts val="600"/>
              </a:spcAft>
              <a:buFont typeface="Arial" panose="020B0604020202020204" pitchFamily="34" charset="0"/>
              <a:buChar char="–"/>
            </a:pPr>
            <a:r>
              <a:rPr lang="en-US" sz="1600" dirty="0"/>
              <a:t>In 2025 and 2026, we are statistically carrying more FFR during the day hours compared to recent years and due to the influence of FFR on Critical Inertia, the resulting Critical Inertia levels are lower during the day hours.</a:t>
            </a:r>
          </a:p>
          <a:p>
            <a:pPr lvl="1">
              <a:spcAft>
                <a:spcPts val="600"/>
              </a:spcAft>
              <a:buFont typeface="Arial" panose="020B0604020202020204" pitchFamily="34" charset="0"/>
              <a:buChar char="–"/>
            </a:pPr>
            <a:r>
              <a:rPr lang="en-US" sz="1600" dirty="0"/>
              <a:t>Our new minimum system inertia of 114.7 GW*s happened March 14</a:t>
            </a:r>
            <a:r>
              <a:rPr lang="en-US" sz="1600" baseline="30000" dirty="0"/>
              <a:t>th  </a:t>
            </a:r>
            <a:r>
              <a:rPr lang="en-US" sz="1600" dirty="0"/>
              <a:t>2026 12:00 PM, there was 430 MW FFR available.</a:t>
            </a:r>
          </a:p>
        </p:txBody>
      </p:sp>
      <p:sp>
        <p:nvSpPr>
          <p:cNvPr id="3" name="Title 2">
            <a:extLst>
              <a:ext uri="{FF2B5EF4-FFF2-40B4-BE49-F238E27FC236}">
                <a16:creationId xmlns:a16="http://schemas.microsoft.com/office/drawing/2014/main" id="{2DEE0DB0-5ECF-1D3A-2BC0-78F947AE1DD7}"/>
              </a:ext>
            </a:extLst>
          </p:cNvPr>
          <p:cNvSpPr>
            <a:spLocks noGrp="1"/>
          </p:cNvSpPr>
          <p:nvPr>
            <p:ph type="title"/>
          </p:nvPr>
        </p:nvSpPr>
        <p:spPr>
          <a:xfrm>
            <a:off x="379664" y="179143"/>
            <a:ext cx="8459536" cy="461665"/>
          </a:xfrm>
        </p:spPr>
        <p:txBody>
          <a:bodyPr>
            <a:normAutofit/>
          </a:bodyPr>
          <a:lstStyle/>
          <a:p>
            <a:pPr algn="l"/>
            <a:r>
              <a:rPr lang="en-US" dirty="0"/>
              <a:t>Annual Inertia Analysis</a:t>
            </a:r>
          </a:p>
        </p:txBody>
      </p:sp>
    </p:spTree>
    <p:extLst>
      <p:ext uri="{BB962C8B-B14F-4D97-AF65-F5344CB8AC3E}">
        <p14:creationId xmlns:p14="http://schemas.microsoft.com/office/powerpoint/2010/main" val="22044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Measurable Events Performance</a:t>
            </a:r>
          </a:p>
        </p:txBody>
      </p:sp>
    </p:spTree>
    <p:extLst>
      <p:ext uri="{BB962C8B-B14F-4D97-AF65-F5344CB8AC3E}">
        <p14:creationId xmlns:p14="http://schemas.microsoft.com/office/powerpoint/2010/main" val="175493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lstStyle/>
          <a:p>
            <a:r>
              <a:rPr lang="en-US" sz="2000" dirty="0"/>
              <a:t>Interconnection Minimum Frequency Response (IMFR) Performance</a:t>
            </a:r>
          </a:p>
        </p:txBody>
      </p:sp>
      <p:sp>
        <p:nvSpPr>
          <p:cNvPr id="7" name="TextBox 6"/>
          <p:cNvSpPr txBox="1"/>
          <p:nvPr/>
        </p:nvSpPr>
        <p:spPr>
          <a:xfrm>
            <a:off x="4762186" y="5986823"/>
            <a:ext cx="3715265" cy="261610"/>
          </a:xfrm>
          <a:prstGeom prst="rect">
            <a:avLst/>
          </a:prstGeom>
          <a:noFill/>
        </p:spPr>
        <p:txBody>
          <a:bodyPr wrap="square" rtlCol="0">
            <a:spAutoFit/>
          </a:bodyPr>
          <a:lstStyle/>
          <a:p>
            <a:r>
              <a:rPr lang="en-US" sz="1100" dirty="0">
                <a:latin typeface="+mj-lt"/>
                <a:ea typeface="+mj-ea"/>
                <a:cs typeface="+mj-cs"/>
              </a:rPr>
              <a:t>Frequency Response Obligation (FRO): 455 MW/0.1 Hz</a:t>
            </a:r>
          </a:p>
        </p:txBody>
      </p:sp>
      <p:pic>
        <p:nvPicPr>
          <p:cNvPr id="6" name="Picture 5">
            <a:extLst>
              <a:ext uri="{FF2B5EF4-FFF2-40B4-BE49-F238E27FC236}">
                <a16:creationId xmlns:a16="http://schemas.microsoft.com/office/drawing/2014/main" id="{8FC1FEA1-2491-CA87-E63B-86C0399AEC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720762"/>
            <a:ext cx="8459536" cy="5174430"/>
          </a:xfrm>
          <a:prstGeom prst="rect">
            <a:avLst/>
          </a:prstGeom>
        </p:spPr>
      </p:pic>
      <p:sp>
        <p:nvSpPr>
          <p:cNvPr id="5" name="Rectangle 4">
            <a:extLst>
              <a:ext uri="{FF2B5EF4-FFF2-40B4-BE49-F238E27FC236}">
                <a16:creationId xmlns:a16="http://schemas.microsoft.com/office/drawing/2014/main" id="{2F417CD2-E3FD-E966-A0CD-8A3F6A723086}"/>
              </a:ext>
            </a:extLst>
          </p:cNvPr>
          <p:cNvSpPr/>
          <p:nvPr/>
        </p:nvSpPr>
        <p:spPr>
          <a:xfrm>
            <a:off x="6577983" y="4403621"/>
            <a:ext cx="2092960" cy="512108"/>
          </a:xfrm>
          <a:prstGeom prst="rect">
            <a:avLst/>
          </a:prstGeom>
          <a:solidFill>
            <a:srgbClr val="00AEC7"/>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100" dirty="0"/>
              <a:t>IMFR Performance currently</a:t>
            </a:r>
          </a:p>
          <a:p>
            <a:pPr algn="ctr"/>
            <a:r>
              <a:rPr lang="en-US" sz="1100" dirty="0"/>
              <a:t> 2127.33 MW/0.1HZ</a:t>
            </a:r>
          </a:p>
        </p:txBody>
      </p:sp>
    </p:spTree>
    <p:extLst>
      <p:ext uri="{BB962C8B-B14F-4D97-AF65-F5344CB8AC3E}">
        <p14:creationId xmlns:p14="http://schemas.microsoft.com/office/powerpoint/2010/main" val="255834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Frequency Control Report</a:t>
            </a:r>
          </a:p>
        </p:txBody>
      </p:sp>
      <p:sp>
        <p:nvSpPr>
          <p:cNvPr id="3" name="Text Placeholder 2"/>
          <p:cNvSpPr>
            <a:spLocks noGrp="1"/>
          </p:cNvSpPr>
          <p:nvPr>
            <p:ph type="body" idx="1"/>
          </p:nvPr>
        </p:nvSpPr>
        <p:spPr/>
        <p:txBody>
          <a:bodyPr/>
          <a:lstStyle/>
          <a:p>
            <a:r>
              <a:rPr lang="en-US" dirty="0"/>
              <a:t>March 2026</a:t>
            </a:r>
          </a:p>
        </p:txBody>
      </p:sp>
    </p:spTree>
    <p:extLst>
      <p:ext uri="{BB962C8B-B14F-4D97-AF65-F5344CB8AC3E}">
        <p14:creationId xmlns:p14="http://schemas.microsoft.com/office/powerpoint/2010/main" val="207509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CPS1 Performance</a:t>
            </a:r>
          </a:p>
        </p:txBody>
      </p:sp>
      <p:pic>
        <p:nvPicPr>
          <p:cNvPr id="4" name="Picture 3">
            <a:extLst>
              <a:ext uri="{FF2B5EF4-FFF2-40B4-BE49-F238E27FC236}">
                <a16:creationId xmlns:a16="http://schemas.microsoft.com/office/drawing/2014/main" id="{2F550A48-D290-ED56-4E8C-C5CE40017E1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773962"/>
            <a:ext cx="8427877" cy="5169638"/>
          </a:xfrm>
          <a:prstGeom prst="rect">
            <a:avLst/>
          </a:prstGeom>
        </p:spPr>
      </p:pic>
      <p:sp>
        <p:nvSpPr>
          <p:cNvPr id="7" name="TextBox 6">
            <a:extLst>
              <a:ext uri="{FF2B5EF4-FFF2-40B4-BE49-F238E27FC236}">
                <a16:creationId xmlns:a16="http://schemas.microsoft.com/office/drawing/2014/main" id="{9339567E-8B0F-6CDF-0725-E4BE3C70644E}"/>
              </a:ext>
            </a:extLst>
          </p:cNvPr>
          <p:cNvSpPr txBox="1"/>
          <p:nvPr/>
        </p:nvSpPr>
        <p:spPr>
          <a:xfrm>
            <a:off x="5114222" y="775192"/>
            <a:ext cx="3693319" cy="307777"/>
          </a:xfrm>
          <a:prstGeom prst="rect">
            <a:avLst/>
          </a:prstGeom>
          <a:solidFill>
            <a:srgbClr val="00AEC7"/>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solidFill>
                  <a:schemeClr val="bg1"/>
                </a:solidFill>
              </a:rPr>
              <a:t>Current 12-Month Rolling Average: 179.26%</a:t>
            </a:r>
          </a:p>
        </p:txBody>
      </p:sp>
    </p:spTree>
    <p:extLst>
      <p:ext uri="{BB962C8B-B14F-4D97-AF65-F5344CB8AC3E}">
        <p14:creationId xmlns:p14="http://schemas.microsoft.com/office/powerpoint/2010/main" val="6209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RMS1 Performance of ERCOT Frequency</a:t>
            </a:r>
          </a:p>
        </p:txBody>
      </p:sp>
      <p:pic>
        <p:nvPicPr>
          <p:cNvPr id="2" name="Picture 1">
            <a:extLst>
              <a:ext uri="{FF2B5EF4-FFF2-40B4-BE49-F238E27FC236}">
                <a16:creationId xmlns:a16="http://schemas.microsoft.com/office/drawing/2014/main" id="{5B056E69-BD85-1DAD-F9B6-D078302256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4" y="761769"/>
            <a:ext cx="8459536" cy="5181831"/>
          </a:xfrm>
          <a:prstGeom prst="rect">
            <a:avLst/>
          </a:prstGeom>
        </p:spPr>
      </p:pic>
    </p:spTree>
    <p:extLst>
      <p:ext uri="{BB962C8B-B14F-4D97-AF65-F5344CB8AC3E}">
        <p14:creationId xmlns:p14="http://schemas.microsoft.com/office/powerpoint/2010/main" val="2369893651"/>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20424</TotalTime>
  <Words>741</Words>
  <Application>Microsoft Office PowerPoint</Application>
  <PresentationFormat>On-screen Show (4:3)</PresentationFormat>
  <Paragraphs>197</Paragraphs>
  <Slides>19</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Arial</vt:lpstr>
      <vt:lpstr>Calibri</vt:lpstr>
      <vt:lpstr>Cambria</vt:lpstr>
      <vt:lpstr>Roboto</vt:lpstr>
      <vt:lpstr>Times New Roman</vt:lpstr>
      <vt:lpstr>Wingdings</vt:lpstr>
      <vt:lpstr>Office Theme</vt:lpstr>
      <vt:lpstr>Custom Design</vt:lpstr>
      <vt:lpstr>1_Office Theme</vt:lpstr>
      <vt:lpstr>PowerPoint Presentation</vt:lpstr>
      <vt:lpstr>Report Overview &amp; Notes</vt:lpstr>
      <vt:lpstr>Annual inertia analysis</vt:lpstr>
      <vt:lpstr>Annual Inertia Analysis</vt:lpstr>
      <vt:lpstr>Frequency Measurable Events Performance</vt:lpstr>
      <vt:lpstr>Interconnection Minimum Frequency Response (IMFR) Performance</vt:lpstr>
      <vt:lpstr>Frequency Control Report</vt:lpstr>
      <vt:lpstr>CPS1 Performance</vt:lpstr>
      <vt:lpstr>RMS1 Performance of ERCOT Frequency</vt:lpstr>
      <vt:lpstr>Frequency Profile Analysis</vt:lpstr>
      <vt:lpstr>Time Error Corrections</vt:lpstr>
      <vt:lpstr>ERCOT Total Energy</vt:lpstr>
      <vt:lpstr>ERCOT Total Energy from Wind Generation</vt:lpstr>
      <vt:lpstr>ERCOT % Energy from Wind Generation</vt:lpstr>
      <vt:lpstr>ERCOT Total Energy from Solar Generation</vt:lpstr>
      <vt:lpstr>ERCOT % Energy from Solar Generation</vt:lpstr>
      <vt:lpstr>ERCOT Daily Minimum System Inertia</vt:lpstr>
      <vt:lpstr>Total Inertia 2016-2026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Hinojosa, Luis</cp:lastModifiedBy>
  <cp:revision>928</cp:revision>
  <cp:lastPrinted>2021-08-03T14:43:19Z</cp:lastPrinted>
  <dcterms:created xsi:type="dcterms:W3CDTF">2010-04-12T23:12:02Z</dcterms:created>
  <dcterms:modified xsi:type="dcterms:W3CDTF">2026-05-05T19:58:19Z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y fmtid="{D5CDD505-2E9C-101B-9397-08002B2CF9AE}" pid="3" name="MSIP_Label_7084cbda-52b8-46fb-a7b7-cb5bd465ed85_Enabled">
    <vt:lpwstr>true</vt:lpwstr>
  </property>
  <property fmtid="{D5CDD505-2E9C-101B-9397-08002B2CF9AE}" pid="4" name="MSIP_Label_7084cbda-52b8-46fb-a7b7-cb5bd465ed85_SetDate">
    <vt:lpwstr>2023-07-12T17:44:11Z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63e11289-6a55-4da5-bff3-6a8ee0b6bb8e</vt:lpwstr>
  </property>
  <property fmtid="{D5CDD505-2E9C-101B-9397-08002B2CF9AE}" pid="9" name="MSIP_Label_7084cbda-52b8-46fb-a7b7-cb5bd465ed85_ContentBits">
    <vt:lpwstr>0</vt:lpwstr>
  </property>
</Properties>
</file>