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charts/chart1.xml" ContentType="application/vnd.openxmlformats-officedocument.drawingml.chart+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6.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7.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8.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9.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10.xml" ContentType="application/vnd.openxmlformats-officedocument.presentationml.notesSl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11.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notesSlides/notesSlide12.xml" ContentType="application/vnd.openxmlformats-officedocument.presentationml.notesSlide+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74"/>
  </p:notesMasterIdLst>
  <p:handoutMasterIdLst>
    <p:handoutMasterId r:id="rId75"/>
  </p:handoutMasterIdLst>
  <p:sldIdLst>
    <p:sldId id="299" r:id="rId6"/>
    <p:sldId id="287" r:id="rId7"/>
    <p:sldId id="307" r:id="rId8"/>
    <p:sldId id="280" r:id="rId9"/>
    <p:sldId id="272" r:id="rId10"/>
    <p:sldId id="271" r:id="rId11"/>
    <p:sldId id="292" r:id="rId12"/>
    <p:sldId id="306" r:id="rId13"/>
    <p:sldId id="2147479025" r:id="rId14"/>
    <p:sldId id="2147479023" r:id="rId15"/>
    <p:sldId id="297" r:id="rId16"/>
    <p:sldId id="2147478976" r:id="rId17"/>
    <p:sldId id="298" r:id="rId18"/>
    <p:sldId id="302" r:id="rId19"/>
    <p:sldId id="2147478977" r:id="rId20"/>
    <p:sldId id="2147478978" r:id="rId21"/>
    <p:sldId id="2147478953" r:id="rId22"/>
    <p:sldId id="2147478967" r:id="rId23"/>
    <p:sldId id="2147478968" r:id="rId24"/>
    <p:sldId id="263" r:id="rId25"/>
    <p:sldId id="2147478981" r:id="rId26"/>
    <p:sldId id="260" r:id="rId27"/>
    <p:sldId id="291" r:id="rId28"/>
    <p:sldId id="295" r:id="rId29"/>
    <p:sldId id="296" r:id="rId30"/>
    <p:sldId id="273" r:id="rId31"/>
    <p:sldId id="258" r:id="rId32"/>
    <p:sldId id="275" r:id="rId33"/>
    <p:sldId id="279" r:id="rId34"/>
    <p:sldId id="264" r:id="rId35"/>
    <p:sldId id="276" r:id="rId36"/>
    <p:sldId id="305" r:id="rId37"/>
    <p:sldId id="282" r:id="rId38"/>
    <p:sldId id="2147479029" r:id="rId39"/>
    <p:sldId id="2147479019" r:id="rId40"/>
    <p:sldId id="265" r:id="rId41"/>
    <p:sldId id="274" r:id="rId42"/>
    <p:sldId id="2147478980" r:id="rId43"/>
    <p:sldId id="278" r:id="rId44"/>
    <p:sldId id="2147478974" r:id="rId45"/>
    <p:sldId id="301" r:id="rId46"/>
    <p:sldId id="281" r:id="rId47"/>
    <p:sldId id="284" r:id="rId48"/>
    <p:sldId id="285" r:id="rId49"/>
    <p:sldId id="257" r:id="rId50"/>
    <p:sldId id="268" r:id="rId51"/>
    <p:sldId id="2147483645" r:id="rId52"/>
    <p:sldId id="2147483646" r:id="rId53"/>
    <p:sldId id="2147483647" r:id="rId54"/>
    <p:sldId id="256" r:id="rId55"/>
    <p:sldId id="283" r:id="rId56"/>
    <p:sldId id="286" r:id="rId57"/>
    <p:sldId id="288" r:id="rId58"/>
    <p:sldId id="289" r:id="rId59"/>
    <p:sldId id="290" r:id="rId60"/>
    <p:sldId id="304" r:id="rId61"/>
    <p:sldId id="266" r:id="rId62"/>
    <p:sldId id="267" r:id="rId63"/>
    <p:sldId id="2147483644" r:id="rId64"/>
    <p:sldId id="270" r:id="rId65"/>
    <p:sldId id="277" r:id="rId66"/>
    <p:sldId id="293" r:id="rId67"/>
    <p:sldId id="294" r:id="rId68"/>
    <p:sldId id="259" r:id="rId69"/>
    <p:sldId id="262" r:id="rId70"/>
    <p:sldId id="300" r:id="rId71"/>
    <p:sldId id="261" r:id="rId72"/>
    <p:sldId id="317" r:id="rId73"/>
  </p:sldIdLst>
  <p:sldSz cx="12192000" cy="6858000"/>
  <p:notesSz cx="7102475" cy="9388475"/>
  <p:embeddedFontLst>
    <p:embeddedFont>
      <p:font typeface="Georgia" panose="02040502050405020303" pitchFamily="18" charset="0"/>
      <p:regular r:id="rId76"/>
      <p:bold r:id="rId77"/>
      <p:italic r:id="rId78"/>
      <p:boldItalic r:id="rId79"/>
    </p:embeddedFont>
    <p:embeddedFont>
      <p:font typeface="Segoe UI" panose="020B0502040204020203" pitchFamily="34" charset="0"/>
      <p:regular r:id="rId80"/>
      <p:bold r:id="rId81"/>
      <p:italic r:id="rId82"/>
      <p:boldItalic r:id="rId83"/>
    </p:embeddedFont>
  </p:embeddedFontLst>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06F3794A-CC67-56A5-0FBD-5E0FC58AAB14}" name="Springer, Agee" initials="SA" userId="S::agee.springer@ercot.com::c70aae34-03cc-4ca4-9dc9-ab0f1f0f7e1f"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B09"/>
    <a:srgbClr val="7C858C"/>
    <a:srgbClr val="050707"/>
    <a:srgbClr val="005763"/>
    <a:srgbClr val="00AEC7"/>
    <a:srgbClr val="890C58"/>
    <a:srgbClr val="CCEFF4"/>
    <a:srgbClr val="FFFFFF"/>
    <a:srgbClr val="FF82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2DBB0-C0E4-72A6-DA03-8DC0D006BE32}" v="114" dt="2026-05-04T17:00:53.356"/>
    <p1510:client id="{38047BCA-B606-EAAC-6DFE-6D3A3C7866F9}" v="160" dt="2026-05-04T15:13:39.882"/>
    <p1510:client id="{6061C1C7-79BF-B5E1-744A-490B51BE2F68}" v="8" dt="2026-05-04T15:40:05.804"/>
    <p1510:client id="{688BBD99-9449-44A6-A3EA-7FF6503DA088}" v="221" dt="2026-05-04T13:58:51.255"/>
    <p1510:client id="{C0A6E222-1DCF-ED3E-BD68-00E14EAD4EC1}" v="39" dt="2026-05-04T15:54:30.810"/>
    <p1510:client id="{C21B51B9-3C3B-A5E5-FFB4-5B0A6EB37C12}" v="309" dt="2026-05-04T13:49:04.449"/>
    <p1510:client id="{C26534A9-B3CF-A844-F132-A6857FF1920A}" v="5" dt="2026-05-04T16:58:22.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7FFFEDEF_7B8AA23C.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7FFFEDC0_7D0EFB0A.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7FFFEDC0_7D0EFB0A1.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102_3861AD17.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102_3861AD17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10092283526409E-2"/>
          <c:y val="0.17282958199356913"/>
          <c:w val="0.97957981543294714"/>
          <c:h val="0.707395498392283"/>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1"/>
              <c:layout>
                <c:manualLayout>
                  <c:x val="0"/>
                  <c:y val="-0.159967845659164"/>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DC2-4D59-9A4A-D4054AFAD0A1}"/>
                </c:ext>
              </c:extLst>
            </c:dLbl>
            <c:dLbl>
              <c:idx val="2"/>
              <c:layout>
                <c:manualLayout>
                  <c:x val="0"/>
                  <c:y val="0"/>
                </c:manualLayout>
              </c:layout>
              <c:numFmt formatCode="#,##0;&quot;-&quot;#,##0;0"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DC2-4D59-9A4A-D4054AFAD0A1}"/>
                </c:ext>
              </c:extLst>
            </c:dLbl>
            <c:dLbl>
              <c:idx val="3"/>
              <c:layout>
                <c:manualLayout>
                  <c:x val="0"/>
                  <c:y val="-0.2307073954983922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C2-4D59-9A4A-D4054AFAD0A1}"/>
                </c:ext>
              </c:extLst>
            </c:dLbl>
            <c:dLbl>
              <c:idx val="4"/>
              <c:layout>
                <c:manualLayout>
                  <c:x val="0"/>
                  <c:y val="0"/>
                </c:manualLayout>
              </c:layout>
              <c:numFmt formatCode="#,##0;&quot;-&quot;#,##0;0"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DC2-4D59-9A4A-D4054AFAD0A1}"/>
                </c:ext>
              </c:extLst>
            </c:dLbl>
            <c:dLbl>
              <c:idx val="5"/>
              <c:layout>
                <c:manualLayout>
                  <c:x val="0"/>
                  <c:y val="-0.407556270096463"/>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C2-4D59-9A4A-D4054AFAD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1">
                  <c:v>300</c:v>
                </c:pt>
                <c:pt idx="2">
                  <c:v>300</c:v>
                </c:pt>
                <c:pt idx="3">
                  <c:v>500</c:v>
                </c:pt>
                <c:pt idx="4">
                  <c:v>500</c:v>
                </c:pt>
                <c:pt idx="5">
                  <c:v>1000</c:v>
                </c:pt>
              </c:numCache>
            </c:numRef>
          </c:val>
          <c:extLst>
            <c:ext xmlns:c16="http://schemas.microsoft.com/office/drawing/2014/chart" uri="{C3380CC4-5D6E-409C-BE32-E72D297353CC}">
              <c16:uniqueId val="{00000005-EDC2-4D59-9A4A-D4054AFAD0A1}"/>
            </c:ext>
          </c:extLst>
        </c:ser>
        <c:ser>
          <c:idx val="1"/>
          <c:order val="1"/>
          <c:spPr>
            <a:solidFill>
              <a:srgbClr val="B3B3B3"/>
            </a:solidFill>
            <a:ln w="9525" cmpd="sng" algn="ctr">
              <a:solidFill>
                <a:schemeClr val="bg1"/>
              </a:solidFill>
              <a:prstDash val="solid"/>
            </a:ln>
          </c:spPr>
          <c:invertIfNegative val="0"/>
          <c:dLbls>
            <c:dLbl>
              <c:idx val="2"/>
              <c:layout>
                <c:manualLayout>
                  <c:x val="0"/>
                  <c:y val="0"/>
                </c:manualLayout>
              </c:layout>
              <c:numFmt formatCode="#,##0;&quot;-&quot;#,##0;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DC2-4D59-9A4A-D4054AFAD0A1}"/>
                </c:ext>
              </c:extLst>
            </c:dLbl>
            <c:dLbl>
              <c:idx val="4"/>
              <c:layout>
                <c:manualLayout>
                  <c:x val="0"/>
                  <c:y val="0"/>
                </c:manualLayout>
              </c:layout>
              <c:numFmt formatCode="#,##0;&quot;-&quot;#,##0;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DC2-4D59-9A4A-D4054AFAD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2">
                  <c:v>100</c:v>
                </c:pt>
                <c:pt idx="4">
                  <c:v>200</c:v>
                </c:pt>
              </c:numCache>
            </c:numRef>
          </c:val>
          <c:extLst>
            <c:ext xmlns:c16="http://schemas.microsoft.com/office/drawing/2014/chart" uri="{C3380CC4-5D6E-409C-BE32-E72D297353CC}">
              <c16:uniqueId val="{00000008-EDC2-4D59-9A4A-D4054AFAD0A1}"/>
            </c:ext>
          </c:extLst>
        </c:ser>
        <c:dLbls>
          <c:showLegendKey val="0"/>
          <c:showVal val="0"/>
          <c:showCatName val="0"/>
          <c:showSerName val="0"/>
          <c:showPercent val="0"/>
          <c:showBubbleSize val="0"/>
        </c:dLbls>
        <c:gapWidth val="40"/>
        <c:overlap val="100"/>
        <c:axId val="1263894736"/>
        <c:axId val="1"/>
      </c:barChart>
      <c:catAx>
        <c:axId val="12638947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26389473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7827529021558872"/>
          <c:w val="0.96452933151432474"/>
          <c:h val="0.69817578772802658"/>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1"/>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8AE-4FB3-947B-A9BB50BFEBE0}"/>
                </c:ext>
              </c:extLst>
            </c:dLbl>
            <c:dLbl>
              <c:idx val="2"/>
              <c:layout>
                <c:manualLayout>
                  <c:x val="0"/>
                  <c:y val="-0.2131011608623548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8AE-4FB3-947B-A9BB50BFEBE0}"/>
                </c:ext>
              </c:extLst>
            </c:dLbl>
            <c:dLbl>
              <c:idx val="3"/>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8AE-4FB3-947B-A9BB50BFEBE0}"/>
                </c:ext>
              </c:extLst>
            </c:dLbl>
            <c:dLbl>
              <c:idx val="4"/>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8AE-4FB3-947B-A9BB50BFEBE0}"/>
                </c:ext>
              </c:extLst>
            </c:dLbl>
            <c:dLbl>
              <c:idx val="5"/>
              <c:layout>
                <c:manualLayout>
                  <c:x val="0"/>
                  <c:y val="-0.40464344941956881"/>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8AE-4FB3-947B-A9BB50BFEB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0</c:v>
                </c:pt>
                <c:pt idx="1">
                  <c:v>100</c:v>
                </c:pt>
                <c:pt idx="2">
                  <c:v>450</c:v>
                </c:pt>
                <c:pt idx="3">
                  <c:v>600</c:v>
                </c:pt>
                <c:pt idx="4">
                  <c:v>600</c:v>
                </c:pt>
                <c:pt idx="5">
                  <c:v>1000</c:v>
                </c:pt>
              </c:numCache>
            </c:numRef>
          </c:val>
          <c:extLst>
            <c:ext xmlns:c16="http://schemas.microsoft.com/office/drawing/2014/chart" uri="{C3380CC4-5D6E-409C-BE32-E72D297353CC}">
              <c16:uniqueId val="{00000005-38AE-4FB3-947B-A9BB50BFEBE0}"/>
            </c:ext>
          </c:extLst>
        </c:ser>
        <c:dLbls>
          <c:showLegendKey val="0"/>
          <c:showVal val="0"/>
          <c:showCatName val="0"/>
          <c:showSerName val="0"/>
          <c:showPercent val="0"/>
          <c:showBubbleSize val="0"/>
        </c:dLbls>
        <c:gapWidth val="40"/>
        <c:overlap val="100"/>
        <c:axId val="149142256"/>
        <c:axId val="1"/>
      </c:barChart>
      <c:catAx>
        <c:axId val="14914225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4914225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307017543859649"/>
          <c:w val="0.96452933151432474"/>
          <c:h val="0.73859649122807014"/>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1"/>
              </a:solidFill>
              <a:ln>
                <a:noFill/>
              </a:ln>
            </c:spPr>
            <c:extLst>
              <c:ext xmlns:c16="http://schemas.microsoft.com/office/drawing/2014/chart" uri="{C3380CC4-5D6E-409C-BE32-E72D297353CC}">
                <c16:uniqueId val="{00000000-57AB-4C5C-BD37-33AE71C5BA39}"/>
              </c:ext>
            </c:extLst>
          </c:dPt>
          <c:dLbls>
            <c:dLbl>
              <c:idx val="1"/>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AB-4C5C-BD37-33AE71C5BA39}"/>
                </c:ext>
              </c:extLst>
            </c:dLbl>
            <c:dLbl>
              <c:idx val="2"/>
              <c:layout>
                <c:manualLayout>
                  <c:x val="0"/>
                  <c:y val="-0.2254385964912280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7AB-4C5C-BD37-33AE71C5BA39}"/>
                </c:ext>
              </c:extLst>
            </c:dLbl>
            <c:dLbl>
              <c:idx val="3"/>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7AB-4C5C-BD37-33AE71C5BA39}"/>
                </c:ext>
              </c:extLst>
            </c:dLbl>
            <c:dLbl>
              <c:idx val="4"/>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7AB-4C5C-BD37-33AE71C5BA39}"/>
                </c:ext>
              </c:extLst>
            </c:dLbl>
            <c:dLbl>
              <c:idx val="5"/>
              <c:layout>
                <c:manualLayout>
                  <c:x val="0"/>
                  <c:y val="0"/>
                </c:manualLayout>
              </c:layout>
              <c:numFmt formatCode="#,##0;&quot;-&quot;#,##0;0"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AB-4C5C-BD37-33AE71C5BA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0</c:v>
                </c:pt>
                <c:pt idx="1">
                  <c:v>100</c:v>
                </c:pt>
                <c:pt idx="2">
                  <c:v>450</c:v>
                </c:pt>
                <c:pt idx="3">
                  <c:v>600</c:v>
                </c:pt>
                <c:pt idx="4">
                  <c:v>600</c:v>
                </c:pt>
                <c:pt idx="5">
                  <c:v>600</c:v>
                </c:pt>
              </c:numCache>
            </c:numRef>
          </c:val>
          <c:extLst>
            <c:ext xmlns:c16="http://schemas.microsoft.com/office/drawing/2014/chart" uri="{C3380CC4-5D6E-409C-BE32-E72D297353CC}">
              <c16:uniqueId val="{00000005-57AB-4C5C-BD37-33AE71C5BA39}"/>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6-57AB-4C5C-BD37-33AE71C5BA39}"/>
            </c:ext>
          </c:extLst>
        </c:ser>
        <c:dLbls>
          <c:showLegendKey val="0"/>
          <c:showVal val="0"/>
          <c:showCatName val="0"/>
          <c:showSerName val="0"/>
          <c:showPercent val="0"/>
          <c:showBubbleSize val="0"/>
        </c:dLbls>
        <c:gapWidth val="40"/>
        <c:overlap val="100"/>
        <c:axId val="1812706095"/>
        <c:axId val="1"/>
      </c:barChart>
      <c:catAx>
        <c:axId val="1812706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81270609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8880923934688E-2"/>
          <c:y val="0.12990409764603314"/>
          <c:w val="0.95858223815213062"/>
          <c:h val="0.74019180470793378"/>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1"/>
            <c:invertIfNegative val="0"/>
            <c:bubble3D val="0"/>
            <c:spPr>
              <a:noFill/>
              <a:ln>
                <a:noFill/>
              </a:ln>
            </c:spPr>
            <c:extLst>
              <c:ext xmlns:c16="http://schemas.microsoft.com/office/drawing/2014/chart" uri="{C3380CC4-5D6E-409C-BE32-E72D297353CC}">
                <c16:uniqueId val="{00000000-5021-4358-B413-61C0A895A10C}"/>
              </c:ext>
            </c:extLst>
          </c:dPt>
          <c:dLbls>
            <c:dLbl>
              <c:idx val="0"/>
              <c:layout>
                <c:manualLayout>
                  <c:x val="0"/>
                  <c:y val="-8.6312118570183088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021-4358-B413-61C0A895A10C}"/>
                </c:ext>
              </c:extLst>
            </c:dLbl>
            <c:dLbl>
              <c:idx val="2"/>
              <c:layout>
                <c:manualLayout>
                  <c:x val="0"/>
                  <c:y val="-0.34263295553618134"/>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021-4358-B413-61C0A895A1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100</c:v>
                </c:pt>
                <c:pt idx="1">
                  <c:v>100</c:v>
                </c:pt>
                <c:pt idx="2">
                  <c:v>1000</c:v>
                </c:pt>
              </c:numCache>
            </c:numRef>
          </c:val>
          <c:extLst>
            <c:ext xmlns:c16="http://schemas.microsoft.com/office/drawing/2014/chart" uri="{C3380CC4-5D6E-409C-BE32-E72D297353CC}">
              <c16:uniqueId val="{00000003-5021-4358-B413-61C0A895A10C}"/>
            </c:ext>
          </c:extLst>
        </c:ser>
        <c:ser>
          <c:idx val="2"/>
          <c:order val="1"/>
          <c:spPr>
            <a:solidFill>
              <a:schemeClr val="bg1"/>
            </a:solidFill>
            <a:ln>
              <a:noFill/>
            </a:ln>
          </c:spPr>
          <c:invertIfNegative val="0"/>
          <c:val>
            <c:numRef>
              <c:f>Sheet1!$A$3:$C$3</c:f>
              <c:numCache>
                <c:formatCode>General</c:formatCode>
                <c:ptCount val="3"/>
                <c:pt idx="1">
                  <c:v>300</c:v>
                </c:pt>
              </c:numCache>
            </c:numRef>
          </c:val>
          <c:extLst>
            <c:ext xmlns:c16="http://schemas.microsoft.com/office/drawing/2014/chart" uri="{C3380CC4-5D6E-409C-BE32-E72D297353CC}">
              <c16:uniqueId val="{00000007-5021-4358-B413-61C0A895A10C}"/>
            </c:ext>
          </c:extLst>
        </c:ser>
        <c:dLbls>
          <c:showLegendKey val="0"/>
          <c:showVal val="0"/>
          <c:showCatName val="0"/>
          <c:showSerName val="0"/>
          <c:showPercent val="0"/>
          <c:showBubbleSize val="0"/>
        </c:dLbls>
        <c:gapWidth val="40"/>
        <c:overlap val="100"/>
        <c:axId val="1548102480"/>
        <c:axId val="1"/>
      </c:barChart>
      <c:catAx>
        <c:axId val="15481024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
          <c:min val="0"/>
        </c:scaling>
        <c:delete val="1"/>
        <c:axPos val="l"/>
        <c:numFmt formatCode="General" sourceLinked="1"/>
        <c:majorTickMark val="out"/>
        <c:minorTickMark val="none"/>
        <c:tickLblPos val="nextTo"/>
        <c:crossAx val="154810248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8880923934688E-2"/>
          <c:y val="0.12990409764603314"/>
          <c:w val="0.95858223815213062"/>
          <c:h val="0.74019180470793378"/>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1"/>
            <c:invertIfNegative val="0"/>
            <c:bubble3D val="0"/>
            <c:spPr>
              <a:noFill/>
              <a:ln>
                <a:noFill/>
              </a:ln>
            </c:spPr>
            <c:extLst>
              <c:ext xmlns:c16="http://schemas.microsoft.com/office/drawing/2014/chart" uri="{C3380CC4-5D6E-409C-BE32-E72D297353CC}">
                <c16:uniqueId val="{00000000-44AF-4C22-A623-8C40E7F3335F}"/>
              </c:ext>
            </c:extLst>
          </c:dPt>
          <c:dLbls>
            <c:dLbl>
              <c:idx val="0"/>
              <c:layout>
                <c:manualLayout>
                  <c:x val="0"/>
                  <c:y val="-8.6312118570183088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4AF-4C22-A623-8C40E7F3335F}"/>
                </c:ext>
              </c:extLst>
            </c:dLbl>
            <c:dLbl>
              <c:idx val="2"/>
              <c:layout>
                <c:manualLayout>
                  <c:x val="0"/>
                  <c:y val="-0.20139494333042721"/>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4AF-4C22-A623-8C40E7F333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100</c:v>
                </c:pt>
                <c:pt idx="1">
                  <c:v>100</c:v>
                </c:pt>
                <c:pt idx="2">
                  <c:v>500</c:v>
                </c:pt>
              </c:numCache>
            </c:numRef>
          </c:val>
          <c:extLst>
            <c:ext xmlns:c16="http://schemas.microsoft.com/office/drawing/2014/chart" uri="{C3380CC4-5D6E-409C-BE32-E72D297353CC}">
              <c16:uniqueId val="{00000003-44AF-4C22-A623-8C40E7F3335F}"/>
            </c:ext>
          </c:extLst>
        </c:ser>
        <c:dLbls>
          <c:showLegendKey val="0"/>
          <c:showVal val="0"/>
          <c:showCatName val="0"/>
          <c:showSerName val="0"/>
          <c:showPercent val="0"/>
          <c:showBubbleSize val="0"/>
        </c:dLbls>
        <c:gapWidth val="40"/>
        <c:overlap val="100"/>
        <c:axId val="1791974080"/>
        <c:axId val="1"/>
      </c:barChart>
      <c:catAx>
        <c:axId val="17919740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
          <c:min val="0"/>
        </c:scaling>
        <c:delete val="1"/>
        <c:axPos val="l"/>
        <c:numFmt formatCode="General" sourceLinked="1"/>
        <c:majorTickMark val="out"/>
        <c:minorTickMark val="none"/>
        <c:tickLblPos val="nextTo"/>
        <c:crossAx val="1791974080"/>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4 May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4 May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6BC86D71-25BE-417A-BE4C-6D6056A8AE53}" type="datetime3">
              <a:rPr lang="en-US" smtClean="0"/>
              <a:t>4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4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39</a:t>
            </a:fld>
            <a:endParaRPr lang="en-US"/>
          </a:p>
        </p:txBody>
      </p:sp>
    </p:spTree>
    <p:extLst>
      <p:ext uri="{BB962C8B-B14F-4D97-AF65-F5344CB8AC3E}">
        <p14:creationId xmlns:p14="http://schemas.microsoft.com/office/powerpoint/2010/main" val="14741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E2EDA06B-7F07-4ADC-8F75-C1E3C02E2F60}" type="datetime3">
              <a:rPr lang="en-US" smtClean="0"/>
              <a:t>4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46</a:t>
            </a:fld>
            <a:endParaRPr lang="en-US"/>
          </a:p>
        </p:txBody>
      </p:sp>
    </p:spTree>
    <p:extLst>
      <p:ext uri="{BB962C8B-B14F-4D97-AF65-F5344CB8AC3E}">
        <p14:creationId xmlns:p14="http://schemas.microsoft.com/office/powerpoint/2010/main" val="227259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C62ADEE4-0C9F-4D78-86DE-7D2F05B242B8}" type="datetime3">
              <a:rPr lang="en-US" smtClean="0"/>
              <a:t>4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66</a:t>
            </a:fld>
            <a:endParaRPr lang="en-US"/>
          </a:p>
        </p:txBody>
      </p:sp>
    </p:spTree>
    <p:extLst>
      <p:ext uri="{BB962C8B-B14F-4D97-AF65-F5344CB8AC3E}">
        <p14:creationId xmlns:p14="http://schemas.microsoft.com/office/powerpoint/2010/main" val="255409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4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247113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 May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F16D-F220-6923-FAA5-0EB669796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A95CF-D7BF-9ACF-F7F8-F15D991C6AA7}"/>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70F96B38-C8E1-E0E8-F830-5EAE0A5DD65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2482F5D-7F30-2491-5020-B25614F75DCA}"/>
              </a:ext>
            </a:extLst>
          </p:cNvPr>
          <p:cNvSpPr>
            <a:spLocks noGrp="1"/>
          </p:cNvSpPr>
          <p:nvPr>
            <p:ph type="dt" idx="1"/>
          </p:nvPr>
        </p:nvSpPr>
        <p:spPr/>
        <p:txBody>
          <a:bodyPr/>
          <a:lstStyle/>
          <a:p>
            <a:fld id="{E2EDA06B-7F07-4ADC-8F75-C1E3C02E2F60}" type="datetime3">
              <a:rPr lang="en-US" smtClean="0"/>
              <a:t>4 May 2026</a:t>
            </a:fld>
            <a:endParaRPr lang="en-US"/>
          </a:p>
        </p:txBody>
      </p:sp>
      <p:sp>
        <p:nvSpPr>
          <p:cNvPr id="5" name="Slide Number Placeholder 4">
            <a:extLst>
              <a:ext uri="{FF2B5EF4-FFF2-40B4-BE49-F238E27FC236}">
                <a16:creationId xmlns:a16="http://schemas.microsoft.com/office/drawing/2014/main" id="{77DFE09A-4C27-761F-C013-142D94D624A6}"/>
              </a:ext>
            </a:extLst>
          </p:cNvPr>
          <p:cNvSpPr>
            <a:spLocks noGrp="1"/>
          </p:cNvSpPr>
          <p:nvPr>
            <p:ph type="sldNum" sz="quarter" idx="5"/>
          </p:nvPr>
        </p:nvSpPr>
        <p:spPr/>
        <p:txBody>
          <a:bodyPr/>
          <a:lstStyle/>
          <a:p>
            <a:fld id="{CF5EBCF4-26FC-4F76-8DA1-52FDDC328D44}" type="slidenum">
              <a:rPr lang="en-US" smtClean="0"/>
              <a:pPr/>
              <a:t>11</a:t>
            </a:fld>
            <a:endParaRPr lang="en-US"/>
          </a:p>
        </p:txBody>
      </p:sp>
    </p:spTree>
    <p:extLst>
      <p:ext uri="{BB962C8B-B14F-4D97-AF65-F5344CB8AC3E}">
        <p14:creationId xmlns:p14="http://schemas.microsoft.com/office/powerpoint/2010/main" val="166576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E2D8A-2F08-1495-2D66-9E6275795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967D0-5D3E-6CCF-1633-5CE8476A5DC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EBA19745-8929-377E-8022-A8F73C6D217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7D82B6C-BBD6-EB4A-7451-7D7A452471A5}"/>
              </a:ext>
            </a:extLst>
          </p:cNvPr>
          <p:cNvSpPr>
            <a:spLocks noGrp="1"/>
          </p:cNvSpPr>
          <p:nvPr>
            <p:ph type="dt" idx="1"/>
          </p:nvPr>
        </p:nvSpPr>
        <p:spPr/>
        <p:txBody>
          <a:bodyPr/>
          <a:lstStyle/>
          <a:p>
            <a:fld id="{A4FC4A73-EF24-4DBD-BE03-C4CAACADD3D7}" type="datetime3">
              <a:rPr lang="en-US" smtClean="0"/>
              <a:t>4 May 2026</a:t>
            </a:fld>
            <a:endParaRPr lang="en-US"/>
          </a:p>
        </p:txBody>
      </p:sp>
      <p:sp>
        <p:nvSpPr>
          <p:cNvPr id="5" name="Slide Number Placeholder 4">
            <a:extLst>
              <a:ext uri="{FF2B5EF4-FFF2-40B4-BE49-F238E27FC236}">
                <a16:creationId xmlns:a16="http://schemas.microsoft.com/office/drawing/2014/main" id="{7C229F3B-CB5F-67CC-F48F-119BF0AE0A7A}"/>
              </a:ext>
            </a:extLst>
          </p:cNvPr>
          <p:cNvSpPr>
            <a:spLocks noGrp="1"/>
          </p:cNvSpPr>
          <p:nvPr>
            <p:ph type="sldNum" sz="quarter" idx="5"/>
          </p:nvPr>
        </p:nvSpPr>
        <p:spPr/>
        <p:txBody>
          <a:bodyPr/>
          <a:lstStyle/>
          <a:p>
            <a:fld id="{CF5EBCF4-26FC-4F76-8DA1-52FDDC328D44}" type="slidenum">
              <a:rPr lang="en-US" smtClean="0"/>
              <a:pPr/>
              <a:t>27</a:t>
            </a:fld>
            <a:endParaRPr lang="en-US"/>
          </a:p>
        </p:txBody>
      </p:sp>
    </p:spTree>
    <p:extLst>
      <p:ext uri="{BB962C8B-B14F-4D97-AF65-F5344CB8AC3E}">
        <p14:creationId xmlns:p14="http://schemas.microsoft.com/office/powerpoint/2010/main" val="298080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F786-A019-5741-DB13-58B82B0E5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63F2C-EDC5-8C81-B7FB-D0973BE44C5C}"/>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DE83786C-6B7F-9DBD-17D5-6C642EE9B05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CAD1B02-2793-A11B-3F25-6661289D303D}"/>
              </a:ext>
            </a:extLst>
          </p:cNvPr>
          <p:cNvSpPr>
            <a:spLocks noGrp="1"/>
          </p:cNvSpPr>
          <p:nvPr>
            <p:ph type="dt" idx="1"/>
          </p:nvPr>
        </p:nvSpPr>
        <p:spPr/>
        <p:txBody>
          <a:bodyPr/>
          <a:lstStyle/>
          <a:p>
            <a:fld id="{A4FC4A73-EF24-4DBD-BE03-C4CAACADD3D7}" type="datetime3">
              <a:rPr lang="en-US" smtClean="0"/>
              <a:t>4 May 2026</a:t>
            </a:fld>
            <a:endParaRPr lang="en-US"/>
          </a:p>
        </p:txBody>
      </p:sp>
      <p:sp>
        <p:nvSpPr>
          <p:cNvPr id="5" name="Slide Number Placeholder 4">
            <a:extLst>
              <a:ext uri="{FF2B5EF4-FFF2-40B4-BE49-F238E27FC236}">
                <a16:creationId xmlns:a16="http://schemas.microsoft.com/office/drawing/2014/main" id="{D5703D29-5495-DE5A-0F7C-00BF0189478A}"/>
              </a:ext>
            </a:extLst>
          </p:cNvPr>
          <p:cNvSpPr>
            <a:spLocks noGrp="1"/>
          </p:cNvSpPr>
          <p:nvPr>
            <p:ph type="sldNum" sz="quarter" idx="5"/>
          </p:nvPr>
        </p:nvSpPr>
        <p:spPr/>
        <p:txBody>
          <a:bodyPr/>
          <a:lstStyle/>
          <a:p>
            <a:fld id="{CF5EBCF4-26FC-4F76-8DA1-52FDDC328D44}" type="slidenum">
              <a:rPr lang="en-US" smtClean="0"/>
              <a:pPr/>
              <a:t>30</a:t>
            </a:fld>
            <a:endParaRPr lang="en-US"/>
          </a:p>
        </p:txBody>
      </p:sp>
    </p:spTree>
    <p:extLst>
      <p:ext uri="{BB962C8B-B14F-4D97-AF65-F5344CB8AC3E}">
        <p14:creationId xmlns:p14="http://schemas.microsoft.com/office/powerpoint/2010/main" val="366663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35</a:t>
            </a:fld>
            <a:endParaRPr lang="en-US"/>
          </a:p>
        </p:txBody>
      </p:sp>
    </p:spTree>
    <p:extLst>
      <p:ext uri="{BB962C8B-B14F-4D97-AF65-F5344CB8AC3E}">
        <p14:creationId xmlns:p14="http://schemas.microsoft.com/office/powerpoint/2010/main" val="10932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2157-F864-CA9C-8F3B-A16633C47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997B4-3C8C-5627-3FF2-6247509F63EE}"/>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00968E08-1692-EE56-5E90-1CE76AAE64C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15A29D2-4368-DB76-2714-51E1FB96CB8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 May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42A22F06-3103-316B-94B0-5E48FB2408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944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4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38</a:t>
            </a:fld>
            <a:endParaRPr lang="en-US"/>
          </a:p>
        </p:txBody>
      </p:sp>
    </p:spTree>
    <p:extLst>
      <p:ext uri="{BB962C8B-B14F-4D97-AF65-F5344CB8AC3E}">
        <p14:creationId xmlns:p14="http://schemas.microsoft.com/office/powerpoint/2010/main" val="30846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heme" Target="../theme/theme1.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oleObject" Target="../embeddings/oleObject2.bin"/><Relationship Id="rId2" Type="http://schemas.openxmlformats.org/officeDocument/2006/relationships/slideLayout" Target="../slideLayouts/slideLayout4.xml"/><Relationship Id="rId16" Type="http://schemas.openxmlformats.org/officeDocument/2006/relationships/tags" Target="../tags/tag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image" Target="../media/image4.sv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4"/>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7"/>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6"/>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5" progId="TCLayout.ActiveDocument.1">
                  <p:embed/>
                </p:oleObj>
              </mc:Choice>
              <mc:Fallback>
                <p:oleObj name="think-cell Slide" r:id="rId17"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19"/>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oleObject" Target="../embeddings/oleObject12.bin"/><Relationship Id="rId3" Type="http://schemas.openxmlformats.org/officeDocument/2006/relationships/tags" Target="../tags/tag159.xml"/><Relationship Id="rId21" Type="http://schemas.openxmlformats.org/officeDocument/2006/relationships/chart" Target="../charts/chart1.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slideLayout" Target="../slideLayouts/slideLayout13.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image" Target="../media/image17.svg"/><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image" Target="../media/image19.svg"/><Relationship Id="rId10" Type="http://schemas.openxmlformats.org/officeDocument/2006/relationships/tags" Target="../tags/tag166.xml"/><Relationship Id="rId19" Type="http://schemas.openxmlformats.org/officeDocument/2006/relationships/image" Target="../media/image12.emf"/><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image" Target="../media/image18.svg"/></Relationships>
</file>

<file path=ppt/slides/_rels/slide11.xml.rels><?xml version="1.0" encoding="UTF-8" standalone="yes"?>
<Relationships xmlns="http://schemas.openxmlformats.org/package/2006/relationships"><Relationship Id="rId26" Type="http://schemas.openxmlformats.org/officeDocument/2006/relationships/tags" Target="../tags/tag198.xml"/><Relationship Id="rId21" Type="http://schemas.openxmlformats.org/officeDocument/2006/relationships/tags" Target="../tags/tag193.xml"/><Relationship Id="rId34" Type="http://schemas.openxmlformats.org/officeDocument/2006/relationships/tags" Target="../tags/tag206.xml"/><Relationship Id="rId42" Type="http://schemas.openxmlformats.org/officeDocument/2006/relationships/tags" Target="../tags/tag214.xml"/><Relationship Id="rId47" Type="http://schemas.openxmlformats.org/officeDocument/2006/relationships/tags" Target="../tags/tag219.xml"/><Relationship Id="rId50" Type="http://schemas.openxmlformats.org/officeDocument/2006/relationships/tags" Target="../tags/tag222.xml"/><Relationship Id="rId55" Type="http://schemas.openxmlformats.org/officeDocument/2006/relationships/tags" Target="../tags/tag227.xml"/><Relationship Id="rId63" Type="http://schemas.openxmlformats.org/officeDocument/2006/relationships/tags" Target="../tags/tag235.xml"/><Relationship Id="rId7" Type="http://schemas.openxmlformats.org/officeDocument/2006/relationships/tags" Target="../tags/tag179.xml"/><Relationship Id="rId2" Type="http://schemas.openxmlformats.org/officeDocument/2006/relationships/tags" Target="../tags/tag174.xml"/><Relationship Id="rId16" Type="http://schemas.openxmlformats.org/officeDocument/2006/relationships/tags" Target="../tags/tag188.xml"/><Relationship Id="rId29" Type="http://schemas.openxmlformats.org/officeDocument/2006/relationships/tags" Target="../tags/tag201.xml"/><Relationship Id="rId11" Type="http://schemas.openxmlformats.org/officeDocument/2006/relationships/tags" Target="../tags/tag183.xml"/><Relationship Id="rId24" Type="http://schemas.openxmlformats.org/officeDocument/2006/relationships/tags" Target="../tags/tag196.xml"/><Relationship Id="rId32" Type="http://schemas.openxmlformats.org/officeDocument/2006/relationships/tags" Target="../tags/tag204.xml"/><Relationship Id="rId37" Type="http://schemas.openxmlformats.org/officeDocument/2006/relationships/tags" Target="../tags/tag209.xml"/><Relationship Id="rId40" Type="http://schemas.openxmlformats.org/officeDocument/2006/relationships/tags" Target="../tags/tag212.xml"/><Relationship Id="rId45" Type="http://schemas.openxmlformats.org/officeDocument/2006/relationships/tags" Target="../tags/tag217.xml"/><Relationship Id="rId53" Type="http://schemas.openxmlformats.org/officeDocument/2006/relationships/tags" Target="../tags/tag225.xml"/><Relationship Id="rId58" Type="http://schemas.openxmlformats.org/officeDocument/2006/relationships/tags" Target="../tags/tag230.xml"/><Relationship Id="rId66" Type="http://schemas.openxmlformats.org/officeDocument/2006/relationships/oleObject" Target="../embeddings/oleObject13.bin"/><Relationship Id="rId5" Type="http://schemas.openxmlformats.org/officeDocument/2006/relationships/tags" Target="../tags/tag177.xml"/><Relationship Id="rId61" Type="http://schemas.openxmlformats.org/officeDocument/2006/relationships/tags" Target="../tags/tag233.xml"/><Relationship Id="rId19" Type="http://schemas.openxmlformats.org/officeDocument/2006/relationships/tags" Target="../tags/tag19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tags" Target="../tags/tag199.xml"/><Relationship Id="rId30" Type="http://schemas.openxmlformats.org/officeDocument/2006/relationships/tags" Target="../tags/tag202.xml"/><Relationship Id="rId35" Type="http://schemas.openxmlformats.org/officeDocument/2006/relationships/tags" Target="../tags/tag207.xml"/><Relationship Id="rId43" Type="http://schemas.openxmlformats.org/officeDocument/2006/relationships/tags" Target="../tags/tag215.xml"/><Relationship Id="rId48" Type="http://schemas.openxmlformats.org/officeDocument/2006/relationships/tags" Target="../tags/tag220.xml"/><Relationship Id="rId56" Type="http://schemas.openxmlformats.org/officeDocument/2006/relationships/tags" Target="../tags/tag228.xml"/><Relationship Id="rId64" Type="http://schemas.openxmlformats.org/officeDocument/2006/relationships/slideLayout" Target="../slideLayouts/slideLayout4.xml"/><Relationship Id="rId8" Type="http://schemas.openxmlformats.org/officeDocument/2006/relationships/tags" Target="../tags/tag180.xml"/><Relationship Id="rId51" Type="http://schemas.openxmlformats.org/officeDocument/2006/relationships/tags" Target="../tags/tag223.xml"/><Relationship Id="rId3" Type="http://schemas.openxmlformats.org/officeDocument/2006/relationships/tags" Target="../tags/tag175.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tags" Target="../tags/tag197.xml"/><Relationship Id="rId33" Type="http://schemas.openxmlformats.org/officeDocument/2006/relationships/tags" Target="../tags/tag205.xml"/><Relationship Id="rId38" Type="http://schemas.openxmlformats.org/officeDocument/2006/relationships/tags" Target="../tags/tag210.xml"/><Relationship Id="rId46" Type="http://schemas.openxmlformats.org/officeDocument/2006/relationships/tags" Target="../tags/tag218.xml"/><Relationship Id="rId59" Type="http://schemas.openxmlformats.org/officeDocument/2006/relationships/tags" Target="../tags/tag231.xml"/><Relationship Id="rId67" Type="http://schemas.openxmlformats.org/officeDocument/2006/relationships/image" Target="../media/image12.emf"/><Relationship Id="rId20" Type="http://schemas.openxmlformats.org/officeDocument/2006/relationships/tags" Target="../tags/tag192.xml"/><Relationship Id="rId41" Type="http://schemas.openxmlformats.org/officeDocument/2006/relationships/tags" Target="../tags/tag213.xml"/><Relationship Id="rId54" Type="http://schemas.openxmlformats.org/officeDocument/2006/relationships/tags" Target="../tags/tag226.xml"/><Relationship Id="rId62" Type="http://schemas.openxmlformats.org/officeDocument/2006/relationships/tags" Target="../tags/tag234.xml"/><Relationship Id="rId1" Type="http://schemas.openxmlformats.org/officeDocument/2006/relationships/tags" Target="../tags/tag173.xml"/><Relationship Id="rId6" Type="http://schemas.openxmlformats.org/officeDocument/2006/relationships/tags" Target="../tags/tag178.xml"/><Relationship Id="rId15" Type="http://schemas.openxmlformats.org/officeDocument/2006/relationships/tags" Target="../tags/tag187.xml"/><Relationship Id="rId23" Type="http://schemas.openxmlformats.org/officeDocument/2006/relationships/tags" Target="../tags/tag195.xml"/><Relationship Id="rId28" Type="http://schemas.openxmlformats.org/officeDocument/2006/relationships/tags" Target="../tags/tag200.xml"/><Relationship Id="rId36" Type="http://schemas.openxmlformats.org/officeDocument/2006/relationships/tags" Target="../tags/tag208.xml"/><Relationship Id="rId49" Type="http://schemas.openxmlformats.org/officeDocument/2006/relationships/tags" Target="../tags/tag221.xml"/><Relationship Id="rId57" Type="http://schemas.openxmlformats.org/officeDocument/2006/relationships/tags" Target="../tags/tag229.xml"/><Relationship Id="rId10" Type="http://schemas.openxmlformats.org/officeDocument/2006/relationships/tags" Target="../tags/tag182.xml"/><Relationship Id="rId31" Type="http://schemas.openxmlformats.org/officeDocument/2006/relationships/tags" Target="../tags/tag203.xml"/><Relationship Id="rId44" Type="http://schemas.openxmlformats.org/officeDocument/2006/relationships/tags" Target="../tags/tag216.xml"/><Relationship Id="rId52" Type="http://schemas.openxmlformats.org/officeDocument/2006/relationships/tags" Target="../tags/tag224.xml"/><Relationship Id="rId60" Type="http://schemas.openxmlformats.org/officeDocument/2006/relationships/tags" Target="../tags/tag232.xml"/><Relationship Id="rId65" Type="http://schemas.openxmlformats.org/officeDocument/2006/relationships/notesSlide" Target="../notesSlides/notesSlide4.xml"/><Relationship Id="rId4" Type="http://schemas.openxmlformats.org/officeDocument/2006/relationships/tags" Target="../tags/tag176.xml"/><Relationship Id="rId9" Type="http://schemas.openxmlformats.org/officeDocument/2006/relationships/tags" Target="../tags/tag181.xml"/><Relationship Id="rId13" Type="http://schemas.openxmlformats.org/officeDocument/2006/relationships/tags" Target="../tags/tag185.xml"/><Relationship Id="rId18" Type="http://schemas.openxmlformats.org/officeDocument/2006/relationships/tags" Target="../tags/tag190.xml"/><Relationship Id="rId39" Type="http://schemas.openxmlformats.org/officeDocument/2006/relationships/tags" Target="../tags/tag211.xml"/></Relationships>
</file>

<file path=ppt/slides/_rels/slide12.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tags" Target="../tags/tag253.xml"/><Relationship Id="rId26" Type="http://schemas.openxmlformats.org/officeDocument/2006/relationships/chart" Target="../charts/chart2.xml"/><Relationship Id="rId3" Type="http://schemas.openxmlformats.org/officeDocument/2006/relationships/tags" Target="../tags/tag238.xml"/><Relationship Id="rId21" Type="http://schemas.openxmlformats.org/officeDocument/2006/relationships/tags" Target="../tags/tag256.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image" Target="../media/image17.svg"/><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tags" Target="../tags/tag255.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image" Target="../media/image12.emf"/><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oleObject" Target="../embeddings/oleObject14.bin"/><Relationship Id="rId10" Type="http://schemas.openxmlformats.org/officeDocument/2006/relationships/tags" Target="../tags/tag245.xml"/><Relationship Id="rId19" Type="http://schemas.openxmlformats.org/officeDocument/2006/relationships/tags" Target="../tags/tag254.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slideLayout" Target="../slideLayouts/slideLayout13.xml"/><Relationship Id="rId27"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259.xml"/><Relationship Id="rId7" Type="http://schemas.openxmlformats.org/officeDocument/2006/relationships/slideLayout" Target="../slideLayouts/slideLayout4.xml"/><Relationship Id="rId12" Type="http://schemas.openxmlformats.org/officeDocument/2006/relationships/slide" Target="slide32.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slide" Target="slide8.xml"/><Relationship Id="rId5" Type="http://schemas.openxmlformats.org/officeDocument/2006/relationships/tags" Target="../tags/tag261.xml"/><Relationship Id="rId10" Type="http://schemas.openxmlformats.org/officeDocument/2006/relationships/slide" Target="slide3.xml"/><Relationship Id="rId4" Type="http://schemas.openxmlformats.org/officeDocument/2006/relationships/tags" Target="../tags/tag260.xml"/><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oleObject" Target="../embeddings/oleObject16.bin"/><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slideLayout" Target="../slideLayouts/slideLayout9.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0" Type="http://schemas.openxmlformats.org/officeDocument/2006/relationships/tags" Target="../tags/tag272.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image" Target="../media/image20.svg"/><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1.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oleObject" Target="../embeddings/oleObject17.bin"/><Relationship Id="rId5" Type="http://schemas.openxmlformats.org/officeDocument/2006/relationships/tags" Target="../tags/tag278.xml"/><Relationship Id="rId15" Type="http://schemas.openxmlformats.org/officeDocument/2006/relationships/image" Target="../media/image22.svg"/><Relationship Id="rId10" Type="http://schemas.openxmlformats.org/officeDocument/2006/relationships/slideLayout" Target="../slideLayouts/slideLayout9.xml"/><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oleObject" Target="../embeddings/oleObject18.bin"/><Relationship Id="rId7" Type="http://schemas.openxmlformats.org/officeDocument/2006/relationships/image" Target="../media/image19.svg"/><Relationship Id="rId2" Type="http://schemas.openxmlformats.org/officeDocument/2006/relationships/slideLayout" Target="../slideLayouts/slideLayout9.xml"/><Relationship Id="rId1" Type="http://schemas.openxmlformats.org/officeDocument/2006/relationships/tags" Target="../tags/tag283.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12.emf"/><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286.xml"/><Relationship Id="rId7" Type="http://schemas.openxmlformats.org/officeDocument/2006/relationships/image" Target="../media/image21.sv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12.emf"/><Relationship Id="rId5" Type="http://schemas.openxmlformats.org/officeDocument/2006/relationships/oleObject" Target="../embeddings/oleObject19.bin"/><Relationship Id="rId4" Type="http://schemas.openxmlformats.org/officeDocument/2006/relationships/slideLayout" Target="../slideLayouts/slideLayout9.xml"/><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image" Target="../media/image27.svg"/><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image" Target="../media/image12.emf"/><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oleObject" Target="../embeddings/oleObject20.bin"/><Relationship Id="rId5" Type="http://schemas.openxmlformats.org/officeDocument/2006/relationships/tags" Target="../tags/tag291.xml"/><Relationship Id="rId15" Type="http://schemas.openxmlformats.org/officeDocument/2006/relationships/image" Target="../media/image29.svg"/><Relationship Id="rId10" Type="http://schemas.openxmlformats.org/officeDocument/2006/relationships/slideLayout" Target="../slideLayouts/slideLayout9.xml"/><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tags" Target="../tags/tag298.xml"/><Relationship Id="rId7" Type="http://schemas.openxmlformats.org/officeDocument/2006/relationships/image" Target="../media/image12.emf"/><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oleObject" Target="../embeddings/oleObject21.bin"/><Relationship Id="rId5" Type="http://schemas.openxmlformats.org/officeDocument/2006/relationships/slideLayout" Target="../slideLayouts/slideLayout9.xml"/><Relationship Id="rId4" Type="http://schemas.openxmlformats.org/officeDocument/2006/relationships/tags" Target="../tags/tag299.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oleObject" Target="../embeddings/oleObject4.bin"/><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4.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2.emf"/></Relationships>
</file>

<file path=ppt/slides/_rels/slide20.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image" Target="../media/image27.svg"/><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image" Target="../media/image1.emf"/><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oleObject" Target="../embeddings/oleObject22.bin"/><Relationship Id="rId5" Type="http://schemas.openxmlformats.org/officeDocument/2006/relationships/tags" Target="../tags/tag304.xml"/><Relationship Id="rId15" Type="http://schemas.openxmlformats.org/officeDocument/2006/relationships/image" Target="../media/image32.svg"/><Relationship Id="rId10" Type="http://schemas.openxmlformats.org/officeDocument/2006/relationships/slideLayout" Target="../slideLayouts/slideLayout9.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image" Target="../media/image3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tags" Target="../tags/tag309.xml"/><Relationship Id="rId5" Type="http://schemas.openxmlformats.org/officeDocument/2006/relationships/image" Target="../media/image35.pn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tags" Target="../tags/tag3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tags" Target="../tags/tag323.xml"/><Relationship Id="rId18" Type="http://schemas.openxmlformats.org/officeDocument/2006/relationships/tags" Target="../tags/tag328.xml"/><Relationship Id="rId3" Type="http://schemas.openxmlformats.org/officeDocument/2006/relationships/tags" Target="../tags/tag313.xml"/><Relationship Id="rId21" Type="http://schemas.openxmlformats.org/officeDocument/2006/relationships/notesSlide" Target="../notesSlides/notesSlide5.xml"/><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chart" Target="../charts/chart5.xml"/><Relationship Id="rId2" Type="http://schemas.openxmlformats.org/officeDocument/2006/relationships/tags" Target="../tags/tag312.xml"/><Relationship Id="rId16" Type="http://schemas.openxmlformats.org/officeDocument/2006/relationships/tags" Target="../tags/tag326.xml"/><Relationship Id="rId20" Type="http://schemas.openxmlformats.org/officeDocument/2006/relationships/slideLayout" Target="../slideLayouts/slideLayout9.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24" Type="http://schemas.openxmlformats.org/officeDocument/2006/relationships/chart" Target="../charts/chart4.xml"/><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image" Target="../media/image12.emf"/><Relationship Id="rId10" Type="http://schemas.openxmlformats.org/officeDocument/2006/relationships/tags" Target="../tags/tag320.xml"/><Relationship Id="rId19" Type="http://schemas.openxmlformats.org/officeDocument/2006/relationships/tags" Target="../tags/tag329.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slide" Target="slide32.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slide" Target="slide1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8.xml"/><Relationship Id="rId5" Type="http://schemas.openxmlformats.org/officeDocument/2006/relationships/tags" Target="../tags/tag22.xml"/><Relationship Id="rId10" Type="http://schemas.openxmlformats.org/officeDocument/2006/relationships/image" Target="../media/image12.emf"/><Relationship Id="rId4" Type="http://schemas.openxmlformats.org/officeDocument/2006/relationships/tags" Target="../tags/tag21.xml"/><Relationship Id="rId9"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tags" Target="../tags/tag332.xml"/><Relationship Id="rId7" Type="http://schemas.openxmlformats.org/officeDocument/2006/relationships/image" Target="../media/image1.emf"/><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oleObject" Target="../embeddings/oleObject26.bin"/><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333.xml"/><Relationship Id="rId5" Type="http://schemas.openxmlformats.org/officeDocument/2006/relationships/image" Target="../media/image41.png"/><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slide" Target="slide13.xml"/><Relationship Id="rId3" Type="http://schemas.openxmlformats.org/officeDocument/2006/relationships/tags" Target="../tags/tag336.xml"/><Relationship Id="rId7" Type="http://schemas.openxmlformats.org/officeDocument/2006/relationships/tags" Target="../tags/tag340.xml"/><Relationship Id="rId12" Type="http://schemas.openxmlformats.org/officeDocument/2006/relationships/slide" Target="slide8.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slide" Target="slide3.xml"/><Relationship Id="rId5" Type="http://schemas.openxmlformats.org/officeDocument/2006/relationships/tags" Target="../tags/tag338.xml"/><Relationship Id="rId10" Type="http://schemas.openxmlformats.org/officeDocument/2006/relationships/image" Target="../media/image12.emf"/><Relationship Id="rId4" Type="http://schemas.openxmlformats.org/officeDocument/2006/relationships/tags" Target="../tags/tag337.xml"/><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slideLayout" Target="../slideLayouts/slideLayout13.xml"/><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tags" Target="../tags/tag343.xml"/><Relationship Id="rId21" Type="http://schemas.openxmlformats.org/officeDocument/2006/relationships/image" Target="../media/image47.png"/><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tags" Target="../tags/tag342.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24" Type="http://schemas.openxmlformats.org/officeDocument/2006/relationships/image" Target="../media/image50.png"/><Relationship Id="rId5" Type="http://schemas.openxmlformats.org/officeDocument/2006/relationships/tags" Target="../tags/tag345.xml"/><Relationship Id="rId15" Type="http://schemas.openxmlformats.org/officeDocument/2006/relationships/image" Target="../media/image1.emf"/><Relationship Id="rId23" Type="http://schemas.openxmlformats.org/officeDocument/2006/relationships/image" Target="../media/image49.png"/><Relationship Id="rId10" Type="http://schemas.openxmlformats.org/officeDocument/2006/relationships/tags" Target="../tags/tag350.xml"/><Relationship Id="rId19" Type="http://schemas.openxmlformats.org/officeDocument/2006/relationships/image" Target="../media/image45.jpeg"/><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oleObject" Target="../embeddings/oleObject29.bin"/><Relationship Id="rId22"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tags" Target="../tags/tag353.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image" Target="../media/image12.emf"/><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oleObject" Target="../embeddings/oleObject31.bin"/><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notesSlide" Target="../notesSlides/notesSlide7.xml"/><Relationship Id="rId5" Type="http://schemas.openxmlformats.org/officeDocument/2006/relationships/tags" Target="../tags/tag358.xml"/><Relationship Id="rId10" Type="http://schemas.openxmlformats.org/officeDocument/2006/relationships/slideLayout" Target="../slideLayouts/slideLayout4.xml"/><Relationship Id="rId4" Type="http://schemas.openxmlformats.org/officeDocument/2006/relationships/tags" Target="../tags/tag357.xml"/><Relationship Id="rId9" Type="http://schemas.openxmlformats.org/officeDocument/2006/relationships/tags" Target="../tags/tag362.xml"/></Relationships>
</file>

<file path=ppt/slides/_rels/slide36.xml.rels><?xml version="1.0" encoding="UTF-8" standalone="yes"?>
<Relationships xmlns="http://schemas.openxmlformats.org/package/2006/relationships"><Relationship Id="rId26" Type="http://schemas.openxmlformats.org/officeDocument/2006/relationships/tags" Target="../tags/tag388.xml"/><Relationship Id="rId21" Type="http://schemas.openxmlformats.org/officeDocument/2006/relationships/tags" Target="../tags/tag383.xml"/><Relationship Id="rId42" Type="http://schemas.openxmlformats.org/officeDocument/2006/relationships/tags" Target="../tags/tag404.xml"/><Relationship Id="rId47" Type="http://schemas.openxmlformats.org/officeDocument/2006/relationships/tags" Target="../tags/tag409.xml"/><Relationship Id="rId63" Type="http://schemas.openxmlformats.org/officeDocument/2006/relationships/tags" Target="../tags/tag425.xml"/><Relationship Id="rId68" Type="http://schemas.openxmlformats.org/officeDocument/2006/relationships/tags" Target="../tags/tag430.xml"/><Relationship Id="rId84" Type="http://schemas.openxmlformats.org/officeDocument/2006/relationships/tags" Target="../tags/tag446.xml"/><Relationship Id="rId89" Type="http://schemas.openxmlformats.org/officeDocument/2006/relationships/tags" Target="../tags/tag451.xml"/><Relationship Id="rId112" Type="http://schemas.openxmlformats.org/officeDocument/2006/relationships/image" Target="../media/image1.emf"/><Relationship Id="rId16" Type="http://schemas.openxmlformats.org/officeDocument/2006/relationships/tags" Target="../tags/tag378.xml"/><Relationship Id="rId107" Type="http://schemas.openxmlformats.org/officeDocument/2006/relationships/tags" Target="../tags/tag469.xml"/><Relationship Id="rId11" Type="http://schemas.openxmlformats.org/officeDocument/2006/relationships/tags" Target="../tags/tag373.xml"/><Relationship Id="rId32" Type="http://schemas.openxmlformats.org/officeDocument/2006/relationships/tags" Target="../tags/tag394.xml"/><Relationship Id="rId37" Type="http://schemas.openxmlformats.org/officeDocument/2006/relationships/tags" Target="../tags/tag399.xml"/><Relationship Id="rId53" Type="http://schemas.openxmlformats.org/officeDocument/2006/relationships/tags" Target="../tags/tag415.xml"/><Relationship Id="rId58" Type="http://schemas.openxmlformats.org/officeDocument/2006/relationships/tags" Target="../tags/tag420.xml"/><Relationship Id="rId74" Type="http://schemas.openxmlformats.org/officeDocument/2006/relationships/tags" Target="../tags/tag436.xml"/><Relationship Id="rId79" Type="http://schemas.openxmlformats.org/officeDocument/2006/relationships/tags" Target="../tags/tag441.xml"/><Relationship Id="rId102" Type="http://schemas.openxmlformats.org/officeDocument/2006/relationships/tags" Target="../tags/tag464.xml"/><Relationship Id="rId5" Type="http://schemas.openxmlformats.org/officeDocument/2006/relationships/tags" Target="../tags/tag367.xml"/><Relationship Id="rId90" Type="http://schemas.openxmlformats.org/officeDocument/2006/relationships/tags" Target="../tags/tag452.xml"/><Relationship Id="rId95" Type="http://schemas.openxmlformats.org/officeDocument/2006/relationships/tags" Target="../tags/tag457.xml"/><Relationship Id="rId22" Type="http://schemas.openxmlformats.org/officeDocument/2006/relationships/tags" Target="../tags/tag384.xml"/><Relationship Id="rId27" Type="http://schemas.openxmlformats.org/officeDocument/2006/relationships/tags" Target="../tags/tag389.xml"/><Relationship Id="rId43" Type="http://schemas.openxmlformats.org/officeDocument/2006/relationships/tags" Target="../tags/tag405.xml"/><Relationship Id="rId48" Type="http://schemas.openxmlformats.org/officeDocument/2006/relationships/tags" Target="../tags/tag410.xml"/><Relationship Id="rId64" Type="http://schemas.openxmlformats.org/officeDocument/2006/relationships/tags" Target="../tags/tag426.xml"/><Relationship Id="rId69" Type="http://schemas.openxmlformats.org/officeDocument/2006/relationships/tags" Target="../tags/tag431.xml"/><Relationship Id="rId80" Type="http://schemas.openxmlformats.org/officeDocument/2006/relationships/tags" Target="../tags/tag442.xml"/><Relationship Id="rId85" Type="http://schemas.openxmlformats.org/officeDocument/2006/relationships/tags" Target="../tags/tag447.xml"/><Relationship Id="rId12" Type="http://schemas.openxmlformats.org/officeDocument/2006/relationships/tags" Target="../tags/tag374.xml"/><Relationship Id="rId17" Type="http://schemas.openxmlformats.org/officeDocument/2006/relationships/tags" Target="../tags/tag379.xml"/><Relationship Id="rId33" Type="http://schemas.openxmlformats.org/officeDocument/2006/relationships/tags" Target="../tags/tag395.xml"/><Relationship Id="rId38" Type="http://schemas.openxmlformats.org/officeDocument/2006/relationships/tags" Target="../tags/tag400.xml"/><Relationship Id="rId59" Type="http://schemas.openxmlformats.org/officeDocument/2006/relationships/tags" Target="../tags/tag421.xml"/><Relationship Id="rId103" Type="http://schemas.openxmlformats.org/officeDocument/2006/relationships/tags" Target="../tags/tag465.xml"/><Relationship Id="rId108" Type="http://schemas.openxmlformats.org/officeDocument/2006/relationships/tags" Target="../tags/tag470.xml"/><Relationship Id="rId54" Type="http://schemas.openxmlformats.org/officeDocument/2006/relationships/tags" Target="../tags/tag416.xml"/><Relationship Id="rId70" Type="http://schemas.openxmlformats.org/officeDocument/2006/relationships/tags" Target="../tags/tag432.xml"/><Relationship Id="rId75" Type="http://schemas.openxmlformats.org/officeDocument/2006/relationships/tags" Target="../tags/tag437.xml"/><Relationship Id="rId91" Type="http://schemas.openxmlformats.org/officeDocument/2006/relationships/tags" Target="../tags/tag453.xml"/><Relationship Id="rId96" Type="http://schemas.openxmlformats.org/officeDocument/2006/relationships/tags" Target="../tags/tag458.xml"/><Relationship Id="rId1" Type="http://schemas.openxmlformats.org/officeDocument/2006/relationships/tags" Target="../tags/tag363.xml"/><Relationship Id="rId6" Type="http://schemas.openxmlformats.org/officeDocument/2006/relationships/tags" Target="../tags/tag368.xml"/><Relationship Id="rId15" Type="http://schemas.openxmlformats.org/officeDocument/2006/relationships/tags" Target="../tags/tag377.xml"/><Relationship Id="rId23" Type="http://schemas.openxmlformats.org/officeDocument/2006/relationships/tags" Target="../tags/tag385.xml"/><Relationship Id="rId28" Type="http://schemas.openxmlformats.org/officeDocument/2006/relationships/tags" Target="../tags/tag390.xml"/><Relationship Id="rId36" Type="http://schemas.openxmlformats.org/officeDocument/2006/relationships/tags" Target="../tags/tag398.xml"/><Relationship Id="rId49" Type="http://schemas.openxmlformats.org/officeDocument/2006/relationships/tags" Target="../tags/tag411.xml"/><Relationship Id="rId57" Type="http://schemas.openxmlformats.org/officeDocument/2006/relationships/tags" Target="../tags/tag419.xml"/><Relationship Id="rId106" Type="http://schemas.openxmlformats.org/officeDocument/2006/relationships/tags" Target="../tags/tag468.xml"/><Relationship Id="rId10" Type="http://schemas.openxmlformats.org/officeDocument/2006/relationships/tags" Target="../tags/tag372.xml"/><Relationship Id="rId31" Type="http://schemas.openxmlformats.org/officeDocument/2006/relationships/tags" Target="../tags/tag393.xml"/><Relationship Id="rId44" Type="http://schemas.openxmlformats.org/officeDocument/2006/relationships/tags" Target="../tags/tag406.xml"/><Relationship Id="rId52" Type="http://schemas.openxmlformats.org/officeDocument/2006/relationships/tags" Target="../tags/tag414.xml"/><Relationship Id="rId60" Type="http://schemas.openxmlformats.org/officeDocument/2006/relationships/tags" Target="../tags/tag422.xml"/><Relationship Id="rId65" Type="http://schemas.openxmlformats.org/officeDocument/2006/relationships/tags" Target="../tags/tag427.xml"/><Relationship Id="rId73" Type="http://schemas.openxmlformats.org/officeDocument/2006/relationships/tags" Target="../tags/tag435.xml"/><Relationship Id="rId78" Type="http://schemas.openxmlformats.org/officeDocument/2006/relationships/tags" Target="../tags/tag440.xml"/><Relationship Id="rId81" Type="http://schemas.openxmlformats.org/officeDocument/2006/relationships/tags" Target="../tags/tag443.xml"/><Relationship Id="rId86" Type="http://schemas.openxmlformats.org/officeDocument/2006/relationships/tags" Target="../tags/tag448.xml"/><Relationship Id="rId94" Type="http://schemas.openxmlformats.org/officeDocument/2006/relationships/tags" Target="../tags/tag456.xml"/><Relationship Id="rId99" Type="http://schemas.openxmlformats.org/officeDocument/2006/relationships/tags" Target="../tags/tag461.xml"/><Relationship Id="rId101" Type="http://schemas.openxmlformats.org/officeDocument/2006/relationships/tags" Target="../tags/tag463.xml"/><Relationship Id="rId4" Type="http://schemas.openxmlformats.org/officeDocument/2006/relationships/tags" Target="../tags/tag366.xml"/><Relationship Id="rId9" Type="http://schemas.openxmlformats.org/officeDocument/2006/relationships/tags" Target="../tags/tag371.xml"/><Relationship Id="rId13" Type="http://schemas.openxmlformats.org/officeDocument/2006/relationships/tags" Target="../tags/tag375.xml"/><Relationship Id="rId18" Type="http://schemas.openxmlformats.org/officeDocument/2006/relationships/tags" Target="../tags/tag380.xml"/><Relationship Id="rId39" Type="http://schemas.openxmlformats.org/officeDocument/2006/relationships/tags" Target="../tags/tag401.xml"/><Relationship Id="rId109" Type="http://schemas.openxmlformats.org/officeDocument/2006/relationships/slideLayout" Target="../slideLayouts/slideLayout9.xml"/><Relationship Id="rId34" Type="http://schemas.openxmlformats.org/officeDocument/2006/relationships/tags" Target="../tags/tag396.xml"/><Relationship Id="rId50" Type="http://schemas.openxmlformats.org/officeDocument/2006/relationships/tags" Target="../tags/tag412.xml"/><Relationship Id="rId55" Type="http://schemas.openxmlformats.org/officeDocument/2006/relationships/tags" Target="../tags/tag417.xml"/><Relationship Id="rId76" Type="http://schemas.openxmlformats.org/officeDocument/2006/relationships/tags" Target="../tags/tag438.xml"/><Relationship Id="rId97" Type="http://schemas.openxmlformats.org/officeDocument/2006/relationships/tags" Target="../tags/tag459.xml"/><Relationship Id="rId104" Type="http://schemas.openxmlformats.org/officeDocument/2006/relationships/tags" Target="../tags/tag466.xml"/><Relationship Id="rId7" Type="http://schemas.openxmlformats.org/officeDocument/2006/relationships/tags" Target="../tags/tag369.xml"/><Relationship Id="rId71" Type="http://schemas.openxmlformats.org/officeDocument/2006/relationships/tags" Target="../tags/tag433.xml"/><Relationship Id="rId92" Type="http://schemas.openxmlformats.org/officeDocument/2006/relationships/tags" Target="../tags/tag454.xml"/><Relationship Id="rId2" Type="http://schemas.openxmlformats.org/officeDocument/2006/relationships/tags" Target="../tags/tag364.xml"/><Relationship Id="rId29" Type="http://schemas.openxmlformats.org/officeDocument/2006/relationships/tags" Target="../tags/tag391.xml"/><Relationship Id="rId24" Type="http://schemas.openxmlformats.org/officeDocument/2006/relationships/tags" Target="../tags/tag386.xml"/><Relationship Id="rId40" Type="http://schemas.openxmlformats.org/officeDocument/2006/relationships/tags" Target="../tags/tag402.xml"/><Relationship Id="rId45" Type="http://schemas.openxmlformats.org/officeDocument/2006/relationships/tags" Target="../tags/tag407.xml"/><Relationship Id="rId66" Type="http://schemas.openxmlformats.org/officeDocument/2006/relationships/tags" Target="../tags/tag428.xml"/><Relationship Id="rId87" Type="http://schemas.openxmlformats.org/officeDocument/2006/relationships/tags" Target="../tags/tag449.xml"/><Relationship Id="rId110" Type="http://schemas.openxmlformats.org/officeDocument/2006/relationships/notesSlide" Target="../notesSlides/notesSlide8.xml"/><Relationship Id="rId61" Type="http://schemas.openxmlformats.org/officeDocument/2006/relationships/tags" Target="../tags/tag423.xml"/><Relationship Id="rId82" Type="http://schemas.openxmlformats.org/officeDocument/2006/relationships/tags" Target="../tags/tag444.xml"/><Relationship Id="rId19" Type="http://schemas.openxmlformats.org/officeDocument/2006/relationships/tags" Target="../tags/tag381.xml"/><Relationship Id="rId14" Type="http://schemas.openxmlformats.org/officeDocument/2006/relationships/tags" Target="../tags/tag376.xml"/><Relationship Id="rId30" Type="http://schemas.openxmlformats.org/officeDocument/2006/relationships/tags" Target="../tags/tag392.xml"/><Relationship Id="rId35" Type="http://schemas.openxmlformats.org/officeDocument/2006/relationships/tags" Target="../tags/tag397.xml"/><Relationship Id="rId56" Type="http://schemas.openxmlformats.org/officeDocument/2006/relationships/tags" Target="../tags/tag418.xml"/><Relationship Id="rId77" Type="http://schemas.openxmlformats.org/officeDocument/2006/relationships/tags" Target="../tags/tag439.xml"/><Relationship Id="rId100" Type="http://schemas.openxmlformats.org/officeDocument/2006/relationships/tags" Target="../tags/tag462.xml"/><Relationship Id="rId105" Type="http://schemas.openxmlformats.org/officeDocument/2006/relationships/tags" Target="../tags/tag467.xml"/><Relationship Id="rId8" Type="http://schemas.openxmlformats.org/officeDocument/2006/relationships/tags" Target="../tags/tag370.xml"/><Relationship Id="rId51" Type="http://schemas.openxmlformats.org/officeDocument/2006/relationships/tags" Target="../tags/tag413.xml"/><Relationship Id="rId72" Type="http://schemas.openxmlformats.org/officeDocument/2006/relationships/tags" Target="../tags/tag434.xml"/><Relationship Id="rId93" Type="http://schemas.openxmlformats.org/officeDocument/2006/relationships/tags" Target="../tags/tag455.xml"/><Relationship Id="rId98" Type="http://schemas.openxmlformats.org/officeDocument/2006/relationships/tags" Target="../tags/tag460.xml"/><Relationship Id="rId3" Type="http://schemas.openxmlformats.org/officeDocument/2006/relationships/tags" Target="../tags/tag365.xml"/><Relationship Id="rId25" Type="http://schemas.openxmlformats.org/officeDocument/2006/relationships/tags" Target="../tags/tag387.xml"/><Relationship Id="rId46" Type="http://schemas.openxmlformats.org/officeDocument/2006/relationships/tags" Target="../tags/tag408.xml"/><Relationship Id="rId67" Type="http://schemas.openxmlformats.org/officeDocument/2006/relationships/tags" Target="../tags/tag429.xml"/><Relationship Id="rId20" Type="http://schemas.openxmlformats.org/officeDocument/2006/relationships/tags" Target="../tags/tag382.xml"/><Relationship Id="rId41" Type="http://schemas.openxmlformats.org/officeDocument/2006/relationships/tags" Target="../tags/tag403.xml"/><Relationship Id="rId62" Type="http://schemas.openxmlformats.org/officeDocument/2006/relationships/tags" Target="../tags/tag424.xml"/><Relationship Id="rId83" Type="http://schemas.openxmlformats.org/officeDocument/2006/relationships/tags" Target="../tags/tag445.xml"/><Relationship Id="rId88" Type="http://schemas.openxmlformats.org/officeDocument/2006/relationships/tags" Target="../tags/tag450.xml"/><Relationship Id="rId111" Type="http://schemas.openxmlformats.org/officeDocument/2006/relationships/oleObject" Target="../embeddings/oleObject32.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9.xml"/><Relationship Id="rId1" Type="http://schemas.openxmlformats.org/officeDocument/2006/relationships/tags" Target="../tags/tag471.xml"/><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74.xml"/><Relationship Id="rId7" Type="http://schemas.openxmlformats.org/officeDocument/2006/relationships/slideLayout" Target="../slideLayouts/slideLayout9.xml"/><Relationship Id="rId12" Type="http://schemas.openxmlformats.org/officeDocument/2006/relationships/image" Target="../media/image54.svg"/><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image" Target="../media/image53.svg"/><Relationship Id="rId5" Type="http://schemas.openxmlformats.org/officeDocument/2006/relationships/tags" Target="../tags/tag476.xml"/><Relationship Id="rId10" Type="http://schemas.openxmlformats.org/officeDocument/2006/relationships/image" Target="../media/image12.emf"/><Relationship Id="rId4" Type="http://schemas.openxmlformats.org/officeDocument/2006/relationships/tags" Target="../tags/tag475.xml"/><Relationship Id="rId9"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80.xml"/><Relationship Id="rId7" Type="http://schemas.openxmlformats.org/officeDocument/2006/relationships/oleObject" Target="../embeddings/oleObject35.bin"/><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481.xml"/><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26" Type="http://schemas.openxmlformats.org/officeDocument/2006/relationships/tags" Target="../tags/tag50.xml"/><Relationship Id="rId21" Type="http://schemas.openxmlformats.org/officeDocument/2006/relationships/tags" Target="../tags/tag45.xml"/><Relationship Id="rId42" Type="http://schemas.openxmlformats.org/officeDocument/2006/relationships/tags" Target="../tags/tag66.xml"/><Relationship Id="rId47" Type="http://schemas.openxmlformats.org/officeDocument/2006/relationships/tags" Target="../tags/tag71.xml"/><Relationship Id="rId63" Type="http://schemas.openxmlformats.org/officeDocument/2006/relationships/tags" Target="../tags/tag87.xml"/><Relationship Id="rId68" Type="http://schemas.openxmlformats.org/officeDocument/2006/relationships/tags" Target="../tags/tag92.xml"/><Relationship Id="rId84" Type="http://schemas.openxmlformats.org/officeDocument/2006/relationships/tags" Target="../tags/tag108.xml"/><Relationship Id="rId89" Type="http://schemas.openxmlformats.org/officeDocument/2006/relationships/tags" Target="../tags/tag113.xml"/><Relationship Id="rId112" Type="http://schemas.openxmlformats.org/officeDocument/2006/relationships/image" Target="../media/image1.emf"/><Relationship Id="rId16" Type="http://schemas.openxmlformats.org/officeDocument/2006/relationships/tags" Target="../tags/tag40.xml"/><Relationship Id="rId107" Type="http://schemas.openxmlformats.org/officeDocument/2006/relationships/tags" Target="../tags/tag131.xml"/><Relationship Id="rId11" Type="http://schemas.openxmlformats.org/officeDocument/2006/relationships/tags" Target="../tags/tag35.xml"/><Relationship Id="rId32" Type="http://schemas.openxmlformats.org/officeDocument/2006/relationships/tags" Target="../tags/tag56.xml"/><Relationship Id="rId37" Type="http://schemas.openxmlformats.org/officeDocument/2006/relationships/tags" Target="../tags/tag61.xml"/><Relationship Id="rId53" Type="http://schemas.openxmlformats.org/officeDocument/2006/relationships/tags" Target="../tags/tag77.xml"/><Relationship Id="rId58" Type="http://schemas.openxmlformats.org/officeDocument/2006/relationships/tags" Target="../tags/tag82.xml"/><Relationship Id="rId74" Type="http://schemas.openxmlformats.org/officeDocument/2006/relationships/tags" Target="../tags/tag98.xml"/><Relationship Id="rId79" Type="http://schemas.openxmlformats.org/officeDocument/2006/relationships/tags" Target="../tags/tag103.xml"/><Relationship Id="rId102" Type="http://schemas.openxmlformats.org/officeDocument/2006/relationships/tags" Target="../tags/tag126.xml"/><Relationship Id="rId5" Type="http://schemas.openxmlformats.org/officeDocument/2006/relationships/tags" Target="../tags/tag29.xml"/><Relationship Id="rId90" Type="http://schemas.openxmlformats.org/officeDocument/2006/relationships/tags" Target="../tags/tag114.xml"/><Relationship Id="rId95" Type="http://schemas.openxmlformats.org/officeDocument/2006/relationships/tags" Target="../tags/tag119.xml"/><Relationship Id="rId22" Type="http://schemas.openxmlformats.org/officeDocument/2006/relationships/tags" Target="../tags/tag46.xml"/><Relationship Id="rId27" Type="http://schemas.openxmlformats.org/officeDocument/2006/relationships/tags" Target="../tags/tag51.xml"/><Relationship Id="rId43" Type="http://schemas.openxmlformats.org/officeDocument/2006/relationships/tags" Target="../tags/tag67.xml"/><Relationship Id="rId48" Type="http://schemas.openxmlformats.org/officeDocument/2006/relationships/tags" Target="../tags/tag72.xml"/><Relationship Id="rId64" Type="http://schemas.openxmlformats.org/officeDocument/2006/relationships/tags" Target="../tags/tag88.xml"/><Relationship Id="rId69" Type="http://schemas.openxmlformats.org/officeDocument/2006/relationships/tags" Target="../tags/tag93.xml"/><Relationship Id="rId80" Type="http://schemas.openxmlformats.org/officeDocument/2006/relationships/tags" Target="../tags/tag104.xml"/><Relationship Id="rId85" Type="http://schemas.openxmlformats.org/officeDocument/2006/relationships/tags" Target="../tags/tag109.xml"/><Relationship Id="rId12" Type="http://schemas.openxmlformats.org/officeDocument/2006/relationships/tags" Target="../tags/tag36.xml"/><Relationship Id="rId17" Type="http://schemas.openxmlformats.org/officeDocument/2006/relationships/tags" Target="../tags/tag41.xml"/><Relationship Id="rId33" Type="http://schemas.openxmlformats.org/officeDocument/2006/relationships/tags" Target="../tags/tag57.xml"/><Relationship Id="rId38" Type="http://schemas.openxmlformats.org/officeDocument/2006/relationships/tags" Target="../tags/tag62.xml"/><Relationship Id="rId59" Type="http://schemas.openxmlformats.org/officeDocument/2006/relationships/tags" Target="../tags/tag83.xml"/><Relationship Id="rId103" Type="http://schemas.openxmlformats.org/officeDocument/2006/relationships/tags" Target="../tags/tag127.xml"/><Relationship Id="rId108" Type="http://schemas.openxmlformats.org/officeDocument/2006/relationships/tags" Target="../tags/tag132.xml"/><Relationship Id="rId54" Type="http://schemas.openxmlformats.org/officeDocument/2006/relationships/tags" Target="../tags/tag78.xml"/><Relationship Id="rId70" Type="http://schemas.openxmlformats.org/officeDocument/2006/relationships/tags" Target="../tags/tag94.xml"/><Relationship Id="rId75" Type="http://schemas.openxmlformats.org/officeDocument/2006/relationships/tags" Target="../tags/tag99.xml"/><Relationship Id="rId91" Type="http://schemas.openxmlformats.org/officeDocument/2006/relationships/tags" Target="../tags/tag115.xml"/><Relationship Id="rId96" Type="http://schemas.openxmlformats.org/officeDocument/2006/relationships/tags" Target="../tags/tag120.xml"/><Relationship Id="rId1" Type="http://schemas.openxmlformats.org/officeDocument/2006/relationships/tags" Target="../tags/tag25.xml"/><Relationship Id="rId6" Type="http://schemas.openxmlformats.org/officeDocument/2006/relationships/tags" Target="../tags/tag30.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49" Type="http://schemas.openxmlformats.org/officeDocument/2006/relationships/tags" Target="../tags/tag73.xml"/><Relationship Id="rId57" Type="http://schemas.openxmlformats.org/officeDocument/2006/relationships/tags" Target="../tags/tag81.xml"/><Relationship Id="rId106" Type="http://schemas.openxmlformats.org/officeDocument/2006/relationships/tags" Target="../tags/tag130.xml"/><Relationship Id="rId10" Type="http://schemas.openxmlformats.org/officeDocument/2006/relationships/tags" Target="../tags/tag34.xml"/><Relationship Id="rId31" Type="http://schemas.openxmlformats.org/officeDocument/2006/relationships/tags" Target="../tags/tag55.xml"/><Relationship Id="rId44" Type="http://schemas.openxmlformats.org/officeDocument/2006/relationships/tags" Target="../tags/tag68.xml"/><Relationship Id="rId52" Type="http://schemas.openxmlformats.org/officeDocument/2006/relationships/tags" Target="../tags/tag76.xml"/><Relationship Id="rId60" Type="http://schemas.openxmlformats.org/officeDocument/2006/relationships/tags" Target="../tags/tag84.xml"/><Relationship Id="rId65" Type="http://schemas.openxmlformats.org/officeDocument/2006/relationships/tags" Target="../tags/tag89.xml"/><Relationship Id="rId73" Type="http://schemas.openxmlformats.org/officeDocument/2006/relationships/tags" Target="../tags/tag97.xml"/><Relationship Id="rId78" Type="http://schemas.openxmlformats.org/officeDocument/2006/relationships/tags" Target="../tags/tag102.xml"/><Relationship Id="rId81" Type="http://schemas.openxmlformats.org/officeDocument/2006/relationships/tags" Target="../tags/tag105.xml"/><Relationship Id="rId86" Type="http://schemas.openxmlformats.org/officeDocument/2006/relationships/tags" Target="../tags/tag110.xml"/><Relationship Id="rId94" Type="http://schemas.openxmlformats.org/officeDocument/2006/relationships/tags" Target="../tags/tag118.xml"/><Relationship Id="rId99" Type="http://schemas.openxmlformats.org/officeDocument/2006/relationships/tags" Target="../tags/tag123.xml"/><Relationship Id="rId101" Type="http://schemas.openxmlformats.org/officeDocument/2006/relationships/tags" Target="../tags/tag125.xml"/><Relationship Id="rId4" Type="http://schemas.openxmlformats.org/officeDocument/2006/relationships/tags" Target="../tags/tag28.xml"/><Relationship Id="rId9" Type="http://schemas.openxmlformats.org/officeDocument/2006/relationships/tags" Target="../tags/tag33.xml"/><Relationship Id="rId13" Type="http://schemas.openxmlformats.org/officeDocument/2006/relationships/tags" Target="../tags/tag37.xml"/><Relationship Id="rId18" Type="http://schemas.openxmlformats.org/officeDocument/2006/relationships/tags" Target="../tags/tag42.xml"/><Relationship Id="rId39" Type="http://schemas.openxmlformats.org/officeDocument/2006/relationships/tags" Target="../tags/tag63.xml"/><Relationship Id="rId109" Type="http://schemas.openxmlformats.org/officeDocument/2006/relationships/slideLayout" Target="../slideLayouts/slideLayout9.xml"/><Relationship Id="rId34" Type="http://schemas.openxmlformats.org/officeDocument/2006/relationships/tags" Target="../tags/tag58.xml"/><Relationship Id="rId50" Type="http://schemas.openxmlformats.org/officeDocument/2006/relationships/tags" Target="../tags/tag74.xml"/><Relationship Id="rId55" Type="http://schemas.openxmlformats.org/officeDocument/2006/relationships/tags" Target="../tags/tag79.xml"/><Relationship Id="rId76" Type="http://schemas.openxmlformats.org/officeDocument/2006/relationships/tags" Target="../tags/tag100.xml"/><Relationship Id="rId97" Type="http://schemas.openxmlformats.org/officeDocument/2006/relationships/tags" Target="../tags/tag121.xml"/><Relationship Id="rId104" Type="http://schemas.openxmlformats.org/officeDocument/2006/relationships/tags" Target="../tags/tag128.xml"/><Relationship Id="rId7" Type="http://schemas.openxmlformats.org/officeDocument/2006/relationships/tags" Target="../tags/tag31.xml"/><Relationship Id="rId71" Type="http://schemas.openxmlformats.org/officeDocument/2006/relationships/tags" Target="../tags/tag95.xml"/><Relationship Id="rId92" Type="http://schemas.openxmlformats.org/officeDocument/2006/relationships/tags" Target="../tags/tag116.xml"/><Relationship Id="rId2" Type="http://schemas.openxmlformats.org/officeDocument/2006/relationships/tags" Target="../tags/tag26.xml"/><Relationship Id="rId29" Type="http://schemas.openxmlformats.org/officeDocument/2006/relationships/tags" Target="../tags/tag53.xml"/><Relationship Id="rId24" Type="http://schemas.openxmlformats.org/officeDocument/2006/relationships/tags" Target="../tags/tag48.xml"/><Relationship Id="rId40" Type="http://schemas.openxmlformats.org/officeDocument/2006/relationships/tags" Target="../tags/tag64.xml"/><Relationship Id="rId45" Type="http://schemas.openxmlformats.org/officeDocument/2006/relationships/tags" Target="../tags/tag69.xml"/><Relationship Id="rId66" Type="http://schemas.openxmlformats.org/officeDocument/2006/relationships/tags" Target="../tags/tag90.xml"/><Relationship Id="rId87" Type="http://schemas.openxmlformats.org/officeDocument/2006/relationships/tags" Target="../tags/tag111.xml"/><Relationship Id="rId110" Type="http://schemas.openxmlformats.org/officeDocument/2006/relationships/notesSlide" Target="../notesSlides/notesSlide3.xml"/><Relationship Id="rId61" Type="http://schemas.openxmlformats.org/officeDocument/2006/relationships/tags" Target="../tags/tag85.xml"/><Relationship Id="rId82" Type="http://schemas.openxmlformats.org/officeDocument/2006/relationships/tags" Target="../tags/tag106.xml"/><Relationship Id="rId19" Type="http://schemas.openxmlformats.org/officeDocument/2006/relationships/tags" Target="../tags/tag43.xml"/><Relationship Id="rId14" Type="http://schemas.openxmlformats.org/officeDocument/2006/relationships/tags" Target="../tags/tag38.xml"/><Relationship Id="rId30" Type="http://schemas.openxmlformats.org/officeDocument/2006/relationships/tags" Target="../tags/tag54.xml"/><Relationship Id="rId35" Type="http://schemas.openxmlformats.org/officeDocument/2006/relationships/tags" Target="../tags/tag59.xml"/><Relationship Id="rId56" Type="http://schemas.openxmlformats.org/officeDocument/2006/relationships/tags" Target="../tags/tag80.xml"/><Relationship Id="rId77" Type="http://schemas.openxmlformats.org/officeDocument/2006/relationships/tags" Target="../tags/tag101.xml"/><Relationship Id="rId100" Type="http://schemas.openxmlformats.org/officeDocument/2006/relationships/tags" Target="../tags/tag124.xml"/><Relationship Id="rId105" Type="http://schemas.openxmlformats.org/officeDocument/2006/relationships/tags" Target="../tags/tag129.xml"/><Relationship Id="rId8" Type="http://schemas.openxmlformats.org/officeDocument/2006/relationships/tags" Target="../tags/tag32.xml"/><Relationship Id="rId51" Type="http://schemas.openxmlformats.org/officeDocument/2006/relationships/tags" Target="../tags/tag75.xml"/><Relationship Id="rId72" Type="http://schemas.openxmlformats.org/officeDocument/2006/relationships/tags" Target="../tags/tag96.xml"/><Relationship Id="rId93" Type="http://schemas.openxmlformats.org/officeDocument/2006/relationships/tags" Target="../tags/tag117.xml"/><Relationship Id="rId98" Type="http://schemas.openxmlformats.org/officeDocument/2006/relationships/tags" Target="../tags/tag122.xml"/><Relationship Id="rId3" Type="http://schemas.openxmlformats.org/officeDocument/2006/relationships/tags" Target="../tags/tag27.xml"/><Relationship Id="rId25" Type="http://schemas.openxmlformats.org/officeDocument/2006/relationships/tags" Target="../tags/tag49.xml"/><Relationship Id="rId46" Type="http://schemas.openxmlformats.org/officeDocument/2006/relationships/tags" Target="../tags/tag70.xml"/><Relationship Id="rId67" Type="http://schemas.openxmlformats.org/officeDocument/2006/relationships/tags" Target="../tags/tag91.xml"/><Relationship Id="rId20" Type="http://schemas.openxmlformats.org/officeDocument/2006/relationships/tags" Target="../tags/tag44.xml"/><Relationship Id="rId41" Type="http://schemas.openxmlformats.org/officeDocument/2006/relationships/tags" Target="../tags/tag65.xml"/><Relationship Id="rId62" Type="http://schemas.openxmlformats.org/officeDocument/2006/relationships/tags" Target="../tags/tag86.xml"/><Relationship Id="rId83" Type="http://schemas.openxmlformats.org/officeDocument/2006/relationships/tags" Target="../tags/tag107.xml"/><Relationship Id="rId88" Type="http://schemas.openxmlformats.org/officeDocument/2006/relationships/tags" Target="../tags/tag112.xml"/><Relationship Id="rId111"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tags" Target="../tags/tag484.xml"/><Relationship Id="rId7" Type="http://schemas.openxmlformats.org/officeDocument/2006/relationships/image" Target="../media/image12.emf"/><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oleObject" Target="../embeddings/oleObject36.bin"/><Relationship Id="rId5" Type="http://schemas.openxmlformats.org/officeDocument/2006/relationships/slideLayout" Target="../slideLayouts/slideLayout9.xml"/><Relationship Id="rId4" Type="http://schemas.openxmlformats.org/officeDocument/2006/relationships/tags" Target="../tags/tag485.xml"/></Relationships>
</file>

<file path=ppt/slides/_rels/slide41.xml.rels><?xml version="1.0" encoding="UTF-8" standalone="yes"?>
<Relationships xmlns="http://schemas.openxmlformats.org/package/2006/relationships"><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image" Target="../media/image16.emf"/><Relationship Id="rId5" Type="http://schemas.openxmlformats.org/officeDocument/2006/relationships/oleObject" Target="../embeddings/oleObject37.bin"/><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0.xml"/><Relationship Id="rId1" Type="http://schemas.openxmlformats.org/officeDocument/2006/relationships/tags" Target="../tags/tag489.xml"/><Relationship Id="rId5" Type="http://schemas.openxmlformats.org/officeDocument/2006/relationships/image" Target="../media/image12.emf"/><Relationship Id="rId4" Type="http://schemas.openxmlformats.org/officeDocument/2006/relationships/oleObject" Target="../embeddings/oleObject38.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tags" Target="../tags/tag491.xml"/><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tags" Target="../tags/tag492.xml"/><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4.xml"/><Relationship Id="rId1" Type="http://schemas.openxmlformats.org/officeDocument/2006/relationships/tags" Target="../tags/tag493.x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46.xml.rels><?xml version="1.0" encoding="UTF-8" standalone="yes"?>
<Relationships xmlns="http://schemas.openxmlformats.org/package/2006/relationships"><Relationship Id="rId13" Type="http://schemas.openxmlformats.org/officeDocument/2006/relationships/tags" Target="../tags/tag507.xml"/><Relationship Id="rId18" Type="http://schemas.openxmlformats.org/officeDocument/2006/relationships/tags" Target="../tags/tag512.xml"/><Relationship Id="rId26" Type="http://schemas.openxmlformats.org/officeDocument/2006/relationships/tags" Target="../tags/tag520.xml"/><Relationship Id="rId39" Type="http://schemas.openxmlformats.org/officeDocument/2006/relationships/tags" Target="../tags/tag533.xml"/><Relationship Id="rId21" Type="http://schemas.openxmlformats.org/officeDocument/2006/relationships/tags" Target="../tags/tag515.xml"/><Relationship Id="rId34" Type="http://schemas.openxmlformats.org/officeDocument/2006/relationships/tags" Target="../tags/tag528.xml"/><Relationship Id="rId42" Type="http://schemas.openxmlformats.org/officeDocument/2006/relationships/tags" Target="../tags/tag536.xml"/><Relationship Id="rId47" Type="http://schemas.openxmlformats.org/officeDocument/2006/relationships/tags" Target="../tags/tag541.xml"/><Relationship Id="rId50" Type="http://schemas.openxmlformats.org/officeDocument/2006/relationships/tags" Target="../tags/tag544.xml"/><Relationship Id="rId55" Type="http://schemas.openxmlformats.org/officeDocument/2006/relationships/tags" Target="../tags/tag549.xml"/><Relationship Id="rId7" Type="http://schemas.openxmlformats.org/officeDocument/2006/relationships/tags" Target="../tags/tag501.xml"/><Relationship Id="rId2" Type="http://schemas.openxmlformats.org/officeDocument/2006/relationships/tags" Target="../tags/tag496.xml"/><Relationship Id="rId16" Type="http://schemas.openxmlformats.org/officeDocument/2006/relationships/tags" Target="../tags/tag510.xml"/><Relationship Id="rId29" Type="http://schemas.openxmlformats.org/officeDocument/2006/relationships/tags" Target="../tags/tag523.xml"/><Relationship Id="rId11" Type="http://schemas.openxmlformats.org/officeDocument/2006/relationships/tags" Target="../tags/tag505.xml"/><Relationship Id="rId24" Type="http://schemas.openxmlformats.org/officeDocument/2006/relationships/tags" Target="../tags/tag518.xml"/><Relationship Id="rId32" Type="http://schemas.openxmlformats.org/officeDocument/2006/relationships/tags" Target="../tags/tag526.xml"/><Relationship Id="rId37" Type="http://schemas.openxmlformats.org/officeDocument/2006/relationships/tags" Target="../tags/tag531.xml"/><Relationship Id="rId40" Type="http://schemas.openxmlformats.org/officeDocument/2006/relationships/tags" Target="../tags/tag534.xml"/><Relationship Id="rId45" Type="http://schemas.openxmlformats.org/officeDocument/2006/relationships/tags" Target="../tags/tag539.xml"/><Relationship Id="rId53" Type="http://schemas.openxmlformats.org/officeDocument/2006/relationships/tags" Target="../tags/tag547.xml"/><Relationship Id="rId58" Type="http://schemas.openxmlformats.org/officeDocument/2006/relationships/notesSlide" Target="../notesSlides/notesSlide11.xml"/><Relationship Id="rId5" Type="http://schemas.openxmlformats.org/officeDocument/2006/relationships/tags" Target="../tags/tag499.xml"/><Relationship Id="rId19" Type="http://schemas.openxmlformats.org/officeDocument/2006/relationships/tags" Target="../tags/tag513.xml"/><Relationship Id="rId4" Type="http://schemas.openxmlformats.org/officeDocument/2006/relationships/tags" Target="../tags/tag498.xml"/><Relationship Id="rId9" Type="http://schemas.openxmlformats.org/officeDocument/2006/relationships/tags" Target="../tags/tag503.xml"/><Relationship Id="rId14" Type="http://schemas.openxmlformats.org/officeDocument/2006/relationships/tags" Target="../tags/tag508.xml"/><Relationship Id="rId22" Type="http://schemas.openxmlformats.org/officeDocument/2006/relationships/tags" Target="../tags/tag516.xml"/><Relationship Id="rId27" Type="http://schemas.openxmlformats.org/officeDocument/2006/relationships/tags" Target="../tags/tag521.xml"/><Relationship Id="rId30" Type="http://schemas.openxmlformats.org/officeDocument/2006/relationships/tags" Target="../tags/tag524.xml"/><Relationship Id="rId35" Type="http://schemas.openxmlformats.org/officeDocument/2006/relationships/tags" Target="../tags/tag529.xml"/><Relationship Id="rId43" Type="http://schemas.openxmlformats.org/officeDocument/2006/relationships/tags" Target="../tags/tag537.xml"/><Relationship Id="rId48" Type="http://schemas.openxmlformats.org/officeDocument/2006/relationships/tags" Target="../tags/tag542.xml"/><Relationship Id="rId56" Type="http://schemas.openxmlformats.org/officeDocument/2006/relationships/tags" Target="../tags/tag550.xml"/><Relationship Id="rId8" Type="http://schemas.openxmlformats.org/officeDocument/2006/relationships/tags" Target="../tags/tag502.xml"/><Relationship Id="rId51" Type="http://schemas.openxmlformats.org/officeDocument/2006/relationships/tags" Target="../tags/tag545.xml"/><Relationship Id="rId3" Type="http://schemas.openxmlformats.org/officeDocument/2006/relationships/tags" Target="../tags/tag497.xml"/><Relationship Id="rId12" Type="http://schemas.openxmlformats.org/officeDocument/2006/relationships/tags" Target="../tags/tag506.xml"/><Relationship Id="rId17" Type="http://schemas.openxmlformats.org/officeDocument/2006/relationships/tags" Target="../tags/tag511.xml"/><Relationship Id="rId25" Type="http://schemas.openxmlformats.org/officeDocument/2006/relationships/tags" Target="../tags/tag519.xml"/><Relationship Id="rId33" Type="http://schemas.openxmlformats.org/officeDocument/2006/relationships/tags" Target="../tags/tag527.xml"/><Relationship Id="rId38" Type="http://schemas.openxmlformats.org/officeDocument/2006/relationships/tags" Target="../tags/tag532.xml"/><Relationship Id="rId46" Type="http://schemas.openxmlformats.org/officeDocument/2006/relationships/tags" Target="../tags/tag540.xml"/><Relationship Id="rId59" Type="http://schemas.openxmlformats.org/officeDocument/2006/relationships/oleObject" Target="../embeddings/oleObject42.bin"/><Relationship Id="rId20" Type="http://schemas.openxmlformats.org/officeDocument/2006/relationships/tags" Target="../tags/tag514.xml"/><Relationship Id="rId41" Type="http://schemas.openxmlformats.org/officeDocument/2006/relationships/tags" Target="../tags/tag535.xml"/><Relationship Id="rId54" Type="http://schemas.openxmlformats.org/officeDocument/2006/relationships/tags" Target="../tags/tag548.xml"/><Relationship Id="rId1" Type="http://schemas.openxmlformats.org/officeDocument/2006/relationships/tags" Target="../tags/tag495.xml"/><Relationship Id="rId6" Type="http://schemas.openxmlformats.org/officeDocument/2006/relationships/tags" Target="../tags/tag500.xml"/><Relationship Id="rId15" Type="http://schemas.openxmlformats.org/officeDocument/2006/relationships/tags" Target="../tags/tag509.xml"/><Relationship Id="rId23" Type="http://schemas.openxmlformats.org/officeDocument/2006/relationships/tags" Target="../tags/tag517.xml"/><Relationship Id="rId28" Type="http://schemas.openxmlformats.org/officeDocument/2006/relationships/tags" Target="../tags/tag522.xml"/><Relationship Id="rId36" Type="http://schemas.openxmlformats.org/officeDocument/2006/relationships/tags" Target="../tags/tag530.xml"/><Relationship Id="rId49" Type="http://schemas.openxmlformats.org/officeDocument/2006/relationships/tags" Target="../tags/tag543.xml"/><Relationship Id="rId57" Type="http://schemas.openxmlformats.org/officeDocument/2006/relationships/slideLayout" Target="../slideLayouts/slideLayout4.xml"/><Relationship Id="rId10" Type="http://schemas.openxmlformats.org/officeDocument/2006/relationships/tags" Target="../tags/tag504.xml"/><Relationship Id="rId31" Type="http://schemas.openxmlformats.org/officeDocument/2006/relationships/tags" Target="../tags/tag525.xml"/><Relationship Id="rId44" Type="http://schemas.openxmlformats.org/officeDocument/2006/relationships/tags" Target="../tags/tag538.xml"/><Relationship Id="rId52" Type="http://schemas.openxmlformats.org/officeDocument/2006/relationships/tags" Target="../tags/tag546.xml"/><Relationship Id="rId60" Type="http://schemas.openxmlformats.org/officeDocument/2006/relationships/image" Target="../media/image12.emf"/></Relationships>
</file>

<file path=ppt/slides/_rels/slide47.xml.rels><?xml version="1.0" encoding="UTF-8" standalone="yes"?>
<Relationships xmlns="http://schemas.openxmlformats.org/package/2006/relationships"><Relationship Id="rId3" Type="http://schemas.openxmlformats.org/officeDocument/2006/relationships/tags" Target="../tags/tag553.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image" Target="../media/image12.emf"/><Relationship Id="rId5" Type="http://schemas.openxmlformats.org/officeDocument/2006/relationships/oleObject" Target="../embeddings/oleObject43.bin"/><Relationship Id="rId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tags" Target="../tags/tag556.xml"/><Relationship Id="rId2" Type="http://schemas.openxmlformats.org/officeDocument/2006/relationships/tags" Target="../tags/tag555.xml"/><Relationship Id="rId1" Type="http://schemas.openxmlformats.org/officeDocument/2006/relationships/tags" Target="../tags/tag554.xml"/><Relationship Id="rId6" Type="http://schemas.openxmlformats.org/officeDocument/2006/relationships/image" Target="../media/image12.emf"/><Relationship Id="rId5" Type="http://schemas.openxmlformats.org/officeDocument/2006/relationships/oleObject" Target="../embeddings/oleObject44.bin"/><Relationship Id="rId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tags" Target="../tags/tag559.xml"/><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image" Target="../media/image12.emf"/><Relationship Id="rId5" Type="http://schemas.openxmlformats.org/officeDocument/2006/relationships/oleObject" Target="../embeddings/oleObject45.bin"/><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ercot.com/files/docs/2026/05/02/145PGRR-68-ERCOT-Comments-050226.docx" TargetMode="External"/><Relationship Id="rId3" Type="http://schemas.openxmlformats.org/officeDocument/2006/relationships/oleObject" Target="../embeddings/oleObject7.bin"/><Relationship Id="rId7" Type="http://schemas.openxmlformats.org/officeDocument/2006/relationships/hyperlink" Target="https://www.ercot.com/files/docs/2026/04/30/145PGRR-63-ERCOT-Comments-043026.docx" TargetMode="External"/><Relationship Id="rId2" Type="http://schemas.openxmlformats.org/officeDocument/2006/relationships/slideLayout" Target="../slideLayouts/slideLayout4.xml"/><Relationship Id="rId1" Type="http://schemas.openxmlformats.org/officeDocument/2006/relationships/tags" Target="../tags/tag133.xml"/><Relationship Id="rId6" Type="http://schemas.openxmlformats.org/officeDocument/2006/relationships/hyperlink" Target="https://www.ercot.com/mktrules/issues/NPRR1325" TargetMode="External"/><Relationship Id="rId5" Type="http://schemas.openxmlformats.org/officeDocument/2006/relationships/hyperlink" Target="https://www.ercot.com/mktrules/issues/PGRR145" TargetMode="External"/><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3" Type="http://schemas.openxmlformats.org/officeDocument/2006/relationships/tags" Target="../tags/tag562.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image" Target="../media/image12.emf"/><Relationship Id="rId5" Type="http://schemas.openxmlformats.org/officeDocument/2006/relationships/oleObject" Target="../embeddings/oleObject46.bin"/><Relationship Id="rId4"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image" Target="../media/image12.emf"/><Relationship Id="rId5" Type="http://schemas.openxmlformats.org/officeDocument/2006/relationships/oleObject" Target="../embeddings/oleObject47.bin"/><Relationship Id="rId4"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 Id="rId6" Type="http://schemas.openxmlformats.org/officeDocument/2006/relationships/image" Target="../media/image12.emf"/><Relationship Id="rId5" Type="http://schemas.openxmlformats.org/officeDocument/2006/relationships/oleObject" Target="../embeddings/oleObject48.bin"/><Relationship Id="rId4"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tags" Target="../tags/tag571.xml"/><Relationship Id="rId7" Type="http://schemas.openxmlformats.org/officeDocument/2006/relationships/image" Target="../media/image12.emf"/><Relationship Id="rId2" Type="http://schemas.openxmlformats.org/officeDocument/2006/relationships/tags" Target="../tags/tag570.xml"/><Relationship Id="rId1" Type="http://schemas.openxmlformats.org/officeDocument/2006/relationships/tags" Target="../tags/tag569.xml"/><Relationship Id="rId6" Type="http://schemas.openxmlformats.org/officeDocument/2006/relationships/oleObject" Target="../embeddings/oleObject49.bin"/><Relationship Id="rId5" Type="http://schemas.openxmlformats.org/officeDocument/2006/relationships/slideLayout" Target="../slideLayouts/slideLayout4.xml"/><Relationship Id="rId4" Type="http://schemas.openxmlformats.org/officeDocument/2006/relationships/tags" Target="../tags/tag572.xml"/></Relationships>
</file>

<file path=ppt/slides/_rels/slide54.xml.rels><?xml version="1.0" encoding="UTF-8" standalone="yes"?>
<Relationships xmlns="http://schemas.openxmlformats.org/package/2006/relationships"><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image" Target="../media/image12.emf"/><Relationship Id="rId5" Type="http://schemas.openxmlformats.org/officeDocument/2006/relationships/oleObject" Target="../embeddings/oleObject50.bin"/><Relationship Id="rId4"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 Id="rId6" Type="http://schemas.openxmlformats.org/officeDocument/2006/relationships/image" Target="../media/image12.emf"/><Relationship Id="rId5" Type="http://schemas.openxmlformats.org/officeDocument/2006/relationships/oleObject" Target="../embeddings/oleObject51.bin"/><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80.xml"/><Relationship Id="rId1" Type="http://schemas.openxmlformats.org/officeDocument/2006/relationships/tags" Target="../tags/tag579.xml"/><Relationship Id="rId5" Type="http://schemas.openxmlformats.org/officeDocument/2006/relationships/image" Target="../media/image55.emf"/><Relationship Id="rId4" Type="http://schemas.openxmlformats.org/officeDocument/2006/relationships/oleObject" Target="../embeddings/oleObject52.bin"/></Relationships>
</file>

<file path=ppt/slides/_rels/slide57.xml.rels><?xml version="1.0" encoding="UTF-8" standalone="yes"?>
<Relationships xmlns="http://schemas.openxmlformats.org/package/2006/relationships"><Relationship Id="rId8" Type="http://schemas.openxmlformats.org/officeDocument/2006/relationships/tags" Target="../tags/tag588.xml"/><Relationship Id="rId13" Type="http://schemas.openxmlformats.org/officeDocument/2006/relationships/slideLayout" Target="../slideLayouts/slideLayout4.xml"/><Relationship Id="rId3" Type="http://schemas.openxmlformats.org/officeDocument/2006/relationships/tags" Target="../tags/tag583.xml"/><Relationship Id="rId7" Type="http://schemas.openxmlformats.org/officeDocument/2006/relationships/tags" Target="../tags/tag587.xml"/><Relationship Id="rId12" Type="http://schemas.openxmlformats.org/officeDocument/2006/relationships/tags" Target="../tags/tag592.xml"/><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tags" Target="../tags/tag591.xml"/><Relationship Id="rId5" Type="http://schemas.openxmlformats.org/officeDocument/2006/relationships/tags" Target="../tags/tag585.xml"/><Relationship Id="rId15" Type="http://schemas.openxmlformats.org/officeDocument/2006/relationships/image" Target="../media/image55.emf"/><Relationship Id="rId10" Type="http://schemas.openxmlformats.org/officeDocument/2006/relationships/tags" Target="../tags/tag590.xml"/><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oleObject" Target="../embeddings/oleObject53.bin"/></Relationships>
</file>

<file path=ppt/slides/_rels/slide58.xml.rels><?xml version="1.0" encoding="UTF-8" standalone="yes"?>
<Relationships xmlns="http://schemas.openxmlformats.org/package/2006/relationships"><Relationship Id="rId3" Type="http://schemas.openxmlformats.org/officeDocument/2006/relationships/tags" Target="../tags/tag595.xml"/><Relationship Id="rId2" Type="http://schemas.openxmlformats.org/officeDocument/2006/relationships/tags" Target="../tags/tag594.xml"/><Relationship Id="rId1" Type="http://schemas.openxmlformats.org/officeDocument/2006/relationships/tags" Target="../tags/tag593.xml"/><Relationship Id="rId6" Type="http://schemas.openxmlformats.org/officeDocument/2006/relationships/image" Target="../media/image12.emf"/><Relationship Id="rId5" Type="http://schemas.openxmlformats.org/officeDocument/2006/relationships/oleObject" Target="../embeddings/oleObject54.bin"/><Relationship Id="rId4"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7.xml"/><Relationship Id="rId1" Type="http://schemas.openxmlformats.org/officeDocument/2006/relationships/tags" Target="../tags/tag596.xml"/><Relationship Id="rId5" Type="http://schemas.openxmlformats.org/officeDocument/2006/relationships/image" Target="../media/image12.emf"/><Relationship Id="rId4" Type="http://schemas.openxmlformats.org/officeDocument/2006/relationships/oleObject" Target="../embeddings/oleObject55.bin"/></Relationships>
</file>

<file path=ppt/slides/_rels/slide6.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image" Target="../media/image14.sv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13.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12.emf"/><Relationship Id="rId5" Type="http://schemas.openxmlformats.org/officeDocument/2006/relationships/tags" Target="../tags/tag138.xml"/><Relationship Id="rId10" Type="http://schemas.openxmlformats.org/officeDocument/2006/relationships/oleObject" Target="../embeddings/oleObject8.bin"/><Relationship Id="rId4" Type="http://schemas.openxmlformats.org/officeDocument/2006/relationships/tags" Target="../tags/tag137.xml"/><Relationship Id="rId9" Type="http://schemas.openxmlformats.org/officeDocument/2006/relationships/slideLayout" Target="../slideLayouts/slideLayout4.xml"/><Relationship Id="rId14" Type="http://schemas.openxmlformats.org/officeDocument/2006/relationships/image" Target="../media/image15.sv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9.xml"/><Relationship Id="rId1" Type="http://schemas.openxmlformats.org/officeDocument/2006/relationships/tags" Target="../tags/tag598.xml"/><Relationship Id="rId5" Type="http://schemas.openxmlformats.org/officeDocument/2006/relationships/image" Target="../media/image12.emf"/><Relationship Id="rId4" Type="http://schemas.openxmlformats.org/officeDocument/2006/relationships/oleObject" Target="../embeddings/oleObject56.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1.xml"/><Relationship Id="rId1" Type="http://schemas.openxmlformats.org/officeDocument/2006/relationships/tags" Target="../tags/tag600.xml"/><Relationship Id="rId5" Type="http://schemas.openxmlformats.org/officeDocument/2006/relationships/image" Target="../media/image12.emf"/><Relationship Id="rId4" Type="http://schemas.openxmlformats.org/officeDocument/2006/relationships/oleObject" Target="../embeddings/oleObject57.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3.xml"/><Relationship Id="rId1" Type="http://schemas.openxmlformats.org/officeDocument/2006/relationships/tags" Target="../tags/tag602.xml"/><Relationship Id="rId5" Type="http://schemas.openxmlformats.org/officeDocument/2006/relationships/image" Target="../media/image12.emf"/><Relationship Id="rId4" Type="http://schemas.openxmlformats.org/officeDocument/2006/relationships/oleObject" Target="../embeddings/oleObject58.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5.xml"/><Relationship Id="rId1" Type="http://schemas.openxmlformats.org/officeDocument/2006/relationships/tags" Target="../tags/tag604.xml"/><Relationship Id="rId5" Type="http://schemas.openxmlformats.org/officeDocument/2006/relationships/image" Target="../media/image12.emf"/><Relationship Id="rId4" Type="http://schemas.openxmlformats.org/officeDocument/2006/relationships/oleObject" Target="../embeddings/oleObject59.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7.xml"/><Relationship Id="rId1" Type="http://schemas.openxmlformats.org/officeDocument/2006/relationships/tags" Target="../tags/tag606.xml"/><Relationship Id="rId5" Type="http://schemas.openxmlformats.org/officeDocument/2006/relationships/image" Target="../media/image12.emf"/><Relationship Id="rId4" Type="http://schemas.openxmlformats.org/officeDocument/2006/relationships/oleObject" Target="../embeddings/oleObject60.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9.xml"/><Relationship Id="rId1" Type="http://schemas.openxmlformats.org/officeDocument/2006/relationships/tags" Target="../tags/tag608.xml"/><Relationship Id="rId5" Type="http://schemas.openxmlformats.org/officeDocument/2006/relationships/image" Target="../media/image55.emf"/><Relationship Id="rId4" Type="http://schemas.openxmlformats.org/officeDocument/2006/relationships/oleObject" Target="../embeddings/oleObject61.bin"/></Relationships>
</file>

<file path=ppt/slides/_rels/slide66.xml.rels><?xml version="1.0" encoding="UTF-8" standalone="yes"?>
<Relationships xmlns="http://schemas.openxmlformats.org/package/2006/relationships"><Relationship Id="rId8" Type="http://schemas.openxmlformats.org/officeDocument/2006/relationships/tags" Target="../tags/tag617.xml"/><Relationship Id="rId13" Type="http://schemas.openxmlformats.org/officeDocument/2006/relationships/oleObject" Target="../embeddings/oleObject62.bin"/><Relationship Id="rId3" Type="http://schemas.openxmlformats.org/officeDocument/2006/relationships/tags" Target="../tags/tag612.xml"/><Relationship Id="rId7" Type="http://schemas.openxmlformats.org/officeDocument/2006/relationships/tags" Target="../tags/tag616.xml"/><Relationship Id="rId12" Type="http://schemas.openxmlformats.org/officeDocument/2006/relationships/notesSlide" Target="../notesSlides/notesSlide12.xml"/><Relationship Id="rId2" Type="http://schemas.openxmlformats.org/officeDocument/2006/relationships/tags" Target="../tags/tag611.xml"/><Relationship Id="rId1" Type="http://schemas.openxmlformats.org/officeDocument/2006/relationships/tags" Target="../tags/tag610.xml"/><Relationship Id="rId6" Type="http://schemas.openxmlformats.org/officeDocument/2006/relationships/tags" Target="../tags/tag615.xml"/><Relationship Id="rId11" Type="http://schemas.openxmlformats.org/officeDocument/2006/relationships/slideLayout" Target="../slideLayouts/slideLayout4.xml"/><Relationship Id="rId5" Type="http://schemas.openxmlformats.org/officeDocument/2006/relationships/tags" Target="../tags/tag614.xml"/><Relationship Id="rId15" Type="http://schemas.openxmlformats.org/officeDocument/2006/relationships/image" Target="../media/image15.svg"/><Relationship Id="rId10" Type="http://schemas.openxmlformats.org/officeDocument/2006/relationships/tags" Target="../tags/tag619.xml"/><Relationship Id="rId4" Type="http://schemas.openxmlformats.org/officeDocument/2006/relationships/tags" Target="../tags/tag613.xml"/><Relationship Id="rId9" Type="http://schemas.openxmlformats.org/officeDocument/2006/relationships/tags" Target="../tags/tag618.xml"/><Relationship Id="rId14" Type="http://schemas.openxmlformats.org/officeDocument/2006/relationships/image" Target="../media/image12.emf"/></Relationships>
</file>

<file path=ppt/slides/_rels/slide67.xml.rels><?xml version="1.0" encoding="UTF-8" standalone="yes"?>
<Relationships xmlns="http://schemas.openxmlformats.org/package/2006/relationships"><Relationship Id="rId3" Type="http://schemas.openxmlformats.org/officeDocument/2006/relationships/tags" Target="../tags/tag622.xml"/><Relationship Id="rId2" Type="http://schemas.openxmlformats.org/officeDocument/2006/relationships/tags" Target="../tags/tag621.xml"/><Relationship Id="rId1" Type="http://schemas.openxmlformats.org/officeDocument/2006/relationships/tags" Target="../tags/tag620.xml"/><Relationship Id="rId6" Type="http://schemas.openxmlformats.org/officeDocument/2006/relationships/image" Target="../media/image12.emf"/><Relationship Id="rId5" Type="http://schemas.openxmlformats.org/officeDocument/2006/relationships/oleObject" Target="../embeddings/oleObject63.bin"/><Relationship Id="rId4"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4.xml"/><Relationship Id="rId1" Type="http://schemas.openxmlformats.org/officeDocument/2006/relationships/tags" Target="../tags/tag623.xml"/><Relationship Id="rId5" Type="http://schemas.openxmlformats.org/officeDocument/2006/relationships/image" Target="../media/image55.emf"/><Relationship Id="rId4" Type="http://schemas.openxmlformats.org/officeDocument/2006/relationships/oleObject" Target="../embeddings/oleObject64.bin"/></Relationships>
</file>

<file path=ppt/slides/_rels/slide7.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hyperlink" Target="https://www.ercot.com/files/docs/2026/05/01/1325NPRR-06-ERCOT-Comments-050126.docx" TargetMode="Externa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hyperlink" Target="https://www.ercot.com/files/docs/2026/04/30/145PGRR-63-ERCOT-Comments-043026.docx"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12.emf"/><Relationship Id="rId5" Type="http://schemas.openxmlformats.org/officeDocument/2006/relationships/tags" Target="../tags/tag146.xml"/><Relationship Id="rId15" Type="http://schemas.openxmlformats.org/officeDocument/2006/relationships/hyperlink" Target="https://www.ercot.com/files/docs/2026/05/02/1325NPRR-07-ERCOT-Comments-050226.docx" TargetMode="External"/><Relationship Id="rId10" Type="http://schemas.openxmlformats.org/officeDocument/2006/relationships/oleObject" Target="../embeddings/oleObject9.bin"/><Relationship Id="rId4" Type="http://schemas.openxmlformats.org/officeDocument/2006/relationships/tags" Target="../tags/tag145.xml"/><Relationship Id="rId9" Type="http://schemas.openxmlformats.org/officeDocument/2006/relationships/slideLayout" Target="../slideLayouts/slideLayout4.xml"/><Relationship Id="rId14" Type="http://schemas.openxmlformats.org/officeDocument/2006/relationships/hyperlink" Target="https://www.ercot.com/files/docs/2026/05/02/145PGRR-68-ERCOT-Comments-050226.docx"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152.xml"/><Relationship Id="rId7" Type="http://schemas.openxmlformats.org/officeDocument/2006/relationships/slideLayout" Target="../slideLayouts/slideLayout4.xml"/><Relationship Id="rId12" Type="http://schemas.openxmlformats.org/officeDocument/2006/relationships/slide" Target="slide3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 Target="slide13.xml"/><Relationship Id="rId5" Type="http://schemas.openxmlformats.org/officeDocument/2006/relationships/tags" Target="../tags/tag154.xml"/><Relationship Id="rId10" Type="http://schemas.openxmlformats.org/officeDocument/2006/relationships/slide" Target="slide3.xml"/><Relationship Id="rId4" Type="http://schemas.openxmlformats.org/officeDocument/2006/relationships/tags" Target="../tags/tag153.xml"/><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56.xml"/><Relationship Id="rId5" Type="http://schemas.openxmlformats.org/officeDocument/2006/relationships/hyperlink" Target="https://www.ercot.com/files/docs/2026/04/30/145PGRR-63-ERCOT-Comments-043026.docx" TargetMode="Externa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72" imgH="588" progId="TCLayout.ActiveDocument.1">
                  <p:embed/>
                </p:oleObj>
              </mc:Choice>
              <mc:Fallback>
                <p:oleObj name="think-cell Slide" r:id="rId7"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ACBF3670-63C3-6D42-011E-AC3420A91679}"/>
              </a:ext>
            </a:extLst>
          </p:cNvPr>
          <p:cNvSpPr txBox="1">
            <a:spLocks/>
          </p:cNvSpPr>
          <p:nvPr/>
        </p:nvSpPr>
        <p:spPr>
          <a:xfrm>
            <a:off x="882069" y="2564247"/>
            <a:ext cx="4882568" cy="3999346"/>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400" kern="1200" dirty="0">
                <a:solidFill>
                  <a:schemeClr val="accent1"/>
                </a:solidFill>
                <a:latin typeface="+mj-lt"/>
                <a:ea typeface="+mj-ea"/>
                <a:cs typeface="+mj-cs"/>
              </a:defRPr>
            </a:lvl1pPr>
          </a:lstStyle>
          <a:p>
            <a:pPr>
              <a:lnSpc>
                <a:spcPct val="100000"/>
              </a:lnSpc>
              <a:spcBef>
                <a:spcPts val="300"/>
              </a:spcBef>
              <a:spcAft>
                <a:spcPts val="300"/>
              </a:spcAft>
              <a:defRPr/>
            </a:pPr>
            <a:r>
              <a:rPr lang="en-US" sz="2800"/>
              <a:t>Large Load Interconnection Batch Study</a:t>
            </a:r>
            <a:endParaRPr lang="en-US" sz="1400"/>
          </a:p>
        </p:txBody>
      </p:sp>
      <p:sp>
        <p:nvSpPr>
          <p:cNvPr id="4" name="Documenttype">
            <a:extLst>
              <a:ext uri="{FF2B5EF4-FFF2-40B4-BE49-F238E27FC236}">
                <a16:creationId xmlns:a16="http://schemas.microsoft.com/office/drawing/2014/main" id="{4CEF5D44-C951-2D57-C501-548235B57BCC}"/>
              </a:ext>
            </a:extLst>
          </p:cNvPr>
          <p:cNvSpPr>
            <a:spLocks noGrp="1"/>
          </p:cNvSpPr>
          <p:nvPr>
            <p:ph type="body" sz="quarter" idx="15"/>
            <p:custDataLst>
              <p:tags r:id="rId4"/>
            </p:custDataLst>
          </p:nvPr>
        </p:nvSpPr>
        <p:spPr>
          <a:xfrm flipH="1">
            <a:off x="6427363" y="4437743"/>
            <a:ext cx="5455214" cy="2134369"/>
          </a:xfrm>
        </p:spPr>
        <p:txBody>
          <a:bodyPr vert="horz" wrap="square" lIns="274320" tIns="182880" rIns="640080" bIns="182880" anchor="t">
            <a:noAutofit/>
          </a:bodyPr>
          <a:lstStyle/>
          <a:p>
            <a:r>
              <a:rPr lang="en-US">
                <a:cs typeface="Arial"/>
              </a:rPr>
              <a:t>May 4, 2026</a:t>
            </a:r>
          </a:p>
        </p:txBody>
      </p:sp>
    </p:spTree>
    <p:custDataLst>
      <p:tags r:id="rId1"/>
    </p:custDataLst>
    <p:extLst>
      <p:ext uri="{BB962C8B-B14F-4D97-AF65-F5344CB8AC3E}">
        <p14:creationId xmlns:p14="http://schemas.microsoft.com/office/powerpoint/2010/main" val="35006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2C7B9-04DE-86A2-4CA4-5A713F54BC6B}"/>
            </a:ext>
          </a:extLst>
        </p:cNvPr>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03891A52-E3F7-E986-B149-2039A0ED59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04" imgH="403" progId="TCLayout.ActiveDocument.1">
                  <p:embed/>
                </p:oleObj>
              </mc:Choice>
              <mc:Fallback>
                <p:oleObj name="think-cell Slide" r:id="rId18" imgW="404" imgH="403" progId="TCLayout.ActiveDocument.1">
                  <p:embed/>
                  <p:pic>
                    <p:nvPicPr>
                      <p:cNvPr id="42" name="think-cell data - do not delete" hidden="1">
                        <a:extLst>
                          <a:ext uri="{FF2B5EF4-FFF2-40B4-BE49-F238E27FC236}">
                            <a16:creationId xmlns:a16="http://schemas.microsoft.com/office/drawing/2014/main" id="{03891A52-E3F7-E986-B149-2039A0ED59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DCA590D-D66F-E2AD-3803-21E93924A580}"/>
              </a:ext>
            </a:extLst>
          </p:cNvPr>
          <p:cNvSpPr>
            <a:spLocks noGrp="1"/>
          </p:cNvSpPr>
          <p:nvPr>
            <p:ph type="title"/>
          </p:nvPr>
        </p:nvSpPr>
        <p:spPr>
          <a:xfrm>
            <a:off x="1257300" y="447532"/>
            <a:ext cx="10401300" cy="553998"/>
          </a:xfrm>
        </p:spPr>
        <p:txBody>
          <a:bodyPr vert="horz">
            <a:spAutoFit/>
          </a:bodyPr>
          <a:lstStyle/>
          <a:p>
            <a:r>
              <a:rPr lang="en-US"/>
              <a:t>April 30</a:t>
            </a:r>
            <a:r>
              <a:rPr lang="en-US" baseline="30000"/>
              <a:t>th</a:t>
            </a:r>
            <a:r>
              <a:rPr lang="en-US"/>
              <a:t> comments/approach: proposed “bookend” allocation </a:t>
            </a:r>
            <a:br>
              <a:rPr lang="en-US"/>
            </a:br>
            <a:r>
              <a:rPr lang="en-US" sz="1600"/>
              <a:t>Approach addresses developer ‘gap year’ concerns at the cost of extending the Batch Zero timeline</a:t>
            </a:r>
            <a:endParaRPr lang="en-US"/>
          </a:p>
        </p:txBody>
      </p:sp>
      <p:sp>
        <p:nvSpPr>
          <p:cNvPr id="3" name="Slide Number Placeholder 4">
            <a:extLst>
              <a:ext uri="{FF2B5EF4-FFF2-40B4-BE49-F238E27FC236}">
                <a16:creationId xmlns:a16="http://schemas.microsoft.com/office/drawing/2014/main" id="{E39A4767-DFAB-0594-23B2-CCC2ACB6E5B7}"/>
              </a:ext>
            </a:extLst>
          </p:cNvPr>
          <p:cNvSpPr>
            <a:spLocks noGrp="1"/>
          </p:cNvSpPr>
          <p:nvPr>
            <p:ph type="sldNum" sz="quarter" idx="12"/>
          </p:nvPr>
        </p:nvSpPr>
        <p:spPr/>
        <p:txBody>
          <a:bodyPr/>
          <a:lstStyle/>
          <a:p>
            <a:fld id="{BCDE79FB-97BA-492B-8D57-F1373F9ADA95}" type="slidenum">
              <a:rPr lang="en-US" smtClean="0"/>
              <a:t>10</a:t>
            </a:fld>
            <a:endParaRPr lang="en-US"/>
          </a:p>
        </p:txBody>
      </p:sp>
      <p:grpSp>
        <p:nvGrpSpPr>
          <p:cNvPr id="4" name="Group 3">
            <a:extLst>
              <a:ext uri="{FF2B5EF4-FFF2-40B4-BE49-F238E27FC236}">
                <a16:creationId xmlns:a16="http://schemas.microsoft.com/office/drawing/2014/main" id="{59BBDD54-8519-3077-27D3-5DFECF12C02B}"/>
              </a:ext>
            </a:extLst>
          </p:cNvPr>
          <p:cNvGrpSpPr/>
          <p:nvPr/>
        </p:nvGrpSpPr>
        <p:grpSpPr>
          <a:xfrm>
            <a:off x="554736" y="1104241"/>
            <a:ext cx="7438157" cy="312738"/>
            <a:chOff x="554736" y="1030552"/>
            <a:chExt cx="7438157" cy="312822"/>
          </a:xfrm>
        </p:grpSpPr>
        <p:pic>
          <p:nvPicPr>
            <p:cNvPr id="5" name="Graphic 4">
              <a:extLst>
                <a:ext uri="{FF2B5EF4-FFF2-40B4-BE49-F238E27FC236}">
                  <a16:creationId xmlns:a16="http://schemas.microsoft.com/office/drawing/2014/main" id="{83859A9A-E48B-FAD1-F4A0-38375A4C2449}"/>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554736" y="1030552"/>
              <a:ext cx="312822" cy="312822"/>
            </a:xfrm>
            <a:prstGeom prst="rect">
              <a:avLst/>
            </a:prstGeom>
          </p:spPr>
        </p:pic>
        <p:sp>
          <p:nvSpPr>
            <p:cNvPr id="6" name="TextBox 5">
              <a:extLst>
                <a:ext uri="{FF2B5EF4-FFF2-40B4-BE49-F238E27FC236}">
                  <a16:creationId xmlns:a16="http://schemas.microsoft.com/office/drawing/2014/main" id="{20D938B9-C9C9-E0F0-909D-644488D8FBA3}"/>
                </a:ext>
              </a:extLst>
            </p:cNvPr>
            <p:cNvSpPr txBox="1">
              <a:spLocks/>
            </p:cNvSpPr>
            <p:nvPr/>
          </p:nvSpPr>
          <p:spPr>
            <a:xfrm>
              <a:off x="1025166" y="1079241"/>
              <a:ext cx="69677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2032</a:t>
              </a:r>
            </a:p>
          </p:txBody>
        </p:sp>
      </p:grpSp>
      <p:graphicFrame>
        <p:nvGraphicFramePr>
          <p:cNvPr id="59" name="Chart 58">
            <a:extLst>
              <a:ext uri="{FF2B5EF4-FFF2-40B4-BE49-F238E27FC236}">
                <a16:creationId xmlns:a16="http://schemas.microsoft.com/office/drawing/2014/main" id="{434175C2-B145-6EE9-679D-AC8800A42D66}"/>
              </a:ext>
            </a:extLst>
          </p:cNvPr>
          <p:cNvGraphicFramePr/>
          <p:nvPr>
            <p:custDataLst>
              <p:tags r:id="rId2"/>
            </p:custDataLst>
          </p:nvPr>
        </p:nvGraphicFramePr>
        <p:xfrm>
          <a:off x="471488" y="1595438"/>
          <a:ext cx="8085137" cy="1974850"/>
        </p:xfrm>
        <a:graphic>
          <a:graphicData uri="http://schemas.openxmlformats.org/drawingml/2006/chart">
            <c:chart xmlns:c="http://schemas.openxmlformats.org/drawingml/2006/chart" xmlns:r="http://schemas.openxmlformats.org/officeDocument/2006/relationships" r:id="rId21"/>
          </a:graphicData>
        </a:graphic>
      </p:graphicFrame>
      <p:sp>
        <p:nvSpPr>
          <p:cNvPr id="8" name="Text Placeholder 4">
            <a:extLst>
              <a:ext uri="{FF2B5EF4-FFF2-40B4-BE49-F238E27FC236}">
                <a16:creationId xmlns:a16="http://schemas.microsoft.com/office/drawing/2014/main" id="{D7F80F5B-08D2-C535-8950-2A6C0EB8EDF8}"/>
              </a:ext>
            </a:extLst>
          </p:cNvPr>
          <p:cNvSpPr>
            <a:spLocks noGrp="1"/>
          </p:cNvSpPr>
          <p:nvPr>
            <p:custDataLst>
              <p:tags r:id="rId3"/>
            </p:custDataLst>
          </p:nvPr>
        </p:nvSpPr>
        <p:spPr bwMode="auto">
          <a:xfrm>
            <a:off x="1057275" y="33782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050" b="1">
                <a:cs typeface="+mn-cs"/>
              </a:rPr>
              <a:t>2027</a:t>
            </a:r>
            <a:endParaRPr lang="en-US" sz="1050" b="1">
              <a:cs typeface="+mn-cs"/>
            </a:endParaRPr>
          </a:p>
        </p:txBody>
      </p:sp>
      <p:sp>
        <p:nvSpPr>
          <p:cNvPr id="9" name="Text Placeholder 4">
            <a:extLst>
              <a:ext uri="{FF2B5EF4-FFF2-40B4-BE49-F238E27FC236}">
                <a16:creationId xmlns:a16="http://schemas.microsoft.com/office/drawing/2014/main" id="{86EA43F9-E866-24AE-F564-7071ABFBD4A1}"/>
              </a:ext>
            </a:extLst>
          </p:cNvPr>
          <p:cNvSpPr>
            <a:spLocks noGrp="1"/>
          </p:cNvSpPr>
          <p:nvPr>
            <p:custDataLst>
              <p:tags r:id="rId4"/>
            </p:custDataLst>
          </p:nvPr>
        </p:nvSpPr>
        <p:spPr bwMode="auto">
          <a:xfrm>
            <a:off x="2378075" y="33782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buNone/>
            </a:pPr>
            <a:r>
              <a:rPr lang="en-US" sz="1050" b="1">
                <a:cs typeface="+mn-cs"/>
              </a:rPr>
              <a:t>2028</a:t>
            </a:r>
          </a:p>
        </p:txBody>
      </p:sp>
      <p:sp>
        <p:nvSpPr>
          <p:cNvPr id="10" name="Text Placeholder 4">
            <a:extLst>
              <a:ext uri="{FF2B5EF4-FFF2-40B4-BE49-F238E27FC236}">
                <a16:creationId xmlns:a16="http://schemas.microsoft.com/office/drawing/2014/main" id="{E3D9C20D-BE06-ECB8-6CD0-6BA8B8236884}"/>
              </a:ext>
            </a:extLst>
          </p:cNvPr>
          <p:cNvSpPr>
            <a:spLocks noGrp="1"/>
          </p:cNvSpPr>
          <p:nvPr>
            <p:custDataLst>
              <p:tags r:id="rId5"/>
            </p:custDataLst>
          </p:nvPr>
        </p:nvSpPr>
        <p:spPr bwMode="auto">
          <a:xfrm>
            <a:off x="3697288" y="33782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050" b="1">
                <a:cs typeface="+mn-cs"/>
              </a:rPr>
              <a:t>2029</a:t>
            </a:r>
          </a:p>
        </p:txBody>
      </p:sp>
      <p:sp>
        <p:nvSpPr>
          <p:cNvPr id="11" name="Text Placeholder 4">
            <a:extLst>
              <a:ext uri="{FF2B5EF4-FFF2-40B4-BE49-F238E27FC236}">
                <a16:creationId xmlns:a16="http://schemas.microsoft.com/office/drawing/2014/main" id="{DFEDC17F-4942-73E1-F335-7A8EC1393BD4}"/>
              </a:ext>
            </a:extLst>
          </p:cNvPr>
          <p:cNvSpPr>
            <a:spLocks noGrp="1"/>
          </p:cNvSpPr>
          <p:nvPr>
            <p:custDataLst>
              <p:tags r:id="rId6"/>
            </p:custDataLst>
          </p:nvPr>
        </p:nvSpPr>
        <p:spPr bwMode="auto">
          <a:xfrm>
            <a:off x="5018088" y="33782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050" b="1">
                <a:cs typeface="+mn-cs"/>
              </a:rPr>
              <a:t>2030</a:t>
            </a:r>
          </a:p>
        </p:txBody>
      </p:sp>
      <p:sp>
        <p:nvSpPr>
          <p:cNvPr id="12" name="Text Placeholder 4">
            <a:extLst>
              <a:ext uri="{FF2B5EF4-FFF2-40B4-BE49-F238E27FC236}">
                <a16:creationId xmlns:a16="http://schemas.microsoft.com/office/drawing/2014/main" id="{8F4ACA6B-B63C-1AE6-67B3-90BB2EE9C0A5}"/>
              </a:ext>
            </a:extLst>
          </p:cNvPr>
          <p:cNvSpPr>
            <a:spLocks noGrp="1"/>
          </p:cNvSpPr>
          <p:nvPr>
            <p:custDataLst>
              <p:tags r:id="rId7"/>
            </p:custDataLst>
          </p:nvPr>
        </p:nvSpPr>
        <p:spPr bwMode="auto">
          <a:xfrm>
            <a:off x="6337299" y="33782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050" b="1">
                <a:cs typeface="+mn-cs"/>
              </a:rPr>
              <a:t>2031</a:t>
            </a:r>
          </a:p>
        </p:txBody>
      </p:sp>
      <p:sp>
        <p:nvSpPr>
          <p:cNvPr id="13" name="Text Placeholder 4">
            <a:extLst>
              <a:ext uri="{FF2B5EF4-FFF2-40B4-BE49-F238E27FC236}">
                <a16:creationId xmlns:a16="http://schemas.microsoft.com/office/drawing/2014/main" id="{314D267F-BD43-D417-10DA-9F5A0F868C36}"/>
              </a:ext>
            </a:extLst>
          </p:cNvPr>
          <p:cNvSpPr>
            <a:spLocks noGrp="1"/>
          </p:cNvSpPr>
          <p:nvPr>
            <p:custDataLst>
              <p:tags r:id="rId8"/>
            </p:custDataLst>
          </p:nvPr>
        </p:nvSpPr>
        <p:spPr bwMode="auto">
          <a:xfrm>
            <a:off x="7658100" y="33782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050" b="1">
                <a:cs typeface="+mn-cs"/>
              </a:rPr>
              <a:t>2032</a:t>
            </a:r>
            <a:endParaRPr lang="en-US" sz="1050" b="1">
              <a:cs typeface="+mn-cs"/>
            </a:endParaRPr>
          </a:p>
        </p:txBody>
      </p:sp>
      <p:sp>
        <p:nvSpPr>
          <p:cNvPr id="43" name="Text Placeholder 2">
            <a:extLst>
              <a:ext uri="{FF2B5EF4-FFF2-40B4-BE49-F238E27FC236}">
                <a16:creationId xmlns:a16="http://schemas.microsoft.com/office/drawing/2014/main" id="{E117534D-C175-91CE-AB0E-8AF761299486}"/>
              </a:ext>
            </a:extLst>
          </p:cNvPr>
          <p:cNvSpPr>
            <a:spLocks noGrp="1"/>
          </p:cNvSpPr>
          <p:nvPr>
            <p:custDataLst>
              <p:tags r:id="rId9"/>
            </p:custDataLst>
          </p:nvPr>
        </p:nvSpPr>
        <p:spPr bwMode="gray">
          <a:xfrm>
            <a:off x="3722688" y="2589213"/>
            <a:ext cx="2619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FAB30838-700D-4C78-ACAC-236B2B7CAB7F}" type="datetime'''4''''0''''''''''''''''''''''''0'''''''''''">
              <a:rPr lang="en-US" altLang="en-US" sz="1050" b="1" smtClean="0"/>
              <a:pPr lvl="0" algn="ctr">
                <a:spcBef>
                  <a:spcPct val="0"/>
                </a:spcBef>
                <a:spcAft>
                  <a:spcPct val="0"/>
                </a:spcAft>
              </a:pPr>
              <a:t>400</a:t>
            </a:fld>
            <a:endParaRPr lang="en-US" sz="1050" b="1"/>
          </a:p>
        </p:txBody>
      </p:sp>
      <p:sp>
        <p:nvSpPr>
          <p:cNvPr id="48" name="Text Placeholder 2">
            <a:extLst>
              <a:ext uri="{FF2B5EF4-FFF2-40B4-BE49-F238E27FC236}">
                <a16:creationId xmlns:a16="http://schemas.microsoft.com/office/drawing/2014/main" id="{E117534D-C175-91CE-AB0E-8AF761299486}"/>
              </a:ext>
            </a:extLst>
          </p:cNvPr>
          <p:cNvSpPr>
            <a:spLocks noGrp="1"/>
          </p:cNvSpPr>
          <p:nvPr>
            <p:custDataLst>
              <p:tags r:id="rId10"/>
            </p:custDataLst>
          </p:nvPr>
        </p:nvSpPr>
        <p:spPr bwMode="gray">
          <a:xfrm>
            <a:off x="6362700" y="2170113"/>
            <a:ext cx="2619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5CCD234F-47E1-420D-A234-42DB029E3EAE}" type="datetime'''''''''''''7''''''''0''''0'''''''''''''''''''''''">
              <a:rPr lang="en-US" altLang="en-US" sz="1050" b="1" smtClean="0"/>
              <a:pPr lvl="0" algn="ctr">
                <a:spcBef>
                  <a:spcPct val="0"/>
                </a:spcBef>
                <a:spcAft>
                  <a:spcPct val="0"/>
                </a:spcAft>
              </a:pPr>
              <a:t>700</a:t>
            </a:fld>
            <a:endParaRPr lang="en-US" sz="1050" b="1"/>
          </a:p>
        </p:txBody>
      </p:sp>
      <p:grpSp>
        <p:nvGrpSpPr>
          <p:cNvPr id="14" name="Group 13">
            <a:extLst>
              <a:ext uri="{FF2B5EF4-FFF2-40B4-BE49-F238E27FC236}">
                <a16:creationId xmlns:a16="http://schemas.microsoft.com/office/drawing/2014/main" id="{5EA91701-CE4A-5F29-48A4-37F9DB808B05}"/>
              </a:ext>
            </a:extLst>
          </p:cNvPr>
          <p:cNvGrpSpPr/>
          <p:nvPr/>
        </p:nvGrpSpPr>
        <p:grpSpPr>
          <a:xfrm>
            <a:off x="554038" y="1482725"/>
            <a:ext cx="7918704" cy="211138"/>
            <a:chOff x="1257300" y="1665156"/>
            <a:chExt cx="2802637" cy="256495"/>
          </a:xfrm>
        </p:grpSpPr>
        <p:sp>
          <p:nvSpPr>
            <p:cNvPr id="15" name="TextBox 14">
              <a:extLst>
                <a:ext uri="{FF2B5EF4-FFF2-40B4-BE49-F238E27FC236}">
                  <a16:creationId xmlns:a16="http://schemas.microsoft.com/office/drawing/2014/main" id="{025C9B90-4561-A6B6-2EEC-0D4595382F3F}"/>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Illustrative ramp schedule and allocation methodology by year</a:t>
              </a:r>
              <a:r>
                <a:rPr lang="en-US" sz="1200"/>
                <a:t>, MW</a:t>
              </a:r>
            </a:p>
          </p:txBody>
        </p:sp>
        <p:cxnSp>
          <p:nvCxnSpPr>
            <p:cNvPr id="16" name="LineBasicDefault 7">
              <a:extLst>
                <a:ext uri="{FF2B5EF4-FFF2-40B4-BE49-F238E27FC236}">
                  <a16:creationId xmlns:a16="http://schemas.microsoft.com/office/drawing/2014/main" id="{3CAD58B5-FC2D-8E20-014B-81E94851D8B6}"/>
                </a:ext>
              </a:extLst>
            </p:cNvPr>
            <p:cNvCxnSpPr>
              <a:cxnSpLocks/>
            </p:cNvCxnSpPr>
            <p:nvPr>
              <p:custDataLst>
                <p:tags r:id="rId16"/>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18B659D4-B227-711A-4A12-22ACF543E5ED}"/>
              </a:ext>
            </a:extLst>
          </p:cNvPr>
          <p:cNvGrpSpPr/>
          <p:nvPr/>
        </p:nvGrpSpPr>
        <p:grpSpPr>
          <a:xfrm>
            <a:off x="9097401" y="1482725"/>
            <a:ext cx="2775460" cy="211138"/>
            <a:chOff x="1257300" y="1665156"/>
            <a:chExt cx="2802637" cy="256495"/>
          </a:xfrm>
        </p:grpSpPr>
        <p:sp>
          <p:nvSpPr>
            <p:cNvPr id="19" name="TextBox 18">
              <a:extLst>
                <a:ext uri="{FF2B5EF4-FFF2-40B4-BE49-F238E27FC236}">
                  <a16:creationId xmlns:a16="http://schemas.microsoft.com/office/drawing/2014/main" id="{8A74BBC4-4ECA-2CC1-9C6D-F11E4708A326}"/>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Key highlights</a:t>
              </a:r>
            </a:p>
          </p:txBody>
        </p:sp>
        <p:cxnSp>
          <p:nvCxnSpPr>
            <p:cNvPr id="20" name="LineBasicDefault 7">
              <a:extLst>
                <a:ext uri="{FF2B5EF4-FFF2-40B4-BE49-F238E27FC236}">
                  <a16:creationId xmlns:a16="http://schemas.microsoft.com/office/drawing/2014/main" id="{7675898A-8755-CC4C-638A-C423CF545625}"/>
                </a:ext>
              </a:extLst>
            </p:cNvPr>
            <p:cNvCxnSpPr>
              <a:cxnSpLocks/>
            </p:cNvCxnSpPr>
            <p:nvPr>
              <p:custDataLst>
                <p:tags r:id="rId15"/>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A6054360-F231-D59F-9A25-BE3FFE27079B}"/>
              </a:ext>
            </a:extLst>
          </p:cNvPr>
          <p:cNvGrpSpPr/>
          <p:nvPr/>
        </p:nvGrpSpPr>
        <p:grpSpPr>
          <a:xfrm>
            <a:off x="628409" y="3655079"/>
            <a:ext cx="7770260" cy="923330"/>
            <a:chOff x="628409" y="3655079"/>
            <a:chExt cx="7770260" cy="923330"/>
          </a:xfrm>
        </p:grpSpPr>
        <p:sp>
          <p:nvSpPr>
            <p:cNvPr id="21" name="TextBox 20">
              <a:extLst>
                <a:ext uri="{FF2B5EF4-FFF2-40B4-BE49-F238E27FC236}">
                  <a16:creationId xmlns:a16="http://schemas.microsoft.com/office/drawing/2014/main" id="{7DF6F0C5-DA22-B465-10A1-CB6EFFA72623}"/>
                </a:ext>
              </a:extLst>
            </p:cNvPr>
            <p:cNvSpPr txBox="1">
              <a:spLocks/>
            </p:cNvSpPr>
            <p:nvPr/>
          </p:nvSpPr>
          <p:spPr>
            <a:xfrm>
              <a:off x="628409" y="3655079"/>
              <a:ext cx="1168977" cy="92333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Not studied: </a:t>
              </a:r>
              <a:r>
                <a:rPr lang="en-US" sz="1200"/>
                <a:t>based on existing system capacity (no upgrades)</a:t>
              </a:r>
            </a:p>
          </p:txBody>
        </p:sp>
        <p:sp>
          <p:nvSpPr>
            <p:cNvPr id="22" name="TextBox 21">
              <a:extLst>
                <a:ext uri="{FF2B5EF4-FFF2-40B4-BE49-F238E27FC236}">
                  <a16:creationId xmlns:a16="http://schemas.microsoft.com/office/drawing/2014/main" id="{2C3B54DB-3ED4-8EE5-5C38-1C8BC19AB96B}"/>
                </a:ext>
              </a:extLst>
            </p:cNvPr>
            <p:cNvSpPr txBox="1">
              <a:spLocks/>
            </p:cNvSpPr>
            <p:nvPr/>
          </p:nvSpPr>
          <p:spPr>
            <a:xfrm>
              <a:off x="1948781" y="3658764"/>
              <a:ext cx="1168977"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Fully studied</a:t>
              </a:r>
              <a:r>
                <a:rPr lang="en-US" sz="1200"/>
                <a:t> (all cases)</a:t>
              </a:r>
            </a:p>
          </p:txBody>
        </p:sp>
        <p:sp>
          <p:nvSpPr>
            <p:cNvPr id="23" name="TextBox 22">
              <a:extLst>
                <a:ext uri="{FF2B5EF4-FFF2-40B4-BE49-F238E27FC236}">
                  <a16:creationId xmlns:a16="http://schemas.microsoft.com/office/drawing/2014/main" id="{16F498A6-7BF2-62D2-3654-FAC3392FA5C5}"/>
                </a:ext>
              </a:extLst>
            </p:cNvPr>
            <p:cNvSpPr txBox="1">
              <a:spLocks/>
            </p:cNvSpPr>
            <p:nvPr/>
          </p:nvSpPr>
          <p:spPr>
            <a:xfrm>
              <a:off x="3269153" y="3658764"/>
              <a:ext cx="1168977"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Allocated with incremental transmission</a:t>
              </a:r>
            </a:p>
          </p:txBody>
        </p:sp>
        <p:sp>
          <p:nvSpPr>
            <p:cNvPr id="24" name="TextBox 23">
              <a:extLst>
                <a:ext uri="{FF2B5EF4-FFF2-40B4-BE49-F238E27FC236}">
                  <a16:creationId xmlns:a16="http://schemas.microsoft.com/office/drawing/2014/main" id="{E61875D2-38BC-36F2-84BE-6F8620D32098}"/>
                </a:ext>
              </a:extLst>
            </p:cNvPr>
            <p:cNvSpPr txBox="1">
              <a:spLocks/>
            </p:cNvSpPr>
            <p:nvPr/>
          </p:nvSpPr>
          <p:spPr>
            <a:xfrm>
              <a:off x="4589525" y="3658764"/>
              <a:ext cx="1168977"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Fully studied</a:t>
              </a:r>
              <a:r>
                <a:rPr lang="en-US" sz="1200"/>
                <a:t> (all cases)</a:t>
              </a:r>
            </a:p>
          </p:txBody>
        </p:sp>
        <p:sp>
          <p:nvSpPr>
            <p:cNvPr id="25" name="TextBox 24">
              <a:extLst>
                <a:ext uri="{FF2B5EF4-FFF2-40B4-BE49-F238E27FC236}">
                  <a16:creationId xmlns:a16="http://schemas.microsoft.com/office/drawing/2014/main" id="{DB842453-81D5-1920-94D9-325B24456DB1}"/>
                </a:ext>
              </a:extLst>
            </p:cNvPr>
            <p:cNvSpPr txBox="1">
              <a:spLocks/>
            </p:cNvSpPr>
            <p:nvPr/>
          </p:nvSpPr>
          <p:spPr>
            <a:xfrm>
              <a:off x="5909897" y="3658764"/>
              <a:ext cx="1168977"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Allocated with incremental transmission</a:t>
              </a:r>
              <a:endParaRPr lang="en-US" sz="1200"/>
            </a:p>
          </p:txBody>
        </p:sp>
        <p:sp>
          <p:nvSpPr>
            <p:cNvPr id="26" name="TextBox 25">
              <a:extLst>
                <a:ext uri="{FF2B5EF4-FFF2-40B4-BE49-F238E27FC236}">
                  <a16:creationId xmlns:a16="http://schemas.microsoft.com/office/drawing/2014/main" id="{E3FF2444-188E-7DD9-5974-10B9AADD59E9}"/>
                </a:ext>
              </a:extLst>
            </p:cNvPr>
            <p:cNvSpPr txBox="1">
              <a:spLocks/>
            </p:cNvSpPr>
            <p:nvPr/>
          </p:nvSpPr>
          <p:spPr>
            <a:xfrm>
              <a:off x="7230269" y="3658764"/>
              <a:ext cx="1168400"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Fully studied</a:t>
              </a:r>
              <a:r>
                <a:rPr lang="en-US" sz="1200"/>
                <a:t> (all cases)</a:t>
              </a:r>
            </a:p>
          </p:txBody>
        </p:sp>
      </p:grpSp>
      <p:sp>
        <p:nvSpPr>
          <p:cNvPr id="27" name="Rectangle 26">
            <a:extLst>
              <a:ext uri="{FF2B5EF4-FFF2-40B4-BE49-F238E27FC236}">
                <a16:creationId xmlns:a16="http://schemas.microsoft.com/office/drawing/2014/main" id="{0F3AD367-5435-20BB-861E-69473EDDA2BD}"/>
              </a:ext>
            </a:extLst>
          </p:cNvPr>
          <p:cNvSpPr/>
          <p:nvPr>
            <p:custDataLst>
              <p:tags r:id="rId11"/>
            </p:custDataLst>
          </p:nvPr>
        </p:nvSpPr>
        <p:spPr bwMode="auto">
          <a:xfrm>
            <a:off x="6997700" y="1471613"/>
            <a:ext cx="138113" cy="138113"/>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8" name="Rectangle 27">
            <a:extLst>
              <a:ext uri="{FF2B5EF4-FFF2-40B4-BE49-F238E27FC236}">
                <a16:creationId xmlns:a16="http://schemas.microsoft.com/office/drawing/2014/main" id="{6F2DECFE-3A9B-ACE8-0FBD-41891E289BF2}"/>
              </a:ext>
            </a:extLst>
          </p:cNvPr>
          <p:cNvSpPr/>
          <p:nvPr>
            <p:custDataLst>
              <p:tags r:id="rId12"/>
            </p:custDataLst>
          </p:nvPr>
        </p:nvSpPr>
        <p:spPr bwMode="auto">
          <a:xfrm>
            <a:off x="7715250" y="1471613"/>
            <a:ext cx="138113" cy="138113"/>
          </a:xfrm>
          <a:prstGeom prst="rect">
            <a:avLst/>
          </a:prstGeom>
          <a:solidFill>
            <a:srgbClr val="B3B3B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0" name="Text Placeholder 4">
            <a:extLst>
              <a:ext uri="{FF2B5EF4-FFF2-40B4-BE49-F238E27FC236}">
                <a16:creationId xmlns:a16="http://schemas.microsoft.com/office/drawing/2014/main" id="{8EEF90F1-3783-4D60-988E-A57C04B4FB34}"/>
              </a:ext>
            </a:extLst>
          </p:cNvPr>
          <p:cNvSpPr>
            <a:spLocks noGrp="1"/>
          </p:cNvSpPr>
          <p:nvPr>
            <p:custDataLst>
              <p:tags r:id="rId13"/>
            </p:custDataLst>
          </p:nvPr>
        </p:nvSpPr>
        <p:spPr bwMode="auto">
          <a:xfrm>
            <a:off x="7186613" y="1468438"/>
            <a:ext cx="427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5EB4E74-ACE4-49CE-9061-CCE06CDE9916}" type="datetime'''''''S''''''t''''''''''''''''u''''die''''''d'''''''''">
              <a:rPr lang="en-US" altLang="en-US" sz="1000" smtClean="0">
                <a:cs typeface="+mn-cs"/>
              </a:rPr>
              <a:pPr lvl="0">
                <a:spcBef>
                  <a:spcPct val="0"/>
                </a:spcBef>
                <a:spcAft>
                  <a:spcPct val="0"/>
                </a:spcAft>
              </a:pPr>
              <a:t>Studied</a:t>
            </a:fld>
            <a:endParaRPr lang="en-US" sz="1000">
              <a:cs typeface="+mn-cs"/>
            </a:endParaRPr>
          </a:p>
        </p:txBody>
      </p:sp>
      <p:sp>
        <p:nvSpPr>
          <p:cNvPr id="31" name="Text Placeholder 4">
            <a:extLst>
              <a:ext uri="{FF2B5EF4-FFF2-40B4-BE49-F238E27FC236}">
                <a16:creationId xmlns:a16="http://schemas.microsoft.com/office/drawing/2014/main" id="{E863E25E-ED25-17CB-2907-69D1B65EBB27}"/>
              </a:ext>
            </a:extLst>
          </p:cNvPr>
          <p:cNvSpPr>
            <a:spLocks noGrp="1"/>
          </p:cNvSpPr>
          <p:nvPr>
            <p:custDataLst>
              <p:tags r:id="rId14"/>
            </p:custDataLst>
          </p:nvPr>
        </p:nvSpPr>
        <p:spPr bwMode="auto">
          <a:xfrm>
            <a:off x="7904163" y="1468438"/>
            <a:ext cx="5191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513059E-A306-4181-8BD9-A4711737093F}" type="datetime'''''''A''''''''ll''oc''''''''''''''''''at''ed'''''''''">
              <a:rPr lang="en-US" altLang="en-US" sz="1000" smtClean="0">
                <a:cs typeface="+mn-cs"/>
              </a:rPr>
              <a:pPr lvl="0">
                <a:spcBef>
                  <a:spcPct val="0"/>
                </a:spcBef>
                <a:spcAft>
                  <a:spcPct val="0"/>
                </a:spcAft>
              </a:pPr>
              <a:t>Allocated</a:t>
            </a:fld>
            <a:endParaRPr lang="en-US" sz="1000">
              <a:cs typeface="+mn-cs"/>
            </a:endParaRPr>
          </a:p>
        </p:txBody>
      </p:sp>
      <p:sp>
        <p:nvSpPr>
          <p:cNvPr id="33" name="TextBox 32">
            <a:extLst>
              <a:ext uri="{FF2B5EF4-FFF2-40B4-BE49-F238E27FC236}">
                <a16:creationId xmlns:a16="http://schemas.microsoft.com/office/drawing/2014/main" id="{99A7DF8B-0215-DE55-E405-0C38B4CBC4BC}"/>
              </a:ext>
            </a:extLst>
          </p:cNvPr>
          <p:cNvSpPr txBox="1">
            <a:spLocks/>
          </p:cNvSpPr>
          <p:nvPr/>
        </p:nvSpPr>
        <p:spPr>
          <a:xfrm>
            <a:off x="9097401" y="1855346"/>
            <a:ext cx="2775460" cy="381642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Adjusted “bookend” study approach: </a:t>
            </a:r>
            <a:r>
              <a:rPr lang="en-US" sz="1200" b="1"/>
              <a:t>fully study 2028, 2030, and 2032</a:t>
            </a:r>
            <a:r>
              <a:rPr lang="en-US" sz="1200"/>
              <a:t>, </a:t>
            </a:r>
            <a:r>
              <a:rPr lang="en-US" sz="1200" b="1"/>
              <a:t>while allocating 2029 and 2031</a:t>
            </a:r>
            <a:r>
              <a:rPr lang="en-US" sz="1200"/>
              <a:t> using anchored transmission plans</a:t>
            </a:r>
          </a:p>
          <a:p>
            <a:pPr marL="171450" indent="-171450">
              <a:spcBef>
                <a:spcPts val="300"/>
              </a:spcBef>
              <a:spcAft>
                <a:spcPts val="300"/>
              </a:spcAft>
              <a:buFont typeface="Arial" panose="020B0604020202020204" pitchFamily="34" charset="0"/>
              <a:buChar char="•"/>
            </a:pPr>
            <a:r>
              <a:rPr lang="en-US" sz="1200" b="1"/>
              <a:t>Mitigates key developer concerns on “gap years”</a:t>
            </a:r>
            <a:r>
              <a:rPr lang="en-US" sz="1200"/>
              <a:t> by avoiding zero-allocation outcomes:</a:t>
            </a:r>
          </a:p>
          <a:p>
            <a:pPr marL="404813" lvl="1" indent="-171450">
              <a:spcBef>
                <a:spcPts val="300"/>
              </a:spcBef>
              <a:spcAft>
                <a:spcPts val="300"/>
              </a:spcAft>
              <a:buFont typeface="Arial" panose="020B0604020202020204" pitchFamily="34" charset="0"/>
              <a:buChar char="-"/>
            </a:pPr>
            <a:r>
              <a:rPr lang="en-US" sz="1200" b="1"/>
              <a:t>Improves project economics and bankability</a:t>
            </a:r>
            <a:r>
              <a:rPr lang="en-US" sz="1200"/>
              <a:t> by providing interim MW visibility, reducing delayed revenues/underutilization</a:t>
            </a:r>
          </a:p>
          <a:p>
            <a:pPr marL="404813" lvl="1" indent="-171450">
              <a:spcBef>
                <a:spcPts val="300"/>
              </a:spcBef>
              <a:spcAft>
                <a:spcPts val="300"/>
              </a:spcAft>
              <a:buFont typeface="Arial" panose="020B0604020202020204" pitchFamily="34" charset="0"/>
              <a:buChar char="-"/>
            </a:pPr>
            <a:r>
              <a:rPr lang="en-US" sz="1200" b="1"/>
              <a:t>Anchors allocation on years with major planned transmission additions</a:t>
            </a:r>
            <a:r>
              <a:rPr lang="en-US" sz="1200"/>
              <a:t> (e.g., backbone upgrades)</a:t>
            </a:r>
          </a:p>
          <a:p>
            <a:pPr marL="171450" indent="-171450">
              <a:spcBef>
                <a:spcPts val="300"/>
              </a:spcBef>
              <a:spcAft>
                <a:spcPts val="300"/>
              </a:spcAft>
              <a:buFont typeface="Arial" panose="020B0604020202020204" pitchFamily="34" charset="0"/>
              <a:buChar char="•"/>
            </a:pPr>
            <a:r>
              <a:rPr lang="en-US" sz="1200" b="1">
                <a:solidFill>
                  <a:srgbClr val="FF0000"/>
                </a:solidFill>
              </a:rPr>
              <a:t>Trade-off:</a:t>
            </a:r>
            <a:r>
              <a:rPr lang="en-US" sz="1200">
                <a:solidFill>
                  <a:srgbClr val="FF0000"/>
                </a:solidFill>
              </a:rPr>
              <a:t> </a:t>
            </a:r>
            <a:r>
              <a:rPr lang="en-US" sz="1200" b="1">
                <a:solidFill>
                  <a:srgbClr val="FF0000"/>
                </a:solidFill>
              </a:rPr>
              <a:t>additional 10 weeks of steady-state analysis</a:t>
            </a:r>
            <a:r>
              <a:rPr lang="en-US" sz="1200">
                <a:solidFill>
                  <a:srgbClr val="FF0000"/>
                </a:solidFill>
              </a:rPr>
              <a:t>, delaying Batch Zero results publication and potentially pushing the start of Batch 1</a:t>
            </a:r>
          </a:p>
        </p:txBody>
      </p:sp>
      <p:pic>
        <p:nvPicPr>
          <p:cNvPr id="34" name="Graphic 33">
            <a:extLst>
              <a:ext uri="{FF2B5EF4-FFF2-40B4-BE49-F238E27FC236}">
                <a16:creationId xmlns:a16="http://schemas.microsoft.com/office/drawing/2014/main" id="{64B5EEFF-1500-DE3B-0C69-49B2E599971F}"/>
              </a:ext>
            </a:extLst>
          </p:cNvPr>
          <p:cNvPicPr>
            <a:picLocks/>
          </p:cNvPicPr>
          <p:nvPr/>
        </p:nvPicPr>
        <p:blipFill>
          <a:blip>
            <a:extLst>
              <a:ext uri="{96DAC541-7B7A-43D3-8B79-37D633B846F1}">
                <asvg:svgBlip xmlns:asvg="http://schemas.microsoft.com/office/drawing/2016/SVG/main" r:embed="rId22"/>
              </a:ext>
            </a:extLst>
          </a:blip>
          <a:stretch>
            <a:fillRect/>
          </a:stretch>
        </p:blipFill>
        <p:spPr>
          <a:xfrm>
            <a:off x="4671081" y="4906326"/>
            <a:ext cx="458002" cy="458002"/>
          </a:xfrm>
          <a:prstGeom prst="rect">
            <a:avLst/>
          </a:prstGeom>
        </p:spPr>
      </p:pic>
      <p:pic>
        <p:nvPicPr>
          <p:cNvPr id="35" name="Graphic 34">
            <a:extLst>
              <a:ext uri="{FF2B5EF4-FFF2-40B4-BE49-F238E27FC236}">
                <a16:creationId xmlns:a16="http://schemas.microsoft.com/office/drawing/2014/main" id="{6B9EB596-922F-2EA3-BD10-AF84FF7463DC}"/>
              </a:ext>
            </a:extLst>
          </p:cNvPr>
          <p:cNvPicPr>
            <a:picLocks/>
          </p:cNvPicPr>
          <p:nvPr/>
        </p:nvPicPr>
        <p:blipFill>
          <a:blip>
            <a:extLst>
              <a:ext uri="{96DAC541-7B7A-43D3-8B79-37D633B846F1}">
                <asvg:svgBlip xmlns:asvg="http://schemas.microsoft.com/office/drawing/2016/SVG/main" r:embed="rId23"/>
              </a:ext>
            </a:extLst>
          </a:blip>
          <a:stretch>
            <a:fillRect/>
          </a:stretch>
        </p:blipFill>
        <p:spPr>
          <a:xfrm>
            <a:off x="615682" y="4906326"/>
            <a:ext cx="458002" cy="458002"/>
          </a:xfrm>
          <a:prstGeom prst="rect">
            <a:avLst/>
          </a:prstGeom>
        </p:spPr>
      </p:pic>
      <p:sp>
        <p:nvSpPr>
          <p:cNvPr id="36" name="TextBox 35">
            <a:extLst>
              <a:ext uri="{FF2B5EF4-FFF2-40B4-BE49-F238E27FC236}">
                <a16:creationId xmlns:a16="http://schemas.microsoft.com/office/drawing/2014/main" id="{3E52086F-B56E-BC62-E13A-A04459EFC020}"/>
              </a:ext>
            </a:extLst>
          </p:cNvPr>
          <p:cNvSpPr txBox="1">
            <a:spLocks/>
          </p:cNvSpPr>
          <p:nvPr/>
        </p:nvSpPr>
        <p:spPr>
          <a:xfrm>
            <a:off x="1130704" y="4906326"/>
            <a:ext cx="3287183" cy="152349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Enablers</a:t>
            </a:r>
          </a:p>
          <a:p>
            <a:pPr marL="171450" indent="-171450">
              <a:spcBef>
                <a:spcPts val="300"/>
              </a:spcBef>
              <a:spcAft>
                <a:spcPts val="300"/>
              </a:spcAft>
              <a:buFont typeface="Arial" panose="020B0604020202020204" pitchFamily="34" charset="0"/>
              <a:buChar char="•"/>
            </a:pPr>
            <a:r>
              <a:rPr lang="en-US" sz="1200" b="1"/>
              <a:t>Early TSP involvement at study kickoff</a:t>
            </a:r>
            <a:r>
              <a:rPr lang="en-US" sz="1200"/>
              <a:t>, with a shared 2032 system case</a:t>
            </a:r>
          </a:p>
          <a:p>
            <a:pPr marL="171450" indent="-171450">
              <a:spcBef>
                <a:spcPts val="300"/>
              </a:spcBef>
              <a:spcAft>
                <a:spcPts val="300"/>
              </a:spcAft>
              <a:buFont typeface="Arial" panose="020B0604020202020204" pitchFamily="34" charset="0"/>
              <a:buChar char="•"/>
            </a:pPr>
            <a:r>
              <a:rPr lang="en-US" sz="1200" b="1"/>
              <a:t>Parallel development of transmission solutions </a:t>
            </a:r>
            <a:r>
              <a:rPr lang="en-US" sz="1200"/>
              <a:t>and cost estimates</a:t>
            </a:r>
          </a:p>
          <a:p>
            <a:pPr marL="171450" indent="-171450">
              <a:spcBef>
                <a:spcPts val="300"/>
              </a:spcBef>
              <a:spcAft>
                <a:spcPts val="300"/>
              </a:spcAft>
              <a:buFont typeface="Arial" panose="020B0604020202020204" pitchFamily="34" charset="0"/>
              <a:buChar char="•"/>
            </a:pPr>
            <a:r>
              <a:rPr lang="en-US" sz="1200" b="1"/>
              <a:t>Centralized ERCOT coordination</a:t>
            </a:r>
            <a:r>
              <a:rPr lang="en-US" sz="1200"/>
              <a:t>, consolidating TSP inputs into a single plan</a:t>
            </a:r>
          </a:p>
        </p:txBody>
      </p:sp>
      <p:sp>
        <p:nvSpPr>
          <p:cNvPr id="37" name="TextBox 36">
            <a:extLst>
              <a:ext uri="{FF2B5EF4-FFF2-40B4-BE49-F238E27FC236}">
                <a16:creationId xmlns:a16="http://schemas.microsoft.com/office/drawing/2014/main" id="{4A1BE821-878B-6A74-F2B8-7CB10F54335F}"/>
              </a:ext>
            </a:extLst>
          </p:cNvPr>
          <p:cNvSpPr txBox="1">
            <a:spLocks/>
          </p:cNvSpPr>
          <p:nvPr/>
        </p:nvSpPr>
        <p:spPr>
          <a:xfrm>
            <a:off x="5187951" y="4906326"/>
            <a:ext cx="3227388" cy="152349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Advantages</a:t>
            </a:r>
          </a:p>
          <a:p>
            <a:pPr marL="171450" indent="-171450">
              <a:spcBef>
                <a:spcPts val="300"/>
              </a:spcBef>
              <a:spcAft>
                <a:spcPts val="300"/>
              </a:spcAft>
              <a:buFont typeface="Arial" panose="020B0604020202020204" pitchFamily="34" charset="0"/>
              <a:buChar char="•"/>
            </a:pPr>
            <a:r>
              <a:rPr lang="en-US" sz="1200" b="1"/>
              <a:t>Delivers an actionable 2032 transmission plan within Batch Zero timeline</a:t>
            </a:r>
            <a:r>
              <a:rPr lang="en-US" sz="1200"/>
              <a:t>, avoiding reliance on future cycles </a:t>
            </a:r>
          </a:p>
          <a:p>
            <a:pPr marL="171450" indent="-171450">
              <a:spcBef>
                <a:spcPts val="300"/>
              </a:spcBef>
              <a:spcAft>
                <a:spcPts val="300"/>
              </a:spcAft>
              <a:buFont typeface="Arial" panose="020B0604020202020204" pitchFamily="34" charset="0"/>
              <a:buChar char="•"/>
            </a:pPr>
            <a:r>
              <a:rPr lang="en-US" sz="1200" b="1"/>
              <a:t>Provides full 2027-2032 visibility </a:t>
            </a:r>
            <a:r>
              <a:rPr lang="en-US" sz="1200"/>
              <a:t>for customer decisions</a:t>
            </a:r>
          </a:p>
          <a:p>
            <a:pPr marL="171450" indent="-171450">
              <a:spcBef>
                <a:spcPts val="300"/>
              </a:spcBef>
              <a:spcAft>
                <a:spcPts val="300"/>
              </a:spcAft>
              <a:buFont typeface="Arial" panose="020B0604020202020204" pitchFamily="34" charset="0"/>
              <a:buChar char="•"/>
            </a:pPr>
            <a:r>
              <a:rPr lang="en-US" sz="1200" b="1"/>
              <a:t>Reduces complexity and rework</a:t>
            </a:r>
          </a:p>
        </p:txBody>
      </p:sp>
      <p:sp>
        <p:nvSpPr>
          <p:cNvPr id="38" name="Rectangle 37">
            <a:extLst>
              <a:ext uri="{FF2B5EF4-FFF2-40B4-BE49-F238E27FC236}">
                <a16:creationId xmlns:a16="http://schemas.microsoft.com/office/drawing/2014/main" id="{A273846B-955F-3C06-393B-9C2C75279F9B}"/>
              </a:ext>
            </a:extLst>
          </p:cNvPr>
          <p:cNvSpPr/>
          <p:nvPr/>
        </p:nvSpPr>
        <p:spPr>
          <a:xfrm>
            <a:off x="554038" y="4869767"/>
            <a:ext cx="3863849" cy="1582402"/>
          </a:xfrm>
          <a:prstGeom prst="rect">
            <a:avLst/>
          </a:prstGeom>
          <a:no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5DF8CF74-FA87-33F6-3062-9FA662095989}"/>
              </a:ext>
            </a:extLst>
          </p:cNvPr>
          <p:cNvSpPr/>
          <p:nvPr/>
        </p:nvSpPr>
        <p:spPr>
          <a:xfrm>
            <a:off x="4610100" y="4869767"/>
            <a:ext cx="3863975" cy="1582402"/>
          </a:xfrm>
          <a:prstGeom prst="rect">
            <a:avLst/>
          </a:prstGeom>
          <a:no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207268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C770-DF75-E934-E155-4DF8614942E5}"/>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5E11794B-9775-4599-0DD8-A884A9D858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6" imgW="404" imgH="403" progId="TCLayout.ActiveDocument.1">
                  <p:embed/>
                </p:oleObj>
              </mc:Choice>
              <mc:Fallback>
                <p:oleObj name="think-cell Slide" r:id="rId66" imgW="404" imgH="403" progId="TCLayout.ActiveDocument.1">
                  <p:embed/>
                  <p:pic>
                    <p:nvPicPr>
                      <p:cNvPr id="8" name="Object 6" hidden="1">
                        <a:extLst>
                          <a:ext uri="{FF2B5EF4-FFF2-40B4-BE49-F238E27FC236}">
                            <a16:creationId xmlns:a16="http://schemas.microsoft.com/office/drawing/2014/main" id="{5E11794B-9775-4599-0DD8-A884A9D8582C}"/>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cxnSp>
        <p:nvCxnSpPr>
          <p:cNvPr id="523" name="Straight Connector 522">
            <a:extLst>
              <a:ext uri="{FF2B5EF4-FFF2-40B4-BE49-F238E27FC236}">
                <a16:creationId xmlns:a16="http://schemas.microsoft.com/office/drawing/2014/main" id="{B88657FF-2605-DA05-3963-5A3A3D446FF4}"/>
              </a:ext>
            </a:extLst>
          </p:cNvPr>
          <p:cNvCxnSpPr>
            <a:cxnSpLocks/>
          </p:cNvCxnSpPr>
          <p:nvPr>
            <p:custDataLst>
              <p:tags r:id="rId2"/>
            </p:custDataLst>
          </p:nvPr>
        </p:nvCxnSpPr>
        <p:spPr bwMode="auto">
          <a:xfrm>
            <a:off x="7261511"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A926CBE3-0399-7C8C-F2AE-43EE9834C82E}"/>
              </a:ext>
            </a:extLst>
          </p:cNvPr>
          <p:cNvCxnSpPr>
            <a:cxnSpLocks/>
          </p:cNvCxnSpPr>
          <p:nvPr>
            <p:custDataLst>
              <p:tags r:id="rId3"/>
            </p:custDataLst>
          </p:nvPr>
        </p:nvCxnSpPr>
        <p:spPr bwMode="auto">
          <a:xfrm>
            <a:off x="6855294"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956D4617-3D6F-B748-7EF7-15158036B4C6}"/>
              </a:ext>
            </a:extLst>
          </p:cNvPr>
          <p:cNvCxnSpPr>
            <a:cxnSpLocks/>
          </p:cNvCxnSpPr>
          <p:nvPr>
            <p:custDataLst>
              <p:tags r:id="rId4"/>
            </p:custDataLst>
          </p:nvPr>
        </p:nvCxnSpPr>
        <p:spPr bwMode="auto">
          <a:xfrm>
            <a:off x="6449078"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EC804F6B-B45C-1790-F3B0-2E697A518F31}"/>
              </a:ext>
            </a:extLst>
          </p:cNvPr>
          <p:cNvCxnSpPr>
            <a:cxnSpLocks/>
          </p:cNvCxnSpPr>
          <p:nvPr>
            <p:custDataLst>
              <p:tags r:id="rId5"/>
            </p:custDataLst>
          </p:nvPr>
        </p:nvCxnSpPr>
        <p:spPr bwMode="auto">
          <a:xfrm>
            <a:off x="6042862"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CD90E610-1271-6A90-17E4-B70C6AE65B2F}"/>
              </a:ext>
            </a:extLst>
          </p:cNvPr>
          <p:cNvCxnSpPr>
            <a:cxnSpLocks/>
          </p:cNvCxnSpPr>
          <p:nvPr>
            <p:custDataLst>
              <p:tags r:id="rId6"/>
            </p:custDataLst>
          </p:nvPr>
        </p:nvCxnSpPr>
        <p:spPr bwMode="auto">
          <a:xfrm>
            <a:off x="5636645"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780782DE-F26D-F836-83E3-94C59DCC761D}"/>
              </a:ext>
            </a:extLst>
          </p:cNvPr>
          <p:cNvCxnSpPr>
            <a:cxnSpLocks/>
          </p:cNvCxnSpPr>
          <p:nvPr>
            <p:custDataLst>
              <p:tags r:id="rId7"/>
            </p:custDataLst>
          </p:nvPr>
        </p:nvCxnSpPr>
        <p:spPr bwMode="auto">
          <a:xfrm>
            <a:off x="5230429"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E522F482-1CDC-8D19-AA07-F99AAB78DB36}"/>
              </a:ext>
            </a:extLst>
          </p:cNvPr>
          <p:cNvCxnSpPr>
            <a:cxnSpLocks/>
          </p:cNvCxnSpPr>
          <p:nvPr>
            <p:custDataLst>
              <p:tags r:id="rId8"/>
            </p:custDataLst>
          </p:nvPr>
        </p:nvCxnSpPr>
        <p:spPr bwMode="auto">
          <a:xfrm>
            <a:off x="4824212"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1E08BE0-8D4A-4BC8-29C4-215A033E6B9E}"/>
              </a:ext>
            </a:extLst>
          </p:cNvPr>
          <p:cNvCxnSpPr>
            <a:cxnSpLocks/>
          </p:cNvCxnSpPr>
          <p:nvPr>
            <p:custDataLst>
              <p:tags r:id="rId9"/>
            </p:custDataLst>
          </p:nvPr>
        </p:nvCxnSpPr>
        <p:spPr bwMode="auto">
          <a:xfrm>
            <a:off x="4417996" y="1411264"/>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39B2458A-DB0D-5B2A-9D73-C6BE412F7FAD}"/>
              </a:ext>
            </a:extLst>
          </p:cNvPr>
          <p:cNvCxnSpPr>
            <a:cxnSpLocks/>
          </p:cNvCxnSpPr>
          <p:nvPr>
            <p:custDataLst>
              <p:tags r:id="rId10"/>
            </p:custDataLst>
          </p:nvPr>
        </p:nvCxnSpPr>
        <p:spPr bwMode="auto">
          <a:xfrm>
            <a:off x="11634786"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D26F7B6A-A58D-97F4-9F4B-7D08ACC180CB}"/>
              </a:ext>
            </a:extLst>
          </p:cNvPr>
          <p:cNvCxnSpPr>
            <a:cxnSpLocks/>
          </p:cNvCxnSpPr>
          <p:nvPr>
            <p:custDataLst>
              <p:tags r:id="rId11"/>
            </p:custDataLst>
          </p:nvPr>
        </p:nvCxnSpPr>
        <p:spPr bwMode="auto">
          <a:xfrm>
            <a:off x="7667727"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8C52429F-5731-6CAC-F074-5808931C241E}"/>
              </a:ext>
            </a:extLst>
          </p:cNvPr>
          <p:cNvCxnSpPr>
            <a:cxnSpLocks/>
          </p:cNvCxnSpPr>
          <p:nvPr>
            <p:custDataLst>
              <p:tags r:id="rId12"/>
            </p:custDataLst>
          </p:nvPr>
        </p:nvCxnSpPr>
        <p:spPr bwMode="auto">
          <a:xfrm>
            <a:off x="8073943"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F7054146-C4A6-9028-4CDA-01CEB11D9366}"/>
              </a:ext>
            </a:extLst>
          </p:cNvPr>
          <p:cNvCxnSpPr>
            <a:cxnSpLocks/>
          </p:cNvCxnSpPr>
          <p:nvPr>
            <p:custDataLst>
              <p:tags r:id="rId13"/>
            </p:custDataLst>
          </p:nvPr>
        </p:nvCxnSpPr>
        <p:spPr bwMode="auto">
          <a:xfrm>
            <a:off x="8480160"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FD8F1BA3-9710-803B-2757-EA1252B92A1B}"/>
              </a:ext>
            </a:extLst>
          </p:cNvPr>
          <p:cNvCxnSpPr>
            <a:cxnSpLocks/>
          </p:cNvCxnSpPr>
          <p:nvPr>
            <p:custDataLst>
              <p:tags r:id="rId14"/>
            </p:custDataLst>
          </p:nvPr>
        </p:nvCxnSpPr>
        <p:spPr bwMode="auto">
          <a:xfrm>
            <a:off x="9698810"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717A3BFF-C4D5-E26E-FBC6-84090BA23282}"/>
              </a:ext>
            </a:extLst>
          </p:cNvPr>
          <p:cNvCxnSpPr>
            <a:cxnSpLocks/>
          </p:cNvCxnSpPr>
          <p:nvPr>
            <p:custDataLst>
              <p:tags r:id="rId15"/>
            </p:custDataLst>
          </p:nvPr>
        </p:nvCxnSpPr>
        <p:spPr bwMode="auto">
          <a:xfrm>
            <a:off x="10511243"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C908198-9C5B-9FD5-179D-DE7BA92B0E55}"/>
              </a:ext>
            </a:extLst>
          </p:cNvPr>
          <p:cNvCxnSpPr>
            <a:cxnSpLocks/>
          </p:cNvCxnSpPr>
          <p:nvPr>
            <p:custDataLst>
              <p:tags r:id="rId16"/>
            </p:custDataLst>
          </p:nvPr>
        </p:nvCxnSpPr>
        <p:spPr bwMode="auto">
          <a:xfrm>
            <a:off x="9292593"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F5A3429-9DAC-009F-B231-C18D9CB8503E}"/>
              </a:ext>
            </a:extLst>
          </p:cNvPr>
          <p:cNvCxnSpPr>
            <a:cxnSpLocks/>
          </p:cNvCxnSpPr>
          <p:nvPr>
            <p:custDataLst>
              <p:tags r:id="rId17"/>
            </p:custDataLst>
          </p:nvPr>
        </p:nvCxnSpPr>
        <p:spPr bwMode="auto">
          <a:xfrm>
            <a:off x="10917459"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8" name="Straight Connector 567">
            <a:extLst>
              <a:ext uri="{FF2B5EF4-FFF2-40B4-BE49-F238E27FC236}">
                <a16:creationId xmlns:a16="http://schemas.microsoft.com/office/drawing/2014/main" id="{336AF1D6-F03E-EDE4-822B-045449868042}"/>
              </a:ext>
            </a:extLst>
          </p:cNvPr>
          <p:cNvCxnSpPr>
            <a:cxnSpLocks/>
          </p:cNvCxnSpPr>
          <p:nvPr>
            <p:custDataLst>
              <p:tags r:id="rId18"/>
            </p:custDataLst>
          </p:nvPr>
        </p:nvCxnSpPr>
        <p:spPr bwMode="auto">
          <a:xfrm>
            <a:off x="8886376"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9" name="Straight Connector 568">
            <a:extLst>
              <a:ext uri="{FF2B5EF4-FFF2-40B4-BE49-F238E27FC236}">
                <a16:creationId xmlns:a16="http://schemas.microsoft.com/office/drawing/2014/main" id="{890E1241-4A35-005F-6786-EF20CAB6A2D5}"/>
              </a:ext>
            </a:extLst>
          </p:cNvPr>
          <p:cNvCxnSpPr>
            <a:cxnSpLocks/>
          </p:cNvCxnSpPr>
          <p:nvPr>
            <p:custDataLst>
              <p:tags r:id="rId19"/>
            </p:custDataLst>
          </p:nvPr>
        </p:nvCxnSpPr>
        <p:spPr bwMode="auto">
          <a:xfrm>
            <a:off x="10105027"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5" name="Straight Connector 574">
            <a:extLst>
              <a:ext uri="{FF2B5EF4-FFF2-40B4-BE49-F238E27FC236}">
                <a16:creationId xmlns:a16="http://schemas.microsoft.com/office/drawing/2014/main" id="{F6BAF28A-B12D-E137-35E6-CAFF9512150B}"/>
              </a:ext>
            </a:extLst>
          </p:cNvPr>
          <p:cNvCxnSpPr>
            <a:cxnSpLocks/>
          </p:cNvCxnSpPr>
          <p:nvPr>
            <p:custDataLst>
              <p:tags r:id="rId20"/>
            </p:custDataLst>
          </p:nvPr>
        </p:nvCxnSpPr>
        <p:spPr bwMode="auto">
          <a:xfrm>
            <a:off x="11276122" y="1411263"/>
            <a:ext cx="0" cy="510947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882AA1D9-5CFC-5F5C-5AF7-B90777FF06F3}"/>
              </a:ext>
            </a:extLst>
          </p:cNvPr>
          <p:cNvSpPr>
            <a:spLocks noGrp="1"/>
          </p:cNvSpPr>
          <p:nvPr>
            <p:ph type="sldNum" sz="quarter" idx="12"/>
          </p:nvPr>
        </p:nvSpPr>
        <p:spPr/>
        <p:txBody>
          <a:bodyPr/>
          <a:lstStyle/>
          <a:p>
            <a:fld id="{BCDE79FB-97BA-492B-8D57-F1373F9ADA95}" type="slidenum">
              <a:rPr lang="en-US" smtClean="0"/>
              <a:t>11</a:t>
            </a:fld>
            <a:endParaRPr lang="en-US"/>
          </a:p>
        </p:txBody>
      </p:sp>
      <p:sp>
        <p:nvSpPr>
          <p:cNvPr id="15" name="Title Placeholder 1">
            <a:extLst>
              <a:ext uri="{FF2B5EF4-FFF2-40B4-BE49-F238E27FC236}">
                <a16:creationId xmlns:a16="http://schemas.microsoft.com/office/drawing/2014/main" id="{740F6D3D-C5B3-E976-9727-820C0573D7D4}"/>
              </a:ext>
            </a:extLst>
          </p:cNvPr>
          <p:cNvSpPr>
            <a:spLocks noGrp="1"/>
          </p:cNvSpPr>
          <p:nvPr>
            <p:ph type="title"/>
          </p:nvPr>
        </p:nvSpPr>
        <p:spPr>
          <a:xfrm>
            <a:off x="1257300" y="272268"/>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Adjusted Timelines Comparison</a:t>
            </a:r>
          </a:p>
        </p:txBody>
      </p:sp>
      <p:cxnSp>
        <p:nvCxnSpPr>
          <p:cNvPr id="61" name="Straight Connector 60">
            <a:extLst>
              <a:ext uri="{FF2B5EF4-FFF2-40B4-BE49-F238E27FC236}">
                <a16:creationId xmlns:a16="http://schemas.microsoft.com/office/drawing/2014/main" id="{6258A9AD-D49B-363C-D7FD-CB91D7B93818}"/>
              </a:ext>
            </a:extLst>
          </p:cNvPr>
          <p:cNvCxnSpPr>
            <a:cxnSpLocks/>
          </p:cNvCxnSpPr>
          <p:nvPr>
            <p:custDataLst>
              <p:tags r:id="rId21"/>
            </p:custDataLst>
          </p:nvPr>
        </p:nvCxnSpPr>
        <p:spPr bwMode="auto">
          <a:xfrm>
            <a:off x="740664" y="6547081"/>
            <a:ext cx="10894122"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DC5094E7-A8DA-10AE-DD12-9CF891AD1967}"/>
              </a:ext>
            </a:extLst>
          </p:cNvPr>
          <p:cNvSpPr txBox="1">
            <a:spLocks/>
          </p:cNvSpPr>
          <p:nvPr/>
        </p:nvSpPr>
        <p:spPr>
          <a:xfrm>
            <a:off x="2064618" y="1221880"/>
            <a:ext cx="2232921"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Activity</a:t>
            </a:r>
          </a:p>
        </p:txBody>
      </p:sp>
      <p:cxnSp>
        <p:nvCxnSpPr>
          <p:cNvPr id="419" name="Straight Connector 418">
            <a:extLst>
              <a:ext uri="{FF2B5EF4-FFF2-40B4-BE49-F238E27FC236}">
                <a16:creationId xmlns:a16="http://schemas.microsoft.com/office/drawing/2014/main" id="{5F4D3C94-5519-9250-982A-0E187170B53D}"/>
              </a:ext>
            </a:extLst>
          </p:cNvPr>
          <p:cNvCxnSpPr>
            <a:cxnSpLocks/>
          </p:cNvCxnSpPr>
          <p:nvPr>
            <p:custDataLst>
              <p:tags r:id="rId22"/>
            </p:custDataLst>
          </p:nvPr>
        </p:nvCxnSpPr>
        <p:spPr bwMode="auto">
          <a:xfrm>
            <a:off x="2064618" y="2766964"/>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02DEE1A-2C31-6681-B459-A35920317F58}"/>
              </a:ext>
            </a:extLst>
          </p:cNvPr>
          <p:cNvCxnSpPr>
            <a:cxnSpLocks/>
          </p:cNvCxnSpPr>
          <p:nvPr>
            <p:custDataLst>
              <p:tags r:id="rId23"/>
            </p:custDataLst>
          </p:nvPr>
        </p:nvCxnSpPr>
        <p:spPr bwMode="auto">
          <a:xfrm>
            <a:off x="2064618" y="1843107"/>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7A880485-D52F-B7F8-5480-BAE977A0DB1E}"/>
              </a:ext>
            </a:extLst>
          </p:cNvPr>
          <p:cNvCxnSpPr>
            <a:cxnSpLocks/>
          </p:cNvCxnSpPr>
          <p:nvPr>
            <p:custDataLst>
              <p:tags r:id="rId24"/>
            </p:custDataLst>
          </p:nvPr>
        </p:nvCxnSpPr>
        <p:spPr bwMode="auto">
          <a:xfrm>
            <a:off x="2064618" y="1629098"/>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90C7C1E8-5547-2A3F-4EFD-36EEA3B18BE4}"/>
              </a:ext>
            </a:extLst>
          </p:cNvPr>
          <p:cNvCxnSpPr>
            <a:cxnSpLocks/>
          </p:cNvCxnSpPr>
          <p:nvPr>
            <p:custDataLst>
              <p:tags r:id="rId25"/>
            </p:custDataLst>
          </p:nvPr>
        </p:nvCxnSpPr>
        <p:spPr bwMode="auto">
          <a:xfrm>
            <a:off x="2064618" y="2198031"/>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BEBA98DA-DCBA-9462-D342-7126A7993B5A}"/>
              </a:ext>
            </a:extLst>
          </p:cNvPr>
          <p:cNvCxnSpPr>
            <a:cxnSpLocks/>
          </p:cNvCxnSpPr>
          <p:nvPr>
            <p:custDataLst>
              <p:tags r:id="rId26"/>
            </p:custDataLst>
          </p:nvPr>
        </p:nvCxnSpPr>
        <p:spPr bwMode="auto">
          <a:xfrm>
            <a:off x="2064618" y="2412040"/>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5" name="TextBox 224">
            <a:extLst>
              <a:ext uri="{FF2B5EF4-FFF2-40B4-BE49-F238E27FC236}">
                <a16:creationId xmlns:a16="http://schemas.microsoft.com/office/drawing/2014/main" id="{CF79D84D-0884-0C2A-3865-1BE2733E9418}"/>
              </a:ext>
            </a:extLst>
          </p:cNvPr>
          <p:cNvSpPr txBox="1">
            <a:spLocks/>
          </p:cNvSpPr>
          <p:nvPr/>
        </p:nvSpPr>
        <p:spPr>
          <a:xfrm>
            <a:off x="2064618" y="2809755"/>
            <a:ext cx="2232921"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 and Board approval</a:t>
            </a:r>
          </a:p>
        </p:txBody>
      </p:sp>
      <p:sp>
        <p:nvSpPr>
          <p:cNvPr id="249" name="TextBox 248">
            <a:extLst>
              <a:ext uri="{FF2B5EF4-FFF2-40B4-BE49-F238E27FC236}">
                <a16:creationId xmlns:a16="http://schemas.microsoft.com/office/drawing/2014/main" id="{584CE580-77C4-6D7A-6CCF-B6ACFCF5C8C2}"/>
              </a:ext>
            </a:extLst>
          </p:cNvPr>
          <p:cNvSpPr txBox="1">
            <a:spLocks/>
          </p:cNvSpPr>
          <p:nvPr/>
        </p:nvSpPr>
        <p:spPr>
          <a:xfrm>
            <a:off x="2064618" y="2240822"/>
            <a:ext cx="2232921" cy="12842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 Commitment Deadline</a:t>
            </a:r>
          </a:p>
        </p:txBody>
      </p:sp>
      <p:sp>
        <p:nvSpPr>
          <p:cNvPr id="247" name="TextBox 246">
            <a:extLst>
              <a:ext uri="{FF2B5EF4-FFF2-40B4-BE49-F238E27FC236}">
                <a16:creationId xmlns:a16="http://schemas.microsoft.com/office/drawing/2014/main" id="{05448358-AC23-F0D2-AD75-8D5F0EA53CEE}"/>
              </a:ext>
            </a:extLst>
          </p:cNvPr>
          <p:cNvSpPr txBox="1">
            <a:spLocks/>
          </p:cNvSpPr>
          <p:nvPr/>
        </p:nvSpPr>
        <p:spPr>
          <a:xfrm>
            <a:off x="2064618" y="1671889"/>
            <a:ext cx="2232921" cy="12842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 (15 weeks)</a:t>
            </a:r>
          </a:p>
        </p:txBody>
      </p:sp>
      <p:sp>
        <p:nvSpPr>
          <p:cNvPr id="255" name="TextBox 254">
            <a:extLst>
              <a:ext uri="{FF2B5EF4-FFF2-40B4-BE49-F238E27FC236}">
                <a16:creationId xmlns:a16="http://schemas.microsoft.com/office/drawing/2014/main" id="{C9B5328F-1895-D49B-C875-669C8B22114C}"/>
              </a:ext>
            </a:extLst>
          </p:cNvPr>
          <p:cNvSpPr txBox="1">
            <a:spLocks/>
          </p:cNvSpPr>
          <p:nvPr/>
        </p:nvSpPr>
        <p:spPr>
          <a:xfrm>
            <a:off x="2064618" y="1451637"/>
            <a:ext cx="2232921" cy="1346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 (13 weeks)</a:t>
            </a:r>
          </a:p>
        </p:txBody>
      </p:sp>
      <p:sp>
        <p:nvSpPr>
          <p:cNvPr id="245" name="TextBox 244">
            <a:extLst>
              <a:ext uri="{FF2B5EF4-FFF2-40B4-BE49-F238E27FC236}">
                <a16:creationId xmlns:a16="http://schemas.microsoft.com/office/drawing/2014/main" id="{F8971A7A-F48B-CC47-1789-E45242526240}"/>
              </a:ext>
            </a:extLst>
          </p:cNvPr>
          <p:cNvSpPr txBox="1">
            <a:spLocks/>
          </p:cNvSpPr>
          <p:nvPr/>
        </p:nvSpPr>
        <p:spPr>
          <a:xfrm>
            <a:off x="2064618" y="1885898"/>
            <a:ext cx="2232921" cy="2693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 Final Report (16 weeks)</a:t>
            </a:r>
          </a:p>
        </p:txBody>
      </p:sp>
      <p:sp>
        <p:nvSpPr>
          <p:cNvPr id="251" name="TextBox 250">
            <a:extLst>
              <a:ext uri="{FF2B5EF4-FFF2-40B4-BE49-F238E27FC236}">
                <a16:creationId xmlns:a16="http://schemas.microsoft.com/office/drawing/2014/main" id="{41403475-27EE-CEE7-F13B-A8A935622890}"/>
              </a:ext>
            </a:extLst>
          </p:cNvPr>
          <p:cNvSpPr txBox="1">
            <a:spLocks/>
          </p:cNvSpPr>
          <p:nvPr/>
        </p:nvSpPr>
        <p:spPr>
          <a:xfrm>
            <a:off x="2064618" y="2454831"/>
            <a:ext cx="2232921" cy="2693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 + Batch Refinement Study ((14 weeks)</a:t>
            </a:r>
          </a:p>
        </p:txBody>
      </p:sp>
      <p:grpSp>
        <p:nvGrpSpPr>
          <p:cNvPr id="18" name="Group 17">
            <a:extLst>
              <a:ext uri="{FF2B5EF4-FFF2-40B4-BE49-F238E27FC236}">
                <a16:creationId xmlns:a16="http://schemas.microsoft.com/office/drawing/2014/main" id="{50E75FBD-B8C5-55BA-E656-54A8598CEE55}"/>
              </a:ext>
            </a:extLst>
          </p:cNvPr>
          <p:cNvGrpSpPr/>
          <p:nvPr/>
        </p:nvGrpSpPr>
        <p:grpSpPr>
          <a:xfrm>
            <a:off x="740664" y="1401639"/>
            <a:ext cx="10894122" cy="3432698"/>
            <a:chOff x="740664" y="1401639"/>
            <a:chExt cx="10894122" cy="3432698"/>
          </a:xfrm>
        </p:grpSpPr>
        <p:cxnSp>
          <p:nvCxnSpPr>
            <p:cNvPr id="60" name="Straight Connector 59">
              <a:extLst>
                <a:ext uri="{FF2B5EF4-FFF2-40B4-BE49-F238E27FC236}">
                  <a16:creationId xmlns:a16="http://schemas.microsoft.com/office/drawing/2014/main" id="{89B79176-41BE-15A8-D0DD-B0FAA0FB1EA5}"/>
                </a:ext>
              </a:extLst>
            </p:cNvPr>
            <p:cNvCxnSpPr>
              <a:cxnSpLocks/>
            </p:cNvCxnSpPr>
            <p:nvPr>
              <p:custDataLst>
                <p:tags r:id="rId61"/>
              </p:custDataLst>
            </p:nvPr>
          </p:nvCxnSpPr>
          <p:spPr bwMode="auto">
            <a:xfrm flipV="1">
              <a:off x="740664" y="1401639"/>
              <a:ext cx="10894122" cy="7207"/>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B890BD5-0D6E-91AB-CAA5-38011D4CABCF}"/>
                </a:ext>
              </a:extLst>
            </p:cNvPr>
            <p:cNvCxnSpPr>
              <a:cxnSpLocks/>
            </p:cNvCxnSpPr>
            <p:nvPr>
              <p:custDataLst>
                <p:tags r:id="rId62"/>
              </p:custDataLst>
            </p:nvPr>
          </p:nvCxnSpPr>
          <p:spPr bwMode="auto">
            <a:xfrm>
              <a:off x="740664" y="3121592"/>
              <a:ext cx="1089412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1" name="Straight Connector 630">
              <a:extLst>
                <a:ext uri="{FF2B5EF4-FFF2-40B4-BE49-F238E27FC236}">
                  <a16:creationId xmlns:a16="http://schemas.microsoft.com/office/drawing/2014/main" id="{D2F3C9B7-4612-716A-4506-DF32D05C2B46}"/>
                </a:ext>
              </a:extLst>
            </p:cNvPr>
            <p:cNvCxnSpPr>
              <a:cxnSpLocks/>
            </p:cNvCxnSpPr>
            <p:nvPr>
              <p:custDataLst>
                <p:tags r:id="rId63"/>
              </p:custDataLst>
            </p:nvPr>
          </p:nvCxnSpPr>
          <p:spPr bwMode="auto">
            <a:xfrm>
              <a:off x="740664" y="4834337"/>
              <a:ext cx="1089412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197" name="TextBox 196">
            <a:extLst>
              <a:ext uri="{FF2B5EF4-FFF2-40B4-BE49-F238E27FC236}">
                <a16:creationId xmlns:a16="http://schemas.microsoft.com/office/drawing/2014/main" id="{A89325FE-D9EA-1E58-BBA1-9CB48DAA549F}"/>
              </a:ext>
            </a:extLst>
          </p:cNvPr>
          <p:cNvSpPr txBox="1"/>
          <p:nvPr/>
        </p:nvSpPr>
        <p:spPr>
          <a:xfrm>
            <a:off x="4824212"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16444D42-9D02-2720-9133-14D2EC9F4911}"/>
              </a:ext>
            </a:extLst>
          </p:cNvPr>
          <p:cNvSpPr txBox="1"/>
          <p:nvPr/>
        </p:nvSpPr>
        <p:spPr>
          <a:xfrm>
            <a:off x="5230429"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2959A7A1-B8CC-760D-396A-78DC92544147}"/>
              </a:ext>
            </a:extLst>
          </p:cNvPr>
          <p:cNvSpPr txBox="1"/>
          <p:nvPr/>
        </p:nvSpPr>
        <p:spPr>
          <a:xfrm>
            <a:off x="5636645"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F84E043E-A3E2-6337-DA70-F650BDC5646C}"/>
              </a:ext>
            </a:extLst>
          </p:cNvPr>
          <p:cNvSpPr txBox="1"/>
          <p:nvPr/>
        </p:nvSpPr>
        <p:spPr>
          <a:xfrm>
            <a:off x="6042862"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399D4BDC-9995-E2BA-4E11-E391D5050552}"/>
              </a:ext>
            </a:extLst>
          </p:cNvPr>
          <p:cNvSpPr txBox="1"/>
          <p:nvPr/>
        </p:nvSpPr>
        <p:spPr>
          <a:xfrm>
            <a:off x="4417996"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19D72678-BD38-5069-41D1-688E4D3C6C3B}"/>
              </a:ext>
            </a:extLst>
          </p:cNvPr>
          <p:cNvSpPr txBox="1"/>
          <p:nvPr/>
        </p:nvSpPr>
        <p:spPr>
          <a:xfrm>
            <a:off x="6449078"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7B318D5B-1E8E-EF01-E2AD-79B7B6137D8C}"/>
              </a:ext>
            </a:extLst>
          </p:cNvPr>
          <p:cNvSpPr txBox="1"/>
          <p:nvPr/>
        </p:nvSpPr>
        <p:spPr>
          <a:xfrm>
            <a:off x="7261511"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898438C4-D226-442D-D548-92432F286223}"/>
              </a:ext>
            </a:extLst>
          </p:cNvPr>
          <p:cNvSpPr txBox="1"/>
          <p:nvPr/>
        </p:nvSpPr>
        <p:spPr>
          <a:xfrm>
            <a:off x="7667727"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E6AC00C8-2C57-EE37-E311-E55EE935DAFB}"/>
              </a:ext>
            </a:extLst>
          </p:cNvPr>
          <p:cNvSpPr txBox="1"/>
          <p:nvPr/>
        </p:nvSpPr>
        <p:spPr>
          <a:xfrm>
            <a:off x="8073943"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06C59A49-E64F-A6E5-F3DC-D1C34A4BFEC2}"/>
              </a:ext>
            </a:extLst>
          </p:cNvPr>
          <p:cNvSpPr txBox="1"/>
          <p:nvPr/>
        </p:nvSpPr>
        <p:spPr>
          <a:xfrm>
            <a:off x="8480160"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B8815089-437B-C814-1C20-56EB81176F24}"/>
              </a:ext>
            </a:extLst>
          </p:cNvPr>
          <p:cNvSpPr txBox="1"/>
          <p:nvPr/>
        </p:nvSpPr>
        <p:spPr>
          <a:xfrm>
            <a:off x="8886376"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5FD940B7-9F60-58E4-32A8-9885A49F01A6}"/>
              </a:ext>
            </a:extLst>
          </p:cNvPr>
          <p:cNvSpPr txBox="1"/>
          <p:nvPr/>
        </p:nvSpPr>
        <p:spPr>
          <a:xfrm>
            <a:off x="9698810"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21" name="TextBox 220">
            <a:extLst>
              <a:ext uri="{FF2B5EF4-FFF2-40B4-BE49-F238E27FC236}">
                <a16:creationId xmlns:a16="http://schemas.microsoft.com/office/drawing/2014/main" id="{494CE651-133E-956B-A5F4-104FAA7601A8}"/>
              </a:ext>
            </a:extLst>
          </p:cNvPr>
          <p:cNvSpPr txBox="1"/>
          <p:nvPr/>
        </p:nvSpPr>
        <p:spPr>
          <a:xfrm>
            <a:off x="10511243"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7" name="TextBox 206">
            <a:extLst>
              <a:ext uri="{FF2B5EF4-FFF2-40B4-BE49-F238E27FC236}">
                <a16:creationId xmlns:a16="http://schemas.microsoft.com/office/drawing/2014/main" id="{B114C42A-8E00-B340-505D-8347A0F7A08C}"/>
              </a:ext>
            </a:extLst>
          </p:cNvPr>
          <p:cNvSpPr txBox="1"/>
          <p:nvPr/>
        </p:nvSpPr>
        <p:spPr>
          <a:xfrm>
            <a:off x="6855294"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1A3CCF00-F18D-016A-1373-58E03D81DA82}"/>
              </a:ext>
            </a:extLst>
          </p:cNvPr>
          <p:cNvSpPr txBox="1"/>
          <p:nvPr/>
        </p:nvSpPr>
        <p:spPr>
          <a:xfrm>
            <a:off x="11323676"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 name="TextBox 1">
            <a:extLst>
              <a:ext uri="{FF2B5EF4-FFF2-40B4-BE49-F238E27FC236}">
                <a16:creationId xmlns:a16="http://schemas.microsoft.com/office/drawing/2014/main" id="{DA7EB372-1A69-7D61-DBDA-3DCE241C43E8}"/>
              </a:ext>
            </a:extLst>
          </p:cNvPr>
          <p:cNvSpPr txBox="1"/>
          <p:nvPr/>
        </p:nvSpPr>
        <p:spPr>
          <a:xfrm>
            <a:off x="10917459"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5" name="TextBox 4">
            <a:extLst>
              <a:ext uri="{FF2B5EF4-FFF2-40B4-BE49-F238E27FC236}">
                <a16:creationId xmlns:a16="http://schemas.microsoft.com/office/drawing/2014/main" id="{6F936925-C17D-ADD3-5980-1C6E3F363F0C}"/>
              </a:ext>
            </a:extLst>
          </p:cNvPr>
          <p:cNvSpPr txBox="1"/>
          <p:nvPr/>
        </p:nvSpPr>
        <p:spPr>
          <a:xfrm>
            <a:off x="10105026"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7" name="TextBox 6">
            <a:extLst>
              <a:ext uri="{FF2B5EF4-FFF2-40B4-BE49-F238E27FC236}">
                <a16:creationId xmlns:a16="http://schemas.microsoft.com/office/drawing/2014/main" id="{79CEDCA0-6138-76E4-71C1-439CDAB25B99}"/>
              </a:ext>
            </a:extLst>
          </p:cNvPr>
          <p:cNvSpPr txBox="1"/>
          <p:nvPr/>
        </p:nvSpPr>
        <p:spPr>
          <a:xfrm>
            <a:off x="9292593" y="1221880"/>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cxnSp>
        <p:nvCxnSpPr>
          <p:cNvPr id="14" name="Straight Connector 13">
            <a:extLst>
              <a:ext uri="{FF2B5EF4-FFF2-40B4-BE49-F238E27FC236}">
                <a16:creationId xmlns:a16="http://schemas.microsoft.com/office/drawing/2014/main" id="{B6476926-46DE-6434-F387-84B5B9865805}"/>
              </a:ext>
            </a:extLst>
          </p:cNvPr>
          <p:cNvCxnSpPr>
            <a:cxnSpLocks/>
          </p:cNvCxnSpPr>
          <p:nvPr>
            <p:custDataLst>
              <p:tags r:id="rId27"/>
            </p:custDataLst>
          </p:nvPr>
        </p:nvCxnSpPr>
        <p:spPr bwMode="auto">
          <a:xfrm>
            <a:off x="4417996" y="1168911"/>
            <a:ext cx="2377719"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27C7F8D-DB9F-6F5E-B17C-D017BF0B9F85}"/>
              </a:ext>
            </a:extLst>
          </p:cNvPr>
          <p:cNvCxnSpPr>
            <a:cxnSpLocks/>
          </p:cNvCxnSpPr>
          <p:nvPr>
            <p:custDataLst>
              <p:tags r:id="rId28"/>
            </p:custDataLst>
          </p:nvPr>
        </p:nvCxnSpPr>
        <p:spPr bwMode="auto">
          <a:xfrm>
            <a:off x="6855294" y="1168911"/>
            <a:ext cx="4747783"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B050E78B-5701-13DD-DB09-43E789277397}"/>
              </a:ext>
            </a:extLst>
          </p:cNvPr>
          <p:cNvSpPr txBox="1"/>
          <p:nvPr/>
        </p:nvSpPr>
        <p:spPr>
          <a:xfrm>
            <a:off x="4417996" y="976289"/>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29" name="TextBox 28">
            <a:extLst>
              <a:ext uri="{FF2B5EF4-FFF2-40B4-BE49-F238E27FC236}">
                <a16:creationId xmlns:a16="http://schemas.microsoft.com/office/drawing/2014/main" id="{4327D2A2-AEFE-9251-0EF3-CE96AD36DF01}"/>
              </a:ext>
            </a:extLst>
          </p:cNvPr>
          <p:cNvSpPr txBox="1"/>
          <p:nvPr/>
        </p:nvSpPr>
        <p:spPr>
          <a:xfrm>
            <a:off x="6855294" y="976289"/>
            <a:ext cx="27940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cxnSp>
        <p:nvCxnSpPr>
          <p:cNvPr id="34" name="Straight Connector 33">
            <a:extLst>
              <a:ext uri="{FF2B5EF4-FFF2-40B4-BE49-F238E27FC236}">
                <a16:creationId xmlns:a16="http://schemas.microsoft.com/office/drawing/2014/main" id="{215A72C3-5518-C747-7C6D-4D7A52460805}"/>
              </a:ext>
            </a:extLst>
          </p:cNvPr>
          <p:cNvCxnSpPr>
            <a:cxnSpLocks/>
          </p:cNvCxnSpPr>
          <p:nvPr>
            <p:custDataLst>
              <p:tags r:id="rId29"/>
            </p:custDataLst>
          </p:nvPr>
        </p:nvCxnSpPr>
        <p:spPr bwMode="gray">
          <a:xfrm>
            <a:off x="8886376" y="2846426"/>
            <a:ext cx="1326028"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B77C6FD-6CF3-B12D-632E-C0B0B8C13A16}"/>
              </a:ext>
            </a:extLst>
          </p:cNvPr>
          <p:cNvCxnSpPr>
            <a:cxnSpLocks/>
          </p:cNvCxnSpPr>
          <p:nvPr>
            <p:custDataLst>
              <p:tags r:id="rId30"/>
            </p:custDataLst>
          </p:nvPr>
        </p:nvCxnSpPr>
        <p:spPr bwMode="gray">
          <a:xfrm>
            <a:off x="7261511" y="2284716"/>
            <a:ext cx="406216"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EFAEDCE-412A-D04A-62AA-46EF819DC11C}"/>
              </a:ext>
            </a:extLst>
          </p:cNvPr>
          <p:cNvCxnSpPr>
            <a:cxnSpLocks/>
          </p:cNvCxnSpPr>
          <p:nvPr>
            <p:custDataLst>
              <p:tags r:id="rId31"/>
            </p:custDataLst>
          </p:nvPr>
        </p:nvCxnSpPr>
        <p:spPr bwMode="gray">
          <a:xfrm>
            <a:off x="5453107" y="1736102"/>
            <a:ext cx="1619609"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DD62C97-1F0A-63D9-428D-A3B505A24918}"/>
              </a:ext>
            </a:extLst>
          </p:cNvPr>
          <p:cNvCxnSpPr>
            <a:cxnSpLocks/>
          </p:cNvCxnSpPr>
          <p:nvPr>
            <p:custDataLst>
              <p:tags r:id="rId32"/>
            </p:custDataLst>
          </p:nvPr>
        </p:nvCxnSpPr>
        <p:spPr bwMode="gray">
          <a:xfrm>
            <a:off x="4417996" y="1495529"/>
            <a:ext cx="1218649"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39E579D-F702-12B0-4CBC-8872F7CDDA45}"/>
              </a:ext>
            </a:extLst>
          </p:cNvPr>
          <p:cNvCxnSpPr>
            <a:cxnSpLocks/>
          </p:cNvCxnSpPr>
          <p:nvPr>
            <p:custDataLst>
              <p:tags r:id="rId33"/>
            </p:custDataLst>
          </p:nvPr>
        </p:nvCxnSpPr>
        <p:spPr bwMode="gray">
          <a:xfrm>
            <a:off x="5711451" y="2020569"/>
            <a:ext cx="1550058"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1C7578C-FF94-CF09-FE1E-F8BEA0A7C54A}"/>
              </a:ext>
            </a:extLst>
          </p:cNvPr>
          <p:cNvCxnSpPr>
            <a:cxnSpLocks/>
          </p:cNvCxnSpPr>
          <p:nvPr>
            <p:custDataLst>
              <p:tags r:id="rId34"/>
            </p:custDataLst>
          </p:nvPr>
        </p:nvCxnSpPr>
        <p:spPr bwMode="gray">
          <a:xfrm>
            <a:off x="7596956" y="2589502"/>
            <a:ext cx="1289421"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83" name="Rectangle 682">
            <a:extLst>
              <a:ext uri="{FF2B5EF4-FFF2-40B4-BE49-F238E27FC236}">
                <a16:creationId xmlns:a16="http://schemas.microsoft.com/office/drawing/2014/main" id="{C309AB40-EAF7-0976-766D-2EA4551D9C69}"/>
              </a:ext>
            </a:extLst>
          </p:cNvPr>
          <p:cNvSpPr>
            <a:spLocks/>
          </p:cNvSpPr>
          <p:nvPr/>
        </p:nvSpPr>
        <p:spPr>
          <a:xfrm>
            <a:off x="740663" y="1458621"/>
            <a:ext cx="1242141" cy="16131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t>Old Batch Zero Timeline</a:t>
            </a:r>
          </a:p>
        </p:txBody>
      </p:sp>
      <p:sp>
        <p:nvSpPr>
          <p:cNvPr id="20" name="TextBox 19">
            <a:extLst>
              <a:ext uri="{FF2B5EF4-FFF2-40B4-BE49-F238E27FC236}">
                <a16:creationId xmlns:a16="http://schemas.microsoft.com/office/drawing/2014/main" id="{C8FAC977-A3D5-3CE9-D8A6-09ACDB6CEC2E}"/>
              </a:ext>
            </a:extLst>
          </p:cNvPr>
          <p:cNvSpPr txBox="1">
            <a:spLocks/>
          </p:cNvSpPr>
          <p:nvPr/>
        </p:nvSpPr>
        <p:spPr>
          <a:xfrm>
            <a:off x="740663" y="1221880"/>
            <a:ext cx="1145841"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Scenario</a:t>
            </a:r>
          </a:p>
        </p:txBody>
      </p:sp>
      <p:grpSp>
        <p:nvGrpSpPr>
          <p:cNvPr id="567" name="Group 566">
            <a:extLst>
              <a:ext uri="{FF2B5EF4-FFF2-40B4-BE49-F238E27FC236}">
                <a16:creationId xmlns:a16="http://schemas.microsoft.com/office/drawing/2014/main" id="{2C2FF8C1-4D62-784B-1017-E005D414BDF6}"/>
              </a:ext>
            </a:extLst>
          </p:cNvPr>
          <p:cNvGrpSpPr/>
          <p:nvPr/>
        </p:nvGrpSpPr>
        <p:grpSpPr>
          <a:xfrm>
            <a:off x="8885584" y="654189"/>
            <a:ext cx="2749202" cy="164810"/>
            <a:chOff x="7124262" y="654189"/>
            <a:chExt cx="2749202" cy="164810"/>
          </a:xfrm>
        </p:grpSpPr>
        <p:sp>
          <p:nvSpPr>
            <p:cNvPr id="3" name="Star: 5 Points 2">
              <a:extLst>
                <a:ext uri="{FF2B5EF4-FFF2-40B4-BE49-F238E27FC236}">
                  <a16:creationId xmlns:a16="http://schemas.microsoft.com/office/drawing/2014/main" id="{5B843502-2D05-DEBA-72AB-E3E6658A3B12}"/>
                </a:ext>
              </a:extLst>
            </p:cNvPr>
            <p:cNvSpPr/>
            <p:nvPr/>
          </p:nvSpPr>
          <p:spPr>
            <a:xfrm>
              <a:off x="7124262" y="654189"/>
              <a:ext cx="183405" cy="164810"/>
            </a:xfrm>
            <a:prstGeom prst="star5">
              <a:avLst/>
            </a:prstGeom>
            <a:solidFill>
              <a:srgbClr val="92D05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B359276-9995-9D11-B197-73DB1DE42B5E}"/>
                </a:ext>
              </a:extLst>
            </p:cNvPr>
            <p:cNvSpPr txBox="1"/>
            <p:nvPr/>
          </p:nvSpPr>
          <p:spPr>
            <a:xfrm>
              <a:off x="7347013" y="655803"/>
              <a:ext cx="2526451" cy="161583"/>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i="1"/>
                <a:t>Potential Batch 1 start date (case building)</a:t>
              </a:r>
            </a:p>
          </p:txBody>
        </p:sp>
      </p:grpSp>
      <p:grpSp>
        <p:nvGrpSpPr>
          <p:cNvPr id="566" name="Group 565">
            <a:extLst>
              <a:ext uri="{FF2B5EF4-FFF2-40B4-BE49-F238E27FC236}">
                <a16:creationId xmlns:a16="http://schemas.microsoft.com/office/drawing/2014/main" id="{F7EF5B74-C14B-66B9-E6EE-1CC6D4178FFB}"/>
              </a:ext>
            </a:extLst>
          </p:cNvPr>
          <p:cNvGrpSpPr/>
          <p:nvPr/>
        </p:nvGrpSpPr>
        <p:grpSpPr>
          <a:xfrm>
            <a:off x="4708382" y="655803"/>
            <a:ext cx="1880396" cy="161583"/>
            <a:chOff x="5172498" y="655803"/>
            <a:chExt cx="1880396" cy="161583"/>
          </a:xfrm>
        </p:grpSpPr>
        <p:cxnSp>
          <p:nvCxnSpPr>
            <p:cNvPr id="6" name="Straight Connector 5">
              <a:extLst>
                <a:ext uri="{FF2B5EF4-FFF2-40B4-BE49-F238E27FC236}">
                  <a16:creationId xmlns:a16="http://schemas.microsoft.com/office/drawing/2014/main" id="{89785806-425B-9A6B-D0E5-0CE63F6C6297}"/>
                </a:ext>
              </a:extLst>
            </p:cNvPr>
            <p:cNvCxnSpPr>
              <a:cxnSpLocks/>
            </p:cNvCxnSpPr>
            <p:nvPr>
              <p:custDataLst>
                <p:tags r:id="rId60"/>
              </p:custDataLst>
            </p:nvPr>
          </p:nvCxnSpPr>
          <p:spPr bwMode="gray">
            <a:xfrm>
              <a:off x="5172498" y="736594"/>
              <a:ext cx="248906"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07B3FA5-8191-FC82-1E9A-D2320D3A9381}"/>
                </a:ext>
              </a:extLst>
            </p:cNvPr>
            <p:cNvSpPr txBox="1"/>
            <p:nvPr/>
          </p:nvSpPr>
          <p:spPr>
            <a:xfrm>
              <a:off x="5554103" y="655803"/>
              <a:ext cx="1498791" cy="161583"/>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i="1"/>
                <a:t>Activity getting extended</a:t>
              </a:r>
            </a:p>
          </p:txBody>
        </p:sp>
      </p:grpSp>
      <p:sp>
        <p:nvSpPr>
          <p:cNvPr id="570" name="Star: 5 Points 569">
            <a:extLst>
              <a:ext uri="{FF2B5EF4-FFF2-40B4-BE49-F238E27FC236}">
                <a16:creationId xmlns:a16="http://schemas.microsoft.com/office/drawing/2014/main" id="{8ED75A4E-BAD6-4BBC-317A-747CB34DF6C0}"/>
              </a:ext>
            </a:extLst>
          </p:cNvPr>
          <p:cNvSpPr/>
          <p:nvPr/>
        </p:nvSpPr>
        <p:spPr>
          <a:xfrm>
            <a:off x="7162323" y="1916749"/>
            <a:ext cx="201746" cy="181291"/>
          </a:xfrm>
          <a:prstGeom prst="star5">
            <a:avLst/>
          </a:prstGeom>
          <a:solidFill>
            <a:srgbClr val="FFFF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Star: 5 Points 573">
            <a:extLst>
              <a:ext uri="{FF2B5EF4-FFF2-40B4-BE49-F238E27FC236}">
                <a16:creationId xmlns:a16="http://schemas.microsoft.com/office/drawing/2014/main" id="{84279696-6BAE-9571-6B9C-D32D11B0F771}"/>
              </a:ext>
            </a:extLst>
          </p:cNvPr>
          <p:cNvSpPr/>
          <p:nvPr/>
        </p:nvSpPr>
        <p:spPr>
          <a:xfrm>
            <a:off x="7603314" y="2193907"/>
            <a:ext cx="201746" cy="181291"/>
          </a:xfrm>
          <a:prstGeom prst="star5">
            <a:avLst/>
          </a:prstGeom>
          <a:solidFill>
            <a:srgbClr val="92D05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578">
            <a:extLst>
              <a:ext uri="{FF2B5EF4-FFF2-40B4-BE49-F238E27FC236}">
                <a16:creationId xmlns:a16="http://schemas.microsoft.com/office/drawing/2014/main" id="{B14E93A1-86BE-FDA1-25F2-6681121A4601}"/>
              </a:ext>
            </a:extLst>
          </p:cNvPr>
          <p:cNvGrpSpPr/>
          <p:nvPr/>
        </p:nvGrpSpPr>
        <p:grpSpPr>
          <a:xfrm>
            <a:off x="6753131" y="654189"/>
            <a:ext cx="1968099" cy="164810"/>
            <a:chOff x="6295912" y="654189"/>
            <a:chExt cx="1968099" cy="164810"/>
          </a:xfrm>
        </p:grpSpPr>
        <p:sp>
          <p:nvSpPr>
            <p:cNvPr id="577" name="Star: 5 Points 576">
              <a:extLst>
                <a:ext uri="{FF2B5EF4-FFF2-40B4-BE49-F238E27FC236}">
                  <a16:creationId xmlns:a16="http://schemas.microsoft.com/office/drawing/2014/main" id="{A8467B6B-447C-C793-8BA1-FCFDF78C250A}"/>
                </a:ext>
              </a:extLst>
            </p:cNvPr>
            <p:cNvSpPr/>
            <p:nvPr/>
          </p:nvSpPr>
          <p:spPr>
            <a:xfrm>
              <a:off x="6295912" y="654189"/>
              <a:ext cx="183405" cy="164810"/>
            </a:xfrm>
            <a:prstGeom prst="star5">
              <a:avLst/>
            </a:prstGeom>
            <a:solidFill>
              <a:srgbClr val="FFFF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extBox 577">
              <a:extLst>
                <a:ext uri="{FF2B5EF4-FFF2-40B4-BE49-F238E27FC236}">
                  <a16:creationId xmlns:a16="http://schemas.microsoft.com/office/drawing/2014/main" id="{8D97F0CE-C860-5650-255B-62720EC3E842}"/>
                </a:ext>
              </a:extLst>
            </p:cNvPr>
            <p:cNvSpPr txBox="1"/>
            <p:nvPr/>
          </p:nvSpPr>
          <p:spPr>
            <a:xfrm>
              <a:off x="6538411" y="655803"/>
              <a:ext cx="1725600" cy="161583"/>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i="1"/>
                <a:t>Batch Zero report published</a:t>
              </a:r>
            </a:p>
          </p:txBody>
        </p:sp>
      </p:grpSp>
      <p:grpSp>
        <p:nvGrpSpPr>
          <p:cNvPr id="27" name="Group 26">
            <a:extLst>
              <a:ext uri="{FF2B5EF4-FFF2-40B4-BE49-F238E27FC236}">
                <a16:creationId xmlns:a16="http://schemas.microsoft.com/office/drawing/2014/main" id="{B7253E0C-18BC-943E-6842-338B24E8DEA2}"/>
              </a:ext>
            </a:extLst>
          </p:cNvPr>
          <p:cNvGrpSpPr/>
          <p:nvPr/>
        </p:nvGrpSpPr>
        <p:grpSpPr>
          <a:xfrm>
            <a:off x="740663" y="4876832"/>
            <a:ext cx="10894123" cy="1635117"/>
            <a:chOff x="740663" y="3164234"/>
            <a:chExt cx="10894123" cy="1635117"/>
          </a:xfrm>
        </p:grpSpPr>
        <p:cxnSp>
          <p:nvCxnSpPr>
            <p:cNvPr id="620" name="Straight Connector 619">
              <a:extLst>
                <a:ext uri="{FF2B5EF4-FFF2-40B4-BE49-F238E27FC236}">
                  <a16:creationId xmlns:a16="http://schemas.microsoft.com/office/drawing/2014/main" id="{364F1538-801A-4DD1-E76B-808358F6C774}"/>
                </a:ext>
              </a:extLst>
            </p:cNvPr>
            <p:cNvCxnSpPr>
              <a:cxnSpLocks/>
            </p:cNvCxnSpPr>
            <p:nvPr>
              <p:custDataLst>
                <p:tags r:id="rId48"/>
              </p:custDataLst>
            </p:nvPr>
          </p:nvCxnSpPr>
          <p:spPr bwMode="auto">
            <a:xfrm>
              <a:off x="2064618" y="4479561"/>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1" name="Straight Connector 620">
              <a:extLst>
                <a:ext uri="{FF2B5EF4-FFF2-40B4-BE49-F238E27FC236}">
                  <a16:creationId xmlns:a16="http://schemas.microsoft.com/office/drawing/2014/main" id="{53A10BEA-364E-331D-5472-361DFD17A085}"/>
                </a:ext>
              </a:extLst>
            </p:cNvPr>
            <p:cNvCxnSpPr>
              <a:cxnSpLocks/>
            </p:cNvCxnSpPr>
            <p:nvPr>
              <p:custDataLst>
                <p:tags r:id="rId49"/>
              </p:custDataLst>
            </p:nvPr>
          </p:nvCxnSpPr>
          <p:spPr bwMode="auto">
            <a:xfrm>
              <a:off x="2064618" y="3555704"/>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2" name="Straight Connector 621">
              <a:extLst>
                <a:ext uri="{FF2B5EF4-FFF2-40B4-BE49-F238E27FC236}">
                  <a16:creationId xmlns:a16="http://schemas.microsoft.com/office/drawing/2014/main" id="{ED08DB87-7820-FBB5-D7ED-61074B5F4B52}"/>
                </a:ext>
              </a:extLst>
            </p:cNvPr>
            <p:cNvCxnSpPr>
              <a:cxnSpLocks/>
            </p:cNvCxnSpPr>
            <p:nvPr>
              <p:custDataLst>
                <p:tags r:id="rId50"/>
              </p:custDataLst>
            </p:nvPr>
          </p:nvCxnSpPr>
          <p:spPr bwMode="auto">
            <a:xfrm>
              <a:off x="2064618" y="3341695"/>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3" name="Straight Connector 622">
              <a:extLst>
                <a:ext uri="{FF2B5EF4-FFF2-40B4-BE49-F238E27FC236}">
                  <a16:creationId xmlns:a16="http://schemas.microsoft.com/office/drawing/2014/main" id="{1BE855B5-4768-7AF3-1B2A-526AAEB876EC}"/>
                </a:ext>
              </a:extLst>
            </p:cNvPr>
            <p:cNvCxnSpPr>
              <a:cxnSpLocks/>
            </p:cNvCxnSpPr>
            <p:nvPr>
              <p:custDataLst>
                <p:tags r:id="rId51"/>
              </p:custDataLst>
            </p:nvPr>
          </p:nvCxnSpPr>
          <p:spPr bwMode="auto">
            <a:xfrm>
              <a:off x="2064618" y="3910628"/>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4" name="Straight Connector 623">
              <a:extLst>
                <a:ext uri="{FF2B5EF4-FFF2-40B4-BE49-F238E27FC236}">
                  <a16:creationId xmlns:a16="http://schemas.microsoft.com/office/drawing/2014/main" id="{F55F016F-DE82-F613-8F40-BD152EFD5B69}"/>
                </a:ext>
              </a:extLst>
            </p:cNvPr>
            <p:cNvCxnSpPr>
              <a:cxnSpLocks/>
            </p:cNvCxnSpPr>
            <p:nvPr>
              <p:custDataLst>
                <p:tags r:id="rId52"/>
              </p:custDataLst>
            </p:nvPr>
          </p:nvCxnSpPr>
          <p:spPr bwMode="auto">
            <a:xfrm>
              <a:off x="2064618" y="4124637"/>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2" name="TextBox 641">
              <a:extLst>
                <a:ext uri="{FF2B5EF4-FFF2-40B4-BE49-F238E27FC236}">
                  <a16:creationId xmlns:a16="http://schemas.microsoft.com/office/drawing/2014/main" id="{33833400-A018-2B05-002E-4E7FDFB6A75C}"/>
                </a:ext>
              </a:extLst>
            </p:cNvPr>
            <p:cNvSpPr txBox="1">
              <a:spLocks/>
            </p:cNvSpPr>
            <p:nvPr/>
          </p:nvSpPr>
          <p:spPr>
            <a:xfrm>
              <a:off x="2064618" y="4522352"/>
              <a:ext cx="2232921"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t>RPG Comment period and Board approval</a:t>
              </a:r>
            </a:p>
          </p:txBody>
        </p:sp>
        <p:sp>
          <p:nvSpPr>
            <p:cNvPr id="640" name="TextBox 639">
              <a:extLst>
                <a:ext uri="{FF2B5EF4-FFF2-40B4-BE49-F238E27FC236}">
                  <a16:creationId xmlns:a16="http://schemas.microsoft.com/office/drawing/2014/main" id="{558A07CD-1414-3692-D5CD-CD22179ED81A}"/>
                </a:ext>
              </a:extLst>
            </p:cNvPr>
            <p:cNvSpPr txBox="1">
              <a:spLocks/>
            </p:cNvSpPr>
            <p:nvPr/>
          </p:nvSpPr>
          <p:spPr>
            <a:xfrm>
              <a:off x="2064618" y="3953419"/>
              <a:ext cx="2232921" cy="12842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 Commitment Deadline</a:t>
              </a:r>
            </a:p>
          </p:txBody>
        </p:sp>
        <p:sp>
          <p:nvSpPr>
            <p:cNvPr id="638" name="TextBox 637">
              <a:extLst>
                <a:ext uri="{FF2B5EF4-FFF2-40B4-BE49-F238E27FC236}">
                  <a16:creationId xmlns:a16="http://schemas.microsoft.com/office/drawing/2014/main" id="{F01F7992-0FFE-10E3-5CB4-541EFB368845}"/>
                </a:ext>
              </a:extLst>
            </p:cNvPr>
            <p:cNvSpPr txBox="1">
              <a:spLocks/>
            </p:cNvSpPr>
            <p:nvPr/>
          </p:nvSpPr>
          <p:spPr>
            <a:xfrm>
              <a:off x="2064618" y="3384486"/>
              <a:ext cx="2232921" cy="12842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 (15 weeks)</a:t>
              </a:r>
            </a:p>
          </p:txBody>
        </p:sp>
        <p:sp>
          <p:nvSpPr>
            <p:cNvPr id="636" name="TextBox 635">
              <a:extLst>
                <a:ext uri="{FF2B5EF4-FFF2-40B4-BE49-F238E27FC236}">
                  <a16:creationId xmlns:a16="http://schemas.microsoft.com/office/drawing/2014/main" id="{2CE9C4F4-6C64-F8F7-4CF9-4D6F4CB1FB4B}"/>
                </a:ext>
              </a:extLst>
            </p:cNvPr>
            <p:cNvSpPr txBox="1">
              <a:spLocks/>
            </p:cNvSpPr>
            <p:nvPr/>
          </p:nvSpPr>
          <p:spPr>
            <a:xfrm>
              <a:off x="2064618" y="3164234"/>
              <a:ext cx="2232921" cy="1346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 (13 weeks)</a:t>
              </a:r>
            </a:p>
          </p:txBody>
        </p:sp>
        <p:sp>
          <p:nvSpPr>
            <p:cNvPr id="634" name="TextBox 633">
              <a:extLst>
                <a:ext uri="{FF2B5EF4-FFF2-40B4-BE49-F238E27FC236}">
                  <a16:creationId xmlns:a16="http://schemas.microsoft.com/office/drawing/2014/main" id="{47EB68DB-69CA-A814-6484-7836672AF8EC}"/>
                </a:ext>
              </a:extLst>
            </p:cNvPr>
            <p:cNvSpPr txBox="1">
              <a:spLocks/>
            </p:cNvSpPr>
            <p:nvPr/>
          </p:nvSpPr>
          <p:spPr>
            <a:xfrm>
              <a:off x="2064618" y="3598495"/>
              <a:ext cx="2232921" cy="2693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 Final Report (16 weeks)</a:t>
              </a:r>
            </a:p>
          </p:txBody>
        </p:sp>
        <p:sp>
          <p:nvSpPr>
            <p:cNvPr id="632" name="TextBox 631">
              <a:extLst>
                <a:ext uri="{FF2B5EF4-FFF2-40B4-BE49-F238E27FC236}">
                  <a16:creationId xmlns:a16="http://schemas.microsoft.com/office/drawing/2014/main" id="{A7E1C31E-A7B8-1601-8F2A-BE28BBE3B7CA}"/>
                </a:ext>
              </a:extLst>
            </p:cNvPr>
            <p:cNvSpPr txBox="1">
              <a:spLocks/>
            </p:cNvSpPr>
            <p:nvPr/>
          </p:nvSpPr>
          <p:spPr>
            <a:xfrm>
              <a:off x="2064618" y="4167428"/>
              <a:ext cx="2232921" cy="2693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 + Batch Refinement Study ((14 weeks)</a:t>
              </a:r>
            </a:p>
          </p:txBody>
        </p:sp>
        <p:cxnSp>
          <p:nvCxnSpPr>
            <p:cNvPr id="643" name="Straight Connector 642">
              <a:extLst>
                <a:ext uri="{FF2B5EF4-FFF2-40B4-BE49-F238E27FC236}">
                  <a16:creationId xmlns:a16="http://schemas.microsoft.com/office/drawing/2014/main" id="{0E54CD49-6A46-6512-9ADC-4DA749A1CBDD}"/>
                </a:ext>
              </a:extLst>
            </p:cNvPr>
            <p:cNvCxnSpPr>
              <a:cxnSpLocks/>
            </p:cNvCxnSpPr>
            <p:nvPr>
              <p:custDataLst>
                <p:tags r:id="rId53"/>
              </p:custDataLst>
            </p:nvPr>
          </p:nvCxnSpPr>
          <p:spPr bwMode="gray">
            <a:xfrm>
              <a:off x="9285706" y="4559023"/>
              <a:ext cx="2177982"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1" name="Straight Connector 640">
              <a:extLst>
                <a:ext uri="{FF2B5EF4-FFF2-40B4-BE49-F238E27FC236}">
                  <a16:creationId xmlns:a16="http://schemas.microsoft.com/office/drawing/2014/main" id="{3D8B034B-14EC-C6C4-6D4E-5AAE24CF90E1}"/>
                </a:ext>
              </a:extLst>
            </p:cNvPr>
            <p:cNvCxnSpPr>
              <a:cxnSpLocks/>
            </p:cNvCxnSpPr>
            <p:nvPr>
              <p:custDataLst>
                <p:tags r:id="rId54"/>
              </p:custDataLst>
            </p:nvPr>
          </p:nvCxnSpPr>
          <p:spPr bwMode="gray">
            <a:xfrm>
              <a:off x="7667727" y="3997313"/>
              <a:ext cx="406216"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9" name="Straight Connector 638">
              <a:extLst>
                <a:ext uri="{FF2B5EF4-FFF2-40B4-BE49-F238E27FC236}">
                  <a16:creationId xmlns:a16="http://schemas.microsoft.com/office/drawing/2014/main" id="{27F4670B-8912-35A6-1A1A-2B99F2C80D70}"/>
                </a:ext>
              </a:extLst>
            </p:cNvPr>
            <p:cNvCxnSpPr>
              <a:cxnSpLocks/>
            </p:cNvCxnSpPr>
            <p:nvPr>
              <p:custDataLst>
                <p:tags r:id="rId55"/>
              </p:custDataLst>
            </p:nvPr>
          </p:nvCxnSpPr>
          <p:spPr bwMode="gray">
            <a:xfrm>
              <a:off x="5453107" y="3448699"/>
              <a:ext cx="1619609"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7" name="Straight Connector 636">
              <a:extLst>
                <a:ext uri="{FF2B5EF4-FFF2-40B4-BE49-F238E27FC236}">
                  <a16:creationId xmlns:a16="http://schemas.microsoft.com/office/drawing/2014/main" id="{13F99303-3EDE-19A7-6E1B-F28CBCDACC28}"/>
                </a:ext>
              </a:extLst>
            </p:cNvPr>
            <p:cNvCxnSpPr>
              <a:cxnSpLocks/>
            </p:cNvCxnSpPr>
            <p:nvPr>
              <p:custDataLst>
                <p:tags r:id="rId56"/>
              </p:custDataLst>
            </p:nvPr>
          </p:nvCxnSpPr>
          <p:spPr bwMode="gray">
            <a:xfrm>
              <a:off x="4417996" y="3208126"/>
              <a:ext cx="1218649"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5" name="Straight Connector 634">
              <a:extLst>
                <a:ext uri="{FF2B5EF4-FFF2-40B4-BE49-F238E27FC236}">
                  <a16:creationId xmlns:a16="http://schemas.microsoft.com/office/drawing/2014/main" id="{B76B2F74-88AD-0496-7EC5-3F14AE13955C}"/>
                </a:ext>
              </a:extLst>
            </p:cNvPr>
            <p:cNvCxnSpPr>
              <a:cxnSpLocks/>
            </p:cNvCxnSpPr>
            <p:nvPr>
              <p:custDataLst>
                <p:tags r:id="rId57"/>
              </p:custDataLst>
            </p:nvPr>
          </p:nvCxnSpPr>
          <p:spPr bwMode="gray">
            <a:xfrm>
              <a:off x="5711451" y="3733166"/>
              <a:ext cx="1550058"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3" name="Straight Connector 632">
              <a:extLst>
                <a:ext uri="{FF2B5EF4-FFF2-40B4-BE49-F238E27FC236}">
                  <a16:creationId xmlns:a16="http://schemas.microsoft.com/office/drawing/2014/main" id="{E4C11961-9434-BA32-08B4-A6C892DD0994}"/>
                </a:ext>
              </a:extLst>
            </p:cNvPr>
            <p:cNvCxnSpPr>
              <a:cxnSpLocks/>
            </p:cNvCxnSpPr>
            <p:nvPr>
              <p:custDataLst>
                <p:tags r:id="rId58"/>
              </p:custDataLst>
            </p:nvPr>
          </p:nvCxnSpPr>
          <p:spPr bwMode="gray">
            <a:xfrm>
              <a:off x="7996286" y="4302099"/>
              <a:ext cx="1289421"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84" name="Rectangle 683">
              <a:extLst>
                <a:ext uri="{FF2B5EF4-FFF2-40B4-BE49-F238E27FC236}">
                  <a16:creationId xmlns:a16="http://schemas.microsoft.com/office/drawing/2014/main" id="{1A9D0FA6-09DB-7BE6-3A22-52F980608F6F}"/>
                </a:ext>
              </a:extLst>
            </p:cNvPr>
            <p:cNvSpPr>
              <a:spLocks/>
            </p:cNvSpPr>
            <p:nvPr/>
          </p:nvSpPr>
          <p:spPr>
            <a:xfrm>
              <a:off x="740663" y="3171366"/>
              <a:ext cx="1242141" cy="16131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t>“Rollover” approach</a:t>
              </a:r>
              <a:br>
                <a:rPr lang="en-US" sz="1200" b="1"/>
              </a:br>
              <a:r>
                <a:rPr lang="en-US" sz="1200" b="1"/>
                <a:t>Batch Zero Timeline </a:t>
              </a:r>
              <a:r>
                <a:rPr lang="en-US" sz="1200" i="1"/>
                <a:t>– if needed</a:t>
              </a:r>
              <a:endParaRPr lang="en-US" sz="1200" i="1">
                <a:cs typeface="Arial"/>
              </a:endParaRPr>
            </a:p>
          </p:txBody>
        </p:sp>
        <p:sp>
          <p:nvSpPr>
            <p:cNvPr id="549" name="Star: 5 Points 548">
              <a:extLst>
                <a:ext uri="{FF2B5EF4-FFF2-40B4-BE49-F238E27FC236}">
                  <a16:creationId xmlns:a16="http://schemas.microsoft.com/office/drawing/2014/main" id="{3DF313CC-3EC4-8E9B-EE43-950A9DB5975B}"/>
                </a:ext>
              </a:extLst>
            </p:cNvPr>
            <p:cNvSpPr/>
            <p:nvPr/>
          </p:nvSpPr>
          <p:spPr>
            <a:xfrm>
              <a:off x="7998210" y="3880899"/>
              <a:ext cx="201746" cy="181291"/>
            </a:xfrm>
            <a:prstGeom prst="star5">
              <a:avLst/>
            </a:prstGeom>
            <a:solidFill>
              <a:srgbClr val="92D05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5E2086D7-C2E2-11B8-A8B7-FD49FD7E2E1D}"/>
                </a:ext>
              </a:extLst>
            </p:cNvPr>
            <p:cNvSpPr/>
            <p:nvPr/>
          </p:nvSpPr>
          <p:spPr>
            <a:xfrm>
              <a:off x="8207431" y="3686700"/>
              <a:ext cx="1180270" cy="347589"/>
            </a:xfrm>
            <a:prstGeom prst="wedgeRectCallout">
              <a:avLst>
                <a:gd name="adj1" fmla="val -56796"/>
                <a:gd name="adj2" fmla="val 24689"/>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800" b="1" spc="-20">
                  <a:solidFill>
                    <a:schemeClr val="tx1"/>
                  </a:solidFill>
                </a:rPr>
                <a:t>Extra 30 days for developer commitment</a:t>
              </a:r>
              <a:endParaRPr lang="en-US" sz="800" i="1" spc="-20">
                <a:solidFill>
                  <a:schemeClr val="tx1"/>
                </a:solidFill>
              </a:endParaRPr>
            </a:p>
          </p:txBody>
        </p:sp>
        <p:sp>
          <p:nvSpPr>
            <p:cNvPr id="572" name="Star: 5 Points 571">
              <a:extLst>
                <a:ext uri="{FF2B5EF4-FFF2-40B4-BE49-F238E27FC236}">
                  <a16:creationId xmlns:a16="http://schemas.microsoft.com/office/drawing/2014/main" id="{FB1BEB26-2D19-EAB3-60B8-588FFE59EAE6}"/>
                </a:ext>
              </a:extLst>
            </p:cNvPr>
            <p:cNvSpPr/>
            <p:nvPr/>
          </p:nvSpPr>
          <p:spPr>
            <a:xfrm>
              <a:off x="7162323" y="3621127"/>
              <a:ext cx="201746" cy="181291"/>
            </a:xfrm>
            <a:prstGeom prst="star5">
              <a:avLst/>
            </a:prstGeom>
            <a:solidFill>
              <a:srgbClr val="FFFF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9B56588-3138-7BF9-4C4B-196DF765BE75}"/>
                </a:ext>
              </a:extLst>
            </p:cNvPr>
            <p:cNvCxnSpPr>
              <a:cxnSpLocks/>
            </p:cNvCxnSpPr>
            <p:nvPr>
              <p:custDataLst>
                <p:tags r:id="rId59"/>
              </p:custDataLst>
            </p:nvPr>
          </p:nvCxnSpPr>
          <p:spPr bwMode="gray">
            <a:xfrm>
              <a:off x="7266767" y="3990728"/>
              <a:ext cx="400960"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F6B53C55-C23C-C804-2709-ACACACA22451}"/>
              </a:ext>
            </a:extLst>
          </p:cNvPr>
          <p:cNvGrpSpPr/>
          <p:nvPr/>
        </p:nvGrpSpPr>
        <p:grpSpPr>
          <a:xfrm>
            <a:off x="740663" y="3164234"/>
            <a:ext cx="10894123" cy="1635117"/>
            <a:chOff x="740663" y="4876832"/>
            <a:chExt cx="10894123" cy="1635117"/>
          </a:xfrm>
        </p:grpSpPr>
        <p:cxnSp>
          <p:nvCxnSpPr>
            <p:cNvPr id="663" name="Straight Connector 662">
              <a:extLst>
                <a:ext uri="{FF2B5EF4-FFF2-40B4-BE49-F238E27FC236}">
                  <a16:creationId xmlns:a16="http://schemas.microsoft.com/office/drawing/2014/main" id="{3BB98497-0561-F871-5BF4-A064E3E6C592}"/>
                </a:ext>
              </a:extLst>
            </p:cNvPr>
            <p:cNvCxnSpPr>
              <a:cxnSpLocks/>
            </p:cNvCxnSpPr>
            <p:nvPr>
              <p:custDataLst>
                <p:tags r:id="rId35"/>
              </p:custDataLst>
            </p:nvPr>
          </p:nvCxnSpPr>
          <p:spPr bwMode="gray">
            <a:xfrm>
              <a:off x="4417996" y="4920724"/>
              <a:ext cx="1218649"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6" name="Straight Connector 645">
              <a:extLst>
                <a:ext uri="{FF2B5EF4-FFF2-40B4-BE49-F238E27FC236}">
                  <a16:creationId xmlns:a16="http://schemas.microsoft.com/office/drawing/2014/main" id="{671A842D-69BD-66E8-2659-3CDFC5A68827}"/>
                </a:ext>
              </a:extLst>
            </p:cNvPr>
            <p:cNvCxnSpPr>
              <a:cxnSpLocks/>
            </p:cNvCxnSpPr>
            <p:nvPr>
              <p:custDataLst>
                <p:tags r:id="rId36"/>
              </p:custDataLst>
            </p:nvPr>
          </p:nvCxnSpPr>
          <p:spPr bwMode="auto">
            <a:xfrm>
              <a:off x="2064618" y="6192159"/>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7" name="Straight Connector 646">
              <a:extLst>
                <a:ext uri="{FF2B5EF4-FFF2-40B4-BE49-F238E27FC236}">
                  <a16:creationId xmlns:a16="http://schemas.microsoft.com/office/drawing/2014/main" id="{4E72C242-AE6B-B125-D8C4-C169B1936DC2}"/>
                </a:ext>
              </a:extLst>
            </p:cNvPr>
            <p:cNvCxnSpPr>
              <a:cxnSpLocks/>
            </p:cNvCxnSpPr>
            <p:nvPr>
              <p:custDataLst>
                <p:tags r:id="rId37"/>
              </p:custDataLst>
            </p:nvPr>
          </p:nvCxnSpPr>
          <p:spPr bwMode="auto">
            <a:xfrm>
              <a:off x="2064618" y="5268302"/>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8" name="Straight Connector 647">
              <a:extLst>
                <a:ext uri="{FF2B5EF4-FFF2-40B4-BE49-F238E27FC236}">
                  <a16:creationId xmlns:a16="http://schemas.microsoft.com/office/drawing/2014/main" id="{05DC75C8-BF95-59F6-1738-7FBE1C41698B}"/>
                </a:ext>
              </a:extLst>
            </p:cNvPr>
            <p:cNvCxnSpPr>
              <a:cxnSpLocks/>
            </p:cNvCxnSpPr>
            <p:nvPr>
              <p:custDataLst>
                <p:tags r:id="rId38"/>
              </p:custDataLst>
            </p:nvPr>
          </p:nvCxnSpPr>
          <p:spPr bwMode="auto">
            <a:xfrm>
              <a:off x="2064618" y="5054293"/>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9" name="Straight Connector 648">
              <a:extLst>
                <a:ext uri="{FF2B5EF4-FFF2-40B4-BE49-F238E27FC236}">
                  <a16:creationId xmlns:a16="http://schemas.microsoft.com/office/drawing/2014/main" id="{357B5518-4C02-2586-32AB-09348D9A499C}"/>
                </a:ext>
              </a:extLst>
            </p:cNvPr>
            <p:cNvCxnSpPr>
              <a:cxnSpLocks/>
            </p:cNvCxnSpPr>
            <p:nvPr>
              <p:custDataLst>
                <p:tags r:id="rId39"/>
              </p:custDataLst>
            </p:nvPr>
          </p:nvCxnSpPr>
          <p:spPr bwMode="auto">
            <a:xfrm>
              <a:off x="2064618" y="5623226"/>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0" name="Straight Connector 649">
              <a:extLst>
                <a:ext uri="{FF2B5EF4-FFF2-40B4-BE49-F238E27FC236}">
                  <a16:creationId xmlns:a16="http://schemas.microsoft.com/office/drawing/2014/main" id="{6A9C9F44-ECAC-1490-777B-A995D7AA6D04}"/>
                </a:ext>
              </a:extLst>
            </p:cNvPr>
            <p:cNvCxnSpPr>
              <a:cxnSpLocks/>
            </p:cNvCxnSpPr>
            <p:nvPr>
              <p:custDataLst>
                <p:tags r:id="rId40"/>
              </p:custDataLst>
            </p:nvPr>
          </p:nvCxnSpPr>
          <p:spPr bwMode="auto">
            <a:xfrm>
              <a:off x="2064618" y="5837235"/>
              <a:ext cx="9570168" cy="0"/>
            </a:xfrm>
            <a:prstGeom prst="line">
              <a:avLst/>
            </a:prstGeom>
            <a:ln w="6350" cap="flat" cmpd="sng" algn="ctr">
              <a:solidFill>
                <a:schemeClr val="bg1">
                  <a:lumMod val="9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68" name="TextBox 667">
              <a:extLst>
                <a:ext uri="{FF2B5EF4-FFF2-40B4-BE49-F238E27FC236}">
                  <a16:creationId xmlns:a16="http://schemas.microsoft.com/office/drawing/2014/main" id="{57B3CE77-C9A9-90CB-6A5C-83E0E8033E62}"/>
                </a:ext>
              </a:extLst>
            </p:cNvPr>
            <p:cNvSpPr txBox="1">
              <a:spLocks/>
            </p:cNvSpPr>
            <p:nvPr/>
          </p:nvSpPr>
          <p:spPr>
            <a:xfrm>
              <a:off x="2064618" y="6234950"/>
              <a:ext cx="2232921"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t>RPG Comment period and Board approval</a:t>
              </a:r>
            </a:p>
          </p:txBody>
        </p:sp>
        <p:sp>
          <p:nvSpPr>
            <p:cNvPr id="666" name="TextBox 665">
              <a:extLst>
                <a:ext uri="{FF2B5EF4-FFF2-40B4-BE49-F238E27FC236}">
                  <a16:creationId xmlns:a16="http://schemas.microsoft.com/office/drawing/2014/main" id="{DE45CE75-A725-CBB9-ED27-184D12BDF4E2}"/>
                </a:ext>
              </a:extLst>
            </p:cNvPr>
            <p:cNvSpPr txBox="1">
              <a:spLocks/>
            </p:cNvSpPr>
            <p:nvPr/>
          </p:nvSpPr>
          <p:spPr>
            <a:xfrm>
              <a:off x="2064618" y="5666017"/>
              <a:ext cx="2232921" cy="12842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 Commitment Deadline</a:t>
              </a:r>
            </a:p>
          </p:txBody>
        </p:sp>
        <p:sp>
          <p:nvSpPr>
            <p:cNvPr id="664" name="TextBox 663">
              <a:extLst>
                <a:ext uri="{FF2B5EF4-FFF2-40B4-BE49-F238E27FC236}">
                  <a16:creationId xmlns:a16="http://schemas.microsoft.com/office/drawing/2014/main" id="{C5697968-8251-F5F0-B6D1-1242B1371CF7}"/>
                </a:ext>
              </a:extLst>
            </p:cNvPr>
            <p:cNvSpPr txBox="1">
              <a:spLocks/>
            </p:cNvSpPr>
            <p:nvPr/>
          </p:nvSpPr>
          <p:spPr>
            <a:xfrm>
              <a:off x="2064618" y="5097084"/>
              <a:ext cx="2232921"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 (25 weeks)</a:t>
              </a:r>
            </a:p>
          </p:txBody>
        </p:sp>
        <p:sp>
          <p:nvSpPr>
            <p:cNvPr id="662" name="TextBox 661">
              <a:extLst>
                <a:ext uri="{FF2B5EF4-FFF2-40B4-BE49-F238E27FC236}">
                  <a16:creationId xmlns:a16="http://schemas.microsoft.com/office/drawing/2014/main" id="{18C5D399-BC53-D880-0147-9460FDF807C3}"/>
                </a:ext>
              </a:extLst>
            </p:cNvPr>
            <p:cNvSpPr txBox="1">
              <a:spLocks/>
            </p:cNvSpPr>
            <p:nvPr/>
          </p:nvSpPr>
          <p:spPr>
            <a:xfrm>
              <a:off x="2064618" y="4876832"/>
              <a:ext cx="2232921" cy="1346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 (13 weeks)</a:t>
              </a:r>
            </a:p>
          </p:txBody>
        </p:sp>
        <p:sp>
          <p:nvSpPr>
            <p:cNvPr id="660" name="TextBox 659">
              <a:extLst>
                <a:ext uri="{FF2B5EF4-FFF2-40B4-BE49-F238E27FC236}">
                  <a16:creationId xmlns:a16="http://schemas.microsoft.com/office/drawing/2014/main" id="{5F220637-EFD6-3C37-F100-476AB5872B23}"/>
                </a:ext>
              </a:extLst>
            </p:cNvPr>
            <p:cNvSpPr txBox="1">
              <a:spLocks/>
            </p:cNvSpPr>
            <p:nvPr/>
          </p:nvSpPr>
          <p:spPr>
            <a:xfrm>
              <a:off x="2064618" y="5311093"/>
              <a:ext cx="2232921" cy="2693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 Final Report (16 weeks)</a:t>
              </a:r>
            </a:p>
          </p:txBody>
        </p:sp>
        <p:sp>
          <p:nvSpPr>
            <p:cNvPr id="658" name="TextBox 657">
              <a:extLst>
                <a:ext uri="{FF2B5EF4-FFF2-40B4-BE49-F238E27FC236}">
                  <a16:creationId xmlns:a16="http://schemas.microsoft.com/office/drawing/2014/main" id="{8F191CC8-EC54-C77F-FC48-EB2602DAA07E}"/>
                </a:ext>
              </a:extLst>
            </p:cNvPr>
            <p:cNvSpPr txBox="1">
              <a:spLocks/>
            </p:cNvSpPr>
            <p:nvPr/>
          </p:nvSpPr>
          <p:spPr>
            <a:xfrm>
              <a:off x="2064618" y="5880026"/>
              <a:ext cx="2232921" cy="2693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 + Batch Refinement Study ((14 weeks)</a:t>
              </a:r>
            </a:p>
          </p:txBody>
        </p:sp>
        <p:cxnSp>
          <p:nvCxnSpPr>
            <p:cNvPr id="669" name="Straight Connector 668">
              <a:extLst>
                <a:ext uri="{FF2B5EF4-FFF2-40B4-BE49-F238E27FC236}">
                  <a16:creationId xmlns:a16="http://schemas.microsoft.com/office/drawing/2014/main" id="{D30D19C6-073C-7483-3A17-5BE885443AFE}"/>
                </a:ext>
              </a:extLst>
            </p:cNvPr>
            <p:cNvCxnSpPr>
              <a:cxnSpLocks/>
            </p:cNvCxnSpPr>
            <p:nvPr>
              <p:custDataLst>
                <p:tags r:id="rId41"/>
              </p:custDataLst>
            </p:nvPr>
          </p:nvCxnSpPr>
          <p:spPr bwMode="gray">
            <a:xfrm>
              <a:off x="10220308" y="6271621"/>
              <a:ext cx="1233755"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7" name="Straight Connector 666">
              <a:extLst>
                <a:ext uri="{FF2B5EF4-FFF2-40B4-BE49-F238E27FC236}">
                  <a16:creationId xmlns:a16="http://schemas.microsoft.com/office/drawing/2014/main" id="{C6A782ED-DC09-A702-F6CA-D390E19B8409}"/>
                </a:ext>
              </a:extLst>
            </p:cNvPr>
            <p:cNvCxnSpPr>
              <a:cxnSpLocks/>
            </p:cNvCxnSpPr>
            <p:nvPr>
              <p:custDataLst>
                <p:tags r:id="rId42"/>
              </p:custDataLst>
            </p:nvPr>
          </p:nvCxnSpPr>
          <p:spPr bwMode="gray">
            <a:xfrm>
              <a:off x="8577943" y="5709911"/>
              <a:ext cx="439098"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5" name="Straight Connector 664">
              <a:extLst>
                <a:ext uri="{FF2B5EF4-FFF2-40B4-BE49-F238E27FC236}">
                  <a16:creationId xmlns:a16="http://schemas.microsoft.com/office/drawing/2014/main" id="{860566DD-F071-A698-E994-5BF2026C912A}"/>
                </a:ext>
              </a:extLst>
            </p:cNvPr>
            <p:cNvCxnSpPr>
              <a:cxnSpLocks/>
            </p:cNvCxnSpPr>
            <p:nvPr>
              <p:custDataLst>
                <p:tags r:id="rId43"/>
              </p:custDataLst>
            </p:nvPr>
          </p:nvCxnSpPr>
          <p:spPr bwMode="gray">
            <a:xfrm>
              <a:off x="7059706" y="5161297"/>
              <a:ext cx="1014237"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1" name="Straight Connector 660">
              <a:extLst>
                <a:ext uri="{FF2B5EF4-FFF2-40B4-BE49-F238E27FC236}">
                  <a16:creationId xmlns:a16="http://schemas.microsoft.com/office/drawing/2014/main" id="{C79C55E9-D624-8637-0149-B28C6DB6BFFA}"/>
                </a:ext>
              </a:extLst>
            </p:cNvPr>
            <p:cNvCxnSpPr>
              <a:cxnSpLocks/>
            </p:cNvCxnSpPr>
            <p:nvPr>
              <p:custDataLst>
                <p:tags r:id="rId44"/>
              </p:custDataLst>
            </p:nvPr>
          </p:nvCxnSpPr>
          <p:spPr bwMode="gray">
            <a:xfrm>
              <a:off x="6654550" y="5445764"/>
              <a:ext cx="1550058"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9" name="Straight Connector 658">
              <a:extLst>
                <a:ext uri="{FF2B5EF4-FFF2-40B4-BE49-F238E27FC236}">
                  <a16:creationId xmlns:a16="http://schemas.microsoft.com/office/drawing/2014/main" id="{A22B908A-6FE6-33BA-55C7-DE0884F4AAA0}"/>
                </a:ext>
              </a:extLst>
            </p:cNvPr>
            <p:cNvCxnSpPr>
              <a:cxnSpLocks/>
            </p:cNvCxnSpPr>
            <p:nvPr>
              <p:custDataLst>
                <p:tags r:id="rId45"/>
              </p:custDataLst>
            </p:nvPr>
          </p:nvCxnSpPr>
          <p:spPr bwMode="gray">
            <a:xfrm>
              <a:off x="8930888" y="6014697"/>
              <a:ext cx="1289421"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85" name="Rectangle 684">
              <a:extLst>
                <a:ext uri="{FF2B5EF4-FFF2-40B4-BE49-F238E27FC236}">
                  <a16:creationId xmlns:a16="http://schemas.microsoft.com/office/drawing/2014/main" id="{C8F7D79F-33A6-26A8-0364-243EB6A9B3DB}"/>
                </a:ext>
              </a:extLst>
            </p:cNvPr>
            <p:cNvSpPr>
              <a:spLocks/>
            </p:cNvSpPr>
            <p:nvPr/>
          </p:nvSpPr>
          <p:spPr>
            <a:xfrm>
              <a:off x="740663" y="4884112"/>
              <a:ext cx="1242141" cy="16131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t>April 30</a:t>
              </a:r>
              <a:r>
                <a:rPr lang="en-US" sz="1200" b="1" baseline="30000"/>
                <a:t>th</a:t>
              </a:r>
              <a:r>
                <a:rPr lang="en-US" sz="1200" b="1"/>
                <a:t> comments</a:t>
              </a:r>
              <a:br>
                <a:rPr lang="en-US" sz="1200" b="1"/>
              </a:br>
              <a:r>
                <a:rPr lang="en-US" sz="1200" b="1"/>
                <a:t>Batch Zero Timeline</a:t>
              </a:r>
              <a:endParaRPr lang="en-US" sz="1200" i="1">
                <a:cs typeface="Arial"/>
              </a:endParaRPr>
            </a:p>
          </p:txBody>
        </p:sp>
        <p:sp>
          <p:nvSpPr>
            <p:cNvPr id="550" name="Star: 5 Points 549">
              <a:extLst>
                <a:ext uri="{FF2B5EF4-FFF2-40B4-BE49-F238E27FC236}">
                  <a16:creationId xmlns:a16="http://schemas.microsoft.com/office/drawing/2014/main" id="{6315F5AE-EEAE-B392-10BC-93DD33859D3D}"/>
                </a:ext>
              </a:extLst>
            </p:cNvPr>
            <p:cNvSpPr/>
            <p:nvPr/>
          </p:nvSpPr>
          <p:spPr>
            <a:xfrm>
              <a:off x="8933930" y="5605549"/>
              <a:ext cx="201746" cy="181291"/>
            </a:xfrm>
            <a:prstGeom prst="star5">
              <a:avLst/>
            </a:prstGeom>
            <a:solidFill>
              <a:srgbClr val="92D05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5DD8F2BF-E06C-9F54-0256-F6D3DF2CC007}"/>
                </a:ext>
              </a:extLst>
            </p:cNvPr>
            <p:cNvSpPr/>
            <p:nvPr/>
          </p:nvSpPr>
          <p:spPr>
            <a:xfrm>
              <a:off x="9175214" y="5453098"/>
              <a:ext cx="1180270" cy="347589"/>
            </a:xfrm>
            <a:prstGeom prst="wedgeRectCallout">
              <a:avLst>
                <a:gd name="adj1" fmla="val -56796"/>
                <a:gd name="adj2" fmla="val 24689"/>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800" b="1" spc="-20">
                  <a:solidFill>
                    <a:schemeClr val="tx1"/>
                  </a:solidFill>
                </a:rPr>
                <a:t>Extra 30 days for developer commitment</a:t>
              </a:r>
              <a:endParaRPr lang="en-US" sz="800" i="1" spc="-20">
                <a:solidFill>
                  <a:schemeClr val="tx1"/>
                </a:solidFill>
              </a:endParaRPr>
            </a:p>
          </p:txBody>
        </p:sp>
        <p:sp>
          <p:nvSpPr>
            <p:cNvPr id="17" name="Speech Bubble: Rectangle 16">
              <a:extLst>
                <a:ext uri="{FF2B5EF4-FFF2-40B4-BE49-F238E27FC236}">
                  <a16:creationId xmlns:a16="http://schemas.microsoft.com/office/drawing/2014/main" id="{E9755B81-99E5-836D-0D51-8321459E14F5}"/>
                </a:ext>
              </a:extLst>
            </p:cNvPr>
            <p:cNvSpPr/>
            <p:nvPr/>
          </p:nvSpPr>
          <p:spPr>
            <a:xfrm>
              <a:off x="8244906" y="5019796"/>
              <a:ext cx="1072973" cy="31599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800" b="1" spc="-20">
                  <a:solidFill>
                    <a:schemeClr val="tx1"/>
                  </a:solidFill>
                </a:rPr>
                <a:t>Extra 10 weeks for steady state analysis</a:t>
              </a:r>
              <a:endParaRPr lang="en-US" sz="800" i="1" spc="-20">
                <a:solidFill>
                  <a:schemeClr val="tx1"/>
                </a:solidFill>
              </a:endParaRPr>
            </a:p>
          </p:txBody>
        </p:sp>
        <p:sp>
          <p:nvSpPr>
            <p:cNvPr id="573" name="Star: 5 Points 572">
              <a:extLst>
                <a:ext uri="{FF2B5EF4-FFF2-40B4-BE49-F238E27FC236}">
                  <a16:creationId xmlns:a16="http://schemas.microsoft.com/office/drawing/2014/main" id="{B51AF9E3-6357-5436-F7EA-42C9BF0C883E}"/>
                </a:ext>
              </a:extLst>
            </p:cNvPr>
            <p:cNvSpPr/>
            <p:nvPr/>
          </p:nvSpPr>
          <p:spPr>
            <a:xfrm>
              <a:off x="8099392" y="5346147"/>
              <a:ext cx="201746" cy="181291"/>
            </a:xfrm>
            <a:prstGeom prst="star5">
              <a:avLst/>
            </a:prstGeom>
            <a:solidFill>
              <a:srgbClr val="FFFF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510106D-6B5B-9BD4-BDAD-062E7F81F6E6}"/>
                </a:ext>
              </a:extLst>
            </p:cNvPr>
            <p:cNvCxnSpPr>
              <a:cxnSpLocks/>
            </p:cNvCxnSpPr>
            <p:nvPr>
              <p:custDataLst>
                <p:tags r:id="rId46"/>
              </p:custDataLst>
            </p:nvPr>
          </p:nvCxnSpPr>
          <p:spPr bwMode="gray">
            <a:xfrm>
              <a:off x="5437420" y="5161869"/>
              <a:ext cx="1619609"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FB85035-08A6-04B8-7F7F-ABEFF90112B6}"/>
                </a:ext>
              </a:extLst>
            </p:cNvPr>
            <p:cNvCxnSpPr>
              <a:cxnSpLocks/>
            </p:cNvCxnSpPr>
            <p:nvPr>
              <p:custDataLst>
                <p:tags r:id="rId47"/>
              </p:custDataLst>
            </p:nvPr>
          </p:nvCxnSpPr>
          <p:spPr bwMode="gray">
            <a:xfrm>
              <a:off x="8189522" y="5711518"/>
              <a:ext cx="400960" cy="0"/>
            </a:xfrm>
            <a:prstGeom prst="line">
              <a:avLst/>
            </a:prstGeom>
            <a:ln w="76200" cap="flat" cmpd="sng" algn="ctr">
              <a:solidFill>
                <a:srgbClr val="005763">
                  <a:alpha val="69804"/>
                </a:srgb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5182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hink-cell data - do not delete" hidden="1">
            <a:extLst>
              <a:ext uri="{FF2B5EF4-FFF2-40B4-BE49-F238E27FC236}">
                <a16:creationId xmlns:a16="http://schemas.microsoft.com/office/drawing/2014/main" id="{EC2A4E97-3409-8CAE-5092-BB7426261A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65" name="think-cell data - do not delete" hidden="1">
                        <a:extLst>
                          <a:ext uri="{FF2B5EF4-FFF2-40B4-BE49-F238E27FC236}">
                            <a16:creationId xmlns:a16="http://schemas.microsoft.com/office/drawing/2014/main" id="{EC2A4E97-3409-8CAE-5092-BB7426261ADC}"/>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98" name="Rectangle 97">
            <a:extLst>
              <a:ext uri="{FF2B5EF4-FFF2-40B4-BE49-F238E27FC236}">
                <a16:creationId xmlns:a16="http://schemas.microsoft.com/office/drawing/2014/main" id="{FD7F4DA7-9591-CA3E-22C5-E72E2E5FADCC}"/>
              </a:ext>
            </a:extLst>
          </p:cNvPr>
          <p:cNvSpPr/>
          <p:nvPr/>
        </p:nvSpPr>
        <p:spPr>
          <a:xfrm>
            <a:off x="6931849" y="1387152"/>
            <a:ext cx="4891716" cy="4812480"/>
          </a:xfrm>
          <a:prstGeom prst="rect">
            <a:avLst/>
          </a:prstGeom>
          <a:solidFill>
            <a:schemeClr val="accent1">
              <a:lumMod val="10000"/>
              <a:lumOff val="9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016D1D6-9D88-9B85-2A93-81B86B86EE1B}"/>
              </a:ext>
            </a:extLst>
          </p:cNvPr>
          <p:cNvSpPr>
            <a:spLocks noGrp="1"/>
          </p:cNvSpPr>
          <p:nvPr>
            <p:ph type="title"/>
          </p:nvPr>
        </p:nvSpPr>
        <p:spPr>
          <a:xfrm>
            <a:off x="1257300" y="457200"/>
            <a:ext cx="10401300" cy="332399"/>
          </a:xfrm>
        </p:spPr>
        <p:txBody>
          <a:bodyPr vert="horz">
            <a:spAutoFit/>
          </a:bodyPr>
          <a:lstStyle/>
          <a:p>
            <a:r>
              <a:rPr lang="en-US"/>
              <a:t>Alternative option: "Rollover" approach</a:t>
            </a:r>
            <a:endParaRPr lang="en-US">
              <a:solidFill>
                <a:srgbClr val="FF0000"/>
              </a:solidFill>
            </a:endParaRPr>
          </a:p>
        </p:txBody>
      </p:sp>
      <p:sp>
        <p:nvSpPr>
          <p:cNvPr id="3" name="Slide Number Placeholder 4">
            <a:extLst>
              <a:ext uri="{FF2B5EF4-FFF2-40B4-BE49-F238E27FC236}">
                <a16:creationId xmlns:a16="http://schemas.microsoft.com/office/drawing/2014/main" id="{B846D612-6283-D410-C7BF-73F3FA15773B}"/>
              </a:ext>
            </a:extLst>
          </p:cNvPr>
          <p:cNvSpPr>
            <a:spLocks noGrp="1"/>
          </p:cNvSpPr>
          <p:nvPr>
            <p:ph type="sldNum" sz="quarter" idx="12"/>
          </p:nvPr>
        </p:nvSpPr>
        <p:spPr/>
        <p:txBody>
          <a:bodyPr/>
          <a:lstStyle/>
          <a:p>
            <a:fld id="{BCDE79FB-97BA-492B-8D57-F1373F9ADA95}" type="slidenum">
              <a:rPr lang="en-US" smtClean="0"/>
              <a:t>12</a:t>
            </a:fld>
            <a:endParaRPr lang="en-US"/>
          </a:p>
        </p:txBody>
      </p:sp>
      <p:grpSp>
        <p:nvGrpSpPr>
          <p:cNvPr id="4" name="Group 3">
            <a:extLst>
              <a:ext uri="{FF2B5EF4-FFF2-40B4-BE49-F238E27FC236}">
                <a16:creationId xmlns:a16="http://schemas.microsoft.com/office/drawing/2014/main" id="{9FD9F4A3-3DD2-028E-09E1-84F529ED5673}"/>
              </a:ext>
            </a:extLst>
          </p:cNvPr>
          <p:cNvGrpSpPr/>
          <p:nvPr/>
        </p:nvGrpSpPr>
        <p:grpSpPr>
          <a:xfrm>
            <a:off x="11011961" y="2045583"/>
            <a:ext cx="510155" cy="494387"/>
            <a:chOff x="11011961" y="2045583"/>
            <a:chExt cx="510155" cy="494387"/>
          </a:xfrm>
          <a:solidFill>
            <a:schemeClr val="bg1">
              <a:lumMod val="75000"/>
            </a:schemeClr>
          </a:solidFill>
        </p:grpSpPr>
        <p:sp>
          <p:nvSpPr>
            <p:cNvPr id="5" name="Rectangle 4">
              <a:extLst>
                <a:ext uri="{FF2B5EF4-FFF2-40B4-BE49-F238E27FC236}">
                  <a16:creationId xmlns:a16="http://schemas.microsoft.com/office/drawing/2014/main" id="{37CF5035-970B-0475-5094-2049D9C759D6}"/>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Rectangle 5">
              <a:extLst>
                <a:ext uri="{FF2B5EF4-FFF2-40B4-BE49-F238E27FC236}">
                  <a16:creationId xmlns:a16="http://schemas.microsoft.com/office/drawing/2014/main" id="{9D4BC715-C6A8-5941-0F6C-5A449289F83E}"/>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 name="Rectangle 6">
              <a:extLst>
                <a:ext uri="{FF2B5EF4-FFF2-40B4-BE49-F238E27FC236}">
                  <a16:creationId xmlns:a16="http://schemas.microsoft.com/office/drawing/2014/main" id="{60547CCF-109E-F4A9-8148-84AAB779C674}"/>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 name="Rectangle 7">
              <a:extLst>
                <a:ext uri="{FF2B5EF4-FFF2-40B4-BE49-F238E27FC236}">
                  <a16:creationId xmlns:a16="http://schemas.microsoft.com/office/drawing/2014/main" id="{9734EAF4-2728-8583-D4DC-650E94FDD43F}"/>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Rectangle 8">
              <a:extLst>
                <a:ext uri="{FF2B5EF4-FFF2-40B4-BE49-F238E27FC236}">
                  <a16:creationId xmlns:a16="http://schemas.microsoft.com/office/drawing/2014/main" id="{D3E60C48-08F0-0039-3BC5-73D3AE7AFA19}"/>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 name="Rectangle 9">
              <a:extLst>
                <a:ext uri="{FF2B5EF4-FFF2-40B4-BE49-F238E27FC236}">
                  <a16:creationId xmlns:a16="http://schemas.microsoft.com/office/drawing/2014/main" id="{939C64D6-FC3B-6EF7-7EAF-1E45C463F7DC}"/>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 name="Rectangle 10">
              <a:extLst>
                <a:ext uri="{FF2B5EF4-FFF2-40B4-BE49-F238E27FC236}">
                  <a16:creationId xmlns:a16="http://schemas.microsoft.com/office/drawing/2014/main" id="{534A25CE-59E8-A028-4358-BD6E2D83DDDF}"/>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 name="Rectangle 11">
              <a:extLst>
                <a:ext uri="{FF2B5EF4-FFF2-40B4-BE49-F238E27FC236}">
                  <a16:creationId xmlns:a16="http://schemas.microsoft.com/office/drawing/2014/main" id="{136CA9F7-496E-39DF-6CD8-CBEA5F74E8CC}"/>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3" name="Rectangle 12">
              <a:extLst>
                <a:ext uri="{FF2B5EF4-FFF2-40B4-BE49-F238E27FC236}">
                  <a16:creationId xmlns:a16="http://schemas.microsoft.com/office/drawing/2014/main" id="{25EA526D-7257-6CBE-D5E1-07B088215713}"/>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 name="Rectangle 13">
              <a:extLst>
                <a:ext uri="{FF2B5EF4-FFF2-40B4-BE49-F238E27FC236}">
                  <a16:creationId xmlns:a16="http://schemas.microsoft.com/office/drawing/2014/main" id="{7F755D1F-8A5A-A831-C0A4-F7C2458C05B4}"/>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5" name="Rectangle 14">
              <a:extLst>
                <a:ext uri="{FF2B5EF4-FFF2-40B4-BE49-F238E27FC236}">
                  <a16:creationId xmlns:a16="http://schemas.microsoft.com/office/drawing/2014/main" id="{2F5E2118-413C-5481-F2BF-79751C0CC9A9}"/>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6" name="Rectangle 15">
              <a:extLst>
                <a:ext uri="{FF2B5EF4-FFF2-40B4-BE49-F238E27FC236}">
                  <a16:creationId xmlns:a16="http://schemas.microsoft.com/office/drawing/2014/main" id="{C82CD037-0AB3-00C7-2F14-A82D6BD693F3}"/>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16">
              <a:extLst>
                <a:ext uri="{FF2B5EF4-FFF2-40B4-BE49-F238E27FC236}">
                  <a16:creationId xmlns:a16="http://schemas.microsoft.com/office/drawing/2014/main" id="{A702A23B-9DCE-C10C-1680-618015A58A59}"/>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grpSp>
        <p:nvGrpSpPr>
          <p:cNvPr id="18" name="Group 17">
            <a:extLst>
              <a:ext uri="{FF2B5EF4-FFF2-40B4-BE49-F238E27FC236}">
                <a16:creationId xmlns:a16="http://schemas.microsoft.com/office/drawing/2014/main" id="{1F171160-2EF0-D6D5-3FD7-55E18F586194}"/>
              </a:ext>
            </a:extLst>
          </p:cNvPr>
          <p:cNvGrpSpPr/>
          <p:nvPr/>
        </p:nvGrpSpPr>
        <p:grpSpPr>
          <a:xfrm>
            <a:off x="2293906" y="1502881"/>
            <a:ext cx="4430248" cy="211979"/>
            <a:chOff x="1257300" y="1665156"/>
            <a:chExt cx="2802637" cy="256495"/>
          </a:xfrm>
        </p:grpSpPr>
        <p:sp>
          <p:nvSpPr>
            <p:cNvPr id="19" name="TextBox 18">
              <a:extLst>
                <a:ext uri="{FF2B5EF4-FFF2-40B4-BE49-F238E27FC236}">
                  <a16:creationId xmlns:a16="http://schemas.microsoft.com/office/drawing/2014/main" id="{5B46877F-F9E7-B0C6-EFDF-8F116FF30C23}"/>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Old PGRR145 Approach</a:t>
              </a:r>
            </a:p>
          </p:txBody>
        </p:sp>
        <p:cxnSp>
          <p:nvCxnSpPr>
            <p:cNvPr id="20" name="LineBasicDefault 7">
              <a:extLst>
                <a:ext uri="{FF2B5EF4-FFF2-40B4-BE49-F238E27FC236}">
                  <a16:creationId xmlns:a16="http://schemas.microsoft.com/office/drawing/2014/main" id="{2BDB97F0-5D27-26B2-D73D-B151A4A319E1}"/>
                </a:ext>
              </a:extLst>
            </p:cNvPr>
            <p:cNvCxnSpPr>
              <a:cxnSpLocks/>
            </p:cNvCxnSpPr>
            <p:nvPr>
              <p:custDataLst>
                <p:tags r:id="rId2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2FE6D683-78EB-7B53-53A4-B51C47AAF4D2}"/>
              </a:ext>
            </a:extLst>
          </p:cNvPr>
          <p:cNvGrpSpPr/>
          <p:nvPr/>
        </p:nvGrpSpPr>
        <p:grpSpPr>
          <a:xfrm>
            <a:off x="7207016" y="1502874"/>
            <a:ext cx="4430248" cy="211978"/>
            <a:chOff x="1257300" y="1665156"/>
            <a:chExt cx="2802637" cy="256495"/>
          </a:xfrm>
        </p:grpSpPr>
        <p:sp>
          <p:nvSpPr>
            <p:cNvPr id="22" name="TextBox 21">
              <a:extLst>
                <a:ext uri="{FF2B5EF4-FFF2-40B4-BE49-F238E27FC236}">
                  <a16:creationId xmlns:a16="http://schemas.microsoft.com/office/drawing/2014/main" id="{318A1C0C-B214-4870-A732-BDB66ADFEC8B}"/>
                </a:ext>
              </a:extLst>
            </p:cNvPr>
            <p:cNvSpPr txBox="1">
              <a:spLocks/>
            </p:cNvSpPr>
            <p:nvPr/>
          </p:nvSpPr>
          <p:spPr>
            <a:xfrm>
              <a:off x="1257300" y="1665156"/>
              <a:ext cx="2802637" cy="22344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“Rollover” approach to subsequent batch</a:t>
              </a:r>
            </a:p>
          </p:txBody>
        </p:sp>
        <p:cxnSp>
          <p:nvCxnSpPr>
            <p:cNvPr id="23" name="LineBasicDefault 7">
              <a:extLst>
                <a:ext uri="{FF2B5EF4-FFF2-40B4-BE49-F238E27FC236}">
                  <a16:creationId xmlns:a16="http://schemas.microsoft.com/office/drawing/2014/main" id="{85E8D4F1-37C3-7680-CB04-2A52047C8042}"/>
                </a:ext>
              </a:extLst>
            </p:cNvPr>
            <p:cNvCxnSpPr>
              <a:cxnSpLocks/>
            </p:cNvCxnSpPr>
            <p:nvPr>
              <p:custDataLst>
                <p:tags r:id="rId2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5" name="Graphic 24">
            <a:extLst>
              <a:ext uri="{FF2B5EF4-FFF2-40B4-BE49-F238E27FC236}">
                <a16:creationId xmlns:a16="http://schemas.microsoft.com/office/drawing/2014/main" id="{2EEB291A-2150-B376-BAB1-169DB0AFB59D}"/>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554736" y="1123018"/>
            <a:ext cx="312822" cy="312822"/>
          </a:xfrm>
          <a:prstGeom prst="rect">
            <a:avLst/>
          </a:prstGeom>
        </p:spPr>
      </p:pic>
      <p:sp>
        <p:nvSpPr>
          <p:cNvPr id="26" name="TextBox 25">
            <a:extLst>
              <a:ext uri="{FF2B5EF4-FFF2-40B4-BE49-F238E27FC236}">
                <a16:creationId xmlns:a16="http://schemas.microsoft.com/office/drawing/2014/main" id="{3DA970CD-B19A-272C-AAFD-70D4DABC2BBE}"/>
              </a:ext>
            </a:extLst>
          </p:cNvPr>
          <p:cNvSpPr txBox="1">
            <a:spLocks/>
          </p:cNvSpPr>
          <p:nvPr/>
        </p:nvSpPr>
        <p:spPr>
          <a:xfrm>
            <a:off x="1025166" y="1171707"/>
            <a:ext cx="69677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sp>
        <p:nvSpPr>
          <p:cNvPr id="27" name="TextBox 26">
            <a:extLst>
              <a:ext uri="{FF2B5EF4-FFF2-40B4-BE49-F238E27FC236}">
                <a16:creationId xmlns:a16="http://schemas.microsoft.com/office/drawing/2014/main" id="{A3C2883D-EF1C-C6FA-E64B-29AF157E35B9}"/>
              </a:ext>
            </a:extLst>
          </p:cNvPr>
          <p:cNvSpPr txBox="1">
            <a:spLocks/>
          </p:cNvSpPr>
          <p:nvPr/>
        </p:nvSpPr>
        <p:spPr>
          <a:xfrm>
            <a:off x="554736" y="376505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Years 1-5</a:t>
            </a:r>
            <a:endParaRPr lang="en-US" sz="1200"/>
          </a:p>
        </p:txBody>
      </p:sp>
      <p:sp>
        <p:nvSpPr>
          <p:cNvPr id="28" name="TextBox 27">
            <a:extLst>
              <a:ext uri="{FF2B5EF4-FFF2-40B4-BE49-F238E27FC236}">
                <a16:creationId xmlns:a16="http://schemas.microsoft.com/office/drawing/2014/main" id="{873A64AE-75C5-C906-E58E-BA747696FE22}"/>
              </a:ext>
            </a:extLst>
          </p:cNvPr>
          <p:cNvSpPr txBox="1">
            <a:spLocks/>
          </p:cNvSpPr>
          <p:nvPr/>
        </p:nvSpPr>
        <p:spPr>
          <a:xfrm>
            <a:off x="229390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sp>
        <p:nvSpPr>
          <p:cNvPr id="29" name="TextBox 28">
            <a:extLst>
              <a:ext uri="{FF2B5EF4-FFF2-40B4-BE49-F238E27FC236}">
                <a16:creationId xmlns:a16="http://schemas.microsoft.com/office/drawing/2014/main" id="{0BBC1531-3264-F1F0-2245-FA9060668977}"/>
              </a:ext>
            </a:extLst>
          </p:cNvPr>
          <p:cNvSpPr txBox="1">
            <a:spLocks/>
          </p:cNvSpPr>
          <p:nvPr/>
        </p:nvSpPr>
        <p:spPr>
          <a:xfrm>
            <a:off x="720701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grpSp>
        <p:nvGrpSpPr>
          <p:cNvPr id="30" name="Group 29">
            <a:extLst>
              <a:ext uri="{FF2B5EF4-FFF2-40B4-BE49-F238E27FC236}">
                <a16:creationId xmlns:a16="http://schemas.microsoft.com/office/drawing/2014/main" id="{13F50A8E-43D5-6E0A-680B-9F607E66446D}"/>
              </a:ext>
            </a:extLst>
          </p:cNvPr>
          <p:cNvGrpSpPr/>
          <p:nvPr/>
        </p:nvGrpSpPr>
        <p:grpSpPr>
          <a:xfrm>
            <a:off x="554736" y="5264983"/>
            <a:ext cx="11082528" cy="815608"/>
            <a:chOff x="554736" y="4356105"/>
            <a:chExt cx="11082528" cy="815608"/>
          </a:xfrm>
        </p:grpSpPr>
        <p:sp>
          <p:nvSpPr>
            <p:cNvPr id="31" name="TextBox 30">
              <a:extLst>
                <a:ext uri="{FF2B5EF4-FFF2-40B4-BE49-F238E27FC236}">
                  <a16:creationId xmlns:a16="http://schemas.microsoft.com/office/drawing/2014/main" id="{8BF794F9-4411-7506-DFBC-DCA48983A396}"/>
                </a:ext>
              </a:extLst>
            </p:cNvPr>
            <p:cNvSpPr txBox="1">
              <a:spLocks/>
            </p:cNvSpPr>
            <p:nvPr/>
          </p:nvSpPr>
          <p:spPr>
            <a:xfrm>
              <a:off x="554736" y="435610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Considerations</a:t>
              </a:r>
              <a:endParaRPr lang="en-US" sz="1200"/>
            </a:p>
          </p:txBody>
        </p:sp>
        <p:sp>
          <p:nvSpPr>
            <p:cNvPr id="32" name="TextBox 31">
              <a:extLst>
                <a:ext uri="{FF2B5EF4-FFF2-40B4-BE49-F238E27FC236}">
                  <a16:creationId xmlns:a16="http://schemas.microsoft.com/office/drawing/2014/main" id="{AF50D582-FF66-4D1F-7912-25A2DCCF243D}"/>
                </a:ext>
              </a:extLst>
            </p:cNvPr>
            <p:cNvSpPr txBox="1">
              <a:spLocks/>
            </p:cNvSpPr>
            <p:nvPr/>
          </p:nvSpPr>
          <p:spPr>
            <a:xfrm>
              <a:off x="2293906" y="4356105"/>
              <a:ext cx="4430248" cy="6309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Provides certainty by guaranteeing full MWs by Year 6</a:t>
              </a:r>
            </a:p>
            <a:p>
              <a:pPr marL="171450" indent="-171450">
                <a:spcBef>
                  <a:spcPts val="300"/>
                </a:spcBef>
                <a:spcAft>
                  <a:spcPts val="300"/>
                </a:spcAft>
                <a:buFont typeface="Arial" panose="020B0604020202020204" pitchFamily="34" charset="0"/>
                <a:buChar char="•"/>
              </a:pPr>
              <a:r>
                <a:rPr lang="en-US" sz="1200"/>
                <a:t>Creates a potential step-change in MWs between Years 5 and 6, with limited time to develop required transmission</a:t>
              </a:r>
            </a:p>
          </p:txBody>
        </p:sp>
        <p:sp>
          <p:nvSpPr>
            <p:cNvPr id="33" name="TextBox 32">
              <a:extLst>
                <a:ext uri="{FF2B5EF4-FFF2-40B4-BE49-F238E27FC236}">
                  <a16:creationId xmlns:a16="http://schemas.microsoft.com/office/drawing/2014/main" id="{ED60A470-908B-1AD1-CA85-5CDC5EE1E142}"/>
                </a:ext>
              </a:extLst>
            </p:cNvPr>
            <p:cNvSpPr txBox="1">
              <a:spLocks/>
            </p:cNvSpPr>
            <p:nvPr/>
          </p:nvSpPr>
          <p:spPr>
            <a:xfrm>
              <a:off x="7207016" y="4356105"/>
              <a:ext cx="4430248" cy="81560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Full MW allocation is aligned with identified transmission upgrades</a:t>
              </a:r>
            </a:p>
            <a:p>
              <a:pPr marL="171450" indent="-171450">
                <a:spcBef>
                  <a:spcPts val="300"/>
                </a:spcBef>
                <a:spcAft>
                  <a:spcPts val="300"/>
                </a:spcAft>
                <a:buFont typeface="Arial" panose="020B0604020202020204" pitchFamily="34" charset="0"/>
                <a:buChar char="•"/>
              </a:pPr>
              <a:r>
                <a:rPr lang="en-US" sz="1200"/>
                <a:t>Requires financial commitment for partial MWs without clear visibility on timing or certainty of full MW delivery</a:t>
              </a:r>
            </a:p>
          </p:txBody>
        </p:sp>
      </p:grpSp>
      <p:grpSp>
        <p:nvGrpSpPr>
          <p:cNvPr id="34" name="Group 33">
            <a:extLst>
              <a:ext uri="{FF2B5EF4-FFF2-40B4-BE49-F238E27FC236}">
                <a16:creationId xmlns:a16="http://schemas.microsoft.com/office/drawing/2014/main" id="{BACFE9C8-BACA-3519-C9DB-A80919E737A9}"/>
              </a:ext>
            </a:extLst>
          </p:cNvPr>
          <p:cNvGrpSpPr/>
          <p:nvPr/>
        </p:nvGrpSpPr>
        <p:grpSpPr>
          <a:xfrm>
            <a:off x="554736" y="4607353"/>
            <a:ext cx="11082528" cy="369332"/>
            <a:chOff x="554736" y="3682344"/>
            <a:chExt cx="11082528" cy="369332"/>
          </a:xfrm>
        </p:grpSpPr>
        <p:sp>
          <p:nvSpPr>
            <p:cNvPr id="35" name="TextBox 34">
              <a:extLst>
                <a:ext uri="{FF2B5EF4-FFF2-40B4-BE49-F238E27FC236}">
                  <a16:creationId xmlns:a16="http://schemas.microsoft.com/office/drawing/2014/main" id="{F8B26822-BCFC-9048-8870-F77ED056F97E}"/>
                </a:ext>
              </a:extLst>
            </p:cNvPr>
            <p:cNvSpPr txBox="1">
              <a:spLocks/>
            </p:cNvSpPr>
            <p:nvPr/>
          </p:nvSpPr>
          <p:spPr>
            <a:xfrm>
              <a:off x="554736" y="3682344"/>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 6</a:t>
              </a:r>
              <a:endParaRPr lang="en-US" sz="1200"/>
            </a:p>
          </p:txBody>
        </p:sp>
        <p:sp>
          <p:nvSpPr>
            <p:cNvPr id="36" name="TextBox 35">
              <a:extLst>
                <a:ext uri="{FF2B5EF4-FFF2-40B4-BE49-F238E27FC236}">
                  <a16:creationId xmlns:a16="http://schemas.microsoft.com/office/drawing/2014/main" id="{BB883E4B-73F5-0D60-89DD-DA99323C76CD}"/>
                </a:ext>
              </a:extLst>
            </p:cNvPr>
            <p:cNvSpPr txBox="1">
              <a:spLocks/>
            </p:cNvSpPr>
            <p:nvPr/>
          </p:nvSpPr>
          <p:spPr>
            <a:xfrm>
              <a:off x="229390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automatically allocated based on Batch Zero results; transmission solutions further defined in the 2027 RTP</a:t>
              </a:r>
            </a:p>
          </p:txBody>
        </p:sp>
        <p:sp>
          <p:nvSpPr>
            <p:cNvPr id="37" name="TextBox 36">
              <a:extLst>
                <a:ext uri="{FF2B5EF4-FFF2-40B4-BE49-F238E27FC236}">
                  <a16:creationId xmlns:a16="http://schemas.microsoft.com/office/drawing/2014/main" id="{61DFE277-784D-AB4C-D63D-35AB58F70061}"/>
                </a:ext>
              </a:extLst>
            </p:cNvPr>
            <p:cNvSpPr txBox="1">
              <a:spLocks/>
            </p:cNvSpPr>
            <p:nvPr/>
          </p:nvSpPr>
          <p:spPr>
            <a:xfrm>
              <a:off x="720701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not committed in Batch Zero; additional MWs studied and allocated through a subsequent Batch 1 process</a:t>
              </a:r>
            </a:p>
          </p:txBody>
        </p:sp>
      </p:grpSp>
      <p:cxnSp>
        <p:nvCxnSpPr>
          <p:cNvPr id="38" name="Straight Connector 37">
            <a:extLst>
              <a:ext uri="{FF2B5EF4-FFF2-40B4-BE49-F238E27FC236}">
                <a16:creationId xmlns:a16="http://schemas.microsoft.com/office/drawing/2014/main" id="{5CA3C2DA-D5B9-FAA5-6239-9E0BA6350A73}"/>
              </a:ext>
            </a:extLst>
          </p:cNvPr>
          <p:cNvCxnSpPr>
            <a:cxnSpLocks/>
          </p:cNvCxnSpPr>
          <p:nvPr/>
        </p:nvCxnSpPr>
        <p:spPr>
          <a:xfrm>
            <a:off x="521663" y="4463203"/>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6859CF-DC92-6A16-5989-3495CE76C5B9}"/>
              </a:ext>
            </a:extLst>
          </p:cNvPr>
          <p:cNvCxnSpPr>
            <a:cxnSpLocks/>
          </p:cNvCxnSpPr>
          <p:nvPr/>
        </p:nvCxnSpPr>
        <p:spPr>
          <a:xfrm>
            <a:off x="521663" y="5120834"/>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97" name="Chart 96">
            <a:extLst>
              <a:ext uri="{FF2B5EF4-FFF2-40B4-BE49-F238E27FC236}">
                <a16:creationId xmlns:a16="http://schemas.microsoft.com/office/drawing/2014/main" id="{65A9A41A-DD0C-13D1-7B74-7E63279EDFFB}"/>
              </a:ext>
            </a:extLst>
          </p:cNvPr>
          <p:cNvGraphicFramePr/>
          <p:nvPr>
            <p:custDataLst>
              <p:tags r:id="rId2"/>
            </p:custDataLst>
          </p:nvPr>
        </p:nvGraphicFramePr>
        <p:xfrm>
          <a:off x="2152650" y="1681163"/>
          <a:ext cx="4654550" cy="1914525"/>
        </p:xfrm>
        <a:graphic>
          <a:graphicData uri="http://schemas.openxmlformats.org/drawingml/2006/chart">
            <c:chart xmlns:c="http://schemas.openxmlformats.org/drawingml/2006/chart" xmlns:r="http://schemas.openxmlformats.org/officeDocument/2006/relationships" r:id="rId26"/>
          </a:graphicData>
        </a:graphic>
      </p:graphicFrame>
      <p:sp>
        <p:nvSpPr>
          <p:cNvPr id="41" name="Text Placeholder 4">
            <a:extLst>
              <a:ext uri="{FF2B5EF4-FFF2-40B4-BE49-F238E27FC236}">
                <a16:creationId xmlns:a16="http://schemas.microsoft.com/office/drawing/2014/main" id="{0E192590-C826-9281-A48B-0496BA19361A}"/>
              </a:ext>
            </a:extLst>
          </p:cNvPr>
          <p:cNvSpPr>
            <a:spLocks noGrp="1"/>
          </p:cNvSpPr>
          <p:nvPr>
            <p:custDataLst>
              <p:tags r:id="rId3"/>
            </p:custDataLst>
          </p:nvPr>
        </p:nvSpPr>
        <p:spPr bwMode="auto">
          <a:xfrm>
            <a:off x="2452688"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6293479-B30F-45B1-A4DB-46C163A82CAC}" type="datetime'''''''''2''''''''''''''''''''''''0''''2''''''''''''''''7'">
              <a:rPr lang="en-US" altLang="en-US" sz="1050" b="1" smtClean="0">
                <a:cs typeface="+mn-cs"/>
              </a:rPr>
              <a:pPr lvl="0" algn="ctr">
                <a:spcBef>
                  <a:spcPct val="0"/>
                </a:spcBef>
                <a:spcAft>
                  <a:spcPct val="0"/>
                </a:spcAft>
              </a:pPr>
              <a:t>2027</a:t>
            </a:fld>
            <a:endParaRPr lang="en-US" sz="1050" b="1">
              <a:cs typeface="+mn-cs"/>
            </a:endParaRPr>
          </a:p>
        </p:txBody>
      </p:sp>
      <p:sp>
        <p:nvSpPr>
          <p:cNvPr id="42" name="Text Placeholder 4">
            <a:extLst>
              <a:ext uri="{FF2B5EF4-FFF2-40B4-BE49-F238E27FC236}">
                <a16:creationId xmlns:a16="http://schemas.microsoft.com/office/drawing/2014/main" id="{BCBFBD4F-8F33-FAB7-D336-7A94E5C49EA1}"/>
              </a:ext>
            </a:extLst>
          </p:cNvPr>
          <p:cNvSpPr>
            <a:spLocks noGrp="1"/>
          </p:cNvSpPr>
          <p:nvPr>
            <p:custDataLst>
              <p:tags r:id="rId4"/>
            </p:custDataLst>
          </p:nvPr>
        </p:nvSpPr>
        <p:spPr bwMode="auto">
          <a:xfrm>
            <a:off x="3201987"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7753B68-D2B4-4432-AFA8-E87340671D93}" type="datetime'''''20''''''2''''''''''''''''''''''''8'''''''''''''''''''''''">
              <a:rPr lang="en-US" altLang="en-US" sz="1050" b="1" smtClean="0">
                <a:cs typeface="+mn-cs"/>
              </a:rPr>
              <a:pPr lvl="0" algn="ctr">
                <a:spcBef>
                  <a:spcPct val="0"/>
                </a:spcBef>
                <a:spcAft>
                  <a:spcPct val="0"/>
                </a:spcAft>
              </a:pPr>
              <a:t>2028</a:t>
            </a:fld>
            <a:endParaRPr lang="en-US" sz="1050" b="1">
              <a:cs typeface="+mn-cs"/>
            </a:endParaRPr>
          </a:p>
        </p:txBody>
      </p:sp>
      <p:sp>
        <p:nvSpPr>
          <p:cNvPr id="43" name="Text Placeholder 4">
            <a:extLst>
              <a:ext uri="{FF2B5EF4-FFF2-40B4-BE49-F238E27FC236}">
                <a16:creationId xmlns:a16="http://schemas.microsoft.com/office/drawing/2014/main" id="{1BB10A7C-7CAD-DC29-2ADF-DDCBD13A22F9}"/>
              </a:ext>
            </a:extLst>
          </p:cNvPr>
          <p:cNvSpPr>
            <a:spLocks noGrp="1"/>
          </p:cNvSpPr>
          <p:nvPr>
            <p:custDataLst>
              <p:tags r:id="rId5"/>
            </p:custDataLst>
          </p:nvPr>
        </p:nvSpPr>
        <p:spPr bwMode="auto">
          <a:xfrm>
            <a:off x="3949699"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CC073E-7D2A-4F2F-8141-7A0F16F00287}" type="datetime'2''''''''''''''''''''''02''''''''''9'''''''''''''''">
              <a:rPr lang="en-US" altLang="en-US" sz="1050" b="1" smtClean="0">
                <a:cs typeface="+mn-cs"/>
              </a:rPr>
              <a:pPr lvl="0" algn="ctr">
                <a:spcBef>
                  <a:spcPct val="0"/>
                </a:spcBef>
                <a:spcAft>
                  <a:spcPct val="0"/>
                </a:spcAft>
              </a:pPr>
              <a:t>2029</a:t>
            </a:fld>
            <a:endParaRPr lang="en-US" sz="1050" b="1">
              <a:cs typeface="+mn-cs"/>
            </a:endParaRPr>
          </a:p>
        </p:txBody>
      </p:sp>
      <p:sp>
        <p:nvSpPr>
          <p:cNvPr id="44" name="Text Placeholder 4">
            <a:extLst>
              <a:ext uri="{FF2B5EF4-FFF2-40B4-BE49-F238E27FC236}">
                <a16:creationId xmlns:a16="http://schemas.microsoft.com/office/drawing/2014/main" id="{A0199B16-768F-1F53-FBE0-3A995ADA08F7}"/>
              </a:ext>
            </a:extLst>
          </p:cNvPr>
          <p:cNvSpPr>
            <a:spLocks noGrp="1"/>
          </p:cNvSpPr>
          <p:nvPr>
            <p:custDataLst>
              <p:tags r:id="rId6"/>
            </p:custDataLst>
          </p:nvPr>
        </p:nvSpPr>
        <p:spPr bwMode="auto">
          <a:xfrm>
            <a:off x="4697412"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2324B7-7BDC-4101-8BAC-D42DC2A7491D}" type="datetime'''''''''''''''''''''2''''''''0''3''''''''''''''0'''''''">
              <a:rPr lang="en-US" altLang="en-US" sz="1050" b="1" smtClean="0">
                <a:cs typeface="+mn-cs"/>
              </a:rPr>
              <a:pPr lvl="0" algn="ctr">
                <a:spcBef>
                  <a:spcPct val="0"/>
                </a:spcBef>
                <a:spcAft>
                  <a:spcPct val="0"/>
                </a:spcAft>
              </a:pPr>
              <a:t>2030</a:t>
            </a:fld>
            <a:endParaRPr lang="en-US" sz="1050" b="1">
              <a:cs typeface="+mn-cs"/>
            </a:endParaRPr>
          </a:p>
        </p:txBody>
      </p:sp>
      <p:sp>
        <p:nvSpPr>
          <p:cNvPr id="45" name="Text Placeholder 4">
            <a:extLst>
              <a:ext uri="{FF2B5EF4-FFF2-40B4-BE49-F238E27FC236}">
                <a16:creationId xmlns:a16="http://schemas.microsoft.com/office/drawing/2014/main" id="{61C69654-30BE-98F9-FBC4-B6323E5E11A6}"/>
              </a:ext>
            </a:extLst>
          </p:cNvPr>
          <p:cNvSpPr>
            <a:spLocks noGrp="1"/>
          </p:cNvSpPr>
          <p:nvPr>
            <p:custDataLst>
              <p:tags r:id="rId7"/>
            </p:custDataLst>
          </p:nvPr>
        </p:nvSpPr>
        <p:spPr bwMode="auto">
          <a:xfrm>
            <a:off x="5446712"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EB5505C-99E5-4A32-92DB-460B4CA365F9}" type="datetime'''''2''''''''''''''''0''''''''''3''1'''''">
              <a:rPr lang="en-US" altLang="en-US" sz="1050" b="1" smtClean="0">
                <a:cs typeface="+mn-cs"/>
              </a:rPr>
              <a:pPr lvl="0" algn="ctr">
                <a:spcBef>
                  <a:spcPct val="0"/>
                </a:spcBef>
                <a:spcAft>
                  <a:spcPct val="0"/>
                </a:spcAft>
              </a:pPr>
              <a:t>2031</a:t>
            </a:fld>
            <a:endParaRPr lang="en-US" sz="1050" b="1">
              <a:cs typeface="+mn-cs"/>
            </a:endParaRPr>
          </a:p>
        </p:txBody>
      </p:sp>
      <p:sp>
        <p:nvSpPr>
          <p:cNvPr id="46" name="Text Placeholder 4">
            <a:extLst>
              <a:ext uri="{FF2B5EF4-FFF2-40B4-BE49-F238E27FC236}">
                <a16:creationId xmlns:a16="http://schemas.microsoft.com/office/drawing/2014/main" id="{2E7F84E0-7921-D385-9F83-69DC9B858750}"/>
              </a:ext>
            </a:extLst>
          </p:cNvPr>
          <p:cNvSpPr>
            <a:spLocks noGrp="1"/>
          </p:cNvSpPr>
          <p:nvPr>
            <p:custDataLst>
              <p:tags r:id="rId8"/>
            </p:custDataLst>
          </p:nvPr>
        </p:nvSpPr>
        <p:spPr bwMode="auto">
          <a:xfrm>
            <a:off x="6194425"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FD2F85-BCE1-44EB-8B36-F014AE811041}" type="datetime'''''''20''''''''3''''2'''''''''''''''''''''''''''''''''">
              <a:rPr lang="en-US" altLang="en-US" sz="1050" b="1" smtClean="0">
                <a:cs typeface="+mn-cs"/>
              </a:rPr>
              <a:pPr lvl="0" algn="ctr">
                <a:spcBef>
                  <a:spcPct val="0"/>
                </a:spcBef>
                <a:spcAft>
                  <a:spcPct val="0"/>
                </a:spcAft>
              </a:pPr>
              <a:t>2032</a:t>
            </a:fld>
            <a:endParaRPr lang="en-US" sz="1050" b="1">
              <a:cs typeface="+mn-cs"/>
            </a:endParaRPr>
          </a:p>
        </p:txBody>
      </p:sp>
      <p:sp>
        <p:nvSpPr>
          <p:cNvPr id="96" name="Text Placeholder 2">
            <a:extLst>
              <a:ext uri="{FF2B5EF4-FFF2-40B4-BE49-F238E27FC236}">
                <a16:creationId xmlns:a16="http://schemas.microsoft.com/office/drawing/2014/main" id="{E117534D-C175-91CE-AB0E-8AF761299486}"/>
              </a:ext>
            </a:extLst>
          </p:cNvPr>
          <p:cNvSpPr>
            <a:spLocks noGrp="1"/>
          </p:cNvSpPr>
          <p:nvPr>
            <p:custDataLst>
              <p:tags r:id="rId9"/>
            </p:custDataLst>
          </p:nvPr>
        </p:nvSpPr>
        <p:spPr bwMode="gray">
          <a:xfrm>
            <a:off x="2552700" y="3173413"/>
            <a:ext cx="1127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0BA2E219-FDBE-48B2-BEF1-9F3E572C3FB5}" type="datetime'''''''''''''''''''''''''''''''''''''''0'''''''''">
              <a:rPr lang="en-US" altLang="en-US" sz="1050" b="1" smtClean="0">
                <a:effectLst/>
              </a:rPr>
              <a:pPr lvl="0" algn="ctr">
                <a:spcBef>
                  <a:spcPct val="0"/>
                </a:spcBef>
                <a:spcAft>
                  <a:spcPct val="0"/>
                </a:spcAft>
              </a:pPr>
              <a:t>0</a:t>
            </a:fld>
            <a:endParaRPr lang="en-US" sz="1050" b="1"/>
          </a:p>
        </p:txBody>
      </p:sp>
      <p:cxnSp>
        <p:nvCxnSpPr>
          <p:cNvPr id="47" name="Straight Connector 46">
            <a:extLst>
              <a:ext uri="{FF2B5EF4-FFF2-40B4-BE49-F238E27FC236}">
                <a16:creationId xmlns:a16="http://schemas.microsoft.com/office/drawing/2014/main" id="{F3C333D4-2352-45CE-654D-754FE1CE65B6}"/>
              </a:ext>
            </a:extLst>
          </p:cNvPr>
          <p:cNvCxnSpPr>
            <a:cxnSpLocks/>
          </p:cNvCxnSpPr>
          <p:nvPr/>
        </p:nvCxnSpPr>
        <p:spPr>
          <a:xfrm>
            <a:off x="521663" y="3625437"/>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91AF2E6-D912-F35D-30C8-CB7812A74B2A}"/>
              </a:ext>
            </a:extLst>
          </p:cNvPr>
          <p:cNvSpPr txBox="1">
            <a:spLocks/>
          </p:cNvSpPr>
          <p:nvPr/>
        </p:nvSpPr>
        <p:spPr>
          <a:xfrm>
            <a:off x="554736" y="1808167"/>
            <a:ext cx="1411614"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Illustrative ramp schedule</a:t>
            </a:r>
            <a:r>
              <a:rPr lang="en-US" sz="1200"/>
              <a:t>, MW</a:t>
            </a:r>
          </a:p>
        </p:txBody>
      </p:sp>
      <p:graphicFrame>
        <p:nvGraphicFramePr>
          <p:cNvPr id="94" name="Chart 93">
            <a:extLst>
              <a:ext uri="{FF2B5EF4-FFF2-40B4-BE49-F238E27FC236}">
                <a16:creationId xmlns:a16="http://schemas.microsoft.com/office/drawing/2014/main" id="{80513C8E-C892-29A1-92EE-DBE8D92BF433}"/>
              </a:ext>
            </a:extLst>
          </p:cNvPr>
          <p:cNvGraphicFramePr/>
          <p:nvPr>
            <p:custDataLst>
              <p:tags r:id="rId10"/>
            </p:custDataLst>
          </p:nvPr>
        </p:nvGraphicFramePr>
        <p:xfrm>
          <a:off x="7065963" y="1785938"/>
          <a:ext cx="4654550" cy="1809750"/>
        </p:xfrm>
        <a:graphic>
          <a:graphicData uri="http://schemas.openxmlformats.org/drawingml/2006/chart">
            <c:chart xmlns:c="http://schemas.openxmlformats.org/drawingml/2006/chart" xmlns:r="http://schemas.openxmlformats.org/officeDocument/2006/relationships" r:id="rId27"/>
          </a:graphicData>
        </a:graphic>
      </p:graphicFrame>
      <p:sp>
        <p:nvSpPr>
          <p:cNvPr id="50" name="Rectangle 49">
            <a:extLst>
              <a:ext uri="{FF2B5EF4-FFF2-40B4-BE49-F238E27FC236}">
                <a16:creationId xmlns:a16="http://schemas.microsoft.com/office/drawing/2014/main" id="{72BEE257-D924-77C6-4FF9-ED528F4DBE37}"/>
              </a:ext>
            </a:extLst>
          </p:cNvPr>
          <p:cNvSpPr/>
          <p:nvPr>
            <p:custDataLst>
              <p:tags r:id="rId11"/>
            </p:custDataLst>
          </p:nvPr>
        </p:nvSpPr>
        <p:spPr bwMode="auto">
          <a:xfrm>
            <a:off x="10996613" y="2022475"/>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1" name="Text Placeholder 4">
            <a:extLst>
              <a:ext uri="{FF2B5EF4-FFF2-40B4-BE49-F238E27FC236}">
                <a16:creationId xmlns:a16="http://schemas.microsoft.com/office/drawing/2014/main" id="{1D8AA3E7-B824-ECB6-B9BD-0C0FFE864D8C}"/>
              </a:ext>
            </a:extLst>
          </p:cNvPr>
          <p:cNvSpPr>
            <a:spLocks noGrp="1"/>
          </p:cNvSpPr>
          <p:nvPr>
            <p:custDataLst>
              <p:tags r:id="rId12"/>
            </p:custDataLst>
          </p:nvPr>
        </p:nvSpPr>
        <p:spPr bwMode="auto">
          <a:xfrm>
            <a:off x="7366000"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8A12D7-4659-4363-A19D-B28405772041}" type="datetime'''''''''''''20''''2''''''''''''''''''''''''''''''''7'">
              <a:rPr lang="en-US" altLang="en-US" sz="1050" b="1" smtClean="0">
                <a:cs typeface="+mn-cs"/>
              </a:rPr>
              <a:pPr lvl="0" algn="ctr">
                <a:spcBef>
                  <a:spcPct val="0"/>
                </a:spcBef>
                <a:spcAft>
                  <a:spcPct val="0"/>
                </a:spcAft>
              </a:pPr>
              <a:t>2027</a:t>
            </a:fld>
            <a:endParaRPr lang="en-US" sz="1050" b="1">
              <a:cs typeface="+mn-cs"/>
            </a:endParaRPr>
          </a:p>
        </p:txBody>
      </p:sp>
      <p:sp>
        <p:nvSpPr>
          <p:cNvPr id="52" name="Text Placeholder 4">
            <a:extLst>
              <a:ext uri="{FF2B5EF4-FFF2-40B4-BE49-F238E27FC236}">
                <a16:creationId xmlns:a16="http://schemas.microsoft.com/office/drawing/2014/main" id="{A39F4CBA-8372-C0B9-8163-6A177F33DFD7}"/>
              </a:ext>
            </a:extLst>
          </p:cNvPr>
          <p:cNvSpPr>
            <a:spLocks noGrp="1"/>
          </p:cNvSpPr>
          <p:nvPr>
            <p:custDataLst>
              <p:tags r:id="rId13"/>
            </p:custDataLst>
          </p:nvPr>
        </p:nvSpPr>
        <p:spPr bwMode="auto">
          <a:xfrm>
            <a:off x="8115299"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352429-5019-416A-BC8E-2715EE9902BF}" type="datetime'''''2''''''''''''''''0''''''2''''8'''''">
              <a:rPr lang="en-US" altLang="en-US" sz="1050" b="1" smtClean="0">
                <a:cs typeface="+mn-cs"/>
              </a:rPr>
              <a:pPr lvl="0" algn="ctr">
                <a:spcBef>
                  <a:spcPct val="0"/>
                </a:spcBef>
                <a:spcAft>
                  <a:spcPct val="0"/>
                </a:spcAft>
              </a:pPr>
              <a:t>2028</a:t>
            </a:fld>
            <a:endParaRPr lang="en-US" sz="1050" b="1">
              <a:cs typeface="+mn-cs"/>
            </a:endParaRPr>
          </a:p>
        </p:txBody>
      </p:sp>
      <p:sp>
        <p:nvSpPr>
          <p:cNvPr id="53" name="Text Placeholder 4">
            <a:extLst>
              <a:ext uri="{FF2B5EF4-FFF2-40B4-BE49-F238E27FC236}">
                <a16:creationId xmlns:a16="http://schemas.microsoft.com/office/drawing/2014/main" id="{5C02648A-1709-A8CB-B83B-AA8177502CB9}"/>
              </a:ext>
            </a:extLst>
          </p:cNvPr>
          <p:cNvSpPr>
            <a:spLocks noGrp="1"/>
          </p:cNvSpPr>
          <p:nvPr>
            <p:custDataLst>
              <p:tags r:id="rId14"/>
            </p:custDataLst>
          </p:nvPr>
        </p:nvSpPr>
        <p:spPr bwMode="auto">
          <a:xfrm>
            <a:off x="8863012"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083E0A6-1532-42A7-9273-DC1CDCF7A8BF}" type="datetime'''''''''''''''''202''''9'''''''''''''''''''''">
              <a:rPr lang="en-US" altLang="en-US" sz="1050" b="1" smtClean="0">
                <a:cs typeface="+mn-cs"/>
              </a:rPr>
              <a:pPr lvl="0" algn="ctr">
                <a:spcBef>
                  <a:spcPct val="0"/>
                </a:spcBef>
                <a:spcAft>
                  <a:spcPct val="0"/>
                </a:spcAft>
              </a:pPr>
              <a:t>2029</a:t>
            </a:fld>
            <a:endParaRPr lang="en-US" sz="1050" b="1">
              <a:cs typeface="+mn-cs"/>
            </a:endParaRPr>
          </a:p>
        </p:txBody>
      </p:sp>
      <p:sp>
        <p:nvSpPr>
          <p:cNvPr id="54" name="Text Placeholder 4">
            <a:extLst>
              <a:ext uri="{FF2B5EF4-FFF2-40B4-BE49-F238E27FC236}">
                <a16:creationId xmlns:a16="http://schemas.microsoft.com/office/drawing/2014/main" id="{E453B958-3CB8-2685-25D9-C5C62147E266}"/>
              </a:ext>
            </a:extLst>
          </p:cNvPr>
          <p:cNvSpPr>
            <a:spLocks noGrp="1"/>
          </p:cNvSpPr>
          <p:nvPr>
            <p:custDataLst>
              <p:tags r:id="rId15"/>
            </p:custDataLst>
          </p:nvPr>
        </p:nvSpPr>
        <p:spPr bwMode="auto">
          <a:xfrm>
            <a:off x="9610724"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49FE459-6FF7-409A-B6A9-77340A280BBA}" type="datetime'''''''''''''''''''2''''''''''''''''''''''''''''''03''0'''''''">
              <a:rPr lang="en-US" altLang="en-US" sz="1050" b="1" smtClean="0">
                <a:cs typeface="+mn-cs"/>
              </a:rPr>
              <a:pPr lvl="0" algn="ctr">
                <a:spcBef>
                  <a:spcPct val="0"/>
                </a:spcBef>
                <a:spcAft>
                  <a:spcPct val="0"/>
                </a:spcAft>
              </a:pPr>
              <a:t>2030</a:t>
            </a:fld>
            <a:endParaRPr lang="en-US" sz="1050" b="1">
              <a:cs typeface="+mn-cs"/>
            </a:endParaRPr>
          </a:p>
        </p:txBody>
      </p:sp>
      <p:sp>
        <p:nvSpPr>
          <p:cNvPr id="55" name="Text Placeholder 4">
            <a:extLst>
              <a:ext uri="{FF2B5EF4-FFF2-40B4-BE49-F238E27FC236}">
                <a16:creationId xmlns:a16="http://schemas.microsoft.com/office/drawing/2014/main" id="{C8AE8913-F653-CF52-568C-2133ED28C1AD}"/>
              </a:ext>
            </a:extLst>
          </p:cNvPr>
          <p:cNvSpPr>
            <a:spLocks noGrp="1"/>
          </p:cNvSpPr>
          <p:nvPr>
            <p:custDataLst>
              <p:tags r:id="rId16"/>
            </p:custDataLst>
          </p:nvPr>
        </p:nvSpPr>
        <p:spPr bwMode="auto">
          <a:xfrm>
            <a:off x="10360024"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707EA33-F44E-4867-B4A4-47E4F83E3F1F}" type="datetime'''''''''''''''''''2''''''''''''''0''''3''''''''''''''''1'">
              <a:rPr lang="en-US" altLang="en-US" sz="1050" b="1" smtClean="0">
                <a:cs typeface="+mn-cs"/>
              </a:rPr>
              <a:pPr lvl="0" algn="ctr">
                <a:spcBef>
                  <a:spcPct val="0"/>
                </a:spcBef>
                <a:spcAft>
                  <a:spcPct val="0"/>
                </a:spcAft>
              </a:pPr>
              <a:t>2031</a:t>
            </a:fld>
            <a:endParaRPr lang="en-US" sz="1050" b="1">
              <a:cs typeface="+mn-cs"/>
            </a:endParaRPr>
          </a:p>
        </p:txBody>
      </p:sp>
      <p:sp>
        <p:nvSpPr>
          <p:cNvPr id="57" name="Text Placeholder 4">
            <a:extLst>
              <a:ext uri="{FF2B5EF4-FFF2-40B4-BE49-F238E27FC236}">
                <a16:creationId xmlns:a16="http://schemas.microsoft.com/office/drawing/2014/main" id="{62C6A019-63AE-79AD-57E2-BE0A3CE6E7DF}"/>
              </a:ext>
            </a:extLst>
          </p:cNvPr>
          <p:cNvSpPr>
            <a:spLocks noGrp="1"/>
          </p:cNvSpPr>
          <p:nvPr>
            <p:custDataLst>
              <p:tags r:id="rId17"/>
            </p:custDataLst>
          </p:nvPr>
        </p:nvSpPr>
        <p:spPr bwMode="gray">
          <a:xfrm>
            <a:off x="11110913" y="22098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050">
                <a:effectLst/>
                <a:cs typeface="+mn-cs"/>
              </a:rPr>
              <a:t>TBD</a:t>
            </a:r>
            <a:endParaRPr lang="en-US" sz="1050">
              <a:cs typeface="+mn-cs"/>
            </a:endParaRPr>
          </a:p>
        </p:txBody>
      </p:sp>
      <p:sp>
        <p:nvSpPr>
          <p:cNvPr id="56" name="Text Placeholder 4">
            <a:extLst>
              <a:ext uri="{FF2B5EF4-FFF2-40B4-BE49-F238E27FC236}">
                <a16:creationId xmlns:a16="http://schemas.microsoft.com/office/drawing/2014/main" id="{8E34B35F-6378-8295-0836-FA6083F23EA5}"/>
              </a:ext>
            </a:extLst>
          </p:cNvPr>
          <p:cNvSpPr>
            <a:spLocks noGrp="1"/>
          </p:cNvSpPr>
          <p:nvPr>
            <p:custDataLst>
              <p:tags r:id="rId18"/>
            </p:custDataLst>
          </p:nvPr>
        </p:nvSpPr>
        <p:spPr bwMode="auto">
          <a:xfrm>
            <a:off x="11107738" y="3403600"/>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BE02C8D-4B0C-4A61-B17F-2A05F8030E08}" type="datetime'''''''''''''''''''''''''''''''20''''''''''''''3''2'''''">
              <a:rPr lang="en-US" altLang="en-US" sz="1050" b="1" smtClean="0">
                <a:cs typeface="+mn-cs"/>
              </a:rPr>
              <a:pPr lvl="0" algn="ctr">
                <a:spcBef>
                  <a:spcPct val="0"/>
                </a:spcBef>
                <a:spcAft>
                  <a:spcPct val="0"/>
                </a:spcAft>
              </a:pPr>
              <a:t>2032</a:t>
            </a:fld>
            <a:endParaRPr lang="en-US" sz="1050" b="1">
              <a:cs typeface="+mn-cs"/>
            </a:endParaRPr>
          </a:p>
        </p:txBody>
      </p:sp>
      <p:sp>
        <p:nvSpPr>
          <p:cNvPr id="93" name="Text Placeholder 2">
            <a:extLst>
              <a:ext uri="{FF2B5EF4-FFF2-40B4-BE49-F238E27FC236}">
                <a16:creationId xmlns:a16="http://schemas.microsoft.com/office/drawing/2014/main" id="{E117534D-C175-91CE-AB0E-8AF761299486}"/>
              </a:ext>
            </a:extLst>
          </p:cNvPr>
          <p:cNvSpPr>
            <a:spLocks noGrp="1"/>
          </p:cNvSpPr>
          <p:nvPr>
            <p:custDataLst>
              <p:tags r:id="rId19"/>
            </p:custDataLst>
          </p:nvPr>
        </p:nvSpPr>
        <p:spPr bwMode="gray">
          <a:xfrm>
            <a:off x="7466013" y="3173413"/>
            <a:ext cx="1127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fld id="{389284C1-2796-4883-8E49-457D6E7F05F6}" type="datetime'''''0'''''''''''''''">
              <a:rPr lang="en-US" altLang="en-US" sz="1050" b="1" smtClean="0">
                <a:effectLst/>
              </a:rPr>
              <a:pPr lvl="0" algn="ctr">
                <a:spcBef>
                  <a:spcPct val="0"/>
                </a:spcBef>
                <a:spcAft>
                  <a:spcPct val="0"/>
                </a:spcAft>
              </a:pPr>
              <a:t>0</a:t>
            </a:fld>
            <a:endParaRPr lang="en-US" sz="1050" b="1"/>
          </a:p>
        </p:txBody>
      </p:sp>
      <p:sp>
        <p:nvSpPr>
          <p:cNvPr id="58" name="Speech Bubble: Rectangle 57">
            <a:extLst>
              <a:ext uri="{FF2B5EF4-FFF2-40B4-BE49-F238E27FC236}">
                <a16:creationId xmlns:a16="http://schemas.microsoft.com/office/drawing/2014/main" id="{D798607F-9EC1-FE5F-5717-9E9DBFB7F8F7}"/>
              </a:ext>
            </a:extLst>
          </p:cNvPr>
          <p:cNvSpPr/>
          <p:nvPr/>
        </p:nvSpPr>
        <p:spPr>
          <a:xfrm>
            <a:off x="4238387" y="1808167"/>
            <a:ext cx="1646714" cy="537010"/>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59" name="Speech Bubble: Rectangle 58">
            <a:extLst>
              <a:ext uri="{FF2B5EF4-FFF2-40B4-BE49-F238E27FC236}">
                <a16:creationId xmlns:a16="http://schemas.microsoft.com/office/drawing/2014/main" id="{7C420A23-CAA5-F4B1-EEA9-AEC9DD745113}"/>
              </a:ext>
            </a:extLst>
          </p:cNvPr>
          <p:cNvSpPr/>
          <p:nvPr/>
        </p:nvSpPr>
        <p:spPr>
          <a:xfrm>
            <a:off x="8949003" y="1788141"/>
            <a:ext cx="1840141" cy="49897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additional MWs studied in next batch and allocated based on available capacity</a:t>
            </a:r>
          </a:p>
        </p:txBody>
      </p:sp>
      <p:sp>
        <p:nvSpPr>
          <p:cNvPr id="60" name="Rectangle 59">
            <a:extLst>
              <a:ext uri="{FF2B5EF4-FFF2-40B4-BE49-F238E27FC236}">
                <a16:creationId xmlns:a16="http://schemas.microsoft.com/office/drawing/2014/main" id="{D4021E80-A31C-EE5F-3E79-33ADC555DA7E}"/>
              </a:ext>
            </a:extLst>
          </p:cNvPr>
          <p:cNvSpPr/>
          <p:nvPr/>
        </p:nvSpPr>
        <p:spPr>
          <a:xfrm>
            <a:off x="2217736" y="2375999"/>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1" name="Rectangle 60">
            <a:extLst>
              <a:ext uri="{FF2B5EF4-FFF2-40B4-BE49-F238E27FC236}">
                <a16:creationId xmlns:a16="http://schemas.microsoft.com/office/drawing/2014/main" id="{A0F5A676-21FE-DD1F-BA02-50162191521C}"/>
              </a:ext>
            </a:extLst>
          </p:cNvPr>
          <p:cNvSpPr/>
          <p:nvPr/>
        </p:nvSpPr>
        <p:spPr>
          <a:xfrm>
            <a:off x="7129776" y="2375999"/>
            <a:ext cx="3768995" cy="1200749"/>
          </a:xfrm>
          <a:prstGeom prst="rect">
            <a:avLst/>
          </a:prstGeom>
          <a:solidFill>
            <a:srgbClr val="ECFD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9" name="Rectangle 98">
            <a:extLst>
              <a:ext uri="{FF2B5EF4-FFF2-40B4-BE49-F238E27FC236}">
                <a16:creationId xmlns:a16="http://schemas.microsoft.com/office/drawing/2014/main" id="{8FEA49A2-207A-EC9F-B01B-CFE41875769E}"/>
              </a:ext>
            </a:extLst>
          </p:cNvPr>
          <p:cNvSpPr/>
          <p:nvPr/>
        </p:nvSpPr>
        <p:spPr>
          <a:xfrm flipH="1" flipV="1">
            <a:off x="9850784" y="910660"/>
            <a:ext cx="182880" cy="182880"/>
          </a:xfrm>
          <a:prstGeom prst="rect">
            <a:avLst/>
          </a:prstGeom>
          <a:solidFill>
            <a:srgbClr val="EC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3518E34B-1DAC-ECEC-36FF-CD4FB663A516}"/>
              </a:ext>
            </a:extLst>
          </p:cNvPr>
          <p:cNvSpPr txBox="1"/>
          <p:nvPr/>
        </p:nvSpPr>
        <p:spPr>
          <a:xfrm>
            <a:off x="10091994" y="921309"/>
            <a:ext cx="1725600" cy="161583"/>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a:t>Preferred alternative option</a:t>
            </a:r>
          </a:p>
        </p:txBody>
      </p:sp>
    </p:spTree>
    <p:extLst>
      <p:ext uri="{BB962C8B-B14F-4D97-AF65-F5344CB8AC3E}">
        <p14:creationId xmlns:p14="http://schemas.microsoft.com/office/powerpoint/2010/main" val="209813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71C2-F56D-F46C-A0C5-F174252C9F1D}"/>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8540E9BB-F08B-B656-1437-D930F820585D}"/>
              </a:ext>
            </a:extLst>
          </p:cNvPr>
          <p:cNvGraphicFramePr>
            <a:graphicFrameLocks noChangeAspect="1"/>
          </p:cNvGraphicFramePr>
          <p:nvPr>
            <p:custDataLst>
              <p:tags r:id="rId2"/>
            </p:custDataLst>
            <p:extLst>
              <p:ext uri="{D42A27DB-BD31-4B8C-83A1-F6EECF244321}">
                <p14:modId xmlns:p14="http://schemas.microsoft.com/office/powerpoint/2010/main" val="3826166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Object 9" hidden="1">
                        <a:extLst>
                          <a:ext uri="{FF2B5EF4-FFF2-40B4-BE49-F238E27FC236}">
                            <a16:creationId xmlns:a16="http://schemas.microsoft.com/office/drawing/2014/main" id="{8540E9BB-F08B-B656-1437-D930F820585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9F30D7F3-1BE0-8BBA-F253-F871B6CCB90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Title Placeholder 1">
            <a:extLst>
              <a:ext uri="{FF2B5EF4-FFF2-40B4-BE49-F238E27FC236}">
                <a16:creationId xmlns:a16="http://schemas.microsoft.com/office/drawing/2014/main" id="{F454D2B2-54C9-899E-9CCA-395888D45219}"/>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10831377-90C8-2D4E-08A0-C7563987565F}"/>
              </a:ext>
            </a:extLst>
          </p:cNvPr>
          <p:cNvSpPr>
            <a:spLocks noGrp="1"/>
          </p:cNvSpPr>
          <p:nvPr>
            <p:ph type="sldNum" sz="quarter" idx="12"/>
          </p:nvPr>
        </p:nvSpPr>
        <p:spPr>
          <a:xfrm>
            <a:off x="11647486" y="6400800"/>
            <a:ext cx="533400" cy="332399"/>
          </a:xfrm>
        </p:spPr>
        <p:txBody>
          <a:bodyPr/>
          <a:lstStyle/>
          <a:p>
            <a:fld id="{BCDE79FB-97BA-492B-8D57-F1373F9ADA95}" type="slidenum">
              <a:rPr lang="en-US" smtClean="0"/>
              <a:t>13</a:t>
            </a:fld>
            <a:endParaRPr lang="en-US"/>
          </a:p>
        </p:txBody>
      </p:sp>
      <p:sp>
        <p:nvSpPr>
          <p:cNvPr id="3" name="Text Placeholder 2">
            <a:hlinkClick r:id="rId10" action="ppaction://hlinksldjump"/>
            <a:extLst>
              <a:ext uri="{FF2B5EF4-FFF2-40B4-BE49-F238E27FC236}">
                <a16:creationId xmlns:a16="http://schemas.microsoft.com/office/drawing/2014/main" id="{2F3C2FB8-8DF7-6735-F2F9-4C1EAE63BF22}"/>
              </a:ext>
            </a:extLst>
          </p:cNvPr>
          <p:cNvSpPr>
            <a:spLocks noGrp="1"/>
          </p:cNvSpPr>
          <p:nvPr>
            <p:custDataLst>
              <p:tags r:id="rId3"/>
            </p:custDataLst>
          </p:nvPr>
        </p:nvSpPr>
        <p:spPr bwMode="auto">
          <a:xfrm>
            <a:off x="4052888" y="1157288"/>
            <a:ext cx="7594600" cy="1122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0" name="Text Placeholder 2">
            <a:hlinkClick r:id="rId11" action="ppaction://hlinksldjump"/>
            <a:extLst>
              <a:ext uri="{FF2B5EF4-FFF2-40B4-BE49-F238E27FC236}">
                <a16:creationId xmlns:a16="http://schemas.microsoft.com/office/drawing/2014/main" id="{8B512F5B-4C6D-DCF8-EC7F-C7D4CBF127D2}"/>
              </a:ext>
            </a:extLst>
          </p:cNvPr>
          <p:cNvSpPr>
            <a:spLocks noGrp="1"/>
          </p:cNvSpPr>
          <p:nvPr>
            <p:custDataLst>
              <p:tags r:id="rId4"/>
            </p:custDataLst>
          </p:nvPr>
        </p:nvSpPr>
        <p:spPr bwMode="auto">
          <a:xfrm>
            <a:off x="4052886" y="2279650"/>
            <a:ext cx="7594600" cy="1120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April 30 PGRR 145 ERCOT comments</a:t>
            </a:r>
          </a:p>
        </p:txBody>
      </p:sp>
      <p:sp>
        <p:nvSpPr>
          <p:cNvPr id="5" name="Text Placeholder 2">
            <a:extLst>
              <a:ext uri="{FF2B5EF4-FFF2-40B4-BE49-F238E27FC236}">
                <a16:creationId xmlns:a16="http://schemas.microsoft.com/office/drawing/2014/main" id="{7F811C2E-D1AC-4121-3CC7-16DE3720C535}"/>
              </a:ext>
            </a:extLst>
          </p:cNvPr>
          <p:cNvSpPr>
            <a:spLocks noGrp="1"/>
          </p:cNvSpPr>
          <p:nvPr>
            <p:custDataLst>
              <p:tags r:id="rId5"/>
            </p:custDataLst>
          </p:nvPr>
        </p:nvSpPr>
        <p:spPr bwMode="auto">
          <a:xfrm>
            <a:off x="4052888" y="3400425"/>
            <a:ext cx="7594600" cy="1122363"/>
          </a:xfrm>
          <a:prstGeom prst="rect">
            <a:avLst/>
          </a:prstGeom>
          <a:solidFill>
            <a:schemeClr val="accent1"/>
          </a:solidFill>
          <a:ln>
            <a:noFill/>
          </a:ln>
          <a:effec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WLPUN discussion</a:t>
            </a:r>
            <a:endParaRPr lang="en-US">
              <a:solidFill>
                <a:schemeClr val="bg1"/>
              </a:solidFill>
            </a:endParaRPr>
          </a:p>
        </p:txBody>
      </p:sp>
      <p:sp>
        <p:nvSpPr>
          <p:cNvPr id="19" name="Text Placeholder 2">
            <a:hlinkClick r:id="rId12" action="ppaction://hlinksldjump"/>
            <a:extLst>
              <a:ext uri="{FF2B5EF4-FFF2-40B4-BE49-F238E27FC236}">
                <a16:creationId xmlns:a16="http://schemas.microsoft.com/office/drawing/2014/main" id="{21D751F8-4C1F-C28D-8915-4526CFDEEB49}"/>
              </a:ext>
            </a:extLst>
          </p:cNvPr>
          <p:cNvSpPr>
            <a:spLocks noGrp="1"/>
          </p:cNvSpPr>
          <p:nvPr>
            <p:custDataLst>
              <p:tags r:id="rId6"/>
            </p:custDataLst>
          </p:nvPr>
        </p:nvSpPr>
        <p:spPr bwMode="auto">
          <a:xfrm>
            <a:off x="4052886" y="4522788"/>
            <a:ext cx="7594600" cy="1120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Tree>
    <p:custDataLst>
      <p:tags r:id="rId1"/>
    </p:custDataLst>
    <p:extLst>
      <p:ext uri="{BB962C8B-B14F-4D97-AF65-F5344CB8AC3E}">
        <p14:creationId xmlns:p14="http://schemas.microsoft.com/office/powerpoint/2010/main" val="203859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2DC76B5-1F02-A7A7-ACF1-0C6CE5D793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7" name="think-cell data - do not delete" hidden="1">
                        <a:extLst>
                          <a:ext uri="{FF2B5EF4-FFF2-40B4-BE49-F238E27FC236}">
                            <a16:creationId xmlns:a16="http://schemas.microsoft.com/office/drawing/2014/main" id="{42DC76B5-1F02-A7A7-ACF1-0C6CE5D793E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94FE302-2AC0-B148-6064-F77E77F4F532}"/>
              </a:ext>
            </a:extLst>
          </p:cNvPr>
          <p:cNvSpPr>
            <a:spLocks noGrp="1"/>
          </p:cNvSpPr>
          <p:nvPr>
            <p:ph type="title"/>
          </p:nvPr>
        </p:nvSpPr>
        <p:spPr>
          <a:xfrm>
            <a:off x="1257300" y="351325"/>
            <a:ext cx="10401300" cy="664797"/>
          </a:xfrm>
        </p:spPr>
        <p:txBody>
          <a:bodyPr vert="horz">
            <a:spAutoFit/>
          </a:bodyPr>
          <a:lstStyle/>
          <a:p>
            <a:r>
              <a:rPr lang="en-US"/>
              <a:t>BYOG construct – Summary of key design choices presented at April 23 Special ROS meeting</a:t>
            </a:r>
          </a:p>
        </p:txBody>
      </p:sp>
      <p:sp>
        <p:nvSpPr>
          <p:cNvPr id="5" name="Slide Number Placeholder 5">
            <a:extLst>
              <a:ext uri="{FF2B5EF4-FFF2-40B4-BE49-F238E27FC236}">
                <a16:creationId xmlns:a16="http://schemas.microsoft.com/office/drawing/2014/main" id="{9E31911A-C370-062D-28C3-F6248677374D}"/>
              </a:ext>
            </a:extLst>
          </p:cNvPr>
          <p:cNvSpPr>
            <a:spLocks noGrp="1"/>
          </p:cNvSpPr>
          <p:nvPr>
            <p:ph type="sldNum" sz="quarter" idx="12"/>
          </p:nvPr>
        </p:nvSpPr>
        <p:spPr/>
        <p:txBody>
          <a:bodyPr/>
          <a:lstStyle/>
          <a:p>
            <a:fld id="{BCDE79FB-97BA-492B-8D57-F1373F9ADA95}" type="slidenum">
              <a:rPr lang="en-US" smtClean="0"/>
              <a:t>14</a:t>
            </a:fld>
            <a:endParaRPr lang="en-US"/>
          </a:p>
        </p:txBody>
      </p:sp>
      <p:cxnSp>
        <p:nvCxnSpPr>
          <p:cNvPr id="27" name="LineBasicDefault 27">
            <a:extLst>
              <a:ext uri="{FF2B5EF4-FFF2-40B4-BE49-F238E27FC236}">
                <a16:creationId xmlns:a16="http://schemas.microsoft.com/office/drawing/2014/main" id="{7DD08A54-81E9-0D23-9B8A-6C64CA72F386}"/>
              </a:ext>
            </a:extLst>
          </p:cNvPr>
          <p:cNvCxnSpPr>
            <a:cxnSpLocks/>
          </p:cNvCxnSpPr>
          <p:nvPr>
            <p:custDataLst>
              <p:tags r:id="rId2"/>
            </p:custDataLst>
          </p:nvPr>
        </p:nvCxnSpPr>
        <p:spPr>
          <a:xfrm>
            <a:off x="1257300" y="2051833"/>
            <a:ext cx="1037996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LineBasicDefault 27">
            <a:extLst>
              <a:ext uri="{FF2B5EF4-FFF2-40B4-BE49-F238E27FC236}">
                <a16:creationId xmlns:a16="http://schemas.microsoft.com/office/drawing/2014/main" id="{A1899A97-F875-9153-6EC4-053A9D61CA9F}"/>
              </a:ext>
            </a:extLst>
          </p:cNvPr>
          <p:cNvCxnSpPr>
            <a:cxnSpLocks/>
          </p:cNvCxnSpPr>
          <p:nvPr>
            <p:custDataLst>
              <p:tags r:id="rId3"/>
            </p:custDataLst>
          </p:nvPr>
        </p:nvCxnSpPr>
        <p:spPr>
          <a:xfrm>
            <a:off x="1257300" y="2748181"/>
            <a:ext cx="1037996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LineBasicDefault 27">
            <a:extLst>
              <a:ext uri="{FF2B5EF4-FFF2-40B4-BE49-F238E27FC236}">
                <a16:creationId xmlns:a16="http://schemas.microsoft.com/office/drawing/2014/main" id="{9B83FD79-DEDE-8549-3FDF-73652CC7245D}"/>
              </a:ext>
            </a:extLst>
          </p:cNvPr>
          <p:cNvCxnSpPr>
            <a:cxnSpLocks/>
          </p:cNvCxnSpPr>
          <p:nvPr>
            <p:custDataLst>
              <p:tags r:id="rId4"/>
            </p:custDataLst>
          </p:nvPr>
        </p:nvCxnSpPr>
        <p:spPr>
          <a:xfrm>
            <a:off x="1257300" y="3444529"/>
            <a:ext cx="1037996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BasicDefault 27">
            <a:extLst>
              <a:ext uri="{FF2B5EF4-FFF2-40B4-BE49-F238E27FC236}">
                <a16:creationId xmlns:a16="http://schemas.microsoft.com/office/drawing/2014/main" id="{0B359EFA-4FCF-8BF6-C82E-872EB9368457}"/>
              </a:ext>
            </a:extLst>
          </p:cNvPr>
          <p:cNvCxnSpPr>
            <a:cxnSpLocks/>
          </p:cNvCxnSpPr>
          <p:nvPr>
            <p:custDataLst>
              <p:tags r:id="rId5"/>
            </p:custDataLst>
          </p:nvPr>
        </p:nvCxnSpPr>
        <p:spPr>
          <a:xfrm>
            <a:off x="1257300" y="3956211"/>
            <a:ext cx="1037996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LineBasicDefault 27">
            <a:extLst>
              <a:ext uri="{FF2B5EF4-FFF2-40B4-BE49-F238E27FC236}">
                <a16:creationId xmlns:a16="http://schemas.microsoft.com/office/drawing/2014/main" id="{DE2B5CB2-7635-054F-C949-5ED7D8DF34C9}"/>
              </a:ext>
            </a:extLst>
          </p:cNvPr>
          <p:cNvCxnSpPr>
            <a:cxnSpLocks/>
          </p:cNvCxnSpPr>
          <p:nvPr>
            <p:custDataLst>
              <p:tags r:id="rId6"/>
            </p:custDataLst>
          </p:nvPr>
        </p:nvCxnSpPr>
        <p:spPr>
          <a:xfrm>
            <a:off x="1257300" y="4467893"/>
            <a:ext cx="1037996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AB37B38-6443-4C02-12E3-39ED14CD2091}"/>
              </a:ext>
            </a:extLst>
          </p:cNvPr>
          <p:cNvGrpSpPr/>
          <p:nvPr/>
        </p:nvGrpSpPr>
        <p:grpSpPr>
          <a:xfrm>
            <a:off x="1335634" y="1108024"/>
            <a:ext cx="1566675" cy="281025"/>
            <a:chOff x="1335634" y="1108024"/>
            <a:chExt cx="1566675" cy="281025"/>
          </a:xfrm>
        </p:grpSpPr>
        <p:sp>
          <p:nvSpPr>
            <p:cNvPr id="12" name="TextBox 11">
              <a:extLst>
                <a:ext uri="{FF2B5EF4-FFF2-40B4-BE49-F238E27FC236}">
                  <a16:creationId xmlns:a16="http://schemas.microsoft.com/office/drawing/2014/main" id="{5FB14409-6299-EE86-0E2D-EF3C4F8852D0}"/>
                </a:ext>
              </a:extLst>
            </p:cNvPr>
            <p:cNvSpPr txBox="1">
              <a:spLocks/>
            </p:cNvSpPr>
            <p:nvPr/>
          </p:nvSpPr>
          <p:spPr>
            <a:xfrm>
              <a:off x="1335634" y="1108024"/>
              <a:ext cx="1566675"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Design choice</a:t>
              </a:r>
              <a:endParaRPr lang="en-US" sz="1200"/>
            </a:p>
          </p:txBody>
        </p:sp>
        <p:cxnSp>
          <p:nvCxnSpPr>
            <p:cNvPr id="13" name="LineBasicDefault 7">
              <a:extLst>
                <a:ext uri="{FF2B5EF4-FFF2-40B4-BE49-F238E27FC236}">
                  <a16:creationId xmlns:a16="http://schemas.microsoft.com/office/drawing/2014/main" id="{0ADABE3B-BD27-476A-3C2D-611F8D6EEFCC}"/>
                </a:ext>
              </a:extLst>
            </p:cNvPr>
            <p:cNvCxnSpPr>
              <a:cxnSpLocks/>
            </p:cNvCxnSpPr>
            <p:nvPr>
              <p:custDataLst>
                <p:tags r:id="rId11"/>
              </p:custDataLst>
            </p:nvPr>
          </p:nvCxnSpPr>
          <p:spPr>
            <a:xfrm>
              <a:off x="1335634" y="1389049"/>
              <a:ext cx="1566675"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03C20F47-5701-4809-80F1-F3F6324A93C4}"/>
              </a:ext>
            </a:extLst>
          </p:cNvPr>
          <p:cNvSpPr txBox="1">
            <a:spLocks/>
          </p:cNvSpPr>
          <p:nvPr/>
        </p:nvSpPr>
        <p:spPr>
          <a:xfrm>
            <a:off x="3086245" y="1108024"/>
            <a:ext cx="69853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Description</a:t>
            </a:r>
            <a:endParaRPr lang="en-US" sz="1200"/>
          </a:p>
        </p:txBody>
      </p:sp>
      <p:cxnSp>
        <p:nvCxnSpPr>
          <p:cNvPr id="18" name="LineBasicDefault 7">
            <a:extLst>
              <a:ext uri="{FF2B5EF4-FFF2-40B4-BE49-F238E27FC236}">
                <a16:creationId xmlns:a16="http://schemas.microsoft.com/office/drawing/2014/main" id="{D33F63F1-158B-0C84-5D30-0F15E5A01245}"/>
              </a:ext>
            </a:extLst>
          </p:cNvPr>
          <p:cNvCxnSpPr>
            <a:cxnSpLocks/>
          </p:cNvCxnSpPr>
          <p:nvPr>
            <p:custDataLst>
              <p:tags r:id="rId7"/>
            </p:custDataLst>
          </p:nvPr>
        </p:nvCxnSpPr>
        <p:spPr>
          <a:xfrm>
            <a:off x="3086245" y="1389049"/>
            <a:ext cx="6985351"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LineBasicDefault 27">
            <a:extLst>
              <a:ext uri="{FF2B5EF4-FFF2-40B4-BE49-F238E27FC236}">
                <a16:creationId xmlns:a16="http://schemas.microsoft.com/office/drawing/2014/main" id="{E7FE425D-7F77-DD8B-634C-B0D0414DEA85}"/>
              </a:ext>
            </a:extLst>
          </p:cNvPr>
          <p:cNvCxnSpPr>
            <a:cxnSpLocks/>
          </p:cNvCxnSpPr>
          <p:nvPr>
            <p:custDataLst>
              <p:tags r:id="rId8"/>
            </p:custDataLst>
          </p:nvPr>
        </p:nvCxnSpPr>
        <p:spPr>
          <a:xfrm>
            <a:off x="1257300" y="4979575"/>
            <a:ext cx="1037996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LineBasicDefault 27">
            <a:extLst>
              <a:ext uri="{FF2B5EF4-FFF2-40B4-BE49-F238E27FC236}">
                <a16:creationId xmlns:a16="http://schemas.microsoft.com/office/drawing/2014/main" id="{E34317EE-22DC-E652-BEEE-860912393258}"/>
              </a:ext>
            </a:extLst>
          </p:cNvPr>
          <p:cNvCxnSpPr>
            <a:cxnSpLocks/>
          </p:cNvCxnSpPr>
          <p:nvPr>
            <p:custDataLst>
              <p:tags r:id="rId9"/>
            </p:custDataLst>
          </p:nvPr>
        </p:nvCxnSpPr>
        <p:spPr>
          <a:xfrm>
            <a:off x="1257300" y="5675923"/>
            <a:ext cx="1037996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7B76F26-2BD1-2F83-20D9-52759DD53955}"/>
              </a:ext>
            </a:extLst>
          </p:cNvPr>
          <p:cNvGrpSpPr>
            <a:grpSpLocks/>
          </p:cNvGrpSpPr>
          <p:nvPr/>
        </p:nvGrpSpPr>
        <p:grpSpPr>
          <a:xfrm>
            <a:off x="10342491" y="1108024"/>
            <a:ext cx="1294773" cy="281025"/>
            <a:chOff x="1335634" y="1108024"/>
            <a:chExt cx="1566675" cy="281025"/>
          </a:xfrm>
        </p:grpSpPr>
        <p:sp>
          <p:nvSpPr>
            <p:cNvPr id="62" name="TextBox 61">
              <a:extLst>
                <a:ext uri="{FF2B5EF4-FFF2-40B4-BE49-F238E27FC236}">
                  <a16:creationId xmlns:a16="http://schemas.microsoft.com/office/drawing/2014/main" id="{30D8F7BB-E79B-C322-BCE2-27813797088C}"/>
                </a:ext>
              </a:extLst>
            </p:cNvPr>
            <p:cNvSpPr txBox="1">
              <a:spLocks/>
            </p:cNvSpPr>
            <p:nvPr/>
          </p:nvSpPr>
          <p:spPr>
            <a:xfrm>
              <a:off x="1335634" y="1108024"/>
              <a:ext cx="1566675"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Details</a:t>
              </a:r>
              <a:endParaRPr lang="en-US" sz="1200"/>
            </a:p>
          </p:txBody>
        </p:sp>
        <p:cxnSp>
          <p:nvCxnSpPr>
            <p:cNvPr id="63" name="LineBasicDefault 7">
              <a:extLst>
                <a:ext uri="{FF2B5EF4-FFF2-40B4-BE49-F238E27FC236}">
                  <a16:creationId xmlns:a16="http://schemas.microsoft.com/office/drawing/2014/main" id="{FE3AF2DC-EBC9-BD94-D09E-D2E911041C80}"/>
                </a:ext>
              </a:extLst>
            </p:cNvPr>
            <p:cNvCxnSpPr>
              <a:cxnSpLocks/>
            </p:cNvCxnSpPr>
            <p:nvPr>
              <p:custDataLst>
                <p:tags r:id="rId10"/>
              </p:custDataLst>
            </p:nvPr>
          </p:nvCxnSpPr>
          <p:spPr>
            <a:xfrm>
              <a:off x="1335634" y="1389049"/>
              <a:ext cx="1566675"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9" name="Group 78">
            <a:extLst>
              <a:ext uri="{FF2B5EF4-FFF2-40B4-BE49-F238E27FC236}">
                <a16:creationId xmlns:a16="http://schemas.microsoft.com/office/drawing/2014/main" id="{EF4F2BF6-8F2D-F738-DDDE-D568DBA9F9C8}"/>
              </a:ext>
            </a:extLst>
          </p:cNvPr>
          <p:cNvGrpSpPr/>
          <p:nvPr/>
        </p:nvGrpSpPr>
        <p:grpSpPr>
          <a:xfrm>
            <a:off x="1335634" y="1518993"/>
            <a:ext cx="10301630" cy="369332"/>
            <a:chOff x="1335634" y="1518993"/>
            <a:chExt cx="10301630" cy="369332"/>
          </a:xfrm>
        </p:grpSpPr>
        <p:sp>
          <p:nvSpPr>
            <p:cNvPr id="24" name="TextBox 23">
              <a:extLst>
                <a:ext uri="{FF2B5EF4-FFF2-40B4-BE49-F238E27FC236}">
                  <a16:creationId xmlns:a16="http://schemas.microsoft.com/office/drawing/2014/main" id="{69B238B9-0D73-BD5A-E462-2DAA91F03A0B}"/>
                </a:ext>
              </a:extLst>
            </p:cNvPr>
            <p:cNvSpPr txBox="1">
              <a:spLocks/>
            </p:cNvSpPr>
            <p:nvPr/>
          </p:nvSpPr>
          <p:spPr>
            <a:xfrm>
              <a:off x="1335634" y="1518993"/>
              <a:ext cx="1566675"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Core concept and objective</a:t>
              </a:r>
            </a:p>
          </p:txBody>
        </p:sp>
        <p:sp>
          <p:nvSpPr>
            <p:cNvPr id="26" name="TextBox 25">
              <a:extLst>
                <a:ext uri="{FF2B5EF4-FFF2-40B4-BE49-F238E27FC236}">
                  <a16:creationId xmlns:a16="http://schemas.microsoft.com/office/drawing/2014/main" id="{567D218E-60A5-4D81-7CFD-811FDCF6449C}"/>
                </a:ext>
              </a:extLst>
            </p:cNvPr>
            <p:cNvSpPr txBox="1">
              <a:spLocks/>
            </p:cNvSpPr>
            <p:nvPr/>
          </p:nvSpPr>
          <p:spPr>
            <a:xfrm>
              <a:off x="3086245" y="1518993"/>
              <a:ext cx="69853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Co-located load and generation operate as a coordinated facility to enable self-supplied energization</a:t>
              </a:r>
              <a:endParaRPr lang="en-US" sz="1200" b="1"/>
            </a:p>
          </p:txBody>
        </p:sp>
        <p:sp>
          <p:nvSpPr>
            <p:cNvPr id="64" name="TextBox 63">
              <a:extLst>
                <a:ext uri="{FF2B5EF4-FFF2-40B4-BE49-F238E27FC236}">
                  <a16:creationId xmlns:a16="http://schemas.microsoft.com/office/drawing/2014/main" id="{2B2D9E93-3A06-D6C0-D025-5EFBBDE1564F}"/>
                </a:ext>
              </a:extLst>
            </p:cNvPr>
            <p:cNvSpPr txBox="1">
              <a:spLocks/>
            </p:cNvSpPr>
            <p:nvPr/>
          </p:nvSpPr>
          <p:spPr>
            <a:xfrm>
              <a:off x="10342491" y="1518993"/>
              <a:ext cx="129477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15</a:t>
              </a:r>
              <a:endParaRPr lang="en-US" sz="1200" b="1"/>
            </a:p>
          </p:txBody>
        </p:sp>
      </p:grpSp>
      <p:grpSp>
        <p:nvGrpSpPr>
          <p:cNvPr id="78" name="Group 77">
            <a:extLst>
              <a:ext uri="{FF2B5EF4-FFF2-40B4-BE49-F238E27FC236}">
                <a16:creationId xmlns:a16="http://schemas.microsoft.com/office/drawing/2014/main" id="{B744F1AA-E1B0-E0DF-A190-62B6A85E10E1}"/>
              </a:ext>
            </a:extLst>
          </p:cNvPr>
          <p:cNvGrpSpPr/>
          <p:nvPr/>
        </p:nvGrpSpPr>
        <p:grpSpPr>
          <a:xfrm>
            <a:off x="1335634" y="2215341"/>
            <a:ext cx="10301630" cy="369332"/>
            <a:chOff x="1335634" y="2164801"/>
            <a:chExt cx="10301630" cy="369332"/>
          </a:xfrm>
        </p:grpSpPr>
        <p:sp>
          <p:nvSpPr>
            <p:cNvPr id="29" name="TextBox 28">
              <a:extLst>
                <a:ext uri="{FF2B5EF4-FFF2-40B4-BE49-F238E27FC236}">
                  <a16:creationId xmlns:a16="http://schemas.microsoft.com/office/drawing/2014/main" id="{B76C04EF-817D-51C5-14C8-5928BEF02253}"/>
                </a:ext>
              </a:extLst>
            </p:cNvPr>
            <p:cNvSpPr txBox="1">
              <a:spLocks/>
            </p:cNvSpPr>
            <p:nvPr/>
          </p:nvSpPr>
          <p:spPr>
            <a:xfrm>
              <a:off x="1335634" y="2164801"/>
              <a:ext cx="1566675"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Integrated study framework</a:t>
              </a:r>
            </a:p>
          </p:txBody>
        </p:sp>
        <p:sp>
          <p:nvSpPr>
            <p:cNvPr id="30" name="TextBox 29">
              <a:extLst>
                <a:ext uri="{FF2B5EF4-FFF2-40B4-BE49-F238E27FC236}">
                  <a16:creationId xmlns:a16="http://schemas.microsoft.com/office/drawing/2014/main" id="{18330CB8-4980-93FA-3035-3782AC7D690C}"/>
                </a:ext>
              </a:extLst>
            </p:cNvPr>
            <p:cNvSpPr txBox="1">
              <a:spLocks/>
            </p:cNvSpPr>
            <p:nvPr/>
          </p:nvSpPr>
          <p:spPr>
            <a:xfrm>
              <a:off x="3086245" y="2164801"/>
              <a:ext cx="6985351"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Load and generation must be studied together with consistent assumptions across planning and reliability analyses</a:t>
              </a:r>
              <a:endParaRPr lang="en-US" sz="1200" b="1"/>
            </a:p>
          </p:txBody>
        </p:sp>
        <p:sp>
          <p:nvSpPr>
            <p:cNvPr id="65" name="TextBox 64">
              <a:extLst>
                <a:ext uri="{FF2B5EF4-FFF2-40B4-BE49-F238E27FC236}">
                  <a16:creationId xmlns:a16="http://schemas.microsoft.com/office/drawing/2014/main" id="{196ED674-F28F-F322-CCE4-1D4B73425BF5}"/>
                </a:ext>
              </a:extLst>
            </p:cNvPr>
            <p:cNvSpPr txBox="1">
              <a:spLocks/>
            </p:cNvSpPr>
            <p:nvPr/>
          </p:nvSpPr>
          <p:spPr>
            <a:xfrm>
              <a:off x="10342491" y="2164801"/>
              <a:ext cx="129477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16</a:t>
              </a:r>
              <a:endParaRPr lang="en-US" sz="1200" b="1"/>
            </a:p>
          </p:txBody>
        </p:sp>
      </p:grpSp>
      <p:grpSp>
        <p:nvGrpSpPr>
          <p:cNvPr id="77" name="Group 76">
            <a:extLst>
              <a:ext uri="{FF2B5EF4-FFF2-40B4-BE49-F238E27FC236}">
                <a16:creationId xmlns:a16="http://schemas.microsoft.com/office/drawing/2014/main" id="{CE918EEA-F911-EC4A-2DB9-2164973F0483}"/>
              </a:ext>
            </a:extLst>
          </p:cNvPr>
          <p:cNvGrpSpPr/>
          <p:nvPr/>
        </p:nvGrpSpPr>
        <p:grpSpPr>
          <a:xfrm>
            <a:off x="1335634" y="2911689"/>
            <a:ext cx="10301630" cy="369332"/>
            <a:chOff x="1335634" y="2863443"/>
            <a:chExt cx="10301630" cy="369332"/>
          </a:xfrm>
        </p:grpSpPr>
        <p:sp>
          <p:nvSpPr>
            <p:cNvPr id="32" name="TextBox 31">
              <a:extLst>
                <a:ext uri="{FF2B5EF4-FFF2-40B4-BE49-F238E27FC236}">
                  <a16:creationId xmlns:a16="http://schemas.microsoft.com/office/drawing/2014/main" id="{67FFF5C3-60B7-5711-ACDC-4A8E0DF4E5DE}"/>
                </a:ext>
              </a:extLst>
            </p:cNvPr>
            <p:cNvSpPr txBox="1">
              <a:spLocks/>
            </p:cNvSpPr>
            <p:nvPr/>
          </p:nvSpPr>
          <p:spPr>
            <a:xfrm>
              <a:off x="1335634" y="2863443"/>
              <a:ext cx="1566675"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Study separation</a:t>
              </a:r>
            </a:p>
          </p:txBody>
        </p:sp>
        <p:sp>
          <p:nvSpPr>
            <p:cNvPr id="33" name="TextBox 32">
              <a:extLst>
                <a:ext uri="{FF2B5EF4-FFF2-40B4-BE49-F238E27FC236}">
                  <a16:creationId xmlns:a16="http://schemas.microsoft.com/office/drawing/2014/main" id="{362FFB3D-C6AC-6922-8332-936CF861BA1A}"/>
                </a:ext>
              </a:extLst>
            </p:cNvPr>
            <p:cNvSpPr txBox="1">
              <a:spLocks/>
            </p:cNvSpPr>
            <p:nvPr/>
          </p:nvSpPr>
          <p:spPr>
            <a:xfrm>
              <a:off x="3086245" y="2863443"/>
              <a:ext cx="6985351"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Batch, transmission, and generation studies serve distinct roles but together determine final load capability</a:t>
              </a:r>
              <a:endParaRPr lang="en-US" sz="1200" b="1"/>
            </a:p>
          </p:txBody>
        </p:sp>
        <p:sp>
          <p:nvSpPr>
            <p:cNvPr id="66" name="TextBox 65">
              <a:extLst>
                <a:ext uri="{FF2B5EF4-FFF2-40B4-BE49-F238E27FC236}">
                  <a16:creationId xmlns:a16="http://schemas.microsoft.com/office/drawing/2014/main" id="{2B8A1FE5-FA76-05E2-4FBE-06E10EB31596}"/>
                </a:ext>
              </a:extLst>
            </p:cNvPr>
            <p:cNvSpPr txBox="1">
              <a:spLocks/>
            </p:cNvSpPr>
            <p:nvPr/>
          </p:nvSpPr>
          <p:spPr>
            <a:xfrm>
              <a:off x="10342491" y="2863443"/>
              <a:ext cx="129477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17-18</a:t>
              </a:r>
              <a:endParaRPr lang="en-US" sz="1200" b="1"/>
            </a:p>
          </p:txBody>
        </p:sp>
      </p:grpSp>
      <p:grpSp>
        <p:nvGrpSpPr>
          <p:cNvPr id="76" name="Group 75">
            <a:extLst>
              <a:ext uri="{FF2B5EF4-FFF2-40B4-BE49-F238E27FC236}">
                <a16:creationId xmlns:a16="http://schemas.microsoft.com/office/drawing/2014/main" id="{8199199A-E796-7D57-B511-8A4AB398B088}"/>
              </a:ext>
            </a:extLst>
          </p:cNvPr>
          <p:cNvGrpSpPr/>
          <p:nvPr/>
        </p:nvGrpSpPr>
        <p:grpSpPr>
          <a:xfrm>
            <a:off x="1335634" y="3608037"/>
            <a:ext cx="10301630" cy="184666"/>
            <a:chOff x="1335634" y="3481169"/>
            <a:chExt cx="10301630" cy="184666"/>
          </a:xfrm>
        </p:grpSpPr>
        <p:sp>
          <p:nvSpPr>
            <p:cNvPr id="35" name="TextBox 34">
              <a:extLst>
                <a:ext uri="{FF2B5EF4-FFF2-40B4-BE49-F238E27FC236}">
                  <a16:creationId xmlns:a16="http://schemas.microsoft.com/office/drawing/2014/main" id="{2511B140-0101-C3BA-A3FD-5AAD29C50A16}"/>
                </a:ext>
              </a:extLst>
            </p:cNvPr>
            <p:cNvSpPr txBox="1">
              <a:spLocks/>
            </p:cNvSpPr>
            <p:nvPr/>
          </p:nvSpPr>
          <p:spPr>
            <a:xfrm>
              <a:off x="1335634" y="3481169"/>
              <a:ext cx="1566675"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Grid import limit</a:t>
              </a:r>
            </a:p>
          </p:txBody>
        </p:sp>
        <p:sp>
          <p:nvSpPr>
            <p:cNvPr id="36" name="TextBox 35">
              <a:extLst>
                <a:ext uri="{FF2B5EF4-FFF2-40B4-BE49-F238E27FC236}">
                  <a16:creationId xmlns:a16="http://schemas.microsoft.com/office/drawing/2014/main" id="{894DF86D-D771-30BC-CA59-6D6D35A3995F}"/>
                </a:ext>
              </a:extLst>
            </p:cNvPr>
            <p:cNvSpPr txBox="1">
              <a:spLocks/>
            </p:cNvSpPr>
            <p:nvPr/>
          </p:nvSpPr>
          <p:spPr>
            <a:xfrm>
              <a:off x="3086245" y="3481169"/>
              <a:ext cx="69853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Batch study sets maximum withdrawal from the grid, independent of on-site generation</a:t>
              </a:r>
              <a:endParaRPr lang="en-US" sz="1200" b="1"/>
            </a:p>
          </p:txBody>
        </p:sp>
        <p:sp>
          <p:nvSpPr>
            <p:cNvPr id="67" name="TextBox 66">
              <a:extLst>
                <a:ext uri="{FF2B5EF4-FFF2-40B4-BE49-F238E27FC236}">
                  <a16:creationId xmlns:a16="http://schemas.microsoft.com/office/drawing/2014/main" id="{48DFF3A2-165D-6E7B-FAD3-2B26916CA86A}"/>
                </a:ext>
              </a:extLst>
            </p:cNvPr>
            <p:cNvSpPr txBox="1">
              <a:spLocks/>
            </p:cNvSpPr>
            <p:nvPr/>
          </p:nvSpPr>
          <p:spPr>
            <a:xfrm>
              <a:off x="10342491" y="3481169"/>
              <a:ext cx="1294773"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18, 19</a:t>
              </a:r>
              <a:endParaRPr lang="en-US" sz="1200" b="1"/>
            </a:p>
          </p:txBody>
        </p:sp>
      </p:grpSp>
      <p:grpSp>
        <p:nvGrpSpPr>
          <p:cNvPr id="75" name="Group 74">
            <a:extLst>
              <a:ext uri="{FF2B5EF4-FFF2-40B4-BE49-F238E27FC236}">
                <a16:creationId xmlns:a16="http://schemas.microsoft.com/office/drawing/2014/main" id="{93ECDA6C-1967-FFE3-C14C-AEEA66895662}"/>
              </a:ext>
            </a:extLst>
          </p:cNvPr>
          <p:cNvGrpSpPr/>
          <p:nvPr/>
        </p:nvGrpSpPr>
        <p:grpSpPr>
          <a:xfrm>
            <a:off x="1335634" y="4119719"/>
            <a:ext cx="10301630" cy="184666"/>
            <a:chOff x="1335634" y="4066798"/>
            <a:chExt cx="10301630" cy="184666"/>
          </a:xfrm>
        </p:grpSpPr>
        <p:sp>
          <p:nvSpPr>
            <p:cNvPr id="38" name="TextBox 37">
              <a:extLst>
                <a:ext uri="{FF2B5EF4-FFF2-40B4-BE49-F238E27FC236}">
                  <a16:creationId xmlns:a16="http://schemas.microsoft.com/office/drawing/2014/main" id="{C3047C2F-EB85-7C90-673F-60E1ED5F0447}"/>
                </a:ext>
              </a:extLst>
            </p:cNvPr>
            <p:cNvSpPr txBox="1">
              <a:spLocks/>
            </p:cNvSpPr>
            <p:nvPr/>
          </p:nvSpPr>
          <p:spPr>
            <a:xfrm>
              <a:off x="1335634" y="4066798"/>
              <a:ext cx="1566675"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Stability constraints</a:t>
              </a:r>
            </a:p>
          </p:txBody>
        </p:sp>
        <p:sp>
          <p:nvSpPr>
            <p:cNvPr id="39" name="TextBox 38">
              <a:extLst>
                <a:ext uri="{FF2B5EF4-FFF2-40B4-BE49-F238E27FC236}">
                  <a16:creationId xmlns:a16="http://schemas.microsoft.com/office/drawing/2014/main" id="{C7FD52B7-1652-85BE-0406-716D5F21E75A}"/>
                </a:ext>
              </a:extLst>
            </p:cNvPr>
            <p:cNvSpPr txBox="1">
              <a:spLocks/>
            </p:cNvSpPr>
            <p:nvPr/>
          </p:nvSpPr>
          <p:spPr>
            <a:xfrm>
              <a:off x="3086245" y="4066798"/>
              <a:ext cx="69853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Stability limits may cap total load below requested levels, regardless of available generation</a:t>
              </a:r>
              <a:endParaRPr lang="en-US" sz="1200" b="1"/>
            </a:p>
          </p:txBody>
        </p:sp>
        <p:sp>
          <p:nvSpPr>
            <p:cNvPr id="68" name="TextBox 67">
              <a:extLst>
                <a:ext uri="{FF2B5EF4-FFF2-40B4-BE49-F238E27FC236}">
                  <a16:creationId xmlns:a16="http://schemas.microsoft.com/office/drawing/2014/main" id="{A30B9DCB-1559-838A-2736-7EDE0A1E35FA}"/>
                </a:ext>
              </a:extLst>
            </p:cNvPr>
            <p:cNvSpPr txBox="1">
              <a:spLocks/>
            </p:cNvSpPr>
            <p:nvPr/>
          </p:nvSpPr>
          <p:spPr>
            <a:xfrm>
              <a:off x="10342491" y="4066798"/>
              <a:ext cx="1294773"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18, 27</a:t>
              </a:r>
              <a:endParaRPr lang="en-US" sz="1200" b="1"/>
            </a:p>
          </p:txBody>
        </p:sp>
      </p:grpSp>
      <p:grpSp>
        <p:nvGrpSpPr>
          <p:cNvPr id="74" name="Group 73">
            <a:extLst>
              <a:ext uri="{FF2B5EF4-FFF2-40B4-BE49-F238E27FC236}">
                <a16:creationId xmlns:a16="http://schemas.microsoft.com/office/drawing/2014/main" id="{62395C9B-ED38-8503-F35E-20A150BA7DFE}"/>
              </a:ext>
            </a:extLst>
          </p:cNvPr>
          <p:cNvGrpSpPr/>
          <p:nvPr/>
        </p:nvGrpSpPr>
        <p:grpSpPr>
          <a:xfrm>
            <a:off x="1335634" y="4631401"/>
            <a:ext cx="10301630" cy="184666"/>
            <a:chOff x="1335634" y="4667579"/>
            <a:chExt cx="10301630" cy="184666"/>
          </a:xfrm>
        </p:grpSpPr>
        <p:sp>
          <p:nvSpPr>
            <p:cNvPr id="41" name="TextBox 40">
              <a:extLst>
                <a:ext uri="{FF2B5EF4-FFF2-40B4-BE49-F238E27FC236}">
                  <a16:creationId xmlns:a16="http://schemas.microsoft.com/office/drawing/2014/main" id="{AF968E8A-ABC2-0E42-55A1-3815EA431116}"/>
                </a:ext>
              </a:extLst>
            </p:cNvPr>
            <p:cNvSpPr txBox="1">
              <a:spLocks/>
            </p:cNvSpPr>
            <p:nvPr/>
          </p:nvSpPr>
          <p:spPr>
            <a:xfrm>
              <a:off x="1335634" y="4667579"/>
              <a:ext cx="1566675"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Operational model</a:t>
              </a:r>
            </a:p>
          </p:txBody>
        </p:sp>
        <p:sp>
          <p:nvSpPr>
            <p:cNvPr id="42" name="TextBox 41">
              <a:extLst>
                <a:ext uri="{FF2B5EF4-FFF2-40B4-BE49-F238E27FC236}">
                  <a16:creationId xmlns:a16="http://schemas.microsoft.com/office/drawing/2014/main" id="{1D0DFD7D-A7A3-6C49-C7E4-FBE3B9D9CE91}"/>
                </a:ext>
              </a:extLst>
            </p:cNvPr>
            <p:cNvSpPr txBox="1">
              <a:spLocks/>
            </p:cNvSpPr>
            <p:nvPr/>
          </p:nvSpPr>
          <p:spPr>
            <a:xfrm>
              <a:off x="3086245" y="4667579"/>
              <a:ext cx="69853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Facility operates with self-limited withdrawal: load must adjust to remain within grid and generation limits</a:t>
              </a:r>
              <a:endParaRPr lang="en-US" sz="1200" b="1"/>
            </a:p>
          </p:txBody>
        </p:sp>
        <p:sp>
          <p:nvSpPr>
            <p:cNvPr id="69" name="TextBox 68">
              <a:extLst>
                <a:ext uri="{FF2B5EF4-FFF2-40B4-BE49-F238E27FC236}">
                  <a16:creationId xmlns:a16="http://schemas.microsoft.com/office/drawing/2014/main" id="{CE7EE735-366A-E01D-EDA9-F69A98B33BB7}"/>
                </a:ext>
              </a:extLst>
            </p:cNvPr>
            <p:cNvSpPr txBox="1">
              <a:spLocks/>
            </p:cNvSpPr>
            <p:nvPr/>
          </p:nvSpPr>
          <p:spPr>
            <a:xfrm>
              <a:off x="10342491" y="4667579"/>
              <a:ext cx="129477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19</a:t>
              </a:r>
              <a:endParaRPr lang="en-US" sz="1200" b="1"/>
            </a:p>
          </p:txBody>
        </p:sp>
      </p:grpSp>
      <p:grpSp>
        <p:nvGrpSpPr>
          <p:cNvPr id="73" name="Group 72">
            <a:extLst>
              <a:ext uri="{FF2B5EF4-FFF2-40B4-BE49-F238E27FC236}">
                <a16:creationId xmlns:a16="http://schemas.microsoft.com/office/drawing/2014/main" id="{A74D2DAD-4CB8-B0E8-EAB1-21C28C32D2D9}"/>
              </a:ext>
            </a:extLst>
          </p:cNvPr>
          <p:cNvGrpSpPr/>
          <p:nvPr/>
        </p:nvGrpSpPr>
        <p:grpSpPr>
          <a:xfrm>
            <a:off x="1335634" y="5143083"/>
            <a:ext cx="10301630" cy="369332"/>
            <a:chOff x="1335634" y="5161041"/>
            <a:chExt cx="10301630" cy="369332"/>
          </a:xfrm>
        </p:grpSpPr>
        <p:sp>
          <p:nvSpPr>
            <p:cNvPr id="54" name="TextBox 53">
              <a:extLst>
                <a:ext uri="{FF2B5EF4-FFF2-40B4-BE49-F238E27FC236}">
                  <a16:creationId xmlns:a16="http://schemas.microsoft.com/office/drawing/2014/main" id="{6557EEEC-2FDB-620A-E68A-21F099590036}"/>
                </a:ext>
              </a:extLst>
            </p:cNvPr>
            <p:cNvSpPr txBox="1">
              <a:spLocks/>
            </p:cNvSpPr>
            <p:nvPr/>
          </p:nvSpPr>
          <p:spPr>
            <a:xfrm>
              <a:off x="1335634" y="5161041"/>
              <a:ext cx="1566675"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Monitoring and compliance</a:t>
              </a:r>
            </a:p>
          </p:txBody>
        </p:sp>
        <p:sp>
          <p:nvSpPr>
            <p:cNvPr id="55" name="TextBox 54">
              <a:extLst>
                <a:ext uri="{FF2B5EF4-FFF2-40B4-BE49-F238E27FC236}">
                  <a16:creationId xmlns:a16="http://schemas.microsoft.com/office/drawing/2014/main" id="{9B0539EF-EAFF-1C91-6FE4-F554276D1C67}"/>
                </a:ext>
              </a:extLst>
            </p:cNvPr>
            <p:cNvSpPr txBox="1">
              <a:spLocks/>
            </p:cNvSpPr>
            <p:nvPr/>
          </p:nvSpPr>
          <p:spPr>
            <a:xfrm>
              <a:off x="3086245" y="5161041"/>
              <a:ext cx="69853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Real-time telemetry and enforcement required to ensure adherence to withdrawal and stability limits</a:t>
              </a:r>
              <a:endParaRPr lang="en-US" sz="1200" b="1"/>
            </a:p>
          </p:txBody>
        </p:sp>
        <p:sp>
          <p:nvSpPr>
            <p:cNvPr id="70" name="TextBox 69">
              <a:extLst>
                <a:ext uri="{FF2B5EF4-FFF2-40B4-BE49-F238E27FC236}">
                  <a16:creationId xmlns:a16="http://schemas.microsoft.com/office/drawing/2014/main" id="{C3434CD1-00A9-1A02-D48B-067EE494DC4C}"/>
                </a:ext>
              </a:extLst>
            </p:cNvPr>
            <p:cNvSpPr txBox="1">
              <a:spLocks/>
            </p:cNvSpPr>
            <p:nvPr/>
          </p:nvSpPr>
          <p:spPr>
            <a:xfrm>
              <a:off x="10342491" y="5161041"/>
              <a:ext cx="129477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30</a:t>
              </a:r>
              <a:endParaRPr lang="en-US" sz="1200" b="1"/>
            </a:p>
          </p:txBody>
        </p:sp>
      </p:grpSp>
      <p:grpSp>
        <p:nvGrpSpPr>
          <p:cNvPr id="72" name="Group 71">
            <a:extLst>
              <a:ext uri="{FF2B5EF4-FFF2-40B4-BE49-F238E27FC236}">
                <a16:creationId xmlns:a16="http://schemas.microsoft.com/office/drawing/2014/main" id="{76B3B4D2-0290-D1E3-3F93-6C9AEB4358A4}"/>
              </a:ext>
            </a:extLst>
          </p:cNvPr>
          <p:cNvGrpSpPr/>
          <p:nvPr/>
        </p:nvGrpSpPr>
        <p:grpSpPr>
          <a:xfrm>
            <a:off x="1335634" y="5839435"/>
            <a:ext cx="10301630" cy="369332"/>
            <a:chOff x="1335634" y="5839435"/>
            <a:chExt cx="10301630" cy="369332"/>
          </a:xfrm>
        </p:grpSpPr>
        <p:sp>
          <p:nvSpPr>
            <p:cNvPr id="58" name="TextBox 57">
              <a:extLst>
                <a:ext uri="{FF2B5EF4-FFF2-40B4-BE49-F238E27FC236}">
                  <a16:creationId xmlns:a16="http://schemas.microsoft.com/office/drawing/2014/main" id="{5F0A3B14-B1B1-977D-C328-31C557726689}"/>
                </a:ext>
              </a:extLst>
            </p:cNvPr>
            <p:cNvSpPr txBox="1">
              <a:spLocks/>
            </p:cNvSpPr>
            <p:nvPr/>
          </p:nvSpPr>
          <p:spPr>
            <a:xfrm>
              <a:off x="1335634" y="5839435"/>
              <a:ext cx="1566675"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Timeline and sequencing</a:t>
              </a:r>
            </a:p>
          </p:txBody>
        </p:sp>
        <p:sp>
          <p:nvSpPr>
            <p:cNvPr id="59" name="TextBox 58">
              <a:extLst>
                <a:ext uri="{FF2B5EF4-FFF2-40B4-BE49-F238E27FC236}">
                  <a16:creationId xmlns:a16="http://schemas.microsoft.com/office/drawing/2014/main" id="{70140233-E840-D8FE-533A-FC5E281808B4}"/>
                </a:ext>
              </a:extLst>
            </p:cNvPr>
            <p:cNvSpPr txBox="1">
              <a:spLocks/>
            </p:cNvSpPr>
            <p:nvPr/>
          </p:nvSpPr>
          <p:spPr>
            <a:xfrm>
              <a:off x="3086245" y="5839435"/>
              <a:ext cx="6985351"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BYOG requires coordination across batch, generation, and transmission planning timelines</a:t>
              </a:r>
              <a:endParaRPr lang="en-US" sz="1200" b="1"/>
            </a:p>
          </p:txBody>
        </p:sp>
        <p:sp>
          <p:nvSpPr>
            <p:cNvPr id="71" name="TextBox 70">
              <a:extLst>
                <a:ext uri="{FF2B5EF4-FFF2-40B4-BE49-F238E27FC236}">
                  <a16:creationId xmlns:a16="http://schemas.microsoft.com/office/drawing/2014/main" id="{52A69115-2A44-F813-FCD7-BFFF0A32415C}"/>
                </a:ext>
              </a:extLst>
            </p:cNvPr>
            <p:cNvSpPr txBox="1">
              <a:spLocks/>
            </p:cNvSpPr>
            <p:nvPr/>
          </p:nvSpPr>
          <p:spPr>
            <a:xfrm>
              <a:off x="10342491" y="5839435"/>
              <a:ext cx="129477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t>P. 20</a:t>
              </a:r>
              <a:endParaRPr lang="en-US" sz="1200" b="1"/>
            </a:p>
          </p:txBody>
        </p:sp>
      </p:grpSp>
    </p:spTree>
    <p:extLst>
      <p:ext uri="{BB962C8B-B14F-4D97-AF65-F5344CB8AC3E}">
        <p14:creationId xmlns:p14="http://schemas.microsoft.com/office/powerpoint/2010/main" val="242923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C1F020F-B181-EC1E-7DA8-FB8E6B86B4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606" imgH="608" progId="TCLayout.ActiveDocument.1">
                  <p:embed/>
                </p:oleObj>
              </mc:Choice>
              <mc:Fallback>
                <p:oleObj name="think-cell Slide" r:id="rId11" imgW="606" imgH="608" progId="TCLayout.ActiveDocument.1">
                  <p:embed/>
                  <p:pic>
                    <p:nvPicPr>
                      <p:cNvPr id="7" name="think-cell data - do not delete" hidden="1">
                        <a:extLst>
                          <a:ext uri="{FF2B5EF4-FFF2-40B4-BE49-F238E27FC236}">
                            <a16:creationId xmlns:a16="http://schemas.microsoft.com/office/drawing/2014/main" id="{6C1F020F-B181-EC1E-7DA8-FB8E6B86B4E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19D46EF-FADB-153C-FCBA-A05FE4F3555F}"/>
              </a:ext>
            </a:extLst>
          </p:cNvPr>
          <p:cNvSpPr>
            <a:spLocks noGrp="1"/>
          </p:cNvSpPr>
          <p:nvPr>
            <p:ph type="title"/>
          </p:nvPr>
        </p:nvSpPr>
        <p:spPr>
          <a:xfrm>
            <a:off x="1257300" y="457200"/>
            <a:ext cx="10401300" cy="914400"/>
          </a:xfrm>
        </p:spPr>
        <p:txBody>
          <a:bodyPr vert="horz"/>
          <a:lstStyle/>
          <a:p>
            <a:r>
              <a:rPr lang="en-US"/>
              <a:t>A Bring Your Own Generation (BYOG) approach should help stakeholders to solve some of the issues raised with the LLI process</a:t>
            </a:r>
          </a:p>
        </p:txBody>
      </p:sp>
      <p:sp>
        <p:nvSpPr>
          <p:cNvPr id="5" name="Footer Placeholder 4">
            <a:extLst>
              <a:ext uri="{FF2B5EF4-FFF2-40B4-BE49-F238E27FC236}">
                <a16:creationId xmlns:a16="http://schemas.microsoft.com/office/drawing/2014/main" id="{BBAFF1D6-584F-B3A4-1F3E-AFE502367300}"/>
              </a:ext>
            </a:extLst>
          </p:cNvPr>
          <p:cNvSpPr>
            <a:spLocks noGrp="1"/>
          </p:cNvSpPr>
          <p:nvPr>
            <p:ph type="sldNum" sz="quarter" idx="12"/>
          </p:nvPr>
        </p:nvSpPr>
        <p:spPr/>
        <p:txBody>
          <a:bodyPr/>
          <a:lstStyle/>
          <a:p>
            <a:fld id="{BCDE79FB-97BA-492B-8D57-F1373F9ADA95}" type="slidenum">
              <a:rPr lang="en-US" smtClean="0"/>
              <a:t>15</a:t>
            </a:fld>
            <a:endParaRPr lang="en-US"/>
          </a:p>
        </p:txBody>
      </p:sp>
      <p:sp>
        <p:nvSpPr>
          <p:cNvPr id="14" name="TextBox 13">
            <a:extLst>
              <a:ext uri="{FF2B5EF4-FFF2-40B4-BE49-F238E27FC236}">
                <a16:creationId xmlns:a16="http://schemas.microsoft.com/office/drawing/2014/main" id="{2270470D-C6ED-EB3D-E5A7-97B571C579E6}"/>
              </a:ext>
            </a:extLst>
          </p:cNvPr>
          <p:cNvSpPr txBox="1">
            <a:spLocks/>
          </p:cNvSpPr>
          <p:nvPr>
            <p:custDataLst>
              <p:tags r:id="rId2"/>
            </p:custDataLst>
          </p:nvPr>
        </p:nvSpPr>
        <p:spPr>
          <a:xfrm>
            <a:off x="1257300" y="2166783"/>
            <a:ext cx="3293200" cy="29392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t>Interconnecting Large Load Entities (ILLEs) can co-develop or contract with co-located generation</a:t>
            </a:r>
            <a:r>
              <a:rPr lang="en-US"/>
              <a:t> to:</a:t>
            </a:r>
          </a:p>
          <a:p>
            <a:pPr marL="285750" lvl="0" indent="-285750">
              <a:buClr>
                <a:srgbClr val="000000"/>
              </a:buClr>
              <a:buFont typeface="Arial" panose="020B0604020202020204" pitchFamily="34" charset="0"/>
              <a:buChar char="•"/>
              <a:defRPr/>
            </a:pPr>
            <a:r>
              <a:rPr lang="en-US"/>
              <a:t>Secure their own path to energization, independent of grid constraints</a:t>
            </a:r>
          </a:p>
          <a:p>
            <a:pPr marL="285750" lvl="0" indent="-285750">
              <a:buClr>
                <a:srgbClr val="000000"/>
              </a:buClr>
              <a:buFont typeface="Arial" panose="020B0604020202020204" pitchFamily="34" charset="0"/>
              <a:buChar char="•"/>
              <a:defRPr/>
            </a:pPr>
            <a:r>
              <a:rPr lang="en-US"/>
              <a:t>Align load ramp with generation availability</a:t>
            </a:r>
          </a:p>
          <a:p>
            <a:pPr marL="285750" lvl="0" indent="-285750">
              <a:buClr>
                <a:srgbClr val="000000"/>
              </a:buClr>
              <a:buFont typeface="Arial" panose="020B0604020202020204" pitchFamily="34" charset="0"/>
              <a:buChar char="•"/>
              <a:defRPr/>
            </a:pPr>
            <a:r>
              <a:rPr lang="en-US"/>
              <a:t>Reduce reliance on uncertain transmission upgrades</a:t>
            </a:r>
            <a:endParaRPr kumimoji="0" lang="en-US"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35" name="Group 34">
            <a:extLst>
              <a:ext uri="{FF2B5EF4-FFF2-40B4-BE49-F238E27FC236}">
                <a16:creationId xmlns:a16="http://schemas.microsoft.com/office/drawing/2014/main" id="{C2983BEC-AAC2-911C-99F4-2342C78360C4}"/>
              </a:ext>
            </a:extLst>
          </p:cNvPr>
          <p:cNvGrpSpPr/>
          <p:nvPr/>
        </p:nvGrpSpPr>
        <p:grpSpPr>
          <a:xfrm>
            <a:off x="1257300" y="1693432"/>
            <a:ext cx="3293200" cy="290863"/>
            <a:chOff x="1257300" y="1941569"/>
            <a:chExt cx="3293200" cy="290863"/>
          </a:xfrm>
        </p:grpSpPr>
        <p:sp>
          <p:nvSpPr>
            <p:cNvPr id="13" name="TextBox 12">
              <a:extLst>
                <a:ext uri="{FF2B5EF4-FFF2-40B4-BE49-F238E27FC236}">
                  <a16:creationId xmlns:a16="http://schemas.microsoft.com/office/drawing/2014/main" id="{75BBC4C8-1B2F-AA53-DB0B-C2E4BC440ACE}"/>
                </a:ext>
              </a:extLst>
            </p:cNvPr>
            <p:cNvSpPr txBox="1">
              <a:spLocks/>
            </p:cNvSpPr>
            <p:nvPr>
              <p:custDataLst>
                <p:tags r:id="rId9"/>
              </p:custDataLst>
            </p:nvPr>
          </p:nvSpPr>
          <p:spPr>
            <a:xfrm>
              <a:off x="1257300" y="1941569"/>
              <a:ext cx="3293200" cy="276999"/>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lang="en-US" sz="1800" b="1"/>
                <a:t>Intent of BYOG</a:t>
              </a:r>
              <a:endPar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AD5E6B66-2F34-7AA3-9F06-19AC2120DED9}"/>
                </a:ext>
              </a:extLst>
            </p:cNvPr>
            <p:cNvCxnSpPr>
              <a:cxnSpLocks/>
            </p:cNvCxnSpPr>
            <p:nvPr/>
          </p:nvCxnSpPr>
          <p:spPr>
            <a:xfrm>
              <a:off x="1257300" y="2232432"/>
              <a:ext cx="3293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AF85576E-0C6E-5347-5BC9-5D412A1F9480}"/>
              </a:ext>
            </a:extLst>
          </p:cNvPr>
          <p:cNvGrpSpPr/>
          <p:nvPr/>
        </p:nvGrpSpPr>
        <p:grpSpPr>
          <a:xfrm>
            <a:off x="5146690" y="1693431"/>
            <a:ext cx="6511910" cy="290864"/>
            <a:chOff x="5557657" y="1941568"/>
            <a:chExt cx="6100943" cy="290864"/>
          </a:xfrm>
        </p:grpSpPr>
        <p:sp>
          <p:nvSpPr>
            <p:cNvPr id="17" name="TextBox 16">
              <a:extLst>
                <a:ext uri="{FF2B5EF4-FFF2-40B4-BE49-F238E27FC236}">
                  <a16:creationId xmlns:a16="http://schemas.microsoft.com/office/drawing/2014/main" id="{B7A7AC3F-F00E-8A45-3948-6CB8364A16CA}"/>
                </a:ext>
              </a:extLst>
            </p:cNvPr>
            <p:cNvSpPr txBox="1">
              <a:spLocks/>
            </p:cNvSpPr>
            <p:nvPr>
              <p:custDataLst>
                <p:tags r:id="rId8"/>
              </p:custDataLst>
            </p:nvPr>
          </p:nvSpPr>
          <p:spPr>
            <a:xfrm>
              <a:off x="5557657" y="1941568"/>
              <a:ext cx="6100943" cy="277000"/>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lang="en-US" sz="1800" b="1"/>
                <a:t>Potential benefits</a:t>
              </a:r>
              <a:endPar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09318011-8863-04E6-E647-B72FC3CFA342}"/>
                </a:ext>
              </a:extLst>
            </p:cNvPr>
            <p:cNvCxnSpPr>
              <a:cxnSpLocks/>
            </p:cNvCxnSpPr>
            <p:nvPr/>
          </p:nvCxnSpPr>
          <p:spPr>
            <a:xfrm>
              <a:off x="5557657" y="2232432"/>
              <a:ext cx="6100943"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8465A3A0-AAD4-80A9-5553-736DE16270AE}"/>
              </a:ext>
            </a:extLst>
          </p:cNvPr>
          <p:cNvSpPr txBox="1">
            <a:spLocks/>
          </p:cNvSpPr>
          <p:nvPr>
            <p:custDataLst>
              <p:tags r:id="rId3"/>
            </p:custDataLst>
          </p:nvPr>
        </p:nvSpPr>
        <p:spPr>
          <a:xfrm>
            <a:off x="5989834" y="2166782"/>
            <a:ext cx="5668766" cy="738664"/>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Clr>
                <a:srgbClr val="000000"/>
              </a:buClr>
              <a:buNone/>
              <a:defRPr/>
            </a:pPr>
            <a:r>
              <a:rPr lang="en-US" b="1"/>
              <a:t>For the ILLEs</a:t>
            </a:r>
          </a:p>
          <a:p>
            <a:pPr lvl="1">
              <a:buClr>
                <a:srgbClr val="000000"/>
              </a:buClr>
              <a:buFont typeface="Arial" panose="020B0604020202020204" pitchFamily="34" charset="0"/>
              <a:buChar char="•"/>
              <a:defRPr/>
            </a:pPr>
            <a:r>
              <a:rPr lang="en-US" b="1"/>
              <a:t>Greater certainty on energization timing and scale</a:t>
            </a:r>
            <a:endParaRPr lang="en-US"/>
          </a:p>
          <a:p>
            <a:pPr lvl="1">
              <a:buClr>
                <a:srgbClr val="000000"/>
              </a:buClr>
              <a:buFont typeface="Arial" panose="020B0604020202020204" pitchFamily="34" charset="0"/>
              <a:buChar char="•"/>
              <a:defRPr/>
            </a:pPr>
            <a:r>
              <a:rPr lang="en-US" b="1"/>
              <a:t>Ability to bypass grid-driven delays </a:t>
            </a:r>
            <a:r>
              <a:rPr lang="en-US"/>
              <a:t>and curtailment risk</a:t>
            </a:r>
          </a:p>
        </p:txBody>
      </p:sp>
      <p:pic>
        <p:nvPicPr>
          <p:cNvPr id="31" name="Graphic 30">
            <a:extLst>
              <a:ext uri="{FF2B5EF4-FFF2-40B4-BE49-F238E27FC236}">
                <a16:creationId xmlns:a16="http://schemas.microsoft.com/office/drawing/2014/main" id="{FCB26298-8678-7A15-F0E0-C28D271AD95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146690" y="2179468"/>
            <a:ext cx="609600" cy="609600"/>
          </a:xfrm>
          <a:prstGeom prst="rect">
            <a:avLst/>
          </a:prstGeom>
        </p:spPr>
      </p:pic>
      <p:pic>
        <p:nvPicPr>
          <p:cNvPr id="23" name="Graphic 22">
            <a:extLst>
              <a:ext uri="{FF2B5EF4-FFF2-40B4-BE49-F238E27FC236}">
                <a16:creationId xmlns:a16="http://schemas.microsoft.com/office/drawing/2014/main" id="{24D63B85-0225-C693-04B5-FC32A51780B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5146690" y="3277552"/>
            <a:ext cx="609600" cy="609600"/>
          </a:xfrm>
          <a:prstGeom prst="rect">
            <a:avLst/>
          </a:prstGeom>
        </p:spPr>
      </p:pic>
      <p:sp>
        <p:nvSpPr>
          <p:cNvPr id="33" name="TextBox 32">
            <a:extLst>
              <a:ext uri="{FF2B5EF4-FFF2-40B4-BE49-F238E27FC236}">
                <a16:creationId xmlns:a16="http://schemas.microsoft.com/office/drawing/2014/main" id="{93D8F6EA-4940-90D8-773B-61BE97597212}"/>
              </a:ext>
            </a:extLst>
          </p:cNvPr>
          <p:cNvSpPr txBox="1">
            <a:spLocks/>
          </p:cNvSpPr>
          <p:nvPr>
            <p:custDataLst>
              <p:tags r:id="rId4"/>
            </p:custDataLst>
          </p:nvPr>
        </p:nvSpPr>
        <p:spPr>
          <a:xfrm>
            <a:off x="5989834" y="3277552"/>
            <a:ext cx="5668766" cy="984885"/>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Clr>
                <a:srgbClr val="000000"/>
              </a:buClr>
              <a:buNone/>
              <a:defRPr/>
            </a:pPr>
            <a:r>
              <a:rPr lang="en-US" b="1">
                <a:solidFill>
                  <a:srgbClr val="000000"/>
                </a:solidFill>
                <a:cs typeface="Arial" panose="020B0604020202020204" pitchFamily="34" charset="0"/>
              </a:rPr>
              <a:t>For the generators</a:t>
            </a:r>
          </a:p>
          <a:p>
            <a:pPr lvl="1">
              <a:buClr>
                <a:srgbClr val="000000"/>
              </a:buClr>
              <a:buFont typeface="Arial" panose="020B0604020202020204" pitchFamily="34" charset="0"/>
              <a:buChar char="•"/>
              <a:defRPr/>
            </a:pPr>
            <a:r>
              <a:rPr lang="en-US" b="1"/>
              <a:t>Direct, contracted demand</a:t>
            </a:r>
            <a:r>
              <a:rPr lang="en-US"/>
              <a:t> from day one</a:t>
            </a:r>
          </a:p>
          <a:p>
            <a:pPr lvl="1">
              <a:buClr>
                <a:srgbClr val="000000"/>
              </a:buClr>
              <a:buFont typeface="Arial" panose="020B0604020202020204" pitchFamily="34" charset="0"/>
              <a:buChar char="•"/>
              <a:defRPr/>
            </a:pPr>
            <a:r>
              <a:rPr lang="en-US" b="1"/>
              <a:t>Improved bankability</a:t>
            </a:r>
            <a:r>
              <a:rPr lang="en-US"/>
              <a:t> vs. merchant exposure</a:t>
            </a:r>
          </a:p>
          <a:p>
            <a:pPr lvl="1">
              <a:buClr>
                <a:srgbClr val="000000"/>
              </a:buClr>
              <a:buFont typeface="Arial" panose="020B0604020202020204" pitchFamily="34" charset="0"/>
              <a:buChar char="•"/>
              <a:defRPr/>
            </a:pPr>
            <a:r>
              <a:rPr lang="en-US"/>
              <a:t>Clear role in </a:t>
            </a:r>
            <a:r>
              <a:rPr lang="en-US" b="1"/>
              <a:t>solving interconnection bottlenecks</a:t>
            </a:r>
            <a:r>
              <a:rPr lang="en-US"/>
              <a:t> </a:t>
            </a:r>
          </a:p>
          <a:p>
            <a:pPr lvl="1">
              <a:buClr>
                <a:srgbClr val="000000"/>
              </a:buClr>
              <a:buFont typeface="Arial" panose="020B0604020202020204" pitchFamily="34" charset="0"/>
              <a:buChar char="•"/>
              <a:defRPr/>
            </a:pPr>
            <a:endParaRPr lang="en-US">
              <a:solidFill>
                <a:srgbClr val="000000"/>
              </a:solidFill>
              <a:cs typeface="Arial" panose="020B0604020202020204" pitchFamily="34" charset="0"/>
            </a:endParaRPr>
          </a:p>
        </p:txBody>
      </p:sp>
      <p:pic>
        <p:nvPicPr>
          <p:cNvPr id="27" name="Graphic 26">
            <a:extLst>
              <a:ext uri="{FF2B5EF4-FFF2-40B4-BE49-F238E27FC236}">
                <a16:creationId xmlns:a16="http://schemas.microsoft.com/office/drawing/2014/main" id="{2F03DF51-FA9D-6A43-F242-6EE57123241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5146690" y="4634543"/>
            <a:ext cx="609600" cy="609600"/>
          </a:xfrm>
          <a:prstGeom prst="rect">
            <a:avLst/>
          </a:prstGeom>
        </p:spPr>
      </p:pic>
      <p:sp>
        <p:nvSpPr>
          <p:cNvPr id="34" name="TextBox 33">
            <a:extLst>
              <a:ext uri="{FF2B5EF4-FFF2-40B4-BE49-F238E27FC236}">
                <a16:creationId xmlns:a16="http://schemas.microsoft.com/office/drawing/2014/main" id="{6F0ECC42-AC76-3FBD-7AB9-5652E819AFE9}"/>
              </a:ext>
            </a:extLst>
          </p:cNvPr>
          <p:cNvSpPr txBox="1">
            <a:spLocks/>
          </p:cNvSpPr>
          <p:nvPr>
            <p:custDataLst>
              <p:tags r:id="rId5"/>
            </p:custDataLst>
          </p:nvPr>
        </p:nvSpPr>
        <p:spPr>
          <a:xfrm>
            <a:off x="5989834" y="4634543"/>
            <a:ext cx="5668766" cy="134652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buNone/>
              <a:defRPr/>
            </a:pPr>
            <a:r>
              <a:rPr lang="en-US" b="1"/>
              <a:t>For the system</a:t>
            </a:r>
          </a:p>
          <a:p>
            <a:pPr lvl="1">
              <a:buClr>
                <a:srgbClr val="000000"/>
              </a:buClr>
              <a:buFont typeface="Arial" panose="020B0604020202020204" pitchFamily="34" charset="0"/>
              <a:buChar char="•"/>
              <a:defRPr/>
            </a:pPr>
            <a:r>
              <a:rPr lang="en-US" b="1"/>
              <a:t>Accelerates capacity build </a:t>
            </a:r>
            <a:r>
              <a:rPr lang="en-US"/>
              <a:t>where it is needed most</a:t>
            </a:r>
          </a:p>
          <a:p>
            <a:pPr lvl="1">
              <a:buClr>
                <a:srgbClr val="000000"/>
              </a:buClr>
              <a:buFont typeface="Arial" panose="020B0604020202020204" pitchFamily="34" charset="0"/>
              <a:buChar char="•"/>
              <a:defRPr/>
            </a:pPr>
            <a:r>
              <a:rPr lang="en-US" b="1"/>
              <a:t>Reduces congestion </a:t>
            </a:r>
            <a:r>
              <a:rPr lang="en-US"/>
              <a:t>and transmission pressure</a:t>
            </a:r>
          </a:p>
          <a:p>
            <a:pPr lvl="1">
              <a:buClr>
                <a:srgbClr val="000000"/>
              </a:buClr>
              <a:buFont typeface="Arial" panose="020B0604020202020204" pitchFamily="34" charset="0"/>
              <a:buChar char="•"/>
              <a:defRPr/>
            </a:pPr>
            <a:r>
              <a:rPr lang="en-US" b="1"/>
              <a:t>Improves resource adequacy </a:t>
            </a:r>
            <a:r>
              <a:rPr lang="en-US"/>
              <a:t>through demand-linked generation</a:t>
            </a:r>
          </a:p>
        </p:txBody>
      </p:sp>
      <p:cxnSp>
        <p:nvCxnSpPr>
          <p:cNvPr id="41" name="LineBasicDefault 27">
            <a:extLst>
              <a:ext uri="{FF2B5EF4-FFF2-40B4-BE49-F238E27FC236}">
                <a16:creationId xmlns:a16="http://schemas.microsoft.com/office/drawing/2014/main" id="{647BBC54-FD5B-99AF-6656-2E073B0F9145}"/>
              </a:ext>
            </a:extLst>
          </p:cNvPr>
          <p:cNvCxnSpPr>
            <a:cxnSpLocks/>
          </p:cNvCxnSpPr>
          <p:nvPr>
            <p:custDataLst>
              <p:tags r:id="rId6"/>
            </p:custDataLst>
          </p:nvPr>
        </p:nvCxnSpPr>
        <p:spPr>
          <a:xfrm>
            <a:off x="5146690" y="4496717"/>
            <a:ext cx="649057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LineBasicDefault 27">
            <a:extLst>
              <a:ext uri="{FF2B5EF4-FFF2-40B4-BE49-F238E27FC236}">
                <a16:creationId xmlns:a16="http://schemas.microsoft.com/office/drawing/2014/main" id="{9766E593-05B0-5558-86ED-FE21A0CF7F16}"/>
              </a:ext>
            </a:extLst>
          </p:cNvPr>
          <p:cNvCxnSpPr>
            <a:cxnSpLocks/>
          </p:cNvCxnSpPr>
          <p:nvPr>
            <p:custDataLst>
              <p:tags r:id="rId7"/>
            </p:custDataLst>
          </p:nvPr>
        </p:nvCxnSpPr>
        <p:spPr>
          <a:xfrm>
            <a:off x="5146690" y="3130253"/>
            <a:ext cx="649057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6BBD180-C4F0-C822-E28A-6F1B3B60A34B}"/>
              </a:ext>
            </a:extLst>
          </p:cNvPr>
          <p:cNvSpPr/>
          <p:nvPr/>
        </p:nvSpPr>
        <p:spPr>
          <a:xfrm>
            <a:off x="9962147" y="0"/>
            <a:ext cx="2229853" cy="3651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Presented at 4/23 Special ROS</a:t>
            </a:r>
          </a:p>
        </p:txBody>
      </p:sp>
    </p:spTree>
    <p:extLst>
      <p:ext uri="{BB962C8B-B14F-4D97-AF65-F5344CB8AC3E}">
        <p14:creationId xmlns:p14="http://schemas.microsoft.com/office/powerpoint/2010/main" val="378540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44EF2486-B8EB-F474-659A-AF67E41D55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8" name="think-cell data - do not delete" hidden="1">
                        <a:extLst>
                          <a:ext uri="{FF2B5EF4-FFF2-40B4-BE49-F238E27FC236}">
                            <a16:creationId xmlns:a16="http://schemas.microsoft.com/office/drawing/2014/main" id="{44EF2486-B8EB-F474-659A-AF67E41D55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5" name="Rectangle 74">
            <a:extLst>
              <a:ext uri="{FF2B5EF4-FFF2-40B4-BE49-F238E27FC236}">
                <a16:creationId xmlns:a16="http://schemas.microsoft.com/office/drawing/2014/main" id="{215BA6BC-E421-37C7-26A3-361D75D4700B}"/>
              </a:ext>
            </a:extLst>
          </p:cNvPr>
          <p:cNvSpPr>
            <a:spLocks/>
          </p:cNvSpPr>
          <p:nvPr/>
        </p:nvSpPr>
        <p:spPr>
          <a:xfrm>
            <a:off x="5096654" y="2621926"/>
            <a:ext cx="6379580" cy="2116965"/>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Placeholder 1">
            <a:extLst>
              <a:ext uri="{FF2B5EF4-FFF2-40B4-BE49-F238E27FC236}">
                <a16:creationId xmlns:a16="http://schemas.microsoft.com/office/drawing/2014/main" id="{8E6D7CE6-CED3-75B8-DC27-7F6A5F10BD7E}"/>
              </a:ext>
            </a:extLst>
          </p:cNvPr>
          <p:cNvSpPr>
            <a:spLocks noGrp="1"/>
          </p:cNvSpPr>
          <p:nvPr>
            <p:ph type="title"/>
          </p:nvPr>
        </p:nvSpPr>
        <p:spPr>
          <a:xfrm>
            <a:off x="1257300" y="457200"/>
            <a:ext cx="10401300" cy="664797"/>
          </a:xfrm>
        </p:spPr>
        <p:txBody>
          <a:bodyPr vert="horz">
            <a:spAutoFit/>
          </a:bodyPr>
          <a:lstStyle/>
          <a:p>
            <a:r>
              <a:rPr lang="en-US"/>
              <a:t>A coordinated load–generation study framework is required to enable a viable BYOG construct</a:t>
            </a:r>
          </a:p>
        </p:txBody>
      </p:sp>
      <p:sp>
        <p:nvSpPr>
          <p:cNvPr id="5" name="Slide Number Placeholder 5">
            <a:extLst>
              <a:ext uri="{FF2B5EF4-FFF2-40B4-BE49-F238E27FC236}">
                <a16:creationId xmlns:a16="http://schemas.microsoft.com/office/drawing/2014/main" id="{AE1F3B16-0704-BC76-AB69-60C9514EE36D}"/>
              </a:ext>
            </a:extLst>
          </p:cNvPr>
          <p:cNvSpPr>
            <a:spLocks noGrp="1"/>
          </p:cNvSpPr>
          <p:nvPr>
            <p:ph type="sldNum" sz="quarter" idx="12"/>
          </p:nvPr>
        </p:nvSpPr>
        <p:spPr/>
        <p:txBody>
          <a:bodyPr/>
          <a:lstStyle/>
          <a:p>
            <a:fld id="{BCDE79FB-97BA-492B-8D57-F1373F9ADA95}" type="slidenum">
              <a:rPr lang="en-US" smtClean="0"/>
              <a:t>16</a:t>
            </a:fld>
            <a:endParaRPr lang="en-US"/>
          </a:p>
        </p:txBody>
      </p:sp>
      <p:sp>
        <p:nvSpPr>
          <p:cNvPr id="6" name="Rectangle 5">
            <a:extLst>
              <a:ext uri="{FF2B5EF4-FFF2-40B4-BE49-F238E27FC236}">
                <a16:creationId xmlns:a16="http://schemas.microsoft.com/office/drawing/2014/main" id="{57BD694E-34A8-3590-4086-7F33AF743C83}"/>
              </a:ext>
            </a:extLst>
          </p:cNvPr>
          <p:cNvSpPr/>
          <p:nvPr/>
        </p:nvSpPr>
        <p:spPr>
          <a:xfrm>
            <a:off x="1257300" y="1874417"/>
            <a:ext cx="3157825" cy="89508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Generation Interconnection</a:t>
            </a:r>
            <a:br>
              <a:rPr lang="en-US" sz="1400" b="1"/>
            </a:br>
            <a:r>
              <a:rPr lang="en-US" sz="1400"/>
              <a:t>(Normal GINR process – Planning Guide Section 5)</a:t>
            </a:r>
          </a:p>
        </p:txBody>
      </p:sp>
      <p:sp>
        <p:nvSpPr>
          <p:cNvPr id="7" name="Rectangle 6">
            <a:extLst>
              <a:ext uri="{FF2B5EF4-FFF2-40B4-BE49-F238E27FC236}">
                <a16:creationId xmlns:a16="http://schemas.microsoft.com/office/drawing/2014/main" id="{95C5FF16-728C-2126-1B56-C838B7978D73}"/>
              </a:ext>
            </a:extLst>
          </p:cNvPr>
          <p:cNvSpPr/>
          <p:nvPr/>
        </p:nvSpPr>
        <p:spPr>
          <a:xfrm>
            <a:off x="1257300" y="4597069"/>
            <a:ext cx="3157825" cy="89508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Large Load Interconnection</a:t>
            </a:r>
            <a:br>
              <a:rPr lang="en-US" sz="1400" b="1"/>
            </a:br>
            <a:r>
              <a:rPr lang="en-US" sz="1400"/>
              <a:t>(PGRR145 process – Planning Guide Section 9)</a:t>
            </a:r>
          </a:p>
        </p:txBody>
      </p:sp>
      <p:sp>
        <p:nvSpPr>
          <p:cNvPr id="8" name="Rectangle 7">
            <a:extLst>
              <a:ext uri="{FF2B5EF4-FFF2-40B4-BE49-F238E27FC236}">
                <a16:creationId xmlns:a16="http://schemas.microsoft.com/office/drawing/2014/main" id="{BFB276E9-F85A-60B8-5579-AC0210BB0548}"/>
              </a:ext>
            </a:extLst>
          </p:cNvPr>
          <p:cNvSpPr/>
          <p:nvPr/>
        </p:nvSpPr>
        <p:spPr>
          <a:xfrm>
            <a:off x="1944957" y="3377608"/>
            <a:ext cx="1782510" cy="61135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BYOG agreement</a:t>
            </a:r>
            <a:endParaRPr lang="en-US" sz="1400">
              <a:solidFill>
                <a:schemeClr val="tx1"/>
              </a:solidFill>
            </a:endParaRPr>
          </a:p>
        </p:txBody>
      </p:sp>
      <p:cxnSp>
        <p:nvCxnSpPr>
          <p:cNvPr id="10" name="Straight Arrow Connector 9">
            <a:extLst>
              <a:ext uri="{FF2B5EF4-FFF2-40B4-BE49-F238E27FC236}">
                <a16:creationId xmlns:a16="http://schemas.microsoft.com/office/drawing/2014/main" id="{CF944B48-0383-8CDF-F152-692F5ED5D1A4}"/>
              </a:ext>
            </a:extLst>
          </p:cNvPr>
          <p:cNvCxnSpPr>
            <a:stCxn id="7" idx="0"/>
            <a:endCxn id="8" idx="2"/>
          </p:cNvCxnSpPr>
          <p:nvPr/>
        </p:nvCxnSpPr>
        <p:spPr>
          <a:xfrm flipH="1" flipV="1">
            <a:off x="2836212" y="3988963"/>
            <a:ext cx="1" cy="608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BA5B48D-7E62-D51C-BE2C-4DB07DE3DC3F}"/>
              </a:ext>
            </a:extLst>
          </p:cNvPr>
          <p:cNvCxnSpPr>
            <a:cxnSpLocks/>
            <a:stCxn id="6" idx="2"/>
            <a:endCxn id="8" idx="0"/>
          </p:cNvCxnSpPr>
          <p:nvPr/>
        </p:nvCxnSpPr>
        <p:spPr>
          <a:xfrm flipH="1">
            <a:off x="2836212" y="2769501"/>
            <a:ext cx="1" cy="6081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8D3021E-8B14-EA7F-C0DC-020E27734ECF}"/>
              </a:ext>
            </a:extLst>
          </p:cNvPr>
          <p:cNvCxnSpPr>
            <a:cxnSpLocks/>
            <a:stCxn id="8" idx="3"/>
            <a:endCxn id="29" idx="1"/>
          </p:cNvCxnSpPr>
          <p:nvPr/>
        </p:nvCxnSpPr>
        <p:spPr>
          <a:xfrm flipV="1">
            <a:off x="3727467" y="3683285"/>
            <a:ext cx="113221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Graphic 21">
            <a:extLst>
              <a:ext uri="{FF2B5EF4-FFF2-40B4-BE49-F238E27FC236}">
                <a16:creationId xmlns:a16="http://schemas.microsoft.com/office/drawing/2014/main" id="{19B82FE2-E9B3-3115-DC7C-A7A8552A25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29218" y="3406194"/>
            <a:ext cx="554182" cy="554182"/>
          </a:xfrm>
          <a:prstGeom prst="rect">
            <a:avLst/>
          </a:prstGeom>
        </p:spPr>
      </p:pic>
      <p:sp>
        <p:nvSpPr>
          <p:cNvPr id="29" name="Rectangle 28">
            <a:extLst>
              <a:ext uri="{FF2B5EF4-FFF2-40B4-BE49-F238E27FC236}">
                <a16:creationId xmlns:a16="http://schemas.microsoft.com/office/drawing/2014/main" id="{2176D1FD-1D61-76DE-F160-B3FA3BE9DB43}"/>
              </a:ext>
            </a:extLst>
          </p:cNvPr>
          <p:cNvSpPr/>
          <p:nvPr/>
        </p:nvSpPr>
        <p:spPr>
          <a:xfrm>
            <a:off x="4859679" y="1626840"/>
            <a:ext cx="6798919" cy="41128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nvGrpSpPr>
          <p:cNvPr id="39" name="Group 38">
            <a:extLst>
              <a:ext uri="{FF2B5EF4-FFF2-40B4-BE49-F238E27FC236}">
                <a16:creationId xmlns:a16="http://schemas.microsoft.com/office/drawing/2014/main" id="{8AAB7404-2295-375F-CBEB-8BA51B6DA00E}"/>
              </a:ext>
            </a:extLst>
          </p:cNvPr>
          <p:cNvGrpSpPr/>
          <p:nvPr/>
        </p:nvGrpSpPr>
        <p:grpSpPr>
          <a:xfrm>
            <a:off x="10571959" y="1159775"/>
            <a:ext cx="1086641" cy="182880"/>
            <a:chOff x="4960277" y="1159775"/>
            <a:chExt cx="1086641" cy="182880"/>
          </a:xfrm>
        </p:grpSpPr>
        <p:sp>
          <p:nvSpPr>
            <p:cNvPr id="36" name="TextBox 35">
              <a:extLst>
                <a:ext uri="{FF2B5EF4-FFF2-40B4-BE49-F238E27FC236}">
                  <a16:creationId xmlns:a16="http://schemas.microsoft.com/office/drawing/2014/main" id="{CAFC3576-CDDF-6C4F-0FEB-1E2AF4B60C32}"/>
                </a:ext>
              </a:extLst>
            </p:cNvPr>
            <p:cNvSpPr txBox="1">
              <a:spLocks/>
            </p:cNvSpPr>
            <p:nvPr/>
          </p:nvSpPr>
          <p:spPr>
            <a:xfrm>
              <a:off x="5211398" y="1170050"/>
              <a:ext cx="835520"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Detailed next</a:t>
              </a:r>
            </a:p>
          </p:txBody>
        </p:sp>
        <p:sp>
          <p:nvSpPr>
            <p:cNvPr id="38" name="Rectangle 37">
              <a:extLst>
                <a:ext uri="{FF2B5EF4-FFF2-40B4-BE49-F238E27FC236}">
                  <a16:creationId xmlns:a16="http://schemas.microsoft.com/office/drawing/2014/main" id="{88882598-39F9-7292-539A-E468B2CF410A}"/>
                </a:ext>
              </a:extLst>
            </p:cNvPr>
            <p:cNvSpPr>
              <a:spLocks/>
            </p:cNvSpPr>
            <p:nvPr/>
          </p:nvSpPr>
          <p:spPr>
            <a:xfrm>
              <a:off x="4960277" y="1159775"/>
              <a:ext cx="182880" cy="182880"/>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50" name="Graphic 49">
            <a:extLst>
              <a:ext uri="{FF2B5EF4-FFF2-40B4-BE49-F238E27FC236}">
                <a16:creationId xmlns:a16="http://schemas.microsoft.com/office/drawing/2014/main" id="{44E30E2B-CEB3-1817-5EA0-0DA123D7D1A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096654" y="1743343"/>
            <a:ext cx="609600" cy="609600"/>
          </a:xfrm>
          <a:prstGeom prst="rect">
            <a:avLst/>
          </a:prstGeom>
        </p:spPr>
      </p:pic>
      <p:sp>
        <p:nvSpPr>
          <p:cNvPr id="52" name="TextBox 51">
            <a:extLst>
              <a:ext uri="{FF2B5EF4-FFF2-40B4-BE49-F238E27FC236}">
                <a16:creationId xmlns:a16="http://schemas.microsoft.com/office/drawing/2014/main" id="{B4E27AB2-89B9-0B34-F0BB-6591AA580819}"/>
              </a:ext>
            </a:extLst>
          </p:cNvPr>
          <p:cNvSpPr txBox="1">
            <a:spLocks/>
          </p:cNvSpPr>
          <p:nvPr/>
        </p:nvSpPr>
        <p:spPr>
          <a:xfrm>
            <a:off x="5985314" y="1743343"/>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Monitoring and compliance</a:t>
            </a:r>
          </a:p>
          <a:p>
            <a:r>
              <a:rPr lang="en-US" sz="1400"/>
              <a:t>Establishing metering, telemetry, and real-time compliance mechanisms to ensure the facility continuously operates within its defined limits</a:t>
            </a:r>
          </a:p>
        </p:txBody>
      </p:sp>
      <p:grpSp>
        <p:nvGrpSpPr>
          <p:cNvPr id="73" name="Group 72">
            <a:extLst>
              <a:ext uri="{FF2B5EF4-FFF2-40B4-BE49-F238E27FC236}">
                <a16:creationId xmlns:a16="http://schemas.microsoft.com/office/drawing/2014/main" id="{86601D53-571B-20B3-2EFF-358F59D7E7C8}"/>
              </a:ext>
            </a:extLst>
          </p:cNvPr>
          <p:cNvGrpSpPr/>
          <p:nvPr/>
        </p:nvGrpSpPr>
        <p:grpSpPr>
          <a:xfrm>
            <a:off x="5096654" y="3781297"/>
            <a:ext cx="6282883" cy="861774"/>
            <a:chOff x="5096654" y="2776429"/>
            <a:chExt cx="6282883" cy="861774"/>
          </a:xfrm>
        </p:grpSpPr>
        <p:sp>
          <p:nvSpPr>
            <p:cNvPr id="54" name="TextBox 53">
              <a:extLst>
                <a:ext uri="{FF2B5EF4-FFF2-40B4-BE49-F238E27FC236}">
                  <a16:creationId xmlns:a16="http://schemas.microsoft.com/office/drawing/2014/main" id="{22BE82E3-565F-0BDC-99BE-8928BA09FF04}"/>
                </a:ext>
              </a:extLst>
            </p:cNvPr>
            <p:cNvSpPr txBox="1">
              <a:spLocks/>
            </p:cNvSpPr>
            <p:nvPr/>
          </p:nvSpPr>
          <p:spPr>
            <a:xfrm>
              <a:off x="5985314" y="2776429"/>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Operations</a:t>
              </a:r>
            </a:p>
            <a:p>
              <a:r>
                <a:rPr lang="en-US" sz="1400"/>
                <a:t>Specifying the facility operating envelope (net import/export limits at POI) and dispatch/curtailment behavior for co-located load, generation, and storage</a:t>
              </a:r>
            </a:p>
          </p:txBody>
        </p:sp>
        <p:pic>
          <p:nvPicPr>
            <p:cNvPr id="57" name="Graphic 56">
              <a:extLst>
                <a:ext uri="{FF2B5EF4-FFF2-40B4-BE49-F238E27FC236}">
                  <a16:creationId xmlns:a16="http://schemas.microsoft.com/office/drawing/2014/main" id="{BEBBB228-0997-9962-1EC0-A0AAE4A241C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096654" y="2776429"/>
              <a:ext cx="609600" cy="609600"/>
            </a:xfrm>
            <a:prstGeom prst="rect">
              <a:avLst/>
            </a:prstGeom>
          </p:spPr>
        </p:pic>
      </p:grpSp>
      <p:grpSp>
        <p:nvGrpSpPr>
          <p:cNvPr id="72" name="Group 71">
            <a:extLst>
              <a:ext uri="{FF2B5EF4-FFF2-40B4-BE49-F238E27FC236}">
                <a16:creationId xmlns:a16="http://schemas.microsoft.com/office/drawing/2014/main" id="{9D695F5B-CAAB-4227-B3C9-CB12C81CFEBF}"/>
              </a:ext>
            </a:extLst>
          </p:cNvPr>
          <p:cNvGrpSpPr/>
          <p:nvPr/>
        </p:nvGrpSpPr>
        <p:grpSpPr>
          <a:xfrm>
            <a:off x="5096654" y="2762320"/>
            <a:ext cx="6282883" cy="861774"/>
            <a:chOff x="5096654" y="3798719"/>
            <a:chExt cx="6282883" cy="861774"/>
          </a:xfrm>
        </p:grpSpPr>
        <p:pic>
          <p:nvPicPr>
            <p:cNvPr id="61" name="Graphic 60">
              <a:extLst>
                <a:ext uri="{FF2B5EF4-FFF2-40B4-BE49-F238E27FC236}">
                  <a16:creationId xmlns:a16="http://schemas.microsoft.com/office/drawing/2014/main" id="{A6276BF7-4AF3-E940-59F9-BD6B888B51B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096654" y="3798719"/>
              <a:ext cx="609600" cy="609600"/>
            </a:xfrm>
            <a:prstGeom prst="rect">
              <a:avLst/>
            </a:prstGeom>
          </p:spPr>
        </p:pic>
        <p:sp>
          <p:nvSpPr>
            <p:cNvPr id="67" name="TextBox 66">
              <a:extLst>
                <a:ext uri="{FF2B5EF4-FFF2-40B4-BE49-F238E27FC236}">
                  <a16:creationId xmlns:a16="http://schemas.microsoft.com/office/drawing/2014/main" id="{20D3C4AF-CF54-A598-600C-F1F33520EE4F}"/>
                </a:ext>
              </a:extLst>
            </p:cNvPr>
            <p:cNvSpPr txBox="1">
              <a:spLocks/>
            </p:cNvSpPr>
            <p:nvPr/>
          </p:nvSpPr>
          <p:spPr>
            <a:xfrm>
              <a:off x="5985314" y="3798719"/>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Study treatment</a:t>
              </a:r>
            </a:p>
            <a:p>
              <a:r>
                <a:rPr lang="en-US" sz="1400"/>
                <a:t>Defining an integrated study approach where load and generation are modeled as a single facility with consistent assumptions across planning and reliability analyses</a:t>
              </a:r>
            </a:p>
          </p:txBody>
        </p:sp>
      </p:grpSp>
      <p:grpSp>
        <p:nvGrpSpPr>
          <p:cNvPr id="71" name="Group 70">
            <a:extLst>
              <a:ext uri="{FF2B5EF4-FFF2-40B4-BE49-F238E27FC236}">
                <a16:creationId xmlns:a16="http://schemas.microsoft.com/office/drawing/2014/main" id="{98766A2D-4F5C-9E03-2708-1CDA7B56991E}"/>
              </a:ext>
            </a:extLst>
          </p:cNvPr>
          <p:cNvGrpSpPr/>
          <p:nvPr/>
        </p:nvGrpSpPr>
        <p:grpSpPr>
          <a:xfrm>
            <a:off x="5096654" y="4800273"/>
            <a:ext cx="6282883" cy="861774"/>
            <a:chOff x="5096654" y="4800273"/>
            <a:chExt cx="6282883" cy="861774"/>
          </a:xfrm>
        </p:grpSpPr>
        <p:pic>
          <p:nvPicPr>
            <p:cNvPr id="65" name="Graphic 64">
              <a:extLst>
                <a:ext uri="{FF2B5EF4-FFF2-40B4-BE49-F238E27FC236}">
                  <a16:creationId xmlns:a16="http://schemas.microsoft.com/office/drawing/2014/main" id="{AFD857C9-02E1-720F-14B3-359E72DD59D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96654" y="4800273"/>
              <a:ext cx="609600" cy="609600"/>
            </a:xfrm>
            <a:prstGeom prst="rect">
              <a:avLst/>
            </a:prstGeom>
          </p:spPr>
        </p:pic>
        <p:sp>
          <p:nvSpPr>
            <p:cNvPr id="70" name="TextBox 69">
              <a:extLst>
                <a:ext uri="{FF2B5EF4-FFF2-40B4-BE49-F238E27FC236}">
                  <a16:creationId xmlns:a16="http://schemas.microsoft.com/office/drawing/2014/main" id="{A5DC6418-2CC1-7277-72F0-1DC68BCA9F3E}"/>
                </a:ext>
              </a:extLst>
            </p:cNvPr>
            <p:cNvSpPr txBox="1">
              <a:spLocks/>
            </p:cNvSpPr>
            <p:nvPr/>
          </p:nvSpPr>
          <p:spPr>
            <a:xfrm>
              <a:off x="5985314" y="4800273"/>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Registration</a:t>
              </a:r>
            </a:p>
            <a:p>
              <a:r>
                <a:rPr lang="en-US" sz="1400"/>
                <a:t>Setting the registration model and load commitment requirements, aligning timing, scale, and obligations across generation and load interconnection processes</a:t>
              </a:r>
            </a:p>
          </p:txBody>
        </p:sp>
      </p:grpSp>
      <p:sp>
        <p:nvSpPr>
          <p:cNvPr id="3" name="Rectangle 2">
            <a:extLst>
              <a:ext uri="{FF2B5EF4-FFF2-40B4-BE49-F238E27FC236}">
                <a16:creationId xmlns:a16="http://schemas.microsoft.com/office/drawing/2014/main" id="{662FE65E-ECAD-CC3E-A3EB-63AC50CC32A4}"/>
              </a:ext>
            </a:extLst>
          </p:cNvPr>
          <p:cNvSpPr/>
          <p:nvPr/>
        </p:nvSpPr>
        <p:spPr>
          <a:xfrm>
            <a:off x="9962147" y="0"/>
            <a:ext cx="2229853" cy="3651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Presented at 4/23 Special ROS</a:t>
            </a:r>
          </a:p>
        </p:txBody>
      </p:sp>
    </p:spTree>
    <p:extLst>
      <p:ext uri="{BB962C8B-B14F-4D97-AF65-F5344CB8AC3E}">
        <p14:creationId xmlns:p14="http://schemas.microsoft.com/office/powerpoint/2010/main" val="333193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E0C1-6142-39FF-53EF-1275533D8BFC}"/>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7FF3B310-5353-CBE2-E1B1-3377A304EF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18" name="think-cell data - do not delete" hidden="1">
                        <a:extLst>
                          <a:ext uri="{FF2B5EF4-FFF2-40B4-BE49-F238E27FC236}">
                            <a16:creationId xmlns:a16="http://schemas.microsoft.com/office/drawing/2014/main" id="{7FF3B310-5353-CBE2-E1B1-3377A304EF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5F0A7C15-689D-B7C6-9735-5EAA97A9C71B}"/>
              </a:ext>
            </a:extLst>
          </p:cNvPr>
          <p:cNvSpPr>
            <a:spLocks/>
          </p:cNvSpPr>
          <p:nvPr/>
        </p:nvSpPr>
        <p:spPr>
          <a:xfrm>
            <a:off x="1257299" y="4583202"/>
            <a:ext cx="10401299" cy="1314468"/>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Placeholder 1">
            <a:extLst>
              <a:ext uri="{FF2B5EF4-FFF2-40B4-BE49-F238E27FC236}">
                <a16:creationId xmlns:a16="http://schemas.microsoft.com/office/drawing/2014/main" id="{E5E497CB-9408-66CE-80A1-F47954A10923}"/>
              </a:ext>
            </a:extLst>
          </p:cNvPr>
          <p:cNvSpPr>
            <a:spLocks noGrp="1"/>
          </p:cNvSpPr>
          <p:nvPr>
            <p:ph type="title"/>
          </p:nvPr>
        </p:nvSpPr>
        <p:spPr>
          <a:xfrm>
            <a:off x="1257300" y="457200"/>
            <a:ext cx="10401300" cy="664797"/>
          </a:xfrm>
        </p:spPr>
        <p:txBody>
          <a:bodyPr vert="horz">
            <a:spAutoFit/>
          </a:bodyPr>
          <a:lstStyle/>
          <a:p>
            <a:r>
              <a:rPr lang="en-US"/>
              <a:t>Study treatment should separate generation, load allocation and transmission planning while capturing full facility impact</a:t>
            </a:r>
          </a:p>
        </p:txBody>
      </p:sp>
      <p:sp>
        <p:nvSpPr>
          <p:cNvPr id="5" name="Slide Number Placeholder 5">
            <a:extLst>
              <a:ext uri="{FF2B5EF4-FFF2-40B4-BE49-F238E27FC236}">
                <a16:creationId xmlns:a16="http://schemas.microsoft.com/office/drawing/2014/main" id="{0A31E969-F728-34C8-BAAF-E70AB651F2D2}"/>
              </a:ext>
            </a:extLst>
          </p:cNvPr>
          <p:cNvSpPr>
            <a:spLocks noGrp="1"/>
          </p:cNvSpPr>
          <p:nvPr>
            <p:ph type="sldNum" sz="quarter" idx="12"/>
          </p:nvPr>
        </p:nvSpPr>
        <p:spPr/>
        <p:txBody>
          <a:bodyPr/>
          <a:lstStyle/>
          <a:p>
            <a:fld id="{BCDE79FB-97BA-492B-8D57-F1373F9ADA95}" type="slidenum">
              <a:rPr lang="en-US" smtClean="0"/>
              <a:t>17</a:t>
            </a:fld>
            <a:endParaRPr lang="en-US"/>
          </a:p>
        </p:txBody>
      </p:sp>
      <p:grpSp>
        <p:nvGrpSpPr>
          <p:cNvPr id="6" name="Group 5">
            <a:extLst>
              <a:ext uri="{FF2B5EF4-FFF2-40B4-BE49-F238E27FC236}">
                <a16:creationId xmlns:a16="http://schemas.microsoft.com/office/drawing/2014/main" id="{4391ACC3-EA5E-86C6-9778-4DE5D72D7D89}"/>
              </a:ext>
            </a:extLst>
          </p:cNvPr>
          <p:cNvGrpSpPr/>
          <p:nvPr/>
        </p:nvGrpSpPr>
        <p:grpSpPr>
          <a:xfrm>
            <a:off x="1257300" y="4848246"/>
            <a:ext cx="10401300" cy="738664"/>
            <a:chOff x="1257300" y="1706858"/>
            <a:chExt cx="10401300" cy="738664"/>
          </a:xfrm>
        </p:grpSpPr>
        <p:pic>
          <p:nvPicPr>
            <p:cNvPr id="23" name="Graphic 22">
              <a:extLst>
                <a:ext uri="{FF2B5EF4-FFF2-40B4-BE49-F238E27FC236}">
                  <a16:creationId xmlns:a16="http://schemas.microsoft.com/office/drawing/2014/main" id="{456A2E79-4BD8-8F84-8370-233B45687E0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57300" y="1706858"/>
              <a:ext cx="609600" cy="609600"/>
            </a:xfrm>
            <a:prstGeom prst="rect">
              <a:avLst/>
            </a:prstGeom>
          </p:spPr>
        </p:pic>
        <p:sp>
          <p:nvSpPr>
            <p:cNvPr id="30" name="TextBox 29">
              <a:extLst>
                <a:ext uri="{FF2B5EF4-FFF2-40B4-BE49-F238E27FC236}">
                  <a16:creationId xmlns:a16="http://schemas.microsoft.com/office/drawing/2014/main" id="{17948FF1-FC48-92BF-0699-4445B45EAFCF}"/>
                </a:ext>
              </a:extLst>
            </p:cNvPr>
            <p:cNvSpPr txBox="1">
              <a:spLocks/>
            </p:cNvSpPr>
            <p:nvPr/>
          </p:nvSpPr>
          <p:spPr>
            <a:xfrm>
              <a:off x="2389360" y="1706858"/>
              <a:ext cx="9269240" cy="73866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Generation interconnection study</a:t>
              </a:r>
            </a:p>
            <a:p>
              <a:r>
                <a:rPr lang="en-US" sz="1600"/>
                <a:t>Studies generation independently under standard GINR assumptions to determine interconnection requirements and export capability</a:t>
              </a:r>
            </a:p>
          </p:txBody>
        </p:sp>
      </p:grpSp>
      <p:grpSp>
        <p:nvGrpSpPr>
          <p:cNvPr id="4" name="Group 3">
            <a:extLst>
              <a:ext uri="{FF2B5EF4-FFF2-40B4-BE49-F238E27FC236}">
                <a16:creationId xmlns:a16="http://schemas.microsoft.com/office/drawing/2014/main" id="{E8D96553-4E3A-E6CD-2232-631DA03E6756}"/>
              </a:ext>
            </a:extLst>
          </p:cNvPr>
          <p:cNvGrpSpPr/>
          <p:nvPr/>
        </p:nvGrpSpPr>
        <p:grpSpPr>
          <a:xfrm>
            <a:off x="1257300" y="1706858"/>
            <a:ext cx="10401300" cy="738664"/>
            <a:chOff x="1257300" y="3277552"/>
            <a:chExt cx="10401300" cy="738664"/>
          </a:xfrm>
        </p:grpSpPr>
        <p:pic>
          <p:nvPicPr>
            <p:cNvPr id="21" name="Graphic 20">
              <a:extLst>
                <a:ext uri="{FF2B5EF4-FFF2-40B4-BE49-F238E27FC236}">
                  <a16:creationId xmlns:a16="http://schemas.microsoft.com/office/drawing/2014/main" id="{291CBBBB-F641-1F20-BA8F-76BD9CB2611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257300" y="3277552"/>
              <a:ext cx="609600" cy="609600"/>
            </a:xfrm>
            <a:prstGeom prst="rect">
              <a:avLst/>
            </a:prstGeom>
          </p:spPr>
        </p:pic>
        <p:sp>
          <p:nvSpPr>
            <p:cNvPr id="31" name="TextBox 30">
              <a:extLst>
                <a:ext uri="{FF2B5EF4-FFF2-40B4-BE49-F238E27FC236}">
                  <a16:creationId xmlns:a16="http://schemas.microsoft.com/office/drawing/2014/main" id="{DA916466-5105-9CF6-F1D6-EA3A3F851298}"/>
                </a:ext>
              </a:extLst>
            </p:cNvPr>
            <p:cNvSpPr txBox="1">
              <a:spLocks/>
            </p:cNvSpPr>
            <p:nvPr/>
          </p:nvSpPr>
          <p:spPr>
            <a:xfrm>
              <a:off x="2389360" y="3277552"/>
              <a:ext cx="9269240" cy="73866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Batch Study</a:t>
              </a:r>
            </a:p>
            <a:p>
              <a:r>
                <a:rPr lang="en-US" sz="1600"/>
                <a:t>Evaluates load as grid-supplied only (co-located generation not counted) to determine firm load allocation based on system capability</a:t>
              </a:r>
            </a:p>
          </p:txBody>
        </p:sp>
      </p:grpSp>
      <p:grpSp>
        <p:nvGrpSpPr>
          <p:cNvPr id="3" name="Group 2">
            <a:extLst>
              <a:ext uri="{FF2B5EF4-FFF2-40B4-BE49-F238E27FC236}">
                <a16:creationId xmlns:a16="http://schemas.microsoft.com/office/drawing/2014/main" id="{06C90BE5-12D9-4EB7-598B-29710A8791A1}"/>
              </a:ext>
            </a:extLst>
          </p:cNvPr>
          <p:cNvGrpSpPr/>
          <p:nvPr/>
        </p:nvGrpSpPr>
        <p:grpSpPr>
          <a:xfrm>
            <a:off x="1257300" y="3139052"/>
            <a:ext cx="10401300" cy="1015663"/>
            <a:chOff x="1257300" y="4848246"/>
            <a:chExt cx="10401300" cy="1015663"/>
          </a:xfrm>
        </p:grpSpPr>
        <p:pic>
          <p:nvPicPr>
            <p:cNvPr id="27" name="Graphic 26">
              <a:extLst>
                <a:ext uri="{FF2B5EF4-FFF2-40B4-BE49-F238E27FC236}">
                  <a16:creationId xmlns:a16="http://schemas.microsoft.com/office/drawing/2014/main" id="{736AAB7B-F7A2-A0DA-D8D9-BCE9DDE7341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257300" y="4848246"/>
              <a:ext cx="609600" cy="609600"/>
            </a:xfrm>
            <a:prstGeom prst="rect">
              <a:avLst/>
            </a:prstGeom>
          </p:spPr>
        </p:pic>
        <p:sp>
          <p:nvSpPr>
            <p:cNvPr id="32" name="TextBox 31">
              <a:extLst>
                <a:ext uri="{FF2B5EF4-FFF2-40B4-BE49-F238E27FC236}">
                  <a16:creationId xmlns:a16="http://schemas.microsoft.com/office/drawing/2014/main" id="{0A58DB77-3AE5-4F95-3D29-97CE118C53A4}"/>
                </a:ext>
              </a:extLst>
            </p:cNvPr>
            <p:cNvSpPr txBox="1">
              <a:spLocks/>
            </p:cNvSpPr>
            <p:nvPr/>
          </p:nvSpPr>
          <p:spPr>
            <a:xfrm>
              <a:off x="2389360" y="4848246"/>
              <a:ext cx="9269240" cy="101566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Transmission planning study</a:t>
              </a:r>
            </a:p>
            <a:p>
              <a:r>
                <a:rPr lang="en-US" sz="1600"/>
                <a:t>Models load and generation together as a single facility to assess full system impact under N-1 (single-contingency) conditions (e.g., generator or transmission outages) and drives upgrades based on worst-case conditions</a:t>
              </a:r>
            </a:p>
          </p:txBody>
        </p:sp>
      </p:grpSp>
      <p:cxnSp>
        <p:nvCxnSpPr>
          <p:cNvPr id="7" name="LineBasicDefault 292">
            <a:extLst>
              <a:ext uri="{FF2B5EF4-FFF2-40B4-BE49-F238E27FC236}">
                <a16:creationId xmlns:a16="http://schemas.microsoft.com/office/drawing/2014/main" id="{53D3BB41-1EB4-94D0-C659-522BFBB61D96}"/>
              </a:ext>
            </a:extLst>
          </p:cNvPr>
          <p:cNvCxnSpPr>
            <a:cxnSpLocks/>
          </p:cNvCxnSpPr>
          <p:nvPr>
            <p:custDataLst>
              <p:tags r:id="rId2"/>
            </p:custDataLst>
          </p:nvPr>
        </p:nvCxnSpPr>
        <p:spPr>
          <a:xfrm>
            <a:off x="1257300" y="4501480"/>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Default 292">
            <a:extLst>
              <a:ext uri="{FF2B5EF4-FFF2-40B4-BE49-F238E27FC236}">
                <a16:creationId xmlns:a16="http://schemas.microsoft.com/office/drawing/2014/main" id="{CCC4E35A-4F9A-F3D9-7C9F-8E4601CC48F6}"/>
              </a:ext>
            </a:extLst>
          </p:cNvPr>
          <p:cNvCxnSpPr>
            <a:cxnSpLocks/>
          </p:cNvCxnSpPr>
          <p:nvPr>
            <p:custDataLst>
              <p:tags r:id="rId3"/>
            </p:custDataLst>
          </p:nvPr>
        </p:nvCxnSpPr>
        <p:spPr>
          <a:xfrm>
            <a:off x="1257300" y="2792287"/>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B6849A1-8D17-C051-827E-1346DCD8125C}"/>
              </a:ext>
            </a:extLst>
          </p:cNvPr>
          <p:cNvGrpSpPr/>
          <p:nvPr/>
        </p:nvGrpSpPr>
        <p:grpSpPr>
          <a:xfrm>
            <a:off x="10038557" y="1159775"/>
            <a:ext cx="1620041" cy="182880"/>
            <a:chOff x="4960277" y="1159775"/>
            <a:chExt cx="1620041" cy="182880"/>
          </a:xfrm>
        </p:grpSpPr>
        <p:sp>
          <p:nvSpPr>
            <p:cNvPr id="11" name="TextBox 10">
              <a:extLst>
                <a:ext uri="{FF2B5EF4-FFF2-40B4-BE49-F238E27FC236}">
                  <a16:creationId xmlns:a16="http://schemas.microsoft.com/office/drawing/2014/main" id="{B0BD9604-0A5E-AE57-2AE6-D9BFBC9F7FA6}"/>
                </a:ext>
              </a:extLst>
            </p:cNvPr>
            <p:cNvSpPr txBox="1">
              <a:spLocks/>
            </p:cNvSpPr>
            <p:nvPr/>
          </p:nvSpPr>
          <p:spPr>
            <a:xfrm>
              <a:off x="5211398" y="1170050"/>
              <a:ext cx="1368920"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New discussion topic</a:t>
              </a:r>
            </a:p>
          </p:txBody>
        </p:sp>
        <p:sp>
          <p:nvSpPr>
            <p:cNvPr id="12" name="Rectangle 11">
              <a:extLst>
                <a:ext uri="{FF2B5EF4-FFF2-40B4-BE49-F238E27FC236}">
                  <a16:creationId xmlns:a16="http://schemas.microsoft.com/office/drawing/2014/main" id="{B5186783-E1F6-2580-A7A5-6BE53B705E62}"/>
                </a:ext>
              </a:extLst>
            </p:cNvPr>
            <p:cNvSpPr>
              <a:spLocks/>
            </p:cNvSpPr>
            <p:nvPr/>
          </p:nvSpPr>
          <p:spPr>
            <a:xfrm>
              <a:off x="4960277" y="1159775"/>
              <a:ext cx="182880" cy="182880"/>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3" name="Rectangle 12">
            <a:extLst>
              <a:ext uri="{FF2B5EF4-FFF2-40B4-BE49-F238E27FC236}">
                <a16:creationId xmlns:a16="http://schemas.microsoft.com/office/drawing/2014/main" id="{5ABAE0E3-914C-81A3-FFA6-331BE064762B}"/>
              </a:ext>
            </a:extLst>
          </p:cNvPr>
          <p:cNvSpPr/>
          <p:nvPr/>
        </p:nvSpPr>
        <p:spPr>
          <a:xfrm>
            <a:off x="9962147" y="0"/>
            <a:ext cx="2229853" cy="3651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Presented at 4/23 Special ROS</a:t>
            </a:r>
          </a:p>
        </p:txBody>
      </p:sp>
    </p:spTree>
    <p:extLst>
      <p:ext uri="{BB962C8B-B14F-4D97-AF65-F5344CB8AC3E}">
        <p14:creationId xmlns:p14="http://schemas.microsoft.com/office/powerpoint/2010/main" val="224898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A154434E-AFB6-0C6D-16CE-8274C43DEB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28" name="think-cell data - do not delete" hidden="1">
                        <a:extLst>
                          <a:ext uri="{FF2B5EF4-FFF2-40B4-BE49-F238E27FC236}">
                            <a16:creationId xmlns:a16="http://schemas.microsoft.com/office/drawing/2014/main" id="{A154434E-AFB6-0C6D-16CE-8274C43DEBB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2680BCF-52DA-D981-6D2B-6F7071E721CB}"/>
              </a:ext>
            </a:extLst>
          </p:cNvPr>
          <p:cNvSpPr>
            <a:spLocks noGrp="1"/>
          </p:cNvSpPr>
          <p:nvPr>
            <p:ph type="title"/>
          </p:nvPr>
        </p:nvSpPr>
        <p:spPr>
          <a:xfrm>
            <a:off x="1257300" y="457200"/>
            <a:ext cx="10401300" cy="664797"/>
          </a:xfrm>
        </p:spPr>
        <p:txBody>
          <a:bodyPr vert="horz">
            <a:spAutoFit/>
          </a:bodyPr>
          <a:lstStyle/>
          <a:p>
            <a:r>
              <a:rPr lang="en-US"/>
              <a:t>Co-located load and generation are governed by three separate ERCOT evaluation processes</a:t>
            </a:r>
          </a:p>
        </p:txBody>
      </p:sp>
      <p:sp>
        <p:nvSpPr>
          <p:cNvPr id="5" name="Slide Number Placeholder 5">
            <a:extLst>
              <a:ext uri="{FF2B5EF4-FFF2-40B4-BE49-F238E27FC236}">
                <a16:creationId xmlns:a16="http://schemas.microsoft.com/office/drawing/2014/main" id="{D1945061-327B-7315-1D74-904B249A920A}"/>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31" name="TextBox 30">
            <a:extLst>
              <a:ext uri="{FF2B5EF4-FFF2-40B4-BE49-F238E27FC236}">
                <a16:creationId xmlns:a16="http://schemas.microsoft.com/office/drawing/2014/main" id="{919D7A90-95E5-8EDE-9312-5B6474D9E55F}"/>
              </a:ext>
            </a:extLst>
          </p:cNvPr>
          <p:cNvSpPr txBox="1">
            <a:spLocks/>
          </p:cNvSpPr>
          <p:nvPr/>
        </p:nvSpPr>
        <p:spPr>
          <a:xfrm>
            <a:off x="8613849" y="1211082"/>
            <a:ext cx="304475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scheme</a:t>
            </a:r>
          </a:p>
        </p:txBody>
      </p:sp>
      <p:cxnSp>
        <p:nvCxnSpPr>
          <p:cNvPr id="32" name="LineBasicDefault 292">
            <a:extLst>
              <a:ext uri="{FF2B5EF4-FFF2-40B4-BE49-F238E27FC236}">
                <a16:creationId xmlns:a16="http://schemas.microsoft.com/office/drawing/2014/main" id="{A9D1AE55-7BA1-E953-A1C1-D351A944258B}"/>
              </a:ext>
            </a:extLst>
          </p:cNvPr>
          <p:cNvCxnSpPr>
            <a:cxnSpLocks/>
          </p:cNvCxnSpPr>
          <p:nvPr>
            <p:custDataLst>
              <p:tags r:id="rId2"/>
            </p:custDataLst>
          </p:nvPr>
        </p:nvCxnSpPr>
        <p:spPr>
          <a:xfrm flipH="1">
            <a:off x="8613848" y="1453476"/>
            <a:ext cx="304475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LineBasicDefault 292">
            <a:extLst>
              <a:ext uri="{FF2B5EF4-FFF2-40B4-BE49-F238E27FC236}">
                <a16:creationId xmlns:a16="http://schemas.microsoft.com/office/drawing/2014/main" id="{0FB9495E-4EB8-58FE-1D36-4DF9A54D06D3}"/>
              </a:ext>
            </a:extLst>
          </p:cNvPr>
          <p:cNvCxnSpPr>
            <a:cxnSpLocks/>
          </p:cNvCxnSpPr>
          <p:nvPr>
            <p:custDataLst>
              <p:tags r:id="rId3"/>
            </p:custDataLst>
          </p:nvPr>
        </p:nvCxnSpPr>
        <p:spPr>
          <a:xfrm>
            <a:off x="1257300" y="2835115"/>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 name="LineBasicDefault 292">
            <a:extLst>
              <a:ext uri="{FF2B5EF4-FFF2-40B4-BE49-F238E27FC236}">
                <a16:creationId xmlns:a16="http://schemas.microsoft.com/office/drawing/2014/main" id="{FEE37E48-CBCD-6A33-D3B9-E850DF67EA5C}"/>
              </a:ext>
            </a:extLst>
          </p:cNvPr>
          <p:cNvCxnSpPr>
            <a:cxnSpLocks/>
          </p:cNvCxnSpPr>
          <p:nvPr>
            <p:custDataLst>
              <p:tags r:id="rId4"/>
            </p:custDataLst>
          </p:nvPr>
        </p:nvCxnSpPr>
        <p:spPr>
          <a:xfrm>
            <a:off x="1257300" y="4299925"/>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384F474B-9761-AE99-CEDF-76B70D21EBC9}"/>
              </a:ext>
            </a:extLst>
          </p:cNvPr>
          <p:cNvSpPr txBox="1">
            <a:spLocks/>
          </p:cNvSpPr>
          <p:nvPr/>
        </p:nvSpPr>
        <p:spPr>
          <a:xfrm>
            <a:off x="1257300" y="1211082"/>
            <a:ext cx="14203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ERCOT lens</a:t>
            </a:r>
          </a:p>
        </p:txBody>
      </p:sp>
      <p:cxnSp>
        <p:nvCxnSpPr>
          <p:cNvPr id="144" name="LineBasicDefault 292">
            <a:extLst>
              <a:ext uri="{FF2B5EF4-FFF2-40B4-BE49-F238E27FC236}">
                <a16:creationId xmlns:a16="http://schemas.microsoft.com/office/drawing/2014/main" id="{CFE3C1B1-B122-67AE-6148-360D4D2D93E5}"/>
              </a:ext>
            </a:extLst>
          </p:cNvPr>
          <p:cNvCxnSpPr>
            <a:cxnSpLocks/>
          </p:cNvCxnSpPr>
          <p:nvPr>
            <p:custDataLst>
              <p:tags r:id="rId5"/>
            </p:custDataLst>
          </p:nvPr>
        </p:nvCxnSpPr>
        <p:spPr>
          <a:xfrm flipH="1">
            <a:off x="1257300" y="1453476"/>
            <a:ext cx="142039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D556C689-885D-4119-B807-B6CAF7886ED2}"/>
              </a:ext>
            </a:extLst>
          </p:cNvPr>
          <p:cNvSpPr txBox="1">
            <a:spLocks/>
          </p:cNvSpPr>
          <p:nvPr/>
        </p:nvSpPr>
        <p:spPr>
          <a:xfrm>
            <a:off x="2881206" y="1211082"/>
            <a:ext cx="334922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cxnSp>
        <p:nvCxnSpPr>
          <p:cNvPr id="147" name="LineBasicDefault 292">
            <a:extLst>
              <a:ext uri="{FF2B5EF4-FFF2-40B4-BE49-F238E27FC236}">
                <a16:creationId xmlns:a16="http://schemas.microsoft.com/office/drawing/2014/main" id="{7C125B0C-F0E2-F4B8-772C-902997B0E9AF}"/>
              </a:ext>
            </a:extLst>
          </p:cNvPr>
          <p:cNvCxnSpPr>
            <a:cxnSpLocks/>
          </p:cNvCxnSpPr>
          <p:nvPr>
            <p:custDataLst>
              <p:tags r:id="rId6"/>
            </p:custDataLst>
          </p:nvPr>
        </p:nvCxnSpPr>
        <p:spPr>
          <a:xfrm flipH="1">
            <a:off x="2881205" y="1453476"/>
            <a:ext cx="334922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A318A632-F9BE-24DC-51B8-F96A62352439}"/>
              </a:ext>
            </a:extLst>
          </p:cNvPr>
          <p:cNvSpPr txBox="1">
            <a:spLocks/>
          </p:cNvSpPr>
          <p:nvPr/>
        </p:nvSpPr>
        <p:spPr>
          <a:xfrm>
            <a:off x="6382338" y="1211082"/>
            <a:ext cx="207960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Output</a:t>
            </a:r>
          </a:p>
        </p:txBody>
      </p:sp>
      <p:cxnSp>
        <p:nvCxnSpPr>
          <p:cNvPr id="150" name="LineBasicDefault 292">
            <a:extLst>
              <a:ext uri="{FF2B5EF4-FFF2-40B4-BE49-F238E27FC236}">
                <a16:creationId xmlns:a16="http://schemas.microsoft.com/office/drawing/2014/main" id="{F54E52B6-96E1-B16D-08A4-D88B381AB79C}"/>
              </a:ext>
            </a:extLst>
          </p:cNvPr>
          <p:cNvCxnSpPr>
            <a:cxnSpLocks/>
          </p:cNvCxnSpPr>
          <p:nvPr>
            <p:custDataLst>
              <p:tags r:id="rId7"/>
            </p:custDataLst>
          </p:nvPr>
        </p:nvCxnSpPr>
        <p:spPr>
          <a:xfrm flipH="1">
            <a:off x="6382337" y="1453476"/>
            <a:ext cx="207960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CED9FC-B6F8-5CD3-8E56-A492AF80A076}"/>
              </a:ext>
            </a:extLst>
          </p:cNvPr>
          <p:cNvSpPr txBox="1">
            <a:spLocks/>
          </p:cNvSpPr>
          <p:nvPr/>
        </p:nvSpPr>
        <p:spPr>
          <a:xfrm>
            <a:off x="1257299" y="1581080"/>
            <a:ext cx="142039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Study (Load Interconnection)</a:t>
            </a:r>
          </a:p>
        </p:txBody>
      </p:sp>
      <p:sp>
        <p:nvSpPr>
          <p:cNvPr id="7" name="TextBox 6">
            <a:extLst>
              <a:ext uri="{FF2B5EF4-FFF2-40B4-BE49-F238E27FC236}">
                <a16:creationId xmlns:a16="http://schemas.microsoft.com/office/drawing/2014/main" id="{E3A65CBB-8C89-A936-6BB7-1B41B75A7797}"/>
              </a:ext>
            </a:extLst>
          </p:cNvPr>
          <p:cNvSpPr txBox="1">
            <a:spLocks/>
          </p:cNvSpPr>
          <p:nvPr/>
        </p:nvSpPr>
        <p:spPr>
          <a:xfrm>
            <a:off x="2881205" y="1581080"/>
            <a:ext cx="3349225"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Evaluates large load interconnections to </a:t>
            </a:r>
            <a:r>
              <a:rPr lang="en-US" sz="1400" b="1"/>
              <a:t>determine the maximum import (withdrawal) capability under steady state conditions from the ERCOT grid, independent of on-site generation</a:t>
            </a:r>
          </a:p>
        </p:txBody>
      </p:sp>
      <p:sp>
        <p:nvSpPr>
          <p:cNvPr id="8" name="TextBox 7">
            <a:extLst>
              <a:ext uri="{FF2B5EF4-FFF2-40B4-BE49-F238E27FC236}">
                <a16:creationId xmlns:a16="http://schemas.microsoft.com/office/drawing/2014/main" id="{813287DF-99E7-12C0-D4F2-700678984CA1}"/>
              </a:ext>
            </a:extLst>
          </p:cNvPr>
          <p:cNvSpPr txBox="1">
            <a:spLocks/>
          </p:cNvSpPr>
          <p:nvPr/>
        </p:nvSpPr>
        <p:spPr>
          <a:xfrm>
            <a:off x="6382337" y="1581080"/>
            <a:ext cx="2079604"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Withdrawal limits</a:t>
            </a:r>
            <a:r>
              <a:rPr lang="en-US" sz="1400" b="1" baseline="30000"/>
              <a:t>1</a:t>
            </a:r>
            <a:r>
              <a:rPr lang="en-US" sz="1400" b="1"/>
              <a:t> and initial load allocation </a:t>
            </a:r>
            <a:r>
              <a:rPr lang="en-US" sz="1400"/>
              <a:t>(</a:t>
            </a:r>
            <a:r>
              <a:rPr lang="en-US" sz="1400" i="1"/>
              <a:t>subject to stability limits from </a:t>
            </a:r>
            <a:r>
              <a:rPr lang="en-US" sz="1400" i="1" err="1"/>
              <a:t>Gen+Load</a:t>
            </a:r>
            <a:r>
              <a:rPr lang="en-US" sz="1400" i="1"/>
              <a:t> studies</a:t>
            </a:r>
            <a:r>
              <a:rPr lang="en-US" sz="1400"/>
              <a:t>)</a:t>
            </a:r>
          </a:p>
        </p:txBody>
      </p:sp>
      <p:sp>
        <p:nvSpPr>
          <p:cNvPr id="3" name="TextBox 2">
            <a:extLst>
              <a:ext uri="{FF2B5EF4-FFF2-40B4-BE49-F238E27FC236}">
                <a16:creationId xmlns:a16="http://schemas.microsoft.com/office/drawing/2014/main" id="{B32E4296-02CD-C08B-AD1C-E065A74DF20D}"/>
              </a:ext>
            </a:extLst>
          </p:cNvPr>
          <p:cNvSpPr txBox="1"/>
          <p:nvPr>
            <p:custDataLst>
              <p:tags r:id="rId8"/>
            </p:custDataLst>
          </p:nvPr>
        </p:nvSpPr>
        <p:spPr>
          <a:xfrm>
            <a:off x="1257300" y="668702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04DD5E1C-07CA-77DE-4DAB-5B07C2DACD27}"/>
              </a:ext>
            </a:extLst>
          </p:cNvPr>
          <p:cNvSpPr txBox="1"/>
          <p:nvPr>
            <p:custDataLst>
              <p:tags r:id="rId9"/>
            </p:custDataLst>
          </p:nvPr>
        </p:nvSpPr>
        <p:spPr>
          <a:xfrm>
            <a:off x="1257299" y="6451074"/>
            <a:ext cx="10137057"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Import (withdrawal) limit applies to total site demand, including co-located load and any storage charging  |  2. Where generation and load share a POI, ERCOT/TSP studies may evaluate both independent and combined configurations; combined cases are particularly relevant for stability and system modeling</a:t>
            </a:r>
          </a:p>
        </p:txBody>
      </p:sp>
      <p:sp>
        <p:nvSpPr>
          <p:cNvPr id="17" name="TextBox 16">
            <a:extLst>
              <a:ext uri="{FF2B5EF4-FFF2-40B4-BE49-F238E27FC236}">
                <a16:creationId xmlns:a16="http://schemas.microsoft.com/office/drawing/2014/main" id="{1A2BA826-682D-7952-988E-63597EEE6D3C}"/>
              </a:ext>
            </a:extLst>
          </p:cNvPr>
          <p:cNvSpPr txBox="1">
            <a:spLocks/>
          </p:cNvSpPr>
          <p:nvPr/>
        </p:nvSpPr>
        <p:spPr>
          <a:xfrm>
            <a:off x="11176203" y="961611"/>
            <a:ext cx="389777"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a:t>
            </a:r>
          </a:p>
        </p:txBody>
      </p:sp>
      <p:sp>
        <p:nvSpPr>
          <p:cNvPr id="18" name="Rectangle 17">
            <a:extLst>
              <a:ext uri="{FF2B5EF4-FFF2-40B4-BE49-F238E27FC236}">
                <a16:creationId xmlns:a16="http://schemas.microsoft.com/office/drawing/2014/main" id="{29862097-573E-2BC2-AC16-5433C8716082}"/>
              </a:ext>
            </a:extLst>
          </p:cNvPr>
          <p:cNvSpPr>
            <a:spLocks/>
          </p:cNvSpPr>
          <p:nvPr/>
        </p:nvSpPr>
        <p:spPr>
          <a:xfrm>
            <a:off x="10903985" y="947115"/>
            <a:ext cx="182880" cy="182880"/>
          </a:xfrm>
          <a:prstGeom prst="rect">
            <a:avLst/>
          </a:prstGeom>
          <a:solidFill>
            <a:srgbClr val="99E9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5" name="Group 34">
            <a:extLst>
              <a:ext uri="{FF2B5EF4-FFF2-40B4-BE49-F238E27FC236}">
                <a16:creationId xmlns:a16="http://schemas.microsoft.com/office/drawing/2014/main" id="{F2510E05-52F7-9274-C07C-65CF47193E84}"/>
              </a:ext>
            </a:extLst>
          </p:cNvPr>
          <p:cNvGrpSpPr/>
          <p:nvPr/>
        </p:nvGrpSpPr>
        <p:grpSpPr>
          <a:xfrm>
            <a:off x="8613849" y="1581080"/>
            <a:ext cx="1446750" cy="1167961"/>
            <a:chOff x="8613849" y="1793740"/>
            <a:chExt cx="1446750" cy="1167961"/>
          </a:xfrm>
        </p:grpSpPr>
        <p:grpSp>
          <p:nvGrpSpPr>
            <p:cNvPr id="66" name="Group 65">
              <a:extLst>
                <a:ext uri="{FF2B5EF4-FFF2-40B4-BE49-F238E27FC236}">
                  <a16:creationId xmlns:a16="http://schemas.microsoft.com/office/drawing/2014/main" id="{7A21CE4C-3E53-C42B-1638-C8B6AD5EFFAA}"/>
                </a:ext>
              </a:extLst>
            </p:cNvPr>
            <p:cNvGrpSpPr/>
            <p:nvPr/>
          </p:nvGrpSpPr>
          <p:grpSpPr>
            <a:xfrm>
              <a:off x="9244139" y="2371877"/>
              <a:ext cx="182096" cy="165542"/>
              <a:chOff x="2192059" y="2491703"/>
              <a:chExt cx="182096" cy="165542"/>
            </a:xfrm>
          </p:grpSpPr>
          <p:sp>
            <p:nvSpPr>
              <p:cNvPr id="37" name="Oval 36">
                <a:extLst>
                  <a:ext uri="{FF2B5EF4-FFF2-40B4-BE49-F238E27FC236}">
                    <a16:creationId xmlns:a16="http://schemas.microsoft.com/office/drawing/2014/main" id="{814C5D64-1132-95F7-DA2A-2C0191788CA4}"/>
                  </a:ext>
                </a:extLst>
              </p:cNvPr>
              <p:cNvSpPr/>
              <p:nvPr/>
            </p:nvSpPr>
            <p:spPr>
              <a:xfrm>
                <a:off x="2192059" y="2491703"/>
                <a:ext cx="182096" cy="165542"/>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38" name="Graphic 37">
                <a:extLst>
                  <a:ext uri="{FF2B5EF4-FFF2-40B4-BE49-F238E27FC236}">
                    <a16:creationId xmlns:a16="http://schemas.microsoft.com/office/drawing/2014/main" id="{83EA6043-4062-4CB4-43EB-18673DF3C90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47" name="Rectangle 46">
              <a:extLst>
                <a:ext uri="{FF2B5EF4-FFF2-40B4-BE49-F238E27FC236}">
                  <a16:creationId xmlns:a16="http://schemas.microsoft.com/office/drawing/2014/main" id="{37625851-ECEE-0B7C-5B48-5B28A2425950}"/>
                </a:ext>
              </a:extLst>
            </p:cNvPr>
            <p:cNvSpPr/>
            <p:nvPr/>
          </p:nvSpPr>
          <p:spPr>
            <a:xfrm>
              <a:off x="8613849" y="2326485"/>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45" name="Text Placeholder 10">
              <a:extLst>
                <a:ext uri="{FF2B5EF4-FFF2-40B4-BE49-F238E27FC236}">
                  <a16:creationId xmlns:a16="http://schemas.microsoft.com/office/drawing/2014/main" id="{62891DE8-04AA-EB0C-E186-527852B3F4D9}"/>
                </a:ext>
              </a:extLst>
            </p:cNvPr>
            <p:cNvSpPr txBox="1">
              <a:spLocks/>
            </p:cNvSpPr>
            <p:nvPr/>
          </p:nvSpPr>
          <p:spPr>
            <a:xfrm>
              <a:off x="9607489" y="2828126"/>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1,000MW</a:t>
              </a:r>
            </a:p>
          </p:txBody>
        </p:sp>
        <p:sp>
          <p:nvSpPr>
            <p:cNvPr id="49" name="Isosceles Triangle 48">
              <a:extLst>
                <a:ext uri="{FF2B5EF4-FFF2-40B4-BE49-F238E27FC236}">
                  <a16:creationId xmlns:a16="http://schemas.microsoft.com/office/drawing/2014/main" id="{150A8FEE-85F3-6E7F-9099-473C6EEB0982}"/>
                </a:ext>
              </a:extLst>
            </p:cNvPr>
            <p:cNvSpPr>
              <a:spLocks/>
            </p:cNvSpPr>
            <p:nvPr/>
          </p:nvSpPr>
          <p:spPr>
            <a:xfrm flipV="1">
              <a:off x="9683000" y="2604116"/>
              <a:ext cx="226711" cy="206101"/>
            </a:xfrm>
            <a:prstGeom prst="triangl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chemeClr val="accent1"/>
                </a:solidFill>
              </a:endParaRPr>
            </a:p>
          </p:txBody>
        </p:sp>
        <p:grpSp>
          <p:nvGrpSpPr>
            <p:cNvPr id="65" name="Group 64">
              <a:extLst>
                <a:ext uri="{FF2B5EF4-FFF2-40B4-BE49-F238E27FC236}">
                  <a16:creationId xmlns:a16="http://schemas.microsoft.com/office/drawing/2014/main" id="{ED2AAD2C-020A-C53A-C075-78BE32681458}"/>
                </a:ext>
              </a:extLst>
            </p:cNvPr>
            <p:cNvGrpSpPr/>
            <p:nvPr/>
          </p:nvGrpSpPr>
          <p:grpSpPr>
            <a:xfrm>
              <a:off x="8780658" y="2594753"/>
              <a:ext cx="390217" cy="206100"/>
              <a:chOff x="1661620" y="2779259"/>
              <a:chExt cx="390217" cy="206100"/>
            </a:xfrm>
          </p:grpSpPr>
          <p:sp>
            <p:nvSpPr>
              <p:cNvPr id="36" name="Oval 35">
                <a:extLst>
                  <a:ext uri="{FF2B5EF4-FFF2-40B4-BE49-F238E27FC236}">
                    <a16:creationId xmlns:a16="http://schemas.microsoft.com/office/drawing/2014/main" id="{022801CA-B659-C083-1C1A-6517694E1FFB}"/>
                  </a:ext>
                </a:extLst>
              </p:cNvPr>
              <p:cNvSpPr>
                <a:spLocks/>
              </p:cNvSpPr>
              <p:nvPr/>
            </p:nvSpPr>
            <p:spPr>
              <a:xfrm>
                <a:off x="1661620"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CCDDE0"/>
                    </a:solidFill>
                  </a:rPr>
                  <a:t>~</a:t>
                </a:r>
              </a:p>
            </p:txBody>
          </p:sp>
          <p:sp>
            <p:nvSpPr>
              <p:cNvPr id="58" name="Oval 57">
                <a:extLst>
                  <a:ext uri="{FF2B5EF4-FFF2-40B4-BE49-F238E27FC236}">
                    <a16:creationId xmlns:a16="http://schemas.microsoft.com/office/drawing/2014/main" id="{5BF2A03B-BA11-B959-C237-1445DBED6EA9}"/>
                  </a:ext>
                </a:extLst>
              </p:cNvPr>
              <p:cNvSpPr>
                <a:spLocks/>
              </p:cNvSpPr>
              <p:nvPr/>
            </p:nvSpPr>
            <p:spPr>
              <a:xfrm>
                <a:off x="1825126"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CCDDE0"/>
                    </a:solidFill>
                  </a:rPr>
                  <a:t>~</a:t>
                </a:r>
              </a:p>
            </p:txBody>
          </p:sp>
        </p:grpSp>
        <p:sp>
          <p:nvSpPr>
            <p:cNvPr id="62" name="Text Placeholder 10">
              <a:extLst>
                <a:ext uri="{FF2B5EF4-FFF2-40B4-BE49-F238E27FC236}">
                  <a16:creationId xmlns:a16="http://schemas.microsoft.com/office/drawing/2014/main" id="{BC5B6E58-36D7-28E4-1E9B-639D5A94219B}"/>
                </a:ext>
              </a:extLst>
            </p:cNvPr>
            <p:cNvSpPr txBox="1">
              <a:spLocks/>
            </p:cNvSpPr>
            <p:nvPr/>
          </p:nvSpPr>
          <p:spPr>
            <a:xfrm>
              <a:off x="8636613" y="2828126"/>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rgbClr val="CCDDE0"/>
                  </a:solidFill>
                </a:rPr>
                <a:t>600MW</a:t>
              </a:r>
            </a:p>
          </p:txBody>
        </p:sp>
        <p:sp>
          <p:nvSpPr>
            <p:cNvPr id="63" name="Text Placeholder 10">
              <a:extLst>
                <a:ext uri="{FF2B5EF4-FFF2-40B4-BE49-F238E27FC236}">
                  <a16:creationId xmlns:a16="http://schemas.microsoft.com/office/drawing/2014/main" id="{075A5F27-C391-5DDD-87C6-1F03D65C5247}"/>
                </a:ext>
              </a:extLst>
            </p:cNvPr>
            <p:cNvSpPr txBox="1">
              <a:spLocks/>
            </p:cNvSpPr>
            <p:nvPr/>
          </p:nvSpPr>
          <p:spPr>
            <a:xfrm>
              <a:off x="8972193" y="2828126"/>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rgbClr val="CCDDE0"/>
                  </a:solidFill>
                </a:rPr>
                <a:t>600MW</a:t>
              </a:r>
            </a:p>
          </p:txBody>
        </p:sp>
        <p:cxnSp>
          <p:nvCxnSpPr>
            <p:cNvPr id="68" name="Straight Connector 67">
              <a:extLst>
                <a:ext uri="{FF2B5EF4-FFF2-40B4-BE49-F238E27FC236}">
                  <a16:creationId xmlns:a16="http://schemas.microsoft.com/office/drawing/2014/main" id="{D189C030-95C9-A9D4-C5F4-3BC8F0778D36}"/>
                </a:ext>
              </a:extLst>
            </p:cNvPr>
            <p:cNvCxnSpPr>
              <a:cxnSpLocks/>
              <a:endCxn id="37" idx="0"/>
            </p:cNvCxnSpPr>
            <p:nvPr/>
          </p:nvCxnSpPr>
          <p:spPr>
            <a:xfrm flipH="1">
              <a:off x="9335187" y="1949714"/>
              <a:ext cx="1" cy="422163"/>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BFF2CBFF-84B2-D71E-770B-C02B314702F9}"/>
                </a:ext>
              </a:extLst>
            </p:cNvPr>
            <p:cNvCxnSpPr>
              <a:cxnSpLocks/>
              <a:stCxn id="36" idx="7"/>
            </p:cNvCxnSpPr>
            <p:nvPr/>
          </p:nvCxnSpPr>
          <p:spPr>
            <a:xfrm rot="5400000" flipH="1" flipV="1">
              <a:off x="9024009" y="2404807"/>
              <a:ext cx="170288" cy="269971"/>
            </a:xfrm>
            <a:prstGeom prst="bentConnector2">
              <a:avLst/>
            </a:prstGeom>
            <a:ln w="12700">
              <a:solidFill>
                <a:srgbClr val="005763">
                  <a:alpha val="20000"/>
                </a:srgbClr>
              </a:solidFill>
            </a:ln>
          </p:spPr>
          <p:style>
            <a:lnRef idx="2">
              <a:schemeClr val="accent1"/>
            </a:lnRef>
            <a:fillRef idx="0">
              <a:schemeClr val="accent1"/>
            </a:fillRef>
            <a:effectRef idx="1">
              <a:schemeClr val="accent1"/>
            </a:effectRef>
            <a:fontRef idx="minor">
              <a:schemeClr val="tx1"/>
            </a:fontRef>
          </p:style>
        </p:cxnSp>
        <p:cxnSp>
          <p:nvCxnSpPr>
            <p:cNvPr id="71" name="Connector: Elbow 70">
              <a:extLst>
                <a:ext uri="{FF2B5EF4-FFF2-40B4-BE49-F238E27FC236}">
                  <a16:creationId xmlns:a16="http://schemas.microsoft.com/office/drawing/2014/main" id="{3B3FE79B-E76C-4B5F-27EA-C4D87F26E4FB}"/>
                </a:ext>
              </a:extLst>
            </p:cNvPr>
            <p:cNvCxnSpPr>
              <a:cxnSpLocks/>
              <a:stCxn id="49" idx="3"/>
            </p:cNvCxnSpPr>
            <p:nvPr/>
          </p:nvCxnSpPr>
          <p:spPr>
            <a:xfrm rot="16200000" flipV="1">
              <a:off x="9536562" y="2344321"/>
              <a:ext cx="149468" cy="370121"/>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E9AF9C3D-8F98-DA9D-459B-687B505A998C}"/>
                </a:ext>
              </a:extLst>
            </p:cNvPr>
            <p:cNvSpPr/>
            <p:nvPr/>
          </p:nvSpPr>
          <p:spPr>
            <a:xfrm>
              <a:off x="8702396" y="1793740"/>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grpSp>
      <p:grpSp>
        <p:nvGrpSpPr>
          <p:cNvPr id="79" name="Group 78">
            <a:extLst>
              <a:ext uri="{FF2B5EF4-FFF2-40B4-BE49-F238E27FC236}">
                <a16:creationId xmlns:a16="http://schemas.microsoft.com/office/drawing/2014/main" id="{D6750B3F-B354-040E-4D0F-AB36728030B3}"/>
              </a:ext>
            </a:extLst>
          </p:cNvPr>
          <p:cNvGrpSpPr/>
          <p:nvPr/>
        </p:nvGrpSpPr>
        <p:grpSpPr>
          <a:xfrm>
            <a:off x="9246176" y="4964136"/>
            <a:ext cx="182096" cy="165542"/>
            <a:chOff x="2192059" y="2491703"/>
            <a:chExt cx="182096" cy="165542"/>
          </a:xfrm>
        </p:grpSpPr>
        <p:sp>
          <p:nvSpPr>
            <p:cNvPr id="91" name="Oval 90">
              <a:extLst>
                <a:ext uri="{FF2B5EF4-FFF2-40B4-BE49-F238E27FC236}">
                  <a16:creationId xmlns:a16="http://schemas.microsoft.com/office/drawing/2014/main" id="{E333C5E1-A25F-F0B3-21D6-916ACC385EC8}"/>
                </a:ext>
              </a:extLst>
            </p:cNvPr>
            <p:cNvSpPr/>
            <p:nvPr/>
          </p:nvSpPr>
          <p:spPr>
            <a:xfrm>
              <a:off x="2192059" y="2491703"/>
              <a:ext cx="182096" cy="165542"/>
            </a:xfrm>
            <a:prstGeom prst="ellipse">
              <a:avLst/>
            </a:prstGeom>
            <a:solidFill>
              <a:schemeClr val="bg1"/>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92" name="Graphic 91">
              <a:extLst>
                <a:ext uri="{FF2B5EF4-FFF2-40B4-BE49-F238E27FC236}">
                  <a16:creationId xmlns:a16="http://schemas.microsoft.com/office/drawing/2014/main" id="{1BD054AB-B36A-34BB-26D2-EEAEE4993C3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195558" y="2494884"/>
              <a:ext cx="175098" cy="159180"/>
            </a:xfrm>
            <a:prstGeom prst="rect">
              <a:avLst/>
            </a:prstGeom>
          </p:spPr>
        </p:pic>
      </p:grpSp>
      <p:sp>
        <p:nvSpPr>
          <p:cNvPr id="80" name="Rectangle 79">
            <a:extLst>
              <a:ext uri="{FF2B5EF4-FFF2-40B4-BE49-F238E27FC236}">
                <a16:creationId xmlns:a16="http://schemas.microsoft.com/office/drawing/2014/main" id="{B83196DF-204E-C2F3-054C-5DACAB0DB6E2}"/>
              </a:ext>
            </a:extLst>
          </p:cNvPr>
          <p:cNvSpPr/>
          <p:nvPr/>
        </p:nvSpPr>
        <p:spPr>
          <a:xfrm>
            <a:off x="8613849" y="4918744"/>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81" name="Text Placeholder 10">
            <a:extLst>
              <a:ext uri="{FF2B5EF4-FFF2-40B4-BE49-F238E27FC236}">
                <a16:creationId xmlns:a16="http://schemas.microsoft.com/office/drawing/2014/main" id="{5935BE32-4CD8-672F-4EF3-D53EDD2642DD}"/>
              </a:ext>
            </a:extLst>
          </p:cNvPr>
          <p:cNvSpPr txBox="1">
            <a:spLocks/>
          </p:cNvSpPr>
          <p:nvPr/>
        </p:nvSpPr>
        <p:spPr>
          <a:xfrm>
            <a:off x="9607489" y="5420385"/>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rgbClr val="CCDDE0"/>
                </a:solidFill>
              </a:rPr>
              <a:t>1,000MW</a:t>
            </a:r>
          </a:p>
        </p:txBody>
      </p:sp>
      <p:sp>
        <p:nvSpPr>
          <p:cNvPr id="82" name="Isosceles Triangle 81">
            <a:extLst>
              <a:ext uri="{FF2B5EF4-FFF2-40B4-BE49-F238E27FC236}">
                <a16:creationId xmlns:a16="http://schemas.microsoft.com/office/drawing/2014/main" id="{3D432CDF-84A6-7AAE-B2C8-E9603ACF7B8B}"/>
              </a:ext>
            </a:extLst>
          </p:cNvPr>
          <p:cNvSpPr>
            <a:spLocks/>
          </p:cNvSpPr>
          <p:nvPr/>
        </p:nvSpPr>
        <p:spPr>
          <a:xfrm flipV="1">
            <a:off x="9683000" y="5196375"/>
            <a:ext cx="226711" cy="206101"/>
          </a:xfrm>
          <a:prstGeom prst="triangl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chemeClr val="accent1"/>
              </a:solidFill>
            </a:endParaRPr>
          </a:p>
        </p:txBody>
      </p:sp>
      <p:sp>
        <p:nvSpPr>
          <p:cNvPr id="89" name="Oval 88">
            <a:extLst>
              <a:ext uri="{FF2B5EF4-FFF2-40B4-BE49-F238E27FC236}">
                <a16:creationId xmlns:a16="http://schemas.microsoft.com/office/drawing/2014/main" id="{D64B38B6-AC1D-4C9D-90D7-B94387F31837}"/>
              </a:ext>
            </a:extLst>
          </p:cNvPr>
          <p:cNvSpPr>
            <a:spLocks/>
          </p:cNvSpPr>
          <p:nvPr/>
        </p:nvSpPr>
        <p:spPr>
          <a:xfrm>
            <a:off x="8780658" y="5187012"/>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90" name="Oval 89">
            <a:extLst>
              <a:ext uri="{FF2B5EF4-FFF2-40B4-BE49-F238E27FC236}">
                <a16:creationId xmlns:a16="http://schemas.microsoft.com/office/drawing/2014/main" id="{885D6A02-213F-6B89-0170-5C21E9E0806A}"/>
              </a:ext>
            </a:extLst>
          </p:cNvPr>
          <p:cNvSpPr>
            <a:spLocks/>
          </p:cNvSpPr>
          <p:nvPr/>
        </p:nvSpPr>
        <p:spPr>
          <a:xfrm>
            <a:off x="8944164" y="5187012"/>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84" name="Text Placeholder 10">
            <a:extLst>
              <a:ext uri="{FF2B5EF4-FFF2-40B4-BE49-F238E27FC236}">
                <a16:creationId xmlns:a16="http://schemas.microsoft.com/office/drawing/2014/main" id="{B78CCCE5-5D0F-CF41-8A3A-7CDCA8E1C004}"/>
              </a:ext>
            </a:extLst>
          </p:cNvPr>
          <p:cNvSpPr txBox="1">
            <a:spLocks/>
          </p:cNvSpPr>
          <p:nvPr/>
        </p:nvSpPr>
        <p:spPr>
          <a:xfrm>
            <a:off x="8636613"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sp>
        <p:nvSpPr>
          <p:cNvPr id="85" name="Text Placeholder 10">
            <a:extLst>
              <a:ext uri="{FF2B5EF4-FFF2-40B4-BE49-F238E27FC236}">
                <a16:creationId xmlns:a16="http://schemas.microsoft.com/office/drawing/2014/main" id="{4BBF2CA1-E5A2-2EA3-24CA-B376C44B68DA}"/>
              </a:ext>
            </a:extLst>
          </p:cNvPr>
          <p:cNvSpPr txBox="1">
            <a:spLocks/>
          </p:cNvSpPr>
          <p:nvPr/>
        </p:nvSpPr>
        <p:spPr>
          <a:xfrm>
            <a:off x="8972193"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cxnSp>
        <p:nvCxnSpPr>
          <p:cNvPr id="86" name="Straight Connector 85">
            <a:extLst>
              <a:ext uri="{FF2B5EF4-FFF2-40B4-BE49-F238E27FC236}">
                <a16:creationId xmlns:a16="http://schemas.microsoft.com/office/drawing/2014/main" id="{DA712530-9E07-BAF4-D43F-D4AD17D29566}"/>
              </a:ext>
            </a:extLst>
          </p:cNvPr>
          <p:cNvCxnSpPr>
            <a:cxnSpLocks/>
          </p:cNvCxnSpPr>
          <p:nvPr/>
        </p:nvCxnSpPr>
        <p:spPr>
          <a:xfrm>
            <a:off x="9335188" y="4541973"/>
            <a:ext cx="2036" cy="422163"/>
          </a:xfrm>
          <a:prstGeom prst="line">
            <a:avLst/>
          </a:prstGeom>
          <a:ln w="12700" cap="flat">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6EB779E9-146E-C975-F348-10A05B0C5932}"/>
              </a:ext>
            </a:extLst>
          </p:cNvPr>
          <p:cNvCxnSpPr>
            <a:cxnSpLocks/>
          </p:cNvCxnSpPr>
          <p:nvPr/>
        </p:nvCxnSpPr>
        <p:spPr>
          <a:xfrm rot="5400000" flipH="1" flipV="1">
            <a:off x="9025028" y="4996047"/>
            <a:ext cx="170288" cy="27200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88" name="Connector: Elbow 87">
            <a:extLst>
              <a:ext uri="{FF2B5EF4-FFF2-40B4-BE49-F238E27FC236}">
                <a16:creationId xmlns:a16="http://schemas.microsoft.com/office/drawing/2014/main" id="{032BCA0A-A905-9536-E294-939D5A387651}"/>
              </a:ext>
            </a:extLst>
          </p:cNvPr>
          <p:cNvCxnSpPr>
            <a:cxnSpLocks/>
            <a:stCxn id="82" idx="3"/>
          </p:cNvCxnSpPr>
          <p:nvPr/>
        </p:nvCxnSpPr>
        <p:spPr>
          <a:xfrm rot="16200000" flipV="1">
            <a:off x="9537580" y="4937599"/>
            <a:ext cx="149468" cy="368084"/>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grpSp>
        <p:nvGrpSpPr>
          <p:cNvPr id="100" name="Group 99">
            <a:extLst>
              <a:ext uri="{FF2B5EF4-FFF2-40B4-BE49-F238E27FC236}">
                <a16:creationId xmlns:a16="http://schemas.microsoft.com/office/drawing/2014/main" id="{68AFB11D-A9B1-E150-EC8F-4A7BBC4F8243}"/>
              </a:ext>
            </a:extLst>
          </p:cNvPr>
          <p:cNvGrpSpPr/>
          <p:nvPr/>
        </p:nvGrpSpPr>
        <p:grpSpPr>
          <a:xfrm>
            <a:off x="10844177" y="4964136"/>
            <a:ext cx="182096" cy="165542"/>
            <a:chOff x="2192059" y="2491703"/>
            <a:chExt cx="182096" cy="165542"/>
          </a:xfrm>
        </p:grpSpPr>
        <p:sp>
          <p:nvSpPr>
            <p:cNvPr id="112" name="Oval 111">
              <a:extLst>
                <a:ext uri="{FF2B5EF4-FFF2-40B4-BE49-F238E27FC236}">
                  <a16:creationId xmlns:a16="http://schemas.microsoft.com/office/drawing/2014/main" id="{610B50C6-F67F-C15F-FCE4-9C0CBECC124A}"/>
                </a:ext>
              </a:extLst>
            </p:cNvPr>
            <p:cNvSpPr/>
            <p:nvPr/>
          </p:nvSpPr>
          <p:spPr>
            <a:xfrm>
              <a:off x="2192059" y="2491703"/>
              <a:ext cx="182096" cy="165542"/>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26D07C"/>
                </a:solidFill>
                <a:effectLst/>
                <a:uLnTx/>
                <a:uFillTx/>
                <a:latin typeface="Arial"/>
                <a:ea typeface="+mn-ea"/>
                <a:cs typeface="+mn-cs"/>
              </a:endParaRPr>
            </a:p>
          </p:txBody>
        </p:sp>
        <p:pic>
          <p:nvPicPr>
            <p:cNvPr id="113" name="Graphic 112">
              <a:extLst>
                <a:ext uri="{FF2B5EF4-FFF2-40B4-BE49-F238E27FC236}">
                  <a16:creationId xmlns:a16="http://schemas.microsoft.com/office/drawing/2014/main" id="{1B1896FC-36D6-DDF6-CEED-364339C130A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195558" y="2494884"/>
              <a:ext cx="175098" cy="159180"/>
            </a:xfrm>
            <a:prstGeom prst="rect">
              <a:avLst/>
            </a:prstGeom>
          </p:spPr>
        </p:pic>
      </p:grpSp>
      <p:sp>
        <p:nvSpPr>
          <p:cNvPr id="101" name="Rectangle 100">
            <a:extLst>
              <a:ext uri="{FF2B5EF4-FFF2-40B4-BE49-F238E27FC236}">
                <a16:creationId xmlns:a16="http://schemas.microsoft.com/office/drawing/2014/main" id="{72298098-0251-440B-EF4B-6BB47DC6A183}"/>
              </a:ext>
            </a:extLst>
          </p:cNvPr>
          <p:cNvSpPr/>
          <p:nvPr/>
        </p:nvSpPr>
        <p:spPr>
          <a:xfrm>
            <a:off x="10211850" y="4918744"/>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02" name="Text Placeholder 10">
            <a:extLst>
              <a:ext uri="{FF2B5EF4-FFF2-40B4-BE49-F238E27FC236}">
                <a16:creationId xmlns:a16="http://schemas.microsoft.com/office/drawing/2014/main" id="{8CB71030-D994-CF31-13E8-250DE7F6733F}"/>
              </a:ext>
            </a:extLst>
          </p:cNvPr>
          <p:cNvSpPr txBox="1">
            <a:spLocks/>
          </p:cNvSpPr>
          <p:nvPr/>
        </p:nvSpPr>
        <p:spPr>
          <a:xfrm>
            <a:off x="11205490" y="5420385"/>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1,000MW</a:t>
            </a:r>
          </a:p>
        </p:txBody>
      </p:sp>
      <p:sp>
        <p:nvSpPr>
          <p:cNvPr id="103" name="Isosceles Triangle 102">
            <a:extLst>
              <a:ext uri="{FF2B5EF4-FFF2-40B4-BE49-F238E27FC236}">
                <a16:creationId xmlns:a16="http://schemas.microsoft.com/office/drawing/2014/main" id="{0012C73A-1D4F-BF4F-9C55-901C3C907597}"/>
              </a:ext>
            </a:extLst>
          </p:cNvPr>
          <p:cNvSpPr>
            <a:spLocks/>
          </p:cNvSpPr>
          <p:nvPr/>
        </p:nvSpPr>
        <p:spPr>
          <a:xfrm flipV="1">
            <a:off x="11281001" y="5196375"/>
            <a:ext cx="226711" cy="206101"/>
          </a:xfrm>
          <a:prstGeom prst="triangl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rgbClr val="26D07C"/>
              </a:solidFill>
            </a:endParaRPr>
          </a:p>
        </p:txBody>
      </p:sp>
      <p:grpSp>
        <p:nvGrpSpPr>
          <p:cNvPr id="104" name="Group 103">
            <a:extLst>
              <a:ext uri="{FF2B5EF4-FFF2-40B4-BE49-F238E27FC236}">
                <a16:creationId xmlns:a16="http://schemas.microsoft.com/office/drawing/2014/main" id="{BF5F09F0-10CA-BB4B-4A16-3C82735D0F8D}"/>
              </a:ext>
            </a:extLst>
          </p:cNvPr>
          <p:cNvGrpSpPr/>
          <p:nvPr/>
        </p:nvGrpSpPr>
        <p:grpSpPr>
          <a:xfrm>
            <a:off x="10378659" y="5187012"/>
            <a:ext cx="390217" cy="206100"/>
            <a:chOff x="1661620" y="2779259"/>
            <a:chExt cx="390217" cy="206100"/>
          </a:xfrm>
        </p:grpSpPr>
        <p:sp>
          <p:nvSpPr>
            <p:cNvPr id="110" name="Oval 109">
              <a:extLst>
                <a:ext uri="{FF2B5EF4-FFF2-40B4-BE49-F238E27FC236}">
                  <a16:creationId xmlns:a16="http://schemas.microsoft.com/office/drawing/2014/main" id="{AC55C20E-6F55-AEF9-47BE-19E2B3A8FCEB}"/>
                </a:ext>
              </a:extLst>
            </p:cNvPr>
            <p:cNvSpPr>
              <a:spLocks/>
            </p:cNvSpPr>
            <p:nvPr/>
          </p:nvSpPr>
          <p:spPr>
            <a:xfrm>
              <a:off x="1661620"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111" name="Oval 110">
              <a:extLst>
                <a:ext uri="{FF2B5EF4-FFF2-40B4-BE49-F238E27FC236}">
                  <a16:creationId xmlns:a16="http://schemas.microsoft.com/office/drawing/2014/main" id="{A399D850-FC66-4F25-1A42-79D525586B37}"/>
                </a:ext>
              </a:extLst>
            </p:cNvPr>
            <p:cNvSpPr>
              <a:spLocks/>
            </p:cNvSpPr>
            <p:nvPr/>
          </p:nvSpPr>
          <p:spPr>
            <a:xfrm>
              <a:off x="1825126"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grpSp>
      <p:sp>
        <p:nvSpPr>
          <p:cNvPr id="105" name="Text Placeholder 10">
            <a:extLst>
              <a:ext uri="{FF2B5EF4-FFF2-40B4-BE49-F238E27FC236}">
                <a16:creationId xmlns:a16="http://schemas.microsoft.com/office/drawing/2014/main" id="{EDF46306-CE24-5C6E-D427-3E68D9216BD6}"/>
              </a:ext>
            </a:extLst>
          </p:cNvPr>
          <p:cNvSpPr txBox="1">
            <a:spLocks/>
          </p:cNvSpPr>
          <p:nvPr/>
        </p:nvSpPr>
        <p:spPr>
          <a:xfrm>
            <a:off x="10234614"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sp>
        <p:nvSpPr>
          <p:cNvPr id="106" name="Text Placeholder 10">
            <a:extLst>
              <a:ext uri="{FF2B5EF4-FFF2-40B4-BE49-F238E27FC236}">
                <a16:creationId xmlns:a16="http://schemas.microsoft.com/office/drawing/2014/main" id="{68DB0C34-AC69-2973-E2C0-A31935972374}"/>
              </a:ext>
            </a:extLst>
          </p:cNvPr>
          <p:cNvSpPr txBox="1">
            <a:spLocks/>
          </p:cNvSpPr>
          <p:nvPr/>
        </p:nvSpPr>
        <p:spPr>
          <a:xfrm>
            <a:off x="10570194"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cxnSp>
        <p:nvCxnSpPr>
          <p:cNvPr id="107" name="Straight Connector 106">
            <a:extLst>
              <a:ext uri="{FF2B5EF4-FFF2-40B4-BE49-F238E27FC236}">
                <a16:creationId xmlns:a16="http://schemas.microsoft.com/office/drawing/2014/main" id="{6D3A63BB-4262-3165-494E-93910F0A9BB2}"/>
              </a:ext>
            </a:extLst>
          </p:cNvPr>
          <p:cNvCxnSpPr>
            <a:cxnSpLocks/>
          </p:cNvCxnSpPr>
          <p:nvPr/>
        </p:nvCxnSpPr>
        <p:spPr>
          <a:xfrm>
            <a:off x="10933189" y="4541973"/>
            <a:ext cx="2036" cy="422163"/>
          </a:xfrm>
          <a:prstGeom prst="line">
            <a:avLst/>
          </a:prstGeom>
          <a:ln w="12700" cap="flat">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D06F3644-E518-934E-2706-ECDDE922B5EB}"/>
              </a:ext>
            </a:extLst>
          </p:cNvPr>
          <p:cNvCxnSpPr>
            <a:cxnSpLocks/>
          </p:cNvCxnSpPr>
          <p:nvPr/>
        </p:nvCxnSpPr>
        <p:spPr>
          <a:xfrm rot="5400000" flipH="1" flipV="1">
            <a:off x="10623029" y="4996047"/>
            <a:ext cx="170288" cy="27200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109" name="Connector: Elbow 108">
            <a:extLst>
              <a:ext uri="{FF2B5EF4-FFF2-40B4-BE49-F238E27FC236}">
                <a16:creationId xmlns:a16="http://schemas.microsoft.com/office/drawing/2014/main" id="{A19CE5D4-4747-9DD2-4025-512B8DE5C976}"/>
              </a:ext>
            </a:extLst>
          </p:cNvPr>
          <p:cNvCxnSpPr>
            <a:cxnSpLocks/>
            <a:stCxn id="103" idx="3"/>
          </p:cNvCxnSpPr>
          <p:nvPr/>
        </p:nvCxnSpPr>
        <p:spPr>
          <a:xfrm rot="16200000" flipV="1">
            <a:off x="11135581" y="4937599"/>
            <a:ext cx="149468" cy="368084"/>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360175B-8DC6-FF74-AD3B-C090035BE439}"/>
              </a:ext>
            </a:extLst>
          </p:cNvPr>
          <p:cNvSpPr txBox="1">
            <a:spLocks/>
          </p:cNvSpPr>
          <p:nvPr/>
        </p:nvSpPr>
        <p:spPr>
          <a:xfrm>
            <a:off x="1254131" y="4385999"/>
            <a:ext cx="14203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Generation Interconnection</a:t>
            </a:r>
          </a:p>
        </p:txBody>
      </p:sp>
      <p:sp>
        <p:nvSpPr>
          <p:cNvPr id="10" name="TextBox 9">
            <a:extLst>
              <a:ext uri="{FF2B5EF4-FFF2-40B4-BE49-F238E27FC236}">
                <a16:creationId xmlns:a16="http://schemas.microsoft.com/office/drawing/2014/main" id="{4B08BF48-2D71-337D-0BEE-FED5DA1E2A87}"/>
              </a:ext>
            </a:extLst>
          </p:cNvPr>
          <p:cNvSpPr txBox="1">
            <a:spLocks/>
          </p:cNvSpPr>
          <p:nvPr/>
        </p:nvSpPr>
        <p:spPr>
          <a:xfrm>
            <a:off x="2878037" y="4385999"/>
            <a:ext cx="3349225"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Assesses generation to </a:t>
            </a:r>
            <a:r>
              <a:rPr lang="en-US" sz="1400" b="1"/>
              <a:t>determine export capability </a:t>
            </a:r>
            <a:r>
              <a:rPr lang="en-US" sz="1400"/>
              <a:t>and interconnection requirements; </a:t>
            </a:r>
            <a:r>
              <a:rPr lang="en-US" sz="1400" b="1"/>
              <a:t>co-located load is included in the study when it materially affects system performance </a:t>
            </a:r>
            <a:r>
              <a:rPr lang="en-US" sz="1400"/>
              <a:t>(e.g., stability, voltage, operations)</a:t>
            </a:r>
            <a:r>
              <a:rPr lang="en-US" sz="1400" baseline="30000"/>
              <a:t>2</a:t>
            </a:r>
            <a:endParaRPr lang="en-US" sz="1400"/>
          </a:p>
        </p:txBody>
      </p:sp>
      <p:sp>
        <p:nvSpPr>
          <p:cNvPr id="11" name="TextBox 10">
            <a:extLst>
              <a:ext uri="{FF2B5EF4-FFF2-40B4-BE49-F238E27FC236}">
                <a16:creationId xmlns:a16="http://schemas.microsoft.com/office/drawing/2014/main" id="{A19E50A9-6F00-3C5A-CBB9-BC028ABEEC39}"/>
              </a:ext>
            </a:extLst>
          </p:cNvPr>
          <p:cNvSpPr txBox="1">
            <a:spLocks/>
          </p:cNvSpPr>
          <p:nvPr/>
        </p:nvSpPr>
        <p:spPr>
          <a:xfrm>
            <a:off x="6379169" y="4385999"/>
            <a:ext cx="2079604"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Maximum export (injection) limits, stability constraints</a:t>
            </a:r>
            <a:r>
              <a:rPr lang="en-US" sz="1400"/>
              <a:t>, and interconnection requirements</a:t>
            </a:r>
          </a:p>
        </p:txBody>
      </p:sp>
      <p:sp>
        <p:nvSpPr>
          <p:cNvPr id="25" name="Rectangle 24">
            <a:extLst>
              <a:ext uri="{FF2B5EF4-FFF2-40B4-BE49-F238E27FC236}">
                <a16:creationId xmlns:a16="http://schemas.microsoft.com/office/drawing/2014/main" id="{8883E7E7-4935-5CD8-FAC4-5355C615329D}"/>
              </a:ext>
            </a:extLst>
          </p:cNvPr>
          <p:cNvSpPr/>
          <p:nvPr/>
        </p:nvSpPr>
        <p:spPr>
          <a:xfrm>
            <a:off x="8702396" y="4385999"/>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sp>
        <p:nvSpPr>
          <p:cNvPr id="29" name="Rectangle 28">
            <a:extLst>
              <a:ext uri="{FF2B5EF4-FFF2-40B4-BE49-F238E27FC236}">
                <a16:creationId xmlns:a16="http://schemas.microsoft.com/office/drawing/2014/main" id="{25726F2E-154E-3084-40DD-239E5DA93517}"/>
              </a:ext>
            </a:extLst>
          </p:cNvPr>
          <p:cNvSpPr/>
          <p:nvPr/>
        </p:nvSpPr>
        <p:spPr>
          <a:xfrm>
            <a:off x="10300397" y="4385999"/>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grpSp>
        <p:nvGrpSpPr>
          <p:cNvPr id="121" name="Group 120">
            <a:extLst>
              <a:ext uri="{FF2B5EF4-FFF2-40B4-BE49-F238E27FC236}">
                <a16:creationId xmlns:a16="http://schemas.microsoft.com/office/drawing/2014/main" id="{3164C666-BA1B-9DCC-B500-EEA5D32ABD1A}"/>
              </a:ext>
            </a:extLst>
          </p:cNvPr>
          <p:cNvGrpSpPr/>
          <p:nvPr/>
        </p:nvGrpSpPr>
        <p:grpSpPr>
          <a:xfrm>
            <a:off x="9246176" y="3499326"/>
            <a:ext cx="182096" cy="165542"/>
            <a:chOff x="2192059" y="2491703"/>
            <a:chExt cx="182096" cy="165542"/>
          </a:xfrm>
        </p:grpSpPr>
        <p:sp>
          <p:nvSpPr>
            <p:cNvPr id="133" name="Oval 132">
              <a:extLst>
                <a:ext uri="{FF2B5EF4-FFF2-40B4-BE49-F238E27FC236}">
                  <a16:creationId xmlns:a16="http://schemas.microsoft.com/office/drawing/2014/main" id="{9CD153E7-2480-088E-492D-796D5A317B4E}"/>
                </a:ext>
              </a:extLst>
            </p:cNvPr>
            <p:cNvSpPr/>
            <p:nvPr/>
          </p:nvSpPr>
          <p:spPr>
            <a:xfrm>
              <a:off x="2192059" y="2491703"/>
              <a:ext cx="182096" cy="165542"/>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134" name="Graphic 133">
              <a:extLst>
                <a:ext uri="{FF2B5EF4-FFF2-40B4-BE49-F238E27FC236}">
                  <a16:creationId xmlns:a16="http://schemas.microsoft.com/office/drawing/2014/main" id="{2F5DEC59-4233-69BA-46C7-52100CD6AC0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195558" y="2494884"/>
              <a:ext cx="175098" cy="159180"/>
            </a:xfrm>
            <a:prstGeom prst="rect">
              <a:avLst/>
            </a:prstGeom>
          </p:spPr>
        </p:pic>
      </p:grpSp>
      <p:sp>
        <p:nvSpPr>
          <p:cNvPr id="122" name="Rectangle 121">
            <a:extLst>
              <a:ext uri="{FF2B5EF4-FFF2-40B4-BE49-F238E27FC236}">
                <a16:creationId xmlns:a16="http://schemas.microsoft.com/office/drawing/2014/main" id="{46EEF674-542C-5658-00A0-4F840CC85B77}"/>
              </a:ext>
            </a:extLst>
          </p:cNvPr>
          <p:cNvSpPr/>
          <p:nvPr/>
        </p:nvSpPr>
        <p:spPr>
          <a:xfrm>
            <a:off x="8613849" y="3453934"/>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23" name="Text Placeholder 10">
            <a:extLst>
              <a:ext uri="{FF2B5EF4-FFF2-40B4-BE49-F238E27FC236}">
                <a16:creationId xmlns:a16="http://schemas.microsoft.com/office/drawing/2014/main" id="{FD324D97-AA27-D073-71E6-20017CBB711E}"/>
              </a:ext>
            </a:extLst>
          </p:cNvPr>
          <p:cNvSpPr txBox="1">
            <a:spLocks/>
          </p:cNvSpPr>
          <p:nvPr/>
        </p:nvSpPr>
        <p:spPr>
          <a:xfrm>
            <a:off x="9607489" y="3955575"/>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1,000MW</a:t>
            </a:r>
          </a:p>
        </p:txBody>
      </p:sp>
      <p:sp>
        <p:nvSpPr>
          <p:cNvPr id="124" name="Isosceles Triangle 123">
            <a:extLst>
              <a:ext uri="{FF2B5EF4-FFF2-40B4-BE49-F238E27FC236}">
                <a16:creationId xmlns:a16="http://schemas.microsoft.com/office/drawing/2014/main" id="{11C5F02F-F9A3-41E6-D80C-37180CB3278C}"/>
              </a:ext>
            </a:extLst>
          </p:cNvPr>
          <p:cNvSpPr>
            <a:spLocks/>
          </p:cNvSpPr>
          <p:nvPr/>
        </p:nvSpPr>
        <p:spPr>
          <a:xfrm flipV="1">
            <a:off x="9683000" y="3731565"/>
            <a:ext cx="226711" cy="206101"/>
          </a:xfrm>
          <a:prstGeom prst="triangl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chemeClr val="accent1"/>
              </a:solidFill>
            </a:endParaRPr>
          </a:p>
        </p:txBody>
      </p:sp>
      <p:grpSp>
        <p:nvGrpSpPr>
          <p:cNvPr id="125" name="Group 124">
            <a:extLst>
              <a:ext uri="{FF2B5EF4-FFF2-40B4-BE49-F238E27FC236}">
                <a16:creationId xmlns:a16="http://schemas.microsoft.com/office/drawing/2014/main" id="{0C57B949-FC82-7999-B4DF-331620A2E6AE}"/>
              </a:ext>
            </a:extLst>
          </p:cNvPr>
          <p:cNvGrpSpPr/>
          <p:nvPr/>
        </p:nvGrpSpPr>
        <p:grpSpPr>
          <a:xfrm>
            <a:off x="8780658" y="3722202"/>
            <a:ext cx="390217" cy="206100"/>
            <a:chOff x="1661620" y="2779259"/>
            <a:chExt cx="390217" cy="206100"/>
          </a:xfrm>
        </p:grpSpPr>
        <p:sp>
          <p:nvSpPr>
            <p:cNvPr id="131" name="Oval 130">
              <a:extLst>
                <a:ext uri="{FF2B5EF4-FFF2-40B4-BE49-F238E27FC236}">
                  <a16:creationId xmlns:a16="http://schemas.microsoft.com/office/drawing/2014/main" id="{CC80E96C-9921-FA1A-EEE9-F3D1AC3FE524}"/>
                </a:ext>
              </a:extLst>
            </p:cNvPr>
            <p:cNvSpPr>
              <a:spLocks/>
            </p:cNvSpPr>
            <p:nvPr/>
          </p:nvSpPr>
          <p:spPr>
            <a:xfrm>
              <a:off x="1661620"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132" name="Oval 131">
              <a:extLst>
                <a:ext uri="{FF2B5EF4-FFF2-40B4-BE49-F238E27FC236}">
                  <a16:creationId xmlns:a16="http://schemas.microsoft.com/office/drawing/2014/main" id="{55C25E94-5F86-DD36-BB0C-3883BC892944}"/>
                </a:ext>
              </a:extLst>
            </p:cNvPr>
            <p:cNvSpPr>
              <a:spLocks/>
            </p:cNvSpPr>
            <p:nvPr/>
          </p:nvSpPr>
          <p:spPr>
            <a:xfrm>
              <a:off x="1825126"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grpSp>
      <p:sp>
        <p:nvSpPr>
          <p:cNvPr id="126" name="Text Placeholder 10">
            <a:extLst>
              <a:ext uri="{FF2B5EF4-FFF2-40B4-BE49-F238E27FC236}">
                <a16:creationId xmlns:a16="http://schemas.microsoft.com/office/drawing/2014/main" id="{8EEB6B26-2973-4975-53C6-77CD952440BA}"/>
              </a:ext>
            </a:extLst>
          </p:cNvPr>
          <p:cNvSpPr txBox="1">
            <a:spLocks/>
          </p:cNvSpPr>
          <p:nvPr/>
        </p:nvSpPr>
        <p:spPr>
          <a:xfrm>
            <a:off x="8636613" y="395557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sp>
        <p:nvSpPr>
          <p:cNvPr id="127" name="Text Placeholder 10">
            <a:extLst>
              <a:ext uri="{FF2B5EF4-FFF2-40B4-BE49-F238E27FC236}">
                <a16:creationId xmlns:a16="http://schemas.microsoft.com/office/drawing/2014/main" id="{0E646191-2558-9765-8C74-FE37CF09FC70}"/>
              </a:ext>
            </a:extLst>
          </p:cNvPr>
          <p:cNvSpPr txBox="1">
            <a:spLocks/>
          </p:cNvSpPr>
          <p:nvPr/>
        </p:nvSpPr>
        <p:spPr>
          <a:xfrm>
            <a:off x="8972193" y="395557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cxnSp>
        <p:nvCxnSpPr>
          <p:cNvPr id="128" name="Straight Connector 127">
            <a:extLst>
              <a:ext uri="{FF2B5EF4-FFF2-40B4-BE49-F238E27FC236}">
                <a16:creationId xmlns:a16="http://schemas.microsoft.com/office/drawing/2014/main" id="{2FFE20C0-7612-6197-51D3-AC08988786CE}"/>
              </a:ext>
            </a:extLst>
          </p:cNvPr>
          <p:cNvCxnSpPr>
            <a:cxnSpLocks/>
            <a:endCxn id="133" idx="0"/>
          </p:cNvCxnSpPr>
          <p:nvPr/>
        </p:nvCxnSpPr>
        <p:spPr>
          <a:xfrm>
            <a:off x="9335188" y="3077163"/>
            <a:ext cx="2036" cy="422163"/>
          </a:xfrm>
          <a:prstGeom prst="line">
            <a:avLst/>
          </a:prstGeom>
          <a:ln w="12700" cap="flat">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249F2217-E96A-C366-3D1F-3B2EB2A64509}"/>
              </a:ext>
            </a:extLst>
          </p:cNvPr>
          <p:cNvCxnSpPr>
            <a:cxnSpLocks/>
          </p:cNvCxnSpPr>
          <p:nvPr/>
        </p:nvCxnSpPr>
        <p:spPr>
          <a:xfrm rot="5400000" flipH="1" flipV="1">
            <a:off x="9025028" y="3531237"/>
            <a:ext cx="170288" cy="27200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130" name="Connector: Elbow 129">
            <a:extLst>
              <a:ext uri="{FF2B5EF4-FFF2-40B4-BE49-F238E27FC236}">
                <a16:creationId xmlns:a16="http://schemas.microsoft.com/office/drawing/2014/main" id="{38B748A4-0200-7690-75FC-8DEDCB191AE6}"/>
              </a:ext>
            </a:extLst>
          </p:cNvPr>
          <p:cNvCxnSpPr>
            <a:cxnSpLocks/>
            <a:stCxn id="124" idx="3"/>
          </p:cNvCxnSpPr>
          <p:nvPr/>
        </p:nvCxnSpPr>
        <p:spPr>
          <a:xfrm rot="16200000" flipV="1">
            <a:off x="9537580" y="3472789"/>
            <a:ext cx="149468" cy="368084"/>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592532D-EC3E-9787-7E69-983F5EBCAB9B}"/>
              </a:ext>
            </a:extLst>
          </p:cNvPr>
          <p:cNvSpPr txBox="1">
            <a:spLocks/>
          </p:cNvSpPr>
          <p:nvPr/>
        </p:nvSpPr>
        <p:spPr>
          <a:xfrm>
            <a:off x="1254131" y="2921189"/>
            <a:ext cx="14203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Transmission planning</a:t>
            </a:r>
          </a:p>
        </p:txBody>
      </p:sp>
      <p:sp>
        <p:nvSpPr>
          <p:cNvPr id="13" name="TextBox 12">
            <a:extLst>
              <a:ext uri="{FF2B5EF4-FFF2-40B4-BE49-F238E27FC236}">
                <a16:creationId xmlns:a16="http://schemas.microsoft.com/office/drawing/2014/main" id="{EA8002B9-BAB7-0C2B-2669-4418A6E31064}"/>
              </a:ext>
            </a:extLst>
          </p:cNvPr>
          <p:cNvSpPr txBox="1">
            <a:spLocks/>
          </p:cNvSpPr>
          <p:nvPr/>
        </p:nvSpPr>
        <p:spPr>
          <a:xfrm>
            <a:off x="2878037" y="2921189"/>
            <a:ext cx="3349225"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Identifies system constraints and </a:t>
            </a:r>
            <a:r>
              <a:rPr lang="en-US" sz="1400" b="1"/>
              <a:t>determines network upgrades required to reliably support the combined load and generation under normal planning assumptions </a:t>
            </a:r>
            <a:r>
              <a:rPr lang="en-US" sz="1400"/>
              <a:t>(e.g., N-1/G-1)</a:t>
            </a:r>
          </a:p>
        </p:txBody>
      </p:sp>
      <p:sp>
        <p:nvSpPr>
          <p:cNvPr id="14" name="TextBox 13">
            <a:extLst>
              <a:ext uri="{FF2B5EF4-FFF2-40B4-BE49-F238E27FC236}">
                <a16:creationId xmlns:a16="http://schemas.microsoft.com/office/drawing/2014/main" id="{4B981801-6391-480F-7213-09AC235FA3D5}"/>
              </a:ext>
            </a:extLst>
          </p:cNvPr>
          <p:cNvSpPr txBox="1">
            <a:spLocks/>
          </p:cNvSpPr>
          <p:nvPr/>
        </p:nvSpPr>
        <p:spPr>
          <a:xfrm>
            <a:off x="6379169" y="2921189"/>
            <a:ext cx="2166396"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Required transmission upgrades and validation of SLF-exit (full load) conditions</a:t>
            </a:r>
            <a:r>
              <a:rPr lang="en-US" sz="1400"/>
              <a:t> for reliable operation in the long-term (post-BYOG) configuration</a:t>
            </a:r>
          </a:p>
        </p:txBody>
      </p:sp>
      <p:sp>
        <p:nvSpPr>
          <p:cNvPr id="34" name="Rectangle 33">
            <a:extLst>
              <a:ext uri="{FF2B5EF4-FFF2-40B4-BE49-F238E27FC236}">
                <a16:creationId xmlns:a16="http://schemas.microsoft.com/office/drawing/2014/main" id="{580BB00E-7BA4-9554-F0DD-4613D6F2144C}"/>
              </a:ext>
            </a:extLst>
          </p:cNvPr>
          <p:cNvSpPr/>
          <p:nvPr/>
        </p:nvSpPr>
        <p:spPr>
          <a:xfrm>
            <a:off x="8702396" y="2921189"/>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sp>
        <p:nvSpPr>
          <p:cNvPr id="19" name="Rectangle 18">
            <a:extLst>
              <a:ext uri="{FF2B5EF4-FFF2-40B4-BE49-F238E27FC236}">
                <a16:creationId xmlns:a16="http://schemas.microsoft.com/office/drawing/2014/main" id="{88257EDE-5052-6F52-A118-669415D3BDEC}"/>
              </a:ext>
            </a:extLst>
          </p:cNvPr>
          <p:cNvSpPr/>
          <p:nvPr/>
        </p:nvSpPr>
        <p:spPr>
          <a:xfrm>
            <a:off x="1257299" y="5773081"/>
            <a:ext cx="10401300" cy="6394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Final allowable load is determined by withdrawal limits (Batch Study) and may be further constrained by stability limits (</a:t>
            </a:r>
            <a:r>
              <a:rPr lang="en-US" sz="1100" b="1" err="1"/>
              <a:t>Gen+Load</a:t>
            </a:r>
            <a:r>
              <a:rPr lang="en-US" sz="1100" b="1"/>
              <a:t> studies)</a:t>
            </a:r>
            <a:br>
              <a:rPr lang="en-US" sz="1100" b="1"/>
            </a:br>
            <a:r>
              <a:rPr lang="en-US" sz="1100" i="1"/>
              <a:t>Example: Batch study sets a withdrawal limit of 100 MW. Stability studies identify a maximum stable load of 500 MW. Final allowable load = 500 MW, with up to 100 MW from the grid and the remainder supplied by on-site generation.</a:t>
            </a:r>
            <a:r>
              <a:rPr lang="en-US" sz="1100"/>
              <a:t> </a:t>
            </a:r>
            <a:r>
              <a:rPr lang="en-US" sz="1100" i="1"/>
              <a:t>If no stability constraint is identified, load can reach the full 1,000 MW using on-site generation</a:t>
            </a:r>
          </a:p>
        </p:txBody>
      </p:sp>
      <p:sp>
        <p:nvSpPr>
          <p:cNvPr id="4" name="Rectangle 3">
            <a:extLst>
              <a:ext uri="{FF2B5EF4-FFF2-40B4-BE49-F238E27FC236}">
                <a16:creationId xmlns:a16="http://schemas.microsoft.com/office/drawing/2014/main" id="{BA61B58B-9963-D629-FF08-BDBE849B8434}"/>
              </a:ext>
            </a:extLst>
          </p:cNvPr>
          <p:cNvSpPr/>
          <p:nvPr/>
        </p:nvSpPr>
        <p:spPr>
          <a:xfrm>
            <a:off x="9962147" y="0"/>
            <a:ext cx="2229853" cy="3651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Presented at 4/23 Special ROS</a:t>
            </a:r>
          </a:p>
        </p:txBody>
      </p:sp>
    </p:spTree>
    <p:extLst>
      <p:ext uri="{BB962C8B-B14F-4D97-AF65-F5344CB8AC3E}">
        <p14:creationId xmlns:p14="http://schemas.microsoft.com/office/powerpoint/2010/main" val="134338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619387-4F08-8380-8583-46EDF51FA7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7619387-4F08-8380-8583-46EDF51FA73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C1041E2-39FE-0A51-5B82-532725A92235}"/>
              </a:ext>
            </a:extLst>
          </p:cNvPr>
          <p:cNvSpPr>
            <a:spLocks noGrp="1"/>
          </p:cNvSpPr>
          <p:nvPr>
            <p:ph type="title"/>
          </p:nvPr>
        </p:nvSpPr>
        <p:spPr>
          <a:xfrm>
            <a:off x="1257300" y="457200"/>
            <a:ext cx="10401300" cy="332399"/>
          </a:xfrm>
        </p:spPr>
        <p:txBody>
          <a:bodyPr vert="horz">
            <a:spAutoFit/>
          </a:bodyPr>
          <a:lstStyle/>
          <a:p>
            <a:r>
              <a:rPr lang="en-US"/>
              <a:t>PUN with Self-Limited Withdrawal (BYOG) – Operational Model</a:t>
            </a:r>
          </a:p>
        </p:txBody>
      </p:sp>
      <p:sp>
        <p:nvSpPr>
          <p:cNvPr id="5" name="Slide Number Placeholder 5">
            <a:extLst>
              <a:ext uri="{FF2B5EF4-FFF2-40B4-BE49-F238E27FC236}">
                <a16:creationId xmlns:a16="http://schemas.microsoft.com/office/drawing/2014/main" id="{C699E607-0FF6-4582-6C1B-E8F7900A445C}"/>
              </a:ext>
            </a:extLst>
          </p:cNvPr>
          <p:cNvSpPr>
            <a:spLocks noGrp="1"/>
          </p:cNvSpPr>
          <p:nvPr>
            <p:ph type="sldNum" sz="quarter" idx="12"/>
          </p:nvPr>
        </p:nvSpPr>
        <p:spPr/>
        <p:txBody>
          <a:bodyPr/>
          <a:lstStyle/>
          <a:p>
            <a:fld id="{BCDE79FB-97BA-492B-8D57-F1373F9ADA95}" type="slidenum">
              <a:rPr lang="en-US" smtClean="0"/>
              <a:t>19</a:t>
            </a:fld>
            <a:endParaRPr lang="en-US"/>
          </a:p>
        </p:txBody>
      </p:sp>
      <p:grpSp>
        <p:nvGrpSpPr>
          <p:cNvPr id="29" name="Group 28">
            <a:extLst>
              <a:ext uri="{FF2B5EF4-FFF2-40B4-BE49-F238E27FC236}">
                <a16:creationId xmlns:a16="http://schemas.microsoft.com/office/drawing/2014/main" id="{CB854FAE-841C-07E1-A07B-2489BC970D6F}"/>
              </a:ext>
            </a:extLst>
          </p:cNvPr>
          <p:cNvGrpSpPr>
            <a:grpSpLocks/>
          </p:cNvGrpSpPr>
          <p:nvPr/>
        </p:nvGrpSpPr>
        <p:grpSpPr>
          <a:xfrm>
            <a:off x="1257300" y="958378"/>
            <a:ext cx="4903602" cy="223144"/>
            <a:chOff x="1257300" y="1103811"/>
            <a:chExt cx="4537109" cy="636652"/>
          </a:xfrm>
        </p:grpSpPr>
        <p:sp>
          <p:nvSpPr>
            <p:cNvPr id="30" name="TextBox 29">
              <a:extLst>
                <a:ext uri="{FF2B5EF4-FFF2-40B4-BE49-F238E27FC236}">
                  <a16:creationId xmlns:a16="http://schemas.microsoft.com/office/drawing/2014/main" id="{1B915189-F61A-0988-6707-286EA3DB4744}"/>
                </a:ext>
              </a:extLst>
            </p:cNvPr>
            <p:cNvSpPr txBox="1">
              <a:spLocks/>
            </p:cNvSpPr>
            <p:nvPr/>
          </p:nvSpPr>
          <p:spPr>
            <a:xfrm>
              <a:off x="1257300" y="1103811"/>
              <a:ext cx="4537109" cy="52687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Interim operation (pre-transmission): BYOG agreement in place</a:t>
              </a:r>
            </a:p>
          </p:txBody>
        </p:sp>
        <p:cxnSp>
          <p:nvCxnSpPr>
            <p:cNvPr id="31" name="LineBasicDefault 292">
              <a:extLst>
                <a:ext uri="{FF2B5EF4-FFF2-40B4-BE49-F238E27FC236}">
                  <a16:creationId xmlns:a16="http://schemas.microsoft.com/office/drawing/2014/main" id="{1CCCFDAD-D49B-9B87-1756-A280FA5D1AA6}"/>
                </a:ext>
              </a:extLst>
            </p:cNvPr>
            <p:cNvCxnSpPr>
              <a:cxnSpLocks/>
            </p:cNvCxnSpPr>
            <p:nvPr>
              <p:custDataLst>
                <p:tags r:id="rId4"/>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4F328FA-4688-5814-6DAA-A7FCF11062C5}"/>
              </a:ext>
            </a:extLst>
          </p:cNvPr>
          <p:cNvGrpSpPr>
            <a:grpSpLocks/>
          </p:cNvGrpSpPr>
          <p:nvPr/>
        </p:nvGrpSpPr>
        <p:grpSpPr>
          <a:xfrm>
            <a:off x="6754998" y="958378"/>
            <a:ext cx="4903602" cy="223144"/>
            <a:chOff x="1257300" y="1103811"/>
            <a:chExt cx="4537109" cy="636652"/>
          </a:xfrm>
        </p:grpSpPr>
        <p:sp>
          <p:nvSpPr>
            <p:cNvPr id="64" name="TextBox 63">
              <a:extLst>
                <a:ext uri="{FF2B5EF4-FFF2-40B4-BE49-F238E27FC236}">
                  <a16:creationId xmlns:a16="http://schemas.microsoft.com/office/drawing/2014/main" id="{F6B5DF07-E99D-4EC1-160B-EE65B5E51181}"/>
                </a:ext>
              </a:extLst>
            </p:cNvPr>
            <p:cNvSpPr txBox="1">
              <a:spLocks/>
            </p:cNvSpPr>
            <p:nvPr/>
          </p:nvSpPr>
          <p:spPr>
            <a:xfrm>
              <a:off x="1257300" y="1103811"/>
              <a:ext cx="4537109" cy="5268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Post-transmission operation: BYOG agreement exited</a:t>
              </a:r>
            </a:p>
          </p:txBody>
        </p:sp>
        <p:cxnSp>
          <p:nvCxnSpPr>
            <p:cNvPr id="65" name="LineBasicDefault 292">
              <a:extLst>
                <a:ext uri="{FF2B5EF4-FFF2-40B4-BE49-F238E27FC236}">
                  <a16:creationId xmlns:a16="http://schemas.microsoft.com/office/drawing/2014/main" id="{75EB0078-F5CF-7C76-B163-718D83002EE0}"/>
                </a:ext>
              </a:extLst>
            </p:cNvPr>
            <p:cNvCxnSpPr>
              <a:cxnSpLocks/>
            </p:cNvCxnSpPr>
            <p:nvPr>
              <p:custDataLst>
                <p:tags r:id="rId3"/>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3EF16B1-210C-F859-1890-D5E506DCA325}"/>
              </a:ext>
            </a:extLst>
          </p:cNvPr>
          <p:cNvGrpSpPr>
            <a:grpSpLocks/>
          </p:cNvGrpSpPr>
          <p:nvPr/>
        </p:nvGrpSpPr>
        <p:grpSpPr>
          <a:xfrm>
            <a:off x="7483879" y="1332146"/>
            <a:ext cx="3445837" cy="2694683"/>
            <a:chOff x="7364333" y="1332145"/>
            <a:chExt cx="3571399" cy="2862767"/>
          </a:xfrm>
        </p:grpSpPr>
        <p:sp>
          <p:nvSpPr>
            <p:cNvPr id="67" name="Rectangle 66">
              <a:extLst>
                <a:ext uri="{FF2B5EF4-FFF2-40B4-BE49-F238E27FC236}">
                  <a16:creationId xmlns:a16="http://schemas.microsoft.com/office/drawing/2014/main" id="{2E1EA5C4-97C9-D8B8-0324-C32902F6E0C8}"/>
                </a:ext>
              </a:extLst>
            </p:cNvPr>
            <p:cNvSpPr/>
            <p:nvPr/>
          </p:nvSpPr>
          <p:spPr>
            <a:xfrm>
              <a:off x="7534957" y="1332145"/>
              <a:ext cx="3282599" cy="40455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grpSp>
          <p:nvGrpSpPr>
            <p:cNvPr id="69" name="Group 68">
              <a:extLst>
                <a:ext uri="{FF2B5EF4-FFF2-40B4-BE49-F238E27FC236}">
                  <a16:creationId xmlns:a16="http://schemas.microsoft.com/office/drawing/2014/main" id="{9B240AE2-29A8-E39C-FA17-0786C83C9C5F}"/>
                </a:ext>
              </a:extLst>
            </p:cNvPr>
            <p:cNvGrpSpPr/>
            <p:nvPr/>
          </p:nvGrpSpPr>
          <p:grpSpPr>
            <a:xfrm>
              <a:off x="8940101" y="2831683"/>
              <a:ext cx="472311" cy="429373"/>
              <a:chOff x="2192059" y="2491703"/>
              <a:chExt cx="182096" cy="165542"/>
            </a:xfrm>
          </p:grpSpPr>
          <p:sp>
            <p:nvSpPr>
              <p:cNvPr id="81" name="Oval 80">
                <a:extLst>
                  <a:ext uri="{FF2B5EF4-FFF2-40B4-BE49-F238E27FC236}">
                    <a16:creationId xmlns:a16="http://schemas.microsoft.com/office/drawing/2014/main" id="{61BAD005-3F8A-4960-E800-49ED4B4B0320}"/>
                  </a:ext>
                </a:extLst>
              </p:cNvPr>
              <p:cNvSpPr/>
              <p:nvPr/>
            </p:nvSpPr>
            <p:spPr>
              <a:xfrm>
                <a:off x="2192059" y="2491703"/>
                <a:ext cx="182096" cy="165542"/>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400" b="0" i="0" u="none" strike="noStrike" kern="1200" cap="none" spc="0" normalizeH="0" baseline="0" noProof="0" err="1">
                  <a:ln>
                    <a:noFill/>
                  </a:ln>
                  <a:solidFill>
                    <a:srgbClr val="FFFFFF"/>
                  </a:solidFill>
                  <a:effectLst/>
                  <a:uLnTx/>
                  <a:uFillTx/>
                  <a:latin typeface="Arial"/>
                  <a:ea typeface="+mn-ea"/>
                  <a:cs typeface="+mn-cs"/>
                </a:endParaRPr>
              </a:p>
            </p:txBody>
          </p:sp>
          <p:pic>
            <p:nvPicPr>
              <p:cNvPr id="82" name="Graphic 81">
                <a:extLst>
                  <a:ext uri="{FF2B5EF4-FFF2-40B4-BE49-F238E27FC236}">
                    <a16:creationId xmlns:a16="http://schemas.microsoft.com/office/drawing/2014/main" id="{EC2729BE-06EB-8BE6-4481-0F44508FE68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95558" y="2494884"/>
                <a:ext cx="175098" cy="159180"/>
              </a:xfrm>
              <a:prstGeom prst="rect">
                <a:avLst/>
              </a:prstGeom>
            </p:spPr>
          </p:pic>
        </p:grpSp>
        <p:sp>
          <p:nvSpPr>
            <p:cNvPr id="71" name="Text Placeholder 10">
              <a:extLst>
                <a:ext uri="{FF2B5EF4-FFF2-40B4-BE49-F238E27FC236}">
                  <a16:creationId xmlns:a16="http://schemas.microsoft.com/office/drawing/2014/main" id="{64532DE4-FD74-D4AF-E7A3-3086D26689A2}"/>
                </a:ext>
              </a:extLst>
            </p:cNvPr>
            <p:cNvSpPr txBox="1">
              <a:spLocks/>
            </p:cNvSpPr>
            <p:nvPr/>
          </p:nvSpPr>
          <p:spPr>
            <a:xfrm>
              <a:off x="9882537" y="4015076"/>
              <a:ext cx="1053195" cy="16927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1,000MW</a:t>
              </a:r>
            </a:p>
          </p:txBody>
        </p:sp>
        <p:sp>
          <p:nvSpPr>
            <p:cNvPr id="72" name="Isosceles Triangle 71">
              <a:extLst>
                <a:ext uri="{FF2B5EF4-FFF2-40B4-BE49-F238E27FC236}">
                  <a16:creationId xmlns:a16="http://schemas.microsoft.com/office/drawing/2014/main" id="{58F16DFE-50C5-0B5F-C394-BB752B613CBF}"/>
                </a:ext>
              </a:extLst>
            </p:cNvPr>
            <p:cNvSpPr>
              <a:spLocks/>
            </p:cNvSpPr>
            <p:nvPr/>
          </p:nvSpPr>
          <p:spPr>
            <a:xfrm flipV="1">
              <a:off x="10078394" y="3434052"/>
              <a:ext cx="588030" cy="534573"/>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grpSp>
          <p:nvGrpSpPr>
            <p:cNvPr id="73" name="Group 72">
              <a:extLst>
                <a:ext uri="{FF2B5EF4-FFF2-40B4-BE49-F238E27FC236}">
                  <a16:creationId xmlns:a16="http://schemas.microsoft.com/office/drawing/2014/main" id="{EF3E146A-B078-44CC-34EF-AEA38A93402A}"/>
                </a:ext>
              </a:extLst>
            </p:cNvPr>
            <p:cNvGrpSpPr/>
            <p:nvPr/>
          </p:nvGrpSpPr>
          <p:grpSpPr>
            <a:xfrm>
              <a:off x="7737945" y="3409766"/>
              <a:ext cx="1012122" cy="534570"/>
              <a:chOff x="1661620" y="2779259"/>
              <a:chExt cx="390217" cy="206100"/>
            </a:xfrm>
          </p:grpSpPr>
          <p:sp>
            <p:nvSpPr>
              <p:cNvPr id="79" name="Oval 78">
                <a:extLst>
                  <a:ext uri="{FF2B5EF4-FFF2-40B4-BE49-F238E27FC236}">
                    <a16:creationId xmlns:a16="http://schemas.microsoft.com/office/drawing/2014/main" id="{7BB2CCC0-FBE8-1D93-EAB3-9BF9551CBAAC}"/>
                  </a:ext>
                </a:extLst>
              </p:cNvPr>
              <p:cNvSpPr>
                <a:spLocks/>
              </p:cNvSpPr>
              <p:nvPr/>
            </p:nvSpPr>
            <p:spPr>
              <a:xfrm>
                <a:off x="1661620" y="2779259"/>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sp>
            <p:nvSpPr>
              <p:cNvPr id="80" name="Oval 79">
                <a:extLst>
                  <a:ext uri="{FF2B5EF4-FFF2-40B4-BE49-F238E27FC236}">
                    <a16:creationId xmlns:a16="http://schemas.microsoft.com/office/drawing/2014/main" id="{DB978ADE-7BE6-797A-FA38-4EE29823D605}"/>
                  </a:ext>
                </a:extLst>
              </p:cNvPr>
              <p:cNvSpPr>
                <a:spLocks/>
              </p:cNvSpPr>
              <p:nvPr/>
            </p:nvSpPr>
            <p:spPr>
              <a:xfrm>
                <a:off x="1825126" y="2779259"/>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sp>
          <p:nvSpPr>
            <p:cNvPr id="74" name="Text Placeholder 10">
              <a:extLst>
                <a:ext uri="{FF2B5EF4-FFF2-40B4-BE49-F238E27FC236}">
                  <a16:creationId xmlns:a16="http://schemas.microsoft.com/office/drawing/2014/main" id="{987B737C-AB17-277F-371D-8C71AB27BF99}"/>
                </a:ext>
              </a:extLst>
            </p:cNvPr>
            <p:cNvSpPr txBox="1">
              <a:spLocks/>
            </p:cNvSpPr>
            <p:nvPr/>
          </p:nvSpPr>
          <p:spPr>
            <a:xfrm>
              <a:off x="7364333" y="4015076"/>
              <a:ext cx="870409" cy="17983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75" name="Text Placeholder 10">
              <a:extLst>
                <a:ext uri="{FF2B5EF4-FFF2-40B4-BE49-F238E27FC236}">
                  <a16:creationId xmlns:a16="http://schemas.microsoft.com/office/drawing/2014/main" id="{FE11FC10-35E9-2AD3-F03D-9D4DA7F0FA13}"/>
                </a:ext>
              </a:extLst>
            </p:cNvPr>
            <p:cNvSpPr txBox="1">
              <a:spLocks/>
            </p:cNvSpPr>
            <p:nvPr/>
          </p:nvSpPr>
          <p:spPr>
            <a:xfrm>
              <a:off x="8234742" y="4015076"/>
              <a:ext cx="870409" cy="17983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cxnSp>
          <p:nvCxnSpPr>
            <p:cNvPr id="76" name="Straight Connector 75">
              <a:extLst>
                <a:ext uri="{FF2B5EF4-FFF2-40B4-BE49-F238E27FC236}">
                  <a16:creationId xmlns:a16="http://schemas.microsoft.com/office/drawing/2014/main" id="{D8581C22-9DD3-8CDF-8A5C-F49F2CC2B005}"/>
                </a:ext>
              </a:extLst>
            </p:cNvPr>
            <p:cNvCxnSpPr>
              <a:cxnSpLocks/>
            </p:cNvCxnSpPr>
            <p:nvPr/>
          </p:nvCxnSpPr>
          <p:spPr>
            <a:xfrm>
              <a:off x="9175471" y="1746017"/>
              <a:ext cx="0" cy="1088765"/>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482465A3-E890-7AF3-076F-905F3FA7610D}"/>
                </a:ext>
              </a:extLst>
            </p:cNvPr>
            <p:cNvCxnSpPr>
              <a:cxnSpLocks/>
            </p:cNvCxnSpPr>
            <p:nvPr/>
          </p:nvCxnSpPr>
          <p:spPr>
            <a:xfrm rot="5400000" flipH="1" flipV="1">
              <a:off x="8369141" y="2917093"/>
              <a:ext cx="441682" cy="700237"/>
            </a:xfrm>
            <a:prstGeom prst="bentConnector2">
              <a:avLst/>
            </a:prstGeom>
            <a:ln w="12700"/>
          </p:spPr>
          <p:style>
            <a:lnRef idx="2">
              <a:schemeClr val="accent1"/>
            </a:lnRef>
            <a:fillRef idx="0">
              <a:schemeClr val="accent1"/>
            </a:fillRef>
            <a:effectRef idx="1">
              <a:schemeClr val="accent1"/>
            </a:effectRef>
            <a:fontRef idx="minor">
              <a:schemeClr val="tx1"/>
            </a:fontRef>
          </p:style>
        </p:cxnSp>
        <p:cxnSp>
          <p:nvCxnSpPr>
            <p:cNvPr id="78" name="Connector: Elbow 77">
              <a:extLst>
                <a:ext uri="{FF2B5EF4-FFF2-40B4-BE49-F238E27FC236}">
                  <a16:creationId xmlns:a16="http://schemas.microsoft.com/office/drawing/2014/main" id="{057EA9B3-36FC-EF76-AFB0-7113A801CD64}"/>
                </a:ext>
              </a:extLst>
            </p:cNvPr>
            <p:cNvCxnSpPr>
              <a:cxnSpLocks/>
              <a:stCxn id="72" idx="3"/>
            </p:cNvCxnSpPr>
            <p:nvPr/>
          </p:nvCxnSpPr>
          <p:spPr>
            <a:xfrm rot="16200000" flipV="1">
              <a:off x="9698570" y="2760212"/>
              <a:ext cx="387682" cy="959997"/>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F4905AEA-D40F-73E6-CA27-7D6B29F7D067}"/>
                </a:ext>
              </a:extLst>
            </p:cNvPr>
            <p:cNvSpPr txBox="1">
              <a:spLocks/>
            </p:cNvSpPr>
            <p:nvPr/>
          </p:nvSpPr>
          <p:spPr>
            <a:xfrm>
              <a:off x="9317627" y="2159161"/>
              <a:ext cx="1220542" cy="3923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New 400 MW transmission line</a:t>
              </a:r>
            </a:p>
          </p:txBody>
        </p:sp>
      </p:grpSp>
      <p:sp>
        <p:nvSpPr>
          <p:cNvPr id="95" name="TextBox 94">
            <a:extLst>
              <a:ext uri="{FF2B5EF4-FFF2-40B4-BE49-F238E27FC236}">
                <a16:creationId xmlns:a16="http://schemas.microsoft.com/office/drawing/2014/main" id="{FF5CB085-BA57-5BC1-01A7-C88B86E8ABCB}"/>
              </a:ext>
            </a:extLst>
          </p:cNvPr>
          <p:cNvSpPr txBox="1">
            <a:spLocks/>
          </p:cNvSpPr>
          <p:nvPr/>
        </p:nvSpPr>
        <p:spPr>
          <a:xfrm>
            <a:off x="1257300" y="4098259"/>
            <a:ext cx="4903602" cy="221599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Export (injection)</a:t>
            </a:r>
            <a:r>
              <a:rPr lang="en-US" sz="1200"/>
              <a:t>: determined by SCED based on available surplus generation and dispatched at the resource level via COP/telemetry</a:t>
            </a:r>
            <a:endParaRPr lang="en-US" sz="1200">
              <a:solidFill>
                <a:srgbClr val="FF0000"/>
              </a:solidFill>
            </a:endParaRPr>
          </a:p>
          <a:p>
            <a:pPr marL="171450" indent="-171450">
              <a:buFont typeface="Arial" panose="020B0604020202020204" pitchFamily="34" charset="0"/>
              <a:buChar char="•"/>
            </a:pPr>
            <a:r>
              <a:rPr lang="en-US" sz="1200" b="1"/>
              <a:t>Import (withdrawal):</a:t>
            </a:r>
            <a:r>
              <a:rPr lang="en-US" sz="1200"/>
              <a:t> determined through batch study as a maximum withdrawal from the ERCOT grid, independent of co-located generation; total load cannot exceed identified stability limits</a:t>
            </a:r>
          </a:p>
          <a:p>
            <a:pPr marL="171450" indent="-171450">
              <a:buFont typeface="Arial" panose="020B0604020202020204" pitchFamily="34" charset="0"/>
              <a:buChar char="•"/>
            </a:pPr>
            <a:r>
              <a:rPr lang="en-US" sz="1200" b="1"/>
              <a:t>Operations:</a:t>
            </a:r>
            <a:r>
              <a:rPr lang="en-US" sz="1200"/>
              <a:t> facility operates as a </a:t>
            </a:r>
            <a:r>
              <a:rPr lang="en-US" sz="1200" b="1"/>
              <a:t>PUN with self-limited withdrawal</a:t>
            </a:r>
          </a:p>
          <a:p>
            <a:pPr marL="628650" lvl="1" indent="-171450">
              <a:buFont typeface="Arial" panose="020B0604020202020204" pitchFamily="34" charset="0"/>
              <a:buChar char="­"/>
            </a:pPr>
            <a:r>
              <a:rPr lang="en-US" sz="1200" b="1"/>
              <a:t>Load is primarily served by on-site generation and must reduce load to remain within the withdrawal limit if generation is unavailable</a:t>
            </a:r>
            <a:r>
              <a:rPr lang="en-US" sz="1200"/>
              <a:t>, within defined operational response times (e.g., cycles to seconds)</a:t>
            </a:r>
          </a:p>
          <a:p>
            <a:pPr marL="628650" lvl="1" indent="-171450">
              <a:buFont typeface="Arial" panose="020B0604020202020204" pitchFamily="34" charset="0"/>
              <a:buChar char="­"/>
            </a:pPr>
            <a:r>
              <a:rPr lang="en-US" sz="1200" b="1"/>
              <a:t>Injection is governed by standard generation interconnection limits and SCED dispatch</a:t>
            </a:r>
          </a:p>
        </p:txBody>
      </p:sp>
      <p:sp>
        <p:nvSpPr>
          <p:cNvPr id="96" name="TextBox 95">
            <a:extLst>
              <a:ext uri="{FF2B5EF4-FFF2-40B4-BE49-F238E27FC236}">
                <a16:creationId xmlns:a16="http://schemas.microsoft.com/office/drawing/2014/main" id="{4A17D3D6-310C-3D7B-EF48-397FA0CED9DB}"/>
              </a:ext>
            </a:extLst>
          </p:cNvPr>
          <p:cNvSpPr txBox="1">
            <a:spLocks/>
          </p:cNvSpPr>
          <p:nvPr/>
        </p:nvSpPr>
        <p:spPr>
          <a:xfrm>
            <a:off x="6754998" y="4098259"/>
            <a:ext cx="4903602" cy="221599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SLF agreement dissolved and normal operations</a:t>
            </a:r>
          </a:p>
          <a:p>
            <a:pPr marL="171450" indent="-171450">
              <a:buFont typeface="Arial" panose="020B0604020202020204" pitchFamily="34" charset="0"/>
              <a:buChar char="•"/>
            </a:pPr>
            <a:r>
              <a:rPr lang="en-US" sz="1200" b="1"/>
              <a:t>Transmission upgrades:</a:t>
            </a:r>
            <a:r>
              <a:rPr lang="en-US" sz="1200"/>
              <a:t> determined through ERCOT transmission planning studies, which evaluate the </a:t>
            </a:r>
            <a:r>
              <a:rPr lang="en-US" sz="1200" b="1"/>
              <a:t>combined load and generation under standard reliability criteria </a:t>
            </a:r>
            <a:r>
              <a:rPr lang="en-US" sz="1200"/>
              <a:t>(e.g., N-1 / G-1) to identify required network upgrades</a:t>
            </a:r>
            <a:endParaRPr lang="en-US" sz="1200" b="1"/>
          </a:p>
          <a:p>
            <a:pPr marL="171450" indent="-171450">
              <a:buFont typeface="Arial" panose="020B0604020202020204" pitchFamily="34" charset="0"/>
              <a:buChar char="•"/>
            </a:pPr>
            <a:r>
              <a:rPr lang="en-US" sz="1200" b="1"/>
              <a:t>Import and export:</a:t>
            </a:r>
            <a:r>
              <a:rPr lang="en-US" sz="1200"/>
              <a:t> governed by standard interconnection limits and system constraints (no BYOG-specific caps); fully dispatchable through SCED subject to study results</a:t>
            </a:r>
          </a:p>
          <a:p>
            <a:pPr marL="171450" indent="-171450">
              <a:buFont typeface="Arial" panose="020B0604020202020204" pitchFamily="34" charset="0"/>
              <a:buChar char="•"/>
            </a:pPr>
            <a:r>
              <a:rPr lang="en-US" sz="1200" b="1"/>
              <a:t>Operations:</a:t>
            </a:r>
            <a:r>
              <a:rPr lang="en-US" sz="1200"/>
              <a:t> transitions to </a:t>
            </a:r>
            <a:r>
              <a:rPr lang="en-US" sz="1200" b="1"/>
              <a:t>standard ERCOT operation</a:t>
            </a:r>
          </a:p>
          <a:p>
            <a:pPr marL="628650" lvl="1" indent="-171450">
              <a:buFont typeface="Arial" panose="020B0604020202020204" pitchFamily="34" charset="0"/>
              <a:buChar char="­"/>
            </a:pPr>
            <a:r>
              <a:rPr lang="en-US" sz="1200" b="1"/>
              <a:t>Generation and load treated as independent resources</a:t>
            </a:r>
            <a:endParaRPr lang="en-US" sz="1200"/>
          </a:p>
          <a:p>
            <a:pPr marL="628650" lvl="1" indent="-171450">
              <a:buFont typeface="Arial" panose="020B0604020202020204" pitchFamily="34" charset="0"/>
              <a:buChar char="­"/>
            </a:pPr>
            <a:r>
              <a:rPr lang="en-US" sz="1200" b="1"/>
              <a:t>No self-limiting withdrawal requirement</a:t>
            </a:r>
          </a:p>
          <a:p>
            <a:pPr marL="628650" lvl="1" indent="-171450">
              <a:buFont typeface="Arial" panose="020B0604020202020204" pitchFamily="34" charset="0"/>
              <a:buChar char="­"/>
            </a:pPr>
            <a:r>
              <a:rPr lang="en-US" sz="1200" b="1"/>
              <a:t>Full participation in market dispatch and planning</a:t>
            </a:r>
          </a:p>
        </p:txBody>
      </p:sp>
      <p:sp>
        <p:nvSpPr>
          <p:cNvPr id="33" name="TextBox 32">
            <a:extLst>
              <a:ext uri="{FF2B5EF4-FFF2-40B4-BE49-F238E27FC236}">
                <a16:creationId xmlns:a16="http://schemas.microsoft.com/office/drawing/2014/main" id="{9EE24C60-1871-673E-3CDD-EE65EE15A1B0}"/>
              </a:ext>
            </a:extLst>
          </p:cNvPr>
          <p:cNvSpPr txBox="1"/>
          <p:nvPr>
            <p:custDataLst>
              <p:tags r:id="rId2"/>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9" name="Group 8">
            <a:extLst>
              <a:ext uri="{FF2B5EF4-FFF2-40B4-BE49-F238E27FC236}">
                <a16:creationId xmlns:a16="http://schemas.microsoft.com/office/drawing/2014/main" id="{F03B80BE-FD14-A7BC-4C60-A369D7AD56D7}"/>
              </a:ext>
            </a:extLst>
          </p:cNvPr>
          <p:cNvGrpSpPr>
            <a:grpSpLocks/>
          </p:cNvGrpSpPr>
          <p:nvPr/>
        </p:nvGrpSpPr>
        <p:grpSpPr>
          <a:xfrm>
            <a:off x="1986182" y="1332138"/>
            <a:ext cx="3445835" cy="2684745"/>
            <a:chOff x="1706338" y="1332136"/>
            <a:chExt cx="3752500" cy="2923672"/>
          </a:xfrm>
        </p:grpSpPr>
        <p:cxnSp>
          <p:nvCxnSpPr>
            <p:cNvPr id="20" name="Connector: Elbow 19">
              <a:extLst>
                <a:ext uri="{FF2B5EF4-FFF2-40B4-BE49-F238E27FC236}">
                  <a16:creationId xmlns:a16="http://schemas.microsoft.com/office/drawing/2014/main" id="{0024FB5E-B221-96C1-3549-4FB2BA1A84C2}"/>
                </a:ext>
              </a:extLst>
            </p:cNvPr>
            <p:cNvCxnSpPr>
              <a:cxnSpLocks/>
            </p:cNvCxnSpPr>
            <p:nvPr/>
          </p:nvCxnSpPr>
          <p:spPr>
            <a:xfrm rot="5400000" flipH="1" flipV="1">
              <a:off x="2772832" y="2914439"/>
              <a:ext cx="441682" cy="705519"/>
            </a:xfrm>
            <a:prstGeom prst="bentConnector2">
              <a:avLst/>
            </a:prstGeom>
            <a:ln w="12700"/>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189637B3-6B67-1D91-B46D-8F26EB161BFA}"/>
                </a:ext>
              </a:extLst>
            </p:cNvPr>
            <p:cNvCxnSpPr>
              <a:cxnSpLocks/>
              <a:stCxn id="15" idx="3"/>
            </p:cNvCxnSpPr>
            <p:nvPr/>
          </p:nvCxnSpPr>
          <p:spPr>
            <a:xfrm rot="16200000" flipV="1">
              <a:off x="4102261" y="2762840"/>
              <a:ext cx="387681" cy="954716"/>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C0C4307A-CFA5-2DDA-6738-80A5F7B88FF1}"/>
                </a:ext>
              </a:extLst>
            </p:cNvPr>
            <p:cNvSpPr/>
            <p:nvPr/>
          </p:nvSpPr>
          <p:spPr>
            <a:xfrm>
              <a:off x="1706338" y="2758005"/>
              <a:ext cx="3752500" cy="1497803"/>
            </a:xfrm>
            <a:prstGeom prst="rect">
              <a:avLst/>
            </a:prstGeom>
            <a:noFill/>
            <a:ln w="127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 name="Rectangle 9">
              <a:extLst>
                <a:ext uri="{FF2B5EF4-FFF2-40B4-BE49-F238E27FC236}">
                  <a16:creationId xmlns:a16="http://schemas.microsoft.com/office/drawing/2014/main" id="{D56B6263-595E-2C3D-787C-839A40BECDD2}"/>
                </a:ext>
              </a:extLst>
            </p:cNvPr>
            <p:cNvSpPr/>
            <p:nvPr/>
          </p:nvSpPr>
          <p:spPr>
            <a:xfrm>
              <a:off x="1936006" y="1332136"/>
              <a:ext cx="3282599" cy="40455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grpSp>
          <p:nvGrpSpPr>
            <p:cNvPr id="46" name="Group 45">
              <a:extLst>
                <a:ext uri="{FF2B5EF4-FFF2-40B4-BE49-F238E27FC236}">
                  <a16:creationId xmlns:a16="http://schemas.microsoft.com/office/drawing/2014/main" id="{8EF889AE-6307-2C78-4E33-7233A06648CC}"/>
                </a:ext>
              </a:extLst>
            </p:cNvPr>
            <p:cNvGrpSpPr/>
            <p:nvPr/>
          </p:nvGrpSpPr>
          <p:grpSpPr>
            <a:xfrm>
              <a:off x="3346433" y="2831676"/>
              <a:ext cx="472311" cy="429372"/>
              <a:chOff x="3346433" y="2831676"/>
              <a:chExt cx="472311" cy="429372"/>
            </a:xfrm>
          </p:grpSpPr>
          <p:sp>
            <p:nvSpPr>
              <p:cNvPr id="24" name="Oval 23">
                <a:extLst>
                  <a:ext uri="{FF2B5EF4-FFF2-40B4-BE49-F238E27FC236}">
                    <a16:creationId xmlns:a16="http://schemas.microsoft.com/office/drawing/2014/main" id="{111701E6-F9BB-EBB2-BA98-C75E460D9E0C}"/>
                  </a:ext>
                </a:extLst>
              </p:cNvPr>
              <p:cNvSpPr/>
              <p:nvPr/>
            </p:nvSpPr>
            <p:spPr>
              <a:xfrm>
                <a:off x="3346433" y="2831676"/>
                <a:ext cx="472311" cy="429372"/>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4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28442860-4A9C-8AC4-3B8F-D729A735311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55509" y="2839921"/>
                <a:ext cx="454160" cy="412871"/>
              </a:xfrm>
              <a:prstGeom prst="rect">
                <a:avLst/>
              </a:prstGeom>
            </p:spPr>
          </p:pic>
        </p:grpSp>
        <p:sp>
          <p:nvSpPr>
            <p:cNvPr id="14" name="Text Placeholder 10">
              <a:extLst>
                <a:ext uri="{FF2B5EF4-FFF2-40B4-BE49-F238E27FC236}">
                  <a16:creationId xmlns:a16="http://schemas.microsoft.com/office/drawing/2014/main" id="{B82746C3-5FBD-7C34-4439-D23665E3662E}"/>
                </a:ext>
              </a:extLst>
            </p:cNvPr>
            <p:cNvSpPr txBox="1">
              <a:spLocks/>
            </p:cNvSpPr>
            <p:nvPr/>
          </p:nvSpPr>
          <p:spPr>
            <a:xfrm>
              <a:off x="4283586" y="4015062"/>
              <a:ext cx="1053195" cy="16927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1,000MW</a:t>
              </a:r>
            </a:p>
          </p:txBody>
        </p:sp>
        <p:sp>
          <p:nvSpPr>
            <p:cNvPr id="15" name="Isosceles Triangle 14">
              <a:extLst>
                <a:ext uri="{FF2B5EF4-FFF2-40B4-BE49-F238E27FC236}">
                  <a16:creationId xmlns:a16="http://schemas.microsoft.com/office/drawing/2014/main" id="{91F1D256-7CFE-0F9B-644B-7B82F8FAA32C}"/>
                </a:ext>
              </a:extLst>
            </p:cNvPr>
            <p:cNvSpPr>
              <a:spLocks/>
            </p:cNvSpPr>
            <p:nvPr/>
          </p:nvSpPr>
          <p:spPr>
            <a:xfrm flipV="1">
              <a:off x="4479443" y="3434038"/>
              <a:ext cx="588030" cy="534572"/>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grpSp>
          <p:nvGrpSpPr>
            <p:cNvPr id="16" name="Group 15">
              <a:extLst>
                <a:ext uri="{FF2B5EF4-FFF2-40B4-BE49-F238E27FC236}">
                  <a16:creationId xmlns:a16="http://schemas.microsoft.com/office/drawing/2014/main" id="{22D8DDE6-167C-5EDF-87F0-E180FC95D66E}"/>
                </a:ext>
              </a:extLst>
            </p:cNvPr>
            <p:cNvGrpSpPr/>
            <p:nvPr/>
          </p:nvGrpSpPr>
          <p:grpSpPr>
            <a:xfrm>
              <a:off x="2138994" y="3409745"/>
              <a:ext cx="1012122" cy="534571"/>
              <a:chOff x="1661620" y="2779259"/>
              <a:chExt cx="390217" cy="206101"/>
            </a:xfrm>
          </p:grpSpPr>
          <p:sp>
            <p:nvSpPr>
              <p:cNvPr id="22" name="Oval 21">
                <a:extLst>
                  <a:ext uri="{FF2B5EF4-FFF2-40B4-BE49-F238E27FC236}">
                    <a16:creationId xmlns:a16="http://schemas.microsoft.com/office/drawing/2014/main" id="{0911D797-01D3-A0E6-F0A9-2C6A871B3ED3}"/>
                  </a:ext>
                </a:extLst>
              </p:cNvPr>
              <p:cNvSpPr>
                <a:spLocks/>
              </p:cNvSpPr>
              <p:nvPr/>
            </p:nvSpPr>
            <p:spPr>
              <a:xfrm>
                <a:off x="1661620" y="2779260"/>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sp>
            <p:nvSpPr>
              <p:cNvPr id="23" name="Oval 22">
                <a:extLst>
                  <a:ext uri="{FF2B5EF4-FFF2-40B4-BE49-F238E27FC236}">
                    <a16:creationId xmlns:a16="http://schemas.microsoft.com/office/drawing/2014/main" id="{C6EB0581-112A-D6DC-3BB7-DE017C284989}"/>
                  </a:ext>
                </a:extLst>
              </p:cNvPr>
              <p:cNvSpPr>
                <a:spLocks/>
              </p:cNvSpPr>
              <p:nvPr/>
            </p:nvSpPr>
            <p:spPr>
              <a:xfrm>
                <a:off x="1825126" y="2779259"/>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sp>
          <p:nvSpPr>
            <p:cNvPr id="17" name="Text Placeholder 10">
              <a:extLst>
                <a:ext uri="{FF2B5EF4-FFF2-40B4-BE49-F238E27FC236}">
                  <a16:creationId xmlns:a16="http://schemas.microsoft.com/office/drawing/2014/main" id="{2F339CE8-01E2-0E49-49E7-2ED091F5DE84}"/>
                </a:ext>
              </a:extLst>
            </p:cNvPr>
            <p:cNvSpPr txBox="1">
              <a:spLocks/>
            </p:cNvSpPr>
            <p:nvPr/>
          </p:nvSpPr>
          <p:spPr>
            <a:xfrm>
              <a:off x="1765382" y="4015062"/>
              <a:ext cx="870409" cy="18434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18" name="Text Placeholder 10">
              <a:extLst>
                <a:ext uri="{FF2B5EF4-FFF2-40B4-BE49-F238E27FC236}">
                  <a16:creationId xmlns:a16="http://schemas.microsoft.com/office/drawing/2014/main" id="{D9AB0270-961D-0FC6-5B94-3DD6A5131311}"/>
                </a:ext>
              </a:extLst>
            </p:cNvPr>
            <p:cNvSpPr txBox="1">
              <a:spLocks/>
            </p:cNvSpPr>
            <p:nvPr/>
          </p:nvSpPr>
          <p:spPr>
            <a:xfrm>
              <a:off x="2635791" y="4015062"/>
              <a:ext cx="870409" cy="18434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86" name="Arrow: Up 85">
              <a:extLst>
                <a:ext uri="{FF2B5EF4-FFF2-40B4-BE49-F238E27FC236}">
                  <a16:creationId xmlns:a16="http://schemas.microsoft.com/office/drawing/2014/main" id="{754C8BCE-D95C-4EED-6FF2-834CD3A57DC1}"/>
                </a:ext>
              </a:extLst>
            </p:cNvPr>
            <p:cNvSpPr/>
            <p:nvPr/>
          </p:nvSpPr>
          <p:spPr>
            <a:xfrm flipV="1">
              <a:off x="3831456" y="1975359"/>
              <a:ext cx="195579" cy="630786"/>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Up 86">
              <a:extLst>
                <a:ext uri="{FF2B5EF4-FFF2-40B4-BE49-F238E27FC236}">
                  <a16:creationId xmlns:a16="http://schemas.microsoft.com/office/drawing/2014/main" id="{F26DD6F4-4547-F6BF-15F4-D43EB028E12E}"/>
                </a:ext>
              </a:extLst>
            </p:cNvPr>
            <p:cNvSpPr/>
            <p:nvPr/>
          </p:nvSpPr>
          <p:spPr>
            <a:xfrm>
              <a:off x="3141649" y="1975359"/>
              <a:ext cx="195579" cy="630786"/>
            </a:xfrm>
            <a:prstGeom prst="up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757BAB-1FFB-6C1D-78FD-661E5A444AD3}"/>
                </a:ext>
              </a:extLst>
            </p:cNvPr>
            <p:cNvSpPr txBox="1">
              <a:spLocks/>
            </p:cNvSpPr>
            <p:nvPr/>
          </p:nvSpPr>
          <p:spPr>
            <a:xfrm>
              <a:off x="4085200" y="1861214"/>
              <a:ext cx="1133404" cy="60330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Import: </a:t>
              </a:r>
              <a:r>
                <a:rPr lang="en-US" sz="1200"/>
                <a:t>max withdrawal limit (Batch study)</a:t>
              </a:r>
            </a:p>
          </p:txBody>
        </p:sp>
        <p:sp>
          <p:nvSpPr>
            <p:cNvPr id="91" name="TextBox 90">
              <a:extLst>
                <a:ext uri="{FF2B5EF4-FFF2-40B4-BE49-F238E27FC236}">
                  <a16:creationId xmlns:a16="http://schemas.microsoft.com/office/drawing/2014/main" id="{38F90947-379E-59B1-98F8-E39D63326930}"/>
                </a:ext>
              </a:extLst>
            </p:cNvPr>
            <p:cNvSpPr txBox="1">
              <a:spLocks/>
            </p:cNvSpPr>
            <p:nvPr/>
          </p:nvSpPr>
          <p:spPr>
            <a:xfrm>
              <a:off x="1936006" y="1861214"/>
              <a:ext cx="1147478" cy="80440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Export: </a:t>
              </a:r>
              <a:r>
                <a:rPr lang="en-US" sz="1200"/>
                <a:t>available export (SCED dispatch)</a:t>
              </a:r>
            </a:p>
          </p:txBody>
        </p:sp>
        <p:cxnSp>
          <p:nvCxnSpPr>
            <p:cNvPr id="4" name="Straight Connector 3">
              <a:extLst>
                <a:ext uri="{FF2B5EF4-FFF2-40B4-BE49-F238E27FC236}">
                  <a16:creationId xmlns:a16="http://schemas.microsoft.com/office/drawing/2014/main" id="{428D19A5-51C8-29FE-1D8F-1D663587B7B7}"/>
                </a:ext>
              </a:extLst>
            </p:cNvPr>
            <p:cNvCxnSpPr>
              <a:cxnSpLocks/>
              <a:stCxn id="10" idx="2"/>
            </p:cNvCxnSpPr>
            <p:nvPr/>
          </p:nvCxnSpPr>
          <p:spPr>
            <a:xfrm>
              <a:off x="3577306" y="1736692"/>
              <a:ext cx="0" cy="1103229"/>
            </a:xfrm>
            <a:prstGeom prst="line">
              <a:avLst/>
            </a:prstGeom>
            <a:ln w="12700"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51A1C608-004F-9F18-0342-CC02398C4871}"/>
              </a:ext>
            </a:extLst>
          </p:cNvPr>
          <p:cNvSpPr/>
          <p:nvPr/>
        </p:nvSpPr>
        <p:spPr>
          <a:xfrm>
            <a:off x="9962147" y="0"/>
            <a:ext cx="2229853" cy="3651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Presented at 4/23 Special ROS</a:t>
            </a:r>
          </a:p>
        </p:txBody>
      </p:sp>
    </p:spTree>
    <p:extLst>
      <p:ext uri="{BB962C8B-B14F-4D97-AF65-F5344CB8AC3E}">
        <p14:creationId xmlns:p14="http://schemas.microsoft.com/office/powerpoint/2010/main" val="163825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Agenda</a:t>
            </a:r>
          </a:p>
        </p:txBody>
      </p:sp>
      <p:sp>
        <p:nvSpPr>
          <p:cNvPr id="30" name="Slide Number Placeholder 6">
            <a:extLst>
              <a:ext uri="{FF2B5EF4-FFF2-40B4-BE49-F238E27FC236}">
                <a16:creationId xmlns:a16="http://schemas.microsoft.com/office/drawing/2014/main" id="{E8AFA5AD-DD47-9C83-108E-845F693A5EB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a:t>
            </a:fld>
            <a:endParaRPr lang="en-US"/>
          </a:p>
        </p:txBody>
      </p:sp>
      <p:sp>
        <p:nvSpPr>
          <p:cNvPr id="74" name="Rectangle 73">
            <a:extLst>
              <a:ext uri="{FF2B5EF4-FFF2-40B4-BE49-F238E27FC236}">
                <a16:creationId xmlns:a16="http://schemas.microsoft.com/office/drawing/2014/main" id="{143A5BF2-5F02-0DF7-EDF8-B3E00EF7A189}"/>
              </a:ext>
            </a:extLst>
          </p:cNvPr>
          <p:cNvSpPr>
            <a:spLocks/>
          </p:cNvSpPr>
          <p:nvPr/>
        </p:nvSpPr>
        <p:spPr>
          <a:xfrm>
            <a:off x="499324" y="1618321"/>
            <a:ext cx="11193353" cy="4228956"/>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4" name="Group 63">
            <a:extLst>
              <a:ext uri="{FF2B5EF4-FFF2-40B4-BE49-F238E27FC236}">
                <a16:creationId xmlns:a16="http://schemas.microsoft.com/office/drawing/2014/main" id="{E3B67745-34B7-944B-EA92-93D216165FB2}"/>
              </a:ext>
            </a:extLst>
          </p:cNvPr>
          <p:cNvGrpSpPr/>
          <p:nvPr/>
        </p:nvGrpSpPr>
        <p:grpSpPr>
          <a:xfrm>
            <a:off x="554736" y="1799999"/>
            <a:ext cx="11082528" cy="553997"/>
            <a:chOff x="554736" y="1405361"/>
            <a:chExt cx="11082528" cy="553997"/>
          </a:xfrm>
        </p:grpSpPr>
        <p:sp>
          <p:nvSpPr>
            <p:cNvPr id="101" name="TextBox 100">
              <a:extLst>
                <a:ext uri="{FF2B5EF4-FFF2-40B4-BE49-F238E27FC236}">
                  <a16:creationId xmlns:a16="http://schemas.microsoft.com/office/drawing/2014/main" id="{0B5B6D9F-9565-F78B-68B8-7E639AFAC199}"/>
                </a:ext>
              </a:extLst>
            </p:cNvPr>
            <p:cNvSpPr txBox="1">
              <a:spLocks/>
            </p:cNvSpPr>
            <p:nvPr/>
          </p:nvSpPr>
          <p:spPr>
            <a:xfrm>
              <a:off x="1022758" y="1405361"/>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102" name="TextBox 101">
              <a:extLst>
                <a:ext uri="{FF2B5EF4-FFF2-40B4-BE49-F238E27FC236}">
                  <a16:creationId xmlns:a16="http://schemas.microsoft.com/office/drawing/2014/main" id="{74268D76-1155-7503-AD58-F5A0FFB1F4C8}"/>
                </a:ext>
              </a:extLst>
            </p:cNvPr>
            <p:cNvSpPr txBox="1"/>
            <p:nvPr>
              <p:custDataLst>
                <p:tags r:id="rId9"/>
              </p:custDataLst>
            </p:nvPr>
          </p:nvSpPr>
          <p:spPr>
            <a:xfrm>
              <a:off x="3924729" y="140536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Update on timeline and key workshop dates</a:t>
              </a:r>
            </a:p>
            <a:p>
              <a:pPr marL="285750" indent="-285750">
                <a:spcBef>
                  <a:spcPts val="0"/>
                </a:spcBef>
                <a:spcAft>
                  <a:spcPts val="0"/>
                </a:spcAft>
                <a:buFont typeface="Arial" panose="020B0604020202020204" pitchFamily="34" charset="0"/>
                <a:buChar char="•"/>
              </a:pPr>
              <a:r>
                <a:rPr lang="en-US"/>
                <a:t>Outline PRS/ROS/TAC pathways to June Board with key submission dates</a:t>
              </a:r>
            </a:p>
          </p:txBody>
        </p:sp>
        <p:sp>
          <p:nvSpPr>
            <p:cNvPr id="103" name="TrackerNumBlue 15">
              <a:extLst>
                <a:ext uri="{FF2B5EF4-FFF2-40B4-BE49-F238E27FC236}">
                  <a16:creationId xmlns:a16="http://schemas.microsoft.com/office/drawing/2014/main" id="{F6AB004F-5D16-64FB-7EC6-557095B4B9FF}"/>
                </a:ext>
              </a:extLst>
            </p:cNvPr>
            <p:cNvSpPr>
              <a:spLocks noChangeAspect="1"/>
            </p:cNvSpPr>
            <p:nvPr>
              <p:custDataLst>
                <p:tags r:id="rId10"/>
              </p:custDataLst>
            </p:nvPr>
          </p:nvSpPr>
          <p:spPr>
            <a:xfrm>
              <a:off x="554736" y="1405361"/>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grpSp>
      <p:cxnSp>
        <p:nvCxnSpPr>
          <p:cNvPr id="84" name="Straight Connector 83">
            <a:extLst>
              <a:ext uri="{FF2B5EF4-FFF2-40B4-BE49-F238E27FC236}">
                <a16:creationId xmlns:a16="http://schemas.microsoft.com/office/drawing/2014/main" id="{CBD587A7-2AD3-9449-4F8B-530C04453A52}"/>
              </a:ext>
            </a:extLst>
          </p:cNvPr>
          <p:cNvCxnSpPr>
            <a:cxnSpLocks/>
          </p:cNvCxnSpPr>
          <p:nvPr/>
        </p:nvCxnSpPr>
        <p:spPr>
          <a:xfrm>
            <a:off x="554736" y="4870858"/>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F100CAE-C656-D9DC-6FA2-B84F09703688}"/>
              </a:ext>
            </a:extLst>
          </p:cNvPr>
          <p:cNvGrpSpPr/>
          <p:nvPr/>
        </p:nvGrpSpPr>
        <p:grpSpPr>
          <a:xfrm>
            <a:off x="554736" y="5147329"/>
            <a:ext cx="11082528" cy="492443"/>
            <a:chOff x="554736" y="6465733"/>
            <a:chExt cx="11082528" cy="492443"/>
          </a:xfrm>
        </p:grpSpPr>
        <p:sp>
          <p:nvSpPr>
            <p:cNvPr id="95" name="TrackerNumBlue 15">
              <a:extLst>
                <a:ext uri="{FF2B5EF4-FFF2-40B4-BE49-F238E27FC236}">
                  <a16:creationId xmlns:a16="http://schemas.microsoft.com/office/drawing/2014/main" id="{911000FA-8AA7-A5A4-8036-8CDB5AE81B44}"/>
                </a:ext>
              </a:extLst>
            </p:cNvPr>
            <p:cNvSpPr>
              <a:spLocks noChangeAspect="1"/>
            </p:cNvSpPr>
            <p:nvPr>
              <p:custDataLst>
                <p:tags r:id="rId7"/>
              </p:custDataLst>
            </p:nvPr>
          </p:nvSpPr>
          <p:spPr>
            <a:xfrm>
              <a:off x="554736" y="646573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grpSp>
          <p:nvGrpSpPr>
            <p:cNvPr id="4" name="Group 3">
              <a:extLst>
                <a:ext uri="{FF2B5EF4-FFF2-40B4-BE49-F238E27FC236}">
                  <a16:creationId xmlns:a16="http://schemas.microsoft.com/office/drawing/2014/main" id="{FF6EA2D3-6604-8ACC-7594-A858179796BB}"/>
                </a:ext>
              </a:extLst>
            </p:cNvPr>
            <p:cNvGrpSpPr/>
            <p:nvPr/>
          </p:nvGrpSpPr>
          <p:grpSpPr>
            <a:xfrm>
              <a:off x="1022758" y="6465733"/>
              <a:ext cx="10614506" cy="492443"/>
              <a:chOff x="1022758" y="2074311"/>
              <a:chExt cx="10614506" cy="492443"/>
            </a:xfrm>
          </p:grpSpPr>
          <p:sp>
            <p:nvSpPr>
              <p:cNvPr id="87" name="TextBox 86">
                <a:extLst>
                  <a:ext uri="{FF2B5EF4-FFF2-40B4-BE49-F238E27FC236}">
                    <a16:creationId xmlns:a16="http://schemas.microsoft.com/office/drawing/2014/main" id="{ABAF1A80-1098-EE61-ACD9-BCBB7FCB954B}"/>
                  </a:ext>
                </a:extLst>
              </p:cNvPr>
              <p:cNvSpPr txBox="1">
                <a:spLocks/>
              </p:cNvSpPr>
              <p:nvPr/>
            </p:nvSpPr>
            <p:spPr>
              <a:xfrm>
                <a:off x="1022758" y="2074311"/>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cs typeface="Arial"/>
                  </a:rPr>
                  <a:t>Market Comments filed</a:t>
                </a:r>
                <a:endParaRPr lang="en-US" sz="1800">
                  <a:solidFill>
                    <a:srgbClr val="000000"/>
                  </a:solidFill>
                </a:endParaRPr>
              </a:p>
            </p:txBody>
          </p:sp>
          <p:sp>
            <p:nvSpPr>
              <p:cNvPr id="88" name="TextBox 87">
                <a:extLst>
                  <a:ext uri="{FF2B5EF4-FFF2-40B4-BE49-F238E27FC236}">
                    <a16:creationId xmlns:a16="http://schemas.microsoft.com/office/drawing/2014/main" id="{4788450F-EDA4-20C3-C752-E27CB961E1FC}"/>
                  </a:ext>
                </a:extLst>
              </p:cNvPr>
              <p:cNvSpPr txBox="1"/>
              <p:nvPr>
                <p:custDataLst>
                  <p:tags r:id="rId8"/>
                </p:custDataLst>
              </p:nvPr>
            </p:nvSpPr>
            <p:spPr>
              <a:xfrm>
                <a:off x="3924729" y="2074311"/>
                <a:ext cx="7712535"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cs typeface="Arial"/>
                  </a:rPr>
                  <a:t>[As time allows] stakeholder comments </a:t>
                </a:r>
              </a:p>
              <a:p>
                <a:pPr marL="285750" indent="-285750">
                  <a:spcBef>
                    <a:spcPts val="0"/>
                  </a:spcBef>
                  <a:spcAft>
                    <a:spcPts val="0"/>
                  </a:spcAft>
                  <a:buFont typeface="Arial" panose="020B0604020202020204" pitchFamily="34" charset="0"/>
                  <a:buChar char="•"/>
                </a:pPr>
                <a:r>
                  <a:rPr lang="en-US">
                    <a:cs typeface="Arial"/>
                  </a:rPr>
                  <a:t>Review of key open issues</a:t>
                </a:r>
              </a:p>
            </p:txBody>
          </p:sp>
        </p:grpSp>
      </p:grpSp>
      <p:cxnSp>
        <p:nvCxnSpPr>
          <p:cNvPr id="14" name="Straight Connector 13">
            <a:extLst>
              <a:ext uri="{FF2B5EF4-FFF2-40B4-BE49-F238E27FC236}">
                <a16:creationId xmlns:a16="http://schemas.microsoft.com/office/drawing/2014/main" id="{CF4E7CF8-3470-952F-AA82-44C23616CDB1}"/>
              </a:ext>
            </a:extLst>
          </p:cNvPr>
          <p:cNvCxnSpPr>
            <a:cxnSpLocks/>
          </p:cNvCxnSpPr>
          <p:nvPr/>
        </p:nvCxnSpPr>
        <p:spPr>
          <a:xfrm>
            <a:off x="554736" y="2630466"/>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20119D5-FDA9-A020-C59B-C5FCFBDAD774}"/>
              </a:ext>
            </a:extLst>
          </p:cNvPr>
          <p:cNvGrpSpPr/>
          <p:nvPr/>
        </p:nvGrpSpPr>
        <p:grpSpPr>
          <a:xfrm>
            <a:off x="554736" y="4013874"/>
            <a:ext cx="11082528" cy="556324"/>
            <a:chOff x="554736" y="3813210"/>
            <a:chExt cx="11082528" cy="556324"/>
          </a:xfrm>
        </p:grpSpPr>
        <p:grpSp>
          <p:nvGrpSpPr>
            <p:cNvPr id="32" name="Group 31">
              <a:extLst>
                <a:ext uri="{FF2B5EF4-FFF2-40B4-BE49-F238E27FC236}">
                  <a16:creationId xmlns:a16="http://schemas.microsoft.com/office/drawing/2014/main" id="{A8CF60C9-A5DC-BB1D-707D-07947F164BA6}"/>
                </a:ext>
              </a:extLst>
            </p:cNvPr>
            <p:cNvGrpSpPr/>
            <p:nvPr/>
          </p:nvGrpSpPr>
          <p:grpSpPr>
            <a:xfrm>
              <a:off x="1022758" y="3815536"/>
              <a:ext cx="10614506" cy="553998"/>
              <a:chOff x="1022758" y="2406091"/>
              <a:chExt cx="10614506" cy="553998"/>
            </a:xfrm>
          </p:grpSpPr>
          <p:sp>
            <p:nvSpPr>
              <p:cNvPr id="11" name="TextBox 10">
                <a:extLst>
                  <a:ext uri="{FF2B5EF4-FFF2-40B4-BE49-F238E27FC236}">
                    <a16:creationId xmlns:a16="http://schemas.microsoft.com/office/drawing/2014/main" id="{157D3FBC-FF6C-D162-C297-6F895D0EB41D}"/>
                  </a:ext>
                </a:extLst>
              </p:cNvPr>
              <p:cNvSpPr txBox="1">
                <a:spLocks/>
              </p:cNvSpPr>
              <p:nvPr/>
            </p:nvSpPr>
            <p:spPr>
              <a:xfrm>
                <a:off x="1022758" y="2406091"/>
                <a:ext cx="287310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cs typeface="Arial"/>
                  </a:rPr>
                  <a:t>May 2</a:t>
                </a:r>
                <a:r>
                  <a:rPr lang="en-US" sz="1800" b="1" baseline="30000">
                    <a:cs typeface="Arial"/>
                  </a:rPr>
                  <a:t>nd</a:t>
                </a:r>
                <a:r>
                  <a:rPr lang="en-US" sz="1800" b="1">
                    <a:cs typeface="Arial"/>
                  </a:rPr>
                  <a:t> ERCOT Comments BYOG/WLPUN</a:t>
                </a:r>
                <a:endParaRPr lang="en-US" sz="1800" b="1">
                  <a:solidFill>
                    <a:srgbClr val="171A1C"/>
                  </a:solidFill>
                  <a:cs typeface="Arial"/>
                </a:endParaRPr>
              </a:p>
            </p:txBody>
          </p:sp>
          <p:sp>
            <p:nvSpPr>
              <p:cNvPr id="12" name="TextBox 11">
                <a:extLst>
                  <a:ext uri="{FF2B5EF4-FFF2-40B4-BE49-F238E27FC236}">
                    <a16:creationId xmlns:a16="http://schemas.microsoft.com/office/drawing/2014/main" id="{1C0D5373-0250-C6F0-00D8-5319CEA75228}"/>
                  </a:ext>
                </a:extLst>
              </p:cNvPr>
              <p:cNvSpPr txBox="1"/>
              <p:nvPr>
                <p:custDataLst>
                  <p:tags r:id="rId6"/>
                </p:custDataLst>
              </p:nvPr>
            </p:nvSpPr>
            <p:spPr>
              <a:xfrm>
                <a:off x="3924729" y="2430281"/>
                <a:ext cx="7712535"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Detailed view on the WLPUN (BYOG) construct</a:t>
                </a:r>
              </a:p>
              <a:p>
                <a:pPr marL="285750" indent="-285750">
                  <a:spcBef>
                    <a:spcPts val="0"/>
                  </a:spcBef>
                  <a:spcAft>
                    <a:spcPts val="0"/>
                  </a:spcAft>
                  <a:buFont typeface="Arial" panose="020B0604020202020204" pitchFamily="34" charset="0"/>
                  <a:buChar char="•"/>
                </a:pPr>
                <a:r>
                  <a:rPr lang="en-US">
                    <a:cs typeface="Arial"/>
                  </a:rPr>
                  <a:t>Review Revision Request Language</a:t>
                </a:r>
                <a:endParaRPr lang="en-US"/>
              </a:p>
            </p:txBody>
          </p:sp>
        </p:grpSp>
        <p:sp>
          <p:nvSpPr>
            <p:cNvPr id="25" name="TrackerNumBlue 15">
              <a:extLst>
                <a:ext uri="{FF2B5EF4-FFF2-40B4-BE49-F238E27FC236}">
                  <a16:creationId xmlns:a16="http://schemas.microsoft.com/office/drawing/2014/main" id="{B936A344-C9DF-925E-4F2C-7F26E317200D}"/>
                </a:ext>
              </a:extLst>
            </p:cNvPr>
            <p:cNvSpPr>
              <a:spLocks noChangeAspect="1"/>
            </p:cNvSpPr>
            <p:nvPr>
              <p:custDataLst>
                <p:tags r:id="rId5"/>
              </p:custDataLst>
            </p:nvPr>
          </p:nvSpPr>
          <p:spPr>
            <a:xfrm>
              <a:off x="554736" y="3813210"/>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grpSp>
      <p:cxnSp>
        <p:nvCxnSpPr>
          <p:cNvPr id="9" name="Straight Connector 8">
            <a:extLst>
              <a:ext uri="{FF2B5EF4-FFF2-40B4-BE49-F238E27FC236}">
                <a16:creationId xmlns:a16="http://schemas.microsoft.com/office/drawing/2014/main" id="{2452D0EA-8633-61F1-EDD0-D8EAFEF336CF}"/>
              </a:ext>
            </a:extLst>
          </p:cNvPr>
          <p:cNvCxnSpPr>
            <a:cxnSpLocks/>
          </p:cNvCxnSpPr>
          <p:nvPr/>
        </p:nvCxnSpPr>
        <p:spPr>
          <a:xfrm>
            <a:off x="554736" y="3737404"/>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D6D1613A-1CAC-213C-DE48-A1D4D3100A22}"/>
              </a:ext>
            </a:extLst>
          </p:cNvPr>
          <p:cNvGrpSpPr/>
          <p:nvPr/>
        </p:nvGrpSpPr>
        <p:grpSpPr>
          <a:xfrm>
            <a:off x="554736" y="2906936"/>
            <a:ext cx="11082528" cy="630942"/>
            <a:chOff x="554736" y="2134499"/>
            <a:chExt cx="11082528" cy="630942"/>
          </a:xfrm>
        </p:grpSpPr>
        <p:sp>
          <p:nvSpPr>
            <p:cNvPr id="10" name="TrackerNumBlue 15">
              <a:extLst>
                <a:ext uri="{FF2B5EF4-FFF2-40B4-BE49-F238E27FC236}">
                  <a16:creationId xmlns:a16="http://schemas.microsoft.com/office/drawing/2014/main" id="{8A69991A-A7F6-338D-A6A2-A675629D6CF6}"/>
                </a:ext>
              </a:extLst>
            </p:cNvPr>
            <p:cNvSpPr>
              <a:spLocks noChangeAspect="1"/>
            </p:cNvSpPr>
            <p:nvPr>
              <p:custDataLst>
                <p:tags r:id="rId3"/>
              </p:custDataLst>
            </p:nvPr>
          </p:nvSpPr>
          <p:spPr>
            <a:xfrm>
              <a:off x="554736" y="2134499"/>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grpSp>
          <p:nvGrpSpPr>
            <p:cNvPr id="13" name="Group 12">
              <a:extLst>
                <a:ext uri="{FF2B5EF4-FFF2-40B4-BE49-F238E27FC236}">
                  <a16:creationId xmlns:a16="http://schemas.microsoft.com/office/drawing/2014/main" id="{3C55582E-98A7-F334-75DD-B06B66CDADF3}"/>
                </a:ext>
              </a:extLst>
            </p:cNvPr>
            <p:cNvGrpSpPr/>
            <p:nvPr/>
          </p:nvGrpSpPr>
          <p:grpSpPr>
            <a:xfrm>
              <a:off x="1022758" y="2134499"/>
              <a:ext cx="10614506" cy="630942"/>
              <a:chOff x="1022758" y="2074311"/>
              <a:chExt cx="10614506" cy="630942"/>
            </a:xfrm>
          </p:grpSpPr>
          <p:sp>
            <p:nvSpPr>
              <p:cNvPr id="15" name="TextBox 14">
                <a:extLst>
                  <a:ext uri="{FF2B5EF4-FFF2-40B4-BE49-F238E27FC236}">
                    <a16:creationId xmlns:a16="http://schemas.microsoft.com/office/drawing/2014/main" id="{13E31FD3-B7BD-DB5C-E60C-7458BB33CAE7}"/>
                  </a:ext>
                </a:extLst>
              </p:cNvPr>
              <p:cNvSpPr txBox="1">
                <a:spLocks/>
              </p:cNvSpPr>
              <p:nvPr/>
            </p:nvSpPr>
            <p:spPr>
              <a:xfrm>
                <a:off x="1022758" y="2074311"/>
                <a:ext cx="2824724" cy="63094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cs typeface="Arial"/>
                  </a:rPr>
                  <a:t>April 30</a:t>
                </a:r>
                <a:r>
                  <a:rPr lang="en-US" sz="1800" b="1" baseline="30000">
                    <a:cs typeface="Arial"/>
                  </a:rPr>
                  <a:t>th</a:t>
                </a:r>
                <a:r>
                  <a:rPr lang="en-US" sz="1800" b="1">
                    <a:cs typeface="Arial"/>
                  </a:rPr>
                  <a:t> / May 1</a:t>
                </a:r>
                <a:r>
                  <a:rPr lang="en-US" sz="1800" b="1" baseline="30000">
                    <a:cs typeface="Arial"/>
                  </a:rPr>
                  <a:t>st</a:t>
                </a:r>
                <a:r>
                  <a:rPr lang="en-US" sz="1800" b="1">
                    <a:cs typeface="Arial"/>
                  </a:rPr>
                  <a:t> </a:t>
                </a:r>
                <a:endParaRPr lang="en-US" sz="1800">
                  <a:solidFill>
                    <a:srgbClr val="000000"/>
                  </a:solidFill>
                </a:endParaRPr>
              </a:p>
              <a:p>
                <a:pPr>
                  <a:buNone/>
                  <a:defRPr/>
                </a:pPr>
                <a:r>
                  <a:rPr lang="en-US" sz="1800" b="1">
                    <a:cs typeface="Arial"/>
                  </a:rPr>
                  <a:t>ERCOT comments</a:t>
                </a:r>
                <a:endParaRPr lang="en-US" sz="1800">
                  <a:solidFill>
                    <a:srgbClr val="000000"/>
                  </a:solidFill>
                </a:endParaRPr>
              </a:p>
            </p:txBody>
          </p:sp>
          <p:sp>
            <p:nvSpPr>
              <p:cNvPr id="16" name="TextBox 15">
                <a:extLst>
                  <a:ext uri="{FF2B5EF4-FFF2-40B4-BE49-F238E27FC236}">
                    <a16:creationId xmlns:a16="http://schemas.microsoft.com/office/drawing/2014/main" id="{B42BACDA-A5B9-7972-868F-767D5ECA6A90}"/>
                  </a:ext>
                </a:extLst>
              </p:cNvPr>
              <p:cNvSpPr txBox="1"/>
              <p:nvPr>
                <p:custDataLst>
                  <p:tags r:id="rId4"/>
                </p:custDataLst>
              </p:nvPr>
            </p:nvSpPr>
            <p:spPr>
              <a:xfrm>
                <a:off x="3924729" y="207431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Summary of updates to Batch Zero Concepts as of April 30</a:t>
                </a:r>
                <a:r>
                  <a:rPr lang="en-US" baseline="30000"/>
                  <a:t>th</a:t>
                </a:r>
                <a:r>
                  <a:rPr lang="en-US"/>
                  <a:t> comments</a:t>
                </a:r>
              </a:p>
              <a:p>
                <a:pPr marL="285750" indent="-285750">
                  <a:spcBef>
                    <a:spcPts val="0"/>
                  </a:spcBef>
                  <a:spcAft>
                    <a:spcPts val="0"/>
                  </a:spcAft>
                  <a:buFont typeface="Arial" panose="020B0604020202020204" pitchFamily="34" charset="0"/>
                  <a:buChar char="•"/>
                </a:pPr>
                <a:r>
                  <a:rPr lang="en-US"/>
                  <a:t>Align on Year 6 study methodology</a:t>
                </a:r>
              </a:p>
            </p:txBody>
          </p:sp>
        </p:grpSp>
      </p:grpSp>
    </p:spTree>
    <p:extLst>
      <p:ext uri="{BB962C8B-B14F-4D97-AF65-F5344CB8AC3E}">
        <p14:creationId xmlns:p14="http://schemas.microsoft.com/office/powerpoint/2010/main" val="170191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4E464F0-B8C1-9A13-C8DE-E5224C14CD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12" name="think-cell data - do not delete" hidden="1">
                        <a:extLst>
                          <a:ext uri="{FF2B5EF4-FFF2-40B4-BE49-F238E27FC236}">
                            <a16:creationId xmlns:a16="http://schemas.microsoft.com/office/drawing/2014/main" id="{34E464F0-B8C1-9A13-C8DE-E5224C14CD8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cxnSp>
        <p:nvCxnSpPr>
          <p:cNvPr id="66" name="LineBasicDefault 292">
            <a:extLst>
              <a:ext uri="{FF2B5EF4-FFF2-40B4-BE49-F238E27FC236}">
                <a16:creationId xmlns:a16="http://schemas.microsoft.com/office/drawing/2014/main" id="{17AE5415-7C41-B8A3-E177-9A8045B2A25A}"/>
              </a:ext>
            </a:extLst>
          </p:cNvPr>
          <p:cNvCxnSpPr>
            <a:cxnSpLocks/>
          </p:cNvCxnSpPr>
          <p:nvPr>
            <p:custDataLst>
              <p:tags r:id="rId2"/>
            </p:custDataLst>
          </p:nvPr>
        </p:nvCxnSpPr>
        <p:spPr>
          <a:xfrm>
            <a:off x="4390386" y="1699152"/>
            <a:ext cx="0" cy="4239311"/>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10B3198B-E192-1BF3-F47D-37E78688A9D7}"/>
              </a:ext>
            </a:extLst>
          </p:cNvPr>
          <p:cNvSpPr>
            <a:spLocks noGrp="1"/>
          </p:cNvSpPr>
          <p:nvPr>
            <p:ph type="title"/>
          </p:nvPr>
        </p:nvSpPr>
        <p:spPr>
          <a:xfrm>
            <a:off x="1257300" y="457200"/>
            <a:ext cx="10401300" cy="664797"/>
          </a:xfrm>
        </p:spPr>
        <p:txBody>
          <a:bodyPr vert="horz">
            <a:spAutoFit/>
          </a:bodyPr>
          <a:lstStyle/>
          <a:p>
            <a:r>
              <a:rPr lang="en-US"/>
              <a:t>Sequential BYOG interconnection timeline across Batch, Generation, and Transmission planning processes </a:t>
            </a:r>
          </a:p>
        </p:txBody>
      </p:sp>
      <p:sp>
        <p:nvSpPr>
          <p:cNvPr id="5" name="Slide Number Placeholder 5">
            <a:extLst>
              <a:ext uri="{FF2B5EF4-FFF2-40B4-BE49-F238E27FC236}">
                <a16:creationId xmlns:a16="http://schemas.microsoft.com/office/drawing/2014/main" id="{CF69B0F7-AE33-A311-8585-6461873892DC}"/>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11" name="TextBox 10">
            <a:extLst>
              <a:ext uri="{FF2B5EF4-FFF2-40B4-BE49-F238E27FC236}">
                <a16:creationId xmlns:a16="http://schemas.microsoft.com/office/drawing/2014/main" id="{099DB2B8-A59E-84C4-1569-2F263E250BFE}"/>
              </a:ext>
            </a:extLst>
          </p:cNvPr>
          <p:cNvSpPr txBox="1"/>
          <p:nvPr>
            <p:custDataLst>
              <p:tags r:id="rId3"/>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8" name="LineBasicDefault 292">
            <a:extLst>
              <a:ext uri="{FF2B5EF4-FFF2-40B4-BE49-F238E27FC236}">
                <a16:creationId xmlns:a16="http://schemas.microsoft.com/office/drawing/2014/main" id="{2152E303-F4E4-7B1A-9B0A-BE8F54CA5F3D}"/>
              </a:ext>
            </a:extLst>
          </p:cNvPr>
          <p:cNvCxnSpPr>
            <a:cxnSpLocks/>
          </p:cNvCxnSpPr>
          <p:nvPr>
            <p:custDataLst>
              <p:tags r:id="rId4"/>
            </p:custDataLst>
          </p:nvPr>
        </p:nvCxnSpPr>
        <p:spPr>
          <a:xfrm flipH="1">
            <a:off x="1257300" y="2908172"/>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BasicDefault 292">
            <a:extLst>
              <a:ext uri="{FF2B5EF4-FFF2-40B4-BE49-F238E27FC236}">
                <a16:creationId xmlns:a16="http://schemas.microsoft.com/office/drawing/2014/main" id="{A69149D6-5C25-A007-E45D-AC79A7976D99}"/>
              </a:ext>
            </a:extLst>
          </p:cNvPr>
          <p:cNvCxnSpPr>
            <a:cxnSpLocks/>
          </p:cNvCxnSpPr>
          <p:nvPr>
            <p:custDataLst>
              <p:tags r:id="rId5"/>
            </p:custDataLst>
          </p:nvPr>
        </p:nvCxnSpPr>
        <p:spPr>
          <a:xfrm flipH="1">
            <a:off x="1257300" y="4702544"/>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BasicDefault 292">
            <a:extLst>
              <a:ext uri="{FF2B5EF4-FFF2-40B4-BE49-F238E27FC236}">
                <a16:creationId xmlns:a16="http://schemas.microsoft.com/office/drawing/2014/main" id="{00E8BC97-0186-56A9-C544-01514C7E6CC2}"/>
              </a:ext>
            </a:extLst>
          </p:cNvPr>
          <p:cNvCxnSpPr>
            <a:cxnSpLocks/>
          </p:cNvCxnSpPr>
          <p:nvPr>
            <p:custDataLst>
              <p:tags r:id="rId6"/>
            </p:custDataLst>
          </p:nvPr>
        </p:nvCxnSpPr>
        <p:spPr>
          <a:xfrm flipH="1">
            <a:off x="1257300" y="1699152"/>
            <a:ext cx="1040130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1A0D27-E577-E17F-B169-65C8C51DBB42}"/>
              </a:ext>
            </a:extLst>
          </p:cNvPr>
          <p:cNvSpPr txBox="1">
            <a:spLocks/>
          </p:cNvSpPr>
          <p:nvPr/>
        </p:nvSpPr>
        <p:spPr>
          <a:xfrm>
            <a:off x="1257298" y="1776642"/>
            <a:ext cx="107562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Batch Study</a:t>
            </a:r>
          </a:p>
        </p:txBody>
      </p:sp>
      <p:sp>
        <p:nvSpPr>
          <p:cNvPr id="18" name="TextBox 17">
            <a:extLst>
              <a:ext uri="{FF2B5EF4-FFF2-40B4-BE49-F238E27FC236}">
                <a16:creationId xmlns:a16="http://schemas.microsoft.com/office/drawing/2014/main" id="{3AE3A7A2-62E9-AF4C-3D75-465733DC761F}"/>
              </a:ext>
            </a:extLst>
          </p:cNvPr>
          <p:cNvSpPr txBox="1">
            <a:spLocks/>
          </p:cNvSpPr>
          <p:nvPr/>
        </p:nvSpPr>
        <p:spPr>
          <a:xfrm>
            <a:off x="1257298" y="3029957"/>
            <a:ext cx="1075620"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Generation study</a:t>
            </a:r>
          </a:p>
        </p:txBody>
      </p:sp>
      <p:sp>
        <p:nvSpPr>
          <p:cNvPr id="19" name="TextBox 18">
            <a:extLst>
              <a:ext uri="{FF2B5EF4-FFF2-40B4-BE49-F238E27FC236}">
                <a16:creationId xmlns:a16="http://schemas.microsoft.com/office/drawing/2014/main" id="{680E3D04-07C5-C071-E00E-CEB4D1EFED2B}"/>
              </a:ext>
            </a:extLst>
          </p:cNvPr>
          <p:cNvSpPr txBox="1">
            <a:spLocks/>
          </p:cNvSpPr>
          <p:nvPr/>
        </p:nvSpPr>
        <p:spPr>
          <a:xfrm>
            <a:off x="1264318" y="4814052"/>
            <a:ext cx="124526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Transmission Planning</a:t>
            </a:r>
          </a:p>
        </p:txBody>
      </p:sp>
      <p:sp>
        <p:nvSpPr>
          <p:cNvPr id="21" name="Arrow: Pentagon 20">
            <a:extLst>
              <a:ext uri="{FF2B5EF4-FFF2-40B4-BE49-F238E27FC236}">
                <a16:creationId xmlns:a16="http://schemas.microsoft.com/office/drawing/2014/main" id="{F747430F-B28A-4E47-1959-28F3155061C8}"/>
              </a:ext>
            </a:extLst>
          </p:cNvPr>
          <p:cNvSpPr>
            <a:spLocks/>
          </p:cNvSpPr>
          <p:nvPr/>
        </p:nvSpPr>
        <p:spPr>
          <a:xfrm>
            <a:off x="2948582" y="1776642"/>
            <a:ext cx="1865314"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LLIS </a:t>
            </a:r>
            <a:r>
              <a:rPr lang="en-US" sz="1200" i="1"/>
              <a:t>(meeting Batch Zero eligibility)</a:t>
            </a:r>
          </a:p>
        </p:txBody>
      </p:sp>
      <p:cxnSp>
        <p:nvCxnSpPr>
          <p:cNvPr id="28" name="LineBasicDefault 292">
            <a:extLst>
              <a:ext uri="{FF2B5EF4-FFF2-40B4-BE49-F238E27FC236}">
                <a16:creationId xmlns:a16="http://schemas.microsoft.com/office/drawing/2014/main" id="{201DEB44-C3A5-ECAF-4BFE-DDDE76091692}"/>
              </a:ext>
            </a:extLst>
          </p:cNvPr>
          <p:cNvCxnSpPr>
            <a:cxnSpLocks/>
          </p:cNvCxnSpPr>
          <p:nvPr>
            <p:custDataLst>
              <p:tags r:id="rId7"/>
            </p:custDataLst>
          </p:nvPr>
        </p:nvCxnSpPr>
        <p:spPr>
          <a:xfrm>
            <a:off x="8252751" y="1700713"/>
            <a:ext cx="0" cy="3842190"/>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LineBasicDefault 292">
            <a:extLst>
              <a:ext uri="{FF2B5EF4-FFF2-40B4-BE49-F238E27FC236}">
                <a16:creationId xmlns:a16="http://schemas.microsoft.com/office/drawing/2014/main" id="{53A4B40A-AF1C-384F-321F-6ADFF5BCD173}"/>
              </a:ext>
            </a:extLst>
          </p:cNvPr>
          <p:cNvCxnSpPr>
            <a:cxnSpLocks/>
          </p:cNvCxnSpPr>
          <p:nvPr>
            <p:custDataLst>
              <p:tags r:id="rId8"/>
            </p:custDataLst>
          </p:nvPr>
        </p:nvCxnSpPr>
        <p:spPr>
          <a:xfrm>
            <a:off x="10253794" y="1700713"/>
            <a:ext cx="0" cy="3842190"/>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92CAB-A2CD-2F92-1F6B-22BB3E143D16}"/>
              </a:ext>
            </a:extLst>
          </p:cNvPr>
          <p:cNvSpPr txBox="1">
            <a:spLocks/>
          </p:cNvSpPr>
          <p:nvPr/>
        </p:nvSpPr>
        <p:spPr>
          <a:xfrm>
            <a:off x="7916299" y="1453419"/>
            <a:ext cx="695166" cy="215430"/>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Jan 2027</a:t>
            </a:r>
          </a:p>
        </p:txBody>
      </p:sp>
      <p:sp>
        <p:nvSpPr>
          <p:cNvPr id="32" name="TextBox 31">
            <a:extLst>
              <a:ext uri="{FF2B5EF4-FFF2-40B4-BE49-F238E27FC236}">
                <a16:creationId xmlns:a16="http://schemas.microsoft.com/office/drawing/2014/main" id="{6EBFA377-B625-2AAF-DD20-BABE6900590B}"/>
              </a:ext>
            </a:extLst>
          </p:cNvPr>
          <p:cNvSpPr txBox="1">
            <a:spLocks/>
          </p:cNvSpPr>
          <p:nvPr/>
        </p:nvSpPr>
        <p:spPr>
          <a:xfrm>
            <a:off x="9977667" y="1451521"/>
            <a:ext cx="662505" cy="18499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Mar 2027</a:t>
            </a:r>
          </a:p>
        </p:txBody>
      </p:sp>
      <p:sp>
        <p:nvSpPr>
          <p:cNvPr id="170" name="Rectangle 169">
            <a:extLst>
              <a:ext uri="{FF2B5EF4-FFF2-40B4-BE49-F238E27FC236}">
                <a16:creationId xmlns:a16="http://schemas.microsoft.com/office/drawing/2014/main" id="{3DD61786-5ECB-6B6E-9978-707821BDB62B}"/>
              </a:ext>
            </a:extLst>
          </p:cNvPr>
          <p:cNvSpPr/>
          <p:nvPr/>
        </p:nvSpPr>
        <p:spPr>
          <a:xfrm>
            <a:off x="8256848" y="1713955"/>
            <a:ext cx="1994121" cy="4224503"/>
          </a:xfrm>
          <a:prstGeom prst="rect">
            <a:avLst/>
          </a:prstGeom>
          <a:solidFill>
            <a:srgbClr val="BFBFB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Developer commitment period (60 days)</a:t>
            </a:r>
          </a:p>
        </p:txBody>
      </p:sp>
      <p:sp>
        <p:nvSpPr>
          <p:cNvPr id="33" name="TextBox 32">
            <a:extLst>
              <a:ext uri="{FF2B5EF4-FFF2-40B4-BE49-F238E27FC236}">
                <a16:creationId xmlns:a16="http://schemas.microsoft.com/office/drawing/2014/main" id="{28151310-EC21-19CA-AC8E-4C0C13A16660}"/>
              </a:ext>
            </a:extLst>
          </p:cNvPr>
          <p:cNvSpPr txBox="1">
            <a:spLocks/>
          </p:cNvSpPr>
          <p:nvPr/>
        </p:nvSpPr>
        <p:spPr>
          <a:xfrm>
            <a:off x="1264318" y="6048117"/>
            <a:ext cx="2842031" cy="55399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buNone/>
            </a:pPr>
            <a:r>
              <a:rPr lang="en-US" sz="1200" b="1"/>
              <a:t>BYOG declaration executed to identify load–generation pairing  for studies </a:t>
            </a:r>
            <a:r>
              <a:rPr lang="en-US" sz="1200"/>
              <a:t>(pre- PG 6.9 milestone of generation)</a:t>
            </a:r>
          </a:p>
        </p:txBody>
      </p:sp>
      <p:sp>
        <p:nvSpPr>
          <p:cNvPr id="23" name="TextBox 22">
            <a:extLst>
              <a:ext uri="{FF2B5EF4-FFF2-40B4-BE49-F238E27FC236}">
                <a16:creationId xmlns:a16="http://schemas.microsoft.com/office/drawing/2014/main" id="{DB9C6806-43D8-A661-B614-01921BB04ABE}"/>
              </a:ext>
            </a:extLst>
          </p:cNvPr>
          <p:cNvSpPr txBox="1">
            <a:spLocks/>
          </p:cNvSpPr>
          <p:nvPr/>
        </p:nvSpPr>
        <p:spPr>
          <a:xfrm>
            <a:off x="4533857" y="1453424"/>
            <a:ext cx="719085" cy="21542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July 2026</a:t>
            </a:r>
          </a:p>
        </p:txBody>
      </p:sp>
      <p:cxnSp>
        <p:nvCxnSpPr>
          <p:cNvPr id="6" name="LineBasicDefault 292">
            <a:extLst>
              <a:ext uri="{FF2B5EF4-FFF2-40B4-BE49-F238E27FC236}">
                <a16:creationId xmlns:a16="http://schemas.microsoft.com/office/drawing/2014/main" id="{98505076-772A-FBFB-6D6E-E595CA9C29B6}"/>
              </a:ext>
            </a:extLst>
          </p:cNvPr>
          <p:cNvCxnSpPr>
            <a:cxnSpLocks/>
          </p:cNvCxnSpPr>
          <p:nvPr>
            <p:custDataLst>
              <p:tags r:id="rId9"/>
            </p:custDataLst>
          </p:nvPr>
        </p:nvCxnSpPr>
        <p:spPr>
          <a:xfrm>
            <a:off x="4879636" y="1699152"/>
            <a:ext cx="0" cy="4239311"/>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6" name="Arrow: Pentagon 25">
            <a:extLst>
              <a:ext uri="{FF2B5EF4-FFF2-40B4-BE49-F238E27FC236}">
                <a16:creationId xmlns:a16="http://schemas.microsoft.com/office/drawing/2014/main" id="{76F8AA53-C7BA-AD98-ADE8-EEEE309D9CAB}"/>
              </a:ext>
            </a:extLst>
          </p:cNvPr>
          <p:cNvSpPr>
            <a:spLocks/>
          </p:cNvSpPr>
          <p:nvPr/>
        </p:nvSpPr>
        <p:spPr>
          <a:xfrm>
            <a:off x="4938748" y="1776642"/>
            <a:ext cx="1219748"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Case building</a:t>
            </a:r>
          </a:p>
        </p:txBody>
      </p:sp>
      <p:sp>
        <p:nvSpPr>
          <p:cNvPr id="34" name="Arrow: Chevron 33">
            <a:extLst>
              <a:ext uri="{FF2B5EF4-FFF2-40B4-BE49-F238E27FC236}">
                <a16:creationId xmlns:a16="http://schemas.microsoft.com/office/drawing/2014/main" id="{B0266FF1-F52A-4C18-A199-FEBC87DBEDDA}"/>
              </a:ext>
            </a:extLst>
          </p:cNvPr>
          <p:cNvSpPr>
            <a:spLocks/>
          </p:cNvSpPr>
          <p:nvPr/>
        </p:nvSpPr>
        <p:spPr>
          <a:xfrm>
            <a:off x="5976093" y="1776642"/>
            <a:ext cx="2235311" cy="457834"/>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solidFill>
                  <a:schemeClr val="bg1"/>
                </a:solidFill>
              </a:rPr>
              <a:t>Batch Study</a:t>
            </a:r>
          </a:p>
        </p:txBody>
      </p:sp>
      <p:grpSp>
        <p:nvGrpSpPr>
          <p:cNvPr id="179" name="Group 178">
            <a:extLst>
              <a:ext uri="{FF2B5EF4-FFF2-40B4-BE49-F238E27FC236}">
                <a16:creationId xmlns:a16="http://schemas.microsoft.com/office/drawing/2014/main" id="{F78DC804-6F5C-9257-8D94-EB91EB53F0A9}"/>
              </a:ext>
            </a:extLst>
          </p:cNvPr>
          <p:cNvGrpSpPr/>
          <p:nvPr/>
        </p:nvGrpSpPr>
        <p:grpSpPr>
          <a:xfrm>
            <a:off x="5976091" y="2304889"/>
            <a:ext cx="649448" cy="365070"/>
            <a:chOff x="8702393" y="2175244"/>
            <a:chExt cx="1265584" cy="711416"/>
          </a:xfrm>
        </p:grpSpPr>
        <p:grpSp>
          <p:nvGrpSpPr>
            <p:cNvPr id="180" name="Group 179">
              <a:extLst>
                <a:ext uri="{FF2B5EF4-FFF2-40B4-BE49-F238E27FC236}">
                  <a16:creationId xmlns:a16="http://schemas.microsoft.com/office/drawing/2014/main" id="{94FAC869-6280-86BC-A3F8-11CCE53C3344}"/>
                </a:ext>
              </a:extLst>
            </p:cNvPr>
            <p:cNvGrpSpPr/>
            <p:nvPr/>
          </p:nvGrpSpPr>
          <p:grpSpPr>
            <a:xfrm>
              <a:off x="9244137" y="2371879"/>
              <a:ext cx="182097" cy="165541"/>
              <a:chOff x="2192059" y="2491703"/>
              <a:chExt cx="182096" cy="165542"/>
            </a:xfrm>
          </p:grpSpPr>
          <p:sp>
            <p:nvSpPr>
              <p:cNvPr id="190" name="Oval 189">
                <a:extLst>
                  <a:ext uri="{FF2B5EF4-FFF2-40B4-BE49-F238E27FC236}">
                    <a16:creationId xmlns:a16="http://schemas.microsoft.com/office/drawing/2014/main" id="{9A991488-6D69-3D5E-3A8B-D0F91FCF7B03}"/>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191" name="Graphic 190">
                <a:extLst>
                  <a:ext uri="{FF2B5EF4-FFF2-40B4-BE49-F238E27FC236}">
                    <a16:creationId xmlns:a16="http://schemas.microsoft.com/office/drawing/2014/main" id="{8D9BED9B-64F3-5B81-890C-64FD00D50AB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181" name="Rectangle 180">
              <a:extLst>
                <a:ext uri="{FF2B5EF4-FFF2-40B4-BE49-F238E27FC236}">
                  <a16:creationId xmlns:a16="http://schemas.microsoft.com/office/drawing/2014/main" id="{BF9F2795-4C5B-992C-3D71-E737B446BDD4}"/>
                </a:ext>
              </a:extLst>
            </p:cNvPr>
            <p:cNvSpPr/>
            <p:nvPr/>
          </p:nvSpPr>
          <p:spPr>
            <a:xfrm>
              <a:off x="8702393" y="2326488"/>
              <a:ext cx="1265583" cy="560172"/>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182" name="Isosceles Triangle 181">
              <a:extLst>
                <a:ext uri="{FF2B5EF4-FFF2-40B4-BE49-F238E27FC236}">
                  <a16:creationId xmlns:a16="http://schemas.microsoft.com/office/drawing/2014/main" id="{B68138C2-D6A1-D70D-52C1-9845764D76F6}"/>
                </a:ext>
              </a:extLst>
            </p:cNvPr>
            <p:cNvSpPr>
              <a:spLocks/>
            </p:cNvSpPr>
            <p:nvPr/>
          </p:nvSpPr>
          <p:spPr>
            <a:xfrm flipV="1">
              <a:off x="9683002" y="2604118"/>
              <a:ext cx="226711" cy="206100"/>
            </a:xfrm>
            <a:prstGeom prst="triangl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183" name="Group 182">
              <a:extLst>
                <a:ext uri="{FF2B5EF4-FFF2-40B4-BE49-F238E27FC236}">
                  <a16:creationId xmlns:a16="http://schemas.microsoft.com/office/drawing/2014/main" id="{D57FA88B-A074-1748-1E0B-5BC9CC76EFDC}"/>
                </a:ext>
              </a:extLst>
            </p:cNvPr>
            <p:cNvGrpSpPr/>
            <p:nvPr/>
          </p:nvGrpSpPr>
          <p:grpSpPr>
            <a:xfrm>
              <a:off x="8780660" y="2594755"/>
              <a:ext cx="390217" cy="206098"/>
              <a:chOff x="1661620" y="2779259"/>
              <a:chExt cx="390217" cy="206100"/>
            </a:xfrm>
          </p:grpSpPr>
          <p:sp>
            <p:nvSpPr>
              <p:cNvPr id="188" name="Oval 187">
                <a:extLst>
                  <a:ext uri="{FF2B5EF4-FFF2-40B4-BE49-F238E27FC236}">
                    <a16:creationId xmlns:a16="http://schemas.microsoft.com/office/drawing/2014/main" id="{8654C777-A485-26F8-06E4-1DB96EA0185D}"/>
                  </a:ext>
                </a:extLst>
              </p:cNvPr>
              <p:cNvSpPr>
                <a:spLocks/>
              </p:cNvSpPr>
              <p:nvPr/>
            </p:nvSpPr>
            <p:spPr>
              <a:xfrm>
                <a:off x="1661620"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rgbClr val="CCDDE0"/>
                    </a:solidFill>
                  </a:rPr>
                  <a:t>~</a:t>
                </a:r>
              </a:p>
            </p:txBody>
          </p:sp>
          <p:sp>
            <p:nvSpPr>
              <p:cNvPr id="189" name="Oval 188">
                <a:extLst>
                  <a:ext uri="{FF2B5EF4-FFF2-40B4-BE49-F238E27FC236}">
                    <a16:creationId xmlns:a16="http://schemas.microsoft.com/office/drawing/2014/main" id="{A2D21E42-BB9E-A39F-D3BD-95279EC926D0}"/>
                  </a:ext>
                </a:extLst>
              </p:cNvPr>
              <p:cNvSpPr>
                <a:spLocks/>
              </p:cNvSpPr>
              <p:nvPr/>
            </p:nvSpPr>
            <p:spPr>
              <a:xfrm>
                <a:off x="1825126"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rgbClr val="CCDDE0"/>
                    </a:solidFill>
                  </a:rPr>
                  <a:t>~</a:t>
                </a:r>
              </a:p>
            </p:txBody>
          </p:sp>
        </p:grpSp>
        <p:cxnSp>
          <p:nvCxnSpPr>
            <p:cNvPr id="184" name="Straight Connector 183">
              <a:extLst>
                <a:ext uri="{FF2B5EF4-FFF2-40B4-BE49-F238E27FC236}">
                  <a16:creationId xmlns:a16="http://schemas.microsoft.com/office/drawing/2014/main" id="{833F7026-DA0C-6FA6-E98C-728E7C80D95E}"/>
                </a:ext>
              </a:extLst>
            </p:cNvPr>
            <p:cNvCxnSpPr>
              <a:cxnSpLocks/>
              <a:stCxn id="187" idx="2"/>
              <a:endCxn id="190" idx="0"/>
            </p:cNvCxnSpPr>
            <p:nvPr/>
          </p:nvCxnSpPr>
          <p:spPr>
            <a:xfrm>
              <a:off x="9335186" y="2248007"/>
              <a:ext cx="0" cy="123872"/>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 name="Connector: Elbow 184">
              <a:extLst>
                <a:ext uri="{FF2B5EF4-FFF2-40B4-BE49-F238E27FC236}">
                  <a16:creationId xmlns:a16="http://schemas.microsoft.com/office/drawing/2014/main" id="{3BAAC5A1-3098-DD1E-7304-3F18B773CBA0}"/>
                </a:ext>
              </a:extLst>
            </p:cNvPr>
            <p:cNvCxnSpPr>
              <a:cxnSpLocks/>
              <a:stCxn id="188" idx="7"/>
            </p:cNvCxnSpPr>
            <p:nvPr/>
          </p:nvCxnSpPr>
          <p:spPr>
            <a:xfrm rot="5400000" flipH="1" flipV="1">
              <a:off x="9024010" y="2404807"/>
              <a:ext cx="170287" cy="269970"/>
            </a:xfrm>
            <a:prstGeom prst="bentConnector2">
              <a:avLst/>
            </a:prstGeom>
            <a:ln w="12700">
              <a:solidFill>
                <a:srgbClr val="005763">
                  <a:alpha val="20000"/>
                </a:srgbClr>
              </a:solidFill>
            </a:ln>
          </p:spPr>
          <p:style>
            <a:lnRef idx="2">
              <a:schemeClr val="accent1"/>
            </a:lnRef>
            <a:fillRef idx="0">
              <a:schemeClr val="accent1"/>
            </a:fillRef>
            <a:effectRef idx="1">
              <a:schemeClr val="accent1"/>
            </a:effectRef>
            <a:fontRef idx="minor">
              <a:schemeClr val="tx1"/>
            </a:fontRef>
          </p:style>
        </p:cxnSp>
        <p:cxnSp>
          <p:nvCxnSpPr>
            <p:cNvPr id="186" name="Connector: Elbow 185">
              <a:extLst>
                <a:ext uri="{FF2B5EF4-FFF2-40B4-BE49-F238E27FC236}">
                  <a16:creationId xmlns:a16="http://schemas.microsoft.com/office/drawing/2014/main" id="{E0EDBECE-4D44-AB17-E886-144D0C6E601B}"/>
                </a:ext>
              </a:extLst>
            </p:cNvPr>
            <p:cNvCxnSpPr>
              <a:cxnSpLocks/>
              <a:stCxn id="182" idx="3"/>
            </p:cNvCxnSpPr>
            <p:nvPr/>
          </p:nvCxnSpPr>
          <p:spPr>
            <a:xfrm rot="16200000" flipV="1">
              <a:off x="9536563" y="2344321"/>
              <a:ext cx="149468" cy="370121"/>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187" name="Rectangle 186">
              <a:extLst>
                <a:ext uri="{FF2B5EF4-FFF2-40B4-BE49-F238E27FC236}">
                  <a16:creationId xmlns:a16="http://schemas.microsoft.com/office/drawing/2014/main" id="{BA6C9164-7EFE-28BC-C4ED-66C841604915}"/>
                </a:ext>
              </a:extLst>
            </p:cNvPr>
            <p:cNvSpPr/>
            <p:nvPr/>
          </p:nvSpPr>
          <p:spPr>
            <a:xfrm>
              <a:off x="8702395" y="2175244"/>
              <a:ext cx="1265582" cy="72763"/>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82" name="TextBox 81">
            <a:extLst>
              <a:ext uri="{FF2B5EF4-FFF2-40B4-BE49-F238E27FC236}">
                <a16:creationId xmlns:a16="http://schemas.microsoft.com/office/drawing/2014/main" id="{12A7A809-4861-92A0-B7A1-B62814BCDB1F}"/>
              </a:ext>
            </a:extLst>
          </p:cNvPr>
          <p:cNvSpPr txBox="1">
            <a:spLocks/>
          </p:cNvSpPr>
          <p:nvPr/>
        </p:nvSpPr>
        <p:spPr>
          <a:xfrm>
            <a:off x="5976092" y="2705168"/>
            <a:ext cx="1112079"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only</a:t>
            </a:r>
          </a:p>
        </p:txBody>
      </p:sp>
      <p:grpSp>
        <p:nvGrpSpPr>
          <p:cNvPr id="15" name="Group 14">
            <a:extLst>
              <a:ext uri="{FF2B5EF4-FFF2-40B4-BE49-F238E27FC236}">
                <a16:creationId xmlns:a16="http://schemas.microsoft.com/office/drawing/2014/main" id="{BE4C76B8-A36E-B697-CF4D-3E6BB8D3FDF3}"/>
              </a:ext>
            </a:extLst>
          </p:cNvPr>
          <p:cNvGrpSpPr/>
          <p:nvPr/>
        </p:nvGrpSpPr>
        <p:grpSpPr>
          <a:xfrm>
            <a:off x="6298032" y="4814052"/>
            <a:ext cx="1913372" cy="1137654"/>
            <a:chOff x="7387544" y="4423595"/>
            <a:chExt cx="1913372" cy="1137654"/>
          </a:xfrm>
        </p:grpSpPr>
        <p:sp>
          <p:nvSpPr>
            <p:cNvPr id="27" name="Arrow: Pentagon 26">
              <a:extLst>
                <a:ext uri="{FF2B5EF4-FFF2-40B4-BE49-F238E27FC236}">
                  <a16:creationId xmlns:a16="http://schemas.microsoft.com/office/drawing/2014/main" id="{950E451C-E14A-7DFB-0ABC-7435DA325527}"/>
                </a:ext>
              </a:extLst>
            </p:cNvPr>
            <p:cNvSpPr>
              <a:spLocks/>
            </p:cNvSpPr>
            <p:nvPr/>
          </p:nvSpPr>
          <p:spPr>
            <a:xfrm>
              <a:off x="7387544" y="4423595"/>
              <a:ext cx="1913372"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Upgrade identification</a:t>
              </a:r>
            </a:p>
          </p:txBody>
        </p:sp>
        <p:grpSp>
          <p:nvGrpSpPr>
            <p:cNvPr id="192" name="Group 191">
              <a:extLst>
                <a:ext uri="{FF2B5EF4-FFF2-40B4-BE49-F238E27FC236}">
                  <a16:creationId xmlns:a16="http://schemas.microsoft.com/office/drawing/2014/main" id="{24E05EEB-2ECB-0CE6-A474-0A09628AF176}"/>
                </a:ext>
              </a:extLst>
            </p:cNvPr>
            <p:cNvGrpSpPr/>
            <p:nvPr/>
          </p:nvGrpSpPr>
          <p:grpSpPr>
            <a:xfrm>
              <a:off x="7387544" y="4979656"/>
              <a:ext cx="649448" cy="365070"/>
              <a:chOff x="9010491" y="3342751"/>
              <a:chExt cx="649448" cy="365070"/>
            </a:xfrm>
          </p:grpSpPr>
          <p:grpSp>
            <p:nvGrpSpPr>
              <p:cNvPr id="193" name="Group 192">
                <a:extLst>
                  <a:ext uri="{FF2B5EF4-FFF2-40B4-BE49-F238E27FC236}">
                    <a16:creationId xmlns:a16="http://schemas.microsoft.com/office/drawing/2014/main" id="{9FA2163C-63A8-A68D-7EBA-38A223DDCBB5}"/>
                  </a:ext>
                </a:extLst>
              </p:cNvPr>
              <p:cNvGrpSpPr/>
              <p:nvPr/>
            </p:nvGrpSpPr>
            <p:grpSpPr>
              <a:xfrm>
                <a:off x="9288493" y="3443656"/>
                <a:ext cx="93445" cy="84949"/>
                <a:chOff x="2192059" y="2491703"/>
                <a:chExt cx="182096" cy="165542"/>
              </a:xfrm>
            </p:grpSpPr>
            <p:sp>
              <p:nvSpPr>
                <p:cNvPr id="203" name="Oval 202">
                  <a:extLst>
                    <a:ext uri="{FF2B5EF4-FFF2-40B4-BE49-F238E27FC236}">
                      <a16:creationId xmlns:a16="http://schemas.microsoft.com/office/drawing/2014/main" id="{97B00CAE-2C36-384B-24FB-507B23264CF6}"/>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204" name="Graphic 203">
                  <a:extLst>
                    <a:ext uri="{FF2B5EF4-FFF2-40B4-BE49-F238E27FC236}">
                      <a16:creationId xmlns:a16="http://schemas.microsoft.com/office/drawing/2014/main" id="{9CD63C1A-A206-9124-665D-A87768E9192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194" name="Rectangle 193">
                <a:extLst>
                  <a:ext uri="{FF2B5EF4-FFF2-40B4-BE49-F238E27FC236}">
                    <a16:creationId xmlns:a16="http://schemas.microsoft.com/office/drawing/2014/main" id="{6578D0CB-1C63-C592-9345-B752CF19C257}"/>
                  </a:ext>
                </a:extLst>
              </p:cNvPr>
              <p:cNvSpPr/>
              <p:nvPr/>
            </p:nvSpPr>
            <p:spPr>
              <a:xfrm>
                <a:off x="9010491" y="3420363"/>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195" name="Isosceles Triangle 194">
                <a:extLst>
                  <a:ext uri="{FF2B5EF4-FFF2-40B4-BE49-F238E27FC236}">
                    <a16:creationId xmlns:a16="http://schemas.microsoft.com/office/drawing/2014/main" id="{F859DD12-1B4E-FCCD-C788-70C8F63C0584}"/>
                  </a:ext>
                </a:extLst>
              </p:cNvPr>
              <p:cNvSpPr>
                <a:spLocks/>
              </p:cNvSpPr>
              <p:nvPr/>
            </p:nvSpPr>
            <p:spPr>
              <a:xfrm flipV="1">
                <a:off x="9513701" y="3562832"/>
                <a:ext cx="116339" cy="105762"/>
              </a:xfrm>
              <a:prstGeom prst="triangle">
                <a:avLst/>
              </a:prstGeom>
              <a:solidFill>
                <a:schemeClr val="accent5"/>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196" name="Group 195">
                <a:extLst>
                  <a:ext uri="{FF2B5EF4-FFF2-40B4-BE49-F238E27FC236}">
                    <a16:creationId xmlns:a16="http://schemas.microsoft.com/office/drawing/2014/main" id="{C3CCE0B6-51FD-468F-4FDC-99AEEAA1BA7D}"/>
                  </a:ext>
                </a:extLst>
              </p:cNvPr>
              <p:cNvGrpSpPr/>
              <p:nvPr/>
            </p:nvGrpSpPr>
            <p:grpSpPr>
              <a:xfrm>
                <a:off x="9050655" y="3558027"/>
                <a:ext cx="200244" cy="105761"/>
                <a:chOff x="1661620" y="2779259"/>
                <a:chExt cx="390217" cy="206100"/>
              </a:xfrm>
              <a:solidFill>
                <a:schemeClr val="accent5"/>
              </a:solidFill>
            </p:grpSpPr>
            <p:sp>
              <p:nvSpPr>
                <p:cNvPr id="201" name="Oval 200">
                  <a:extLst>
                    <a:ext uri="{FF2B5EF4-FFF2-40B4-BE49-F238E27FC236}">
                      <a16:creationId xmlns:a16="http://schemas.microsoft.com/office/drawing/2014/main" id="{250AA6F9-FE5B-E908-8BED-7629590164B8}"/>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202" name="Oval 201">
                  <a:extLst>
                    <a:ext uri="{FF2B5EF4-FFF2-40B4-BE49-F238E27FC236}">
                      <a16:creationId xmlns:a16="http://schemas.microsoft.com/office/drawing/2014/main" id="{E68B28B1-5AAA-A1F9-D5B4-EAFB093C2A1B}"/>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197" name="Straight Connector 196">
                <a:extLst>
                  <a:ext uri="{FF2B5EF4-FFF2-40B4-BE49-F238E27FC236}">
                    <a16:creationId xmlns:a16="http://schemas.microsoft.com/office/drawing/2014/main" id="{81219211-D153-FB0C-57F4-00D9A42D5127}"/>
                  </a:ext>
                </a:extLst>
              </p:cNvPr>
              <p:cNvCxnSpPr>
                <a:cxnSpLocks/>
                <a:stCxn id="200" idx="2"/>
                <a:endCxn id="203" idx="0"/>
              </p:cNvCxnSpPr>
              <p:nvPr/>
            </p:nvCxnSpPr>
            <p:spPr>
              <a:xfrm>
                <a:off x="9335216" y="3380090"/>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54367F50-06A7-EFBC-0E6A-A0C129F89082}"/>
                  </a:ext>
                </a:extLst>
              </p:cNvPr>
              <p:cNvCxnSpPr>
                <a:cxnSpLocks/>
                <a:stCxn id="201" idx="7"/>
              </p:cNvCxnSpPr>
              <p:nvPr/>
            </p:nvCxnSpPr>
            <p:spPr>
              <a:xfrm rot="5400000" flipH="1" flipV="1">
                <a:off x="9175532" y="3460553"/>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199" name="Connector: Elbow 198">
                <a:extLst>
                  <a:ext uri="{FF2B5EF4-FFF2-40B4-BE49-F238E27FC236}">
                    <a16:creationId xmlns:a16="http://schemas.microsoft.com/office/drawing/2014/main" id="{6D69AB07-6CE8-5BE0-4130-7220EF668D7A}"/>
                  </a:ext>
                </a:extLst>
              </p:cNvPr>
              <p:cNvCxnSpPr>
                <a:cxnSpLocks/>
                <a:stCxn id="195" idx="3"/>
              </p:cNvCxnSpPr>
              <p:nvPr/>
            </p:nvCxnSpPr>
            <p:spPr>
              <a:xfrm rot="16200000" flipV="1">
                <a:off x="9438554" y="3429514"/>
                <a:ext cx="76701" cy="189932"/>
              </a:xfrm>
              <a:prstGeom prst="bentConnector2">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00" name="Rectangle 199">
                <a:extLst>
                  <a:ext uri="{FF2B5EF4-FFF2-40B4-BE49-F238E27FC236}">
                    <a16:creationId xmlns:a16="http://schemas.microsoft.com/office/drawing/2014/main" id="{5198B03D-F840-F115-5A28-5C5EAE7FBD05}"/>
                  </a:ext>
                </a:extLst>
              </p:cNvPr>
              <p:cNvSpPr/>
              <p:nvPr/>
            </p:nvSpPr>
            <p:spPr>
              <a:xfrm>
                <a:off x="9010492" y="3342751"/>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85" name="TextBox 84">
              <a:extLst>
                <a:ext uri="{FF2B5EF4-FFF2-40B4-BE49-F238E27FC236}">
                  <a16:creationId xmlns:a16="http://schemas.microsoft.com/office/drawing/2014/main" id="{46C2508D-FB1A-5BEE-6044-BEF620232C41}"/>
                </a:ext>
              </a:extLst>
            </p:cNvPr>
            <p:cNvSpPr txBox="1">
              <a:spLocks/>
            </p:cNvSpPr>
            <p:nvPr/>
          </p:nvSpPr>
          <p:spPr>
            <a:xfrm>
              <a:off x="7387544" y="5407361"/>
              <a:ext cx="134315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and gen</a:t>
              </a:r>
            </a:p>
          </p:txBody>
        </p:sp>
      </p:grpSp>
      <p:grpSp>
        <p:nvGrpSpPr>
          <p:cNvPr id="63" name="Group 62">
            <a:extLst>
              <a:ext uri="{FF2B5EF4-FFF2-40B4-BE49-F238E27FC236}">
                <a16:creationId xmlns:a16="http://schemas.microsoft.com/office/drawing/2014/main" id="{BA2ADCDD-90B3-336F-3829-AD6BA7760739}"/>
              </a:ext>
            </a:extLst>
          </p:cNvPr>
          <p:cNvGrpSpPr/>
          <p:nvPr/>
        </p:nvGrpSpPr>
        <p:grpSpPr>
          <a:xfrm>
            <a:off x="10315447" y="4814052"/>
            <a:ext cx="1343153" cy="1137654"/>
            <a:chOff x="9422162" y="4423595"/>
            <a:chExt cx="1343153" cy="1137654"/>
          </a:xfrm>
        </p:grpSpPr>
        <p:sp>
          <p:nvSpPr>
            <p:cNvPr id="40" name="Arrow: Pentagon 39">
              <a:extLst>
                <a:ext uri="{FF2B5EF4-FFF2-40B4-BE49-F238E27FC236}">
                  <a16:creationId xmlns:a16="http://schemas.microsoft.com/office/drawing/2014/main" id="{C2558688-AB7C-5D5F-EC5B-2C28D2BA3016}"/>
                </a:ext>
              </a:extLst>
            </p:cNvPr>
            <p:cNvSpPr>
              <a:spLocks/>
            </p:cNvSpPr>
            <p:nvPr/>
          </p:nvSpPr>
          <p:spPr>
            <a:xfrm>
              <a:off x="9422162" y="4423595"/>
              <a:ext cx="1199337"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Refinement study</a:t>
              </a:r>
            </a:p>
          </p:txBody>
        </p:sp>
        <p:grpSp>
          <p:nvGrpSpPr>
            <p:cNvPr id="205" name="Group 204">
              <a:extLst>
                <a:ext uri="{FF2B5EF4-FFF2-40B4-BE49-F238E27FC236}">
                  <a16:creationId xmlns:a16="http://schemas.microsoft.com/office/drawing/2014/main" id="{58AAD997-E8E3-AFDD-0DAC-8A2CFDCC4F0B}"/>
                </a:ext>
              </a:extLst>
            </p:cNvPr>
            <p:cNvGrpSpPr/>
            <p:nvPr/>
          </p:nvGrpSpPr>
          <p:grpSpPr>
            <a:xfrm>
              <a:off x="9422162" y="4979656"/>
              <a:ext cx="649448" cy="365070"/>
              <a:chOff x="9010491" y="3342751"/>
              <a:chExt cx="649448" cy="365070"/>
            </a:xfrm>
          </p:grpSpPr>
          <p:grpSp>
            <p:nvGrpSpPr>
              <p:cNvPr id="206" name="Group 205">
                <a:extLst>
                  <a:ext uri="{FF2B5EF4-FFF2-40B4-BE49-F238E27FC236}">
                    <a16:creationId xmlns:a16="http://schemas.microsoft.com/office/drawing/2014/main" id="{7B2AFF6C-4EE8-CD56-2456-A4380E57E863}"/>
                  </a:ext>
                </a:extLst>
              </p:cNvPr>
              <p:cNvGrpSpPr/>
              <p:nvPr/>
            </p:nvGrpSpPr>
            <p:grpSpPr>
              <a:xfrm>
                <a:off x="9288493" y="3443656"/>
                <a:ext cx="93445" cy="84949"/>
                <a:chOff x="2192059" y="2491703"/>
                <a:chExt cx="182096" cy="165542"/>
              </a:xfrm>
            </p:grpSpPr>
            <p:sp>
              <p:nvSpPr>
                <p:cNvPr id="216" name="Oval 215">
                  <a:extLst>
                    <a:ext uri="{FF2B5EF4-FFF2-40B4-BE49-F238E27FC236}">
                      <a16:creationId xmlns:a16="http://schemas.microsoft.com/office/drawing/2014/main" id="{4DF20B73-DA84-DB0D-8381-ED9D0E7E2A43}"/>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217" name="Graphic 216">
                  <a:extLst>
                    <a:ext uri="{FF2B5EF4-FFF2-40B4-BE49-F238E27FC236}">
                      <a16:creationId xmlns:a16="http://schemas.microsoft.com/office/drawing/2014/main" id="{05BE46D2-62B5-4F9A-1FAA-5ED2119766D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207" name="Rectangle 206">
                <a:extLst>
                  <a:ext uri="{FF2B5EF4-FFF2-40B4-BE49-F238E27FC236}">
                    <a16:creationId xmlns:a16="http://schemas.microsoft.com/office/drawing/2014/main" id="{456F3960-33A5-0891-ED7F-7C6C6A8035B1}"/>
                  </a:ext>
                </a:extLst>
              </p:cNvPr>
              <p:cNvSpPr/>
              <p:nvPr/>
            </p:nvSpPr>
            <p:spPr>
              <a:xfrm>
                <a:off x="9010491" y="3420363"/>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208" name="Isosceles Triangle 207">
                <a:extLst>
                  <a:ext uri="{FF2B5EF4-FFF2-40B4-BE49-F238E27FC236}">
                    <a16:creationId xmlns:a16="http://schemas.microsoft.com/office/drawing/2014/main" id="{A8C6D5D6-9625-FAA4-AB57-A72D3D10FC5A}"/>
                  </a:ext>
                </a:extLst>
              </p:cNvPr>
              <p:cNvSpPr>
                <a:spLocks/>
              </p:cNvSpPr>
              <p:nvPr/>
            </p:nvSpPr>
            <p:spPr>
              <a:xfrm flipV="1">
                <a:off x="9513701" y="3562832"/>
                <a:ext cx="116339" cy="105762"/>
              </a:xfrm>
              <a:prstGeom prst="triangle">
                <a:avLst/>
              </a:prstGeom>
              <a:solidFill>
                <a:schemeClr val="accent5"/>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209" name="Group 208">
                <a:extLst>
                  <a:ext uri="{FF2B5EF4-FFF2-40B4-BE49-F238E27FC236}">
                    <a16:creationId xmlns:a16="http://schemas.microsoft.com/office/drawing/2014/main" id="{473E37C5-AF70-FA88-0BBA-739C63CB7D65}"/>
                  </a:ext>
                </a:extLst>
              </p:cNvPr>
              <p:cNvGrpSpPr/>
              <p:nvPr/>
            </p:nvGrpSpPr>
            <p:grpSpPr>
              <a:xfrm>
                <a:off x="9050655" y="3558027"/>
                <a:ext cx="200244" cy="105761"/>
                <a:chOff x="1661620" y="2779259"/>
                <a:chExt cx="390217" cy="206100"/>
              </a:xfrm>
              <a:solidFill>
                <a:schemeClr val="accent5"/>
              </a:solidFill>
            </p:grpSpPr>
            <p:sp>
              <p:nvSpPr>
                <p:cNvPr id="214" name="Oval 213">
                  <a:extLst>
                    <a:ext uri="{FF2B5EF4-FFF2-40B4-BE49-F238E27FC236}">
                      <a16:creationId xmlns:a16="http://schemas.microsoft.com/office/drawing/2014/main" id="{EFF8DAAE-5E2E-9209-52A8-724C38783CA3}"/>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215" name="Oval 214">
                  <a:extLst>
                    <a:ext uri="{FF2B5EF4-FFF2-40B4-BE49-F238E27FC236}">
                      <a16:creationId xmlns:a16="http://schemas.microsoft.com/office/drawing/2014/main" id="{1B0C5AE1-2BCC-6CFA-6654-61CD1A5266BD}"/>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210" name="Straight Connector 209">
                <a:extLst>
                  <a:ext uri="{FF2B5EF4-FFF2-40B4-BE49-F238E27FC236}">
                    <a16:creationId xmlns:a16="http://schemas.microsoft.com/office/drawing/2014/main" id="{98145679-94D9-2276-49D3-C8B8B4D75A7F}"/>
                  </a:ext>
                </a:extLst>
              </p:cNvPr>
              <p:cNvCxnSpPr>
                <a:cxnSpLocks/>
                <a:stCxn id="213" idx="2"/>
                <a:endCxn id="216" idx="0"/>
              </p:cNvCxnSpPr>
              <p:nvPr/>
            </p:nvCxnSpPr>
            <p:spPr>
              <a:xfrm>
                <a:off x="9335216" y="3380090"/>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C3A26234-1119-B242-FF7E-91D1BBF36F1F}"/>
                  </a:ext>
                </a:extLst>
              </p:cNvPr>
              <p:cNvCxnSpPr>
                <a:cxnSpLocks/>
                <a:stCxn id="214" idx="7"/>
              </p:cNvCxnSpPr>
              <p:nvPr/>
            </p:nvCxnSpPr>
            <p:spPr>
              <a:xfrm rot="5400000" flipH="1" flipV="1">
                <a:off x="9175532" y="3460553"/>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212" name="Connector: Elbow 211">
                <a:extLst>
                  <a:ext uri="{FF2B5EF4-FFF2-40B4-BE49-F238E27FC236}">
                    <a16:creationId xmlns:a16="http://schemas.microsoft.com/office/drawing/2014/main" id="{255BB2C5-E85E-E0B9-7CCC-ACF26D611735}"/>
                  </a:ext>
                </a:extLst>
              </p:cNvPr>
              <p:cNvCxnSpPr>
                <a:cxnSpLocks/>
                <a:stCxn id="208" idx="3"/>
              </p:cNvCxnSpPr>
              <p:nvPr/>
            </p:nvCxnSpPr>
            <p:spPr>
              <a:xfrm rot="16200000" flipV="1">
                <a:off x="9438554" y="3429514"/>
                <a:ext cx="76701" cy="189932"/>
              </a:xfrm>
              <a:prstGeom prst="bentConnector2">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13" name="Rectangle 212">
                <a:extLst>
                  <a:ext uri="{FF2B5EF4-FFF2-40B4-BE49-F238E27FC236}">
                    <a16:creationId xmlns:a16="http://schemas.microsoft.com/office/drawing/2014/main" id="{88B70DBD-46D8-87F0-F89F-A950CA6C24FC}"/>
                  </a:ext>
                </a:extLst>
              </p:cNvPr>
              <p:cNvSpPr/>
              <p:nvPr/>
            </p:nvSpPr>
            <p:spPr>
              <a:xfrm>
                <a:off x="9010492" y="3342751"/>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86" name="TextBox 85">
              <a:extLst>
                <a:ext uri="{FF2B5EF4-FFF2-40B4-BE49-F238E27FC236}">
                  <a16:creationId xmlns:a16="http://schemas.microsoft.com/office/drawing/2014/main" id="{51BF6289-76D9-4A2D-D8FE-375576B34741}"/>
                </a:ext>
              </a:extLst>
            </p:cNvPr>
            <p:cNvSpPr txBox="1">
              <a:spLocks/>
            </p:cNvSpPr>
            <p:nvPr/>
          </p:nvSpPr>
          <p:spPr>
            <a:xfrm>
              <a:off x="9422162" y="5407361"/>
              <a:ext cx="134315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and gen</a:t>
              </a:r>
            </a:p>
          </p:txBody>
        </p:sp>
      </p:grpSp>
      <p:sp>
        <p:nvSpPr>
          <p:cNvPr id="22" name="Arrow: Pentagon 21">
            <a:extLst>
              <a:ext uri="{FF2B5EF4-FFF2-40B4-BE49-F238E27FC236}">
                <a16:creationId xmlns:a16="http://schemas.microsoft.com/office/drawing/2014/main" id="{0B3FE7FF-7F70-1D9F-B394-5BA631C33252}"/>
              </a:ext>
            </a:extLst>
          </p:cNvPr>
          <p:cNvSpPr>
            <a:spLocks/>
          </p:cNvSpPr>
          <p:nvPr/>
        </p:nvSpPr>
        <p:spPr>
          <a:xfrm>
            <a:off x="2948582" y="3029957"/>
            <a:ext cx="5262822" cy="68532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Gen FIS studies</a:t>
            </a:r>
          </a:p>
          <a:p>
            <a:pPr algn="ctr"/>
            <a:r>
              <a:rPr lang="en-US" sz="1200" b="1"/>
              <a:t>Includes load FIS studies as applicable </a:t>
            </a:r>
          </a:p>
          <a:p>
            <a:pPr algn="ctr"/>
            <a:r>
              <a:rPr lang="en-US" sz="1200" i="1"/>
              <a:t>(includes load for stability/operability assessment)</a:t>
            </a:r>
          </a:p>
        </p:txBody>
      </p:sp>
      <p:pic>
        <p:nvPicPr>
          <p:cNvPr id="65" name="Graphic 64">
            <a:extLst>
              <a:ext uri="{FF2B5EF4-FFF2-40B4-BE49-F238E27FC236}">
                <a16:creationId xmlns:a16="http://schemas.microsoft.com/office/drawing/2014/main" id="{C114F140-B1E8-CF4F-237B-A6A6A8C02054}"/>
              </a:ext>
            </a:extLst>
          </p:cNvPr>
          <p:cNvPicPr>
            <a:picLocks/>
          </p:cNvPicPr>
          <p:nvPr/>
        </p:nvPicPr>
        <p:blipFill>
          <a:blip>
            <a:extLst>
              <a:ext uri="{96DAC541-7B7A-43D3-8B79-37D633B846F1}">
                <asvg:svgBlip xmlns:asvg="http://schemas.microsoft.com/office/drawing/2016/SVG/main" r:embed="rId14"/>
              </a:ext>
            </a:extLst>
          </a:blip>
          <a:stretch>
            <a:fillRect/>
          </a:stretch>
        </p:blipFill>
        <p:spPr>
          <a:xfrm>
            <a:off x="4247306" y="6230994"/>
            <a:ext cx="284384" cy="284384"/>
          </a:xfrm>
          <a:prstGeom prst="rect">
            <a:avLst/>
          </a:prstGeom>
        </p:spPr>
      </p:pic>
      <p:sp>
        <p:nvSpPr>
          <p:cNvPr id="67" name="Isosceles Triangle 66">
            <a:extLst>
              <a:ext uri="{FF2B5EF4-FFF2-40B4-BE49-F238E27FC236}">
                <a16:creationId xmlns:a16="http://schemas.microsoft.com/office/drawing/2014/main" id="{8B9298BB-9CD5-D4A2-D260-C88DF2FF8F20}"/>
              </a:ext>
            </a:extLst>
          </p:cNvPr>
          <p:cNvSpPr/>
          <p:nvPr/>
        </p:nvSpPr>
        <p:spPr>
          <a:xfrm>
            <a:off x="4318365" y="6048117"/>
            <a:ext cx="144042" cy="95025"/>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2D1F8C8-61B0-551C-5FC7-AF12F223C4FB}"/>
              </a:ext>
            </a:extLst>
          </p:cNvPr>
          <p:cNvGrpSpPr/>
          <p:nvPr/>
        </p:nvGrpSpPr>
        <p:grpSpPr>
          <a:xfrm>
            <a:off x="2948582" y="3818942"/>
            <a:ext cx="649448" cy="365070"/>
            <a:chOff x="9010491" y="2890169"/>
            <a:chExt cx="649448" cy="365070"/>
          </a:xfrm>
        </p:grpSpPr>
        <p:grpSp>
          <p:nvGrpSpPr>
            <p:cNvPr id="87" name="Group 86">
              <a:extLst>
                <a:ext uri="{FF2B5EF4-FFF2-40B4-BE49-F238E27FC236}">
                  <a16:creationId xmlns:a16="http://schemas.microsoft.com/office/drawing/2014/main" id="{D20F666F-299A-035D-E189-1B8DABB5FB68}"/>
                </a:ext>
              </a:extLst>
            </p:cNvPr>
            <p:cNvGrpSpPr/>
            <p:nvPr/>
          </p:nvGrpSpPr>
          <p:grpSpPr>
            <a:xfrm>
              <a:off x="9288493" y="2991074"/>
              <a:ext cx="93445" cy="84949"/>
              <a:chOff x="2192059" y="2491703"/>
              <a:chExt cx="182096" cy="165542"/>
            </a:xfrm>
          </p:grpSpPr>
          <p:sp>
            <p:nvSpPr>
              <p:cNvPr id="97" name="Oval 96">
                <a:extLst>
                  <a:ext uri="{FF2B5EF4-FFF2-40B4-BE49-F238E27FC236}">
                    <a16:creationId xmlns:a16="http://schemas.microsoft.com/office/drawing/2014/main" id="{77BA0A65-6095-B2A4-21D3-62F339AA9041}"/>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98" name="Graphic 97">
                <a:extLst>
                  <a:ext uri="{FF2B5EF4-FFF2-40B4-BE49-F238E27FC236}">
                    <a16:creationId xmlns:a16="http://schemas.microsoft.com/office/drawing/2014/main" id="{8016E085-FDAD-2717-2104-832B5284389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88" name="Rectangle 87">
              <a:extLst>
                <a:ext uri="{FF2B5EF4-FFF2-40B4-BE49-F238E27FC236}">
                  <a16:creationId xmlns:a16="http://schemas.microsoft.com/office/drawing/2014/main" id="{5E110182-832D-1D3B-910E-2D365195C03F}"/>
                </a:ext>
              </a:extLst>
            </p:cNvPr>
            <p:cNvSpPr/>
            <p:nvPr/>
          </p:nvSpPr>
          <p:spPr>
            <a:xfrm>
              <a:off x="9010491" y="2967781"/>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89" name="Isosceles Triangle 88">
              <a:extLst>
                <a:ext uri="{FF2B5EF4-FFF2-40B4-BE49-F238E27FC236}">
                  <a16:creationId xmlns:a16="http://schemas.microsoft.com/office/drawing/2014/main" id="{AE130D93-553D-F2F6-3366-A08D0DE3B51C}"/>
                </a:ext>
              </a:extLst>
            </p:cNvPr>
            <p:cNvSpPr>
              <a:spLocks/>
            </p:cNvSpPr>
            <p:nvPr/>
          </p:nvSpPr>
          <p:spPr>
            <a:xfrm flipV="1">
              <a:off x="9513701" y="3110250"/>
              <a:ext cx="116339" cy="105762"/>
            </a:xfrm>
            <a:prstGeom prst="triangle">
              <a:avLst/>
            </a:prstGeom>
            <a:solidFill>
              <a:srgbClr val="CCDDE0"/>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90" name="Group 89">
              <a:extLst>
                <a:ext uri="{FF2B5EF4-FFF2-40B4-BE49-F238E27FC236}">
                  <a16:creationId xmlns:a16="http://schemas.microsoft.com/office/drawing/2014/main" id="{D4DFA7A2-F9BD-B462-2EA1-6D2D9E768581}"/>
                </a:ext>
              </a:extLst>
            </p:cNvPr>
            <p:cNvGrpSpPr/>
            <p:nvPr/>
          </p:nvGrpSpPr>
          <p:grpSpPr>
            <a:xfrm>
              <a:off x="9050655" y="3105445"/>
              <a:ext cx="200244" cy="105761"/>
              <a:chOff x="1661620" y="2779259"/>
              <a:chExt cx="390217" cy="206100"/>
            </a:xfrm>
            <a:solidFill>
              <a:schemeClr val="accent5"/>
            </a:solidFill>
          </p:grpSpPr>
          <p:sp>
            <p:nvSpPr>
              <p:cNvPr id="95" name="Oval 94">
                <a:extLst>
                  <a:ext uri="{FF2B5EF4-FFF2-40B4-BE49-F238E27FC236}">
                    <a16:creationId xmlns:a16="http://schemas.microsoft.com/office/drawing/2014/main" id="{9FC97694-A6CF-B24C-FCA8-804DC251B5EA}"/>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96" name="Oval 95">
                <a:extLst>
                  <a:ext uri="{FF2B5EF4-FFF2-40B4-BE49-F238E27FC236}">
                    <a16:creationId xmlns:a16="http://schemas.microsoft.com/office/drawing/2014/main" id="{DD605390-2FDD-A60F-39DF-580ADA1DC500}"/>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91" name="Straight Connector 90">
              <a:extLst>
                <a:ext uri="{FF2B5EF4-FFF2-40B4-BE49-F238E27FC236}">
                  <a16:creationId xmlns:a16="http://schemas.microsoft.com/office/drawing/2014/main" id="{DC1E7158-FA4B-8C08-E42C-AC25B8C7DB78}"/>
                </a:ext>
              </a:extLst>
            </p:cNvPr>
            <p:cNvCxnSpPr>
              <a:cxnSpLocks/>
              <a:stCxn id="94" idx="2"/>
              <a:endCxn id="97" idx="0"/>
            </p:cNvCxnSpPr>
            <p:nvPr/>
          </p:nvCxnSpPr>
          <p:spPr>
            <a:xfrm>
              <a:off x="9335216" y="2927508"/>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7DE5C1B6-F189-D156-F356-43D4DD82A2FF}"/>
                </a:ext>
              </a:extLst>
            </p:cNvPr>
            <p:cNvCxnSpPr>
              <a:cxnSpLocks/>
              <a:stCxn id="95" idx="7"/>
            </p:cNvCxnSpPr>
            <p:nvPr/>
          </p:nvCxnSpPr>
          <p:spPr>
            <a:xfrm rot="5400000" flipH="1" flipV="1">
              <a:off x="9175532" y="3007971"/>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93" name="Connector: Elbow 92">
              <a:extLst>
                <a:ext uri="{FF2B5EF4-FFF2-40B4-BE49-F238E27FC236}">
                  <a16:creationId xmlns:a16="http://schemas.microsoft.com/office/drawing/2014/main" id="{3B8BFF12-E23E-0DEA-A5C8-D75034F374B5}"/>
                </a:ext>
              </a:extLst>
            </p:cNvPr>
            <p:cNvCxnSpPr>
              <a:cxnSpLocks/>
              <a:stCxn id="89" idx="3"/>
            </p:cNvCxnSpPr>
            <p:nvPr/>
          </p:nvCxnSpPr>
          <p:spPr>
            <a:xfrm rot="16200000" flipV="1">
              <a:off x="9438554" y="2976932"/>
              <a:ext cx="76701" cy="18993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C9F39D36-E2F1-19C9-E6C4-25AFDB46C367}"/>
                </a:ext>
              </a:extLst>
            </p:cNvPr>
            <p:cNvSpPr/>
            <p:nvPr/>
          </p:nvSpPr>
          <p:spPr>
            <a:xfrm>
              <a:off x="9010492" y="2890169"/>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113" name="TextBox 112">
            <a:extLst>
              <a:ext uri="{FF2B5EF4-FFF2-40B4-BE49-F238E27FC236}">
                <a16:creationId xmlns:a16="http://schemas.microsoft.com/office/drawing/2014/main" id="{6CE182A2-DBB7-D68A-CBF4-5BC77696C742}"/>
              </a:ext>
            </a:extLst>
          </p:cNvPr>
          <p:cNvSpPr txBox="1">
            <a:spLocks/>
          </p:cNvSpPr>
          <p:nvPr/>
        </p:nvSpPr>
        <p:spPr>
          <a:xfrm>
            <a:off x="2948582" y="4281724"/>
            <a:ext cx="1112079"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gen only</a:t>
            </a:r>
          </a:p>
        </p:txBody>
      </p:sp>
      <p:sp>
        <p:nvSpPr>
          <p:cNvPr id="114" name="TextBox 113">
            <a:extLst>
              <a:ext uri="{FF2B5EF4-FFF2-40B4-BE49-F238E27FC236}">
                <a16:creationId xmlns:a16="http://schemas.microsoft.com/office/drawing/2014/main" id="{0CE09DB1-CB71-D289-C099-332C395B5649}"/>
              </a:ext>
            </a:extLst>
          </p:cNvPr>
          <p:cNvSpPr txBox="1">
            <a:spLocks/>
          </p:cNvSpPr>
          <p:nvPr/>
        </p:nvSpPr>
        <p:spPr>
          <a:xfrm>
            <a:off x="4501669" y="4281724"/>
            <a:ext cx="134315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and gen</a:t>
            </a:r>
          </a:p>
        </p:txBody>
      </p:sp>
      <p:grpSp>
        <p:nvGrpSpPr>
          <p:cNvPr id="70" name="Group 69">
            <a:extLst>
              <a:ext uri="{FF2B5EF4-FFF2-40B4-BE49-F238E27FC236}">
                <a16:creationId xmlns:a16="http://schemas.microsoft.com/office/drawing/2014/main" id="{63437519-3A3C-FCA9-A9BC-5799A2605FC3}"/>
              </a:ext>
            </a:extLst>
          </p:cNvPr>
          <p:cNvGrpSpPr/>
          <p:nvPr/>
        </p:nvGrpSpPr>
        <p:grpSpPr>
          <a:xfrm>
            <a:off x="4501669" y="3818942"/>
            <a:ext cx="649448" cy="365070"/>
            <a:chOff x="9010491" y="3342751"/>
            <a:chExt cx="649448" cy="365070"/>
          </a:xfrm>
        </p:grpSpPr>
        <p:grpSp>
          <p:nvGrpSpPr>
            <p:cNvPr id="71" name="Group 70">
              <a:extLst>
                <a:ext uri="{FF2B5EF4-FFF2-40B4-BE49-F238E27FC236}">
                  <a16:creationId xmlns:a16="http://schemas.microsoft.com/office/drawing/2014/main" id="{5C24CC5B-9552-DF5C-E388-B80DAC036321}"/>
                </a:ext>
              </a:extLst>
            </p:cNvPr>
            <p:cNvGrpSpPr/>
            <p:nvPr/>
          </p:nvGrpSpPr>
          <p:grpSpPr>
            <a:xfrm>
              <a:off x="9288493" y="3443656"/>
              <a:ext cx="93445" cy="84949"/>
              <a:chOff x="2192059" y="2491703"/>
              <a:chExt cx="182096" cy="165542"/>
            </a:xfrm>
          </p:grpSpPr>
          <p:sp>
            <p:nvSpPr>
              <p:cNvPr id="83" name="Oval 82">
                <a:extLst>
                  <a:ext uri="{FF2B5EF4-FFF2-40B4-BE49-F238E27FC236}">
                    <a16:creationId xmlns:a16="http://schemas.microsoft.com/office/drawing/2014/main" id="{9E5EEBB9-3337-5A1E-7403-23CA80160654}"/>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84" name="Graphic 83">
                <a:extLst>
                  <a:ext uri="{FF2B5EF4-FFF2-40B4-BE49-F238E27FC236}">
                    <a16:creationId xmlns:a16="http://schemas.microsoft.com/office/drawing/2014/main" id="{C121ED70-F5F4-DD9B-B647-B7A26674879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72" name="Rectangle 71">
              <a:extLst>
                <a:ext uri="{FF2B5EF4-FFF2-40B4-BE49-F238E27FC236}">
                  <a16:creationId xmlns:a16="http://schemas.microsoft.com/office/drawing/2014/main" id="{55F3D9FE-A424-47DD-7104-36501F866E89}"/>
                </a:ext>
              </a:extLst>
            </p:cNvPr>
            <p:cNvSpPr/>
            <p:nvPr/>
          </p:nvSpPr>
          <p:spPr>
            <a:xfrm>
              <a:off x="9010491" y="3420363"/>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73" name="Isosceles Triangle 72">
              <a:extLst>
                <a:ext uri="{FF2B5EF4-FFF2-40B4-BE49-F238E27FC236}">
                  <a16:creationId xmlns:a16="http://schemas.microsoft.com/office/drawing/2014/main" id="{B2D7FEAB-2B8C-542E-2069-EB542B20C2B9}"/>
                </a:ext>
              </a:extLst>
            </p:cNvPr>
            <p:cNvSpPr>
              <a:spLocks/>
            </p:cNvSpPr>
            <p:nvPr/>
          </p:nvSpPr>
          <p:spPr>
            <a:xfrm flipV="1">
              <a:off x="9513701" y="3562832"/>
              <a:ext cx="116339" cy="105762"/>
            </a:xfrm>
            <a:prstGeom prst="triangle">
              <a:avLst/>
            </a:prstGeom>
            <a:solidFill>
              <a:schemeClr val="accent5"/>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74" name="Group 73">
              <a:extLst>
                <a:ext uri="{FF2B5EF4-FFF2-40B4-BE49-F238E27FC236}">
                  <a16:creationId xmlns:a16="http://schemas.microsoft.com/office/drawing/2014/main" id="{E59E59AA-E00D-C191-B2C0-F99A05032939}"/>
                </a:ext>
              </a:extLst>
            </p:cNvPr>
            <p:cNvGrpSpPr/>
            <p:nvPr/>
          </p:nvGrpSpPr>
          <p:grpSpPr>
            <a:xfrm>
              <a:off x="9050655" y="3558027"/>
              <a:ext cx="200244" cy="105761"/>
              <a:chOff x="1661620" y="2779259"/>
              <a:chExt cx="390217" cy="206100"/>
            </a:xfrm>
            <a:solidFill>
              <a:schemeClr val="accent5"/>
            </a:solidFill>
          </p:grpSpPr>
          <p:sp>
            <p:nvSpPr>
              <p:cNvPr id="79" name="Oval 78">
                <a:extLst>
                  <a:ext uri="{FF2B5EF4-FFF2-40B4-BE49-F238E27FC236}">
                    <a16:creationId xmlns:a16="http://schemas.microsoft.com/office/drawing/2014/main" id="{0CBBF4FE-9B2F-6149-1718-2212B3C1BB65}"/>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80" name="Oval 79">
                <a:extLst>
                  <a:ext uri="{FF2B5EF4-FFF2-40B4-BE49-F238E27FC236}">
                    <a16:creationId xmlns:a16="http://schemas.microsoft.com/office/drawing/2014/main" id="{E399762E-ABBE-AC25-E038-2F57F0978CE1}"/>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75" name="Straight Connector 74">
              <a:extLst>
                <a:ext uri="{FF2B5EF4-FFF2-40B4-BE49-F238E27FC236}">
                  <a16:creationId xmlns:a16="http://schemas.microsoft.com/office/drawing/2014/main" id="{7D2A6D5B-FC04-7393-DCA6-654E70D90DD7}"/>
                </a:ext>
              </a:extLst>
            </p:cNvPr>
            <p:cNvCxnSpPr>
              <a:cxnSpLocks/>
              <a:stCxn id="78" idx="2"/>
              <a:endCxn id="83" idx="0"/>
            </p:cNvCxnSpPr>
            <p:nvPr/>
          </p:nvCxnSpPr>
          <p:spPr>
            <a:xfrm>
              <a:off x="9335216" y="3380090"/>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825A3AA1-2D91-850B-0B5D-77F9E5AD77D1}"/>
                </a:ext>
              </a:extLst>
            </p:cNvPr>
            <p:cNvCxnSpPr>
              <a:cxnSpLocks/>
              <a:stCxn id="79" idx="7"/>
            </p:cNvCxnSpPr>
            <p:nvPr/>
          </p:nvCxnSpPr>
          <p:spPr>
            <a:xfrm rot="5400000" flipH="1" flipV="1">
              <a:off x="9175532" y="3460553"/>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77" name="Connector: Elbow 76">
              <a:extLst>
                <a:ext uri="{FF2B5EF4-FFF2-40B4-BE49-F238E27FC236}">
                  <a16:creationId xmlns:a16="http://schemas.microsoft.com/office/drawing/2014/main" id="{0959FDDA-9AFC-8CE8-4714-3CEFC8A9051E}"/>
                </a:ext>
              </a:extLst>
            </p:cNvPr>
            <p:cNvCxnSpPr>
              <a:cxnSpLocks/>
              <a:stCxn id="73" idx="3"/>
            </p:cNvCxnSpPr>
            <p:nvPr/>
          </p:nvCxnSpPr>
          <p:spPr>
            <a:xfrm rot="16200000" flipV="1">
              <a:off x="9438554" y="3429514"/>
              <a:ext cx="76701" cy="189932"/>
            </a:xfrm>
            <a:prstGeom prst="bentConnector2">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662027A8-F363-566B-2EB1-B5289C9F1D4F}"/>
                </a:ext>
              </a:extLst>
            </p:cNvPr>
            <p:cNvSpPr/>
            <p:nvPr/>
          </p:nvSpPr>
          <p:spPr>
            <a:xfrm>
              <a:off x="9010492" y="3342751"/>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10" name="Isosceles Triangle 9">
            <a:extLst>
              <a:ext uri="{FF2B5EF4-FFF2-40B4-BE49-F238E27FC236}">
                <a16:creationId xmlns:a16="http://schemas.microsoft.com/office/drawing/2014/main" id="{FD228041-FCE1-F914-AE9E-C5DFF5C4D090}"/>
              </a:ext>
            </a:extLst>
          </p:cNvPr>
          <p:cNvSpPr/>
          <p:nvPr/>
        </p:nvSpPr>
        <p:spPr>
          <a:xfrm>
            <a:off x="8160182" y="1899663"/>
            <a:ext cx="182880" cy="182880"/>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31573509-8962-5CE7-F5C8-CDA4BFFD4157}"/>
              </a:ext>
            </a:extLst>
          </p:cNvPr>
          <p:cNvSpPr/>
          <p:nvPr/>
        </p:nvSpPr>
        <p:spPr>
          <a:xfrm>
            <a:off x="8160182" y="3268493"/>
            <a:ext cx="182880" cy="182880"/>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AEAC6F0-CB5E-5B5A-BDC6-F0FDFF51E806}"/>
              </a:ext>
            </a:extLst>
          </p:cNvPr>
          <p:cNvSpPr txBox="1">
            <a:spLocks/>
          </p:cNvSpPr>
          <p:nvPr/>
        </p:nvSpPr>
        <p:spPr>
          <a:xfrm>
            <a:off x="8420440" y="1920921"/>
            <a:ext cx="1541874"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Output: </a:t>
            </a:r>
            <a:r>
              <a:rPr lang="en-US" sz="1100"/>
              <a:t>withdrawal limit</a:t>
            </a:r>
          </a:p>
        </p:txBody>
      </p:sp>
      <p:sp>
        <p:nvSpPr>
          <p:cNvPr id="24" name="TextBox 23">
            <a:extLst>
              <a:ext uri="{FF2B5EF4-FFF2-40B4-BE49-F238E27FC236}">
                <a16:creationId xmlns:a16="http://schemas.microsoft.com/office/drawing/2014/main" id="{C180F829-7A4C-9E33-C72E-BB0328C15C0D}"/>
              </a:ext>
            </a:extLst>
          </p:cNvPr>
          <p:cNvSpPr txBox="1">
            <a:spLocks/>
          </p:cNvSpPr>
          <p:nvPr/>
        </p:nvSpPr>
        <p:spPr>
          <a:xfrm>
            <a:off x="8420440" y="3287983"/>
            <a:ext cx="1874556"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Output: </a:t>
            </a:r>
            <a:r>
              <a:rPr lang="en-US" sz="1100"/>
              <a:t>stability limit (</a:t>
            </a:r>
            <a:r>
              <a:rPr lang="en-US" sz="1100" i="1"/>
              <a:t>if any</a:t>
            </a:r>
            <a:r>
              <a:rPr lang="en-US" sz="1100"/>
              <a:t>)</a:t>
            </a:r>
          </a:p>
        </p:txBody>
      </p:sp>
      <p:sp>
        <p:nvSpPr>
          <p:cNvPr id="30" name="TextBox 29">
            <a:extLst>
              <a:ext uri="{FF2B5EF4-FFF2-40B4-BE49-F238E27FC236}">
                <a16:creationId xmlns:a16="http://schemas.microsoft.com/office/drawing/2014/main" id="{115D78F6-3ABD-3560-7B00-3FD2B71991EC}"/>
              </a:ext>
            </a:extLst>
          </p:cNvPr>
          <p:cNvSpPr txBox="1">
            <a:spLocks/>
          </p:cNvSpPr>
          <p:nvPr/>
        </p:nvSpPr>
        <p:spPr>
          <a:xfrm>
            <a:off x="8558591" y="6048117"/>
            <a:ext cx="2842026" cy="369332"/>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Total load allocation = min (Requested Load, Stability Limit </a:t>
            </a:r>
            <a:r>
              <a:rPr lang="en-US" sz="1200" i="1"/>
              <a:t>– if any</a:t>
            </a:r>
            <a:r>
              <a:rPr lang="en-US" sz="1200" b="1"/>
              <a:t>)</a:t>
            </a:r>
            <a:endParaRPr lang="en-US" sz="1200" b="1" i="1"/>
          </a:p>
        </p:txBody>
      </p:sp>
      <p:pic>
        <p:nvPicPr>
          <p:cNvPr id="37" name="Graphic 36">
            <a:extLst>
              <a:ext uri="{FF2B5EF4-FFF2-40B4-BE49-F238E27FC236}">
                <a16:creationId xmlns:a16="http://schemas.microsoft.com/office/drawing/2014/main" id="{55CD43F4-54BA-875A-E9A8-F9FD5D0EA57A}"/>
              </a:ext>
            </a:extLst>
          </p:cNvPr>
          <p:cNvPicPr>
            <a:picLocks/>
          </p:cNvPicPr>
          <p:nvPr/>
        </p:nvPicPr>
        <p:blipFill>
          <a:blip>
            <a:extLst>
              <a:ext uri="{96DAC541-7B7A-43D3-8B79-37D633B846F1}">
                <asvg:svgBlip xmlns:asvg="http://schemas.microsoft.com/office/drawing/2016/SVG/main" r:embed="rId15"/>
              </a:ext>
            </a:extLst>
          </a:blip>
          <a:stretch>
            <a:fillRect/>
          </a:stretch>
        </p:blipFill>
        <p:spPr>
          <a:xfrm>
            <a:off x="8120322" y="6230994"/>
            <a:ext cx="284384" cy="284384"/>
          </a:xfrm>
          <a:prstGeom prst="rect">
            <a:avLst/>
          </a:prstGeom>
        </p:spPr>
      </p:pic>
      <p:sp>
        <p:nvSpPr>
          <p:cNvPr id="39" name="Isosceles Triangle 38">
            <a:extLst>
              <a:ext uri="{FF2B5EF4-FFF2-40B4-BE49-F238E27FC236}">
                <a16:creationId xmlns:a16="http://schemas.microsoft.com/office/drawing/2014/main" id="{0BA7E017-1097-AAF1-0985-02975F898CB0}"/>
              </a:ext>
            </a:extLst>
          </p:cNvPr>
          <p:cNvSpPr/>
          <p:nvPr/>
        </p:nvSpPr>
        <p:spPr>
          <a:xfrm>
            <a:off x="8201130" y="6048117"/>
            <a:ext cx="144042" cy="95025"/>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971837-0794-B793-7203-45A90EB3C004}"/>
              </a:ext>
            </a:extLst>
          </p:cNvPr>
          <p:cNvSpPr/>
          <p:nvPr/>
        </p:nvSpPr>
        <p:spPr>
          <a:xfrm>
            <a:off x="9962147" y="0"/>
            <a:ext cx="2229853" cy="3651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Presented at 4/23 Special ROS</a:t>
            </a:r>
          </a:p>
        </p:txBody>
      </p:sp>
    </p:spTree>
    <p:extLst>
      <p:ext uri="{BB962C8B-B14F-4D97-AF65-F5344CB8AC3E}">
        <p14:creationId xmlns:p14="http://schemas.microsoft.com/office/powerpoint/2010/main" val="1957220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BBFB-7945-B4FE-BF15-387D3CE93511}"/>
              </a:ext>
            </a:extLst>
          </p:cNvPr>
          <p:cNvSpPr>
            <a:spLocks noGrp="1"/>
          </p:cNvSpPr>
          <p:nvPr>
            <p:ph type="title"/>
          </p:nvPr>
        </p:nvSpPr>
        <p:spPr/>
        <p:txBody>
          <a:bodyPr/>
          <a:lstStyle/>
          <a:p>
            <a:r>
              <a:rPr lang="en-US"/>
              <a:t>Summary of May 2 Comments: WLPUN Framework</a:t>
            </a:r>
          </a:p>
        </p:txBody>
      </p:sp>
      <p:sp>
        <p:nvSpPr>
          <p:cNvPr id="3" name="Text Placeholder 2">
            <a:extLst>
              <a:ext uri="{FF2B5EF4-FFF2-40B4-BE49-F238E27FC236}">
                <a16:creationId xmlns:a16="http://schemas.microsoft.com/office/drawing/2014/main" id="{FC4C68AE-FF30-F6C8-9609-476F19639096}"/>
              </a:ext>
            </a:extLst>
          </p:cNvPr>
          <p:cNvSpPr>
            <a:spLocks noGrp="1"/>
          </p:cNvSpPr>
          <p:nvPr>
            <p:ph type="body" sz="quarter" idx="16"/>
          </p:nvPr>
        </p:nvSpPr>
        <p:spPr>
          <a:xfrm>
            <a:off x="419100" y="1284514"/>
            <a:ext cx="11391900" cy="4288971"/>
          </a:xfrm>
        </p:spPr>
        <p:txBody>
          <a:bodyPr/>
          <a:lstStyle/>
          <a:p>
            <a:pPr marL="285750" indent="-285750">
              <a:spcBef>
                <a:spcPts val="1200"/>
              </a:spcBef>
              <a:spcAft>
                <a:spcPts val="1200"/>
              </a:spcAft>
              <a:buFont typeface="Arial" panose="020B0604020202020204" pitchFamily="34" charset="0"/>
              <a:buChar char="•"/>
            </a:pPr>
            <a:r>
              <a:rPr lang="en-US" sz="1800"/>
              <a:t>Defines Withdrawal-Limited Private Use Network (WLPUN)</a:t>
            </a:r>
          </a:p>
          <a:p>
            <a:pPr marL="285750" indent="-285750">
              <a:spcBef>
                <a:spcPts val="1200"/>
              </a:spcBef>
              <a:spcAft>
                <a:spcPts val="1200"/>
              </a:spcAft>
              <a:buFont typeface="Arial" panose="020B0604020202020204" pitchFamily="34" charset="0"/>
              <a:buChar char="•"/>
            </a:pPr>
            <a:r>
              <a:rPr lang="en-US" sz="1800"/>
              <a:t>Establishes interconnection eligibility, study, and commitment requirements for both generation and load</a:t>
            </a:r>
          </a:p>
          <a:p>
            <a:pPr marL="285750" indent="-285750">
              <a:spcBef>
                <a:spcPts val="1200"/>
              </a:spcBef>
              <a:spcAft>
                <a:spcPts val="1200"/>
              </a:spcAft>
              <a:buFont typeface="Arial" panose="020B0604020202020204" pitchFamily="34" charset="0"/>
              <a:buChar char="•"/>
            </a:pPr>
            <a:r>
              <a:rPr lang="en-US" sz="1800"/>
              <a:t>Defines Batch Zero allocation and withdrawal limits for WLPUNs</a:t>
            </a:r>
          </a:p>
          <a:p>
            <a:pPr marL="285750" indent="-285750">
              <a:spcBef>
                <a:spcPts val="1200"/>
              </a:spcBef>
              <a:spcAft>
                <a:spcPts val="1200"/>
              </a:spcAft>
              <a:buFont typeface="Arial" panose="020B0604020202020204" pitchFamily="34" charset="0"/>
              <a:buChar char="•"/>
            </a:pPr>
            <a:r>
              <a:rPr lang="en-US" sz="1800"/>
              <a:t>Provides WLPUN modeling requirements</a:t>
            </a:r>
          </a:p>
          <a:p>
            <a:pPr marL="285750" indent="-285750">
              <a:spcBef>
                <a:spcPts val="1200"/>
              </a:spcBef>
              <a:spcAft>
                <a:spcPts val="1200"/>
              </a:spcAft>
              <a:buFont typeface="Arial" panose="020B0604020202020204" pitchFamily="34" charset="0"/>
              <a:buChar char="•"/>
            </a:pPr>
            <a:r>
              <a:rPr lang="en-US" sz="1800"/>
              <a:t>Creates operating and compliance requirements to ensure WLPUN does not exceed withdrawal limit</a:t>
            </a:r>
          </a:p>
          <a:p>
            <a:pPr marL="285750" indent="-285750">
              <a:spcBef>
                <a:spcPts val="1200"/>
              </a:spcBef>
              <a:spcAft>
                <a:spcPts val="1200"/>
              </a:spcAft>
              <a:buFont typeface="Arial" panose="020B0604020202020204" pitchFamily="34" charset="0"/>
              <a:buChar char="•"/>
            </a:pPr>
            <a:endParaRPr lang="en-US" sz="1800"/>
          </a:p>
          <a:p>
            <a:endParaRPr lang="en-US"/>
          </a:p>
          <a:p>
            <a:endParaRPr lang="en-US"/>
          </a:p>
          <a:p>
            <a:endParaRPr lang="en-US"/>
          </a:p>
          <a:p>
            <a:endParaRPr lang="en-US"/>
          </a:p>
          <a:p>
            <a:endParaRPr lang="en-US"/>
          </a:p>
          <a:p>
            <a:endParaRPr lang="en-US"/>
          </a:p>
        </p:txBody>
      </p:sp>
      <p:sp>
        <p:nvSpPr>
          <p:cNvPr id="5" name="Slide Number Placeholder 4">
            <a:extLst>
              <a:ext uri="{FF2B5EF4-FFF2-40B4-BE49-F238E27FC236}">
                <a16:creationId xmlns:a16="http://schemas.microsoft.com/office/drawing/2014/main" id="{9F5603DB-6190-59A2-B863-80DE0557F12C}"/>
              </a:ext>
            </a:extLst>
          </p:cNvPr>
          <p:cNvSpPr>
            <a:spLocks noGrp="1"/>
          </p:cNvSpPr>
          <p:nvPr>
            <p:ph type="sldNum" sz="quarter" idx="12"/>
          </p:nvPr>
        </p:nvSpPr>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243549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F4FF-B132-92F4-FFD9-6DA28BB930C7}"/>
              </a:ext>
            </a:extLst>
          </p:cNvPr>
          <p:cNvSpPr>
            <a:spLocks noGrp="1"/>
          </p:cNvSpPr>
          <p:nvPr>
            <p:ph type="title"/>
          </p:nvPr>
        </p:nvSpPr>
        <p:spPr/>
        <p:txBody>
          <a:bodyPr/>
          <a:lstStyle/>
          <a:p>
            <a:r>
              <a:rPr lang="en-US"/>
              <a:t>WLPUN Definition</a:t>
            </a:r>
          </a:p>
        </p:txBody>
      </p:sp>
      <p:sp>
        <p:nvSpPr>
          <p:cNvPr id="4" name="Slide Number Placeholder 3">
            <a:extLst>
              <a:ext uri="{FF2B5EF4-FFF2-40B4-BE49-F238E27FC236}">
                <a16:creationId xmlns:a16="http://schemas.microsoft.com/office/drawing/2014/main" id="{F1B6489F-B1BB-3BD4-47A6-2F009C176921}"/>
              </a:ext>
            </a:extLst>
          </p:cNvPr>
          <p:cNvSpPr>
            <a:spLocks noGrp="1"/>
          </p:cNvSpPr>
          <p:nvPr>
            <p:ph type="sldNum" sz="quarter" idx="12"/>
          </p:nvPr>
        </p:nvSpPr>
        <p:spPr/>
        <p:txBody>
          <a:bodyPr/>
          <a:lstStyle/>
          <a:p>
            <a:fld id="{BCDE79FB-97BA-492B-8D57-F1373F9ADA95}" type="slidenum">
              <a:rPr lang="en-US" smtClean="0"/>
              <a:t>22</a:t>
            </a:fld>
            <a:endParaRPr lang="en-US"/>
          </a:p>
        </p:txBody>
      </p:sp>
      <p:pic>
        <p:nvPicPr>
          <p:cNvPr id="9" name="Picture 8">
            <a:extLst>
              <a:ext uri="{FF2B5EF4-FFF2-40B4-BE49-F238E27FC236}">
                <a16:creationId xmlns:a16="http://schemas.microsoft.com/office/drawing/2014/main" id="{493BA173-DCB6-7B6F-351C-E9F77781576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48437" y="2143641"/>
            <a:ext cx="9095126" cy="2782528"/>
          </a:xfrm>
          <a:prstGeom prst="rect">
            <a:avLst/>
          </a:prstGeom>
        </p:spPr>
      </p:pic>
    </p:spTree>
    <p:extLst>
      <p:ext uri="{BB962C8B-B14F-4D97-AF65-F5344CB8AC3E}">
        <p14:creationId xmlns:p14="http://schemas.microsoft.com/office/powerpoint/2010/main" val="59808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95C4-DA4F-1C46-6A78-D7105DAF0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9419B-BB12-F016-8EAE-51F71D96A75E}"/>
              </a:ext>
            </a:extLst>
          </p:cNvPr>
          <p:cNvSpPr>
            <a:spLocks noGrp="1"/>
          </p:cNvSpPr>
          <p:nvPr>
            <p:ph type="title"/>
          </p:nvPr>
        </p:nvSpPr>
        <p:spPr>
          <a:xfrm>
            <a:off x="1257300" y="457200"/>
            <a:ext cx="10401300" cy="914400"/>
          </a:xfrm>
        </p:spPr>
        <p:txBody>
          <a:bodyPr/>
          <a:lstStyle/>
          <a:p>
            <a:r>
              <a:rPr lang="en-US"/>
              <a:t>WLPUN Prerequisites</a:t>
            </a:r>
          </a:p>
        </p:txBody>
      </p:sp>
      <p:sp>
        <p:nvSpPr>
          <p:cNvPr id="4" name="Slide Number Placeholder 3">
            <a:extLst>
              <a:ext uri="{FF2B5EF4-FFF2-40B4-BE49-F238E27FC236}">
                <a16:creationId xmlns:a16="http://schemas.microsoft.com/office/drawing/2014/main" id="{951D2DCC-F103-A205-95BA-9CC8D4E1DE9D}"/>
              </a:ext>
            </a:extLst>
          </p:cNvPr>
          <p:cNvSpPr>
            <a:spLocks noGrp="1"/>
          </p:cNvSpPr>
          <p:nvPr>
            <p:ph type="sldNum" sz="quarter" idx="12"/>
          </p:nvPr>
        </p:nvSpPr>
        <p:spPr/>
        <p:txBody>
          <a:bodyPr/>
          <a:lstStyle/>
          <a:p>
            <a:fld id="{BCDE79FB-97BA-492B-8D57-F1373F9ADA95}" type="slidenum">
              <a:rPr lang="en-US" smtClean="0"/>
              <a:t>23</a:t>
            </a:fld>
            <a:endParaRPr lang="en-US"/>
          </a:p>
        </p:txBody>
      </p:sp>
      <p:pic>
        <p:nvPicPr>
          <p:cNvPr id="7" name="Picture 6">
            <a:extLst>
              <a:ext uri="{FF2B5EF4-FFF2-40B4-BE49-F238E27FC236}">
                <a16:creationId xmlns:a16="http://schemas.microsoft.com/office/drawing/2014/main" id="{2A4226ED-117B-1AAB-5F67-40E3640A3A5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730447" y="1251757"/>
            <a:ext cx="6731106" cy="4792907"/>
          </a:xfrm>
          <a:prstGeom prst="rect">
            <a:avLst/>
          </a:prstGeom>
        </p:spPr>
      </p:pic>
      <p:sp>
        <p:nvSpPr>
          <p:cNvPr id="3" name="Rectangle 2">
            <a:extLst>
              <a:ext uri="{FF2B5EF4-FFF2-40B4-BE49-F238E27FC236}">
                <a16:creationId xmlns:a16="http://schemas.microsoft.com/office/drawing/2014/main" id="{0FB5C0C5-156B-CF91-0DEB-F1F601829B94}"/>
              </a:ext>
            </a:extLst>
          </p:cNvPr>
          <p:cNvSpPr/>
          <p:nvPr/>
        </p:nvSpPr>
        <p:spPr>
          <a:xfrm>
            <a:off x="5373426" y="2155603"/>
            <a:ext cx="3219818" cy="182452"/>
          </a:xfrm>
          <a:prstGeom prst="rect">
            <a:avLst/>
          </a:prstGeom>
          <a:solidFill>
            <a:srgbClr val="D2F7E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A69EB7-8DAE-FDDA-5D80-A48F674990CC}"/>
              </a:ext>
            </a:extLst>
          </p:cNvPr>
          <p:cNvSpPr/>
          <p:nvPr/>
        </p:nvSpPr>
        <p:spPr>
          <a:xfrm>
            <a:off x="3464013" y="2332720"/>
            <a:ext cx="800833" cy="182452"/>
          </a:xfrm>
          <a:prstGeom prst="rect">
            <a:avLst/>
          </a:prstGeom>
          <a:solidFill>
            <a:srgbClr val="D2F7E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78E717-D024-7A46-FED2-E28736B29876}"/>
              </a:ext>
            </a:extLst>
          </p:cNvPr>
          <p:cNvGrpSpPr/>
          <p:nvPr/>
        </p:nvGrpSpPr>
        <p:grpSpPr>
          <a:xfrm>
            <a:off x="10618612" y="891635"/>
            <a:ext cx="1039988" cy="182880"/>
            <a:chOff x="6748451" y="891635"/>
            <a:chExt cx="1039988" cy="182880"/>
          </a:xfrm>
        </p:grpSpPr>
        <p:sp>
          <p:nvSpPr>
            <p:cNvPr id="6" name="Rectangle 5">
              <a:extLst>
                <a:ext uri="{FF2B5EF4-FFF2-40B4-BE49-F238E27FC236}">
                  <a16:creationId xmlns:a16="http://schemas.microsoft.com/office/drawing/2014/main" id="{DF57D1B5-3591-F161-EE08-3DE652AE200F}"/>
                </a:ext>
              </a:extLst>
            </p:cNvPr>
            <p:cNvSpPr/>
            <p:nvPr/>
          </p:nvSpPr>
          <p:spPr>
            <a:xfrm>
              <a:off x="6748451" y="891635"/>
              <a:ext cx="182880" cy="182880"/>
            </a:xfrm>
            <a:prstGeom prst="rect">
              <a:avLst/>
            </a:prstGeom>
            <a:solidFill>
              <a:srgbClr val="D2F7E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50968D-F5EF-D0EA-CB3E-158750CBB4EA}"/>
                </a:ext>
              </a:extLst>
            </p:cNvPr>
            <p:cNvSpPr txBox="1"/>
            <p:nvPr/>
          </p:nvSpPr>
          <p:spPr>
            <a:xfrm>
              <a:off x="6983434" y="902284"/>
              <a:ext cx="805005" cy="161583"/>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a:t>Detailed next</a:t>
              </a:r>
            </a:p>
          </p:txBody>
        </p:sp>
      </p:grpSp>
    </p:spTree>
    <p:extLst>
      <p:ext uri="{BB962C8B-B14F-4D97-AF65-F5344CB8AC3E}">
        <p14:creationId xmlns:p14="http://schemas.microsoft.com/office/powerpoint/2010/main" val="415177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FA6AE8E-78EB-3529-6110-A3BB413D04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0FA6AE8E-78EB-3529-6110-A3BB413D04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557FF77-3E54-A3F4-C45E-299060262E45}"/>
              </a:ext>
            </a:extLst>
          </p:cNvPr>
          <p:cNvSpPr>
            <a:spLocks noGrp="1"/>
          </p:cNvSpPr>
          <p:nvPr>
            <p:ph type="title"/>
          </p:nvPr>
        </p:nvSpPr>
        <p:spPr>
          <a:xfrm>
            <a:off x="1257300" y="457200"/>
            <a:ext cx="10401300" cy="332399"/>
          </a:xfrm>
        </p:spPr>
        <p:txBody>
          <a:bodyPr vert="horz">
            <a:spAutoFit/>
          </a:bodyPr>
          <a:lstStyle/>
          <a:p>
            <a:r>
              <a:rPr lang="en-US"/>
              <a:t>Form X: Withdrawal-Limited Private Use Network Designation (1/2)</a:t>
            </a:r>
            <a:endParaRPr lang="en-US">
              <a:solidFill>
                <a:srgbClr val="FF0000"/>
              </a:solidFill>
            </a:endParaRPr>
          </a:p>
        </p:txBody>
      </p:sp>
      <p:sp>
        <p:nvSpPr>
          <p:cNvPr id="3" name="Slide Number Placeholder 4">
            <a:extLst>
              <a:ext uri="{FF2B5EF4-FFF2-40B4-BE49-F238E27FC236}">
                <a16:creationId xmlns:a16="http://schemas.microsoft.com/office/drawing/2014/main" id="{CD7C8E15-4DD5-5A91-43F6-BE63C92E7386}"/>
              </a:ext>
            </a:extLst>
          </p:cNvPr>
          <p:cNvSpPr>
            <a:spLocks noGrp="1"/>
          </p:cNvSpPr>
          <p:nvPr>
            <p:ph type="sldNum" sz="quarter" idx="12"/>
          </p:nvPr>
        </p:nvSpPr>
        <p:spPr/>
        <p:txBody>
          <a:bodyPr/>
          <a:lstStyle/>
          <a:p>
            <a:fld id="{BCDE79FB-97BA-492B-8D57-F1373F9ADA95}" type="slidenum">
              <a:rPr lang="en-US" smtClean="0"/>
              <a:t>24</a:t>
            </a:fld>
            <a:endParaRPr lang="en-US"/>
          </a:p>
        </p:txBody>
      </p:sp>
      <p:pic>
        <p:nvPicPr>
          <p:cNvPr id="27" name="Picture 26">
            <a:extLst>
              <a:ext uri="{FF2B5EF4-FFF2-40B4-BE49-F238E27FC236}">
                <a16:creationId xmlns:a16="http://schemas.microsoft.com/office/drawing/2014/main" id="{EE7B4217-825D-AF06-1C16-FC931F43FC61}"/>
              </a:ext>
            </a:extLst>
          </p:cNvPr>
          <p:cNvPicPr>
            <a:picLocks noChangeAspect="1"/>
          </p:cNvPicPr>
          <p:nvPr/>
        </p:nvPicPr>
        <p:blipFill>
          <a:blip r:embed="rId5"/>
          <a:stretch>
            <a:fillRect/>
          </a:stretch>
        </p:blipFill>
        <p:spPr>
          <a:xfrm>
            <a:off x="2750012" y="1256553"/>
            <a:ext cx="6691974" cy="4344893"/>
          </a:xfrm>
          <a:prstGeom prst="rect">
            <a:avLst/>
          </a:prstGeom>
        </p:spPr>
      </p:pic>
    </p:spTree>
    <p:extLst>
      <p:ext uri="{BB962C8B-B14F-4D97-AF65-F5344CB8AC3E}">
        <p14:creationId xmlns:p14="http://schemas.microsoft.com/office/powerpoint/2010/main" val="913173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F2C34-C3D2-FBC2-0AFF-424120467EE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978A49-7272-71DA-80B4-D4870D7B57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1D978A49-7272-71DA-80B4-D4870D7B57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094BB77-81FD-3C5C-DCCD-B25409A0D7F5}"/>
              </a:ext>
            </a:extLst>
          </p:cNvPr>
          <p:cNvSpPr>
            <a:spLocks noGrp="1"/>
          </p:cNvSpPr>
          <p:nvPr>
            <p:ph type="title"/>
          </p:nvPr>
        </p:nvSpPr>
        <p:spPr>
          <a:xfrm>
            <a:off x="1257300" y="457200"/>
            <a:ext cx="10401300" cy="332399"/>
          </a:xfrm>
        </p:spPr>
        <p:txBody>
          <a:bodyPr vert="horz">
            <a:spAutoFit/>
          </a:bodyPr>
          <a:lstStyle/>
          <a:p>
            <a:r>
              <a:rPr lang="en-US"/>
              <a:t>Form X: Withdrawal-Limited Private Use Network Designation (2/2)</a:t>
            </a:r>
            <a:endParaRPr lang="en-US">
              <a:solidFill>
                <a:srgbClr val="FF0000"/>
              </a:solidFill>
            </a:endParaRPr>
          </a:p>
        </p:txBody>
      </p:sp>
      <p:sp>
        <p:nvSpPr>
          <p:cNvPr id="3" name="Slide Number Placeholder 4">
            <a:extLst>
              <a:ext uri="{FF2B5EF4-FFF2-40B4-BE49-F238E27FC236}">
                <a16:creationId xmlns:a16="http://schemas.microsoft.com/office/drawing/2014/main" id="{06853D75-8378-1975-7D7D-38CD041F51FF}"/>
              </a:ext>
            </a:extLst>
          </p:cNvPr>
          <p:cNvSpPr>
            <a:spLocks noGrp="1"/>
          </p:cNvSpPr>
          <p:nvPr>
            <p:ph type="sldNum" sz="quarter" idx="12"/>
          </p:nvPr>
        </p:nvSpPr>
        <p:spPr/>
        <p:txBody>
          <a:bodyPr/>
          <a:lstStyle/>
          <a:p>
            <a:fld id="{BCDE79FB-97BA-492B-8D57-F1373F9ADA95}" type="slidenum">
              <a:rPr lang="en-US" smtClean="0"/>
              <a:t>25</a:t>
            </a:fld>
            <a:endParaRPr lang="en-US"/>
          </a:p>
        </p:txBody>
      </p:sp>
      <p:pic>
        <p:nvPicPr>
          <p:cNvPr id="7" name="Picture 6">
            <a:extLst>
              <a:ext uri="{FF2B5EF4-FFF2-40B4-BE49-F238E27FC236}">
                <a16:creationId xmlns:a16="http://schemas.microsoft.com/office/drawing/2014/main" id="{961CE608-E561-ACAC-53C6-439516BB8A47}"/>
              </a:ext>
            </a:extLst>
          </p:cNvPr>
          <p:cNvPicPr>
            <a:picLocks noChangeAspect="1"/>
          </p:cNvPicPr>
          <p:nvPr/>
        </p:nvPicPr>
        <p:blipFill>
          <a:blip r:embed="rId5"/>
          <a:stretch>
            <a:fillRect/>
          </a:stretch>
        </p:blipFill>
        <p:spPr>
          <a:xfrm>
            <a:off x="1257300" y="940718"/>
            <a:ext cx="4410556" cy="5655346"/>
          </a:xfrm>
          <a:prstGeom prst="rect">
            <a:avLst/>
          </a:prstGeom>
        </p:spPr>
      </p:pic>
      <p:pic>
        <p:nvPicPr>
          <p:cNvPr id="10" name="Picture 9">
            <a:extLst>
              <a:ext uri="{FF2B5EF4-FFF2-40B4-BE49-F238E27FC236}">
                <a16:creationId xmlns:a16="http://schemas.microsoft.com/office/drawing/2014/main" id="{AA15E808-939E-5470-435F-D3EF2AC5331F}"/>
              </a:ext>
            </a:extLst>
          </p:cNvPr>
          <p:cNvPicPr>
            <a:picLocks noChangeAspect="1"/>
          </p:cNvPicPr>
          <p:nvPr/>
        </p:nvPicPr>
        <p:blipFill>
          <a:blip r:embed="rId6"/>
          <a:stretch>
            <a:fillRect/>
          </a:stretch>
        </p:blipFill>
        <p:spPr>
          <a:xfrm>
            <a:off x="7255728" y="940718"/>
            <a:ext cx="4402872" cy="5171262"/>
          </a:xfrm>
          <a:prstGeom prst="rect">
            <a:avLst/>
          </a:prstGeom>
        </p:spPr>
      </p:pic>
    </p:spTree>
    <p:extLst>
      <p:ext uri="{BB962C8B-B14F-4D97-AF65-F5344CB8AC3E}">
        <p14:creationId xmlns:p14="http://schemas.microsoft.com/office/powerpoint/2010/main" val="404723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D39A-9721-527B-60F0-3F1AAE820341}"/>
              </a:ext>
            </a:extLst>
          </p:cNvPr>
          <p:cNvSpPr>
            <a:spLocks noGrp="1"/>
          </p:cNvSpPr>
          <p:nvPr>
            <p:ph type="title"/>
          </p:nvPr>
        </p:nvSpPr>
        <p:spPr/>
        <p:txBody>
          <a:bodyPr/>
          <a:lstStyle/>
          <a:p>
            <a:r>
              <a:rPr lang="en-US"/>
              <a:t>WLPUN Batch Zero Study</a:t>
            </a:r>
          </a:p>
        </p:txBody>
      </p:sp>
      <p:sp>
        <p:nvSpPr>
          <p:cNvPr id="3" name="Slide Number Placeholder 2">
            <a:extLst>
              <a:ext uri="{FF2B5EF4-FFF2-40B4-BE49-F238E27FC236}">
                <a16:creationId xmlns:a16="http://schemas.microsoft.com/office/drawing/2014/main" id="{3C1D8A76-B3C3-5081-9FFC-790CFB5E36C6}"/>
              </a:ext>
            </a:extLst>
          </p:cNvPr>
          <p:cNvSpPr>
            <a:spLocks noGrp="1"/>
          </p:cNvSpPr>
          <p:nvPr>
            <p:ph type="sldNum" sz="quarter" idx="12"/>
          </p:nvPr>
        </p:nvSpPr>
        <p:spPr/>
        <p:txBody>
          <a:bodyPr/>
          <a:lstStyle/>
          <a:p>
            <a:fld id="{BCDE79FB-97BA-492B-8D57-F1373F9ADA95}" type="slidenum">
              <a:rPr lang="en-US" smtClean="0"/>
              <a:t>26</a:t>
            </a:fld>
            <a:endParaRPr lang="en-US"/>
          </a:p>
        </p:txBody>
      </p:sp>
      <p:pic>
        <p:nvPicPr>
          <p:cNvPr id="9" name="Picture 8">
            <a:extLst>
              <a:ext uri="{FF2B5EF4-FFF2-40B4-BE49-F238E27FC236}">
                <a16:creationId xmlns:a16="http://schemas.microsoft.com/office/drawing/2014/main" id="{45FD8FAB-1261-4496-7083-BA0DDE6797F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30392" y="979019"/>
            <a:ext cx="5775158" cy="5878981"/>
          </a:xfrm>
          <a:prstGeom prst="rect">
            <a:avLst/>
          </a:prstGeom>
        </p:spPr>
      </p:pic>
      <p:sp>
        <p:nvSpPr>
          <p:cNvPr id="10" name="Speech Bubble: Rectangle 9">
            <a:extLst>
              <a:ext uri="{FF2B5EF4-FFF2-40B4-BE49-F238E27FC236}">
                <a16:creationId xmlns:a16="http://schemas.microsoft.com/office/drawing/2014/main" id="{D56C21A3-C63A-3DB4-E85E-945E1C56008D}"/>
              </a:ext>
            </a:extLst>
          </p:cNvPr>
          <p:cNvSpPr/>
          <p:nvPr/>
        </p:nvSpPr>
        <p:spPr>
          <a:xfrm>
            <a:off x="8239225" y="2762451"/>
            <a:ext cx="2541070" cy="618422"/>
          </a:xfrm>
          <a:prstGeom prst="wedgeRectCallout">
            <a:avLst>
              <a:gd name="adj1" fmla="val -79707"/>
              <a:gd name="adj2" fmla="val 399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Withdrawal Limit</a:t>
            </a:r>
          </a:p>
        </p:txBody>
      </p:sp>
      <p:sp>
        <p:nvSpPr>
          <p:cNvPr id="11" name="Speech Bubble: Rectangle 10">
            <a:extLst>
              <a:ext uri="{FF2B5EF4-FFF2-40B4-BE49-F238E27FC236}">
                <a16:creationId xmlns:a16="http://schemas.microsoft.com/office/drawing/2014/main" id="{FD6522CF-712A-41E9-7D8B-D34E27F713B4}"/>
              </a:ext>
            </a:extLst>
          </p:cNvPr>
          <p:cNvSpPr/>
          <p:nvPr/>
        </p:nvSpPr>
        <p:spPr>
          <a:xfrm>
            <a:off x="8333873" y="4153302"/>
            <a:ext cx="2541070" cy="618422"/>
          </a:xfrm>
          <a:prstGeom prst="wedgeRectCallout">
            <a:avLst>
              <a:gd name="adj1" fmla="val -79707"/>
              <a:gd name="adj2" fmla="val 399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Load Allocation</a:t>
            </a:r>
          </a:p>
        </p:txBody>
      </p:sp>
    </p:spTree>
    <p:extLst>
      <p:ext uri="{BB962C8B-B14F-4D97-AF65-F5344CB8AC3E}">
        <p14:creationId xmlns:p14="http://schemas.microsoft.com/office/powerpoint/2010/main" val="57537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4735F-CAA7-5CD6-FE84-5CE5A1A04B67}"/>
            </a:ext>
          </a:extLst>
        </p:cNvPr>
        <p:cNvGrpSpPr/>
        <p:nvPr/>
      </p:nvGrpSpPr>
      <p:grpSpPr>
        <a:xfrm>
          <a:off x="0" y="0"/>
          <a:ext cx="0" cy="0"/>
          <a:chOff x="0" y="0"/>
          <a:chExt cx="0" cy="0"/>
        </a:xfrm>
      </p:grpSpPr>
      <p:graphicFrame>
        <p:nvGraphicFramePr>
          <p:cNvPr id="89" name="think-cell data - do not delete" hidden="1">
            <a:extLst>
              <a:ext uri="{FF2B5EF4-FFF2-40B4-BE49-F238E27FC236}">
                <a16:creationId xmlns:a16="http://schemas.microsoft.com/office/drawing/2014/main" id="{6112CCF7-1305-E3AE-A657-1E16E3FC970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3" progId="TCLayout.ActiveDocument.1">
                  <p:embed/>
                </p:oleObj>
              </mc:Choice>
              <mc:Fallback>
                <p:oleObj name="think-cell Slide" r:id="rId22" imgW="404" imgH="403" progId="TCLayout.ActiveDocument.1">
                  <p:embed/>
                  <p:pic>
                    <p:nvPicPr>
                      <p:cNvPr id="89" name="think-cell data - do not delete" hidden="1">
                        <a:extLst>
                          <a:ext uri="{FF2B5EF4-FFF2-40B4-BE49-F238E27FC236}">
                            <a16:creationId xmlns:a16="http://schemas.microsoft.com/office/drawing/2014/main" id="{6112CCF7-1305-E3AE-A657-1E16E3FC970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44CBC07-07B9-755D-7B95-F9C1ADC3CDA4}"/>
              </a:ext>
            </a:extLst>
          </p:cNvPr>
          <p:cNvSpPr>
            <a:spLocks noGrp="1"/>
          </p:cNvSpPr>
          <p:nvPr>
            <p:ph type="title"/>
          </p:nvPr>
        </p:nvSpPr>
        <p:spPr>
          <a:xfrm>
            <a:off x="1257300" y="457200"/>
            <a:ext cx="10401300" cy="664797"/>
          </a:xfrm>
        </p:spPr>
        <p:txBody>
          <a:bodyPr vert="horz">
            <a:spAutoFit/>
          </a:bodyPr>
          <a:lstStyle/>
          <a:p>
            <a:r>
              <a:rPr lang="en-US"/>
              <a:t>Stability and cascading constraints may cap load below requested levels – even with excess on-site generation</a:t>
            </a:r>
            <a:endParaRPr lang="en-US">
              <a:solidFill>
                <a:srgbClr val="FF0000"/>
              </a:solidFill>
            </a:endParaRPr>
          </a:p>
        </p:txBody>
      </p:sp>
      <p:sp>
        <p:nvSpPr>
          <p:cNvPr id="5" name="Slide Number Placeholder 5">
            <a:extLst>
              <a:ext uri="{FF2B5EF4-FFF2-40B4-BE49-F238E27FC236}">
                <a16:creationId xmlns:a16="http://schemas.microsoft.com/office/drawing/2014/main" id="{5D364CA0-9931-60A9-1C51-381AC21DC783}"/>
              </a:ext>
            </a:extLst>
          </p:cNvPr>
          <p:cNvSpPr>
            <a:spLocks noGrp="1"/>
          </p:cNvSpPr>
          <p:nvPr>
            <p:ph type="sldNum" sz="quarter" idx="12"/>
          </p:nvPr>
        </p:nvSpPr>
        <p:spPr/>
        <p:txBody>
          <a:bodyPr/>
          <a:lstStyle/>
          <a:p>
            <a:fld id="{BCDE79FB-97BA-492B-8D57-F1373F9ADA95}" type="slidenum">
              <a:rPr lang="en-US" smtClean="0"/>
              <a:t>27</a:t>
            </a:fld>
            <a:endParaRPr lang="en-US"/>
          </a:p>
        </p:txBody>
      </p:sp>
      <p:grpSp>
        <p:nvGrpSpPr>
          <p:cNvPr id="100" name="Group 99">
            <a:extLst>
              <a:ext uri="{FF2B5EF4-FFF2-40B4-BE49-F238E27FC236}">
                <a16:creationId xmlns:a16="http://schemas.microsoft.com/office/drawing/2014/main" id="{DD0B487B-A373-C7D1-D4AC-64C27D22F8C1}"/>
              </a:ext>
            </a:extLst>
          </p:cNvPr>
          <p:cNvGrpSpPr>
            <a:grpSpLocks/>
          </p:cNvGrpSpPr>
          <p:nvPr/>
        </p:nvGrpSpPr>
        <p:grpSpPr>
          <a:xfrm>
            <a:off x="9285861" y="2033588"/>
            <a:ext cx="2372739" cy="222250"/>
            <a:chOff x="1257300" y="1103811"/>
            <a:chExt cx="4537109" cy="636652"/>
          </a:xfrm>
        </p:grpSpPr>
        <p:sp>
          <p:nvSpPr>
            <p:cNvPr id="101" name="TextBox 100">
              <a:extLst>
                <a:ext uri="{FF2B5EF4-FFF2-40B4-BE49-F238E27FC236}">
                  <a16:creationId xmlns:a16="http://schemas.microsoft.com/office/drawing/2014/main" id="{F52A2EA0-16D9-8B16-F9A5-F12118C0A849}"/>
                </a:ext>
              </a:extLst>
            </p:cNvPr>
            <p:cNvSpPr txBox="1">
              <a:spLocks/>
            </p:cNvSpPr>
            <p:nvPr/>
          </p:nvSpPr>
          <p:spPr>
            <a:xfrm>
              <a:off x="1257300" y="1103811"/>
              <a:ext cx="4537109" cy="5268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Key takeaways</a:t>
              </a:r>
            </a:p>
          </p:txBody>
        </p:sp>
        <p:cxnSp>
          <p:nvCxnSpPr>
            <p:cNvPr id="102" name="LineBasicDefault 292">
              <a:extLst>
                <a:ext uri="{FF2B5EF4-FFF2-40B4-BE49-F238E27FC236}">
                  <a16:creationId xmlns:a16="http://schemas.microsoft.com/office/drawing/2014/main" id="{11CA858A-B4EA-DCE0-2D06-536BBFD0485A}"/>
                </a:ext>
              </a:extLst>
            </p:cNvPr>
            <p:cNvCxnSpPr>
              <a:cxnSpLocks/>
            </p:cNvCxnSpPr>
            <p:nvPr>
              <p:custDataLst>
                <p:tags r:id="rId19"/>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89C396AA-8FC7-C347-8A72-F3120C1DD7A5}"/>
              </a:ext>
            </a:extLst>
          </p:cNvPr>
          <p:cNvSpPr txBox="1">
            <a:spLocks/>
          </p:cNvSpPr>
          <p:nvPr/>
        </p:nvSpPr>
        <p:spPr>
          <a:xfrm>
            <a:off x="9285861" y="2427288"/>
            <a:ext cx="2372739" cy="240065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Stability – not generation capacity – may set the true load cap: </a:t>
            </a:r>
            <a:r>
              <a:rPr lang="en-US" sz="1200"/>
              <a:t>even with significant on-site generation, load may be capped to maintain system stability under contingencies</a:t>
            </a:r>
          </a:p>
          <a:p>
            <a:pPr marL="171450" indent="-171450">
              <a:buFont typeface="Arial" panose="020B0604020202020204" pitchFamily="34" charset="0"/>
              <a:buChar char="•"/>
            </a:pPr>
            <a:endParaRPr lang="en-US" sz="1200" b="1"/>
          </a:p>
          <a:p>
            <a:pPr marL="171450" indent="-171450">
              <a:buFont typeface="Arial" panose="020B0604020202020204" pitchFamily="34" charset="0"/>
              <a:buChar char="•"/>
            </a:pPr>
            <a:r>
              <a:rPr lang="en-US" sz="1200" b="1"/>
              <a:t>Withdrawal limit and stability/ cascading limit play distinct roles: </a:t>
            </a:r>
            <a:r>
              <a:rPr lang="en-US" sz="1200"/>
              <a:t>grid supply is capped by the withdrawal limit, while total load is capped by stability constraints</a:t>
            </a:r>
            <a:endParaRPr lang="en-US" sz="1200" b="1"/>
          </a:p>
        </p:txBody>
      </p:sp>
      <p:grpSp>
        <p:nvGrpSpPr>
          <p:cNvPr id="52" name="Group 51">
            <a:extLst>
              <a:ext uri="{FF2B5EF4-FFF2-40B4-BE49-F238E27FC236}">
                <a16:creationId xmlns:a16="http://schemas.microsoft.com/office/drawing/2014/main" id="{DB6DF01A-242F-DE6F-183C-F7109D17F555}"/>
              </a:ext>
            </a:extLst>
          </p:cNvPr>
          <p:cNvGrpSpPr>
            <a:grpSpLocks/>
          </p:cNvGrpSpPr>
          <p:nvPr/>
        </p:nvGrpSpPr>
        <p:grpSpPr>
          <a:xfrm>
            <a:off x="1257300" y="2033588"/>
            <a:ext cx="1217591" cy="222250"/>
            <a:chOff x="1257300" y="1103811"/>
            <a:chExt cx="4537109" cy="636652"/>
          </a:xfrm>
        </p:grpSpPr>
        <p:sp>
          <p:nvSpPr>
            <p:cNvPr id="53" name="TextBox 52">
              <a:extLst>
                <a:ext uri="{FF2B5EF4-FFF2-40B4-BE49-F238E27FC236}">
                  <a16:creationId xmlns:a16="http://schemas.microsoft.com/office/drawing/2014/main" id="{AD163392-39C0-D185-EB88-D0D2EABCC6C7}"/>
                </a:ext>
              </a:extLst>
            </p:cNvPr>
            <p:cNvSpPr txBox="1">
              <a:spLocks/>
            </p:cNvSpPr>
            <p:nvPr/>
          </p:nvSpPr>
          <p:spPr>
            <a:xfrm>
              <a:off x="1257300" y="1103811"/>
              <a:ext cx="4537109" cy="5268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Scenario</a:t>
              </a:r>
            </a:p>
          </p:txBody>
        </p:sp>
        <p:cxnSp>
          <p:nvCxnSpPr>
            <p:cNvPr id="54" name="LineBasicDefault 292">
              <a:extLst>
                <a:ext uri="{FF2B5EF4-FFF2-40B4-BE49-F238E27FC236}">
                  <a16:creationId xmlns:a16="http://schemas.microsoft.com/office/drawing/2014/main" id="{595B058D-040D-E09D-CAB2-15C35C3866F7}"/>
                </a:ext>
              </a:extLst>
            </p:cNvPr>
            <p:cNvCxnSpPr>
              <a:cxnSpLocks/>
            </p:cNvCxnSpPr>
            <p:nvPr>
              <p:custDataLst>
                <p:tags r:id="rId18"/>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A04C9588-D8E0-9B9A-76DA-4214E2EF82CF}"/>
              </a:ext>
            </a:extLst>
          </p:cNvPr>
          <p:cNvSpPr txBox="1">
            <a:spLocks/>
          </p:cNvSpPr>
          <p:nvPr/>
        </p:nvSpPr>
        <p:spPr>
          <a:xfrm>
            <a:off x="1257300" y="2427288"/>
            <a:ext cx="1217591" cy="22383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200" b="1"/>
              <a:t>No stability or cascading constraints identified in Batch Study (full utilization)</a:t>
            </a:r>
          </a:p>
        </p:txBody>
      </p:sp>
      <p:grpSp>
        <p:nvGrpSpPr>
          <p:cNvPr id="69" name="Group 68">
            <a:extLst>
              <a:ext uri="{FF2B5EF4-FFF2-40B4-BE49-F238E27FC236}">
                <a16:creationId xmlns:a16="http://schemas.microsoft.com/office/drawing/2014/main" id="{3F7A1512-0E16-E110-9C10-841A9746C3F3}"/>
              </a:ext>
            </a:extLst>
          </p:cNvPr>
          <p:cNvGrpSpPr>
            <a:grpSpLocks/>
          </p:cNvGrpSpPr>
          <p:nvPr/>
        </p:nvGrpSpPr>
        <p:grpSpPr>
          <a:xfrm>
            <a:off x="2680526" y="2033588"/>
            <a:ext cx="2372741" cy="222250"/>
            <a:chOff x="1257300" y="1103811"/>
            <a:chExt cx="4537109" cy="636652"/>
          </a:xfrm>
        </p:grpSpPr>
        <p:sp>
          <p:nvSpPr>
            <p:cNvPr id="70" name="TextBox 69">
              <a:extLst>
                <a:ext uri="{FF2B5EF4-FFF2-40B4-BE49-F238E27FC236}">
                  <a16:creationId xmlns:a16="http://schemas.microsoft.com/office/drawing/2014/main" id="{FE597846-86FA-7BD4-D497-DEB49C771B7E}"/>
                </a:ext>
              </a:extLst>
            </p:cNvPr>
            <p:cNvSpPr txBox="1">
              <a:spLocks/>
            </p:cNvSpPr>
            <p:nvPr/>
          </p:nvSpPr>
          <p:spPr>
            <a:xfrm>
              <a:off x="1257300" y="1103811"/>
              <a:ext cx="4537109" cy="5268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cxnSp>
          <p:nvCxnSpPr>
            <p:cNvPr id="72" name="LineBasicDefault 292">
              <a:extLst>
                <a:ext uri="{FF2B5EF4-FFF2-40B4-BE49-F238E27FC236}">
                  <a16:creationId xmlns:a16="http://schemas.microsoft.com/office/drawing/2014/main" id="{7D7F6704-C3C6-26D0-B1F3-F028FEF25D4A}"/>
                </a:ext>
              </a:extLst>
            </p:cNvPr>
            <p:cNvCxnSpPr>
              <a:cxnSpLocks/>
            </p:cNvCxnSpPr>
            <p:nvPr>
              <p:custDataLst>
                <p:tags r:id="rId17"/>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946797F-798C-EB85-61D8-59329BEAC8C9}"/>
              </a:ext>
            </a:extLst>
          </p:cNvPr>
          <p:cNvGrpSpPr>
            <a:grpSpLocks/>
          </p:cNvGrpSpPr>
          <p:nvPr/>
        </p:nvGrpSpPr>
        <p:grpSpPr>
          <a:xfrm>
            <a:off x="5258902" y="2033588"/>
            <a:ext cx="3821324" cy="222250"/>
            <a:chOff x="1257300" y="1103811"/>
            <a:chExt cx="4537109" cy="636652"/>
          </a:xfrm>
        </p:grpSpPr>
        <p:sp>
          <p:nvSpPr>
            <p:cNvPr id="78" name="TextBox 77">
              <a:extLst>
                <a:ext uri="{FF2B5EF4-FFF2-40B4-BE49-F238E27FC236}">
                  <a16:creationId xmlns:a16="http://schemas.microsoft.com/office/drawing/2014/main" id="{4160D597-5D3F-E6B8-3C25-74FB246E2C3B}"/>
                </a:ext>
              </a:extLst>
            </p:cNvPr>
            <p:cNvSpPr txBox="1">
              <a:spLocks/>
            </p:cNvSpPr>
            <p:nvPr/>
          </p:nvSpPr>
          <p:spPr>
            <a:xfrm>
              <a:off x="1257300" y="1103811"/>
              <a:ext cx="4537109" cy="5268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Load served and breakdown by source</a:t>
              </a:r>
              <a:r>
                <a:rPr lang="en-US" sz="1200"/>
                <a:t>, MW</a:t>
              </a:r>
            </a:p>
          </p:txBody>
        </p:sp>
        <p:cxnSp>
          <p:nvCxnSpPr>
            <p:cNvPr id="80" name="LineBasicDefault 292">
              <a:extLst>
                <a:ext uri="{FF2B5EF4-FFF2-40B4-BE49-F238E27FC236}">
                  <a16:creationId xmlns:a16="http://schemas.microsoft.com/office/drawing/2014/main" id="{BA2283B1-0466-7A33-F9AD-66FC15240BEA}"/>
                </a:ext>
              </a:extLst>
            </p:cNvPr>
            <p:cNvCxnSpPr>
              <a:cxnSpLocks/>
            </p:cNvCxnSpPr>
            <p:nvPr>
              <p:custDataLst>
                <p:tags r:id="rId16"/>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F94007EE-8AEF-88CD-4DA5-0304B947E3C1}"/>
              </a:ext>
            </a:extLst>
          </p:cNvPr>
          <p:cNvSpPr txBox="1">
            <a:spLocks/>
          </p:cNvSpPr>
          <p:nvPr/>
        </p:nvSpPr>
        <p:spPr>
          <a:xfrm>
            <a:off x="2680526" y="2427288"/>
            <a:ext cx="2372741" cy="22383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200" b="1"/>
              <a:t>No stability or cascading constraints are identified</a:t>
            </a:r>
            <a:r>
              <a:rPr lang="en-US" sz="1200"/>
              <a:t>, so on-site generation can fully supplement the grid and the project can reach its full requested load</a:t>
            </a:r>
          </a:p>
        </p:txBody>
      </p:sp>
      <p:cxnSp>
        <p:nvCxnSpPr>
          <p:cNvPr id="147" name="Straight Connector 146">
            <a:extLst>
              <a:ext uri="{FF2B5EF4-FFF2-40B4-BE49-F238E27FC236}">
                <a16:creationId xmlns:a16="http://schemas.microsoft.com/office/drawing/2014/main" id="{68DAB873-3C44-9E19-9B49-E9DE5EFEB882}"/>
              </a:ext>
            </a:extLst>
          </p:cNvPr>
          <p:cNvCxnSpPr/>
          <p:nvPr>
            <p:custDataLst>
              <p:tags r:id="rId2"/>
            </p:custDataLst>
          </p:nvPr>
        </p:nvCxnSpPr>
        <p:spPr bwMode="gray">
          <a:xfrm>
            <a:off x="6350000" y="3895725"/>
            <a:ext cx="363538" cy="0"/>
          </a:xfrm>
          <a:prstGeom prst="line">
            <a:avLst/>
          </a:prstGeom>
          <a:ln w="9525" cap="flat" cmpd="sng" algn="ctr">
            <a:solidFill>
              <a:srgbClr val="E6E6E6"/>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3D975F87-5720-DA34-E821-228E04B83342}"/>
              </a:ext>
            </a:extLst>
          </p:cNvPr>
          <p:cNvCxnSpPr/>
          <p:nvPr>
            <p:custDataLst>
              <p:tags r:id="rId3"/>
            </p:custDataLst>
          </p:nvPr>
        </p:nvCxnSpPr>
        <p:spPr bwMode="gray">
          <a:xfrm>
            <a:off x="7624763" y="2962275"/>
            <a:ext cx="363538" cy="0"/>
          </a:xfrm>
          <a:prstGeom prst="line">
            <a:avLst/>
          </a:prstGeom>
          <a:ln w="9525" cap="flat" cmpd="sng" algn="ctr">
            <a:solidFill>
              <a:srgbClr val="E6E6E6"/>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6" name="Chart 365">
            <a:extLst>
              <a:ext uri="{FF2B5EF4-FFF2-40B4-BE49-F238E27FC236}">
                <a16:creationId xmlns:a16="http://schemas.microsoft.com/office/drawing/2014/main" id="{465ED9DD-FB9F-0E39-B7D4-52CC29A1DFAD}"/>
              </a:ext>
            </a:extLst>
          </p:cNvPr>
          <p:cNvGraphicFramePr/>
          <p:nvPr>
            <p:custDataLst>
              <p:tags r:id="rId4"/>
            </p:custDataLst>
          </p:nvPr>
        </p:nvGraphicFramePr>
        <p:xfrm>
          <a:off x="5176838" y="2414588"/>
          <a:ext cx="3986212" cy="1820862"/>
        </p:xfrm>
        <a:graphic>
          <a:graphicData uri="http://schemas.openxmlformats.org/drawingml/2006/chart">
            <c:chart xmlns:c="http://schemas.openxmlformats.org/drawingml/2006/chart" xmlns:r="http://schemas.openxmlformats.org/officeDocument/2006/relationships" r:id="rId24"/>
          </a:graphicData>
        </a:graphic>
      </p:graphicFrame>
      <p:cxnSp>
        <p:nvCxnSpPr>
          <p:cNvPr id="198" name="Straight Connector 197">
            <a:extLst>
              <a:ext uri="{FF2B5EF4-FFF2-40B4-BE49-F238E27FC236}">
                <a16:creationId xmlns:a16="http://schemas.microsoft.com/office/drawing/2014/main" id="{CA058637-0088-2BA6-8E06-4E0647FB111E}"/>
              </a:ext>
            </a:extLst>
          </p:cNvPr>
          <p:cNvCxnSpPr>
            <a:cxnSpLocks/>
          </p:cNvCxnSpPr>
          <p:nvPr>
            <p:custDataLst>
              <p:tags r:id="rId5"/>
            </p:custDataLst>
          </p:nvPr>
        </p:nvCxnSpPr>
        <p:spPr bwMode="white">
          <a:xfrm>
            <a:off x="6713538" y="2587625"/>
            <a:ext cx="911225" cy="374650"/>
          </a:xfrm>
          <a:prstGeom prst="line">
            <a:avLst/>
          </a:prstGeom>
          <a:ln w="9525"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3EA26BC7-E26F-6031-BDB6-3076F30E4472}"/>
              </a:ext>
            </a:extLst>
          </p:cNvPr>
          <p:cNvCxnSpPr/>
          <p:nvPr>
            <p:custDataLst>
              <p:tags r:id="rId6"/>
            </p:custDataLst>
          </p:nvPr>
        </p:nvCxnSpPr>
        <p:spPr bwMode="gray">
          <a:xfrm>
            <a:off x="5259388" y="3895725"/>
            <a:ext cx="3821112" cy="0"/>
          </a:xfrm>
          <a:prstGeom prst="line">
            <a:avLst/>
          </a:prstGeom>
          <a:ln w="19050" cap="flat" cmpd="sng" algn="ctr">
            <a:solidFill>
              <a:schemeClr val="accent5"/>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2" name="TextBox 191">
            <a:extLst>
              <a:ext uri="{FF2B5EF4-FFF2-40B4-BE49-F238E27FC236}">
                <a16:creationId xmlns:a16="http://schemas.microsoft.com/office/drawing/2014/main" id="{CC9B3FB3-1023-00B5-262F-E775CA2FD024}"/>
              </a:ext>
            </a:extLst>
          </p:cNvPr>
          <p:cNvSpPr txBox="1">
            <a:spLocks/>
          </p:cNvSpPr>
          <p:nvPr/>
        </p:nvSpPr>
        <p:spPr>
          <a:xfrm>
            <a:off x="1257300" y="1160475"/>
            <a:ext cx="10401300"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Scenario: </a:t>
            </a:r>
            <a:r>
              <a:rPr lang="en-US">
                <a:solidFill>
                  <a:schemeClr val="bg1">
                    <a:lumMod val="50000"/>
                  </a:schemeClr>
                </a:solidFill>
              </a:rPr>
              <a:t>Large Load requesting 1,000MW and bringing 1,200MW of co-located generation (2 x 600MW gen units)</a:t>
            </a:r>
            <a:endParaRPr lang="en-US" b="1">
              <a:solidFill>
                <a:schemeClr val="bg1">
                  <a:lumMod val="50000"/>
                </a:schemeClr>
              </a:solidFill>
            </a:endParaRPr>
          </a:p>
        </p:txBody>
      </p:sp>
      <p:cxnSp>
        <p:nvCxnSpPr>
          <p:cNvPr id="206" name="LineBasicDefault 292">
            <a:extLst>
              <a:ext uri="{FF2B5EF4-FFF2-40B4-BE49-F238E27FC236}">
                <a16:creationId xmlns:a16="http://schemas.microsoft.com/office/drawing/2014/main" id="{79EC6E64-286D-E2B2-301C-93B983A25EA6}"/>
              </a:ext>
            </a:extLst>
          </p:cNvPr>
          <p:cNvCxnSpPr>
            <a:cxnSpLocks/>
          </p:cNvCxnSpPr>
          <p:nvPr>
            <p:custDataLst>
              <p:tags r:id="rId7"/>
            </p:custDataLst>
          </p:nvPr>
        </p:nvCxnSpPr>
        <p:spPr>
          <a:xfrm>
            <a:off x="1257300" y="3998913"/>
            <a:ext cx="7783513"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F827D4C5-AA3A-E04B-48DB-F62CD54676D4}"/>
              </a:ext>
            </a:extLst>
          </p:cNvPr>
          <p:cNvSpPr txBox="1">
            <a:spLocks/>
          </p:cNvSpPr>
          <p:nvPr/>
        </p:nvSpPr>
        <p:spPr>
          <a:xfrm>
            <a:off x="1257300" y="4132263"/>
            <a:ext cx="1217613" cy="22383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200" b="1"/>
              <a:t>Stability or cascading constraint identified in Batch Study</a:t>
            </a:r>
          </a:p>
        </p:txBody>
      </p:sp>
      <p:sp>
        <p:nvSpPr>
          <p:cNvPr id="209" name="TextBox 208">
            <a:extLst>
              <a:ext uri="{FF2B5EF4-FFF2-40B4-BE49-F238E27FC236}">
                <a16:creationId xmlns:a16="http://schemas.microsoft.com/office/drawing/2014/main" id="{31FF1805-E420-176F-5011-0A4A878B526C}"/>
              </a:ext>
            </a:extLst>
          </p:cNvPr>
          <p:cNvSpPr txBox="1">
            <a:spLocks/>
          </p:cNvSpPr>
          <p:nvPr/>
        </p:nvSpPr>
        <p:spPr>
          <a:xfrm>
            <a:off x="2681288" y="4132263"/>
            <a:ext cx="2371725" cy="22383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200" b="1"/>
              <a:t>A stability or cascading constraint is identified (e.g., 500MW)</a:t>
            </a:r>
            <a:r>
              <a:rPr lang="en-US" sz="1200"/>
              <a:t>, which caps the total load that can be reliably served, regardless of available generation</a:t>
            </a:r>
          </a:p>
        </p:txBody>
      </p:sp>
      <p:cxnSp>
        <p:nvCxnSpPr>
          <p:cNvPr id="210" name="Straight Connector 209">
            <a:extLst>
              <a:ext uri="{FF2B5EF4-FFF2-40B4-BE49-F238E27FC236}">
                <a16:creationId xmlns:a16="http://schemas.microsoft.com/office/drawing/2014/main" id="{7C3AB74E-5A43-39FC-5F51-06305DCED999}"/>
              </a:ext>
            </a:extLst>
          </p:cNvPr>
          <p:cNvCxnSpPr/>
          <p:nvPr>
            <p:custDataLst>
              <p:tags r:id="rId8"/>
            </p:custDataLst>
          </p:nvPr>
        </p:nvCxnSpPr>
        <p:spPr bwMode="gray">
          <a:xfrm>
            <a:off x="6350000" y="5600700"/>
            <a:ext cx="363538" cy="0"/>
          </a:xfrm>
          <a:prstGeom prst="line">
            <a:avLst/>
          </a:prstGeom>
          <a:ln w="9525" cap="flat" cmpd="sng" algn="ctr">
            <a:solidFill>
              <a:srgbClr val="E6E6E6"/>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C06B860B-48F0-973E-7F29-B1B0EA103AF0}"/>
              </a:ext>
            </a:extLst>
          </p:cNvPr>
          <p:cNvCxnSpPr/>
          <p:nvPr>
            <p:custDataLst>
              <p:tags r:id="rId9"/>
            </p:custDataLst>
          </p:nvPr>
        </p:nvCxnSpPr>
        <p:spPr bwMode="gray">
          <a:xfrm>
            <a:off x="7624763" y="5184775"/>
            <a:ext cx="363538" cy="0"/>
          </a:xfrm>
          <a:prstGeom prst="line">
            <a:avLst/>
          </a:prstGeom>
          <a:ln w="9525" cap="flat" cmpd="sng" algn="ctr">
            <a:solidFill>
              <a:srgbClr val="E6E6E6"/>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8" name="Chart 367">
            <a:extLst>
              <a:ext uri="{FF2B5EF4-FFF2-40B4-BE49-F238E27FC236}">
                <a16:creationId xmlns:a16="http://schemas.microsoft.com/office/drawing/2014/main" id="{6D627046-EC75-BC60-A9E8-9BB283EFE22C}"/>
              </a:ext>
            </a:extLst>
          </p:cNvPr>
          <p:cNvGraphicFramePr/>
          <p:nvPr>
            <p:custDataLst>
              <p:tags r:id="rId10"/>
            </p:custDataLst>
          </p:nvPr>
        </p:nvGraphicFramePr>
        <p:xfrm>
          <a:off x="5176838" y="4119563"/>
          <a:ext cx="3986212" cy="1820862"/>
        </p:xfrm>
        <a:graphic>
          <a:graphicData uri="http://schemas.openxmlformats.org/drawingml/2006/chart">
            <c:chart xmlns:c="http://schemas.openxmlformats.org/drawingml/2006/chart" xmlns:r="http://schemas.openxmlformats.org/officeDocument/2006/relationships" r:id="rId25"/>
          </a:graphicData>
        </a:graphic>
      </p:graphicFrame>
      <p:cxnSp>
        <p:nvCxnSpPr>
          <p:cNvPr id="213" name="Straight Connector 212">
            <a:extLst>
              <a:ext uri="{FF2B5EF4-FFF2-40B4-BE49-F238E27FC236}">
                <a16:creationId xmlns:a16="http://schemas.microsoft.com/office/drawing/2014/main" id="{6F75AE47-1AC2-D2B6-BA49-C4660CF5288A}"/>
              </a:ext>
            </a:extLst>
          </p:cNvPr>
          <p:cNvCxnSpPr/>
          <p:nvPr>
            <p:custDataLst>
              <p:tags r:id="rId11"/>
            </p:custDataLst>
          </p:nvPr>
        </p:nvCxnSpPr>
        <p:spPr bwMode="white">
          <a:xfrm>
            <a:off x="6713538" y="5184775"/>
            <a:ext cx="911225" cy="0"/>
          </a:xfrm>
          <a:prstGeom prst="line">
            <a:avLst/>
          </a:prstGeom>
          <a:ln w="9525"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B1E21964-0EBC-ACC7-C1D4-79B7EC06B9AA}"/>
              </a:ext>
            </a:extLst>
          </p:cNvPr>
          <p:cNvCxnSpPr/>
          <p:nvPr>
            <p:custDataLst>
              <p:tags r:id="rId12"/>
            </p:custDataLst>
          </p:nvPr>
        </p:nvCxnSpPr>
        <p:spPr bwMode="gray">
          <a:xfrm>
            <a:off x="5259388" y="5184775"/>
            <a:ext cx="3821113" cy="0"/>
          </a:xfrm>
          <a:prstGeom prst="line">
            <a:avLst/>
          </a:prstGeom>
          <a:ln w="19050" cap="flat" cmpd="sng" algn="ctr">
            <a:solidFill>
              <a:srgbClr val="E33B3B"/>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8" name="Straight Connector 357">
            <a:extLst>
              <a:ext uri="{FF2B5EF4-FFF2-40B4-BE49-F238E27FC236}">
                <a16:creationId xmlns:a16="http://schemas.microsoft.com/office/drawing/2014/main" id="{A2630CB4-D420-50CA-1DC1-F489FE1DC599}"/>
              </a:ext>
            </a:extLst>
          </p:cNvPr>
          <p:cNvCxnSpPr/>
          <p:nvPr>
            <p:custDataLst>
              <p:tags r:id="rId13"/>
            </p:custDataLst>
          </p:nvPr>
        </p:nvCxnSpPr>
        <p:spPr bwMode="gray">
          <a:xfrm>
            <a:off x="5259388" y="5600700"/>
            <a:ext cx="3821113" cy="0"/>
          </a:xfrm>
          <a:prstGeom prst="line">
            <a:avLst/>
          </a:prstGeom>
          <a:ln w="19050" cap="flat" cmpd="sng" algn="ctr">
            <a:solidFill>
              <a:schemeClr val="accent5"/>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7" name="Text Placeholder 2">
            <a:extLst>
              <a:ext uri="{FF2B5EF4-FFF2-40B4-BE49-F238E27FC236}">
                <a16:creationId xmlns:a16="http://schemas.microsoft.com/office/drawing/2014/main" id="{01B41133-B9F7-38D6-D8A7-6ADCC5183222}"/>
              </a:ext>
            </a:extLst>
          </p:cNvPr>
          <p:cNvSpPr>
            <a:spLocks noGrp="1"/>
          </p:cNvSpPr>
          <p:nvPr>
            <p:custDataLst>
              <p:tags r:id="rId14"/>
            </p:custDataLst>
          </p:nvPr>
        </p:nvSpPr>
        <p:spPr bwMode="auto">
          <a:xfrm>
            <a:off x="5389562" y="5748338"/>
            <a:ext cx="1009650"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r>
              <a:rPr lang="en-US" sz="1050"/>
              <a:t>Grid supply (withdrawal limit)</a:t>
            </a:r>
          </a:p>
        </p:txBody>
      </p:sp>
      <p:sp>
        <p:nvSpPr>
          <p:cNvPr id="219" name="Text Placeholder 2">
            <a:extLst>
              <a:ext uri="{FF2B5EF4-FFF2-40B4-BE49-F238E27FC236}">
                <a16:creationId xmlns:a16="http://schemas.microsoft.com/office/drawing/2014/main" id="{ADE5AA43-8C9C-F18E-E34C-0F673F34BE90}"/>
              </a:ext>
            </a:extLst>
          </p:cNvPr>
          <p:cNvSpPr>
            <a:spLocks noGrp="1"/>
          </p:cNvSpPr>
          <p:nvPr>
            <p:custDataLst>
              <p:tags r:id="rId15"/>
            </p:custDataLst>
          </p:nvPr>
        </p:nvSpPr>
        <p:spPr bwMode="auto">
          <a:xfrm>
            <a:off x="8142288" y="5748338"/>
            <a:ext cx="6000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ct val="0"/>
              </a:spcBef>
              <a:spcAft>
                <a:spcPct val="0"/>
              </a:spcAft>
            </a:pPr>
            <a:r>
              <a:rPr lang="en-US" altLang="en-US" sz="1050"/>
              <a:t>Total load</a:t>
            </a:r>
            <a:endParaRPr lang="en-US" sz="1050"/>
          </a:p>
        </p:txBody>
      </p:sp>
      <p:sp>
        <p:nvSpPr>
          <p:cNvPr id="242" name="Rectangle 241">
            <a:extLst>
              <a:ext uri="{FF2B5EF4-FFF2-40B4-BE49-F238E27FC236}">
                <a16:creationId xmlns:a16="http://schemas.microsoft.com/office/drawing/2014/main" id="{4B7C67C2-19F9-7536-D2DF-B70C4A65A1C7}"/>
              </a:ext>
            </a:extLst>
          </p:cNvPr>
          <p:cNvSpPr/>
          <p:nvPr/>
        </p:nvSpPr>
        <p:spPr>
          <a:xfrm>
            <a:off x="1411651" y="6236160"/>
            <a:ext cx="9620227" cy="29676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Total Allowable Load </a:t>
            </a:r>
            <a:r>
              <a:rPr lang="en-US" sz="1200">
                <a:solidFill>
                  <a:schemeClr val="tx1"/>
                </a:solidFill>
              </a:rPr>
              <a:t>[MW]</a:t>
            </a:r>
            <a:r>
              <a:rPr lang="en-US" sz="1200" b="1">
                <a:solidFill>
                  <a:schemeClr val="tx1"/>
                </a:solidFill>
              </a:rPr>
              <a:t> = Minimum (Requested Load, Stability/Cascading Limit) </a:t>
            </a:r>
            <a:r>
              <a:rPr lang="en-US" sz="1200" i="1">
                <a:solidFill>
                  <a:schemeClr val="tx1"/>
                </a:solidFill>
              </a:rPr>
              <a:t>- with grid supply capped at the withdrawal limit</a:t>
            </a:r>
          </a:p>
        </p:txBody>
      </p:sp>
      <p:sp>
        <p:nvSpPr>
          <p:cNvPr id="243" name="Speech Bubble: Rectangle 242">
            <a:extLst>
              <a:ext uri="{FF2B5EF4-FFF2-40B4-BE49-F238E27FC236}">
                <a16:creationId xmlns:a16="http://schemas.microsoft.com/office/drawing/2014/main" id="{5C6ED7D2-734B-4FB5-5214-D0499B1C84E3}"/>
              </a:ext>
            </a:extLst>
          </p:cNvPr>
          <p:cNvSpPr/>
          <p:nvPr/>
        </p:nvSpPr>
        <p:spPr>
          <a:xfrm>
            <a:off x="6552784" y="2674673"/>
            <a:ext cx="1190621" cy="977676"/>
          </a:xfrm>
          <a:prstGeom prst="wedgeRectCallout">
            <a:avLst>
              <a:gd name="adj1" fmla="val 37646"/>
              <a:gd name="adj2" fmla="val 70611"/>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50">
                <a:solidFill>
                  <a:schemeClr val="tx1"/>
                </a:solidFill>
              </a:rPr>
              <a:t>Load may consume up to the full requested amount as long as it stays below the withdrawal limit</a:t>
            </a:r>
          </a:p>
        </p:txBody>
      </p:sp>
      <p:sp>
        <p:nvSpPr>
          <p:cNvPr id="246" name="Speech Bubble: Rectangle 245">
            <a:extLst>
              <a:ext uri="{FF2B5EF4-FFF2-40B4-BE49-F238E27FC236}">
                <a16:creationId xmlns:a16="http://schemas.microsoft.com/office/drawing/2014/main" id="{DA5A31B6-836D-6C34-90FC-9BD8CE3D30BB}"/>
              </a:ext>
            </a:extLst>
          </p:cNvPr>
          <p:cNvSpPr/>
          <p:nvPr/>
        </p:nvSpPr>
        <p:spPr>
          <a:xfrm>
            <a:off x="6096000" y="4146551"/>
            <a:ext cx="1458641" cy="994590"/>
          </a:xfrm>
          <a:prstGeom prst="wedgeRectCallout">
            <a:avLst>
              <a:gd name="adj1" fmla="val 67541"/>
              <a:gd name="adj2" fmla="val 53472"/>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50">
                <a:solidFill>
                  <a:schemeClr val="tx1"/>
                </a:solidFill>
              </a:rPr>
              <a:t>Load may only consume (and be allocated) a portion of the requested amount due to stability limitations</a:t>
            </a:r>
          </a:p>
        </p:txBody>
      </p:sp>
      <p:grpSp>
        <p:nvGrpSpPr>
          <p:cNvPr id="255" name="Group 254">
            <a:extLst>
              <a:ext uri="{FF2B5EF4-FFF2-40B4-BE49-F238E27FC236}">
                <a16:creationId xmlns:a16="http://schemas.microsoft.com/office/drawing/2014/main" id="{779CB23C-DE49-09E3-C31C-7340EBC5F588}"/>
              </a:ext>
            </a:extLst>
          </p:cNvPr>
          <p:cNvGrpSpPr/>
          <p:nvPr/>
        </p:nvGrpSpPr>
        <p:grpSpPr>
          <a:xfrm>
            <a:off x="7864824" y="1651073"/>
            <a:ext cx="967305" cy="165100"/>
            <a:chOff x="9036908" y="1488452"/>
            <a:chExt cx="967305" cy="165100"/>
          </a:xfrm>
        </p:grpSpPr>
        <p:sp>
          <p:nvSpPr>
            <p:cNvPr id="253" name="Rectangle 252">
              <a:extLst>
                <a:ext uri="{FF2B5EF4-FFF2-40B4-BE49-F238E27FC236}">
                  <a16:creationId xmlns:a16="http://schemas.microsoft.com/office/drawing/2014/main" id="{03FEBF2B-1FDB-9B87-3523-EEB5D6C43064}"/>
                </a:ext>
              </a:extLst>
            </p:cNvPr>
            <p:cNvSpPr>
              <a:spLocks/>
            </p:cNvSpPr>
            <p:nvPr/>
          </p:nvSpPr>
          <p:spPr>
            <a:xfrm>
              <a:off x="9036908" y="1488452"/>
              <a:ext cx="166255" cy="165100"/>
            </a:xfrm>
            <a:prstGeom prst="rect">
              <a:avLst/>
            </a:prstGeom>
            <a:solidFill>
              <a:schemeClr val="accent1"/>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254" name="TextBox 253">
              <a:extLst>
                <a:ext uri="{FF2B5EF4-FFF2-40B4-BE49-F238E27FC236}">
                  <a16:creationId xmlns:a16="http://schemas.microsoft.com/office/drawing/2014/main" id="{FA2FD46D-C7D6-0680-DA43-1E0FD88FF08B}"/>
                </a:ext>
              </a:extLst>
            </p:cNvPr>
            <p:cNvSpPr txBox="1">
              <a:spLocks/>
            </p:cNvSpPr>
            <p:nvPr/>
          </p:nvSpPr>
          <p:spPr>
            <a:xfrm>
              <a:off x="9285862" y="1494592"/>
              <a:ext cx="718351" cy="15281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a:t>Load served</a:t>
              </a:r>
            </a:p>
          </p:txBody>
        </p:sp>
      </p:grpSp>
      <p:grpSp>
        <p:nvGrpSpPr>
          <p:cNvPr id="343" name="Group 342">
            <a:extLst>
              <a:ext uri="{FF2B5EF4-FFF2-40B4-BE49-F238E27FC236}">
                <a16:creationId xmlns:a16="http://schemas.microsoft.com/office/drawing/2014/main" id="{35B9F301-C330-588B-9BB9-DD1BEF65AFC7}"/>
              </a:ext>
            </a:extLst>
          </p:cNvPr>
          <p:cNvGrpSpPr/>
          <p:nvPr/>
        </p:nvGrpSpPr>
        <p:grpSpPr>
          <a:xfrm>
            <a:off x="6313746" y="1651073"/>
            <a:ext cx="1468379" cy="153888"/>
            <a:chOff x="6313746" y="1651073"/>
            <a:chExt cx="1468379" cy="153888"/>
          </a:xfrm>
        </p:grpSpPr>
        <p:sp>
          <p:nvSpPr>
            <p:cNvPr id="281" name="TextBox 280">
              <a:extLst>
                <a:ext uri="{FF2B5EF4-FFF2-40B4-BE49-F238E27FC236}">
                  <a16:creationId xmlns:a16="http://schemas.microsoft.com/office/drawing/2014/main" id="{9ED57CB8-46AF-55B7-117E-19BD3876F345}"/>
                </a:ext>
              </a:extLst>
            </p:cNvPr>
            <p:cNvSpPr txBox="1">
              <a:spLocks/>
            </p:cNvSpPr>
            <p:nvPr/>
          </p:nvSpPr>
          <p:spPr>
            <a:xfrm>
              <a:off x="6770810" y="1651073"/>
              <a:ext cx="1011315" cy="15388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a:t>Stability limit, MW</a:t>
              </a:r>
            </a:p>
          </p:txBody>
        </p:sp>
        <p:cxnSp>
          <p:nvCxnSpPr>
            <p:cNvPr id="320" name="Straight Connector 319">
              <a:extLst>
                <a:ext uri="{FF2B5EF4-FFF2-40B4-BE49-F238E27FC236}">
                  <a16:creationId xmlns:a16="http://schemas.microsoft.com/office/drawing/2014/main" id="{D4A9E7D6-DB65-13C0-27A9-715980C18212}"/>
                </a:ext>
              </a:extLst>
            </p:cNvPr>
            <p:cNvCxnSpPr>
              <a:cxnSpLocks/>
            </p:cNvCxnSpPr>
            <p:nvPr/>
          </p:nvCxnSpPr>
          <p:spPr>
            <a:xfrm flipV="1">
              <a:off x="6313746" y="1728017"/>
              <a:ext cx="316895"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
        <p:nvSpPr>
          <p:cNvPr id="345" name="TextBox 344">
            <a:extLst>
              <a:ext uri="{FF2B5EF4-FFF2-40B4-BE49-F238E27FC236}">
                <a16:creationId xmlns:a16="http://schemas.microsoft.com/office/drawing/2014/main" id="{10067B93-FAE4-6FB1-F112-3F1B0595F93E}"/>
              </a:ext>
            </a:extLst>
          </p:cNvPr>
          <p:cNvSpPr txBox="1">
            <a:spLocks/>
          </p:cNvSpPr>
          <p:nvPr/>
        </p:nvSpPr>
        <p:spPr>
          <a:xfrm>
            <a:off x="4984125" y="1651073"/>
            <a:ext cx="1237640" cy="15388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a:t>Withdrawal limit, MW</a:t>
            </a:r>
          </a:p>
        </p:txBody>
      </p:sp>
      <p:cxnSp>
        <p:nvCxnSpPr>
          <p:cNvPr id="346" name="Straight Connector 345">
            <a:extLst>
              <a:ext uri="{FF2B5EF4-FFF2-40B4-BE49-F238E27FC236}">
                <a16:creationId xmlns:a16="http://schemas.microsoft.com/office/drawing/2014/main" id="{11121DCE-EDC6-BDDE-CE39-714748389CE9}"/>
              </a:ext>
            </a:extLst>
          </p:cNvPr>
          <p:cNvCxnSpPr>
            <a:cxnSpLocks/>
          </p:cNvCxnSpPr>
          <p:nvPr/>
        </p:nvCxnSpPr>
        <p:spPr>
          <a:xfrm flipV="1">
            <a:off x="4547323" y="1728017"/>
            <a:ext cx="316895" cy="0"/>
          </a:xfrm>
          <a:prstGeom prst="line">
            <a:avLst/>
          </a:prstGeom>
          <a:ln>
            <a:solidFill>
              <a:schemeClr val="accent5"/>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925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FFF39-1999-EE21-737A-6B70055E8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3905F-0E06-D1B7-6AE8-7B2131C33B8C}"/>
              </a:ext>
            </a:extLst>
          </p:cNvPr>
          <p:cNvSpPr>
            <a:spLocks noGrp="1"/>
          </p:cNvSpPr>
          <p:nvPr>
            <p:ph type="title"/>
          </p:nvPr>
        </p:nvSpPr>
        <p:spPr/>
        <p:txBody>
          <a:bodyPr/>
          <a:lstStyle/>
          <a:p>
            <a:r>
              <a:rPr lang="en-US"/>
              <a:t>WLPUN Commitment Requirements</a:t>
            </a:r>
          </a:p>
        </p:txBody>
      </p:sp>
      <p:sp>
        <p:nvSpPr>
          <p:cNvPr id="3" name="Slide Number Placeholder 2">
            <a:extLst>
              <a:ext uri="{FF2B5EF4-FFF2-40B4-BE49-F238E27FC236}">
                <a16:creationId xmlns:a16="http://schemas.microsoft.com/office/drawing/2014/main" id="{6C2FD0BF-01E0-E43B-F414-B03DF28CCAB9}"/>
              </a:ext>
            </a:extLst>
          </p:cNvPr>
          <p:cNvSpPr>
            <a:spLocks noGrp="1"/>
          </p:cNvSpPr>
          <p:nvPr>
            <p:ph type="sldNum" sz="quarter" idx="12"/>
          </p:nvPr>
        </p:nvSpPr>
        <p:spPr/>
        <p:txBody>
          <a:bodyPr/>
          <a:lstStyle/>
          <a:p>
            <a:fld id="{BCDE79FB-97BA-492B-8D57-F1373F9ADA95}" type="slidenum">
              <a:rPr lang="en-US" smtClean="0"/>
              <a:t>28</a:t>
            </a:fld>
            <a:endParaRPr lang="en-US"/>
          </a:p>
        </p:txBody>
      </p:sp>
      <p:pic>
        <p:nvPicPr>
          <p:cNvPr id="5" name="Picture 4">
            <a:extLst>
              <a:ext uri="{FF2B5EF4-FFF2-40B4-BE49-F238E27FC236}">
                <a16:creationId xmlns:a16="http://schemas.microsoft.com/office/drawing/2014/main" id="{F4B00066-60CE-6911-D040-BEBD5BD0C4C7}"/>
              </a:ext>
            </a:extLst>
          </p:cNvPr>
          <p:cNvPicPr>
            <a:picLocks noChangeAspect="1"/>
          </p:cNvPicPr>
          <p:nvPr/>
        </p:nvPicPr>
        <p:blipFill>
          <a:blip r:embed="rId2" cstate="screen">
            <a:extLst>
              <a:ext uri="{28A0092B-C50C-407E-A947-70E740481C1C}">
                <a14:useLocalDpi xmlns:a14="http://schemas.microsoft.com/office/drawing/2010/main"/>
              </a:ext>
            </a:extLst>
          </a:blip>
          <a:srcRect t="1028" b="48548"/>
          <a:stretch>
            <a:fillRect/>
          </a:stretch>
        </p:blipFill>
        <p:spPr>
          <a:xfrm>
            <a:off x="318873" y="1867301"/>
            <a:ext cx="5766430" cy="3542096"/>
          </a:xfrm>
          <a:prstGeom prst="rect">
            <a:avLst/>
          </a:prstGeom>
        </p:spPr>
      </p:pic>
      <p:pic>
        <p:nvPicPr>
          <p:cNvPr id="7" name="Picture 6">
            <a:extLst>
              <a:ext uri="{FF2B5EF4-FFF2-40B4-BE49-F238E27FC236}">
                <a16:creationId xmlns:a16="http://schemas.microsoft.com/office/drawing/2014/main" id="{FEC1229F-1E30-153F-ADBD-C0973DBD0898}"/>
              </a:ext>
            </a:extLst>
          </p:cNvPr>
          <p:cNvPicPr>
            <a:picLocks noChangeAspect="1"/>
          </p:cNvPicPr>
          <p:nvPr/>
        </p:nvPicPr>
        <p:blipFill>
          <a:blip r:embed="rId2" cstate="screen">
            <a:extLst>
              <a:ext uri="{28A0092B-C50C-407E-A947-70E740481C1C}">
                <a14:useLocalDpi xmlns:a14="http://schemas.microsoft.com/office/drawing/2010/main"/>
              </a:ext>
            </a:extLst>
          </a:blip>
          <a:srcRect t="51451" b="-710"/>
          <a:stretch>
            <a:fillRect/>
          </a:stretch>
        </p:blipFill>
        <p:spPr>
          <a:xfrm>
            <a:off x="6338943" y="1795110"/>
            <a:ext cx="5766430" cy="3460283"/>
          </a:xfrm>
          <a:prstGeom prst="rect">
            <a:avLst/>
          </a:prstGeom>
        </p:spPr>
      </p:pic>
    </p:spTree>
    <p:extLst>
      <p:ext uri="{BB962C8B-B14F-4D97-AF65-F5344CB8AC3E}">
        <p14:creationId xmlns:p14="http://schemas.microsoft.com/office/powerpoint/2010/main" val="3093201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4044-36F3-8CE2-E62C-D0AE9EB13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6D4A0-75BE-ACD1-C627-7C6ECC2973AE}"/>
              </a:ext>
            </a:extLst>
          </p:cNvPr>
          <p:cNvSpPr>
            <a:spLocks noGrp="1"/>
          </p:cNvSpPr>
          <p:nvPr>
            <p:ph type="title"/>
          </p:nvPr>
        </p:nvSpPr>
        <p:spPr/>
        <p:txBody>
          <a:bodyPr/>
          <a:lstStyle/>
          <a:p>
            <a:r>
              <a:rPr lang="en-US"/>
              <a:t>WLPUN Operations</a:t>
            </a:r>
          </a:p>
        </p:txBody>
      </p:sp>
      <p:sp>
        <p:nvSpPr>
          <p:cNvPr id="3" name="Slide Number Placeholder 2">
            <a:extLst>
              <a:ext uri="{FF2B5EF4-FFF2-40B4-BE49-F238E27FC236}">
                <a16:creationId xmlns:a16="http://schemas.microsoft.com/office/drawing/2014/main" id="{A61533EE-3343-FBD1-01F3-6D5B63FD7E9C}"/>
              </a:ext>
            </a:extLst>
          </p:cNvPr>
          <p:cNvSpPr>
            <a:spLocks noGrp="1"/>
          </p:cNvSpPr>
          <p:nvPr>
            <p:ph type="sldNum" sz="quarter" idx="12"/>
          </p:nvPr>
        </p:nvSpPr>
        <p:spPr/>
        <p:txBody>
          <a:bodyPr/>
          <a:lstStyle/>
          <a:p>
            <a:fld id="{BCDE79FB-97BA-492B-8D57-F1373F9ADA95}" type="slidenum">
              <a:rPr lang="en-US" smtClean="0"/>
              <a:t>29</a:t>
            </a:fld>
            <a:endParaRPr lang="en-US"/>
          </a:p>
        </p:txBody>
      </p:sp>
      <p:pic>
        <p:nvPicPr>
          <p:cNvPr id="6" name="Picture 5">
            <a:extLst>
              <a:ext uri="{FF2B5EF4-FFF2-40B4-BE49-F238E27FC236}">
                <a16:creationId xmlns:a16="http://schemas.microsoft.com/office/drawing/2014/main" id="{4994BAA0-D821-DFE3-FA6F-8DFAF85700F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890788" y="998138"/>
            <a:ext cx="6410424" cy="5731675"/>
          </a:xfrm>
          <a:prstGeom prst="rect">
            <a:avLst/>
          </a:prstGeom>
        </p:spPr>
      </p:pic>
    </p:spTree>
    <p:extLst>
      <p:ext uri="{BB962C8B-B14F-4D97-AF65-F5344CB8AC3E}">
        <p14:creationId xmlns:p14="http://schemas.microsoft.com/office/powerpoint/2010/main" val="3700259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extLst>
              <p:ext uri="{D42A27DB-BD31-4B8C-83A1-F6EECF244321}">
                <p14:modId xmlns:p14="http://schemas.microsoft.com/office/powerpoint/2010/main" val="3906056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3"/>
            </p:custDataLst>
          </p:nvPr>
        </p:nvSpPr>
        <p:spPr bwMode="auto">
          <a:xfrm>
            <a:off x="4052888" y="1157288"/>
            <a:ext cx="7594600" cy="1122363"/>
          </a:xfrm>
          <a:prstGeom prst="rect">
            <a:avLst/>
          </a:prstGeom>
          <a:solidFill>
            <a:schemeClr val="accent1"/>
          </a:solidFill>
          <a:ln>
            <a:noFill/>
          </a:ln>
          <a:effec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Timeline and governance recap</a:t>
            </a:r>
            <a:endParaRPr lang="en-US">
              <a:solidFill>
                <a:schemeClr val="bg1"/>
              </a:solidFill>
            </a:endParaRPr>
          </a:p>
        </p:txBody>
      </p:sp>
      <p:sp>
        <p:nvSpPr>
          <p:cNvPr id="42" name="Text Placeholder 2">
            <a:hlinkClick r:id="rId11" action="ppaction://hlinksldjump"/>
            <a:extLst>
              <a:ext uri="{FF2B5EF4-FFF2-40B4-BE49-F238E27FC236}">
                <a16:creationId xmlns:a16="http://schemas.microsoft.com/office/drawing/2014/main" id="{1DC85C35-2343-6A72-CBC0-F939F448231F}"/>
              </a:ext>
            </a:extLst>
          </p:cNvPr>
          <p:cNvSpPr>
            <a:spLocks noGrp="1"/>
          </p:cNvSpPr>
          <p:nvPr>
            <p:custDataLst>
              <p:tags r:id="rId4"/>
            </p:custDataLst>
          </p:nvPr>
        </p:nvSpPr>
        <p:spPr bwMode="auto">
          <a:xfrm>
            <a:off x="4052886" y="2279650"/>
            <a:ext cx="7594600" cy="1120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April 30 PGRR 145 ERCOT comments</a:t>
            </a:r>
          </a:p>
        </p:txBody>
      </p:sp>
      <p:sp>
        <p:nvSpPr>
          <p:cNvPr id="7" name="Text Placeholder 2">
            <a:hlinkClick r:id="rId12" action="ppaction://hlinksldjump"/>
            <a:extLst>
              <a:ext uri="{FF2B5EF4-FFF2-40B4-BE49-F238E27FC236}">
                <a16:creationId xmlns:a16="http://schemas.microsoft.com/office/drawing/2014/main" id="{2B76ADBF-B81C-1BAF-B43B-5497FD91FE7C}"/>
              </a:ext>
            </a:extLst>
          </p:cNvPr>
          <p:cNvSpPr>
            <a:spLocks noGrp="1"/>
          </p:cNvSpPr>
          <p:nvPr>
            <p:custDataLst>
              <p:tags r:id="rId5"/>
            </p:custDataLst>
          </p:nvPr>
        </p:nvSpPr>
        <p:spPr bwMode="auto">
          <a:xfrm>
            <a:off x="4052888" y="3400425"/>
            <a:ext cx="7594600" cy="1122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May 2 WLPUN ERCOT comments</a:t>
            </a:r>
          </a:p>
        </p:txBody>
      </p:sp>
      <p:sp>
        <p:nvSpPr>
          <p:cNvPr id="16" name="Text Placeholder 2">
            <a:hlinkClick r:id="rId13" action="ppaction://hlinksldjump"/>
            <a:extLst>
              <a:ext uri="{FF2B5EF4-FFF2-40B4-BE49-F238E27FC236}">
                <a16:creationId xmlns:a16="http://schemas.microsoft.com/office/drawing/2014/main" id="{7AEDC24A-D353-911B-3868-070C52697C2A}"/>
              </a:ext>
            </a:extLst>
          </p:cNvPr>
          <p:cNvSpPr>
            <a:spLocks noGrp="1"/>
          </p:cNvSpPr>
          <p:nvPr>
            <p:custDataLst>
              <p:tags r:id="rId6"/>
            </p:custDataLst>
          </p:nvPr>
        </p:nvSpPr>
        <p:spPr bwMode="auto">
          <a:xfrm>
            <a:off x="4052886" y="4522788"/>
            <a:ext cx="7594600" cy="1120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7"/>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22" name="Slide Number Placeholder 6">
            <a:extLst>
              <a:ext uri="{FF2B5EF4-FFF2-40B4-BE49-F238E27FC236}">
                <a16:creationId xmlns:a16="http://schemas.microsoft.com/office/drawing/2014/main" id="{B6F10200-582D-D185-141A-5FDD8891E556}"/>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3</a:t>
            </a:fld>
            <a:endParaRPr lang="en-US"/>
          </a:p>
        </p:txBody>
      </p:sp>
    </p:spTree>
    <p:custDataLst>
      <p:tags r:id="rId1"/>
    </p:custDataLst>
    <p:extLst>
      <p:ext uri="{BB962C8B-B14F-4D97-AF65-F5344CB8AC3E}">
        <p14:creationId xmlns:p14="http://schemas.microsoft.com/office/powerpoint/2010/main" val="6633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5D278-E9AB-CF7E-DBFF-B6145AC09CD2}"/>
            </a:ext>
          </a:extLst>
        </p:cNvPr>
        <p:cNvGrpSpPr/>
        <p:nvPr/>
      </p:nvGrpSpPr>
      <p:grpSpPr>
        <a:xfrm>
          <a:off x="0" y="0"/>
          <a:ext cx="0" cy="0"/>
          <a:chOff x="0" y="0"/>
          <a:chExt cx="0" cy="0"/>
        </a:xfrm>
      </p:grpSpPr>
      <p:graphicFrame>
        <p:nvGraphicFramePr>
          <p:cNvPr id="58" name="think-cell data - do not delete" hidden="1">
            <a:extLst>
              <a:ext uri="{FF2B5EF4-FFF2-40B4-BE49-F238E27FC236}">
                <a16:creationId xmlns:a16="http://schemas.microsoft.com/office/drawing/2014/main" id="{3E9F291C-D39B-14F2-DDC7-38B1A6215899}"/>
              </a:ext>
            </a:extLst>
          </p:cNvPr>
          <p:cNvGraphicFramePr>
            <a:graphicFrameLocks noChangeAspect="1"/>
          </p:cNvGraphicFramePr>
          <p:nvPr>
            <p:custDataLst>
              <p:tags r:id="rId1"/>
            </p:custDataLst>
            <p:extLst>
              <p:ext uri="{D42A27DB-BD31-4B8C-83A1-F6EECF244321}">
                <p14:modId xmlns:p14="http://schemas.microsoft.com/office/powerpoint/2010/main" val="3044117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58" name="think-cell data - do not delete" hidden="1">
                        <a:extLst>
                          <a:ext uri="{FF2B5EF4-FFF2-40B4-BE49-F238E27FC236}">
                            <a16:creationId xmlns:a16="http://schemas.microsoft.com/office/drawing/2014/main" id="{3E9F291C-D39B-14F2-DDC7-38B1A62158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FB55892-3BD6-1111-C055-A18C7D51335F}"/>
              </a:ext>
            </a:extLst>
          </p:cNvPr>
          <p:cNvSpPr>
            <a:spLocks noGrp="1"/>
          </p:cNvSpPr>
          <p:nvPr>
            <p:ph type="title"/>
          </p:nvPr>
        </p:nvSpPr>
        <p:spPr>
          <a:xfrm>
            <a:off x="1257300" y="457200"/>
            <a:ext cx="10401300" cy="664797"/>
          </a:xfrm>
        </p:spPr>
        <p:txBody>
          <a:bodyPr vert="horz">
            <a:spAutoFit/>
          </a:bodyPr>
          <a:lstStyle/>
          <a:p>
            <a:r>
              <a:rPr lang="en-US"/>
              <a:t>Operational monitoring and control are required to ensure reliable WLPUN integration in Batch Zero</a:t>
            </a:r>
          </a:p>
        </p:txBody>
      </p:sp>
      <p:sp>
        <p:nvSpPr>
          <p:cNvPr id="3" name="Slide Number Placeholder 4">
            <a:extLst>
              <a:ext uri="{FF2B5EF4-FFF2-40B4-BE49-F238E27FC236}">
                <a16:creationId xmlns:a16="http://schemas.microsoft.com/office/drawing/2014/main" id="{74F0D758-7BC9-38DD-2FDB-A0BE89343CF5}"/>
              </a:ext>
            </a:extLst>
          </p:cNvPr>
          <p:cNvSpPr>
            <a:spLocks noGrp="1"/>
          </p:cNvSpPr>
          <p:nvPr>
            <p:ph type="sldNum" sz="quarter" idx="12"/>
          </p:nvPr>
        </p:nvSpPr>
        <p:spPr/>
        <p:txBody>
          <a:bodyPr/>
          <a:lstStyle/>
          <a:p>
            <a:fld id="{BCDE79FB-97BA-492B-8D57-F1373F9ADA95}" type="slidenum">
              <a:rPr lang="en-US" smtClean="0"/>
              <a:t>30</a:t>
            </a:fld>
            <a:endParaRPr lang="en-US"/>
          </a:p>
        </p:txBody>
      </p:sp>
      <p:grpSp>
        <p:nvGrpSpPr>
          <p:cNvPr id="7" name="Group 6">
            <a:extLst>
              <a:ext uri="{FF2B5EF4-FFF2-40B4-BE49-F238E27FC236}">
                <a16:creationId xmlns:a16="http://schemas.microsoft.com/office/drawing/2014/main" id="{8B732F79-8122-A84A-3222-98049635A1C5}"/>
              </a:ext>
            </a:extLst>
          </p:cNvPr>
          <p:cNvGrpSpPr/>
          <p:nvPr/>
        </p:nvGrpSpPr>
        <p:grpSpPr>
          <a:xfrm>
            <a:off x="1261812" y="1371602"/>
            <a:ext cx="4540525" cy="243664"/>
            <a:chOff x="1257300" y="1549508"/>
            <a:chExt cx="2563008" cy="392421"/>
          </a:xfrm>
        </p:grpSpPr>
        <p:sp>
          <p:nvSpPr>
            <p:cNvPr id="8" name="TextBox 7">
              <a:extLst>
                <a:ext uri="{FF2B5EF4-FFF2-40B4-BE49-F238E27FC236}">
                  <a16:creationId xmlns:a16="http://schemas.microsoft.com/office/drawing/2014/main" id="{592EDAE1-E2CE-C9D7-019E-A16AA07F5A31}"/>
                </a:ext>
              </a:extLst>
            </p:cNvPr>
            <p:cNvSpPr txBox="1">
              <a:spLocks/>
            </p:cNvSpPr>
            <p:nvPr/>
          </p:nvSpPr>
          <p:spPr>
            <a:xfrm>
              <a:off x="1257300" y="1549508"/>
              <a:ext cx="2563008" cy="34697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WLPUN</a:t>
              </a:r>
            </a:p>
          </p:txBody>
        </p:sp>
        <p:cxnSp>
          <p:nvCxnSpPr>
            <p:cNvPr id="13" name="LineBasicDefault 292">
              <a:extLst>
                <a:ext uri="{FF2B5EF4-FFF2-40B4-BE49-F238E27FC236}">
                  <a16:creationId xmlns:a16="http://schemas.microsoft.com/office/drawing/2014/main" id="{563F7364-B56F-65B5-6A76-099B9F0E4DDA}"/>
                </a:ext>
              </a:extLst>
            </p:cNvPr>
            <p:cNvCxnSpPr>
              <a:cxnSpLocks/>
            </p:cNvCxnSpPr>
            <p:nvPr>
              <p:custDataLst>
                <p:tags r:id="rId3"/>
              </p:custDataLst>
            </p:nvPr>
          </p:nvCxnSpPr>
          <p:spPr>
            <a:xfrm flipH="1">
              <a:off x="1257300"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45F6508-951C-E557-1E02-211604123380}"/>
              </a:ext>
            </a:extLst>
          </p:cNvPr>
          <p:cNvGrpSpPr/>
          <p:nvPr/>
        </p:nvGrpSpPr>
        <p:grpSpPr>
          <a:xfrm>
            <a:off x="7118075" y="1371604"/>
            <a:ext cx="4540525" cy="243656"/>
            <a:chOff x="7118075" y="1645037"/>
            <a:chExt cx="4540525" cy="201369"/>
          </a:xfrm>
        </p:grpSpPr>
        <p:sp>
          <p:nvSpPr>
            <p:cNvPr id="31" name="TextBox 30">
              <a:extLst>
                <a:ext uri="{FF2B5EF4-FFF2-40B4-BE49-F238E27FC236}">
                  <a16:creationId xmlns:a16="http://schemas.microsoft.com/office/drawing/2014/main" id="{535C77F9-0361-B6A6-3964-DC6CEF339C82}"/>
                </a:ext>
              </a:extLst>
            </p:cNvPr>
            <p:cNvSpPr txBox="1">
              <a:spLocks/>
            </p:cNvSpPr>
            <p:nvPr/>
          </p:nvSpPr>
          <p:spPr>
            <a:xfrm>
              <a:off x="7118075" y="1645037"/>
              <a:ext cx="454052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Key operational considerations</a:t>
              </a:r>
            </a:p>
          </p:txBody>
        </p:sp>
        <p:cxnSp>
          <p:nvCxnSpPr>
            <p:cNvPr id="33" name="LineBasicDefault 292">
              <a:extLst>
                <a:ext uri="{FF2B5EF4-FFF2-40B4-BE49-F238E27FC236}">
                  <a16:creationId xmlns:a16="http://schemas.microsoft.com/office/drawing/2014/main" id="{69878CA5-F2F7-C8C3-E0DF-2F7F3B0985BE}"/>
                </a:ext>
              </a:extLst>
            </p:cNvPr>
            <p:cNvCxnSpPr>
              <a:cxnSpLocks/>
            </p:cNvCxnSpPr>
            <p:nvPr>
              <p:custDataLst>
                <p:tags r:id="rId2"/>
              </p:custDataLst>
            </p:nvPr>
          </p:nvCxnSpPr>
          <p:spPr>
            <a:xfrm flipH="1">
              <a:off x="7118075" y="1846406"/>
              <a:ext cx="454052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B0AEE28-C2B0-460B-254C-1D3E3FAD1620}"/>
              </a:ext>
            </a:extLst>
          </p:cNvPr>
          <p:cNvGrpSpPr/>
          <p:nvPr/>
        </p:nvGrpSpPr>
        <p:grpSpPr>
          <a:xfrm>
            <a:off x="8095933" y="987318"/>
            <a:ext cx="3562667" cy="224456"/>
            <a:chOff x="7268195" y="987318"/>
            <a:chExt cx="3562667" cy="224456"/>
          </a:xfrm>
        </p:grpSpPr>
        <p:grpSp>
          <p:nvGrpSpPr>
            <p:cNvPr id="40" name="Group 39">
              <a:extLst>
                <a:ext uri="{FF2B5EF4-FFF2-40B4-BE49-F238E27FC236}">
                  <a16:creationId xmlns:a16="http://schemas.microsoft.com/office/drawing/2014/main" id="{791A6E4D-4D1C-0254-9323-890CCD1AF6D2}"/>
                </a:ext>
              </a:extLst>
            </p:cNvPr>
            <p:cNvGrpSpPr/>
            <p:nvPr/>
          </p:nvGrpSpPr>
          <p:grpSpPr>
            <a:xfrm>
              <a:off x="8024850" y="987318"/>
              <a:ext cx="1011474" cy="224456"/>
              <a:chOff x="7136584" y="271836"/>
              <a:chExt cx="1011474" cy="224456"/>
            </a:xfrm>
          </p:grpSpPr>
          <p:grpSp>
            <p:nvGrpSpPr>
              <p:cNvPr id="42" name="Group 41">
                <a:extLst>
                  <a:ext uri="{FF2B5EF4-FFF2-40B4-BE49-F238E27FC236}">
                    <a16:creationId xmlns:a16="http://schemas.microsoft.com/office/drawing/2014/main" id="{F26352C4-07A7-95F6-5EC5-9EA07C8E9D7C}"/>
                  </a:ext>
                </a:extLst>
              </p:cNvPr>
              <p:cNvGrpSpPr/>
              <p:nvPr/>
            </p:nvGrpSpPr>
            <p:grpSpPr>
              <a:xfrm>
                <a:off x="7136584" y="271836"/>
                <a:ext cx="328764" cy="224456"/>
                <a:chOff x="7136584" y="271836"/>
                <a:chExt cx="328764" cy="224456"/>
              </a:xfrm>
            </p:grpSpPr>
            <p:sp>
              <p:nvSpPr>
                <p:cNvPr id="46" name="Oval 45">
                  <a:extLst>
                    <a:ext uri="{FF2B5EF4-FFF2-40B4-BE49-F238E27FC236}">
                      <a16:creationId xmlns:a16="http://schemas.microsoft.com/office/drawing/2014/main" id="{EB7E3AE0-2A6D-3222-551D-8F83C7C60690}"/>
                    </a:ext>
                  </a:extLst>
                </p:cNvPr>
                <p:cNvSpPr>
                  <a:spLocks/>
                </p:cNvSpPr>
                <p:nvPr/>
              </p:nvSpPr>
              <p:spPr>
                <a:xfrm>
                  <a:off x="7279984" y="310928"/>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sp>
              <p:nvSpPr>
                <p:cNvPr id="47" name="Oval 46">
                  <a:extLst>
                    <a:ext uri="{FF2B5EF4-FFF2-40B4-BE49-F238E27FC236}">
                      <a16:creationId xmlns:a16="http://schemas.microsoft.com/office/drawing/2014/main" id="{EBFC5C29-3347-B95F-3F5A-9E2B7FDC6FD9}"/>
                    </a:ext>
                  </a:extLst>
                </p:cNvPr>
                <p:cNvSpPr>
                  <a:spLocks/>
                </p:cNvSpPr>
                <p:nvPr/>
              </p:nvSpPr>
              <p:spPr>
                <a:xfrm>
                  <a:off x="7208284" y="291382"/>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sp>
              <p:nvSpPr>
                <p:cNvPr id="48" name="Oval 47">
                  <a:extLst>
                    <a:ext uri="{FF2B5EF4-FFF2-40B4-BE49-F238E27FC236}">
                      <a16:creationId xmlns:a16="http://schemas.microsoft.com/office/drawing/2014/main" id="{F560FBFC-F6FE-FF01-F12C-30FBDE74596B}"/>
                    </a:ext>
                  </a:extLst>
                </p:cNvPr>
                <p:cNvSpPr>
                  <a:spLocks/>
                </p:cNvSpPr>
                <p:nvPr/>
              </p:nvSpPr>
              <p:spPr>
                <a:xfrm>
                  <a:off x="7136584" y="271836"/>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grpSp>
          <p:sp>
            <p:nvSpPr>
              <p:cNvPr id="45" name="TextBox 44">
                <a:extLst>
                  <a:ext uri="{FF2B5EF4-FFF2-40B4-BE49-F238E27FC236}">
                    <a16:creationId xmlns:a16="http://schemas.microsoft.com/office/drawing/2014/main" id="{29549F88-2E18-51AB-B025-86C53249145B}"/>
                  </a:ext>
                </a:extLst>
              </p:cNvPr>
              <p:cNvSpPr txBox="1">
                <a:spLocks/>
              </p:cNvSpPr>
              <p:nvPr/>
            </p:nvSpPr>
            <p:spPr>
              <a:xfrm>
                <a:off x="7536623" y="307120"/>
                <a:ext cx="611435"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Generator</a:t>
                </a:r>
              </a:p>
            </p:txBody>
          </p:sp>
        </p:grpSp>
        <p:grpSp>
          <p:nvGrpSpPr>
            <p:cNvPr id="49" name="Group 48">
              <a:extLst>
                <a:ext uri="{FF2B5EF4-FFF2-40B4-BE49-F238E27FC236}">
                  <a16:creationId xmlns:a16="http://schemas.microsoft.com/office/drawing/2014/main" id="{2C606923-667D-19BB-034D-60C886585B7F}"/>
                </a:ext>
              </a:extLst>
            </p:cNvPr>
            <p:cNvGrpSpPr/>
            <p:nvPr/>
          </p:nvGrpSpPr>
          <p:grpSpPr>
            <a:xfrm>
              <a:off x="7268195" y="1006864"/>
              <a:ext cx="582344" cy="185364"/>
              <a:chOff x="6302479" y="271836"/>
              <a:chExt cx="582344" cy="185364"/>
            </a:xfrm>
          </p:grpSpPr>
          <p:sp>
            <p:nvSpPr>
              <p:cNvPr id="60" name="Isosceles Triangle 59">
                <a:extLst>
                  <a:ext uri="{FF2B5EF4-FFF2-40B4-BE49-F238E27FC236}">
                    <a16:creationId xmlns:a16="http://schemas.microsoft.com/office/drawing/2014/main" id="{6A955EF0-0310-4BE4-6EF6-21C85E49F08F}"/>
                  </a:ext>
                </a:extLst>
              </p:cNvPr>
              <p:cNvSpPr>
                <a:spLocks/>
              </p:cNvSpPr>
              <p:nvPr/>
            </p:nvSpPr>
            <p:spPr>
              <a:xfrm flipV="1">
                <a:off x="6302479" y="271836"/>
                <a:ext cx="185364" cy="185364"/>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800" err="1">
                  <a:solidFill>
                    <a:schemeClr val="accent1"/>
                  </a:solidFill>
                </a:endParaRPr>
              </a:p>
            </p:txBody>
          </p:sp>
          <p:sp>
            <p:nvSpPr>
              <p:cNvPr id="61" name="TextBox 60">
                <a:extLst>
                  <a:ext uri="{FF2B5EF4-FFF2-40B4-BE49-F238E27FC236}">
                    <a16:creationId xmlns:a16="http://schemas.microsoft.com/office/drawing/2014/main" id="{D7B388AB-5D9C-1899-BCB2-61048A4E987C}"/>
                  </a:ext>
                </a:extLst>
              </p:cNvPr>
              <p:cNvSpPr txBox="1">
                <a:spLocks/>
              </p:cNvSpPr>
              <p:nvPr/>
            </p:nvSpPr>
            <p:spPr>
              <a:xfrm>
                <a:off x="6575829" y="287574"/>
                <a:ext cx="308994"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Load</a:t>
                </a:r>
              </a:p>
            </p:txBody>
          </p:sp>
        </p:grpSp>
        <p:grpSp>
          <p:nvGrpSpPr>
            <p:cNvPr id="62" name="Group 61">
              <a:extLst>
                <a:ext uri="{FF2B5EF4-FFF2-40B4-BE49-F238E27FC236}">
                  <a16:creationId xmlns:a16="http://schemas.microsoft.com/office/drawing/2014/main" id="{2F305787-51D4-CE77-F6CE-85DC9903DD55}"/>
                </a:ext>
              </a:extLst>
            </p:cNvPr>
            <p:cNvGrpSpPr/>
            <p:nvPr/>
          </p:nvGrpSpPr>
          <p:grpSpPr>
            <a:xfrm>
              <a:off x="9210635" y="1006864"/>
              <a:ext cx="1620227" cy="185364"/>
              <a:chOff x="9258683" y="229548"/>
              <a:chExt cx="1620227" cy="185364"/>
            </a:xfrm>
          </p:grpSpPr>
          <p:sp>
            <p:nvSpPr>
              <p:cNvPr id="72" name="TextBox 71">
                <a:extLst>
                  <a:ext uri="{FF2B5EF4-FFF2-40B4-BE49-F238E27FC236}">
                    <a16:creationId xmlns:a16="http://schemas.microsoft.com/office/drawing/2014/main" id="{316AB83E-7F76-C322-D8E6-9827E7D235CF}"/>
                  </a:ext>
                </a:extLst>
              </p:cNvPr>
              <p:cNvSpPr txBox="1">
                <a:spLocks/>
              </p:cNvSpPr>
              <p:nvPr/>
            </p:nvSpPr>
            <p:spPr>
              <a:xfrm>
                <a:off x="9531177" y="245286"/>
                <a:ext cx="134773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Point of interconnection</a:t>
                </a:r>
              </a:p>
            </p:txBody>
          </p:sp>
          <p:grpSp>
            <p:nvGrpSpPr>
              <p:cNvPr id="73" name="Group 72">
                <a:extLst>
                  <a:ext uri="{FF2B5EF4-FFF2-40B4-BE49-F238E27FC236}">
                    <a16:creationId xmlns:a16="http://schemas.microsoft.com/office/drawing/2014/main" id="{E7AE649A-9B00-AE96-8A5A-7C408F201367}"/>
                  </a:ext>
                </a:extLst>
              </p:cNvPr>
              <p:cNvGrpSpPr>
                <a:grpSpLocks/>
              </p:cNvGrpSpPr>
              <p:nvPr/>
            </p:nvGrpSpPr>
            <p:grpSpPr>
              <a:xfrm>
                <a:off x="9258683" y="229548"/>
                <a:ext cx="185364" cy="185364"/>
                <a:chOff x="3526970" y="3333381"/>
                <a:chExt cx="293268" cy="293268"/>
              </a:xfrm>
            </p:grpSpPr>
            <p:sp>
              <p:nvSpPr>
                <p:cNvPr id="74" name="Oval 73">
                  <a:extLst>
                    <a:ext uri="{FF2B5EF4-FFF2-40B4-BE49-F238E27FC236}">
                      <a16:creationId xmlns:a16="http://schemas.microsoft.com/office/drawing/2014/main" id="{64A2A97D-EC22-78FC-E096-9430639AEC7C}"/>
                    </a:ext>
                  </a:extLst>
                </p:cNvPr>
                <p:cNvSpPr/>
                <p:nvPr/>
              </p:nvSpPr>
              <p:spPr>
                <a:xfrm>
                  <a:off x="3526970" y="3333381"/>
                  <a:ext cx="293268" cy="293268"/>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b="0" i="0" u="none" strike="noStrike" kern="1200" cap="none" spc="0" normalizeH="0" baseline="0" noProof="0" err="1">
                    <a:ln>
                      <a:noFill/>
                    </a:ln>
                    <a:solidFill>
                      <a:srgbClr val="FFFFFF"/>
                    </a:solidFill>
                    <a:effectLst/>
                    <a:uLnTx/>
                    <a:uFillTx/>
                    <a:latin typeface="Arial"/>
                    <a:ea typeface="+mn-ea"/>
                    <a:cs typeface="+mn-cs"/>
                  </a:endParaRPr>
                </a:p>
              </p:txBody>
            </p:sp>
            <p:pic>
              <p:nvPicPr>
                <p:cNvPr id="75" name="Graphic 74">
                  <a:extLst>
                    <a:ext uri="{FF2B5EF4-FFF2-40B4-BE49-F238E27FC236}">
                      <a16:creationId xmlns:a16="http://schemas.microsoft.com/office/drawing/2014/main" id="{4BB8566D-174D-2A5F-01F9-610D15A1B31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532605" y="3339016"/>
                  <a:ext cx="281997" cy="281997"/>
                </a:xfrm>
                <a:prstGeom prst="rect">
                  <a:avLst/>
                </a:prstGeom>
              </p:spPr>
            </p:pic>
          </p:grpSp>
        </p:grpSp>
      </p:grpSp>
      <p:grpSp>
        <p:nvGrpSpPr>
          <p:cNvPr id="5" name="Group 4">
            <a:extLst>
              <a:ext uri="{FF2B5EF4-FFF2-40B4-BE49-F238E27FC236}">
                <a16:creationId xmlns:a16="http://schemas.microsoft.com/office/drawing/2014/main" id="{5600CD69-1580-FF38-32F7-892FDEF48169}"/>
              </a:ext>
            </a:extLst>
          </p:cNvPr>
          <p:cNvGrpSpPr>
            <a:grpSpLocks/>
          </p:cNvGrpSpPr>
          <p:nvPr/>
        </p:nvGrpSpPr>
        <p:grpSpPr>
          <a:xfrm>
            <a:off x="1636864" y="1952390"/>
            <a:ext cx="3790419" cy="2953220"/>
            <a:chOff x="1706338" y="1332136"/>
            <a:chExt cx="3752500" cy="2923672"/>
          </a:xfrm>
        </p:grpSpPr>
        <p:cxnSp>
          <p:nvCxnSpPr>
            <p:cNvPr id="10" name="Connector: Elbow 9">
              <a:extLst>
                <a:ext uri="{FF2B5EF4-FFF2-40B4-BE49-F238E27FC236}">
                  <a16:creationId xmlns:a16="http://schemas.microsoft.com/office/drawing/2014/main" id="{DA3C95C7-DCC4-2098-65D8-BFCCAFC396BD}"/>
                </a:ext>
              </a:extLst>
            </p:cNvPr>
            <p:cNvCxnSpPr>
              <a:cxnSpLocks/>
            </p:cNvCxnSpPr>
            <p:nvPr/>
          </p:nvCxnSpPr>
          <p:spPr>
            <a:xfrm rot="5400000" flipH="1" flipV="1">
              <a:off x="2772832" y="2914439"/>
              <a:ext cx="441682" cy="705519"/>
            </a:xfrm>
            <a:prstGeom prst="bentConnector2">
              <a:avLst/>
            </a:prstGeom>
            <a:ln w="12700"/>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F60E9AC9-38B2-7C26-A2C9-5A118A9BAD7C}"/>
                </a:ext>
              </a:extLst>
            </p:cNvPr>
            <p:cNvCxnSpPr>
              <a:cxnSpLocks/>
              <a:stCxn id="24" idx="3"/>
            </p:cNvCxnSpPr>
            <p:nvPr/>
          </p:nvCxnSpPr>
          <p:spPr>
            <a:xfrm rot="16200000" flipV="1">
              <a:off x="4102261" y="2762840"/>
              <a:ext cx="387681" cy="954716"/>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4872D61D-F506-8815-B534-C77A2B0EECCF}"/>
                </a:ext>
              </a:extLst>
            </p:cNvPr>
            <p:cNvSpPr/>
            <p:nvPr/>
          </p:nvSpPr>
          <p:spPr>
            <a:xfrm>
              <a:off x="1706338" y="2758005"/>
              <a:ext cx="3752500" cy="1497803"/>
            </a:xfrm>
            <a:prstGeom prst="rect">
              <a:avLst/>
            </a:prstGeom>
            <a:noFill/>
            <a:ln w="127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9" name="Rectangle 18">
              <a:extLst>
                <a:ext uri="{FF2B5EF4-FFF2-40B4-BE49-F238E27FC236}">
                  <a16:creationId xmlns:a16="http://schemas.microsoft.com/office/drawing/2014/main" id="{97EA27A1-3C2F-11CB-1C1D-62B867E6B05F}"/>
                </a:ext>
              </a:extLst>
            </p:cNvPr>
            <p:cNvSpPr/>
            <p:nvPr/>
          </p:nvSpPr>
          <p:spPr>
            <a:xfrm>
              <a:off x="1936006" y="1332136"/>
              <a:ext cx="3282599" cy="40455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grpSp>
          <p:nvGrpSpPr>
            <p:cNvPr id="21" name="Group 20">
              <a:extLst>
                <a:ext uri="{FF2B5EF4-FFF2-40B4-BE49-F238E27FC236}">
                  <a16:creationId xmlns:a16="http://schemas.microsoft.com/office/drawing/2014/main" id="{772727BC-4EA2-B1BD-C87D-16330A230D13}"/>
                </a:ext>
              </a:extLst>
            </p:cNvPr>
            <p:cNvGrpSpPr/>
            <p:nvPr/>
          </p:nvGrpSpPr>
          <p:grpSpPr>
            <a:xfrm>
              <a:off x="3346433" y="2831676"/>
              <a:ext cx="472311" cy="429372"/>
              <a:chOff x="3346433" y="2831676"/>
              <a:chExt cx="472311" cy="429372"/>
            </a:xfrm>
          </p:grpSpPr>
          <p:sp>
            <p:nvSpPr>
              <p:cNvPr id="79" name="Oval 78">
                <a:extLst>
                  <a:ext uri="{FF2B5EF4-FFF2-40B4-BE49-F238E27FC236}">
                    <a16:creationId xmlns:a16="http://schemas.microsoft.com/office/drawing/2014/main" id="{8DFFD139-5B9C-1A69-EA7B-C06363F288CF}"/>
                  </a:ext>
                </a:extLst>
              </p:cNvPr>
              <p:cNvSpPr/>
              <p:nvPr/>
            </p:nvSpPr>
            <p:spPr>
              <a:xfrm>
                <a:off x="3346433" y="2831676"/>
                <a:ext cx="472311" cy="429372"/>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400" b="0" i="0" u="none" strike="noStrike" kern="1200" cap="none" spc="0" normalizeH="0" baseline="0" noProof="0" err="1">
                  <a:ln>
                    <a:noFill/>
                  </a:ln>
                  <a:solidFill>
                    <a:srgbClr val="FFFFFF"/>
                  </a:solidFill>
                  <a:effectLst/>
                  <a:uLnTx/>
                  <a:uFillTx/>
                  <a:latin typeface="Arial"/>
                  <a:ea typeface="+mn-ea"/>
                  <a:cs typeface="+mn-cs"/>
                </a:endParaRPr>
              </a:p>
            </p:txBody>
          </p:sp>
          <p:pic>
            <p:nvPicPr>
              <p:cNvPr id="80" name="Graphic 79">
                <a:extLst>
                  <a:ext uri="{FF2B5EF4-FFF2-40B4-BE49-F238E27FC236}">
                    <a16:creationId xmlns:a16="http://schemas.microsoft.com/office/drawing/2014/main" id="{EF9B7E1F-76AD-EFB1-C69C-694B4003829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55509" y="2839921"/>
                <a:ext cx="454160" cy="412871"/>
              </a:xfrm>
              <a:prstGeom prst="rect">
                <a:avLst/>
              </a:prstGeom>
            </p:spPr>
          </p:pic>
        </p:grpSp>
        <p:sp>
          <p:nvSpPr>
            <p:cNvPr id="22" name="Text Placeholder 10">
              <a:extLst>
                <a:ext uri="{FF2B5EF4-FFF2-40B4-BE49-F238E27FC236}">
                  <a16:creationId xmlns:a16="http://schemas.microsoft.com/office/drawing/2014/main" id="{637589D2-3141-843C-D5DB-BE93C4191816}"/>
                </a:ext>
              </a:extLst>
            </p:cNvPr>
            <p:cNvSpPr txBox="1">
              <a:spLocks/>
            </p:cNvSpPr>
            <p:nvPr/>
          </p:nvSpPr>
          <p:spPr>
            <a:xfrm>
              <a:off x="4283586" y="4015062"/>
              <a:ext cx="1053195" cy="16927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1,000MW</a:t>
              </a:r>
            </a:p>
          </p:txBody>
        </p:sp>
        <p:sp>
          <p:nvSpPr>
            <p:cNvPr id="24" name="Isosceles Triangle 23">
              <a:extLst>
                <a:ext uri="{FF2B5EF4-FFF2-40B4-BE49-F238E27FC236}">
                  <a16:creationId xmlns:a16="http://schemas.microsoft.com/office/drawing/2014/main" id="{5901FFD1-1111-3CCA-A7B1-50EDFA91A9F4}"/>
                </a:ext>
              </a:extLst>
            </p:cNvPr>
            <p:cNvSpPr>
              <a:spLocks/>
            </p:cNvSpPr>
            <p:nvPr/>
          </p:nvSpPr>
          <p:spPr>
            <a:xfrm flipV="1">
              <a:off x="4479443" y="3434038"/>
              <a:ext cx="588030" cy="534572"/>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grpSp>
          <p:nvGrpSpPr>
            <p:cNvPr id="26" name="Group 25">
              <a:extLst>
                <a:ext uri="{FF2B5EF4-FFF2-40B4-BE49-F238E27FC236}">
                  <a16:creationId xmlns:a16="http://schemas.microsoft.com/office/drawing/2014/main" id="{D23E7039-3B47-A2B1-A616-F92E9C619D5E}"/>
                </a:ext>
              </a:extLst>
            </p:cNvPr>
            <p:cNvGrpSpPr/>
            <p:nvPr/>
          </p:nvGrpSpPr>
          <p:grpSpPr>
            <a:xfrm>
              <a:off x="2138994" y="3409745"/>
              <a:ext cx="1012122" cy="534571"/>
              <a:chOff x="1661620" y="2779259"/>
              <a:chExt cx="390217" cy="206101"/>
            </a:xfrm>
          </p:grpSpPr>
          <p:sp>
            <p:nvSpPr>
              <p:cNvPr id="76" name="Oval 75">
                <a:extLst>
                  <a:ext uri="{FF2B5EF4-FFF2-40B4-BE49-F238E27FC236}">
                    <a16:creationId xmlns:a16="http://schemas.microsoft.com/office/drawing/2014/main" id="{8DDDBD67-2CCA-8625-1051-C734F7E9C9B0}"/>
                  </a:ext>
                </a:extLst>
              </p:cNvPr>
              <p:cNvSpPr>
                <a:spLocks/>
              </p:cNvSpPr>
              <p:nvPr/>
            </p:nvSpPr>
            <p:spPr>
              <a:xfrm>
                <a:off x="1661620" y="2779260"/>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sp>
            <p:nvSpPr>
              <p:cNvPr id="78" name="Oval 77">
                <a:extLst>
                  <a:ext uri="{FF2B5EF4-FFF2-40B4-BE49-F238E27FC236}">
                    <a16:creationId xmlns:a16="http://schemas.microsoft.com/office/drawing/2014/main" id="{FF68CCC1-1236-2739-7336-0C54ADBBCE78}"/>
                  </a:ext>
                </a:extLst>
              </p:cNvPr>
              <p:cNvSpPr>
                <a:spLocks/>
              </p:cNvSpPr>
              <p:nvPr/>
            </p:nvSpPr>
            <p:spPr>
              <a:xfrm>
                <a:off x="1825126" y="2779259"/>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sp>
          <p:nvSpPr>
            <p:cNvPr id="27" name="Text Placeholder 10">
              <a:extLst>
                <a:ext uri="{FF2B5EF4-FFF2-40B4-BE49-F238E27FC236}">
                  <a16:creationId xmlns:a16="http://schemas.microsoft.com/office/drawing/2014/main" id="{CC7026EA-6610-4127-E719-7441EDD1F279}"/>
                </a:ext>
              </a:extLst>
            </p:cNvPr>
            <p:cNvSpPr txBox="1">
              <a:spLocks/>
            </p:cNvSpPr>
            <p:nvPr/>
          </p:nvSpPr>
          <p:spPr>
            <a:xfrm>
              <a:off x="1765382" y="4015062"/>
              <a:ext cx="870409" cy="18434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28" name="Text Placeholder 10">
              <a:extLst>
                <a:ext uri="{FF2B5EF4-FFF2-40B4-BE49-F238E27FC236}">
                  <a16:creationId xmlns:a16="http://schemas.microsoft.com/office/drawing/2014/main" id="{B888522D-272E-CD55-E3F3-81B39061DA8A}"/>
                </a:ext>
              </a:extLst>
            </p:cNvPr>
            <p:cNvSpPr txBox="1">
              <a:spLocks/>
            </p:cNvSpPr>
            <p:nvPr/>
          </p:nvSpPr>
          <p:spPr>
            <a:xfrm>
              <a:off x="2635791" y="4015062"/>
              <a:ext cx="870409" cy="18434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35" name="Arrow: Up 34">
              <a:extLst>
                <a:ext uri="{FF2B5EF4-FFF2-40B4-BE49-F238E27FC236}">
                  <a16:creationId xmlns:a16="http://schemas.microsoft.com/office/drawing/2014/main" id="{C1965149-3070-AD03-57F8-826E9298401F}"/>
                </a:ext>
              </a:extLst>
            </p:cNvPr>
            <p:cNvSpPr/>
            <p:nvPr/>
          </p:nvSpPr>
          <p:spPr>
            <a:xfrm flipV="1">
              <a:off x="3831456" y="1975359"/>
              <a:ext cx="195579" cy="630786"/>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p 36">
              <a:extLst>
                <a:ext uri="{FF2B5EF4-FFF2-40B4-BE49-F238E27FC236}">
                  <a16:creationId xmlns:a16="http://schemas.microsoft.com/office/drawing/2014/main" id="{8C1941D3-0E3E-EE74-3038-4F4D5594B36C}"/>
                </a:ext>
              </a:extLst>
            </p:cNvPr>
            <p:cNvSpPr/>
            <p:nvPr/>
          </p:nvSpPr>
          <p:spPr>
            <a:xfrm>
              <a:off x="3141649" y="1975359"/>
              <a:ext cx="195579" cy="630786"/>
            </a:xfrm>
            <a:prstGeom prst="up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2D11D36-EF12-CEE3-DCB4-31E4D2EE7606}"/>
                </a:ext>
              </a:extLst>
            </p:cNvPr>
            <p:cNvSpPr txBox="1">
              <a:spLocks/>
            </p:cNvSpPr>
            <p:nvPr/>
          </p:nvSpPr>
          <p:spPr>
            <a:xfrm>
              <a:off x="4085200" y="1861214"/>
              <a:ext cx="1133404" cy="60330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Import: </a:t>
              </a:r>
              <a:r>
                <a:rPr lang="en-US" sz="1200"/>
                <a:t>max withdrawal limit (Batch study)</a:t>
              </a:r>
            </a:p>
          </p:txBody>
        </p:sp>
        <p:sp>
          <p:nvSpPr>
            <p:cNvPr id="54" name="TextBox 53">
              <a:extLst>
                <a:ext uri="{FF2B5EF4-FFF2-40B4-BE49-F238E27FC236}">
                  <a16:creationId xmlns:a16="http://schemas.microsoft.com/office/drawing/2014/main" id="{D0AABCE7-720D-19D3-C37C-962C2810692F}"/>
                </a:ext>
              </a:extLst>
            </p:cNvPr>
            <p:cNvSpPr txBox="1">
              <a:spLocks/>
            </p:cNvSpPr>
            <p:nvPr/>
          </p:nvSpPr>
          <p:spPr>
            <a:xfrm>
              <a:off x="1936006" y="1861214"/>
              <a:ext cx="1147478" cy="80440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Export: </a:t>
              </a:r>
              <a:r>
                <a:rPr lang="en-US" sz="1200"/>
                <a:t>available export (SCED dispatch)</a:t>
              </a:r>
            </a:p>
          </p:txBody>
        </p:sp>
        <p:cxnSp>
          <p:nvCxnSpPr>
            <p:cNvPr id="59" name="Straight Connector 58">
              <a:extLst>
                <a:ext uri="{FF2B5EF4-FFF2-40B4-BE49-F238E27FC236}">
                  <a16:creationId xmlns:a16="http://schemas.microsoft.com/office/drawing/2014/main" id="{6547310F-12C6-FF2C-F124-F7602504032B}"/>
                </a:ext>
              </a:extLst>
            </p:cNvPr>
            <p:cNvCxnSpPr>
              <a:cxnSpLocks/>
              <a:stCxn id="19" idx="2"/>
            </p:cNvCxnSpPr>
            <p:nvPr/>
          </p:nvCxnSpPr>
          <p:spPr>
            <a:xfrm>
              <a:off x="3577306" y="1736692"/>
              <a:ext cx="0" cy="1103229"/>
            </a:xfrm>
            <a:prstGeom prst="line">
              <a:avLst/>
            </a:prstGeom>
            <a:ln w="12700"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748973C3-22A2-3299-F970-0ABF138CBF4D}"/>
              </a:ext>
            </a:extLst>
          </p:cNvPr>
          <p:cNvSpPr txBox="1">
            <a:spLocks/>
          </p:cNvSpPr>
          <p:nvPr/>
        </p:nvSpPr>
        <p:spPr>
          <a:xfrm>
            <a:off x="7118075" y="1952390"/>
            <a:ext cx="4540525" cy="172354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400" b="1"/>
              <a:t>Withdrawal limits (net) and stability limits (gross gen / gross load) must be monitored </a:t>
            </a:r>
            <a:r>
              <a:rPr lang="en-US" sz="1400"/>
              <a:t>and enforced</a:t>
            </a:r>
          </a:p>
          <a:p>
            <a:pPr marL="171450" indent="-171450">
              <a:buFont typeface="Arial" panose="020B0604020202020204" pitchFamily="34" charset="0"/>
              <a:buChar char="•"/>
            </a:pPr>
            <a:endParaRPr lang="en-US" sz="1400"/>
          </a:p>
          <a:p>
            <a:pPr marL="171450" indent="-171450">
              <a:buFont typeface="Arial" panose="020B0604020202020204" pitchFamily="34" charset="0"/>
              <a:buChar char="•"/>
            </a:pPr>
            <a:r>
              <a:rPr lang="en-US" sz="1400"/>
              <a:t>Net and gross telemetry available; </a:t>
            </a:r>
            <a:r>
              <a:rPr lang="en-US" sz="1400" b="1"/>
              <a:t>additional load telemetry can be requested by ERCOT</a:t>
            </a:r>
          </a:p>
          <a:p>
            <a:pPr marL="171450" indent="-171450">
              <a:buFont typeface="Arial" panose="020B0604020202020204" pitchFamily="34" charset="0"/>
              <a:buChar char="•"/>
            </a:pPr>
            <a:endParaRPr lang="en-US" sz="1400" b="1"/>
          </a:p>
          <a:p>
            <a:pPr marL="171450" indent="-171450">
              <a:buFont typeface="Arial" panose="020B0604020202020204" pitchFamily="34" charset="0"/>
              <a:buChar char="•"/>
            </a:pPr>
            <a:r>
              <a:rPr lang="en-US" sz="1400" b="1"/>
              <a:t>Additional control room tools and displays required </a:t>
            </a:r>
            <a:r>
              <a:rPr lang="en-US" sz="1400"/>
              <a:t>to support real-time operations</a:t>
            </a:r>
            <a:endParaRPr lang="en-US" sz="1400" b="1"/>
          </a:p>
        </p:txBody>
      </p:sp>
    </p:spTree>
    <p:extLst>
      <p:ext uri="{BB962C8B-B14F-4D97-AF65-F5344CB8AC3E}">
        <p14:creationId xmlns:p14="http://schemas.microsoft.com/office/powerpoint/2010/main" val="2592691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2D18490-7A23-FA20-3063-8C1551A456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42D18490-7A23-FA20-3063-8C1551A456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C369F42-BD9A-03CD-DB57-3E1CC614ADA6}"/>
              </a:ext>
            </a:extLst>
          </p:cNvPr>
          <p:cNvSpPr>
            <a:spLocks noGrp="1"/>
          </p:cNvSpPr>
          <p:nvPr>
            <p:ph type="title"/>
          </p:nvPr>
        </p:nvSpPr>
        <p:spPr>
          <a:xfrm>
            <a:off x="1257300" y="457200"/>
            <a:ext cx="10401300" cy="664797"/>
          </a:xfrm>
        </p:spPr>
        <p:txBody>
          <a:bodyPr vert="horz">
            <a:spAutoFit/>
          </a:bodyPr>
          <a:lstStyle/>
          <a:p>
            <a:r>
              <a:rPr lang="en-US"/>
              <a:t>ERCOT will need future NPRR on PUN Telemetry and RUC Requirements</a:t>
            </a:r>
          </a:p>
        </p:txBody>
      </p:sp>
      <p:sp>
        <p:nvSpPr>
          <p:cNvPr id="3" name="Slide Number Placeholder 4">
            <a:extLst>
              <a:ext uri="{FF2B5EF4-FFF2-40B4-BE49-F238E27FC236}">
                <a16:creationId xmlns:a16="http://schemas.microsoft.com/office/drawing/2014/main" id="{C7A5A2DE-7931-5DE3-5E58-FD6AE4C508CE}"/>
              </a:ext>
            </a:extLst>
          </p:cNvPr>
          <p:cNvSpPr>
            <a:spLocks noGrp="1"/>
          </p:cNvSpPr>
          <p:nvPr>
            <p:ph type="sldNum" sz="quarter" idx="12"/>
          </p:nvPr>
        </p:nvSpPr>
        <p:spPr/>
        <p:txBody>
          <a:bodyPr/>
          <a:lstStyle/>
          <a:p>
            <a:fld id="{BCDE79FB-97BA-492B-8D57-F1373F9ADA95}" type="slidenum">
              <a:rPr lang="en-US" smtClean="0"/>
              <a:t>31</a:t>
            </a:fld>
            <a:endParaRPr lang="en-US"/>
          </a:p>
        </p:txBody>
      </p:sp>
      <p:pic>
        <p:nvPicPr>
          <p:cNvPr id="11" name="Picture 10">
            <a:extLst>
              <a:ext uri="{FF2B5EF4-FFF2-40B4-BE49-F238E27FC236}">
                <a16:creationId xmlns:a16="http://schemas.microsoft.com/office/drawing/2014/main" id="{D0BDBE3F-3385-AAB2-6447-70564C8CCDB5}"/>
              </a:ext>
            </a:extLst>
          </p:cNvPr>
          <p:cNvPicPr>
            <a:picLocks noChangeAspect="1"/>
          </p:cNvPicPr>
          <p:nvPr/>
        </p:nvPicPr>
        <p:blipFill>
          <a:blip r:embed="rId5"/>
          <a:stretch>
            <a:fillRect/>
          </a:stretch>
        </p:blipFill>
        <p:spPr>
          <a:xfrm>
            <a:off x="1755751" y="2144253"/>
            <a:ext cx="8680496" cy="2569494"/>
          </a:xfrm>
          <a:prstGeom prst="rect">
            <a:avLst/>
          </a:prstGeom>
        </p:spPr>
      </p:pic>
    </p:spTree>
    <p:extLst>
      <p:ext uri="{BB962C8B-B14F-4D97-AF65-F5344CB8AC3E}">
        <p14:creationId xmlns:p14="http://schemas.microsoft.com/office/powerpoint/2010/main" val="4261661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5123C-005B-F2F2-4883-7DB72D43C6D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E4073CDC-754F-62E5-5EE7-83A74A573438}"/>
              </a:ext>
            </a:extLst>
          </p:cNvPr>
          <p:cNvGraphicFramePr>
            <a:graphicFrameLocks noChangeAspect="1"/>
          </p:cNvGraphicFramePr>
          <p:nvPr>
            <p:custDataLst>
              <p:tags r:id="rId2"/>
            </p:custDataLst>
            <p:extLst>
              <p:ext uri="{D42A27DB-BD31-4B8C-83A1-F6EECF244321}">
                <p14:modId xmlns:p14="http://schemas.microsoft.com/office/powerpoint/2010/main" val="938346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8" name="Object 9" hidden="1">
                        <a:extLst>
                          <a:ext uri="{FF2B5EF4-FFF2-40B4-BE49-F238E27FC236}">
                            <a16:creationId xmlns:a16="http://schemas.microsoft.com/office/drawing/2014/main" id="{E4073CDC-754F-62E5-5EE7-83A74A57343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EA16D8BC-A2D4-C3AA-2FE5-66D8F81FE2F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519DC936-7E26-8C26-8597-C66720691911}"/>
              </a:ext>
            </a:extLst>
          </p:cNvPr>
          <p:cNvSpPr>
            <a:spLocks noGrp="1"/>
          </p:cNvSpPr>
          <p:nvPr>
            <p:ph type="title"/>
            <p:custDataLst>
              <p:tags r:id="rId3"/>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5" name="Text Placeholder 2">
            <a:hlinkClick r:id="rId11" action="ppaction://hlinksldjump"/>
            <a:extLst>
              <a:ext uri="{FF2B5EF4-FFF2-40B4-BE49-F238E27FC236}">
                <a16:creationId xmlns:a16="http://schemas.microsoft.com/office/drawing/2014/main" id="{09A46552-4C07-B01F-8B35-81CF7BF9CC00}"/>
              </a:ext>
            </a:extLst>
          </p:cNvPr>
          <p:cNvSpPr>
            <a:spLocks noGrp="1"/>
          </p:cNvSpPr>
          <p:nvPr>
            <p:custDataLst>
              <p:tags r:id="rId4"/>
            </p:custDataLst>
          </p:nvPr>
        </p:nvSpPr>
        <p:spPr bwMode="auto">
          <a:xfrm>
            <a:off x="4052888" y="1157288"/>
            <a:ext cx="7594600" cy="1122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42" name="Text Placeholder 2">
            <a:hlinkClick r:id="rId12" action="ppaction://hlinksldjump"/>
            <a:extLst>
              <a:ext uri="{FF2B5EF4-FFF2-40B4-BE49-F238E27FC236}">
                <a16:creationId xmlns:a16="http://schemas.microsoft.com/office/drawing/2014/main" id="{1503CDD8-9091-45B4-994D-AEB6DE9ECE1C}"/>
              </a:ext>
            </a:extLst>
          </p:cNvPr>
          <p:cNvSpPr>
            <a:spLocks noGrp="1"/>
          </p:cNvSpPr>
          <p:nvPr>
            <p:custDataLst>
              <p:tags r:id="rId5"/>
            </p:custDataLst>
          </p:nvPr>
        </p:nvSpPr>
        <p:spPr bwMode="auto">
          <a:xfrm>
            <a:off x="4052886" y="2279650"/>
            <a:ext cx="7594600" cy="1120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April 30 PGRR 145 ERCOT comments</a:t>
            </a:r>
          </a:p>
        </p:txBody>
      </p:sp>
      <p:sp>
        <p:nvSpPr>
          <p:cNvPr id="44" name="Text Placeholder 2">
            <a:hlinkClick r:id="rId13" action="ppaction://hlinksldjump"/>
            <a:extLst>
              <a:ext uri="{FF2B5EF4-FFF2-40B4-BE49-F238E27FC236}">
                <a16:creationId xmlns:a16="http://schemas.microsoft.com/office/drawing/2014/main" id="{354EDF7F-82B3-E98E-925B-F74B66E568CC}"/>
              </a:ext>
            </a:extLst>
          </p:cNvPr>
          <p:cNvSpPr>
            <a:spLocks noGrp="1"/>
          </p:cNvSpPr>
          <p:nvPr>
            <p:custDataLst>
              <p:tags r:id="rId6"/>
            </p:custDataLst>
          </p:nvPr>
        </p:nvSpPr>
        <p:spPr bwMode="auto">
          <a:xfrm>
            <a:off x="4052888" y="3400425"/>
            <a:ext cx="7594600" cy="1122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WLPUN discussion</a:t>
            </a:r>
          </a:p>
        </p:txBody>
      </p:sp>
      <p:sp>
        <p:nvSpPr>
          <p:cNvPr id="10" name="Text Placeholder 2">
            <a:extLst>
              <a:ext uri="{FF2B5EF4-FFF2-40B4-BE49-F238E27FC236}">
                <a16:creationId xmlns:a16="http://schemas.microsoft.com/office/drawing/2014/main" id="{97498CAA-CFE8-E75E-B993-CD492C147C2E}"/>
              </a:ext>
            </a:extLst>
          </p:cNvPr>
          <p:cNvSpPr>
            <a:spLocks noGrp="1"/>
          </p:cNvSpPr>
          <p:nvPr>
            <p:custDataLst>
              <p:tags r:id="rId7"/>
            </p:custDataLst>
          </p:nvPr>
        </p:nvSpPr>
        <p:spPr bwMode="auto">
          <a:xfrm>
            <a:off x="4052886" y="4522788"/>
            <a:ext cx="7594600" cy="1120775"/>
          </a:xfrm>
          <a:prstGeom prst="rect">
            <a:avLst/>
          </a:prstGeom>
          <a:solidFill>
            <a:schemeClr val="accent1"/>
          </a:solidFill>
          <a:ln>
            <a:noFill/>
          </a:ln>
          <a:effec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Stakeholder Feedback</a:t>
            </a:r>
            <a:endParaRPr lang="en-US">
              <a:solidFill>
                <a:schemeClr val="bg1"/>
              </a:solidFill>
            </a:endParaRPr>
          </a:p>
        </p:txBody>
      </p:sp>
      <p:sp>
        <p:nvSpPr>
          <p:cNvPr id="2" name="Slide Number Placeholder 6">
            <a:extLst>
              <a:ext uri="{FF2B5EF4-FFF2-40B4-BE49-F238E27FC236}">
                <a16:creationId xmlns:a16="http://schemas.microsoft.com/office/drawing/2014/main" id="{FD3E3E0F-29FC-484D-E298-CBE10F33BBA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32</a:t>
            </a:fld>
            <a:endParaRPr lang="en-US"/>
          </a:p>
        </p:txBody>
      </p:sp>
    </p:spTree>
    <p:custDataLst>
      <p:tags r:id="rId1"/>
    </p:custDataLst>
    <p:extLst>
      <p:ext uri="{BB962C8B-B14F-4D97-AF65-F5344CB8AC3E}">
        <p14:creationId xmlns:p14="http://schemas.microsoft.com/office/powerpoint/2010/main" val="154125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hink-cell data - do not delete" hidden="1">
            <a:extLst>
              <a:ext uri="{FF2B5EF4-FFF2-40B4-BE49-F238E27FC236}">
                <a16:creationId xmlns:a16="http://schemas.microsoft.com/office/drawing/2014/main" id="{BE546ABC-3274-3FFD-C508-1CC1C77731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33" name="think-cell data - do not delete" hidden="1">
                        <a:extLst>
                          <a:ext uri="{FF2B5EF4-FFF2-40B4-BE49-F238E27FC236}">
                            <a16:creationId xmlns:a16="http://schemas.microsoft.com/office/drawing/2014/main" id="{BE546ABC-3274-3FFD-C508-1CC1C77731C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874C5BB-B1C8-2078-4A3F-46DC29612C70}"/>
              </a:ext>
            </a:extLst>
          </p:cNvPr>
          <p:cNvSpPr>
            <a:spLocks noGrp="1"/>
          </p:cNvSpPr>
          <p:nvPr>
            <p:ph type="title"/>
          </p:nvPr>
        </p:nvSpPr>
        <p:spPr/>
        <p:txBody>
          <a:bodyPr vert="horz"/>
          <a:lstStyle/>
          <a:p>
            <a:r>
              <a:rPr lang="en-US"/>
              <a:t>Comments Filed after April 23</a:t>
            </a:r>
            <a:r>
              <a:rPr lang="en-US" baseline="30000"/>
              <a:t>rd</a:t>
            </a:r>
            <a:r>
              <a:rPr lang="en-US"/>
              <a:t>, 2026</a:t>
            </a:r>
            <a:br>
              <a:rPr lang="en-US"/>
            </a:br>
            <a:endParaRPr lang="en-US"/>
          </a:p>
        </p:txBody>
      </p:sp>
      <p:sp>
        <p:nvSpPr>
          <p:cNvPr id="3" name="Slide Number Placeholder 4">
            <a:extLst>
              <a:ext uri="{FF2B5EF4-FFF2-40B4-BE49-F238E27FC236}">
                <a16:creationId xmlns:a16="http://schemas.microsoft.com/office/drawing/2014/main" id="{09FF48F8-24BC-E2BB-B086-E364B67B3EFD}"/>
              </a:ext>
            </a:extLst>
          </p:cNvPr>
          <p:cNvSpPr>
            <a:spLocks noGrp="1"/>
          </p:cNvSpPr>
          <p:nvPr>
            <p:ph type="sldNum" sz="quarter" idx="12"/>
          </p:nvPr>
        </p:nvSpPr>
        <p:spPr/>
        <p:txBody>
          <a:bodyPr/>
          <a:lstStyle/>
          <a:p>
            <a:fld id="{BCDE79FB-97BA-492B-8D57-F1373F9ADA95}" type="slidenum">
              <a:rPr lang="en-US" smtClean="0"/>
              <a:t>33</a:t>
            </a:fld>
            <a:endParaRPr lang="en-US"/>
          </a:p>
        </p:txBody>
      </p:sp>
      <p:sp>
        <p:nvSpPr>
          <p:cNvPr id="4" name="Text Placeholder 20">
            <a:extLst>
              <a:ext uri="{FF2B5EF4-FFF2-40B4-BE49-F238E27FC236}">
                <a16:creationId xmlns:a16="http://schemas.microsoft.com/office/drawing/2014/main" id="{B4267232-3547-F464-F996-887F69DD2AA3}"/>
              </a:ext>
            </a:extLst>
          </p:cNvPr>
          <p:cNvSpPr txBox="1">
            <a:spLocks/>
          </p:cNvSpPr>
          <p:nvPr/>
        </p:nvSpPr>
        <p:spPr>
          <a:xfrm>
            <a:off x="1257300" y="6606282"/>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sp>
        <p:nvSpPr>
          <p:cNvPr id="6" name="TextBox 5">
            <a:extLst>
              <a:ext uri="{FF2B5EF4-FFF2-40B4-BE49-F238E27FC236}">
                <a16:creationId xmlns:a16="http://schemas.microsoft.com/office/drawing/2014/main" id="{2C220796-5185-50A1-6BF5-FE7B752F59E1}"/>
              </a:ext>
            </a:extLst>
          </p:cNvPr>
          <p:cNvSpPr txBox="1">
            <a:spLocks/>
          </p:cNvSpPr>
          <p:nvPr/>
        </p:nvSpPr>
        <p:spPr>
          <a:xfrm>
            <a:off x="4413900" y="924209"/>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Date</a:t>
            </a:r>
          </a:p>
        </p:txBody>
      </p:sp>
      <p:sp>
        <p:nvSpPr>
          <p:cNvPr id="7" name="TextBox 6">
            <a:extLst>
              <a:ext uri="{FF2B5EF4-FFF2-40B4-BE49-F238E27FC236}">
                <a16:creationId xmlns:a16="http://schemas.microsoft.com/office/drawing/2014/main" id="{941216B6-6A91-0593-4BAF-81DB0A4086FD}"/>
              </a:ext>
            </a:extLst>
          </p:cNvPr>
          <p:cNvSpPr txBox="1">
            <a:spLocks/>
          </p:cNvSpPr>
          <p:nvPr/>
        </p:nvSpPr>
        <p:spPr>
          <a:xfrm>
            <a:off x="1185673" y="924209"/>
            <a:ext cx="84575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Company</a:t>
            </a:r>
          </a:p>
        </p:txBody>
      </p:sp>
      <p:cxnSp>
        <p:nvCxnSpPr>
          <p:cNvPr id="21" name="LineBasicDefault 7">
            <a:extLst>
              <a:ext uri="{FF2B5EF4-FFF2-40B4-BE49-F238E27FC236}">
                <a16:creationId xmlns:a16="http://schemas.microsoft.com/office/drawing/2014/main" id="{879D759C-E69B-8586-8757-56B72B744E4F}"/>
              </a:ext>
            </a:extLst>
          </p:cNvPr>
          <p:cNvCxnSpPr>
            <a:cxnSpLocks/>
          </p:cNvCxnSpPr>
          <p:nvPr>
            <p:custDataLst>
              <p:tags r:id="rId2"/>
            </p:custDataLst>
          </p:nvPr>
        </p:nvCxnSpPr>
        <p:spPr>
          <a:xfrm>
            <a:off x="1185673" y="1189680"/>
            <a:ext cx="1040129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LineBasicDefault 7">
            <a:extLst>
              <a:ext uri="{FF2B5EF4-FFF2-40B4-BE49-F238E27FC236}">
                <a16:creationId xmlns:a16="http://schemas.microsoft.com/office/drawing/2014/main" id="{9FA43D58-64C5-736C-3C0D-BC78D36F89D8}"/>
              </a:ext>
            </a:extLst>
          </p:cNvPr>
          <p:cNvCxnSpPr>
            <a:cxnSpLocks/>
          </p:cNvCxnSpPr>
          <p:nvPr>
            <p:custDataLst>
              <p:tags r:id="rId3"/>
            </p:custDataLst>
          </p:nvPr>
        </p:nvCxnSpPr>
        <p:spPr>
          <a:xfrm>
            <a:off x="1185673" y="1756134"/>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7">
            <a:extLst>
              <a:ext uri="{FF2B5EF4-FFF2-40B4-BE49-F238E27FC236}">
                <a16:creationId xmlns:a16="http://schemas.microsoft.com/office/drawing/2014/main" id="{D51D3251-85CE-32ED-209D-6FE2AF8F9170}"/>
              </a:ext>
            </a:extLst>
          </p:cNvPr>
          <p:cNvCxnSpPr>
            <a:cxnSpLocks/>
          </p:cNvCxnSpPr>
          <p:nvPr>
            <p:custDataLst>
              <p:tags r:id="rId4"/>
            </p:custDataLst>
          </p:nvPr>
        </p:nvCxnSpPr>
        <p:spPr>
          <a:xfrm>
            <a:off x="1185673" y="2281941"/>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2182CBC-45EA-A749-2E40-959D0843B056}"/>
              </a:ext>
            </a:extLst>
          </p:cNvPr>
          <p:cNvSpPr txBox="1">
            <a:spLocks/>
          </p:cNvSpPr>
          <p:nvPr/>
        </p:nvSpPr>
        <p:spPr>
          <a:xfrm>
            <a:off x="7652781" y="924209"/>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Author</a:t>
            </a:r>
          </a:p>
        </p:txBody>
      </p:sp>
      <p:cxnSp>
        <p:nvCxnSpPr>
          <p:cNvPr id="9" name="LineBasicDefault 7">
            <a:extLst>
              <a:ext uri="{FF2B5EF4-FFF2-40B4-BE49-F238E27FC236}">
                <a16:creationId xmlns:a16="http://schemas.microsoft.com/office/drawing/2014/main" id="{3A59517E-6B6F-1E3F-4F61-F0F364CD421B}"/>
              </a:ext>
            </a:extLst>
          </p:cNvPr>
          <p:cNvCxnSpPr>
            <a:cxnSpLocks/>
          </p:cNvCxnSpPr>
          <p:nvPr>
            <p:custDataLst>
              <p:tags r:id="rId5"/>
            </p:custDataLst>
          </p:nvPr>
        </p:nvCxnSpPr>
        <p:spPr>
          <a:xfrm>
            <a:off x="1185673" y="2753411"/>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LineBasicDefault 7">
            <a:extLst>
              <a:ext uri="{FF2B5EF4-FFF2-40B4-BE49-F238E27FC236}">
                <a16:creationId xmlns:a16="http://schemas.microsoft.com/office/drawing/2014/main" id="{E0186689-C6C6-9A02-1362-A07D67C70B6D}"/>
              </a:ext>
            </a:extLst>
          </p:cNvPr>
          <p:cNvCxnSpPr>
            <a:cxnSpLocks/>
          </p:cNvCxnSpPr>
          <p:nvPr>
            <p:custDataLst>
              <p:tags r:id="rId6"/>
            </p:custDataLst>
          </p:nvPr>
        </p:nvCxnSpPr>
        <p:spPr>
          <a:xfrm>
            <a:off x="1185673" y="3230306"/>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4" name="LineBasicDefault 7">
            <a:extLst>
              <a:ext uri="{FF2B5EF4-FFF2-40B4-BE49-F238E27FC236}">
                <a16:creationId xmlns:a16="http://schemas.microsoft.com/office/drawing/2014/main" id="{501892D5-EDAD-91BE-BB27-F9E82FD1200A}"/>
              </a:ext>
            </a:extLst>
          </p:cNvPr>
          <p:cNvCxnSpPr>
            <a:cxnSpLocks/>
          </p:cNvCxnSpPr>
          <p:nvPr>
            <p:custDataLst>
              <p:tags r:id="rId7"/>
            </p:custDataLst>
          </p:nvPr>
        </p:nvCxnSpPr>
        <p:spPr>
          <a:xfrm>
            <a:off x="1185673" y="3697167"/>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C2EBB0ED-77B9-44BA-D762-4BFFC2B771E2}"/>
              </a:ext>
            </a:extLst>
          </p:cNvPr>
          <p:cNvGrpSpPr/>
          <p:nvPr/>
        </p:nvGrpSpPr>
        <p:grpSpPr>
          <a:xfrm>
            <a:off x="1239895" y="3302394"/>
            <a:ext cx="10265556" cy="322685"/>
            <a:chOff x="1239895" y="3589037"/>
            <a:chExt cx="10265556" cy="322685"/>
          </a:xfrm>
        </p:grpSpPr>
        <p:sp>
          <p:nvSpPr>
            <p:cNvPr id="60" name="TextBox 59">
              <a:extLst>
                <a:ext uri="{FF2B5EF4-FFF2-40B4-BE49-F238E27FC236}">
                  <a16:creationId xmlns:a16="http://schemas.microsoft.com/office/drawing/2014/main" id="{C5285E07-3C50-C9CB-50FD-11271ED03B8B}"/>
                </a:ext>
              </a:extLst>
            </p:cNvPr>
            <p:cNvSpPr txBox="1">
              <a:spLocks/>
            </p:cNvSpPr>
            <p:nvPr/>
          </p:nvSpPr>
          <p:spPr>
            <a:xfrm>
              <a:off x="4413900" y="3642657"/>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29</a:t>
              </a:r>
              <a:r>
                <a:rPr lang="en-US" sz="1400" baseline="30000"/>
                <a:t>th</a:t>
              </a:r>
              <a:r>
                <a:rPr lang="en-US" sz="1400"/>
                <a:t>   </a:t>
              </a:r>
            </a:p>
          </p:txBody>
        </p:sp>
        <p:sp>
          <p:nvSpPr>
            <p:cNvPr id="61" name="TextBox 60">
              <a:extLst>
                <a:ext uri="{FF2B5EF4-FFF2-40B4-BE49-F238E27FC236}">
                  <a16:creationId xmlns:a16="http://schemas.microsoft.com/office/drawing/2014/main" id="{FECA20F7-C01A-9F30-1E03-ED9EF434D05C}"/>
                </a:ext>
              </a:extLst>
            </p:cNvPr>
            <p:cNvSpPr txBox="1">
              <a:spLocks/>
            </p:cNvSpPr>
            <p:nvPr/>
          </p:nvSpPr>
          <p:spPr>
            <a:xfrm>
              <a:off x="7652781" y="3642657"/>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Casey Bell / Susannah Pedigo</a:t>
              </a:r>
            </a:p>
          </p:txBody>
        </p:sp>
        <p:pic>
          <p:nvPicPr>
            <p:cNvPr id="11" name="Picture 2" descr="Innovative solutions for today's energy challenges - Vesper Energy">
              <a:extLst>
                <a:ext uri="{FF2B5EF4-FFF2-40B4-BE49-F238E27FC236}">
                  <a16:creationId xmlns:a16="http://schemas.microsoft.com/office/drawing/2014/main" id="{D1FEA417-7F3D-4527-B272-7191C59D198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9895" y="3589037"/>
              <a:ext cx="990741" cy="3226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F0F29C66-E32D-3B2F-FBD3-812A897F2197}"/>
              </a:ext>
            </a:extLst>
          </p:cNvPr>
          <p:cNvGrpSpPr/>
          <p:nvPr/>
        </p:nvGrpSpPr>
        <p:grpSpPr>
          <a:xfrm>
            <a:off x="1239895" y="2825499"/>
            <a:ext cx="10265556" cy="332719"/>
            <a:chOff x="1239895" y="3073377"/>
            <a:chExt cx="10265556" cy="332719"/>
          </a:xfrm>
        </p:grpSpPr>
        <p:sp>
          <p:nvSpPr>
            <p:cNvPr id="32" name="TextBox 31">
              <a:extLst>
                <a:ext uri="{FF2B5EF4-FFF2-40B4-BE49-F238E27FC236}">
                  <a16:creationId xmlns:a16="http://schemas.microsoft.com/office/drawing/2014/main" id="{BF619C5A-BF0C-754A-9505-EE45DC429FE0}"/>
                </a:ext>
              </a:extLst>
            </p:cNvPr>
            <p:cNvSpPr txBox="1">
              <a:spLocks/>
            </p:cNvSpPr>
            <p:nvPr/>
          </p:nvSpPr>
          <p:spPr>
            <a:xfrm>
              <a:off x="4413900" y="3132014"/>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27</a:t>
              </a:r>
              <a:r>
                <a:rPr lang="en-US" sz="1400" baseline="30000"/>
                <a:t>th</a:t>
              </a:r>
              <a:r>
                <a:rPr lang="en-US" sz="1400"/>
                <a:t>   </a:t>
              </a:r>
            </a:p>
          </p:txBody>
        </p:sp>
        <p:sp>
          <p:nvSpPr>
            <p:cNvPr id="34" name="TextBox 33">
              <a:extLst>
                <a:ext uri="{FF2B5EF4-FFF2-40B4-BE49-F238E27FC236}">
                  <a16:creationId xmlns:a16="http://schemas.microsoft.com/office/drawing/2014/main" id="{6726D2E8-76FE-1CC9-093E-FC6EB9C3530A}"/>
                </a:ext>
              </a:extLst>
            </p:cNvPr>
            <p:cNvSpPr txBox="1">
              <a:spLocks/>
            </p:cNvSpPr>
            <p:nvPr/>
          </p:nvSpPr>
          <p:spPr>
            <a:xfrm>
              <a:off x="7652781" y="3132014"/>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Blake Holt / Sandeep Borkar</a:t>
              </a:r>
            </a:p>
          </p:txBody>
        </p:sp>
        <p:pic>
          <p:nvPicPr>
            <p:cNvPr id="13" name="Picture 4" descr="Lower Colorado River Authority - Wikipedia">
              <a:extLst>
                <a:ext uri="{FF2B5EF4-FFF2-40B4-BE49-F238E27FC236}">
                  <a16:creationId xmlns:a16="http://schemas.microsoft.com/office/drawing/2014/main" id="{908CEAE0-3BB9-39AD-9C5B-E85A1B3DA3E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9895" y="3073377"/>
              <a:ext cx="901115" cy="332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862A1DDA-5956-3725-6049-9B1FCF3E5F05}"/>
              </a:ext>
            </a:extLst>
          </p:cNvPr>
          <p:cNvGrpSpPr/>
          <p:nvPr/>
        </p:nvGrpSpPr>
        <p:grpSpPr>
          <a:xfrm>
            <a:off x="1239895" y="2354029"/>
            <a:ext cx="10265556" cy="327294"/>
            <a:chOff x="1239895" y="2562657"/>
            <a:chExt cx="10265556" cy="327294"/>
          </a:xfrm>
        </p:grpSpPr>
        <p:sp>
          <p:nvSpPr>
            <p:cNvPr id="28" name="TextBox 27">
              <a:extLst>
                <a:ext uri="{FF2B5EF4-FFF2-40B4-BE49-F238E27FC236}">
                  <a16:creationId xmlns:a16="http://schemas.microsoft.com/office/drawing/2014/main" id="{074F0250-7E9A-EDCC-4C85-2C7F31D903D4}"/>
                </a:ext>
              </a:extLst>
            </p:cNvPr>
            <p:cNvSpPr txBox="1">
              <a:spLocks/>
            </p:cNvSpPr>
            <p:nvPr/>
          </p:nvSpPr>
          <p:spPr>
            <a:xfrm>
              <a:off x="4413900" y="2618582"/>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27</a:t>
              </a:r>
              <a:r>
                <a:rPr lang="en-US" sz="1400" baseline="30000"/>
                <a:t>th</a:t>
              </a:r>
              <a:r>
                <a:rPr lang="en-US" sz="1400"/>
                <a:t> </a:t>
              </a:r>
            </a:p>
          </p:txBody>
        </p:sp>
        <p:sp>
          <p:nvSpPr>
            <p:cNvPr id="55" name="TextBox 54">
              <a:extLst>
                <a:ext uri="{FF2B5EF4-FFF2-40B4-BE49-F238E27FC236}">
                  <a16:creationId xmlns:a16="http://schemas.microsoft.com/office/drawing/2014/main" id="{E9883BDA-ACA2-00E6-B15E-D0D59E197429}"/>
                </a:ext>
              </a:extLst>
            </p:cNvPr>
            <p:cNvSpPr txBox="1">
              <a:spLocks/>
            </p:cNvSpPr>
            <p:nvPr/>
          </p:nvSpPr>
          <p:spPr>
            <a:xfrm>
              <a:off x="7652781" y="2618582"/>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Martha Henson</a:t>
              </a:r>
            </a:p>
          </p:txBody>
        </p:sp>
        <p:pic>
          <p:nvPicPr>
            <p:cNvPr id="1032" name="Picture 8" descr="Oncor Electric Delivery | ENERGY DELIVERY | DISTRIBUTORS | ECONOMIC  DEVELOPMENT | ELECTRIC LIGHT &amp; POWER COMPANIES | INDUSTRIAL ELECTRICAL">
              <a:extLst>
                <a:ext uri="{FF2B5EF4-FFF2-40B4-BE49-F238E27FC236}">
                  <a16:creationId xmlns:a16="http://schemas.microsoft.com/office/drawing/2014/main" id="{C072A056-557D-1CC5-AD24-944B15A551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9895" y="2562657"/>
              <a:ext cx="516396" cy="327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EF46F83-9309-0080-3395-665FBF42EDFF}"/>
              </a:ext>
            </a:extLst>
          </p:cNvPr>
          <p:cNvGrpSpPr/>
          <p:nvPr/>
        </p:nvGrpSpPr>
        <p:grpSpPr>
          <a:xfrm>
            <a:off x="1225744" y="1828222"/>
            <a:ext cx="10279707" cy="381631"/>
            <a:chOff x="1225744" y="2034738"/>
            <a:chExt cx="10279707" cy="381631"/>
          </a:xfrm>
        </p:grpSpPr>
        <p:sp>
          <p:nvSpPr>
            <p:cNvPr id="20" name="TextBox 19">
              <a:extLst>
                <a:ext uri="{FF2B5EF4-FFF2-40B4-BE49-F238E27FC236}">
                  <a16:creationId xmlns:a16="http://schemas.microsoft.com/office/drawing/2014/main" id="{5E5EDC3D-1508-B982-DD96-A6D3C66BF5FC}"/>
                </a:ext>
              </a:extLst>
            </p:cNvPr>
            <p:cNvSpPr txBox="1">
              <a:spLocks/>
            </p:cNvSpPr>
            <p:nvPr/>
          </p:nvSpPr>
          <p:spPr>
            <a:xfrm>
              <a:off x="4413900" y="2117831"/>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24</a:t>
              </a:r>
              <a:r>
                <a:rPr lang="en-US" sz="1400" baseline="30000"/>
                <a:t>th</a:t>
              </a:r>
              <a:r>
                <a:rPr lang="en-US" sz="1400"/>
                <a:t>, May 2</a:t>
              </a:r>
              <a:r>
                <a:rPr lang="en-US" sz="1400" baseline="30000"/>
                <a:t>nd</a:t>
              </a:r>
              <a:endParaRPr lang="en-US" sz="1400"/>
            </a:p>
          </p:txBody>
        </p:sp>
        <p:sp>
          <p:nvSpPr>
            <p:cNvPr id="54" name="TextBox 53">
              <a:extLst>
                <a:ext uri="{FF2B5EF4-FFF2-40B4-BE49-F238E27FC236}">
                  <a16:creationId xmlns:a16="http://schemas.microsoft.com/office/drawing/2014/main" id="{1407F7CD-1084-F0C8-703C-1519BCABE21D}"/>
                </a:ext>
              </a:extLst>
            </p:cNvPr>
            <p:cNvSpPr txBox="1">
              <a:spLocks/>
            </p:cNvSpPr>
            <p:nvPr/>
          </p:nvSpPr>
          <p:spPr>
            <a:xfrm>
              <a:off x="7652781" y="2117831"/>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Andrew Schaper</a:t>
              </a:r>
            </a:p>
          </p:txBody>
        </p:sp>
        <p:pic>
          <p:nvPicPr>
            <p:cNvPr id="29" name="Picture 10" descr="Schaper Energy Consulting | LinkedIn">
              <a:extLst>
                <a:ext uri="{FF2B5EF4-FFF2-40B4-BE49-F238E27FC236}">
                  <a16:creationId xmlns:a16="http://schemas.microsoft.com/office/drawing/2014/main" id="{713D8061-64BE-74B3-2A9E-4C66577E661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25744" y="2034738"/>
              <a:ext cx="381631" cy="3816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BC48D210-CF18-740B-E7D8-6D672F262D1E}"/>
              </a:ext>
            </a:extLst>
          </p:cNvPr>
          <p:cNvGrpSpPr/>
          <p:nvPr/>
        </p:nvGrpSpPr>
        <p:grpSpPr>
          <a:xfrm>
            <a:off x="1228986" y="1269168"/>
            <a:ext cx="10276465" cy="414878"/>
            <a:chOff x="1228986" y="1464374"/>
            <a:chExt cx="10276465" cy="414878"/>
          </a:xfrm>
        </p:grpSpPr>
        <p:sp>
          <p:nvSpPr>
            <p:cNvPr id="19" name="TextBox 18">
              <a:extLst>
                <a:ext uri="{FF2B5EF4-FFF2-40B4-BE49-F238E27FC236}">
                  <a16:creationId xmlns:a16="http://schemas.microsoft.com/office/drawing/2014/main" id="{C27AF933-7AF8-51D4-42A2-CD01B1447F48}"/>
                </a:ext>
              </a:extLst>
            </p:cNvPr>
            <p:cNvSpPr txBox="1">
              <a:spLocks/>
            </p:cNvSpPr>
            <p:nvPr/>
          </p:nvSpPr>
          <p:spPr>
            <a:xfrm>
              <a:off x="4413900" y="1564091"/>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23</a:t>
              </a:r>
              <a:r>
                <a:rPr lang="en-US" sz="1400" baseline="30000"/>
                <a:t>rd</a:t>
              </a:r>
              <a:r>
                <a:rPr lang="en-US" sz="1400"/>
                <a:t>  </a:t>
              </a:r>
            </a:p>
          </p:txBody>
        </p:sp>
        <p:sp>
          <p:nvSpPr>
            <p:cNvPr id="53" name="TextBox 52">
              <a:extLst>
                <a:ext uri="{FF2B5EF4-FFF2-40B4-BE49-F238E27FC236}">
                  <a16:creationId xmlns:a16="http://schemas.microsoft.com/office/drawing/2014/main" id="{B4DC361E-FC8F-9F86-257B-B9342DBF9E4D}"/>
                </a:ext>
              </a:extLst>
            </p:cNvPr>
            <p:cNvSpPr txBox="1">
              <a:spLocks/>
            </p:cNvSpPr>
            <p:nvPr/>
          </p:nvSpPr>
          <p:spPr>
            <a:xfrm>
              <a:off x="7652781" y="1564091"/>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Arushi Sharma Frank</a:t>
              </a:r>
            </a:p>
          </p:txBody>
        </p:sp>
        <p:pic>
          <p:nvPicPr>
            <p:cNvPr id="1036" name="Picture 12" descr="Luminary Strategies - Infocast">
              <a:extLst>
                <a:ext uri="{FF2B5EF4-FFF2-40B4-BE49-F238E27FC236}">
                  <a16:creationId xmlns:a16="http://schemas.microsoft.com/office/drawing/2014/main" id="{8E3AF120-4B01-AE70-A559-98ADB51B9F7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011" t="15775" r="15011" b="13844"/>
            <a:stretch>
              <a:fillRect/>
            </a:stretch>
          </p:blipFill>
          <p:spPr bwMode="auto">
            <a:xfrm>
              <a:off x="1228986" y="1464374"/>
              <a:ext cx="412499" cy="4148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B9FFBB5A-9302-45A6-BC4D-4382CB11BDC3}"/>
              </a:ext>
            </a:extLst>
          </p:cNvPr>
          <p:cNvGrpSpPr/>
          <p:nvPr/>
        </p:nvGrpSpPr>
        <p:grpSpPr>
          <a:xfrm>
            <a:off x="1239895" y="3769255"/>
            <a:ext cx="10265556" cy="251482"/>
            <a:chOff x="1239895" y="3848654"/>
            <a:chExt cx="10265556" cy="251482"/>
          </a:xfrm>
        </p:grpSpPr>
        <p:pic>
          <p:nvPicPr>
            <p:cNvPr id="62" name="Picture 2" descr="Skybox Datacenter">
              <a:extLst>
                <a:ext uri="{FF2B5EF4-FFF2-40B4-BE49-F238E27FC236}">
                  <a16:creationId xmlns:a16="http://schemas.microsoft.com/office/drawing/2014/main" id="{4F7660FF-1884-B09C-BF7F-25D5328EFE9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39895" y="3848654"/>
              <a:ext cx="1022976" cy="251482"/>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2C56EDD7-0CE4-F873-BFED-75FDACC7A74D}"/>
                </a:ext>
              </a:extLst>
            </p:cNvPr>
            <p:cNvSpPr txBox="1">
              <a:spLocks/>
            </p:cNvSpPr>
            <p:nvPr/>
          </p:nvSpPr>
          <p:spPr>
            <a:xfrm>
              <a:off x="4413900" y="3866673"/>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30</a:t>
              </a:r>
              <a:r>
                <a:rPr lang="en-US" sz="1400" baseline="30000"/>
                <a:t>th</a:t>
              </a:r>
              <a:r>
                <a:rPr lang="en-US" sz="1400"/>
                <a:t>  </a:t>
              </a:r>
            </a:p>
          </p:txBody>
        </p:sp>
        <p:sp>
          <p:nvSpPr>
            <p:cNvPr id="30" name="TextBox 29">
              <a:extLst>
                <a:ext uri="{FF2B5EF4-FFF2-40B4-BE49-F238E27FC236}">
                  <a16:creationId xmlns:a16="http://schemas.microsoft.com/office/drawing/2014/main" id="{A595E99E-0B26-DBDE-61A1-F51BDB692EA2}"/>
                </a:ext>
              </a:extLst>
            </p:cNvPr>
            <p:cNvSpPr txBox="1">
              <a:spLocks/>
            </p:cNvSpPr>
            <p:nvPr/>
          </p:nvSpPr>
          <p:spPr>
            <a:xfrm>
              <a:off x="7652781" y="3866673"/>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Haynes Strader</a:t>
              </a:r>
            </a:p>
          </p:txBody>
        </p:sp>
      </p:grpSp>
      <p:cxnSp>
        <p:nvCxnSpPr>
          <p:cNvPr id="1037" name="LineBasicDefault 7">
            <a:extLst>
              <a:ext uri="{FF2B5EF4-FFF2-40B4-BE49-F238E27FC236}">
                <a16:creationId xmlns:a16="http://schemas.microsoft.com/office/drawing/2014/main" id="{52208E07-4E15-83A1-81DB-318B91D42E62}"/>
              </a:ext>
            </a:extLst>
          </p:cNvPr>
          <p:cNvCxnSpPr>
            <a:cxnSpLocks/>
          </p:cNvCxnSpPr>
          <p:nvPr>
            <p:custDataLst>
              <p:tags r:id="rId8"/>
            </p:custDataLst>
          </p:nvPr>
        </p:nvCxnSpPr>
        <p:spPr>
          <a:xfrm>
            <a:off x="1185673" y="4092825"/>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3B995C74-AFE2-37E2-E45C-B1BCDE11C90F}"/>
              </a:ext>
            </a:extLst>
          </p:cNvPr>
          <p:cNvGrpSpPr/>
          <p:nvPr/>
        </p:nvGrpSpPr>
        <p:grpSpPr>
          <a:xfrm>
            <a:off x="1185673" y="4164913"/>
            <a:ext cx="10319778" cy="385039"/>
            <a:chOff x="1185673" y="4482949"/>
            <a:chExt cx="10319778" cy="385039"/>
          </a:xfrm>
        </p:grpSpPr>
        <p:sp>
          <p:nvSpPr>
            <p:cNvPr id="1040" name="TextBox 1039">
              <a:extLst>
                <a:ext uri="{FF2B5EF4-FFF2-40B4-BE49-F238E27FC236}">
                  <a16:creationId xmlns:a16="http://schemas.microsoft.com/office/drawing/2014/main" id="{089264C0-5E07-1101-6002-8849456D5985}"/>
                </a:ext>
              </a:extLst>
            </p:cNvPr>
            <p:cNvSpPr txBox="1">
              <a:spLocks/>
            </p:cNvSpPr>
            <p:nvPr/>
          </p:nvSpPr>
          <p:spPr>
            <a:xfrm>
              <a:off x="4413900" y="4567746"/>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30</a:t>
              </a:r>
              <a:r>
                <a:rPr lang="en-US" sz="1400" baseline="30000"/>
                <a:t>th</a:t>
              </a:r>
              <a:r>
                <a:rPr lang="en-US" sz="1400"/>
                <a:t>  </a:t>
              </a:r>
            </a:p>
          </p:txBody>
        </p:sp>
        <p:sp>
          <p:nvSpPr>
            <p:cNvPr id="1041" name="TextBox 1040">
              <a:extLst>
                <a:ext uri="{FF2B5EF4-FFF2-40B4-BE49-F238E27FC236}">
                  <a16:creationId xmlns:a16="http://schemas.microsoft.com/office/drawing/2014/main" id="{6ACD5FCB-8CA3-5C64-B257-BC7C8EFFA589}"/>
                </a:ext>
              </a:extLst>
            </p:cNvPr>
            <p:cNvSpPr txBox="1">
              <a:spLocks/>
            </p:cNvSpPr>
            <p:nvPr/>
          </p:nvSpPr>
          <p:spPr>
            <a:xfrm>
              <a:off x="7652781" y="4567746"/>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Bryn Baker / Eric Goff</a:t>
              </a:r>
            </a:p>
          </p:txBody>
        </p:sp>
        <p:pic>
          <p:nvPicPr>
            <p:cNvPr id="1042" name="Picture 14" descr="TEBA - Texas Energy Buyers Alliance">
              <a:extLst>
                <a:ext uri="{FF2B5EF4-FFF2-40B4-BE49-F238E27FC236}">
                  <a16:creationId xmlns:a16="http://schemas.microsoft.com/office/drawing/2014/main" id="{381D6156-B34F-228D-DB92-CBE33C07545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85673" y="4482949"/>
              <a:ext cx="969624" cy="38503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45" name="LineBasicDefault 7">
            <a:extLst>
              <a:ext uri="{FF2B5EF4-FFF2-40B4-BE49-F238E27FC236}">
                <a16:creationId xmlns:a16="http://schemas.microsoft.com/office/drawing/2014/main" id="{1B2269A0-0576-1C3C-17BE-556562176A08}"/>
              </a:ext>
            </a:extLst>
          </p:cNvPr>
          <p:cNvCxnSpPr>
            <a:cxnSpLocks/>
          </p:cNvCxnSpPr>
          <p:nvPr>
            <p:custDataLst>
              <p:tags r:id="rId9"/>
            </p:custDataLst>
          </p:nvPr>
        </p:nvCxnSpPr>
        <p:spPr>
          <a:xfrm>
            <a:off x="1185673" y="4622040"/>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B4AEEA3B-46E8-CC36-9DB4-A1E3D6764D9B}"/>
              </a:ext>
            </a:extLst>
          </p:cNvPr>
          <p:cNvGrpSpPr/>
          <p:nvPr/>
        </p:nvGrpSpPr>
        <p:grpSpPr>
          <a:xfrm>
            <a:off x="1185673" y="4694128"/>
            <a:ext cx="10319778" cy="274788"/>
            <a:chOff x="1185673" y="5074665"/>
            <a:chExt cx="10319778" cy="274788"/>
          </a:xfrm>
        </p:grpSpPr>
        <p:sp>
          <p:nvSpPr>
            <p:cNvPr id="1047" name="TextBox 1046">
              <a:extLst>
                <a:ext uri="{FF2B5EF4-FFF2-40B4-BE49-F238E27FC236}">
                  <a16:creationId xmlns:a16="http://schemas.microsoft.com/office/drawing/2014/main" id="{5E71B4ED-C7D0-4510-41CF-DC69E5EFC471}"/>
                </a:ext>
              </a:extLst>
            </p:cNvPr>
            <p:cNvSpPr txBox="1">
              <a:spLocks/>
            </p:cNvSpPr>
            <p:nvPr/>
          </p:nvSpPr>
          <p:spPr>
            <a:xfrm>
              <a:off x="4413900" y="5104337"/>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30</a:t>
              </a:r>
              <a:r>
                <a:rPr lang="en-US" sz="1400" baseline="30000"/>
                <a:t>th</a:t>
              </a:r>
              <a:r>
                <a:rPr lang="en-US" sz="1400"/>
                <a:t>  </a:t>
              </a:r>
            </a:p>
          </p:txBody>
        </p:sp>
        <p:sp>
          <p:nvSpPr>
            <p:cNvPr id="1048" name="TextBox 1047">
              <a:extLst>
                <a:ext uri="{FF2B5EF4-FFF2-40B4-BE49-F238E27FC236}">
                  <a16:creationId xmlns:a16="http://schemas.microsoft.com/office/drawing/2014/main" id="{C42106CF-1CA4-9B1B-565D-70FCEAEAD614}"/>
                </a:ext>
              </a:extLst>
            </p:cNvPr>
            <p:cNvSpPr txBox="1">
              <a:spLocks/>
            </p:cNvSpPr>
            <p:nvPr/>
          </p:nvSpPr>
          <p:spPr>
            <a:xfrm>
              <a:off x="7652781" y="5104337"/>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Tyler Petersen</a:t>
              </a:r>
            </a:p>
          </p:txBody>
        </p:sp>
        <p:pic>
          <p:nvPicPr>
            <p:cNvPr id="1050" name="Picture 16" descr="Home - Rowan Digital Infrastructure">
              <a:extLst>
                <a:ext uri="{FF2B5EF4-FFF2-40B4-BE49-F238E27FC236}">
                  <a16:creationId xmlns:a16="http://schemas.microsoft.com/office/drawing/2014/main" id="{141C170A-9491-6016-64F8-569B0611D9B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85673" y="5074665"/>
              <a:ext cx="1066586" cy="2747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LineBasicDefault 7">
            <a:extLst>
              <a:ext uri="{FF2B5EF4-FFF2-40B4-BE49-F238E27FC236}">
                <a16:creationId xmlns:a16="http://schemas.microsoft.com/office/drawing/2014/main" id="{FE15C40F-D09C-FED1-AA70-267FB8AEFF6A}"/>
              </a:ext>
            </a:extLst>
          </p:cNvPr>
          <p:cNvCxnSpPr>
            <a:cxnSpLocks/>
          </p:cNvCxnSpPr>
          <p:nvPr>
            <p:custDataLst>
              <p:tags r:id="rId10"/>
            </p:custDataLst>
          </p:nvPr>
        </p:nvCxnSpPr>
        <p:spPr>
          <a:xfrm>
            <a:off x="1185673" y="5041004"/>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144E2AF9-A54E-3180-8BC3-D507520A0E5B}"/>
              </a:ext>
            </a:extLst>
          </p:cNvPr>
          <p:cNvGrpSpPr/>
          <p:nvPr/>
        </p:nvGrpSpPr>
        <p:grpSpPr>
          <a:xfrm>
            <a:off x="1185673" y="5113092"/>
            <a:ext cx="10319778" cy="300359"/>
            <a:chOff x="1185673" y="5516493"/>
            <a:chExt cx="10319778" cy="300359"/>
          </a:xfrm>
        </p:grpSpPr>
        <p:sp>
          <p:nvSpPr>
            <p:cNvPr id="25" name="TextBox 24">
              <a:extLst>
                <a:ext uri="{FF2B5EF4-FFF2-40B4-BE49-F238E27FC236}">
                  <a16:creationId xmlns:a16="http://schemas.microsoft.com/office/drawing/2014/main" id="{D3C6CC6D-05F6-DD53-8451-0558A8AD1723}"/>
                </a:ext>
              </a:extLst>
            </p:cNvPr>
            <p:cNvSpPr txBox="1">
              <a:spLocks/>
            </p:cNvSpPr>
            <p:nvPr/>
          </p:nvSpPr>
          <p:spPr>
            <a:xfrm>
              <a:off x="4413900" y="5558950"/>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30</a:t>
              </a:r>
              <a:r>
                <a:rPr lang="en-US" sz="1400" baseline="30000"/>
                <a:t>th</a:t>
              </a:r>
              <a:r>
                <a:rPr lang="en-US" sz="1400"/>
                <a:t>  </a:t>
              </a:r>
            </a:p>
          </p:txBody>
        </p:sp>
        <p:sp>
          <p:nvSpPr>
            <p:cNvPr id="31" name="TextBox 30">
              <a:extLst>
                <a:ext uri="{FF2B5EF4-FFF2-40B4-BE49-F238E27FC236}">
                  <a16:creationId xmlns:a16="http://schemas.microsoft.com/office/drawing/2014/main" id="{331F980C-AF47-779D-C0F3-057C77A85ADC}"/>
                </a:ext>
              </a:extLst>
            </p:cNvPr>
            <p:cNvSpPr txBox="1">
              <a:spLocks/>
            </p:cNvSpPr>
            <p:nvPr/>
          </p:nvSpPr>
          <p:spPr>
            <a:xfrm>
              <a:off x="7652781" y="5558950"/>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Kevin Boudreaux</a:t>
              </a:r>
            </a:p>
          </p:txBody>
        </p:sp>
        <p:pic>
          <p:nvPicPr>
            <p:cNvPr id="2050" name="Picture 2" descr="MONARCH ENERGY">
              <a:extLst>
                <a:ext uri="{FF2B5EF4-FFF2-40B4-BE49-F238E27FC236}">
                  <a16:creationId xmlns:a16="http://schemas.microsoft.com/office/drawing/2014/main" id="{C575AA38-193E-4806-0F85-FF9933BDA2F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85673" y="5516493"/>
              <a:ext cx="961150" cy="30035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28" name="LineBasicDefault 7">
            <a:extLst>
              <a:ext uri="{FF2B5EF4-FFF2-40B4-BE49-F238E27FC236}">
                <a16:creationId xmlns:a16="http://schemas.microsoft.com/office/drawing/2014/main" id="{0311B111-E353-00B8-42AE-8E57D61DB1E1}"/>
              </a:ext>
            </a:extLst>
          </p:cNvPr>
          <p:cNvCxnSpPr>
            <a:cxnSpLocks/>
          </p:cNvCxnSpPr>
          <p:nvPr>
            <p:custDataLst>
              <p:tags r:id="rId11"/>
            </p:custDataLst>
          </p:nvPr>
        </p:nvCxnSpPr>
        <p:spPr>
          <a:xfrm>
            <a:off x="1185673" y="5485539"/>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B7B4874C-1C99-9DF2-4CB2-4C3D9264722D}"/>
              </a:ext>
            </a:extLst>
          </p:cNvPr>
          <p:cNvGrpSpPr/>
          <p:nvPr/>
        </p:nvGrpSpPr>
        <p:grpSpPr>
          <a:xfrm>
            <a:off x="1185673" y="5557627"/>
            <a:ext cx="10319778" cy="386034"/>
            <a:chOff x="1185673" y="6002305"/>
            <a:chExt cx="10319778" cy="386034"/>
          </a:xfrm>
        </p:grpSpPr>
        <p:sp>
          <p:nvSpPr>
            <p:cNvPr id="1030" name="TextBox 1029">
              <a:extLst>
                <a:ext uri="{FF2B5EF4-FFF2-40B4-BE49-F238E27FC236}">
                  <a16:creationId xmlns:a16="http://schemas.microsoft.com/office/drawing/2014/main" id="{C140E282-B177-010B-1C6A-B6BF3CC4CC13}"/>
                </a:ext>
              </a:extLst>
            </p:cNvPr>
            <p:cNvSpPr txBox="1">
              <a:spLocks/>
            </p:cNvSpPr>
            <p:nvPr/>
          </p:nvSpPr>
          <p:spPr>
            <a:xfrm>
              <a:off x="4413900" y="6087600"/>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May 1</a:t>
              </a:r>
              <a:r>
                <a:rPr lang="en-US" sz="1400" baseline="30000"/>
                <a:t>st</a:t>
              </a:r>
              <a:r>
                <a:rPr lang="en-US" sz="1400"/>
                <a:t> </a:t>
              </a:r>
            </a:p>
          </p:txBody>
        </p:sp>
        <p:sp>
          <p:nvSpPr>
            <p:cNvPr id="1033" name="TextBox 1032">
              <a:extLst>
                <a:ext uri="{FF2B5EF4-FFF2-40B4-BE49-F238E27FC236}">
                  <a16:creationId xmlns:a16="http://schemas.microsoft.com/office/drawing/2014/main" id="{95245A6B-AE17-D335-49D1-EA0F44519B9A}"/>
                </a:ext>
              </a:extLst>
            </p:cNvPr>
            <p:cNvSpPr txBox="1">
              <a:spLocks/>
            </p:cNvSpPr>
            <p:nvPr/>
          </p:nvSpPr>
          <p:spPr>
            <a:xfrm>
              <a:off x="7652781" y="6087600"/>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Cameron </a:t>
              </a:r>
              <a:r>
                <a:rPr lang="en-US" sz="1400" err="1"/>
                <a:t>Poursoltan</a:t>
              </a:r>
              <a:endParaRPr lang="en-US" sz="1400"/>
            </a:p>
          </p:txBody>
        </p:sp>
        <p:pic>
          <p:nvPicPr>
            <p:cNvPr id="2052" name="Picture 4" descr="Advocacy and Collaboration - Equinix Sustainability">
              <a:extLst>
                <a:ext uri="{FF2B5EF4-FFF2-40B4-BE49-F238E27FC236}">
                  <a16:creationId xmlns:a16="http://schemas.microsoft.com/office/drawing/2014/main" id="{498D19E4-6E4E-49D0-413A-0DF8081DA21F}"/>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9999" t="1" r="21447" b="4377"/>
            <a:stretch>
              <a:fillRect/>
            </a:stretch>
          </p:blipFill>
          <p:spPr bwMode="auto">
            <a:xfrm>
              <a:off x="1185673" y="6002305"/>
              <a:ext cx="494460" cy="38603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LineBasicDefault 7">
            <a:extLst>
              <a:ext uri="{FF2B5EF4-FFF2-40B4-BE49-F238E27FC236}">
                <a16:creationId xmlns:a16="http://schemas.microsoft.com/office/drawing/2014/main" id="{2F287A03-6378-7C3C-837E-CFE690824982}"/>
              </a:ext>
            </a:extLst>
          </p:cNvPr>
          <p:cNvCxnSpPr>
            <a:cxnSpLocks/>
          </p:cNvCxnSpPr>
          <p:nvPr>
            <p:custDataLst>
              <p:tags r:id="rId12"/>
            </p:custDataLst>
          </p:nvPr>
        </p:nvCxnSpPr>
        <p:spPr>
          <a:xfrm>
            <a:off x="1185673" y="6015749"/>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37232D81-3C29-3633-7D92-A17F8D7562C6}"/>
              </a:ext>
            </a:extLst>
          </p:cNvPr>
          <p:cNvGrpSpPr/>
          <p:nvPr/>
        </p:nvGrpSpPr>
        <p:grpSpPr>
          <a:xfrm>
            <a:off x="1185673" y="6087843"/>
            <a:ext cx="10319778" cy="299351"/>
            <a:chOff x="1185673" y="6180309"/>
            <a:chExt cx="10319778" cy="299351"/>
          </a:xfrm>
        </p:grpSpPr>
        <p:sp>
          <p:nvSpPr>
            <p:cNvPr id="36" name="TextBox 35">
              <a:extLst>
                <a:ext uri="{FF2B5EF4-FFF2-40B4-BE49-F238E27FC236}">
                  <a16:creationId xmlns:a16="http://schemas.microsoft.com/office/drawing/2014/main" id="{8284377C-DB94-FB9E-D50F-DBD863CA8A11}"/>
                </a:ext>
              </a:extLst>
            </p:cNvPr>
            <p:cNvSpPr txBox="1">
              <a:spLocks/>
            </p:cNvSpPr>
            <p:nvPr/>
          </p:nvSpPr>
          <p:spPr>
            <a:xfrm>
              <a:off x="4413900" y="6222262"/>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May 1</a:t>
              </a:r>
              <a:r>
                <a:rPr lang="en-US" sz="1400" baseline="30000"/>
                <a:t>st</a:t>
              </a:r>
              <a:r>
                <a:rPr lang="en-US" sz="1400"/>
                <a:t> </a:t>
              </a:r>
            </a:p>
          </p:txBody>
        </p:sp>
        <p:sp>
          <p:nvSpPr>
            <p:cNvPr id="37" name="TextBox 36">
              <a:extLst>
                <a:ext uri="{FF2B5EF4-FFF2-40B4-BE49-F238E27FC236}">
                  <a16:creationId xmlns:a16="http://schemas.microsoft.com/office/drawing/2014/main" id="{434B4143-BF59-39C7-AB04-F9F1C0996A7F}"/>
                </a:ext>
              </a:extLst>
            </p:cNvPr>
            <p:cNvSpPr txBox="1">
              <a:spLocks/>
            </p:cNvSpPr>
            <p:nvPr/>
          </p:nvSpPr>
          <p:spPr>
            <a:xfrm>
              <a:off x="7652781" y="6222262"/>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Shannon Caraway</a:t>
              </a:r>
            </a:p>
          </p:txBody>
        </p:sp>
        <p:pic>
          <p:nvPicPr>
            <p:cNvPr id="39" name="Picture 38">
              <a:extLst>
                <a:ext uri="{FF2B5EF4-FFF2-40B4-BE49-F238E27FC236}">
                  <a16:creationId xmlns:a16="http://schemas.microsoft.com/office/drawing/2014/main" id="{081CCF54-DDE7-9F8C-B48D-F2ED67DAE3E2}"/>
                </a:ext>
              </a:extLst>
            </p:cNvPr>
            <p:cNvPicPr>
              <a:picLocks noChangeAspect="1"/>
            </p:cNvPicPr>
            <p:nvPr/>
          </p:nvPicPr>
          <p:blipFill>
            <a:blip r:embed="rId26"/>
            <a:stretch>
              <a:fillRect/>
            </a:stretch>
          </p:blipFill>
          <p:spPr>
            <a:xfrm>
              <a:off x="1185673" y="6180309"/>
              <a:ext cx="602979" cy="299351"/>
            </a:xfrm>
            <a:prstGeom prst="rect">
              <a:avLst/>
            </a:prstGeom>
            <a:ln>
              <a:noFill/>
            </a:ln>
          </p:spPr>
        </p:pic>
      </p:grpSp>
    </p:spTree>
    <p:extLst>
      <p:ext uri="{BB962C8B-B14F-4D97-AF65-F5344CB8AC3E}">
        <p14:creationId xmlns:p14="http://schemas.microsoft.com/office/powerpoint/2010/main" val="3550176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89B38842-C4EC-B435-A598-2F5A3E0225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0" name="think-cell data - do not delete" hidden="1">
                        <a:extLst>
                          <a:ext uri="{FF2B5EF4-FFF2-40B4-BE49-F238E27FC236}">
                            <a16:creationId xmlns:a16="http://schemas.microsoft.com/office/drawing/2014/main" id="{89B38842-C4EC-B435-A598-2F5A3E0225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032148F-1162-1199-68E8-7BDC84986D0E}"/>
              </a:ext>
            </a:extLst>
          </p:cNvPr>
          <p:cNvSpPr/>
          <p:nvPr/>
        </p:nvSpPr>
        <p:spPr>
          <a:xfrm>
            <a:off x="420624" y="1574559"/>
            <a:ext cx="11276076" cy="1726425"/>
          </a:xfrm>
          <a:prstGeom prst="rect">
            <a:avLst/>
          </a:prstGeom>
          <a:solidFill>
            <a:schemeClr val="accent5">
              <a:lumMod val="40000"/>
              <a:lumOff val="6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200" b="1">
              <a:solidFill>
                <a:schemeClr val="tx1"/>
              </a:solidFill>
            </a:endParaRPr>
          </a:p>
        </p:txBody>
      </p:sp>
      <p:sp>
        <p:nvSpPr>
          <p:cNvPr id="2" name="Title Placeholder 1">
            <a:extLst>
              <a:ext uri="{FF2B5EF4-FFF2-40B4-BE49-F238E27FC236}">
                <a16:creationId xmlns:a16="http://schemas.microsoft.com/office/drawing/2014/main" id="{5CE31A47-D423-B6FB-0566-9BC4E0A94B94}"/>
              </a:ext>
            </a:extLst>
          </p:cNvPr>
          <p:cNvSpPr>
            <a:spLocks noGrp="1"/>
          </p:cNvSpPr>
          <p:nvPr>
            <p:ph type="title"/>
          </p:nvPr>
        </p:nvSpPr>
        <p:spPr/>
        <p:txBody>
          <a:bodyPr vert="horz"/>
          <a:lstStyle/>
          <a:p>
            <a:r>
              <a:rPr lang="en-US"/>
              <a:t>Key open issues from stakeholder comments</a:t>
            </a:r>
          </a:p>
        </p:txBody>
      </p:sp>
      <p:sp>
        <p:nvSpPr>
          <p:cNvPr id="3" name="Text Placeholder 9">
            <a:extLst>
              <a:ext uri="{FF2B5EF4-FFF2-40B4-BE49-F238E27FC236}">
                <a16:creationId xmlns:a16="http://schemas.microsoft.com/office/drawing/2014/main" id="{8BB36655-49BB-CB40-1D81-C7287D5197E9}"/>
              </a:ext>
            </a:extLst>
          </p:cNvPr>
          <p:cNvSpPr>
            <a:spLocks noGrp="1"/>
          </p:cNvSpPr>
          <p:nvPr>
            <p:ph type="body" sz="quarter" idx="16"/>
          </p:nvPr>
        </p:nvSpPr>
        <p:spPr/>
        <p:txBody>
          <a:bodyPr/>
          <a:lstStyle/>
          <a:p>
            <a:pPr marL="285750" indent="-285750">
              <a:buFont typeface="Arial" panose="020B0604020202020204" pitchFamily="34" charset="0"/>
              <a:buChar char="•"/>
            </a:pPr>
            <a:r>
              <a:rPr lang="en-US"/>
              <a:t>Backdating or prioritizing RPG studies over Large Load Interconnection Studies</a:t>
            </a:r>
          </a:p>
          <a:p>
            <a:pPr marL="834390" lvl="1" indent="-285750"/>
            <a:r>
              <a:rPr lang="en-US"/>
              <a:t>Some stakeholders have proposed backdating RPG studies based on initial expected ERCOT independent review (EIR) completion or ranking Large Loads included in an RPG study ahead of those that have completed the LLI study process</a:t>
            </a:r>
          </a:p>
          <a:p>
            <a:pPr marL="834390" lvl="1" indent="-285750"/>
            <a:r>
              <a:rPr lang="en-US"/>
              <a:t>Other stakeholders have opposed this proposal</a:t>
            </a:r>
          </a:p>
          <a:p>
            <a:pPr marL="834390" lvl="1" indent="-285750"/>
            <a:r>
              <a:rPr lang="en-US"/>
              <a:t>ERCOT opposes this treatment as it breaks the reliability-based, deterministic approach proposed in PGRR145</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Allowing otherwise non-qualified LLIs to be included as “studied load” in Batch Zero if they request PCLR or WLPUN treatment</a:t>
            </a:r>
          </a:p>
          <a:p>
            <a:pPr marL="834390" lvl="1" indent="-285750"/>
            <a:r>
              <a:rPr lang="en-US"/>
              <a:t>Multiple stakeholders have proposed allowing LLIs that do not otherwise qualify for inclusion in Batch Zero to be included as studied load if they agree to take on the “transmission risk” of PCLR status or bring their own generation (WLPUN)</a:t>
            </a:r>
          </a:p>
          <a:p>
            <a:pPr marL="834390" lvl="1" indent="-285750"/>
            <a:r>
              <a:rPr lang="en-US"/>
              <a:t>ERCOT opposes this proposal since the complexity involved in introducing non-qualified PCLRs and BYOG in the in Batch Zero process will put the already aggressive timeline at risk</a:t>
            </a:r>
          </a:p>
          <a:p>
            <a:pPr marL="285750" indent="-285750"/>
            <a:endParaRPr lang="en-US"/>
          </a:p>
          <a:p>
            <a:pPr marL="285750" indent="-285750">
              <a:buFont typeface="Arial" panose="020B0604020202020204" pitchFamily="34" charset="0"/>
              <a:buChar char="•"/>
            </a:pPr>
            <a:r>
              <a:rPr lang="en-US"/>
              <a:t>Opposition to certain aspects of PUC guidance from the April 17 Open Meeting</a:t>
            </a:r>
          </a:p>
          <a:p>
            <a:pPr marL="834390" lvl="1" indent="-285750"/>
            <a:r>
              <a:rPr lang="en-US"/>
              <a:t>ERCOT notes that PUC Staff in their April 29 comments affirmed ERCOT’s April 23 comments as appropriately capturing PUC guidance</a:t>
            </a:r>
          </a:p>
          <a:p>
            <a:pPr marL="834390" lvl="1" indent="-285750"/>
            <a:endParaRPr lang="en-US"/>
          </a:p>
          <a:p>
            <a:pPr marL="834390" lvl="1" indent="-285750"/>
            <a:endParaRPr lang="en-US"/>
          </a:p>
        </p:txBody>
      </p:sp>
      <p:sp>
        <p:nvSpPr>
          <p:cNvPr id="4" name="Slide Number Placeholder 5">
            <a:extLst>
              <a:ext uri="{FF2B5EF4-FFF2-40B4-BE49-F238E27FC236}">
                <a16:creationId xmlns:a16="http://schemas.microsoft.com/office/drawing/2014/main" id="{FE53CE67-033E-99A1-3429-69A512C5BDAF}"/>
              </a:ext>
            </a:extLst>
          </p:cNvPr>
          <p:cNvSpPr>
            <a:spLocks noGrp="1"/>
          </p:cNvSpPr>
          <p:nvPr>
            <p:ph type="sldNum" sz="quarter" idx="12"/>
          </p:nvPr>
        </p:nvSpPr>
        <p:spPr/>
        <p:txBody>
          <a:bodyPr/>
          <a:lstStyle/>
          <a:p>
            <a:fld id="{BCDE79FB-97BA-492B-8D57-F1373F9ADA95}" type="slidenum">
              <a:rPr lang="en-US" smtClean="0"/>
              <a:t>34</a:t>
            </a:fld>
            <a:endParaRPr lang="en-US"/>
          </a:p>
        </p:txBody>
      </p:sp>
      <p:grpSp>
        <p:nvGrpSpPr>
          <p:cNvPr id="5" name="Group 4">
            <a:extLst>
              <a:ext uri="{FF2B5EF4-FFF2-40B4-BE49-F238E27FC236}">
                <a16:creationId xmlns:a16="http://schemas.microsoft.com/office/drawing/2014/main" id="{68247501-7CE8-CCD9-6042-36B936419D49}"/>
              </a:ext>
            </a:extLst>
          </p:cNvPr>
          <p:cNvGrpSpPr/>
          <p:nvPr/>
        </p:nvGrpSpPr>
        <p:grpSpPr>
          <a:xfrm>
            <a:off x="9616727" y="919115"/>
            <a:ext cx="2041873" cy="182880"/>
            <a:chOff x="8914466" y="477748"/>
            <a:chExt cx="2041873" cy="182880"/>
          </a:xfrm>
        </p:grpSpPr>
        <p:sp>
          <p:nvSpPr>
            <p:cNvPr id="6" name="Rectangle 5">
              <a:extLst>
                <a:ext uri="{FF2B5EF4-FFF2-40B4-BE49-F238E27FC236}">
                  <a16:creationId xmlns:a16="http://schemas.microsoft.com/office/drawing/2014/main" id="{079F126E-4EAF-9548-74C7-E8BF636CAAB9}"/>
                </a:ext>
              </a:extLst>
            </p:cNvPr>
            <p:cNvSpPr/>
            <p:nvPr/>
          </p:nvSpPr>
          <p:spPr>
            <a:xfrm>
              <a:off x="8914466" y="477748"/>
              <a:ext cx="182880" cy="182880"/>
            </a:xfrm>
            <a:prstGeom prst="rect">
              <a:avLst/>
            </a:prstGeom>
            <a:solidFill>
              <a:schemeClr val="accent5">
                <a:lumMod val="40000"/>
                <a:lumOff val="6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200" b="1">
                <a:solidFill>
                  <a:schemeClr val="tx1"/>
                </a:solidFill>
              </a:endParaRPr>
            </a:p>
          </p:txBody>
        </p:sp>
        <p:sp>
          <p:nvSpPr>
            <p:cNvPr id="7" name="TextBox 6">
              <a:extLst>
                <a:ext uri="{FF2B5EF4-FFF2-40B4-BE49-F238E27FC236}">
                  <a16:creationId xmlns:a16="http://schemas.microsoft.com/office/drawing/2014/main" id="{864B1B33-C862-56B7-593C-0E47D53B7CA9}"/>
                </a:ext>
              </a:extLst>
            </p:cNvPr>
            <p:cNvSpPr txBox="1">
              <a:spLocks/>
            </p:cNvSpPr>
            <p:nvPr/>
          </p:nvSpPr>
          <p:spPr>
            <a:xfrm>
              <a:off x="9196786" y="488397"/>
              <a:ext cx="1759553" cy="16158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050"/>
                <a:t>Detailed on next slide</a:t>
              </a:r>
            </a:p>
          </p:txBody>
        </p:sp>
      </p:grpSp>
    </p:spTree>
    <p:extLst>
      <p:ext uri="{BB962C8B-B14F-4D97-AF65-F5344CB8AC3E}">
        <p14:creationId xmlns:p14="http://schemas.microsoft.com/office/powerpoint/2010/main" val="1072705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35672B6D-E104-373A-6815-17F26E4B93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15" name="think-cell data - do not delete" hidden="1">
                        <a:extLst>
                          <a:ext uri="{FF2B5EF4-FFF2-40B4-BE49-F238E27FC236}">
                            <a16:creationId xmlns:a16="http://schemas.microsoft.com/office/drawing/2014/main" id="{35672B6D-E104-373A-6815-17F26E4B935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3" name="Rectangle 62">
            <a:extLst>
              <a:ext uri="{FF2B5EF4-FFF2-40B4-BE49-F238E27FC236}">
                <a16:creationId xmlns:a16="http://schemas.microsoft.com/office/drawing/2014/main" id="{3809CE4A-C061-0813-EEE7-0E145A4A4A0D}"/>
              </a:ext>
            </a:extLst>
          </p:cNvPr>
          <p:cNvSpPr/>
          <p:nvPr/>
        </p:nvSpPr>
        <p:spPr>
          <a:xfrm>
            <a:off x="3724009" y="1713511"/>
            <a:ext cx="1110070" cy="1922403"/>
          </a:xfrm>
          <a:prstGeom prst="rect">
            <a:avLst/>
          </a:prstGeom>
          <a:solidFill>
            <a:schemeClr val="accent5">
              <a:lumMod val="40000"/>
              <a:lumOff val="6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200" b="1">
              <a:solidFill>
                <a:schemeClr val="tx1"/>
              </a:solidFill>
            </a:endParaRPr>
          </a:p>
        </p:txBody>
      </p:sp>
      <p:sp>
        <p:nvSpPr>
          <p:cNvPr id="64" name="Rectangle 63">
            <a:extLst>
              <a:ext uri="{FF2B5EF4-FFF2-40B4-BE49-F238E27FC236}">
                <a16:creationId xmlns:a16="http://schemas.microsoft.com/office/drawing/2014/main" id="{9D8B5BA6-389B-59EE-AB52-46A3E4F636D6}"/>
              </a:ext>
            </a:extLst>
          </p:cNvPr>
          <p:cNvSpPr/>
          <p:nvPr/>
        </p:nvSpPr>
        <p:spPr>
          <a:xfrm>
            <a:off x="7607752" y="1713511"/>
            <a:ext cx="1110070" cy="1922403"/>
          </a:xfrm>
          <a:prstGeom prst="rect">
            <a:avLst/>
          </a:prstGeom>
          <a:solidFill>
            <a:schemeClr val="accent5">
              <a:lumMod val="40000"/>
              <a:lumOff val="6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200" b="1">
              <a:solidFill>
                <a:schemeClr val="tx1"/>
              </a:solidFill>
            </a:endParaRPr>
          </a:p>
        </p:txBody>
      </p:sp>
      <p:sp>
        <p:nvSpPr>
          <p:cNvPr id="2" name="Title Placeholder 1">
            <a:extLst>
              <a:ext uri="{FF2B5EF4-FFF2-40B4-BE49-F238E27FC236}">
                <a16:creationId xmlns:a16="http://schemas.microsoft.com/office/drawing/2014/main" id="{E23D8A2B-0B1B-B6C7-9403-E7EAB20C22E0}"/>
              </a:ext>
            </a:extLst>
          </p:cNvPr>
          <p:cNvSpPr>
            <a:spLocks noGrp="1"/>
          </p:cNvSpPr>
          <p:nvPr>
            <p:ph type="title"/>
          </p:nvPr>
        </p:nvSpPr>
        <p:spPr>
          <a:xfrm>
            <a:off x="1257300" y="457200"/>
            <a:ext cx="10401300" cy="664797"/>
          </a:xfrm>
        </p:spPr>
        <p:txBody>
          <a:bodyPr vert="horz">
            <a:spAutoFit/>
          </a:bodyPr>
          <a:lstStyle/>
          <a:p>
            <a:r>
              <a:rPr lang="en-GB"/>
              <a:t>RPG study validity proposal: </a:t>
            </a:r>
            <a:r>
              <a:rPr lang="en-US"/>
              <a:t>Backdating RPG projects breaks deterministic, reliability-based ordering</a:t>
            </a:r>
            <a:endParaRPr lang="en-GB"/>
          </a:p>
        </p:txBody>
      </p:sp>
      <p:sp>
        <p:nvSpPr>
          <p:cNvPr id="4" name="Slide Number Placeholder 5">
            <a:extLst>
              <a:ext uri="{FF2B5EF4-FFF2-40B4-BE49-F238E27FC236}">
                <a16:creationId xmlns:a16="http://schemas.microsoft.com/office/drawing/2014/main" id="{54F5CE44-9219-CD8E-3C00-C415336579E9}"/>
              </a:ext>
            </a:extLst>
          </p:cNvPr>
          <p:cNvSpPr>
            <a:spLocks noGrp="1"/>
          </p:cNvSpPr>
          <p:nvPr>
            <p:ph type="sldNum" sz="quarter" idx="12"/>
          </p:nvPr>
        </p:nvSpPr>
        <p:spPr/>
        <p:txBody>
          <a:bodyPr/>
          <a:lstStyle/>
          <a:p>
            <a:fld id="{BCDE79FB-97BA-492B-8D57-F1373F9ADA95}" type="slidenum">
              <a:rPr lang="en-US" smtClean="0"/>
              <a:t>35</a:t>
            </a:fld>
            <a:endParaRPr lang="en-US"/>
          </a:p>
        </p:txBody>
      </p:sp>
      <p:grpSp>
        <p:nvGrpSpPr>
          <p:cNvPr id="6" name="Group 5">
            <a:extLst>
              <a:ext uri="{FF2B5EF4-FFF2-40B4-BE49-F238E27FC236}">
                <a16:creationId xmlns:a16="http://schemas.microsoft.com/office/drawing/2014/main" id="{E67A39CA-E1B4-4A12-5B79-008E0BBFBAF5}"/>
              </a:ext>
            </a:extLst>
          </p:cNvPr>
          <p:cNvGrpSpPr>
            <a:grpSpLocks/>
          </p:cNvGrpSpPr>
          <p:nvPr/>
        </p:nvGrpSpPr>
        <p:grpSpPr>
          <a:xfrm>
            <a:off x="1257300" y="1308071"/>
            <a:ext cx="3694136" cy="211138"/>
            <a:chOff x="1257300" y="1665156"/>
            <a:chExt cx="2802637" cy="256495"/>
          </a:xfrm>
        </p:grpSpPr>
        <p:sp>
          <p:nvSpPr>
            <p:cNvPr id="7" name="TextBox 6">
              <a:extLst>
                <a:ext uri="{FF2B5EF4-FFF2-40B4-BE49-F238E27FC236}">
                  <a16:creationId xmlns:a16="http://schemas.microsoft.com/office/drawing/2014/main" id="{BB2AA06C-5D99-A99A-A65E-A06DE25AA9C2}"/>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PGRR145 current proposal</a:t>
              </a:r>
              <a:endParaRPr lang="en-US" sz="1200"/>
            </a:p>
          </p:txBody>
        </p:sp>
        <p:cxnSp>
          <p:nvCxnSpPr>
            <p:cNvPr id="8" name="LineBasicDefault 7">
              <a:extLst>
                <a:ext uri="{FF2B5EF4-FFF2-40B4-BE49-F238E27FC236}">
                  <a16:creationId xmlns:a16="http://schemas.microsoft.com/office/drawing/2014/main" id="{54D206CA-9A08-EFD7-9699-0F4CB7E86150}"/>
                </a:ext>
              </a:extLst>
            </p:cNvPr>
            <p:cNvCxnSpPr>
              <a:cxnSpLocks/>
            </p:cNvCxnSpPr>
            <p:nvPr>
              <p:custDataLst>
                <p:tags r:id="rId9"/>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1C4B6705-E6EB-5C32-4610-2651817A9D43}"/>
              </a:ext>
            </a:extLst>
          </p:cNvPr>
          <p:cNvGrpSpPr/>
          <p:nvPr/>
        </p:nvGrpSpPr>
        <p:grpSpPr>
          <a:xfrm>
            <a:off x="5196377" y="1308071"/>
            <a:ext cx="3694136" cy="211138"/>
            <a:chOff x="1257300" y="1665156"/>
            <a:chExt cx="2802637" cy="256495"/>
          </a:xfrm>
        </p:grpSpPr>
        <p:sp>
          <p:nvSpPr>
            <p:cNvPr id="10" name="TextBox 9">
              <a:extLst>
                <a:ext uri="{FF2B5EF4-FFF2-40B4-BE49-F238E27FC236}">
                  <a16:creationId xmlns:a16="http://schemas.microsoft.com/office/drawing/2014/main" id="{8D687993-8A23-FA7F-7C56-0691B1AE3D94}"/>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Stakeholder proposal</a:t>
              </a:r>
              <a:endParaRPr lang="en-US" sz="1200"/>
            </a:p>
          </p:txBody>
        </p:sp>
        <p:cxnSp>
          <p:nvCxnSpPr>
            <p:cNvPr id="11" name="LineBasicDefault 7">
              <a:extLst>
                <a:ext uri="{FF2B5EF4-FFF2-40B4-BE49-F238E27FC236}">
                  <a16:creationId xmlns:a16="http://schemas.microsoft.com/office/drawing/2014/main" id="{FC8D5143-51A0-24C8-E7F2-7FFAB7D5759F}"/>
                </a:ext>
              </a:extLst>
            </p:cNvPr>
            <p:cNvCxnSpPr>
              <a:cxnSpLocks/>
            </p:cNvCxnSpPr>
            <p:nvPr>
              <p:custDataLst>
                <p:tags r:id="rId8"/>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1A94EAA6-E850-3F6A-3C89-7F035DEF06A9}"/>
              </a:ext>
            </a:extLst>
          </p:cNvPr>
          <p:cNvGrpSpPr/>
          <p:nvPr/>
        </p:nvGrpSpPr>
        <p:grpSpPr>
          <a:xfrm>
            <a:off x="9135455" y="1308071"/>
            <a:ext cx="2523145" cy="211138"/>
            <a:chOff x="1257300" y="1665156"/>
            <a:chExt cx="2802637" cy="256495"/>
          </a:xfrm>
        </p:grpSpPr>
        <p:sp>
          <p:nvSpPr>
            <p:cNvPr id="13" name="TextBox 12">
              <a:extLst>
                <a:ext uri="{FF2B5EF4-FFF2-40B4-BE49-F238E27FC236}">
                  <a16:creationId xmlns:a16="http://schemas.microsoft.com/office/drawing/2014/main" id="{0A5094F0-A190-A5B3-04C4-CBBD31A3246C}"/>
                </a:ext>
              </a:extLst>
            </p:cNvPr>
            <p:cNvSpPr txBox="1">
              <a:spLocks/>
            </p:cNvSpPr>
            <p:nvPr/>
          </p:nvSpPr>
          <p:spPr>
            <a:xfrm>
              <a:off x="1257300" y="1665156"/>
              <a:ext cx="2802637" cy="22433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Challenges with proposal</a:t>
              </a:r>
              <a:endParaRPr lang="en-US" sz="1200"/>
            </a:p>
          </p:txBody>
        </p:sp>
        <p:cxnSp>
          <p:nvCxnSpPr>
            <p:cNvPr id="14" name="LineBasicDefault 7">
              <a:extLst>
                <a:ext uri="{FF2B5EF4-FFF2-40B4-BE49-F238E27FC236}">
                  <a16:creationId xmlns:a16="http://schemas.microsoft.com/office/drawing/2014/main" id="{362443FF-6BA5-A31C-5781-F7BB8DF6043B}"/>
                </a:ext>
              </a:extLst>
            </p:cNvPr>
            <p:cNvCxnSpPr>
              <a:cxnSpLocks/>
            </p:cNvCxnSpPr>
            <p:nvPr>
              <p:custDataLst>
                <p:tags r:id="rId7"/>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9CE3CDC6-BF7B-7801-0CFC-B61FAD4DD78A}"/>
              </a:ext>
            </a:extLst>
          </p:cNvPr>
          <p:cNvCxnSpPr>
            <a:cxnSpLocks/>
          </p:cNvCxnSpPr>
          <p:nvPr/>
        </p:nvCxnSpPr>
        <p:spPr>
          <a:xfrm>
            <a:off x="1746607" y="1890981"/>
            <a:ext cx="32048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C4CA2EB-9F6A-5583-44A5-B80DAA0A9204}"/>
              </a:ext>
            </a:extLst>
          </p:cNvPr>
          <p:cNvCxnSpPr>
            <a:cxnSpLocks/>
          </p:cNvCxnSpPr>
          <p:nvPr/>
        </p:nvCxnSpPr>
        <p:spPr>
          <a:xfrm>
            <a:off x="5685684" y="1890981"/>
            <a:ext cx="32048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6E34B30-14DF-A91B-400D-30DA17F7623D}"/>
              </a:ext>
            </a:extLst>
          </p:cNvPr>
          <p:cNvCxnSpPr>
            <a:cxnSpLocks/>
          </p:cNvCxnSpPr>
          <p:nvPr/>
        </p:nvCxnSpPr>
        <p:spPr>
          <a:xfrm>
            <a:off x="1746607" y="2902873"/>
            <a:ext cx="32048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6018E17-74E7-6609-5A5D-FDBAF17969B8}"/>
              </a:ext>
            </a:extLst>
          </p:cNvPr>
          <p:cNvCxnSpPr>
            <a:cxnSpLocks/>
          </p:cNvCxnSpPr>
          <p:nvPr/>
        </p:nvCxnSpPr>
        <p:spPr>
          <a:xfrm>
            <a:off x="5685684" y="2902873"/>
            <a:ext cx="32048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57F5513-168A-2B72-060A-863D38D8DF79}"/>
              </a:ext>
            </a:extLst>
          </p:cNvPr>
          <p:cNvSpPr txBox="1">
            <a:spLocks/>
          </p:cNvSpPr>
          <p:nvPr/>
        </p:nvSpPr>
        <p:spPr>
          <a:xfrm>
            <a:off x="9135455" y="1666647"/>
            <a:ext cx="2523145" cy="229293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b="1"/>
              <a:t>Breaks reliability-based sequencing:</a:t>
            </a:r>
            <a:r>
              <a:rPr lang="en-US" sz="1200"/>
              <a:t> prioritization no longer reflects actual ERCOT validation under real system conditions, but hypothetical timelines</a:t>
            </a:r>
          </a:p>
          <a:p>
            <a:pPr marL="171450" indent="-171450">
              <a:spcBef>
                <a:spcPts val="300"/>
              </a:spcBef>
              <a:spcAft>
                <a:spcPts val="300"/>
              </a:spcAft>
              <a:buFont typeface="Arial" panose="020B0604020202020204" pitchFamily="34" charset="0"/>
              <a:buChar char="•"/>
            </a:pPr>
            <a:r>
              <a:rPr lang="en-US" sz="1200" b="1"/>
              <a:t>Creates non-deterministic outcomes:</a:t>
            </a:r>
            <a:r>
              <a:rPr lang="en-US" sz="1200"/>
              <a:t> backdating introduces case-by-case priority claims, replacing clear milestone-based ordering and introduces uncertainty for developers</a:t>
            </a:r>
          </a:p>
        </p:txBody>
      </p:sp>
      <p:sp>
        <p:nvSpPr>
          <p:cNvPr id="24" name="TextBox 23">
            <a:extLst>
              <a:ext uri="{FF2B5EF4-FFF2-40B4-BE49-F238E27FC236}">
                <a16:creationId xmlns:a16="http://schemas.microsoft.com/office/drawing/2014/main" id="{432B9ABB-5CD6-2211-4C10-6F0A61D529FE}"/>
              </a:ext>
            </a:extLst>
          </p:cNvPr>
          <p:cNvSpPr txBox="1">
            <a:spLocks/>
          </p:cNvSpPr>
          <p:nvPr/>
        </p:nvSpPr>
        <p:spPr>
          <a:xfrm>
            <a:off x="1257300" y="1789935"/>
            <a:ext cx="375050"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LLIS</a:t>
            </a:r>
          </a:p>
        </p:txBody>
      </p:sp>
      <p:sp>
        <p:nvSpPr>
          <p:cNvPr id="25" name="TextBox 24">
            <a:extLst>
              <a:ext uri="{FF2B5EF4-FFF2-40B4-BE49-F238E27FC236}">
                <a16:creationId xmlns:a16="http://schemas.microsoft.com/office/drawing/2014/main" id="{15A84CB4-D816-7560-2F5F-FE4023AC2B33}"/>
              </a:ext>
            </a:extLst>
          </p:cNvPr>
          <p:cNvSpPr txBox="1">
            <a:spLocks/>
          </p:cNvSpPr>
          <p:nvPr/>
        </p:nvSpPr>
        <p:spPr>
          <a:xfrm>
            <a:off x="5196377" y="1789935"/>
            <a:ext cx="375050"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LLIS</a:t>
            </a:r>
          </a:p>
        </p:txBody>
      </p:sp>
      <p:sp>
        <p:nvSpPr>
          <p:cNvPr id="26" name="TextBox 25">
            <a:extLst>
              <a:ext uri="{FF2B5EF4-FFF2-40B4-BE49-F238E27FC236}">
                <a16:creationId xmlns:a16="http://schemas.microsoft.com/office/drawing/2014/main" id="{BFE1D0B2-5AA7-228F-1662-F14F46D7C9C2}"/>
              </a:ext>
            </a:extLst>
          </p:cNvPr>
          <p:cNvSpPr txBox="1">
            <a:spLocks/>
          </p:cNvSpPr>
          <p:nvPr/>
        </p:nvSpPr>
        <p:spPr>
          <a:xfrm>
            <a:off x="1257300" y="2810540"/>
            <a:ext cx="375050"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RPG</a:t>
            </a:r>
          </a:p>
        </p:txBody>
      </p:sp>
      <p:sp>
        <p:nvSpPr>
          <p:cNvPr id="27" name="TextBox 26">
            <a:extLst>
              <a:ext uri="{FF2B5EF4-FFF2-40B4-BE49-F238E27FC236}">
                <a16:creationId xmlns:a16="http://schemas.microsoft.com/office/drawing/2014/main" id="{3BDB27F6-AFD4-CCF3-15B5-6551D3BA16BC}"/>
              </a:ext>
            </a:extLst>
          </p:cNvPr>
          <p:cNvSpPr txBox="1">
            <a:spLocks/>
          </p:cNvSpPr>
          <p:nvPr/>
        </p:nvSpPr>
        <p:spPr>
          <a:xfrm>
            <a:off x="5196377" y="2810540"/>
            <a:ext cx="375050"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RPG</a:t>
            </a:r>
          </a:p>
        </p:txBody>
      </p:sp>
      <p:sp>
        <p:nvSpPr>
          <p:cNvPr id="28" name="Oval 27">
            <a:extLst>
              <a:ext uri="{FF2B5EF4-FFF2-40B4-BE49-F238E27FC236}">
                <a16:creationId xmlns:a16="http://schemas.microsoft.com/office/drawing/2014/main" id="{04490FCC-36AC-4592-A409-CCD23E952705}"/>
              </a:ext>
            </a:extLst>
          </p:cNvPr>
          <p:cNvSpPr/>
          <p:nvPr/>
        </p:nvSpPr>
        <p:spPr>
          <a:xfrm>
            <a:off x="2157636" y="1822281"/>
            <a:ext cx="137401" cy="13740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Oval 29">
            <a:extLst>
              <a:ext uri="{FF2B5EF4-FFF2-40B4-BE49-F238E27FC236}">
                <a16:creationId xmlns:a16="http://schemas.microsoft.com/office/drawing/2014/main" id="{6A5277F6-87F4-E961-EF93-AB43DB39C1C3}"/>
              </a:ext>
            </a:extLst>
          </p:cNvPr>
          <p:cNvSpPr/>
          <p:nvPr/>
        </p:nvSpPr>
        <p:spPr>
          <a:xfrm>
            <a:off x="4403006" y="1822281"/>
            <a:ext cx="137401" cy="13740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Box 35">
            <a:extLst>
              <a:ext uri="{FF2B5EF4-FFF2-40B4-BE49-F238E27FC236}">
                <a16:creationId xmlns:a16="http://schemas.microsoft.com/office/drawing/2014/main" id="{2145B25A-35E1-2B9A-669B-567C2F6CB96F}"/>
              </a:ext>
            </a:extLst>
          </p:cNvPr>
          <p:cNvSpPr txBox="1">
            <a:spLocks/>
          </p:cNvSpPr>
          <p:nvPr/>
        </p:nvSpPr>
        <p:spPr>
          <a:xfrm>
            <a:off x="1410690" y="2042122"/>
            <a:ext cx="884347"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spcBef>
                <a:spcPts val="300"/>
              </a:spcBef>
              <a:spcAft>
                <a:spcPts val="300"/>
              </a:spcAft>
            </a:pPr>
            <a:r>
              <a:rPr lang="en-US" sz="1000" b="1"/>
              <a:t>Project A</a:t>
            </a:r>
            <a:br>
              <a:rPr lang="en-US" sz="1000" b="1"/>
            </a:br>
            <a:r>
              <a:rPr lang="en-US" sz="1000" b="1"/>
              <a:t>submitted</a:t>
            </a:r>
            <a:br>
              <a:rPr lang="en-US" sz="1000"/>
            </a:br>
            <a:r>
              <a:rPr lang="en-US" sz="1000"/>
              <a:t>Apr 10 2024</a:t>
            </a:r>
          </a:p>
        </p:txBody>
      </p:sp>
      <p:sp>
        <p:nvSpPr>
          <p:cNvPr id="37" name="TextBox 36">
            <a:extLst>
              <a:ext uri="{FF2B5EF4-FFF2-40B4-BE49-F238E27FC236}">
                <a16:creationId xmlns:a16="http://schemas.microsoft.com/office/drawing/2014/main" id="{E61D54C9-EEC6-8C5F-599D-375C284DB172}"/>
              </a:ext>
            </a:extLst>
          </p:cNvPr>
          <p:cNvSpPr txBox="1">
            <a:spLocks/>
          </p:cNvSpPr>
          <p:nvPr/>
        </p:nvSpPr>
        <p:spPr>
          <a:xfrm>
            <a:off x="3656060" y="2042122"/>
            <a:ext cx="884347"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spcBef>
                <a:spcPts val="300"/>
              </a:spcBef>
              <a:spcAft>
                <a:spcPts val="300"/>
              </a:spcAft>
            </a:pPr>
            <a:r>
              <a:rPr lang="en-US" sz="1000" b="1"/>
              <a:t>Project A</a:t>
            </a:r>
            <a:br>
              <a:rPr lang="en-US" sz="1000" b="1"/>
            </a:br>
            <a:r>
              <a:rPr lang="en-US" sz="1000" b="1"/>
              <a:t>validated</a:t>
            </a:r>
            <a:r>
              <a:rPr lang="en-US" sz="1000" b="1" baseline="30000"/>
              <a:t>1</a:t>
            </a:r>
            <a:br>
              <a:rPr lang="en-US" sz="1000"/>
            </a:br>
            <a:r>
              <a:rPr lang="en-US" sz="1000"/>
              <a:t>Apr 10 2026</a:t>
            </a:r>
          </a:p>
        </p:txBody>
      </p:sp>
      <p:sp>
        <p:nvSpPr>
          <p:cNvPr id="40" name="Oval 39">
            <a:extLst>
              <a:ext uri="{FF2B5EF4-FFF2-40B4-BE49-F238E27FC236}">
                <a16:creationId xmlns:a16="http://schemas.microsoft.com/office/drawing/2014/main" id="{4D8EB7B1-FDC6-2B00-5223-802EBBC4AF6D}"/>
              </a:ext>
            </a:extLst>
          </p:cNvPr>
          <p:cNvSpPr/>
          <p:nvPr/>
        </p:nvSpPr>
        <p:spPr>
          <a:xfrm>
            <a:off x="6096713" y="1822281"/>
            <a:ext cx="137401" cy="13740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Oval 40">
            <a:extLst>
              <a:ext uri="{FF2B5EF4-FFF2-40B4-BE49-F238E27FC236}">
                <a16:creationId xmlns:a16="http://schemas.microsoft.com/office/drawing/2014/main" id="{63237007-A49D-51A7-D60B-1AE976E24A1B}"/>
              </a:ext>
            </a:extLst>
          </p:cNvPr>
          <p:cNvSpPr/>
          <p:nvPr/>
        </p:nvSpPr>
        <p:spPr>
          <a:xfrm>
            <a:off x="8342083" y="1822281"/>
            <a:ext cx="137401" cy="13740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a:extLst>
              <a:ext uri="{FF2B5EF4-FFF2-40B4-BE49-F238E27FC236}">
                <a16:creationId xmlns:a16="http://schemas.microsoft.com/office/drawing/2014/main" id="{E3BEFDEF-A471-DBAF-3299-34BB35BCFF60}"/>
              </a:ext>
            </a:extLst>
          </p:cNvPr>
          <p:cNvSpPr txBox="1">
            <a:spLocks/>
          </p:cNvSpPr>
          <p:nvPr/>
        </p:nvSpPr>
        <p:spPr>
          <a:xfrm>
            <a:off x="5349767" y="2042122"/>
            <a:ext cx="884347"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spcBef>
                <a:spcPts val="300"/>
              </a:spcBef>
              <a:spcAft>
                <a:spcPts val="300"/>
              </a:spcAft>
            </a:pPr>
            <a:r>
              <a:rPr lang="en-US" sz="1000" b="1"/>
              <a:t>Project A</a:t>
            </a:r>
            <a:br>
              <a:rPr lang="en-US" sz="1000" b="1"/>
            </a:br>
            <a:r>
              <a:rPr lang="en-US" sz="1000" b="1"/>
              <a:t>submitted</a:t>
            </a:r>
            <a:br>
              <a:rPr lang="en-US" sz="1000"/>
            </a:br>
            <a:r>
              <a:rPr lang="en-US" sz="1000"/>
              <a:t>Apr 10 2024</a:t>
            </a:r>
          </a:p>
        </p:txBody>
      </p:sp>
      <p:sp>
        <p:nvSpPr>
          <p:cNvPr id="45" name="TextBox 44">
            <a:extLst>
              <a:ext uri="{FF2B5EF4-FFF2-40B4-BE49-F238E27FC236}">
                <a16:creationId xmlns:a16="http://schemas.microsoft.com/office/drawing/2014/main" id="{61C8AABC-68F2-F115-542A-90EB4A2913AD}"/>
              </a:ext>
            </a:extLst>
          </p:cNvPr>
          <p:cNvSpPr txBox="1">
            <a:spLocks/>
          </p:cNvSpPr>
          <p:nvPr/>
        </p:nvSpPr>
        <p:spPr>
          <a:xfrm>
            <a:off x="7595137" y="2042122"/>
            <a:ext cx="884347"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spcBef>
                <a:spcPts val="300"/>
              </a:spcBef>
              <a:spcAft>
                <a:spcPts val="300"/>
              </a:spcAft>
            </a:pPr>
            <a:r>
              <a:rPr lang="en-US" sz="1000" b="1"/>
              <a:t>Project A</a:t>
            </a:r>
            <a:br>
              <a:rPr lang="en-US" sz="1000" b="1"/>
            </a:br>
            <a:r>
              <a:rPr lang="en-US" sz="1000" b="1"/>
              <a:t>validated</a:t>
            </a:r>
            <a:r>
              <a:rPr lang="en-US" sz="1000" b="1" baseline="30000"/>
              <a:t>1</a:t>
            </a:r>
            <a:br>
              <a:rPr lang="en-US" sz="1000"/>
            </a:br>
            <a:r>
              <a:rPr lang="en-US" sz="1000"/>
              <a:t>Apr 10 2026</a:t>
            </a:r>
          </a:p>
        </p:txBody>
      </p:sp>
      <p:sp>
        <p:nvSpPr>
          <p:cNvPr id="52" name="Oval 51">
            <a:extLst>
              <a:ext uri="{FF2B5EF4-FFF2-40B4-BE49-F238E27FC236}">
                <a16:creationId xmlns:a16="http://schemas.microsoft.com/office/drawing/2014/main" id="{A246EFB0-BC57-34FC-2369-B9DD0B1B73F6}"/>
              </a:ext>
            </a:extLst>
          </p:cNvPr>
          <p:cNvSpPr/>
          <p:nvPr/>
        </p:nvSpPr>
        <p:spPr>
          <a:xfrm>
            <a:off x="3280321" y="2834173"/>
            <a:ext cx="137401" cy="137401"/>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TextBox 52">
            <a:extLst>
              <a:ext uri="{FF2B5EF4-FFF2-40B4-BE49-F238E27FC236}">
                <a16:creationId xmlns:a16="http://schemas.microsoft.com/office/drawing/2014/main" id="{3E2FE09F-36F5-A9C8-B663-C3E9B5C4C8B1}"/>
              </a:ext>
            </a:extLst>
          </p:cNvPr>
          <p:cNvSpPr txBox="1">
            <a:spLocks/>
          </p:cNvSpPr>
          <p:nvPr/>
        </p:nvSpPr>
        <p:spPr>
          <a:xfrm>
            <a:off x="2533375" y="3072912"/>
            <a:ext cx="884347"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spcBef>
                <a:spcPts val="300"/>
              </a:spcBef>
              <a:spcAft>
                <a:spcPts val="300"/>
              </a:spcAft>
            </a:pPr>
            <a:r>
              <a:rPr lang="en-US" sz="1000" b="1"/>
              <a:t>Project B</a:t>
            </a:r>
            <a:br>
              <a:rPr lang="en-US" sz="1000" b="1"/>
            </a:br>
            <a:r>
              <a:rPr lang="en-US" sz="1000" b="1"/>
              <a:t>submitted</a:t>
            </a:r>
            <a:br>
              <a:rPr lang="en-US" sz="1000"/>
            </a:br>
            <a:r>
              <a:rPr lang="en-US" sz="1000"/>
              <a:t>Apr 10 2025</a:t>
            </a:r>
          </a:p>
        </p:txBody>
      </p:sp>
      <p:sp>
        <p:nvSpPr>
          <p:cNvPr id="54" name="Oval 53">
            <a:extLst>
              <a:ext uri="{FF2B5EF4-FFF2-40B4-BE49-F238E27FC236}">
                <a16:creationId xmlns:a16="http://schemas.microsoft.com/office/drawing/2014/main" id="{A915B360-67F4-6BBF-CB43-6D677199003A}"/>
              </a:ext>
            </a:extLst>
          </p:cNvPr>
          <p:cNvSpPr/>
          <p:nvPr/>
        </p:nvSpPr>
        <p:spPr>
          <a:xfrm>
            <a:off x="4545207" y="2834173"/>
            <a:ext cx="137401" cy="137401"/>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F5293D3C-FEC5-5B1E-58DE-67622F5A5010}"/>
              </a:ext>
            </a:extLst>
          </p:cNvPr>
          <p:cNvSpPr txBox="1">
            <a:spLocks/>
          </p:cNvSpPr>
          <p:nvPr/>
        </p:nvSpPr>
        <p:spPr>
          <a:xfrm>
            <a:off x="3798261" y="3072912"/>
            <a:ext cx="884347"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spcBef>
                <a:spcPts val="300"/>
              </a:spcBef>
              <a:spcAft>
                <a:spcPts val="300"/>
              </a:spcAft>
            </a:pPr>
            <a:r>
              <a:rPr lang="en-US" sz="1000" b="1"/>
              <a:t>Project B</a:t>
            </a:r>
            <a:br>
              <a:rPr lang="en-US" sz="1000" b="1"/>
            </a:br>
            <a:r>
              <a:rPr lang="en-US" sz="1000" b="1"/>
              <a:t>endorsed</a:t>
            </a:r>
            <a:br>
              <a:rPr lang="en-US" sz="1000"/>
            </a:br>
            <a:r>
              <a:rPr lang="en-US" sz="1000"/>
              <a:t>May 10 2026</a:t>
            </a:r>
          </a:p>
        </p:txBody>
      </p:sp>
      <p:sp>
        <p:nvSpPr>
          <p:cNvPr id="59" name="Oval 58">
            <a:extLst>
              <a:ext uri="{FF2B5EF4-FFF2-40B4-BE49-F238E27FC236}">
                <a16:creationId xmlns:a16="http://schemas.microsoft.com/office/drawing/2014/main" id="{0BAC69A8-20CB-BBA8-5F00-316F3D237F28}"/>
              </a:ext>
            </a:extLst>
          </p:cNvPr>
          <p:cNvSpPr/>
          <p:nvPr/>
        </p:nvSpPr>
        <p:spPr>
          <a:xfrm>
            <a:off x="7219398" y="2834173"/>
            <a:ext cx="137401" cy="137401"/>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28D9A4D4-167F-3909-C91E-6E6D794CB30D}"/>
              </a:ext>
            </a:extLst>
          </p:cNvPr>
          <p:cNvSpPr txBox="1">
            <a:spLocks/>
          </p:cNvSpPr>
          <p:nvPr/>
        </p:nvSpPr>
        <p:spPr>
          <a:xfrm>
            <a:off x="6472452" y="3072912"/>
            <a:ext cx="884347"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spcBef>
                <a:spcPts val="300"/>
              </a:spcBef>
              <a:spcAft>
                <a:spcPts val="300"/>
              </a:spcAft>
            </a:pPr>
            <a:r>
              <a:rPr lang="en-US" sz="1000" b="1"/>
              <a:t>Project B</a:t>
            </a:r>
            <a:br>
              <a:rPr lang="en-US" sz="1000" b="1"/>
            </a:br>
            <a:r>
              <a:rPr lang="en-US" sz="1000" b="1"/>
              <a:t>submitted</a:t>
            </a:r>
            <a:br>
              <a:rPr lang="en-US" sz="1000"/>
            </a:br>
            <a:r>
              <a:rPr lang="en-US" sz="1000"/>
              <a:t>Apr 10 2025</a:t>
            </a:r>
          </a:p>
        </p:txBody>
      </p:sp>
      <p:sp>
        <p:nvSpPr>
          <p:cNvPr id="61" name="Oval 60">
            <a:extLst>
              <a:ext uri="{FF2B5EF4-FFF2-40B4-BE49-F238E27FC236}">
                <a16:creationId xmlns:a16="http://schemas.microsoft.com/office/drawing/2014/main" id="{7F3509CC-94CC-6FE2-11C4-541A61C732B2}"/>
              </a:ext>
            </a:extLst>
          </p:cNvPr>
          <p:cNvSpPr/>
          <p:nvPr/>
        </p:nvSpPr>
        <p:spPr>
          <a:xfrm>
            <a:off x="7719097" y="2834173"/>
            <a:ext cx="137401" cy="137401"/>
          </a:xfrm>
          <a:prstGeom prst="ellipse">
            <a:avLst/>
          </a:prstGeom>
          <a:solidFill>
            <a:schemeClr val="accent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TextBox 61">
            <a:extLst>
              <a:ext uri="{FF2B5EF4-FFF2-40B4-BE49-F238E27FC236}">
                <a16:creationId xmlns:a16="http://schemas.microsoft.com/office/drawing/2014/main" id="{CBE33BEB-87BF-1E54-F32C-2B13D90BA429}"/>
              </a:ext>
            </a:extLst>
          </p:cNvPr>
          <p:cNvSpPr txBox="1">
            <a:spLocks/>
          </p:cNvSpPr>
          <p:nvPr/>
        </p:nvSpPr>
        <p:spPr>
          <a:xfrm>
            <a:off x="7719097" y="3072912"/>
            <a:ext cx="1055183" cy="4616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000" b="1"/>
              <a:t>Project B</a:t>
            </a:r>
            <a:br>
              <a:rPr lang="en-US" sz="1000" b="1"/>
            </a:br>
            <a:r>
              <a:rPr lang="en-US" sz="1000" b="1"/>
              <a:t>expected EIR</a:t>
            </a:r>
            <a:r>
              <a:rPr lang="en-US" sz="1000" b="1" baseline="30000"/>
              <a:t>2</a:t>
            </a:r>
            <a:br>
              <a:rPr lang="en-US" sz="1000"/>
            </a:br>
            <a:r>
              <a:rPr lang="en-US" sz="1000"/>
              <a:t>Sep 7 2025</a:t>
            </a:r>
          </a:p>
        </p:txBody>
      </p:sp>
      <p:grpSp>
        <p:nvGrpSpPr>
          <p:cNvPr id="67" name="Group 66">
            <a:extLst>
              <a:ext uri="{FF2B5EF4-FFF2-40B4-BE49-F238E27FC236}">
                <a16:creationId xmlns:a16="http://schemas.microsoft.com/office/drawing/2014/main" id="{F0B281F0-541E-9B9E-9B3A-40086CFAF29A}"/>
              </a:ext>
            </a:extLst>
          </p:cNvPr>
          <p:cNvGrpSpPr/>
          <p:nvPr/>
        </p:nvGrpSpPr>
        <p:grpSpPr>
          <a:xfrm>
            <a:off x="9616727" y="919115"/>
            <a:ext cx="2041873" cy="182880"/>
            <a:chOff x="8914466" y="477748"/>
            <a:chExt cx="2041873" cy="182880"/>
          </a:xfrm>
        </p:grpSpPr>
        <p:sp>
          <p:nvSpPr>
            <p:cNvPr id="65" name="Rectangle 64">
              <a:extLst>
                <a:ext uri="{FF2B5EF4-FFF2-40B4-BE49-F238E27FC236}">
                  <a16:creationId xmlns:a16="http://schemas.microsoft.com/office/drawing/2014/main" id="{A94283C5-1290-B5CB-821F-62FAC228F616}"/>
                </a:ext>
              </a:extLst>
            </p:cNvPr>
            <p:cNvSpPr/>
            <p:nvPr/>
          </p:nvSpPr>
          <p:spPr>
            <a:xfrm>
              <a:off x="8914466" y="477748"/>
              <a:ext cx="182880" cy="182880"/>
            </a:xfrm>
            <a:prstGeom prst="rect">
              <a:avLst/>
            </a:prstGeom>
            <a:solidFill>
              <a:schemeClr val="accent5">
                <a:lumMod val="40000"/>
                <a:lumOff val="6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200" b="1">
                <a:solidFill>
                  <a:schemeClr val="tx1"/>
                </a:solidFill>
              </a:endParaRPr>
            </a:p>
          </p:txBody>
        </p:sp>
        <p:sp>
          <p:nvSpPr>
            <p:cNvPr id="66" name="TextBox 65">
              <a:extLst>
                <a:ext uri="{FF2B5EF4-FFF2-40B4-BE49-F238E27FC236}">
                  <a16:creationId xmlns:a16="http://schemas.microsoft.com/office/drawing/2014/main" id="{1C42C728-49FB-4B67-0BF6-1B81B882B895}"/>
                </a:ext>
              </a:extLst>
            </p:cNvPr>
            <p:cNvSpPr txBox="1">
              <a:spLocks/>
            </p:cNvSpPr>
            <p:nvPr/>
          </p:nvSpPr>
          <p:spPr>
            <a:xfrm>
              <a:off x="9196786" y="488397"/>
              <a:ext cx="1759553" cy="16158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050"/>
                <a:t>Dates to be used for ranking</a:t>
              </a:r>
            </a:p>
          </p:txBody>
        </p:sp>
      </p:grpSp>
      <p:sp>
        <p:nvSpPr>
          <p:cNvPr id="68" name="TextBox 67">
            <a:extLst>
              <a:ext uri="{FF2B5EF4-FFF2-40B4-BE49-F238E27FC236}">
                <a16:creationId xmlns:a16="http://schemas.microsoft.com/office/drawing/2014/main" id="{4B2FA1A6-3382-CCC7-CF7D-E4C693D0AE75}"/>
              </a:ext>
            </a:extLst>
          </p:cNvPr>
          <p:cNvSpPr txBox="1">
            <a:spLocks/>
          </p:cNvSpPr>
          <p:nvPr/>
        </p:nvSpPr>
        <p:spPr>
          <a:xfrm>
            <a:off x="1257299" y="4002154"/>
            <a:ext cx="1276075" cy="18392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Project ranking</a:t>
            </a:r>
          </a:p>
        </p:txBody>
      </p:sp>
      <p:sp>
        <p:nvSpPr>
          <p:cNvPr id="69" name="Rectangle 68">
            <a:extLst>
              <a:ext uri="{FF2B5EF4-FFF2-40B4-BE49-F238E27FC236}">
                <a16:creationId xmlns:a16="http://schemas.microsoft.com/office/drawing/2014/main" id="{55E16B2C-E6D5-79DD-F103-8CC7092B58F8}"/>
              </a:ext>
            </a:extLst>
          </p:cNvPr>
          <p:cNvSpPr/>
          <p:nvPr/>
        </p:nvSpPr>
        <p:spPr>
          <a:xfrm>
            <a:off x="2638708" y="3956799"/>
            <a:ext cx="2195371" cy="26322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Project A </a:t>
            </a:r>
            <a:r>
              <a:rPr lang="en-US" sz="1200"/>
              <a:t>(Apr 10 2026)</a:t>
            </a:r>
          </a:p>
        </p:txBody>
      </p:sp>
      <p:sp>
        <p:nvSpPr>
          <p:cNvPr id="70" name="Rectangle 69">
            <a:extLst>
              <a:ext uri="{FF2B5EF4-FFF2-40B4-BE49-F238E27FC236}">
                <a16:creationId xmlns:a16="http://schemas.microsoft.com/office/drawing/2014/main" id="{3868C8FA-40ED-A0BD-35B2-64F62C6E26C1}"/>
              </a:ext>
            </a:extLst>
          </p:cNvPr>
          <p:cNvSpPr/>
          <p:nvPr/>
        </p:nvSpPr>
        <p:spPr>
          <a:xfrm>
            <a:off x="2638708" y="4311208"/>
            <a:ext cx="2195371" cy="2632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Project B </a:t>
            </a:r>
            <a:r>
              <a:rPr lang="en-US" sz="1200"/>
              <a:t>(May 10 2026)</a:t>
            </a:r>
          </a:p>
        </p:txBody>
      </p:sp>
      <p:sp>
        <p:nvSpPr>
          <p:cNvPr id="71" name="TrackerNumWhite 71">
            <a:extLst>
              <a:ext uri="{FF2B5EF4-FFF2-40B4-BE49-F238E27FC236}">
                <a16:creationId xmlns:a16="http://schemas.microsoft.com/office/drawing/2014/main" id="{BFA4C0FD-3A90-FAB8-3166-DDE752532483}"/>
              </a:ext>
            </a:extLst>
          </p:cNvPr>
          <p:cNvSpPr/>
          <p:nvPr>
            <p:custDataLst>
              <p:tags r:id="rId2"/>
            </p:custDataLst>
          </p:nvPr>
        </p:nvSpPr>
        <p:spPr>
          <a:xfrm>
            <a:off x="2508015" y="3948739"/>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1</a:t>
            </a:r>
          </a:p>
        </p:txBody>
      </p:sp>
      <p:sp>
        <p:nvSpPr>
          <p:cNvPr id="73" name="TrackerNumWhite 71">
            <a:extLst>
              <a:ext uri="{FF2B5EF4-FFF2-40B4-BE49-F238E27FC236}">
                <a16:creationId xmlns:a16="http://schemas.microsoft.com/office/drawing/2014/main" id="{83201D50-1EDB-B24D-573D-06309B68383D}"/>
              </a:ext>
            </a:extLst>
          </p:cNvPr>
          <p:cNvSpPr/>
          <p:nvPr>
            <p:custDataLst>
              <p:tags r:id="rId3"/>
            </p:custDataLst>
          </p:nvPr>
        </p:nvSpPr>
        <p:spPr>
          <a:xfrm>
            <a:off x="2508015" y="430314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2</a:t>
            </a:r>
          </a:p>
        </p:txBody>
      </p:sp>
      <p:sp>
        <p:nvSpPr>
          <p:cNvPr id="82" name="TextBox 81">
            <a:extLst>
              <a:ext uri="{FF2B5EF4-FFF2-40B4-BE49-F238E27FC236}">
                <a16:creationId xmlns:a16="http://schemas.microsoft.com/office/drawing/2014/main" id="{36A0F012-D563-2CDB-BB14-E308FC263650}"/>
              </a:ext>
            </a:extLst>
          </p:cNvPr>
          <p:cNvSpPr txBox="1">
            <a:spLocks/>
          </p:cNvSpPr>
          <p:nvPr/>
        </p:nvSpPr>
        <p:spPr>
          <a:xfrm>
            <a:off x="5141042" y="4002154"/>
            <a:ext cx="1276075" cy="18392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Project ranking</a:t>
            </a:r>
          </a:p>
        </p:txBody>
      </p:sp>
      <p:sp>
        <p:nvSpPr>
          <p:cNvPr id="84" name="Rectangle 83">
            <a:extLst>
              <a:ext uri="{FF2B5EF4-FFF2-40B4-BE49-F238E27FC236}">
                <a16:creationId xmlns:a16="http://schemas.microsoft.com/office/drawing/2014/main" id="{4CA7118A-5CF3-0380-806F-AEAA1FD59D50}"/>
              </a:ext>
            </a:extLst>
          </p:cNvPr>
          <p:cNvSpPr/>
          <p:nvPr/>
        </p:nvSpPr>
        <p:spPr>
          <a:xfrm>
            <a:off x="6522451" y="4311208"/>
            <a:ext cx="2195371" cy="26322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Project A </a:t>
            </a:r>
            <a:r>
              <a:rPr lang="en-US" sz="1200"/>
              <a:t>(Apr 10 2026)</a:t>
            </a:r>
          </a:p>
        </p:txBody>
      </p:sp>
      <p:sp>
        <p:nvSpPr>
          <p:cNvPr id="85" name="Rectangle 84">
            <a:extLst>
              <a:ext uri="{FF2B5EF4-FFF2-40B4-BE49-F238E27FC236}">
                <a16:creationId xmlns:a16="http://schemas.microsoft.com/office/drawing/2014/main" id="{C290E0BC-DE35-FB4B-0F80-402E773EA6FD}"/>
              </a:ext>
            </a:extLst>
          </p:cNvPr>
          <p:cNvSpPr/>
          <p:nvPr/>
        </p:nvSpPr>
        <p:spPr>
          <a:xfrm>
            <a:off x="6522451" y="3956799"/>
            <a:ext cx="2195371" cy="2632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Project B </a:t>
            </a:r>
            <a:r>
              <a:rPr lang="en-US" sz="1200"/>
              <a:t>(Sep 7 2025)</a:t>
            </a:r>
          </a:p>
        </p:txBody>
      </p:sp>
      <p:sp>
        <p:nvSpPr>
          <p:cNvPr id="86" name="TrackerNumWhite 71">
            <a:extLst>
              <a:ext uri="{FF2B5EF4-FFF2-40B4-BE49-F238E27FC236}">
                <a16:creationId xmlns:a16="http://schemas.microsoft.com/office/drawing/2014/main" id="{8DC05678-0DA1-7269-FFD7-151D43077913}"/>
              </a:ext>
            </a:extLst>
          </p:cNvPr>
          <p:cNvSpPr/>
          <p:nvPr>
            <p:custDataLst>
              <p:tags r:id="rId4"/>
            </p:custDataLst>
          </p:nvPr>
        </p:nvSpPr>
        <p:spPr>
          <a:xfrm>
            <a:off x="6391758" y="3948739"/>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1</a:t>
            </a:r>
          </a:p>
        </p:txBody>
      </p:sp>
      <p:sp>
        <p:nvSpPr>
          <p:cNvPr id="87" name="TrackerNumWhite 71">
            <a:extLst>
              <a:ext uri="{FF2B5EF4-FFF2-40B4-BE49-F238E27FC236}">
                <a16:creationId xmlns:a16="http://schemas.microsoft.com/office/drawing/2014/main" id="{817E23D0-6BA6-36B1-F8EE-83FF32DBC3D9}"/>
              </a:ext>
            </a:extLst>
          </p:cNvPr>
          <p:cNvSpPr/>
          <p:nvPr>
            <p:custDataLst>
              <p:tags r:id="rId5"/>
            </p:custDataLst>
          </p:nvPr>
        </p:nvSpPr>
        <p:spPr>
          <a:xfrm>
            <a:off x="6391758" y="430314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2</a:t>
            </a:r>
          </a:p>
        </p:txBody>
      </p:sp>
      <p:sp>
        <p:nvSpPr>
          <p:cNvPr id="88" name="TextBox 87">
            <a:extLst>
              <a:ext uri="{FF2B5EF4-FFF2-40B4-BE49-F238E27FC236}">
                <a16:creationId xmlns:a16="http://schemas.microsoft.com/office/drawing/2014/main" id="{ED49560A-04D4-8968-7AFB-36F879C45C9F}"/>
              </a:ext>
            </a:extLst>
          </p:cNvPr>
          <p:cNvSpPr txBox="1">
            <a:spLocks/>
          </p:cNvSpPr>
          <p:nvPr/>
        </p:nvSpPr>
        <p:spPr>
          <a:xfrm>
            <a:off x="1257299" y="4781202"/>
            <a:ext cx="3694136" cy="118494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Projects are ranked based on actual ERCOT validation milestones</a:t>
            </a:r>
            <a:r>
              <a:rPr lang="en-US" sz="1200"/>
              <a:t>, ensuring a deterministic and reliability-based sequencing aligned with real system conditions</a:t>
            </a:r>
          </a:p>
          <a:p>
            <a:pPr>
              <a:spcBef>
                <a:spcPts val="300"/>
              </a:spcBef>
              <a:spcAft>
                <a:spcPts val="300"/>
              </a:spcAft>
            </a:pPr>
            <a:r>
              <a:rPr lang="en-US" sz="1200" b="1"/>
              <a:t>Project A </a:t>
            </a:r>
            <a:r>
              <a:rPr lang="en-US" sz="1200"/>
              <a:t>(validated April 10, 2026) </a:t>
            </a:r>
            <a:r>
              <a:rPr lang="en-US" sz="1200" b="1"/>
              <a:t>is ranked ahead of Project B </a:t>
            </a:r>
            <a:r>
              <a:rPr lang="en-US" sz="1200"/>
              <a:t>(May 10, 2026)</a:t>
            </a:r>
          </a:p>
        </p:txBody>
      </p:sp>
      <p:sp>
        <p:nvSpPr>
          <p:cNvPr id="89" name="TextBox 88">
            <a:extLst>
              <a:ext uri="{FF2B5EF4-FFF2-40B4-BE49-F238E27FC236}">
                <a16:creationId xmlns:a16="http://schemas.microsoft.com/office/drawing/2014/main" id="{F6369EB9-088F-5187-6F0D-9609BA36181A}"/>
              </a:ext>
            </a:extLst>
          </p:cNvPr>
          <p:cNvSpPr txBox="1">
            <a:spLocks/>
          </p:cNvSpPr>
          <p:nvPr/>
        </p:nvSpPr>
        <p:spPr>
          <a:xfrm>
            <a:off x="5196376" y="4781202"/>
            <a:ext cx="3694136" cy="136960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RPG projects are backdated based on expected timelines </a:t>
            </a:r>
            <a:r>
              <a:rPr lang="en-US" sz="1200"/>
              <a:t>(EIR + 150 days (based on assumed study timelines from RPG process), allowing them to be prioritized ahead of projects already validated by ERCOT to preserve capacity for upgrade sponsors</a:t>
            </a:r>
          </a:p>
          <a:p>
            <a:pPr>
              <a:spcBef>
                <a:spcPts val="300"/>
              </a:spcBef>
              <a:spcAft>
                <a:spcPts val="300"/>
              </a:spcAft>
            </a:pPr>
            <a:r>
              <a:rPr lang="en-US" sz="1200" b="1"/>
              <a:t>Project B </a:t>
            </a:r>
            <a:r>
              <a:rPr lang="en-US" sz="1200"/>
              <a:t>(backdated to September 2025) </a:t>
            </a:r>
            <a:r>
              <a:rPr lang="en-US" sz="1200" b="1"/>
              <a:t>is ranked ahead of Project A </a:t>
            </a:r>
            <a:r>
              <a:rPr lang="en-US" sz="1200"/>
              <a:t>(validated April 10, 2026)</a:t>
            </a:r>
          </a:p>
        </p:txBody>
      </p:sp>
      <p:sp>
        <p:nvSpPr>
          <p:cNvPr id="94" name="TextBox 93">
            <a:extLst>
              <a:ext uri="{FF2B5EF4-FFF2-40B4-BE49-F238E27FC236}">
                <a16:creationId xmlns:a16="http://schemas.microsoft.com/office/drawing/2014/main" id="{F788282B-4FAE-4485-156C-DED9A89DA329}"/>
              </a:ext>
            </a:extLst>
          </p:cNvPr>
          <p:cNvSpPr txBox="1">
            <a:spLocks/>
          </p:cNvSpPr>
          <p:nvPr>
            <p:custDataLst>
              <p:tags r:id="rId6"/>
            </p:custDataLst>
          </p:nvPr>
        </p:nvSpPr>
        <p:spPr>
          <a:xfrm>
            <a:off x="1257301" y="6361078"/>
            <a:ext cx="9181244" cy="246220"/>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Validated refers to ERCOT determination that a project has a complete and valid set of interconnection studies or has received ERCOT approval of LLIS studies (PGRR145 Sections 9.2.1.2 and 9.2.1.4)  |  2. ERCOT independent review</a:t>
            </a:r>
          </a:p>
        </p:txBody>
      </p:sp>
    </p:spTree>
    <p:extLst>
      <p:ext uri="{BB962C8B-B14F-4D97-AF65-F5344CB8AC3E}">
        <p14:creationId xmlns:p14="http://schemas.microsoft.com/office/powerpoint/2010/main" val="3757739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C0C7-D4C9-F5D2-F24A-7017A20B61DC}"/>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085987D0-B992-1456-7D6E-227C39ED691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1" imgW="404" imgH="405" progId="TCLayout.ActiveDocument.1">
                  <p:embed/>
                </p:oleObj>
              </mc:Choice>
              <mc:Fallback>
                <p:oleObj name="think-cell Slide" r:id="rId111" imgW="404" imgH="405" progId="TCLayout.ActiveDocument.1">
                  <p:embed/>
                  <p:pic>
                    <p:nvPicPr>
                      <p:cNvPr id="81" name="Object 2" hidden="1">
                        <a:extLst>
                          <a:ext uri="{FF2B5EF4-FFF2-40B4-BE49-F238E27FC236}">
                            <a16:creationId xmlns:a16="http://schemas.microsoft.com/office/drawing/2014/main" id="{085987D0-B992-1456-7D6E-227C39ED6910}"/>
                          </a:ext>
                        </a:extLst>
                      </p:cNvPr>
                      <p:cNvPicPr/>
                      <p:nvPr/>
                    </p:nvPicPr>
                    <p:blipFill>
                      <a:blip r:embed="rId11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24DFEA8F-91EE-83B5-E697-B3A40A1587BB}"/>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Next Steps – Batch Zero Revision Request Timeline</a:t>
            </a:r>
          </a:p>
        </p:txBody>
      </p:sp>
      <p:sp>
        <p:nvSpPr>
          <p:cNvPr id="36" name="TextBox 35">
            <a:extLst>
              <a:ext uri="{FF2B5EF4-FFF2-40B4-BE49-F238E27FC236}">
                <a16:creationId xmlns:a16="http://schemas.microsoft.com/office/drawing/2014/main" id="{C5A02773-E34D-A26A-A230-BA7BFEDB7EA5}"/>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76D92D08-D894-9A93-6111-F5591D73B1AA}"/>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EE986767-E9AE-7255-B7C1-DD32C76A4749}"/>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F2335C3E-1ACC-5F45-E3ED-40FF458CB83D}"/>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F8F0AE64-B2A4-0D70-D5B3-D63A0D0B8A89}"/>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9437060B-E8CF-667F-C2D5-57C622AC7741}"/>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6F43935F-8679-26BF-29D2-F8246273B783}"/>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06D887A7-D233-C0AE-28AC-3B346D9BA648}"/>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FBCC242F-43F0-BFBE-F2C6-22400A34C03C}"/>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417BCD01-7562-4A84-FED1-87D0009AF70F}"/>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0CDB8DA1-A52C-1C6C-D662-7CDE55AA80C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2DC7DD6C-F526-7790-20F8-09B667B5298C}"/>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DEBD9C5F-7A65-73A9-DF8B-487B17EA7E2B}"/>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D7EA5293-A831-A8BB-BBA5-2DD2F74FA9F9}"/>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A7A9514E-A589-B9F6-6BCA-296C1476ACA3}"/>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53C45FC3-91BE-4D41-5BE6-BBCF54E241D8}"/>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4961468D-A1A9-775F-C7FB-F84BE313531F}"/>
              </a:ext>
            </a:extLst>
          </p:cNvPr>
          <p:cNvCxnSpPr/>
          <p:nvPr>
            <p:custDataLst>
              <p:tags r:id="rId19"/>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50FEBB3E-AAED-BC6E-C05B-56D3CC5AD336}"/>
              </a:ext>
            </a:extLst>
          </p:cNvPr>
          <p:cNvCxnSpPr/>
          <p:nvPr>
            <p:custDataLst>
              <p:tags r:id="rId20"/>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F8BECE75-68A3-7D5E-DDFA-180FA394BBCA}"/>
              </a:ext>
            </a:extLst>
          </p:cNvPr>
          <p:cNvCxnSpPr/>
          <p:nvPr>
            <p:custDataLst>
              <p:tags r:id="rId21"/>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0411C153-C936-E02E-B8A8-7635B055B40E}"/>
              </a:ext>
            </a:extLst>
          </p:cNvPr>
          <p:cNvCxnSpPr/>
          <p:nvPr>
            <p:custDataLst>
              <p:tags r:id="rId22"/>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425EE9D7-5E1D-97F2-1677-B02B564985B6}"/>
              </a:ext>
            </a:extLst>
          </p:cNvPr>
          <p:cNvCxnSpPr/>
          <p:nvPr>
            <p:custDataLst>
              <p:tags r:id="rId23"/>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E2A582A8-4007-989A-DF78-2DF0D6410206}"/>
              </a:ext>
            </a:extLst>
          </p:cNvPr>
          <p:cNvCxnSpPr/>
          <p:nvPr>
            <p:custDataLst>
              <p:tags r:id="rId24"/>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E8EBB223-797A-98C5-C87E-971766B5F626}"/>
              </a:ext>
            </a:extLst>
          </p:cNvPr>
          <p:cNvCxnSpPr/>
          <p:nvPr>
            <p:custDataLst>
              <p:tags r:id="rId25"/>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E68935DB-418E-AF83-5586-5365200AFF18}"/>
              </a:ext>
            </a:extLst>
          </p:cNvPr>
          <p:cNvCxnSpPr/>
          <p:nvPr>
            <p:custDataLst>
              <p:tags r:id="rId26"/>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AD4DF00B-2FE8-9FF3-F1ED-6EFA5787BED2}"/>
              </a:ext>
            </a:extLst>
          </p:cNvPr>
          <p:cNvCxnSpPr/>
          <p:nvPr>
            <p:custDataLst>
              <p:tags r:id="rId27"/>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E728574D-CDCF-F0C5-0153-C24D0A4B9B39}"/>
              </a:ext>
            </a:extLst>
          </p:cNvPr>
          <p:cNvCxnSpPr/>
          <p:nvPr>
            <p:custDataLst>
              <p:tags r:id="rId28"/>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57007E6-428A-F162-3758-0508DD597A32}"/>
              </a:ext>
            </a:extLst>
          </p:cNvPr>
          <p:cNvCxnSpPr/>
          <p:nvPr>
            <p:custDataLst>
              <p:tags r:id="rId29"/>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378F44C-B9D8-48AA-B798-A8274E766FBB}"/>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346C1B13-B512-C897-4F79-437ACEAB0240}"/>
              </a:ext>
            </a:extLst>
          </p:cNvPr>
          <p:cNvCxnSpPr/>
          <p:nvPr>
            <p:custDataLst>
              <p:tags r:id="rId31"/>
            </p:custDataLst>
          </p:nvPr>
        </p:nvCxnSpPr>
        <p:spPr bwMode="gray">
          <a:xfrm>
            <a:off x="8193088" y="2038350"/>
            <a:ext cx="0" cy="3867150"/>
          </a:xfrm>
          <a:prstGeom prst="line">
            <a:avLst/>
          </a:prstGeom>
          <a:ln w="19050" cap="flat" cmpd="sng" algn="ctr">
            <a:solidFill>
              <a:schemeClr val="accent2"/>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BCB9699-2BF0-378B-42B8-B7136D1DF629}"/>
              </a:ext>
            </a:extLst>
          </p:cNvPr>
          <p:cNvCxnSpPr/>
          <p:nvPr>
            <p:custDataLst>
              <p:tags r:id="rId32"/>
            </p:custDataLst>
          </p:nvPr>
        </p:nvCxnSpPr>
        <p:spPr bwMode="gray">
          <a:xfrm>
            <a:off x="8615363" y="2038350"/>
            <a:ext cx="0" cy="3867150"/>
          </a:xfrm>
          <a:prstGeom prst="line">
            <a:avLst/>
          </a:prstGeom>
          <a:ln w="19050" cap="flat" cmpd="sng" algn="ctr">
            <a:solidFill>
              <a:srgbClr val="E33B3B"/>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5A3601C7-8153-D3A6-6B7D-F1C40D7C9749}"/>
              </a:ext>
            </a:extLst>
          </p:cNvPr>
          <p:cNvCxnSpPr/>
          <p:nvPr>
            <p:custDataLst>
              <p:tags r:id="rId33"/>
            </p:custDataLst>
          </p:nvPr>
        </p:nvCxnSpPr>
        <p:spPr bwMode="gray">
          <a:xfrm>
            <a:off x="8647113" y="2038350"/>
            <a:ext cx="0" cy="3867150"/>
          </a:xfrm>
          <a:prstGeom prst="line">
            <a:avLst/>
          </a:prstGeom>
          <a:ln w="19050" cap="flat" cmpd="sng" algn="ctr">
            <a:solidFill>
              <a:srgbClr val="E33B3B"/>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1B2AAF8-0B70-F2D7-50A3-67479D619577}"/>
              </a:ext>
            </a:extLst>
          </p:cNvPr>
          <p:cNvCxnSpPr/>
          <p:nvPr>
            <p:custDataLst>
              <p:tags r:id="rId34"/>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8225B9DF-8656-49B2-10B7-138ECB76230C}"/>
              </a:ext>
            </a:extLst>
          </p:cNvPr>
          <p:cNvCxnSpPr/>
          <p:nvPr>
            <p:custDataLst>
              <p:tags r:id="rId35"/>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77EE3104-4F3C-BA9C-8081-86F15F80E7EA}"/>
              </a:ext>
            </a:extLst>
          </p:cNvPr>
          <p:cNvSpPr/>
          <p:nvPr>
            <p:custDataLst>
              <p:tags r:id="rId36"/>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CB890BE3-361B-B6FB-DD28-0F033019AF9D}"/>
              </a:ext>
            </a:extLst>
          </p:cNvPr>
          <p:cNvSpPr/>
          <p:nvPr>
            <p:custDataLst>
              <p:tags r:id="rId37"/>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0C036E61-24F8-B00D-4005-01340666489B}"/>
              </a:ext>
            </a:extLst>
          </p:cNvPr>
          <p:cNvSpPr/>
          <p:nvPr>
            <p:custDataLst>
              <p:tags r:id="rId38"/>
            </p:custDataLst>
          </p:nvPr>
        </p:nvSpPr>
        <p:spPr bwMode="gray">
          <a:xfrm>
            <a:off x="8297863"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9" name="Isosceles Triangle 58">
            <a:extLst>
              <a:ext uri="{FF2B5EF4-FFF2-40B4-BE49-F238E27FC236}">
                <a16:creationId xmlns:a16="http://schemas.microsoft.com/office/drawing/2014/main" id="{470031FE-29D4-4801-CB1D-B4806632001B}"/>
              </a:ext>
            </a:extLst>
          </p:cNvPr>
          <p:cNvSpPr/>
          <p:nvPr>
            <p:custDataLst>
              <p:tags r:id="rId39"/>
            </p:custDataLst>
          </p:nvPr>
        </p:nvSpPr>
        <p:spPr bwMode="gray">
          <a:xfrm>
            <a:off x="8558213" y="5816600"/>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43A37F4-18DE-088B-5082-250A0BC31A9E}"/>
              </a:ext>
            </a:extLst>
          </p:cNvPr>
          <p:cNvSpPr/>
          <p:nvPr>
            <p:custDataLst>
              <p:tags r:id="rId40"/>
            </p:custDataLst>
          </p:nvPr>
        </p:nvSpPr>
        <p:spPr bwMode="gray">
          <a:xfrm>
            <a:off x="826611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ACE5683B-D54F-96F4-B90A-1F2F152BCC6A}"/>
              </a:ext>
            </a:extLst>
          </p:cNvPr>
          <p:cNvSpPr/>
          <p:nvPr>
            <p:custDataLst>
              <p:tags r:id="rId41"/>
            </p:custDataLst>
          </p:nvPr>
        </p:nvSpPr>
        <p:spPr bwMode="gray">
          <a:xfrm>
            <a:off x="8005763"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9D8ADD6B-A89B-9BD5-2BBD-BE104C8A71DE}"/>
              </a:ext>
            </a:extLst>
          </p:cNvPr>
          <p:cNvSpPr/>
          <p:nvPr>
            <p:custDataLst>
              <p:tags r:id="rId42"/>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8" name="Isosceles Triangle 47">
            <a:extLst>
              <a:ext uri="{FF2B5EF4-FFF2-40B4-BE49-F238E27FC236}">
                <a16:creationId xmlns:a16="http://schemas.microsoft.com/office/drawing/2014/main" id="{73F02EAC-D48B-87BC-A5A7-ADF289BD9CEB}"/>
              </a:ext>
            </a:extLst>
          </p:cNvPr>
          <p:cNvSpPr/>
          <p:nvPr>
            <p:custDataLst>
              <p:tags r:id="rId43"/>
            </p:custDataLst>
          </p:nvPr>
        </p:nvSpPr>
        <p:spPr bwMode="gray">
          <a:xfrm>
            <a:off x="9240838" y="3736975"/>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8B56E62A-3314-1F40-C96D-DB96DFA3AFD8}"/>
              </a:ext>
            </a:extLst>
          </p:cNvPr>
          <p:cNvSpPr/>
          <p:nvPr>
            <p:custDataLst>
              <p:tags r:id="rId44"/>
            </p:custDataLst>
          </p:nvPr>
        </p:nvSpPr>
        <p:spPr bwMode="gray">
          <a:xfrm>
            <a:off x="8526463" y="5816600"/>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749A2268-A2DF-5251-3203-3EF06D1312CE}"/>
              </a:ext>
            </a:extLst>
          </p:cNvPr>
          <p:cNvSpPr/>
          <p:nvPr>
            <p:custDataLst>
              <p:tags r:id="rId45"/>
            </p:custDataLst>
          </p:nvPr>
        </p:nvSpPr>
        <p:spPr bwMode="gray">
          <a:xfrm>
            <a:off x="8656638" y="3736975"/>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6009CBD-D124-63EB-0D61-882B644623FE}"/>
              </a:ext>
            </a:extLst>
          </p:cNvPr>
          <p:cNvSpPr/>
          <p:nvPr>
            <p:custDataLst>
              <p:tags r:id="rId46"/>
            </p:custDataLst>
          </p:nvPr>
        </p:nvSpPr>
        <p:spPr bwMode="gray">
          <a:xfrm>
            <a:off x="8039100"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5FF1A4BD-9AEA-54FA-F017-3F7E18B3A4AE}"/>
              </a:ext>
            </a:extLst>
          </p:cNvPr>
          <p:cNvSpPr/>
          <p:nvPr>
            <p:custDataLst>
              <p:tags r:id="rId47"/>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FB52E7D4-412D-D16A-C269-7ACA353AE3EC}"/>
              </a:ext>
            </a:extLst>
          </p:cNvPr>
          <p:cNvSpPr/>
          <p:nvPr>
            <p:custDataLst>
              <p:tags r:id="rId48"/>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CB8538DF-3A16-D25B-44E2-C376908068EB}"/>
              </a:ext>
            </a:extLst>
          </p:cNvPr>
          <p:cNvSpPr/>
          <p:nvPr>
            <p:custDataLst>
              <p:tags r:id="rId49"/>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5" name="Isosceles Triangle 34">
            <a:extLst>
              <a:ext uri="{FF2B5EF4-FFF2-40B4-BE49-F238E27FC236}">
                <a16:creationId xmlns:a16="http://schemas.microsoft.com/office/drawing/2014/main" id="{A719A3AC-F2E3-FDD7-64CD-22719C83FA26}"/>
              </a:ext>
            </a:extLst>
          </p:cNvPr>
          <p:cNvSpPr/>
          <p:nvPr>
            <p:custDataLst>
              <p:tags r:id="rId50"/>
            </p:custDataLst>
          </p:nvPr>
        </p:nvSpPr>
        <p:spPr bwMode="gray">
          <a:xfrm>
            <a:off x="8104188" y="5816600"/>
            <a:ext cx="177800" cy="177800"/>
          </a:xfrm>
          <a:prstGeom prst="triangle">
            <a:avLst/>
          </a:prstGeom>
          <a:solidFill>
            <a:schemeClr val="accent2"/>
          </a:solidFill>
          <a:ln w="9525" cap="flat" cmpd="sng" algn="ctr">
            <a:solidFill>
              <a:schemeClr val="accent2"/>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12F0B150-C2CB-9FD6-F69D-9FF3CB3586E8}"/>
              </a:ext>
            </a:extLst>
          </p:cNvPr>
          <p:cNvSpPr/>
          <p:nvPr>
            <p:custDataLst>
              <p:tags r:id="rId51"/>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B3A5AEB-BD36-FC2B-CD4A-D83B7F7E0DA2}"/>
              </a:ext>
            </a:extLst>
          </p:cNvPr>
          <p:cNvSpPr/>
          <p:nvPr>
            <p:custDataLst>
              <p:tags r:id="rId52"/>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3F1D31B4-D8EC-DB10-3A6E-1C9A00B79258}"/>
              </a:ext>
            </a:extLst>
          </p:cNvPr>
          <p:cNvSpPr/>
          <p:nvPr>
            <p:custDataLst>
              <p:tags r:id="rId53"/>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A57D0CE9-4DF1-8163-5231-22B8FDF15100}"/>
              </a:ext>
            </a:extLst>
          </p:cNvPr>
          <p:cNvSpPr/>
          <p:nvPr>
            <p:custDataLst>
              <p:tags r:id="rId54"/>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3121EA94-C123-F8E2-266C-97BC627C5AE9}"/>
              </a:ext>
            </a:extLst>
          </p:cNvPr>
          <p:cNvSpPr/>
          <p:nvPr>
            <p:custDataLst>
              <p:tags r:id="rId55"/>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AE6337E4-D2A3-72DC-2F39-3FE8A0914052}"/>
              </a:ext>
            </a:extLst>
          </p:cNvPr>
          <p:cNvSpPr/>
          <p:nvPr>
            <p:custDataLst>
              <p:tags r:id="rId56"/>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005E1260-0880-9704-0AD5-500E43BDCC38}"/>
              </a:ext>
            </a:extLst>
          </p:cNvPr>
          <p:cNvSpPr/>
          <p:nvPr>
            <p:custDataLst>
              <p:tags r:id="rId57"/>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78D47A05-F0FE-7A99-3DA5-020396CAB8F7}"/>
              </a:ext>
            </a:extLst>
          </p:cNvPr>
          <p:cNvSpPr/>
          <p:nvPr>
            <p:custDataLst>
              <p:tags r:id="rId58"/>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E4E6966A-DF8D-7FEE-A111-E65DFA387AE7}"/>
              </a:ext>
            </a:extLst>
          </p:cNvPr>
          <p:cNvSpPr/>
          <p:nvPr>
            <p:custDataLst>
              <p:tags r:id="rId59"/>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BCE55915-3291-17A8-602E-D32AE6307827}"/>
              </a:ext>
            </a:extLst>
          </p:cNvPr>
          <p:cNvSpPr/>
          <p:nvPr>
            <p:custDataLst>
              <p:tags r:id="rId60"/>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304FE724-82DA-A267-85FB-901F37963DD8}"/>
              </a:ext>
            </a:extLst>
          </p:cNvPr>
          <p:cNvSpPr/>
          <p:nvPr>
            <p:custDataLst>
              <p:tags r:id="rId61"/>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57EE0F77-0661-4665-D425-F91230F85252}"/>
              </a:ext>
            </a:extLst>
          </p:cNvPr>
          <p:cNvSpPr/>
          <p:nvPr>
            <p:custDataLst>
              <p:tags r:id="rId62"/>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8BD2AF73-0175-CFF9-55B3-BE60A93EFCAE}"/>
              </a:ext>
            </a:extLst>
          </p:cNvPr>
          <p:cNvSpPr/>
          <p:nvPr>
            <p:custDataLst>
              <p:tags r:id="rId63"/>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C2515A8C-8A09-206C-D261-83A5CAB54923}"/>
              </a:ext>
            </a:extLst>
          </p:cNvPr>
          <p:cNvSpPr/>
          <p:nvPr>
            <p:custDataLst>
              <p:tags r:id="rId64"/>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35408BF-C54F-EBF1-21FA-11B56D9D3B9C}"/>
              </a:ext>
            </a:extLst>
          </p:cNvPr>
          <p:cNvCxnSpPr>
            <a:cxnSpLocks/>
          </p:cNvCxnSpPr>
          <p:nvPr>
            <p:custDataLst>
              <p:tags r:id="rId65"/>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12C65B46-D3A7-7DB8-64ED-3AAADB5244B9}"/>
              </a:ext>
            </a:extLst>
          </p:cNvPr>
          <p:cNvCxnSpPr>
            <a:cxnSpLocks/>
          </p:cNvCxnSpPr>
          <p:nvPr>
            <p:custDataLst>
              <p:tags r:id="rId66"/>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037AFAB0-B323-579E-333A-234FCBFB92A5}"/>
              </a:ext>
            </a:extLst>
          </p:cNvPr>
          <p:cNvCxnSpPr>
            <a:cxnSpLocks/>
          </p:cNvCxnSpPr>
          <p:nvPr>
            <p:custDataLst>
              <p:tags r:id="rId67"/>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62EAE29A-9BE0-99D4-6686-5A826B27EA72}"/>
              </a:ext>
            </a:extLst>
          </p:cNvPr>
          <p:cNvCxnSpPr>
            <a:cxnSpLocks/>
          </p:cNvCxnSpPr>
          <p:nvPr>
            <p:custDataLst>
              <p:tags r:id="rId68"/>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CFDCD000-7516-7E7F-7E90-628B9BB9B0CF}"/>
              </a:ext>
            </a:extLst>
          </p:cNvPr>
          <p:cNvCxnSpPr>
            <a:cxnSpLocks/>
          </p:cNvCxnSpPr>
          <p:nvPr>
            <p:custDataLst>
              <p:tags r:id="rId69"/>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C71F2263-361C-D385-6AFB-DCFBB794B3CD}"/>
              </a:ext>
            </a:extLst>
          </p:cNvPr>
          <p:cNvCxnSpPr>
            <a:cxnSpLocks/>
          </p:cNvCxnSpPr>
          <p:nvPr>
            <p:custDataLst>
              <p:tags r:id="rId70"/>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E92DDAFC-C6F3-EDC0-80A5-9E3DFFDC2A14}"/>
              </a:ext>
            </a:extLst>
          </p:cNvPr>
          <p:cNvSpPr txBox="1">
            <a:spLocks/>
          </p:cNvSpPr>
          <p:nvPr>
            <p:custDataLst>
              <p:tags r:id="rId71"/>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3F5EC2B1-DB20-C5E7-72A5-A898059823C1}"/>
              </a:ext>
            </a:extLst>
          </p:cNvPr>
          <p:cNvSpPr txBox="1">
            <a:spLocks/>
          </p:cNvSpPr>
          <p:nvPr>
            <p:custDataLst>
              <p:tags r:id="rId72"/>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D3B6064A-8399-F2D1-4D9C-1C10624AAFD4}"/>
              </a:ext>
            </a:extLst>
          </p:cNvPr>
          <p:cNvSpPr txBox="1">
            <a:spLocks/>
          </p:cNvSpPr>
          <p:nvPr>
            <p:custDataLst>
              <p:tags r:id="rId73"/>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8E40E696-0A6D-18FD-E52F-7295965CB133}"/>
              </a:ext>
            </a:extLst>
          </p:cNvPr>
          <p:cNvSpPr txBox="1">
            <a:spLocks/>
          </p:cNvSpPr>
          <p:nvPr>
            <p:custDataLst>
              <p:tags r:id="rId74"/>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3E4632CF-CEED-5630-FB26-01034E170184}"/>
              </a:ext>
            </a:extLst>
          </p:cNvPr>
          <p:cNvSpPr txBox="1">
            <a:spLocks/>
          </p:cNvSpPr>
          <p:nvPr>
            <p:custDataLst>
              <p:tags r:id="rId75"/>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3D7C98F6-76B6-E00D-DDD8-8087AA428C3D}"/>
              </a:ext>
            </a:extLst>
          </p:cNvPr>
          <p:cNvSpPr txBox="1">
            <a:spLocks/>
          </p:cNvSpPr>
          <p:nvPr>
            <p:custDataLst>
              <p:tags r:id="rId76"/>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1D426210-D01E-7CD6-A59C-181A8C10F8FA}"/>
              </a:ext>
            </a:extLst>
          </p:cNvPr>
          <p:cNvSpPr txBox="1">
            <a:spLocks/>
          </p:cNvSpPr>
          <p:nvPr>
            <p:custDataLst>
              <p:tags r:id="rId77"/>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5578A15-04FE-A979-08B5-D65180BA44F1}"/>
              </a:ext>
            </a:extLst>
          </p:cNvPr>
          <p:cNvSpPr txBox="1">
            <a:spLocks/>
          </p:cNvSpPr>
          <p:nvPr>
            <p:custDataLst>
              <p:tags r:id="rId78"/>
            </p:custDataLst>
          </p:nvPr>
        </p:nvSpPr>
        <p:spPr>
          <a:xfrm>
            <a:off x="5729769" y="6034178"/>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5A1DEE13-7867-AF6D-3783-F319A9161940}"/>
              </a:ext>
            </a:extLst>
          </p:cNvPr>
          <p:cNvCxnSpPr>
            <a:cxnSpLocks/>
          </p:cNvCxnSpPr>
          <p:nvPr>
            <p:custDataLst>
              <p:tags r:id="rId79"/>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82C831AA-0F0A-461E-AD88-34109D913F02}"/>
              </a:ext>
            </a:extLst>
          </p:cNvPr>
          <p:cNvCxnSpPr>
            <a:cxnSpLocks/>
          </p:cNvCxnSpPr>
          <p:nvPr>
            <p:custDataLst>
              <p:tags r:id="rId80"/>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FC98BD10-DE5F-E567-1117-264799A07DC1}"/>
              </a:ext>
            </a:extLst>
          </p:cNvPr>
          <p:cNvCxnSpPr>
            <a:cxnSpLocks/>
          </p:cNvCxnSpPr>
          <p:nvPr>
            <p:custDataLst>
              <p:tags r:id="rId81"/>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017D556A-F06B-D96D-6396-C0236477167A}"/>
              </a:ext>
            </a:extLst>
          </p:cNvPr>
          <p:cNvCxnSpPr>
            <a:cxnSpLocks/>
          </p:cNvCxnSpPr>
          <p:nvPr>
            <p:custDataLst>
              <p:tags r:id="rId82"/>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ED229520-D377-8239-798C-E54839B280FE}"/>
              </a:ext>
            </a:extLst>
          </p:cNvPr>
          <p:cNvCxnSpPr>
            <a:cxnSpLocks/>
          </p:cNvCxnSpPr>
          <p:nvPr>
            <p:custDataLst>
              <p:tags r:id="rId83"/>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015BC705-7B74-8238-D68A-74F3BD899EAC}"/>
              </a:ext>
            </a:extLst>
          </p:cNvPr>
          <p:cNvCxnSpPr>
            <a:cxnSpLocks/>
          </p:cNvCxnSpPr>
          <p:nvPr>
            <p:custDataLst>
              <p:tags r:id="rId84"/>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7BFEE466-7596-F78E-ECED-E1A2168AD1F7}"/>
              </a:ext>
            </a:extLst>
          </p:cNvPr>
          <p:cNvCxnSpPr>
            <a:cxnSpLocks/>
          </p:cNvCxnSpPr>
          <p:nvPr>
            <p:custDataLst>
              <p:tags r:id="rId85"/>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38845884-FEC8-63C5-3D6F-C1676C0DE86D}"/>
              </a:ext>
            </a:extLst>
          </p:cNvPr>
          <p:cNvCxnSpPr>
            <a:cxnSpLocks/>
          </p:cNvCxnSpPr>
          <p:nvPr>
            <p:custDataLst>
              <p:tags r:id="rId86"/>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105FFDA8-1F9F-4F32-30D2-5FE363D8AB73}"/>
              </a:ext>
            </a:extLst>
          </p:cNvPr>
          <p:cNvSpPr txBox="1">
            <a:spLocks/>
          </p:cNvSpPr>
          <p:nvPr>
            <p:custDataLst>
              <p:tags r:id="rId87"/>
            </p:custDataLst>
          </p:nvPr>
        </p:nvSpPr>
        <p:spPr>
          <a:xfrm>
            <a:off x="10935366" y="6034178"/>
            <a:ext cx="701898" cy="49244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NPRR1325 and PGRR145</a:t>
            </a:r>
          </a:p>
        </p:txBody>
      </p:sp>
      <p:sp>
        <p:nvSpPr>
          <p:cNvPr id="276" name="TextBox 275">
            <a:extLst>
              <a:ext uri="{FF2B5EF4-FFF2-40B4-BE49-F238E27FC236}">
                <a16:creationId xmlns:a16="http://schemas.microsoft.com/office/drawing/2014/main" id="{32220589-FA35-70F5-7816-7E8D9D326FE5}"/>
              </a:ext>
            </a:extLst>
          </p:cNvPr>
          <p:cNvSpPr txBox="1">
            <a:spLocks/>
          </p:cNvSpPr>
          <p:nvPr>
            <p:custDataLst>
              <p:tags r:id="rId88"/>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E5D947D8-825C-BBBA-CC77-A5967D345729}"/>
              </a:ext>
            </a:extLst>
          </p:cNvPr>
          <p:cNvSpPr txBox="1">
            <a:spLocks/>
          </p:cNvSpPr>
          <p:nvPr>
            <p:custDataLst>
              <p:tags r:id="rId89"/>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949C9FBE-6AFD-1BB1-4FCF-D6A00CA59A45}"/>
              </a:ext>
            </a:extLst>
          </p:cNvPr>
          <p:cNvSpPr txBox="1">
            <a:spLocks/>
          </p:cNvSpPr>
          <p:nvPr>
            <p:custDataLst>
              <p:tags r:id="rId90"/>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410C83C9-A857-C6E4-E8B5-8341A0F12C3F}"/>
              </a:ext>
            </a:extLst>
          </p:cNvPr>
          <p:cNvSpPr txBox="1">
            <a:spLocks/>
          </p:cNvSpPr>
          <p:nvPr>
            <p:custDataLst>
              <p:tags r:id="rId91"/>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3F28B2FD-88C9-DF99-5665-43A53DDCBC02}"/>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DC80AA4-EC99-E7DB-5A8B-C826AFEBE360}"/>
              </a:ext>
            </a:extLst>
          </p:cNvPr>
          <p:cNvSpPr txBox="1">
            <a:spLocks/>
          </p:cNvSpPr>
          <p:nvPr>
            <p:custDataLst>
              <p:tags r:id="rId92"/>
            </p:custDataLst>
          </p:nvPr>
        </p:nvSpPr>
        <p:spPr>
          <a:xfrm>
            <a:off x="9566274" y="6034178"/>
            <a:ext cx="77980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defTabSz="913526" rtl="0" eaLnBrk="1" fontAlgn="auto" latinLnBrk="0" hangingPunct="1">
              <a:lnSpc>
                <a:spcPct val="100000"/>
              </a:lnSpc>
              <a:spcBef>
                <a:spcPts val="0"/>
              </a:spcBef>
              <a:spcAft>
                <a:spcPts val="0"/>
              </a:spcAft>
              <a:buClr>
                <a:srgbClr val="4A525A"/>
              </a:buClr>
              <a:buSzPct val="100000"/>
              <a:buFontTx/>
              <a:buNone/>
              <a:tabLst/>
              <a:defRPr/>
            </a:pPr>
            <a:r>
              <a:rPr lang="en-US" sz="800">
                <a:solidFill>
                  <a:srgbClr val="000000"/>
                </a:solidFill>
                <a:latin typeface="Arial"/>
              </a:rPr>
              <a:t>6/1 </a:t>
            </a: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1005CCC2-35A5-939A-7E78-1E05391F8256}"/>
              </a:ext>
            </a:extLst>
          </p:cNvPr>
          <p:cNvSpPr txBox="1">
            <a:spLocks/>
          </p:cNvSpPr>
          <p:nvPr>
            <p:custDataLst>
              <p:tags r:id="rId93"/>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2E51DD5E-706E-773C-4253-7F3A4D9731A4}"/>
              </a:ext>
            </a:extLst>
          </p:cNvPr>
          <p:cNvSpPr txBox="1">
            <a:spLocks/>
          </p:cNvSpPr>
          <p:nvPr>
            <p:custDataLst>
              <p:tags r:id="rId94"/>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F975A483-FCE1-F60F-EA27-82AF181B6551}"/>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8B312A03-82FA-673F-2CEE-789348293D45}"/>
              </a:ext>
            </a:extLst>
          </p:cNvPr>
          <p:cNvSpPr txBox="1">
            <a:spLocks/>
          </p:cNvSpPr>
          <p:nvPr>
            <p:custDataLst>
              <p:tags r:id="rId95"/>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51F02151-56F8-DCBA-CBE6-EC8DF3C6C8B2}"/>
              </a:ext>
            </a:extLst>
          </p:cNvPr>
          <p:cNvSpPr txBox="1">
            <a:spLocks/>
          </p:cNvSpPr>
          <p:nvPr>
            <p:custDataLst>
              <p:tags r:id="rId96"/>
            </p:custDataLst>
          </p:nvPr>
        </p:nvSpPr>
        <p:spPr>
          <a:xfrm>
            <a:off x="7851309" y="4311433"/>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A2910C19-2D7C-ACBF-AABD-1B2B2056ACDA}"/>
              </a:ext>
            </a:extLst>
          </p:cNvPr>
          <p:cNvSpPr txBox="1">
            <a:spLocks/>
          </p:cNvSpPr>
          <p:nvPr>
            <p:custDataLst>
              <p:tags r:id="rId97"/>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D9053D78-2B10-F776-1AC8-3F568AD3480B}"/>
              </a:ext>
            </a:extLst>
          </p:cNvPr>
          <p:cNvSpPr txBox="1">
            <a:spLocks/>
          </p:cNvSpPr>
          <p:nvPr>
            <p:custDataLst>
              <p:tags r:id="rId98"/>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buClr>
                <a:srgbClr val="4A525A"/>
              </a:buClr>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lang="en-US" sz="800" b="0">
                <a:solidFill>
                  <a:srgbClr val="171A1C"/>
                </a:solidFill>
                <a:latin typeface="Arial"/>
              </a:rPr>
              <a:t>Vote 5/13</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45" name="TextBox 44">
            <a:extLst>
              <a:ext uri="{FF2B5EF4-FFF2-40B4-BE49-F238E27FC236}">
                <a16:creationId xmlns:a16="http://schemas.microsoft.com/office/drawing/2014/main" id="{4AC33DD9-76BC-F975-A34C-F46FF5F25439}"/>
              </a:ext>
            </a:extLst>
          </p:cNvPr>
          <p:cNvSpPr txBox="1">
            <a:spLocks/>
          </p:cNvSpPr>
          <p:nvPr>
            <p:custDataLst>
              <p:tags r:id="rId99"/>
            </p:custDataLst>
          </p:nvPr>
        </p:nvSpPr>
        <p:spPr>
          <a:xfrm>
            <a:off x="8962847" y="4300922"/>
            <a:ext cx="647878"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064A554A-B672-280B-F74C-DF3FC3990CF9}"/>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54" name="TextBox 53">
            <a:extLst>
              <a:ext uri="{FF2B5EF4-FFF2-40B4-BE49-F238E27FC236}">
                <a16:creationId xmlns:a16="http://schemas.microsoft.com/office/drawing/2014/main" id="{95536C69-4943-45EE-5E86-7156A07C2C4C}"/>
              </a:ext>
            </a:extLst>
          </p:cNvPr>
          <p:cNvSpPr txBox="1">
            <a:spLocks/>
          </p:cNvSpPr>
          <p:nvPr>
            <p:custDataLst>
              <p:tags r:id="rId100"/>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2A2FFDEB-03D6-BEC6-893D-D24E9425B17C}"/>
              </a:ext>
            </a:extLst>
          </p:cNvPr>
          <p:cNvSpPr txBox="1">
            <a:spLocks/>
          </p:cNvSpPr>
          <p:nvPr>
            <p:custDataLst>
              <p:tags r:id="rId101"/>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6F122CED-BE8A-5800-F16D-9AED095D52E0}"/>
              </a:ext>
            </a:extLst>
          </p:cNvPr>
          <p:cNvSpPr txBox="1">
            <a:spLocks/>
          </p:cNvSpPr>
          <p:nvPr>
            <p:custDataLst>
              <p:tags r:id="rId102"/>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A576106E-2D0F-7FC3-8AFA-33E0CCBF55B5}"/>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E5BA784C-19EA-E6C9-228B-69727CA4B15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3622A805-2722-87A1-6855-DE2C6BBA5F66}"/>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2EF1B5-CF37-BB74-5619-BA92CB932953}"/>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654E4C6B-0AC0-8ED8-4083-369AADAC80FE}"/>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2EAF871E-C3FC-3AF3-BC86-75704FFA4AB4}"/>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FC5AF51F-894A-3189-F5F3-07E6E5B2D4A5}"/>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20CF9C6-8376-DC3E-CED8-C03001B9BC9C}"/>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5D46BD25-8808-8B4A-254D-404CC3F9385C}"/>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8B8D7928-9183-801D-0260-5B35ED81E1A8}"/>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7379C833-D033-9C9D-91DF-633F46A38E18}"/>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5D42F38C-5535-CFE3-90A4-FF323E24650E}"/>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646EECA5-6E18-49A9-411C-7ADAAD5127B6}"/>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98BCAD80-FA97-01C5-1F8B-058C98383837}"/>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B6FC42CF-331A-2265-A9E8-FED71168D905}"/>
              </a:ext>
            </a:extLst>
          </p:cNvPr>
          <p:cNvSpPr txBox="1"/>
          <p:nvPr/>
        </p:nvSpPr>
        <p:spPr>
          <a:xfrm>
            <a:off x="1257300" y="937566"/>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576AB8C8-A7D5-0588-6E6B-BE56B917B00A}"/>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36</a:t>
            </a:fld>
            <a:endParaRPr lang="en-US"/>
          </a:p>
        </p:txBody>
      </p:sp>
      <p:sp>
        <p:nvSpPr>
          <p:cNvPr id="16" name="TextBox 15">
            <a:extLst>
              <a:ext uri="{FF2B5EF4-FFF2-40B4-BE49-F238E27FC236}">
                <a16:creationId xmlns:a16="http://schemas.microsoft.com/office/drawing/2014/main" id="{E04F3482-8ABA-C5BF-EE5F-4FB8B59E6B0F}"/>
              </a:ext>
            </a:extLst>
          </p:cNvPr>
          <p:cNvSpPr txBox="1">
            <a:spLocks/>
          </p:cNvSpPr>
          <p:nvPr>
            <p:custDataLst>
              <p:tags r:id="rId103"/>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14" name="TextBox 13">
            <a:extLst>
              <a:ext uri="{FF2B5EF4-FFF2-40B4-BE49-F238E27FC236}">
                <a16:creationId xmlns:a16="http://schemas.microsoft.com/office/drawing/2014/main" id="{58E51176-DC3C-0134-91D7-AEE46666D177}"/>
              </a:ext>
            </a:extLst>
          </p:cNvPr>
          <p:cNvSpPr txBox="1">
            <a:spLocks/>
          </p:cNvSpPr>
          <p:nvPr>
            <p:custDataLst>
              <p:tags r:id="rId104"/>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
        <p:nvSpPr>
          <p:cNvPr id="32" name="Rectangle 31">
            <a:extLst>
              <a:ext uri="{FF2B5EF4-FFF2-40B4-BE49-F238E27FC236}">
                <a16:creationId xmlns:a16="http://schemas.microsoft.com/office/drawing/2014/main" id="{D650FCD6-88CF-8C48-9A50-7EC78AA81013}"/>
              </a:ext>
            </a:extLst>
          </p:cNvPr>
          <p:cNvSpPr/>
          <p:nvPr/>
        </p:nvSpPr>
        <p:spPr>
          <a:xfrm>
            <a:off x="5756011" y="2038350"/>
            <a:ext cx="2972657" cy="3706041"/>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DCCFEC6-2292-7F13-B851-EC3550218C3C}"/>
              </a:ext>
            </a:extLst>
          </p:cNvPr>
          <p:cNvSpPr txBox="1">
            <a:spLocks/>
          </p:cNvSpPr>
          <p:nvPr>
            <p:custDataLst>
              <p:tags r:id="rId105"/>
            </p:custDataLst>
          </p:nvPr>
        </p:nvSpPr>
        <p:spPr>
          <a:xfrm>
            <a:off x="8699038" y="4003676"/>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#8 May 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57" name="TextBox 56">
            <a:extLst>
              <a:ext uri="{FF2B5EF4-FFF2-40B4-BE49-F238E27FC236}">
                <a16:creationId xmlns:a16="http://schemas.microsoft.com/office/drawing/2014/main" id="{D2CBFD6C-EB5E-4C63-E732-26873D157246}"/>
              </a:ext>
            </a:extLst>
          </p:cNvPr>
          <p:cNvSpPr txBox="1">
            <a:spLocks/>
          </p:cNvSpPr>
          <p:nvPr>
            <p:custDataLst>
              <p:tags r:id="rId106"/>
            </p:custDataLst>
          </p:nvPr>
        </p:nvSpPr>
        <p:spPr>
          <a:xfrm>
            <a:off x="7502234" y="6034178"/>
            <a:ext cx="759010" cy="61555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i="0" u="none" strike="noStrike" kern="0" cap="none" spc="0" normalizeH="0" baseline="0" noProof="0">
                <a:ln>
                  <a:noFill/>
                </a:ln>
                <a:solidFill>
                  <a:srgbClr val="000000"/>
                </a:solidFill>
                <a:effectLst/>
                <a:uLnTx/>
                <a:uFillTx/>
                <a:latin typeface="Arial"/>
                <a:ea typeface="+mn-ea"/>
                <a:cs typeface="+mn-cs"/>
              </a:rPr>
              <a:t>4/17</a:t>
            </a:r>
            <a:r>
              <a:rPr lang="en-US" sz="800" b="0">
                <a:solidFill>
                  <a:srgbClr val="000000"/>
                </a:solidFill>
                <a:latin typeface="Arial"/>
              </a:rPr>
              <a:t> ERCOT files PGRR comments integrating CLR framework</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62" name="TextBox 61">
            <a:extLst>
              <a:ext uri="{FF2B5EF4-FFF2-40B4-BE49-F238E27FC236}">
                <a16:creationId xmlns:a16="http://schemas.microsoft.com/office/drawing/2014/main" id="{7B68A81D-3E66-B9BC-CD90-052243CF9C99}"/>
              </a:ext>
            </a:extLst>
          </p:cNvPr>
          <p:cNvSpPr txBox="1">
            <a:spLocks/>
          </p:cNvSpPr>
          <p:nvPr>
            <p:custDataLst>
              <p:tags r:id="rId107"/>
            </p:custDataLst>
          </p:nvPr>
        </p:nvSpPr>
        <p:spPr>
          <a:xfrm>
            <a:off x="8551864" y="6034178"/>
            <a:ext cx="939526" cy="738664"/>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lvl="0">
              <a:buClr>
                <a:srgbClr val="4A525A"/>
              </a:buClr>
              <a:defRPr/>
            </a:pPr>
            <a:r>
              <a:rPr lang="en-US" sz="800">
                <a:solidFill>
                  <a:srgbClr val="000000"/>
                </a:solidFill>
              </a:rPr>
              <a:t>4/30</a:t>
            </a:r>
            <a:r>
              <a:rPr lang="en-US" sz="800" b="0">
                <a:solidFill>
                  <a:srgbClr val="000000"/>
                </a:solidFill>
              </a:rPr>
              <a:t> ERCOT files PGRR comments</a:t>
            </a:r>
          </a:p>
          <a:p>
            <a:pPr lvl="0">
              <a:buClr>
                <a:srgbClr val="4A525A"/>
              </a:buClr>
              <a:defRPr/>
            </a:pPr>
            <a:r>
              <a:rPr lang="en-US" sz="800">
                <a:solidFill>
                  <a:srgbClr val="000000"/>
                </a:solidFill>
              </a:rPr>
              <a:t>5/2</a:t>
            </a:r>
            <a:r>
              <a:rPr lang="en-US" sz="800" b="0">
                <a:solidFill>
                  <a:srgbClr val="000000"/>
                </a:solidFill>
              </a:rPr>
              <a:t> ERCOT files PGRR comments integrating BYOG framework</a:t>
            </a:r>
            <a:endParaRPr lang="en-US" sz="800" b="0">
              <a:solidFill>
                <a:srgbClr val="171A1C"/>
              </a:solidFill>
            </a:endParaRPr>
          </a:p>
        </p:txBody>
      </p:sp>
      <p:sp>
        <p:nvSpPr>
          <p:cNvPr id="50" name="TextBox 49">
            <a:extLst>
              <a:ext uri="{FF2B5EF4-FFF2-40B4-BE49-F238E27FC236}">
                <a16:creationId xmlns:a16="http://schemas.microsoft.com/office/drawing/2014/main" id="{8AC14F5F-C47F-8E2F-F55D-7EBCAC9D80BB}"/>
              </a:ext>
            </a:extLst>
          </p:cNvPr>
          <p:cNvSpPr txBox="1">
            <a:spLocks/>
          </p:cNvSpPr>
          <p:nvPr>
            <p:custDataLst>
              <p:tags r:id="rId108"/>
            </p:custDataLst>
          </p:nvPr>
        </p:nvSpPr>
        <p:spPr>
          <a:xfrm>
            <a:off x="9489247" y="3710952"/>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#9 TBD</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44" name="Speech Bubble: Rectangle 43">
            <a:extLst>
              <a:ext uri="{FF2B5EF4-FFF2-40B4-BE49-F238E27FC236}">
                <a16:creationId xmlns:a16="http://schemas.microsoft.com/office/drawing/2014/main" id="{D0D7DB64-DA8A-3248-50C3-B0C6163C5D99}"/>
              </a:ext>
            </a:extLst>
          </p:cNvPr>
          <p:cNvSpPr/>
          <p:nvPr/>
        </p:nvSpPr>
        <p:spPr>
          <a:xfrm>
            <a:off x="9282237" y="2426270"/>
            <a:ext cx="2191776" cy="1151129"/>
          </a:xfrm>
          <a:prstGeom prst="wedgeRectCallout">
            <a:avLst>
              <a:gd name="adj1" fmla="val -28051"/>
              <a:gd name="adj2" fmla="val 5726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Workshop #9 </a:t>
            </a:r>
            <a:r>
              <a:rPr lang="en-US" sz="1000">
                <a:solidFill>
                  <a:schemeClr val="tx1"/>
                </a:solidFill>
              </a:rPr>
              <a:t>(second</a:t>
            </a:r>
            <a:r>
              <a:rPr lang="en-US" sz="1000" baseline="30000">
                <a:solidFill>
                  <a:schemeClr val="tx1"/>
                </a:solidFill>
              </a:rPr>
              <a:t> </a:t>
            </a:r>
            <a:r>
              <a:rPr lang="en-US" sz="1000">
                <a:solidFill>
                  <a:schemeClr val="tx1"/>
                </a:solidFill>
              </a:rPr>
              <a:t>half of May):</a:t>
            </a:r>
          </a:p>
          <a:p>
            <a:pPr marL="171450" indent="-171450">
              <a:spcBef>
                <a:spcPts val="300"/>
              </a:spcBef>
              <a:spcAft>
                <a:spcPts val="300"/>
              </a:spcAft>
              <a:buFont typeface="Arial" panose="020B0604020202020204" pitchFamily="34" charset="0"/>
              <a:buChar char="•"/>
            </a:pPr>
            <a:r>
              <a:rPr lang="en-US" sz="1000" b="1">
                <a:solidFill>
                  <a:schemeClr val="tx1"/>
                </a:solidFill>
              </a:rPr>
              <a:t>Batch Zero Details </a:t>
            </a:r>
            <a:r>
              <a:rPr lang="en-US" sz="1000">
                <a:solidFill>
                  <a:schemeClr val="tx1"/>
                </a:solidFill>
              </a:rPr>
              <a:t>such as Attestations/Forms/Key Dates</a:t>
            </a:r>
          </a:p>
          <a:p>
            <a:pPr marL="171450" indent="-171450">
              <a:spcBef>
                <a:spcPts val="300"/>
              </a:spcBef>
              <a:spcAft>
                <a:spcPts val="300"/>
              </a:spcAft>
              <a:buFont typeface="Arial" panose="020B0604020202020204" pitchFamily="34" charset="0"/>
              <a:buChar char="•"/>
            </a:pPr>
            <a:r>
              <a:rPr lang="en-US" sz="1000" b="1">
                <a:solidFill>
                  <a:schemeClr val="tx1"/>
                </a:solidFill>
              </a:rPr>
              <a:t>Batch 1+ Initial Concepts and Longer-term Planning </a:t>
            </a:r>
            <a:r>
              <a:rPr lang="en-US" sz="1000">
                <a:solidFill>
                  <a:schemeClr val="tx1"/>
                </a:solidFill>
              </a:rPr>
              <a:t>change considerations</a:t>
            </a:r>
            <a:endParaRPr lang="en-US" sz="1000">
              <a:solidFill>
                <a:schemeClr val="tx1"/>
              </a:solidFill>
              <a:cs typeface="Arial"/>
            </a:endParaRPr>
          </a:p>
        </p:txBody>
      </p:sp>
    </p:spTree>
    <p:extLst>
      <p:ext uri="{BB962C8B-B14F-4D97-AF65-F5344CB8AC3E}">
        <p14:creationId xmlns:p14="http://schemas.microsoft.com/office/powerpoint/2010/main" val="277780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74154F-D26F-0114-9A19-BBF2A58C7F72}"/>
              </a:ext>
            </a:extLst>
          </p:cNvPr>
          <p:cNvGraphicFramePr>
            <a:graphicFrameLocks noChangeAspect="1"/>
          </p:cNvGraphicFramePr>
          <p:nvPr>
            <p:custDataLst>
              <p:tags r:id="rId1"/>
            </p:custDataLst>
            <p:extLst>
              <p:ext uri="{D42A27DB-BD31-4B8C-83A1-F6EECF244321}">
                <p14:modId xmlns:p14="http://schemas.microsoft.com/office/powerpoint/2010/main" val="3427495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4774154F-D26F-0114-9A19-BBF2A58C7F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F3B16C5-14A0-0D27-8303-4E639053CC53}"/>
              </a:ext>
            </a:extLst>
          </p:cNvPr>
          <p:cNvSpPr>
            <a:spLocks noGrp="1"/>
          </p:cNvSpPr>
          <p:nvPr>
            <p:ph type="title"/>
          </p:nvPr>
        </p:nvSpPr>
        <p:spPr>
          <a:xfrm>
            <a:off x="1257300" y="457200"/>
            <a:ext cx="10401300" cy="332399"/>
          </a:xfrm>
        </p:spPr>
        <p:txBody>
          <a:bodyPr vert="horz">
            <a:spAutoFit/>
          </a:bodyPr>
          <a:lstStyle/>
          <a:p>
            <a:r>
              <a:rPr lang="en-US"/>
              <a:t>Appendix</a:t>
            </a:r>
          </a:p>
        </p:txBody>
      </p:sp>
      <p:sp>
        <p:nvSpPr>
          <p:cNvPr id="5" name="Slide Number Placeholder 5">
            <a:extLst>
              <a:ext uri="{FF2B5EF4-FFF2-40B4-BE49-F238E27FC236}">
                <a16:creationId xmlns:a16="http://schemas.microsoft.com/office/drawing/2014/main" id="{159457CB-99B0-2DCC-F542-FE1774D3E186}"/>
              </a:ext>
            </a:extLst>
          </p:cNvPr>
          <p:cNvSpPr>
            <a:spLocks noGrp="1"/>
          </p:cNvSpPr>
          <p:nvPr>
            <p:ph type="sldNum" sz="quarter" idx="12"/>
          </p:nvPr>
        </p:nvSpPr>
        <p:spPr/>
        <p:txBody>
          <a:bodyPr/>
          <a:lstStyle/>
          <a:p>
            <a:fld id="{BCDE79FB-97BA-492B-8D57-F1373F9ADA95}" type="slidenum">
              <a:rPr lang="en-US" smtClean="0"/>
              <a:t>37</a:t>
            </a:fld>
            <a:endParaRPr lang="en-US"/>
          </a:p>
        </p:txBody>
      </p:sp>
    </p:spTree>
    <p:extLst>
      <p:ext uri="{BB962C8B-B14F-4D97-AF65-F5344CB8AC3E}">
        <p14:creationId xmlns:p14="http://schemas.microsoft.com/office/powerpoint/2010/main" val="1077437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think-cell data - do not delete" hidden="1">
            <a:extLst>
              <a:ext uri="{FF2B5EF4-FFF2-40B4-BE49-F238E27FC236}">
                <a16:creationId xmlns:a16="http://schemas.microsoft.com/office/drawing/2014/main" id="{1849F9FD-D249-7619-D41C-14E8ECA3CA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89" name="think-cell data - do not delete" hidden="1">
                        <a:extLst>
                          <a:ext uri="{FF2B5EF4-FFF2-40B4-BE49-F238E27FC236}">
                            <a16:creationId xmlns:a16="http://schemas.microsoft.com/office/drawing/2014/main" id="{1849F9FD-D249-7619-D41C-14E8ECA3CA4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E8D5DEE-D5DE-19D8-9880-7CEDBB88FA96}"/>
              </a:ext>
            </a:extLst>
          </p:cNvPr>
          <p:cNvSpPr>
            <a:spLocks noGrp="1"/>
          </p:cNvSpPr>
          <p:nvPr>
            <p:ph type="title"/>
          </p:nvPr>
        </p:nvSpPr>
        <p:spPr>
          <a:xfrm>
            <a:off x="1257300" y="457200"/>
            <a:ext cx="10401300" cy="664797"/>
          </a:xfrm>
        </p:spPr>
        <p:txBody>
          <a:bodyPr vert="horz">
            <a:spAutoFit/>
          </a:bodyPr>
          <a:lstStyle/>
          <a:p>
            <a:r>
              <a:rPr lang="en-US"/>
              <a:t>Load energization is limited by withdrawal limits and further enabled by co-located generation</a:t>
            </a:r>
            <a:endParaRPr lang="en-US">
              <a:solidFill>
                <a:srgbClr val="FF0000"/>
              </a:solidFill>
            </a:endParaRPr>
          </a:p>
        </p:txBody>
      </p:sp>
      <p:sp>
        <p:nvSpPr>
          <p:cNvPr id="5" name="Slide Number Placeholder 5">
            <a:extLst>
              <a:ext uri="{FF2B5EF4-FFF2-40B4-BE49-F238E27FC236}">
                <a16:creationId xmlns:a16="http://schemas.microsoft.com/office/drawing/2014/main" id="{A77F1714-8753-2419-2017-F63A380B5B8D}"/>
              </a:ext>
            </a:extLst>
          </p:cNvPr>
          <p:cNvSpPr>
            <a:spLocks noGrp="1"/>
          </p:cNvSpPr>
          <p:nvPr>
            <p:ph type="sldNum" sz="quarter" idx="12"/>
          </p:nvPr>
        </p:nvSpPr>
        <p:spPr/>
        <p:txBody>
          <a:bodyPr/>
          <a:lstStyle/>
          <a:p>
            <a:fld id="{BCDE79FB-97BA-492B-8D57-F1373F9ADA95}" type="slidenum">
              <a:rPr lang="en-US" smtClean="0"/>
              <a:t>38</a:t>
            </a:fld>
            <a:endParaRPr lang="en-US"/>
          </a:p>
        </p:txBody>
      </p:sp>
      <p:grpSp>
        <p:nvGrpSpPr>
          <p:cNvPr id="8" name="Group 7">
            <a:extLst>
              <a:ext uri="{FF2B5EF4-FFF2-40B4-BE49-F238E27FC236}">
                <a16:creationId xmlns:a16="http://schemas.microsoft.com/office/drawing/2014/main" id="{894ED2D5-2185-835F-B9D4-14895F09F305}"/>
              </a:ext>
            </a:extLst>
          </p:cNvPr>
          <p:cNvGrpSpPr/>
          <p:nvPr/>
        </p:nvGrpSpPr>
        <p:grpSpPr>
          <a:xfrm>
            <a:off x="2373898" y="3239634"/>
            <a:ext cx="322594" cy="322594"/>
            <a:chOff x="2192059" y="2491703"/>
            <a:chExt cx="182096" cy="165542"/>
          </a:xfrm>
        </p:grpSpPr>
        <p:sp>
          <p:nvSpPr>
            <p:cNvPr id="21" name="Oval 20">
              <a:extLst>
                <a:ext uri="{FF2B5EF4-FFF2-40B4-BE49-F238E27FC236}">
                  <a16:creationId xmlns:a16="http://schemas.microsoft.com/office/drawing/2014/main" id="{24D026B1-DA7F-438B-BF18-6341EA744DE5}"/>
                </a:ext>
              </a:extLst>
            </p:cNvPr>
            <p:cNvSpPr/>
            <p:nvPr/>
          </p:nvSpPr>
          <p:spPr>
            <a:xfrm>
              <a:off x="2192059" y="2491703"/>
              <a:ext cx="182096" cy="165542"/>
            </a:xfrm>
            <a:prstGeom prst="ellips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000" b="0" i="0" u="none" strike="noStrike" kern="1200" cap="none" spc="0" normalizeH="0" baseline="0" noProof="0" err="1">
                <a:ln>
                  <a:noFill/>
                </a:ln>
                <a:solidFill>
                  <a:srgbClr val="FFFFFF"/>
                </a:solidFill>
                <a:effectLst/>
                <a:uLnTx/>
                <a:uFillTx/>
                <a:latin typeface="Arial"/>
                <a:ea typeface="+mn-ea"/>
                <a:cs typeface="+mn-cs"/>
              </a:endParaRPr>
            </a:p>
          </p:txBody>
        </p:sp>
        <p:pic>
          <p:nvPicPr>
            <p:cNvPr id="22" name="Graphic 21">
              <a:extLst>
                <a:ext uri="{FF2B5EF4-FFF2-40B4-BE49-F238E27FC236}">
                  <a16:creationId xmlns:a16="http://schemas.microsoft.com/office/drawing/2014/main" id="{6C80A01A-124F-C428-1872-CF1DE548B25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195558" y="2494884"/>
              <a:ext cx="175098" cy="159180"/>
            </a:xfrm>
            <a:prstGeom prst="rect">
              <a:avLst/>
            </a:prstGeom>
          </p:spPr>
        </p:pic>
      </p:grpSp>
      <p:sp>
        <p:nvSpPr>
          <p:cNvPr id="9" name="Rectangle 8">
            <a:extLst>
              <a:ext uri="{FF2B5EF4-FFF2-40B4-BE49-F238E27FC236}">
                <a16:creationId xmlns:a16="http://schemas.microsoft.com/office/drawing/2014/main" id="{1E6194BF-6824-6C9C-C6BA-FC8A56FD23BD}"/>
              </a:ext>
            </a:extLst>
          </p:cNvPr>
          <p:cNvSpPr/>
          <p:nvPr/>
        </p:nvSpPr>
        <p:spPr>
          <a:xfrm>
            <a:off x="1257300" y="3151177"/>
            <a:ext cx="2563008" cy="181123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0" name="Text Placeholder 10">
            <a:extLst>
              <a:ext uri="{FF2B5EF4-FFF2-40B4-BE49-F238E27FC236}">
                <a16:creationId xmlns:a16="http://schemas.microsoft.com/office/drawing/2014/main" id="{CFA84C33-1879-E0D4-5AC0-369D3ED2DB85}"/>
              </a:ext>
            </a:extLst>
          </p:cNvPr>
          <p:cNvSpPr txBox="1">
            <a:spLocks/>
          </p:cNvSpPr>
          <p:nvPr/>
        </p:nvSpPr>
        <p:spPr>
          <a:xfrm>
            <a:off x="3017595" y="4128734"/>
            <a:ext cx="719346"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1,000MW</a:t>
            </a:r>
          </a:p>
        </p:txBody>
      </p:sp>
      <p:sp>
        <p:nvSpPr>
          <p:cNvPr id="11" name="Isosceles Triangle 10">
            <a:extLst>
              <a:ext uri="{FF2B5EF4-FFF2-40B4-BE49-F238E27FC236}">
                <a16:creationId xmlns:a16="http://schemas.microsoft.com/office/drawing/2014/main" id="{730973BA-A9A9-E79B-0A1E-E53B98E4B155}"/>
              </a:ext>
            </a:extLst>
          </p:cNvPr>
          <p:cNvSpPr>
            <a:spLocks/>
          </p:cNvSpPr>
          <p:nvPr/>
        </p:nvSpPr>
        <p:spPr>
          <a:xfrm flipV="1">
            <a:off x="3151368" y="3692202"/>
            <a:ext cx="401633" cy="401632"/>
          </a:xfrm>
          <a:prstGeom prst="triangl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200" err="1">
              <a:solidFill>
                <a:schemeClr val="accent1"/>
              </a:solidFill>
            </a:endParaRPr>
          </a:p>
        </p:txBody>
      </p:sp>
      <p:grpSp>
        <p:nvGrpSpPr>
          <p:cNvPr id="12" name="Group 11">
            <a:extLst>
              <a:ext uri="{FF2B5EF4-FFF2-40B4-BE49-F238E27FC236}">
                <a16:creationId xmlns:a16="http://schemas.microsoft.com/office/drawing/2014/main" id="{B20E52F0-E203-A252-AA62-94C7497783BD}"/>
              </a:ext>
            </a:extLst>
          </p:cNvPr>
          <p:cNvGrpSpPr/>
          <p:nvPr/>
        </p:nvGrpSpPr>
        <p:grpSpPr>
          <a:xfrm>
            <a:off x="1552813" y="3673956"/>
            <a:ext cx="691294" cy="401630"/>
            <a:chOff x="1661620" y="2779259"/>
            <a:chExt cx="390217" cy="206100"/>
          </a:xfrm>
        </p:grpSpPr>
        <p:sp>
          <p:nvSpPr>
            <p:cNvPr id="19" name="Oval 18">
              <a:extLst>
                <a:ext uri="{FF2B5EF4-FFF2-40B4-BE49-F238E27FC236}">
                  <a16:creationId xmlns:a16="http://schemas.microsoft.com/office/drawing/2014/main" id="{6EE4AAAC-7950-2B80-D024-6D99DCC5AFDF}"/>
                </a:ext>
              </a:extLst>
            </p:cNvPr>
            <p:cNvSpPr>
              <a:spLocks/>
            </p:cNvSpPr>
            <p:nvPr/>
          </p:nvSpPr>
          <p:spPr>
            <a:xfrm>
              <a:off x="1661620"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rgbClr val="CCDDE0"/>
                  </a:solidFill>
                </a:rPr>
                <a:t>~</a:t>
              </a:r>
            </a:p>
          </p:txBody>
        </p:sp>
        <p:sp>
          <p:nvSpPr>
            <p:cNvPr id="20" name="Oval 19">
              <a:extLst>
                <a:ext uri="{FF2B5EF4-FFF2-40B4-BE49-F238E27FC236}">
                  <a16:creationId xmlns:a16="http://schemas.microsoft.com/office/drawing/2014/main" id="{13AF198E-66A0-B8C2-C1EE-C7DE3FF700FB}"/>
                </a:ext>
              </a:extLst>
            </p:cNvPr>
            <p:cNvSpPr>
              <a:spLocks/>
            </p:cNvSpPr>
            <p:nvPr/>
          </p:nvSpPr>
          <p:spPr>
            <a:xfrm>
              <a:off x="1825126"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rgbClr val="CCDDE0"/>
                  </a:solidFill>
                </a:rPr>
                <a:t>~</a:t>
              </a:r>
            </a:p>
          </p:txBody>
        </p:sp>
      </p:grpSp>
      <p:sp>
        <p:nvSpPr>
          <p:cNvPr id="13" name="Text Placeholder 10">
            <a:extLst>
              <a:ext uri="{FF2B5EF4-FFF2-40B4-BE49-F238E27FC236}">
                <a16:creationId xmlns:a16="http://schemas.microsoft.com/office/drawing/2014/main" id="{746F8A71-3773-9513-FE67-8DB9BDA4DD8F}"/>
              </a:ext>
            </a:extLst>
          </p:cNvPr>
          <p:cNvSpPr txBox="1">
            <a:spLocks/>
          </p:cNvSpPr>
          <p:nvPr/>
        </p:nvSpPr>
        <p:spPr>
          <a:xfrm>
            <a:off x="1297628"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solidFill>
                  <a:srgbClr val="CCDDE0"/>
                </a:solidFill>
              </a:rPr>
              <a:t>500MW</a:t>
            </a:r>
          </a:p>
        </p:txBody>
      </p:sp>
      <p:sp>
        <p:nvSpPr>
          <p:cNvPr id="14" name="Text Placeholder 10">
            <a:extLst>
              <a:ext uri="{FF2B5EF4-FFF2-40B4-BE49-F238E27FC236}">
                <a16:creationId xmlns:a16="http://schemas.microsoft.com/office/drawing/2014/main" id="{01BE6466-7A0A-4C4C-F7C7-9091DAEFADAF}"/>
              </a:ext>
            </a:extLst>
          </p:cNvPr>
          <p:cNvSpPr txBox="1">
            <a:spLocks/>
          </p:cNvSpPr>
          <p:nvPr/>
        </p:nvSpPr>
        <p:spPr>
          <a:xfrm>
            <a:off x="1892129"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solidFill>
                  <a:srgbClr val="CCDDE0"/>
                </a:solidFill>
              </a:rPr>
              <a:t>500MW</a:t>
            </a:r>
          </a:p>
        </p:txBody>
      </p:sp>
      <p:cxnSp>
        <p:nvCxnSpPr>
          <p:cNvPr id="15" name="Straight Connector 14">
            <a:extLst>
              <a:ext uri="{FF2B5EF4-FFF2-40B4-BE49-F238E27FC236}">
                <a16:creationId xmlns:a16="http://schemas.microsoft.com/office/drawing/2014/main" id="{6B403E15-C01F-210B-187D-B374B683825A}"/>
              </a:ext>
            </a:extLst>
          </p:cNvPr>
          <p:cNvCxnSpPr>
            <a:cxnSpLocks/>
            <a:endCxn id="21" idx="0"/>
          </p:cNvCxnSpPr>
          <p:nvPr/>
        </p:nvCxnSpPr>
        <p:spPr>
          <a:xfrm flipH="1">
            <a:off x="2535195" y="2416958"/>
            <a:ext cx="2" cy="822676"/>
          </a:xfrm>
          <a:prstGeom prst="line">
            <a:avLst/>
          </a:prstGeom>
          <a:ln w="12700" cap="flat">
            <a:solidFill>
              <a:srgbClr val="CCDDE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84F7D8F3-7275-AD59-081E-F0F7E15411DA}"/>
              </a:ext>
            </a:extLst>
          </p:cNvPr>
          <p:cNvCxnSpPr>
            <a:cxnSpLocks/>
            <a:stCxn id="19" idx="7"/>
          </p:cNvCxnSpPr>
          <p:nvPr/>
        </p:nvCxnSpPr>
        <p:spPr>
          <a:xfrm rot="5400000" flipH="1" flipV="1">
            <a:off x="1968840" y="3327719"/>
            <a:ext cx="331843" cy="478270"/>
          </a:xfrm>
          <a:prstGeom prst="bentConnector2">
            <a:avLst/>
          </a:prstGeom>
          <a:ln w="12700">
            <a:solidFill>
              <a:srgbClr val="005763">
                <a:alpha val="20000"/>
              </a:srgbClr>
            </a:solidFill>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A00D2795-46A4-B1C6-1F4D-39E8B6A69279}"/>
              </a:ext>
            </a:extLst>
          </p:cNvPr>
          <p:cNvCxnSpPr>
            <a:cxnSpLocks/>
            <a:stCxn id="11" idx="3"/>
          </p:cNvCxnSpPr>
          <p:nvPr/>
        </p:nvCxnSpPr>
        <p:spPr>
          <a:xfrm rot="16200000" flipV="1">
            <a:off x="2878704" y="3218720"/>
            <a:ext cx="291271" cy="65569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BE9F3685-EF53-9D18-FDF2-12ECACEF2FBE}"/>
              </a:ext>
            </a:extLst>
          </p:cNvPr>
          <p:cNvSpPr/>
          <p:nvPr/>
        </p:nvSpPr>
        <p:spPr>
          <a:xfrm>
            <a:off x="1414167" y="2113009"/>
            <a:ext cx="2242059" cy="30394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ERCOT Grid</a:t>
            </a:r>
          </a:p>
        </p:txBody>
      </p:sp>
      <p:sp>
        <p:nvSpPr>
          <p:cNvPr id="92" name="TextBox 91">
            <a:extLst>
              <a:ext uri="{FF2B5EF4-FFF2-40B4-BE49-F238E27FC236}">
                <a16:creationId xmlns:a16="http://schemas.microsoft.com/office/drawing/2014/main" id="{4E51E218-65E6-1A37-4E16-C16FAE498145}"/>
              </a:ext>
            </a:extLst>
          </p:cNvPr>
          <p:cNvSpPr txBox="1">
            <a:spLocks/>
          </p:cNvSpPr>
          <p:nvPr/>
        </p:nvSpPr>
        <p:spPr>
          <a:xfrm>
            <a:off x="1257300" y="1549508"/>
            <a:ext cx="2563008"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Jan 1: Load built first, energization is allowed up to withdrawal limit</a:t>
            </a:r>
          </a:p>
        </p:txBody>
      </p:sp>
      <p:cxnSp>
        <p:nvCxnSpPr>
          <p:cNvPr id="93" name="LineBasicDefault 292">
            <a:extLst>
              <a:ext uri="{FF2B5EF4-FFF2-40B4-BE49-F238E27FC236}">
                <a16:creationId xmlns:a16="http://schemas.microsoft.com/office/drawing/2014/main" id="{521967F2-FE43-25AC-C871-F62AD9825208}"/>
              </a:ext>
            </a:extLst>
          </p:cNvPr>
          <p:cNvCxnSpPr>
            <a:cxnSpLocks/>
          </p:cNvCxnSpPr>
          <p:nvPr>
            <p:custDataLst>
              <p:tags r:id="rId2"/>
            </p:custDataLst>
          </p:nvPr>
        </p:nvCxnSpPr>
        <p:spPr>
          <a:xfrm flipH="1">
            <a:off x="1257300"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748146B3-4F9A-DE1B-6D1E-10DF3BD7E9DB}"/>
              </a:ext>
            </a:extLst>
          </p:cNvPr>
          <p:cNvSpPr txBox="1">
            <a:spLocks/>
          </p:cNvSpPr>
          <p:nvPr/>
        </p:nvSpPr>
        <p:spPr>
          <a:xfrm>
            <a:off x="4031322" y="1549508"/>
            <a:ext cx="2563008"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Jun 1: Load increases beyond the withdrawal limit as gen comes online</a:t>
            </a:r>
          </a:p>
        </p:txBody>
      </p:sp>
      <p:cxnSp>
        <p:nvCxnSpPr>
          <p:cNvPr id="96" name="LineBasicDefault 292">
            <a:extLst>
              <a:ext uri="{FF2B5EF4-FFF2-40B4-BE49-F238E27FC236}">
                <a16:creationId xmlns:a16="http://schemas.microsoft.com/office/drawing/2014/main" id="{B65B236E-2D78-58CF-74F2-F4DA06279293}"/>
              </a:ext>
            </a:extLst>
          </p:cNvPr>
          <p:cNvCxnSpPr>
            <a:cxnSpLocks/>
          </p:cNvCxnSpPr>
          <p:nvPr>
            <p:custDataLst>
              <p:tags r:id="rId3"/>
            </p:custDataLst>
          </p:nvPr>
        </p:nvCxnSpPr>
        <p:spPr>
          <a:xfrm flipH="1">
            <a:off x="4031322"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C4D3EA1-202F-B008-91F4-0E312348B7A3}"/>
              </a:ext>
            </a:extLst>
          </p:cNvPr>
          <p:cNvSpPr txBox="1">
            <a:spLocks/>
          </p:cNvSpPr>
          <p:nvPr/>
        </p:nvSpPr>
        <p:spPr>
          <a:xfrm>
            <a:off x="6805345" y="1549508"/>
            <a:ext cx="2563008"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Dec 1: Full generation online, full load energization</a:t>
            </a:r>
          </a:p>
        </p:txBody>
      </p:sp>
      <p:cxnSp>
        <p:nvCxnSpPr>
          <p:cNvPr id="99" name="LineBasicDefault 292">
            <a:extLst>
              <a:ext uri="{FF2B5EF4-FFF2-40B4-BE49-F238E27FC236}">
                <a16:creationId xmlns:a16="http://schemas.microsoft.com/office/drawing/2014/main" id="{B990A153-52FF-244A-4BB0-2139CCA7F214}"/>
              </a:ext>
            </a:extLst>
          </p:cNvPr>
          <p:cNvCxnSpPr>
            <a:cxnSpLocks/>
          </p:cNvCxnSpPr>
          <p:nvPr>
            <p:custDataLst>
              <p:tags r:id="rId4"/>
            </p:custDataLst>
          </p:nvPr>
        </p:nvCxnSpPr>
        <p:spPr>
          <a:xfrm flipH="1">
            <a:off x="6805345"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648B5289-9A85-B6F0-E1D8-AE4B76F20E9B}"/>
              </a:ext>
            </a:extLst>
          </p:cNvPr>
          <p:cNvGrpSpPr>
            <a:grpSpLocks/>
          </p:cNvGrpSpPr>
          <p:nvPr/>
        </p:nvGrpSpPr>
        <p:grpSpPr>
          <a:xfrm>
            <a:off x="9697659" y="1718785"/>
            <a:ext cx="1960941" cy="223144"/>
            <a:chOff x="1257300" y="1103811"/>
            <a:chExt cx="4537109" cy="636652"/>
          </a:xfrm>
        </p:grpSpPr>
        <p:sp>
          <p:nvSpPr>
            <p:cNvPr id="101" name="TextBox 100">
              <a:extLst>
                <a:ext uri="{FF2B5EF4-FFF2-40B4-BE49-F238E27FC236}">
                  <a16:creationId xmlns:a16="http://schemas.microsoft.com/office/drawing/2014/main" id="{8FFA320B-827F-FF5A-BBB6-973E64B86BB5}"/>
                </a:ext>
              </a:extLst>
            </p:cNvPr>
            <p:cNvSpPr txBox="1">
              <a:spLocks/>
            </p:cNvSpPr>
            <p:nvPr/>
          </p:nvSpPr>
          <p:spPr>
            <a:xfrm>
              <a:off x="1257300" y="1103811"/>
              <a:ext cx="4537109" cy="4829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Key takeaways</a:t>
              </a:r>
            </a:p>
          </p:txBody>
        </p:sp>
        <p:cxnSp>
          <p:nvCxnSpPr>
            <p:cNvPr id="102" name="LineBasicDefault 292">
              <a:extLst>
                <a:ext uri="{FF2B5EF4-FFF2-40B4-BE49-F238E27FC236}">
                  <a16:creationId xmlns:a16="http://schemas.microsoft.com/office/drawing/2014/main" id="{1C051C44-931E-3990-4F3E-F2101E48C81F}"/>
                </a:ext>
              </a:extLst>
            </p:cNvPr>
            <p:cNvCxnSpPr>
              <a:cxnSpLocks/>
            </p:cNvCxnSpPr>
            <p:nvPr>
              <p:custDataLst>
                <p:tags r:id="rId6"/>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5CCE5AEE-924C-B678-BAB1-2643FC4C755D}"/>
              </a:ext>
            </a:extLst>
          </p:cNvPr>
          <p:cNvSpPr txBox="1">
            <a:spLocks/>
          </p:cNvSpPr>
          <p:nvPr/>
        </p:nvSpPr>
        <p:spPr>
          <a:xfrm>
            <a:off x="1257300" y="5101516"/>
            <a:ext cx="2563008" cy="101566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Load infrastructure is completed </a:t>
            </a:r>
            <a:r>
              <a:rPr lang="en-US" sz="1100"/>
              <a:t>ahead of generation</a:t>
            </a:r>
          </a:p>
          <a:p>
            <a:pPr marL="171450" indent="-171450">
              <a:buFont typeface="Arial" panose="020B0604020202020204" pitchFamily="34" charset="0"/>
              <a:buChar char="•"/>
            </a:pPr>
            <a:r>
              <a:rPr lang="en-US" sz="1100" b="1"/>
              <a:t>Load is allowed to energize up to the withdrawal  limit </a:t>
            </a:r>
            <a:r>
              <a:rPr lang="en-US" sz="1100"/>
              <a:t>(e.g., 100 MW) </a:t>
            </a:r>
            <a:endParaRPr lang="en-US" sz="1100" b="1"/>
          </a:p>
          <a:p>
            <a:pPr marL="171450" indent="-171450">
              <a:buFont typeface="Arial" panose="020B0604020202020204" pitchFamily="34" charset="0"/>
              <a:buChar char="•"/>
            </a:pPr>
            <a:r>
              <a:rPr lang="en-US" sz="1100" b="1"/>
              <a:t>Load beyond the withdrawal limit requires on-site generation</a:t>
            </a:r>
          </a:p>
        </p:txBody>
      </p:sp>
      <p:sp>
        <p:nvSpPr>
          <p:cNvPr id="104" name="TextBox 103">
            <a:extLst>
              <a:ext uri="{FF2B5EF4-FFF2-40B4-BE49-F238E27FC236}">
                <a16:creationId xmlns:a16="http://schemas.microsoft.com/office/drawing/2014/main" id="{06EDDBEA-1193-A0D5-E7C7-9DB4DC0B3D46}"/>
              </a:ext>
            </a:extLst>
          </p:cNvPr>
          <p:cNvSpPr txBox="1">
            <a:spLocks/>
          </p:cNvSpPr>
          <p:nvPr/>
        </p:nvSpPr>
        <p:spPr>
          <a:xfrm>
            <a:off x="4031322" y="5101516"/>
            <a:ext cx="2563008" cy="135421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First generation unit reaches COD</a:t>
            </a:r>
          </a:p>
          <a:p>
            <a:pPr marL="171450" indent="-171450">
              <a:buFont typeface="Arial" panose="020B0604020202020204" pitchFamily="34" charset="0"/>
              <a:buChar char="•"/>
            </a:pPr>
            <a:r>
              <a:rPr lang="en-US" sz="1100" b="1"/>
              <a:t>Load can increase above the withdrawal limit as generation becomes available </a:t>
            </a:r>
            <a:r>
              <a:rPr lang="en-US" sz="1100"/>
              <a:t>(up to withdrawal + generation, subject to stability limits)</a:t>
            </a:r>
          </a:p>
          <a:p>
            <a:pPr marL="171450" indent="-171450">
              <a:buFont typeface="Arial" panose="020B0604020202020204" pitchFamily="34" charset="0"/>
              <a:buChar char="•"/>
            </a:pPr>
            <a:r>
              <a:rPr lang="en-US" sz="1100" b="1"/>
              <a:t>Total load is limited by available generation plus the withdrawal limit </a:t>
            </a:r>
            <a:r>
              <a:rPr lang="en-US" sz="1100"/>
              <a:t>(and stability limits)</a:t>
            </a:r>
          </a:p>
        </p:txBody>
      </p:sp>
      <p:sp>
        <p:nvSpPr>
          <p:cNvPr id="105" name="TextBox 104">
            <a:extLst>
              <a:ext uri="{FF2B5EF4-FFF2-40B4-BE49-F238E27FC236}">
                <a16:creationId xmlns:a16="http://schemas.microsoft.com/office/drawing/2014/main" id="{1514C008-5E27-6919-68CF-6DD64111EC92}"/>
              </a:ext>
            </a:extLst>
          </p:cNvPr>
          <p:cNvSpPr txBox="1">
            <a:spLocks/>
          </p:cNvSpPr>
          <p:nvPr/>
        </p:nvSpPr>
        <p:spPr>
          <a:xfrm>
            <a:off x="6805345" y="5101516"/>
            <a:ext cx="2563008" cy="101566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Second CT reaches COD</a:t>
            </a:r>
            <a:r>
              <a:rPr lang="en-US" sz="1100"/>
              <a:t>, completing generation build-out</a:t>
            </a:r>
          </a:p>
          <a:p>
            <a:pPr marL="171450" indent="-171450">
              <a:buFont typeface="Arial" panose="020B0604020202020204" pitchFamily="34" charset="0"/>
              <a:buChar char="•"/>
            </a:pPr>
            <a:r>
              <a:rPr lang="en-US" sz="1100" b="1"/>
              <a:t>Load can now fully energize </a:t>
            </a:r>
            <a:r>
              <a:rPr lang="en-US" sz="1100"/>
              <a:t>to planned capacity</a:t>
            </a:r>
          </a:p>
          <a:p>
            <a:pPr marL="171450" indent="-171450">
              <a:buFont typeface="Arial" panose="020B0604020202020204" pitchFamily="34" charset="0"/>
              <a:buChar char="•"/>
            </a:pPr>
            <a:r>
              <a:rPr lang="en-US" sz="1100" b="1"/>
              <a:t>Facility transitions to steady-state operation</a:t>
            </a:r>
          </a:p>
        </p:txBody>
      </p:sp>
      <p:sp>
        <p:nvSpPr>
          <p:cNvPr id="106" name="TextBox 105">
            <a:extLst>
              <a:ext uri="{FF2B5EF4-FFF2-40B4-BE49-F238E27FC236}">
                <a16:creationId xmlns:a16="http://schemas.microsoft.com/office/drawing/2014/main" id="{B7D53C49-1DB7-BF8A-486A-DDA42313506D}"/>
              </a:ext>
            </a:extLst>
          </p:cNvPr>
          <p:cNvSpPr txBox="1"/>
          <p:nvPr>
            <p:custDataLst>
              <p:tags r:id="rId5"/>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7" name="Rectangle 106">
            <a:extLst>
              <a:ext uri="{FF2B5EF4-FFF2-40B4-BE49-F238E27FC236}">
                <a16:creationId xmlns:a16="http://schemas.microsoft.com/office/drawing/2014/main" id="{B3AC7675-6B0F-6781-EB32-2977D307069D}"/>
              </a:ext>
            </a:extLst>
          </p:cNvPr>
          <p:cNvSpPr/>
          <p:nvPr/>
        </p:nvSpPr>
        <p:spPr>
          <a:xfrm>
            <a:off x="3127659"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Jan 1</a:t>
            </a:r>
          </a:p>
        </p:txBody>
      </p:sp>
      <p:sp>
        <p:nvSpPr>
          <p:cNvPr id="108" name="Rectangle 107">
            <a:extLst>
              <a:ext uri="{FF2B5EF4-FFF2-40B4-BE49-F238E27FC236}">
                <a16:creationId xmlns:a16="http://schemas.microsoft.com/office/drawing/2014/main" id="{486F309D-9F09-C856-D86A-6885AFEF1BF2}"/>
              </a:ext>
            </a:extLst>
          </p:cNvPr>
          <p:cNvSpPr/>
          <p:nvPr/>
        </p:nvSpPr>
        <p:spPr>
          <a:xfrm>
            <a:off x="1910234"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Dec 1</a:t>
            </a:r>
          </a:p>
        </p:txBody>
      </p:sp>
      <p:sp>
        <p:nvSpPr>
          <p:cNvPr id="109" name="Rectangle 108">
            <a:extLst>
              <a:ext uri="{FF2B5EF4-FFF2-40B4-BE49-F238E27FC236}">
                <a16:creationId xmlns:a16="http://schemas.microsoft.com/office/drawing/2014/main" id="{4B85DCE2-C241-D4B6-5E19-B4E56FB1D8C9}"/>
              </a:ext>
            </a:extLst>
          </p:cNvPr>
          <p:cNvSpPr/>
          <p:nvPr/>
        </p:nvSpPr>
        <p:spPr>
          <a:xfrm>
            <a:off x="1370351"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Jun 1</a:t>
            </a:r>
          </a:p>
        </p:txBody>
      </p:sp>
      <p:sp>
        <p:nvSpPr>
          <p:cNvPr id="113" name="Oval 112">
            <a:extLst>
              <a:ext uri="{FF2B5EF4-FFF2-40B4-BE49-F238E27FC236}">
                <a16:creationId xmlns:a16="http://schemas.microsoft.com/office/drawing/2014/main" id="{CE192198-0097-85CE-61EB-70BBEB525F6F}"/>
              </a:ext>
            </a:extLst>
          </p:cNvPr>
          <p:cNvSpPr/>
          <p:nvPr/>
        </p:nvSpPr>
        <p:spPr>
          <a:xfrm>
            <a:off x="3134889" y="4654486"/>
            <a:ext cx="434592" cy="2373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≤100</a:t>
            </a:r>
          </a:p>
        </p:txBody>
      </p:sp>
      <p:sp>
        <p:nvSpPr>
          <p:cNvPr id="116" name="TextBox 115">
            <a:extLst>
              <a:ext uri="{FF2B5EF4-FFF2-40B4-BE49-F238E27FC236}">
                <a16:creationId xmlns:a16="http://schemas.microsoft.com/office/drawing/2014/main" id="{3FE4588B-F3B6-108C-75DD-4EBF346C3223}"/>
              </a:ext>
            </a:extLst>
          </p:cNvPr>
          <p:cNvSpPr txBox="1">
            <a:spLocks/>
          </p:cNvSpPr>
          <p:nvPr/>
        </p:nvSpPr>
        <p:spPr>
          <a:xfrm>
            <a:off x="9697660" y="2113009"/>
            <a:ext cx="1960941" cy="355481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Load energization is limited by the withdrawal limit</a:t>
            </a:r>
            <a:r>
              <a:rPr lang="en-US" sz="1100"/>
              <a:t>; generation availability enables additional load beyond that level</a:t>
            </a:r>
          </a:p>
          <a:p>
            <a:pPr marL="171450" indent="-171450">
              <a:buFont typeface="Arial" panose="020B0604020202020204" pitchFamily="34" charset="0"/>
              <a:buChar char="•"/>
            </a:pPr>
            <a:endParaRPr lang="en-US" sz="1100" b="1"/>
          </a:p>
          <a:p>
            <a:pPr marL="171450" indent="-171450">
              <a:buFont typeface="Arial" panose="020B0604020202020204" pitchFamily="34" charset="0"/>
              <a:buChar char="•"/>
            </a:pPr>
            <a:r>
              <a:rPr lang="en-US" sz="1100" b="1"/>
              <a:t>Energization is staged, not binary: </a:t>
            </a:r>
            <a:r>
              <a:rPr lang="en-US" sz="1100"/>
              <a:t>load ramps in line with generation commissioning</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At all times (including contingencies), </a:t>
            </a:r>
            <a:r>
              <a:rPr lang="en-US" sz="1100" b="1"/>
              <a:t>load ≤ (available generation + withdrawal limit)</a:t>
            </a:r>
            <a:r>
              <a:rPr lang="en-US" sz="1100"/>
              <a:t>, subject to stability limits</a:t>
            </a:r>
            <a:endParaRPr lang="en-US" sz="1100" b="1"/>
          </a:p>
          <a:p>
            <a:pPr marL="171450" indent="-171450">
              <a:buFont typeface="Arial" panose="020B0604020202020204" pitchFamily="34" charset="0"/>
              <a:buChar char="•"/>
            </a:pPr>
            <a:endParaRPr lang="en-US" sz="1100" b="1"/>
          </a:p>
          <a:p>
            <a:pPr marL="171450" indent="-171450">
              <a:buFont typeface="Arial" panose="020B0604020202020204" pitchFamily="34" charset="0"/>
              <a:buChar char="•"/>
            </a:pPr>
            <a:r>
              <a:rPr lang="en-US" sz="1100" b="1"/>
              <a:t>This sequencing must be explicitly defined </a:t>
            </a:r>
            <a:r>
              <a:rPr lang="en-US" sz="1100"/>
              <a:t>in agreements and Planning Guide language</a:t>
            </a:r>
            <a:endParaRPr lang="en-US" sz="1100" b="1"/>
          </a:p>
        </p:txBody>
      </p:sp>
      <p:grpSp>
        <p:nvGrpSpPr>
          <p:cNvPr id="3" name="Group 2">
            <a:extLst>
              <a:ext uri="{FF2B5EF4-FFF2-40B4-BE49-F238E27FC236}">
                <a16:creationId xmlns:a16="http://schemas.microsoft.com/office/drawing/2014/main" id="{08E21B40-BEF7-A9B2-5383-AE573BADB29A}"/>
              </a:ext>
            </a:extLst>
          </p:cNvPr>
          <p:cNvGrpSpPr/>
          <p:nvPr/>
        </p:nvGrpSpPr>
        <p:grpSpPr>
          <a:xfrm>
            <a:off x="5147920" y="3239634"/>
            <a:ext cx="322594" cy="322594"/>
            <a:chOff x="2192059" y="2491703"/>
            <a:chExt cx="182096" cy="165542"/>
          </a:xfrm>
        </p:grpSpPr>
        <p:sp>
          <p:nvSpPr>
            <p:cNvPr id="4" name="Oval 3">
              <a:extLst>
                <a:ext uri="{FF2B5EF4-FFF2-40B4-BE49-F238E27FC236}">
                  <a16:creationId xmlns:a16="http://schemas.microsoft.com/office/drawing/2014/main" id="{A113AD82-8795-6118-9EE0-AD31DD36F498}"/>
                </a:ext>
              </a:extLst>
            </p:cNvPr>
            <p:cNvSpPr/>
            <p:nvPr/>
          </p:nvSpPr>
          <p:spPr>
            <a:xfrm>
              <a:off x="2192059" y="2491703"/>
              <a:ext cx="182096" cy="165542"/>
            </a:xfrm>
            <a:prstGeom prst="ellips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000" b="0" i="0" u="none" strike="noStrike" kern="1200" cap="none" spc="0" normalizeH="0" baseline="0" noProof="0" err="1">
                <a:ln>
                  <a:noFill/>
                </a:ln>
                <a:solidFill>
                  <a:srgbClr val="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3E09CA06-55E0-BD25-2A5D-491208120D93}"/>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195558" y="2494884"/>
              <a:ext cx="175098" cy="159180"/>
            </a:xfrm>
            <a:prstGeom prst="rect">
              <a:avLst/>
            </a:prstGeom>
          </p:spPr>
        </p:pic>
      </p:grpSp>
      <p:sp>
        <p:nvSpPr>
          <p:cNvPr id="7" name="Rectangle 6">
            <a:extLst>
              <a:ext uri="{FF2B5EF4-FFF2-40B4-BE49-F238E27FC236}">
                <a16:creationId xmlns:a16="http://schemas.microsoft.com/office/drawing/2014/main" id="{FB2F67D8-312F-E552-2B80-999ED9556FC0}"/>
              </a:ext>
            </a:extLst>
          </p:cNvPr>
          <p:cNvSpPr/>
          <p:nvPr/>
        </p:nvSpPr>
        <p:spPr>
          <a:xfrm>
            <a:off x="4031322" y="3151177"/>
            <a:ext cx="2563008" cy="181123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23" name="Text Placeholder 10">
            <a:extLst>
              <a:ext uri="{FF2B5EF4-FFF2-40B4-BE49-F238E27FC236}">
                <a16:creationId xmlns:a16="http://schemas.microsoft.com/office/drawing/2014/main" id="{3A7D9CFE-2701-6374-333B-442576B8E5F3}"/>
              </a:ext>
            </a:extLst>
          </p:cNvPr>
          <p:cNvSpPr txBox="1">
            <a:spLocks/>
          </p:cNvSpPr>
          <p:nvPr/>
        </p:nvSpPr>
        <p:spPr>
          <a:xfrm>
            <a:off x="5791617" y="4128734"/>
            <a:ext cx="719346"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1,000MW</a:t>
            </a:r>
          </a:p>
        </p:txBody>
      </p:sp>
      <p:sp>
        <p:nvSpPr>
          <p:cNvPr id="24" name="Isosceles Triangle 23">
            <a:extLst>
              <a:ext uri="{FF2B5EF4-FFF2-40B4-BE49-F238E27FC236}">
                <a16:creationId xmlns:a16="http://schemas.microsoft.com/office/drawing/2014/main" id="{9FAB1557-1F61-CD6F-AB94-DFFCE54A0A87}"/>
              </a:ext>
            </a:extLst>
          </p:cNvPr>
          <p:cNvSpPr>
            <a:spLocks/>
          </p:cNvSpPr>
          <p:nvPr/>
        </p:nvSpPr>
        <p:spPr>
          <a:xfrm flipV="1">
            <a:off x="5925390" y="3692202"/>
            <a:ext cx="401633" cy="401632"/>
          </a:xfrm>
          <a:prstGeom prst="triangl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200" err="1">
              <a:solidFill>
                <a:schemeClr val="accent1"/>
              </a:solidFill>
            </a:endParaRPr>
          </a:p>
        </p:txBody>
      </p:sp>
      <p:sp>
        <p:nvSpPr>
          <p:cNvPr id="26" name="Oval 25">
            <a:extLst>
              <a:ext uri="{FF2B5EF4-FFF2-40B4-BE49-F238E27FC236}">
                <a16:creationId xmlns:a16="http://schemas.microsoft.com/office/drawing/2014/main" id="{56FC9652-9869-53CD-5187-073F6602FBCB}"/>
              </a:ext>
            </a:extLst>
          </p:cNvPr>
          <p:cNvSpPr>
            <a:spLocks/>
          </p:cNvSpPr>
          <p:nvPr/>
        </p:nvSpPr>
        <p:spPr>
          <a:xfrm>
            <a:off x="4326835" y="3673956"/>
            <a:ext cx="401633" cy="401630"/>
          </a:xfrm>
          <a:prstGeom prst="ellips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chemeClr val="bg1"/>
                </a:solidFill>
              </a:rPr>
              <a:t>~</a:t>
            </a:r>
          </a:p>
        </p:txBody>
      </p:sp>
      <p:sp>
        <p:nvSpPr>
          <p:cNvPr id="27" name="Oval 26">
            <a:extLst>
              <a:ext uri="{FF2B5EF4-FFF2-40B4-BE49-F238E27FC236}">
                <a16:creationId xmlns:a16="http://schemas.microsoft.com/office/drawing/2014/main" id="{BB9EDDDB-B663-355D-2AC7-DAA42F05FB97}"/>
              </a:ext>
            </a:extLst>
          </p:cNvPr>
          <p:cNvSpPr>
            <a:spLocks/>
          </p:cNvSpPr>
          <p:nvPr/>
        </p:nvSpPr>
        <p:spPr>
          <a:xfrm>
            <a:off x="4616496" y="3673956"/>
            <a:ext cx="401633" cy="40163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rgbClr val="CCDDE0"/>
                </a:solidFill>
              </a:rPr>
              <a:t>~</a:t>
            </a:r>
          </a:p>
        </p:txBody>
      </p:sp>
      <p:sp>
        <p:nvSpPr>
          <p:cNvPr id="28" name="Text Placeholder 10">
            <a:extLst>
              <a:ext uri="{FF2B5EF4-FFF2-40B4-BE49-F238E27FC236}">
                <a16:creationId xmlns:a16="http://schemas.microsoft.com/office/drawing/2014/main" id="{0322B39E-99E2-3CFB-20B6-CE7A15021738}"/>
              </a:ext>
            </a:extLst>
          </p:cNvPr>
          <p:cNvSpPr txBox="1">
            <a:spLocks/>
          </p:cNvSpPr>
          <p:nvPr/>
        </p:nvSpPr>
        <p:spPr>
          <a:xfrm>
            <a:off x="4071650"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500MW</a:t>
            </a:r>
          </a:p>
        </p:txBody>
      </p:sp>
      <p:sp>
        <p:nvSpPr>
          <p:cNvPr id="29" name="Text Placeholder 10">
            <a:extLst>
              <a:ext uri="{FF2B5EF4-FFF2-40B4-BE49-F238E27FC236}">
                <a16:creationId xmlns:a16="http://schemas.microsoft.com/office/drawing/2014/main" id="{30DCD68E-A117-534C-AED7-1F969FB0B05F}"/>
              </a:ext>
            </a:extLst>
          </p:cNvPr>
          <p:cNvSpPr txBox="1">
            <a:spLocks/>
          </p:cNvSpPr>
          <p:nvPr/>
        </p:nvSpPr>
        <p:spPr>
          <a:xfrm>
            <a:off x="4666151"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solidFill>
                  <a:srgbClr val="CCDDE0"/>
                </a:solidFill>
              </a:rPr>
              <a:t>500MW</a:t>
            </a:r>
          </a:p>
        </p:txBody>
      </p:sp>
      <p:cxnSp>
        <p:nvCxnSpPr>
          <p:cNvPr id="30" name="Straight Connector 29">
            <a:extLst>
              <a:ext uri="{FF2B5EF4-FFF2-40B4-BE49-F238E27FC236}">
                <a16:creationId xmlns:a16="http://schemas.microsoft.com/office/drawing/2014/main" id="{37D98320-3810-CE89-1541-00B002C46767}"/>
              </a:ext>
            </a:extLst>
          </p:cNvPr>
          <p:cNvCxnSpPr>
            <a:cxnSpLocks/>
            <a:endCxn id="4" idx="0"/>
          </p:cNvCxnSpPr>
          <p:nvPr/>
        </p:nvCxnSpPr>
        <p:spPr>
          <a:xfrm flipH="1">
            <a:off x="5309217" y="2416958"/>
            <a:ext cx="2" cy="822676"/>
          </a:xfrm>
          <a:prstGeom prst="line">
            <a:avLst/>
          </a:prstGeom>
          <a:ln w="12700" cap="flat">
            <a:solidFill>
              <a:srgbClr val="CCDDE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83F5257-EC0E-B4EB-F1B7-02337ECB221C}"/>
              </a:ext>
            </a:extLst>
          </p:cNvPr>
          <p:cNvCxnSpPr>
            <a:cxnSpLocks/>
            <a:stCxn id="26" idx="7"/>
          </p:cNvCxnSpPr>
          <p:nvPr/>
        </p:nvCxnSpPr>
        <p:spPr>
          <a:xfrm rot="5400000" flipH="1" flipV="1">
            <a:off x="4742862" y="3327719"/>
            <a:ext cx="331843" cy="478270"/>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365C58-4ACA-F286-6DD9-E06587AFDFB3}"/>
              </a:ext>
            </a:extLst>
          </p:cNvPr>
          <p:cNvCxnSpPr>
            <a:cxnSpLocks/>
            <a:stCxn id="24" idx="3"/>
          </p:cNvCxnSpPr>
          <p:nvPr/>
        </p:nvCxnSpPr>
        <p:spPr>
          <a:xfrm rot="16200000" flipV="1">
            <a:off x="5652726" y="3218720"/>
            <a:ext cx="291271" cy="65569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7991ED3A-F35C-EAC3-2CE1-12AD088E85EE}"/>
              </a:ext>
            </a:extLst>
          </p:cNvPr>
          <p:cNvSpPr/>
          <p:nvPr/>
        </p:nvSpPr>
        <p:spPr>
          <a:xfrm>
            <a:off x="4188189" y="2113009"/>
            <a:ext cx="2242059" cy="30394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ERCOT Grid</a:t>
            </a:r>
          </a:p>
        </p:txBody>
      </p:sp>
      <p:sp>
        <p:nvSpPr>
          <p:cNvPr id="34" name="Rectangle 33">
            <a:extLst>
              <a:ext uri="{FF2B5EF4-FFF2-40B4-BE49-F238E27FC236}">
                <a16:creationId xmlns:a16="http://schemas.microsoft.com/office/drawing/2014/main" id="{2A651A35-375E-4A38-F2A9-546EEEA71023}"/>
              </a:ext>
            </a:extLst>
          </p:cNvPr>
          <p:cNvSpPr/>
          <p:nvPr/>
        </p:nvSpPr>
        <p:spPr>
          <a:xfrm>
            <a:off x="5901681"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Jan 1</a:t>
            </a:r>
          </a:p>
        </p:txBody>
      </p:sp>
      <p:sp>
        <p:nvSpPr>
          <p:cNvPr id="35" name="Rectangle 34">
            <a:extLst>
              <a:ext uri="{FF2B5EF4-FFF2-40B4-BE49-F238E27FC236}">
                <a16:creationId xmlns:a16="http://schemas.microsoft.com/office/drawing/2014/main" id="{A3361371-9E79-F22F-7544-059330DCDC3E}"/>
              </a:ext>
            </a:extLst>
          </p:cNvPr>
          <p:cNvSpPr/>
          <p:nvPr/>
        </p:nvSpPr>
        <p:spPr>
          <a:xfrm>
            <a:off x="4684256"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Dec 1</a:t>
            </a:r>
          </a:p>
        </p:txBody>
      </p:sp>
      <p:sp>
        <p:nvSpPr>
          <p:cNvPr id="36" name="Rectangle 35">
            <a:extLst>
              <a:ext uri="{FF2B5EF4-FFF2-40B4-BE49-F238E27FC236}">
                <a16:creationId xmlns:a16="http://schemas.microsoft.com/office/drawing/2014/main" id="{290E95C5-AB0F-5455-D374-E4E56841E080}"/>
              </a:ext>
            </a:extLst>
          </p:cNvPr>
          <p:cNvSpPr/>
          <p:nvPr/>
        </p:nvSpPr>
        <p:spPr>
          <a:xfrm>
            <a:off x="4144373"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Jun 1</a:t>
            </a:r>
          </a:p>
        </p:txBody>
      </p:sp>
      <p:sp>
        <p:nvSpPr>
          <p:cNvPr id="37" name="Oval 36">
            <a:extLst>
              <a:ext uri="{FF2B5EF4-FFF2-40B4-BE49-F238E27FC236}">
                <a16:creationId xmlns:a16="http://schemas.microsoft.com/office/drawing/2014/main" id="{8001FDCC-AE8E-2AFB-6AC8-3784D4A80106}"/>
              </a:ext>
            </a:extLst>
          </p:cNvPr>
          <p:cNvSpPr/>
          <p:nvPr/>
        </p:nvSpPr>
        <p:spPr>
          <a:xfrm>
            <a:off x="5908911" y="4654486"/>
            <a:ext cx="434592" cy="2373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≤600</a:t>
            </a:r>
          </a:p>
        </p:txBody>
      </p:sp>
      <p:grpSp>
        <p:nvGrpSpPr>
          <p:cNvPr id="40" name="Group 39">
            <a:extLst>
              <a:ext uri="{FF2B5EF4-FFF2-40B4-BE49-F238E27FC236}">
                <a16:creationId xmlns:a16="http://schemas.microsoft.com/office/drawing/2014/main" id="{D3DE1386-9116-BCE2-7B54-A17FB7E7F706}"/>
              </a:ext>
            </a:extLst>
          </p:cNvPr>
          <p:cNvGrpSpPr/>
          <p:nvPr/>
        </p:nvGrpSpPr>
        <p:grpSpPr>
          <a:xfrm>
            <a:off x="7921943" y="3239634"/>
            <a:ext cx="322594" cy="322594"/>
            <a:chOff x="2192059" y="2491703"/>
            <a:chExt cx="182096" cy="165542"/>
          </a:xfrm>
        </p:grpSpPr>
        <p:sp>
          <p:nvSpPr>
            <p:cNvPr id="56" name="Oval 55">
              <a:extLst>
                <a:ext uri="{FF2B5EF4-FFF2-40B4-BE49-F238E27FC236}">
                  <a16:creationId xmlns:a16="http://schemas.microsoft.com/office/drawing/2014/main" id="{F19690E0-2E5D-91DF-1924-C8A096A5BCFD}"/>
                </a:ext>
              </a:extLst>
            </p:cNvPr>
            <p:cNvSpPr/>
            <p:nvPr/>
          </p:nvSpPr>
          <p:spPr>
            <a:xfrm>
              <a:off x="2192059" y="2491703"/>
              <a:ext cx="182096" cy="165542"/>
            </a:xfrm>
            <a:prstGeom prst="ellips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000" b="0" i="0" u="none" strike="noStrike" kern="1200" cap="none" spc="0" normalizeH="0" baseline="0" noProof="0" err="1">
                <a:ln>
                  <a:noFill/>
                </a:ln>
                <a:solidFill>
                  <a:srgbClr val="FFFFFF"/>
                </a:solidFill>
                <a:effectLst/>
                <a:uLnTx/>
                <a:uFillTx/>
                <a:latin typeface="Arial"/>
                <a:ea typeface="+mn-ea"/>
                <a:cs typeface="+mn-cs"/>
              </a:endParaRPr>
            </a:p>
          </p:txBody>
        </p:sp>
        <p:pic>
          <p:nvPicPr>
            <p:cNvPr id="57" name="Graphic 56">
              <a:extLst>
                <a:ext uri="{FF2B5EF4-FFF2-40B4-BE49-F238E27FC236}">
                  <a16:creationId xmlns:a16="http://schemas.microsoft.com/office/drawing/2014/main" id="{E234559D-24A6-40D0-3481-81AEF6DC1B4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195558" y="2494884"/>
              <a:ext cx="175098" cy="159180"/>
            </a:xfrm>
            <a:prstGeom prst="rect">
              <a:avLst/>
            </a:prstGeom>
          </p:spPr>
        </p:pic>
      </p:grpSp>
      <p:sp>
        <p:nvSpPr>
          <p:cNvPr id="41" name="Rectangle 40">
            <a:extLst>
              <a:ext uri="{FF2B5EF4-FFF2-40B4-BE49-F238E27FC236}">
                <a16:creationId xmlns:a16="http://schemas.microsoft.com/office/drawing/2014/main" id="{00E1E276-B490-1254-34EA-FD8996E20F52}"/>
              </a:ext>
            </a:extLst>
          </p:cNvPr>
          <p:cNvSpPr/>
          <p:nvPr/>
        </p:nvSpPr>
        <p:spPr>
          <a:xfrm>
            <a:off x="6805345" y="3151177"/>
            <a:ext cx="2563008" cy="181123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42" name="Text Placeholder 10">
            <a:extLst>
              <a:ext uri="{FF2B5EF4-FFF2-40B4-BE49-F238E27FC236}">
                <a16:creationId xmlns:a16="http://schemas.microsoft.com/office/drawing/2014/main" id="{15002606-CE4A-7B42-89A9-90929973731B}"/>
              </a:ext>
            </a:extLst>
          </p:cNvPr>
          <p:cNvSpPr txBox="1">
            <a:spLocks/>
          </p:cNvSpPr>
          <p:nvPr/>
        </p:nvSpPr>
        <p:spPr>
          <a:xfrm>
            <a:off x="8565640" y="4128734"/>
            <a:ext cx="719346"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1,000MW</a:t>
            </a:r>
          </a:p>
        </p:txBody>
      </p:sp>
      <p:sp>
        <p:nvSpPr>
          <p:cNvPr id="43" name="Isosceles Triangle 42">
            <a:extLst>
              <a:ext uri="{FF2B5EF4-FFF2-40B4-BE49-F238E27FC236}">
                <a16:creationId xmlns:a16="http://schemas.microsoft.com/office/drawing/2014/main" id="{F9DA1D7B-AF50-3C71-9861-F0CC620BAF42}"/>
              </a:ext>
            </a:extLst>
          </p:cNvPr>
          <p:cNvSpPr>
            <a:spLocks/>
          </p:cNvSpPr>
          <p:nvPr/>
        </p:nvSpPr>
        <p:spPr>
          <a:xfrm flipV="1">
            <a:off x="8699413" y="3692202"/>
            <a:ext cx="401633" cy="401632"/>
          </a:xfrm>
          <a:prstGeom prst="triangl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200" err="1">
              <a:solidFill>
                <a:schemeClr val="accent1"/>
              </a:solidFill>
            </a:endParaRPr>
          </a:p>
        </p:txBody>
      </p:sp>
      <p:sp>
        <p:nvSpPr>
          <p:cNvPr id="44" name="Oval 43">
            <a:extLst>
              <a:ext uri="{FF2B5EF4-FFF2-40B4-BE49-F238E27FC236}">
                <a16:creationId xmlns:a16="http://schemas.microsoft.com/office/drawing/2014/main" id="{D6C39905-E44A-6055-0ADA-4981342FA57A}"/>
              </a:ext>
            </a:extLst>
          </p:cNvPr>
          <p:cNvSpPr>
            <a:spLocks/>
          </p:cNvSpPr>
          <p:nvPr/>
        </p:nvSpPr>
        <p:spPr>
          <a:xfrm>
            <a:off x="7100858" y="3673956"/>
            <a:ext cx="401633" cy="401630"/>
          </a:xfrm>
          <a:prstGeom prst="ellips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chemeClr val="bg1"/>
                </a:solidFill>
              </a:rPr>
              <a:t>~</a:t>
            </a:r>
          </a:p>
        </p:txBody>
      </p:sp>
      <p:sp>
        <p:nvSpPr>
          <p:cNvPr id="45" name="Oval 44">
            <a:extLst>
              <a:ext uri="{FF2B5EF4-FFF2-40B4-BE49-F238E27FC236}">
                <a16:creationId xmlns:a16="http://schemas.microsoft.com/office/drawing/2014/main" id="{B5513A0B-920F-016C-EAC7-819DDEBBE616}"/>
              </a:ext>
            </a:extLst>
          </p:cNvPr>
          <p:cNvSpPr>
            <a:spLocks/>
          </p:cNvSpPr>
          <p:nvPr/>
        </p:nvSpPr>
        <p:spPr>
          <a:xfrm>
            <a:off x="7390519" y="3673956"/>
            <a:ext cx="401633" cy="401630"/>
          </a:xfrm>
          <a:prstGeom prst="ellips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chemeClr val="bg1"/>
                </a:solidFill>
              </a:rPr>
              <a:t>~</a:t>
            </a:r>
          </a:p>
        </p:txBody>
      </p:sp>
      <p:sp>
        <p:nvSpPr>
          <p:cNvPr id="46" name="Text Placeholder 10">
            <a:extLst>
              <a:ext uri="{FF2B5EF4-FFF2-40B4-BE49-F238E27FC236}">
                <a16:creationId xmlns:a16="http://schemas.microsoft.com/office/drawing/2014/main" id="{85E88056-B1BD-32F9-9839-4AAAA870179D}"/>
              </a:ext>
            </a:extLst>
          </p:cNvPr>
          <p:cNvSpPr txBox="1">
            <a:spLocks/>
          </p:cNvSpPr>
          <p:nvPr/>
        </p:nvSpPr>
        <p:spPr>
          <a:xfrm>
            <a:off x="6845673"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500MW</a:t>
            </a:r>
          </a:p>
        </p:txBody>
      </p:sp>
      <p:sp>
        <p:nvSpPr>
          <p:cNvPr id="47" name="Text Placeholder 10">
            <a:extLst>
              <a:ext uri="{FF2B5EF4-FFF2-40B4-BE49-F238E27FC236}">
                <a16:creationId xmlns:a16="http://schemas.microsoft.com/office/drawing/2014/main" id="{59CCB913-07D0-DAAC-C040-4C6F0BA12558}"/>
              </a:ext>
            </a:extLst>
          </p:cNvPr>
          <p:cNvSpPr txBox="1">
            <a:spLocks/>
          </p:cNvSpPr>
          <p:nvPr/>
        </p:nvSpPr>
        <p:spPr>
          <a:xfrm>
            <a:off x="7440174"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500MW</a:t>
            </a:r>
          </a:p>
        </p:txBody>
      </p:sp>
      <p:cxnSp>
        <p:nvCxnSpPr>
          <p:cNvPr id="48" name="Straight Connector 47">
            <a:extLst>
              <a:ext uri="{FF2B5EF4-FFF2-40B4-BE49-F238E27FC236}">
                <a16:creationId xmlns:a16="http://schemas.microsoft.com/office/drawing/2014/main" id="{10AD1405-E7EF-DE05-1C6E-5E0B155A7C6C}"/>
              </a:ext>
            </a:extLst>
          </p:cNvPr>
          <p:cNvCxnSpPr>
            <a:cxnSpLocks/>
            <a:endCxn id="56" idx="0"/>
          </p:cNvCxnSpPr>
          <p:nvPr/>
        </p:nvCxnSpPr>
        <p:spPr>
          <a:xfrm flipH="1">
            <a:off x="8083240" y="2416958"/>
            <a:ext cx="2" cy="822676"/>
          </a:xfrm>
          <a:prstGeom prst="line">
            <a:avLst/>
          </a:prstGeom>
          <a:ln w="12700" cap="flat">
            <a:solidFill>
              <a:srgbClr val="CCDDE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C304D10A-6298-7BC4-0BF6-9DF4BBDBDE1A}"/>
              </a:ext>
            </a:extLst>
          </p:cNvPr>
          <p:cNvCxnSpPr>
            <a:cxnSpLocks/>
            <a:stCxn id="44" idx="7"/>
          </p:cNvCxnSpPr>
          <p:nvPr/>
        </p:nvCxnSpPr>
        <p:spPr>
          <a:xfrm rot="5400000" flipH="1" flipV="1">
            <a:off x="7516885" y="3327719"/>
            <a:ext cx="331843" cy="478270"/>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0A261D40-0E6D-1FC6-60D5-AB3FE31E07E4}"/>
              </a:ext>
            </a:extLst>
          </p:cNvPr>
          <p:cNvCxnSpPr>
            <a:cxnSpLocks/>
            <a:stCxn id="43" idx="3"/>
          </p:cNvCxnSpPr>
          <p:nvPr/>
        </p:nvCxnSpPr>
        <p:spPr>
          <a:xfrm rot="16200000" flipV="1">
            <a:off x="8426749" y="3218720"/>
            <a:ext cx="291271" cy="65569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FB8267F7-6CDC-96A3-67EF-783044AA8513}"/>
              </a:ext>
            </a:extLst>
          </p:cNvPr>
          <p:cNvSpPr/>
          <p:nvPr/>
        </p:nvSpPr>
        <p:spPr>
          <a:xfrm>
            <a:off x="6962212" y="2113009"/>
            <a:ext cx="2242059" cy="30394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ERCOT Grid</a:t>
            </a:r>
          </a:p>
        </p:txBody>
      </p:sp>
      <p:sp>
        <p:nvSpPr>
          <p:cNvPr id="52" name="Rectangle 51">
            <a:extLst>
              <a:ext uri="{FF2B5EF4-FFF2-40B4-BE49-F238E27FC236}">
                <a16:creationId xmlns:a16="http://schemas.microsoft.com/office/drawing/2014/main" id="{66483114-A5E8-5EDF-E403-B42BDE450C45}"/>
              </a:ext>
            </a:extLst>
          </p:cNvPr>
          <p:cNvSpPr/>
          <p:nvPr/>
        </p:nvSpPr>
        <p:spPr>
          <a:xfrm>
            <a:off x="8675704"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Jan 1</a:t>
            </a:r>
          </a:p>
        </p:txBody>
      </p:sp>
      <p:sp>
        <p:nvSpPr>
          <p:cNvPr id="53" name="Rectangle 52">
            <a:extLst>
              <a:ext uri="{FF2B5EF4-FFF2-40B4-BE49-F238E27FC236}">
                <a16:creationId xmlns:a16="http://schemas.microsoft.com/office/drawing/2014/main" id="{8516BC82-047F-682E-9ED6-93F07E7620CB}"/>
              </a:ext>
            </a:extLst>
          </p:cNvPr>
          <p:cNvSpPr/>
          <p:nvPr/>
        </p:nvSpPr>
        <p:spPr>
          <a:xfrm>
            <a:off x="7458279"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Dec 1</a:t>
            </a:r>
          </a:p>
        </p:txBody>
      </p:sp>
      <p:sp>
        <p:nvSpPr>
          <p:cNvPr id="54" name="Rectangle 53">
            <a:extLst>
              <a:ext uri="{FF2B5EF4-FFF2-40B4-BE49-F238E27FC236}">
                <a16:creationId xmlns:a16="http://schemas.microsoft.com/office/drawing/2014/main" id="{35D90AA6-1732-744E-0F53-8C33FA88AADA}"/>
              </a:ext>
            </a:extLst>
          </p:cNvPr>
          <p:cNvSpPr/>
          <p:nvPr/>
        </p:nvSpPr>
        <p:spPr>
          <a:xfrm>
            <a:off x="6918396"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Jun 1</a:t>
            </a:r>
          </a:p>
        </p:txBody>
      </p:sp>
      <p:sp>
        <p:nvSpPr>
          <p:cNvPr id="55" name="Oval 54">
            <a:extLst>
              <a:ext uri="{FF2B5EF4-FFF2-40B4-BE49-F238E27FC236}">
                <a16:creationId xmlns:a16="http://schemas.microsoft.com/office/drawing/2014/main" id="{73990A44-8B24-CD95-C254-9CC1C87536BA}"/>
              </a:ext>
            </a:extLst>
          </p:cNvPr>
          <p:cNvSpPr/>
          <p:nvPr/>
        </p:nvSpPr>
        <p:spPr>
          <a:xfrm>
            <a:off x="8682934" y="4654486"/>
            <a:ext cx="434592" cy="2373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≤1100</a:t>
            </a:r>
          </a:p>
        </p:txBody>
      </p:sp>
      <p:sp>
        <p:nvSpPr>
          <p:cNvPr id="114" name="Oval 113">
            <a:extLst>
              <a:ext uri="{FF2B5EF4-FFF2-40B4-BE49-F238E27FC236}">
                <a16:creationId xmlns:a16="http://schemas.microsoft.com/office/drawing/2014/main" id="{E655C513-740B-534A-FB62-60817B6FDAE7}"/>
              </a:ext>
            </a:extLst>
          </p:cNvPr>
          <p:cNvSpPr/>
          <p:nvPr/>
        </p:nvSpPr>
        <p:spPr>
          <a:xfrm>
            <a:off x="7010387" y="1233597"/>
            <a:ext cx="326515" cy="21575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xxx</a:t>
            </a:r>
          </a:p>
        </p:txBody>
      </p:sp>
      <p:sp>
        <p:nvSpPr>
          <p:cNvPr id="110" name="Rectangle 109">
            <a:extLst>
              <a:ext uri="{FF2B5EF4-FFF2-40B4-BE49-F238E27FC236}">
                <a16:creationId xmlns:a16="http://schemas.microsoft.com/office/drawing/2014/main" id="{FFF850F6-4F5D-FC9E-EFB3-732E139D8DA2}"/>
              </a:ext>
            </a:extLst>
          </p:cNvPr>
          <p:cNvSpPr>
            <a:spLocks/>
          </p:cNvSpPr>
          <p:nvPr/>
        </p:nvSpPr>
        <p:spPr>
          <a:xfrm>
            <a:off x="9446616" y="1246025"/>
            <a:ext cx="371118" cy="19090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1000" b="1">
                <a:solidFill>
                  <a:schemeClr val="tx1"/>
                </a:solidFill>
              </a:rPr>
              <a:t>xxx</a:t>
            </a:r>
          </a:p>
        </p:txBody>
      </p:sp>
      <p:sp>
        <p:nvSpPr>
          <p:cNvPr id="111" name="TextBox 110">
            <a:extLst>
              <a:ext uri="{FF2B5EF4-FFF2-40B4-BE49-F238E27FC236}">
                <a16:creationId xmlns:a16="http://schemas.microsoft.com/office/drawing/2014/main" id="{519A739D-2FDC-D7AE-3F43-E0788AC4F0A4}"/>
              </a:ext>
            </a:extLst>
          </p:cNvPr>
          <p:cNvSpPr txBox="1">
            <a:spLocks/>
          </p:cNvSpPr>
          <p:nvPr/>
        </p:nvSpPr>
        <p:spPr>
          <a:xfrm>
            <a:off x="9892121" y="1256837"/>
            <a:ext cx="1766480" cy="1692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Commercial Operation Date</a:t>
            </a:r>
          </a:p>
        </p:txBody>
      </p:sp>
      <p:sp>
        <p:nvSpPr>
          <p:cNvPr id="115" name="TextBox 114">
            <a:extLst>
              <a:ext uri="{FF2B5EF4-FFF2-40B4-BE49-F238E27FC236}">
                <a16:creationId xmlns:a16="http://schemas.microsoft.com/office/drawing/2014/main" id="{4C8B4180-586B-DCAB-0A1A-869E0AB77C31}"/>
              </a:ext>
            </a:extLst>
          </p:cNvPr>
          <p:cNvSpPr txBox="1">
            <a:spLocks/>
          </p:cNvSpPr>
          <p:nvPr/>
        </p:nvSpPr>
        <p:spPr>
          <a:xfrm>
            <a:off x="7411289" y="1256837"/>
            <a:ext cx="1960940" cy="1692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Allowed load energization, MW</a:t>
            </a:r>
          </a:p>
        </p:txBody>
      </p:sp>
      <p:sp>
        <p:nvSpPr>
          <p:cNvPr id="58" name="Rectangle 57">
            <a:extLst>
              <a:ext uri="{FF2B5EF4-FFF2-40B4-BE49-F238E27FC236}">
                <a16:creationId xmlns:a16="http://schemas.microsoft.com/office/drawing/2014/main" id="{C8843CEC-2F3B-C133-926C-DE3AB89C8B59}"/>
              </a:ext>
            </a:extLst>
          </p:cNvPr>
          <p:cNvSpPr>
            <a:spLocks/>
          </p:cNvSpPr>
          <p:nvPr/>
        </p:nvSpPr>
        <p:spPr>
          <a:xfrm>
            <a:off x="5534350" y="1250035"/>
            <a:ext cx="182880" cy="182880"/>
          </a:xfrm>
          <a:prstGeom prst="rect">
            <a:avLst/>
          </a:prstGeom>
          <a:solidFill>
            <a:schemeClr val="accent5"/>
          </a:solidFill>
          <a:ln>
            <a:solidFill>
              <a:srgbClr val="26D0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9" name="TextBox 58">
            <a:extLst>
              <a:ext uri="{FF2B5EF4-FFF2-40B4-BE49-F238E27FC236}">
                <a16:creationId xmlns:a16="http://schemas.microsoft.com/office/drawing/2014/main" id="{0019F31B-0982-B196-C483-F74C561BF958}"/>
              </a:ext>
            </a:extLst>
          </p:cNvPr>
          <p:cNvSpPr txBox="1">
            <a:spLocks/>
          </p:cNvSpPr>
          <p:nvPr/>
        </p:nvSpPr>
        <p:spPr>
          <a:xfrm>
            <a:off x="5791617" y="1256837"/>
            <a:ext cx="1144383" cy="1692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Online (available)</a:t>
            </a:r>
          </a:p>
        </p:txBody>
      </p:sp>
      <p:sp>
        <p:nvSpPr>
          <p:cNvPr id="39" name="TextBox 38">
            <a:extLst>
              <a:ext uri="{FF2B5EF4-FFF2-40B4-BE49-F238E27FC236}">
                <a16:creationId xmlns:a16="http://schemas.microsoft.com/office/drawing/2014/main" id="{E4F0FAE0-DD93-AA93-2E55-12656FAB3926}"/>
              </a:ext>
            </a:extLst>
          </p:cNvPr>
          <p:cNvSpPr txBox="1">
            <a:spLocks/>
          </p:cNvSpPr>
          <p:nvPr/>
        </p:nvSpPr>
        <p:spPr>
          <a:xfrm>
            <a:off x="2649952" y="2636818"/>
            <a:ext cx="1006274" cy="3385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100MW withdrawal limit</a:t>
            </a:r>
          </a:p>
        </p:txBody>
      </p:sp>
      <p:sp>
        <p:nvSpPr>
          <p:cNvPr id="60" name="TextBox 59">
            <a:extLst>
              <a:ext uri="{FF2B5EF4-FFF2-40B4-BE49-F238E27FC236}">
                <a16:creationId xmlns:a16="http://schemas.microsoft.com/office/drawing/2014/main" id="{7689BD81-054F-A919-F4EE-579F0E6CCC15}"/>
              </a:ext>
            </a:extLst>
          </p:cNvPr>
          <p:cNvSpPr txBox="1">
            <a:spLocks/>
          </p:cNvSpPr>
          <p:nvPr/>
        </p:nvSpPr>
        <p:spPr>
          <a:xfrm>
            <a:off x="5423974" y="2636818"/>
            <a:ext cx="1006274" cy="3385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100MW withdrawal limit</a:t>
            </a:r>
          </a:p>
        </p:txBody>
      </p:sp>
      <p:sp>
        <p:nvSpPr>
          <p:cNvPr id="61" name="TextBox 60">
            <a:extLst>
              <a:ext uri="{FF2B5EF4-FFF2-40B4-BE49-F238E27FC236}">
                <a16:creationId xmlns:a16="http://schemas.microsoft.com/office/drawing/2014/main" id="{9C46B13F-0478-301B-F06F-7877B2459DDD}"/>
              </a:ext>
            </a:extLst>
          </p:cNvPr>
          <p:cNvSpPr txBox="1">
            <a:spLocks/>
          </p:cNvSpPr>
          <p:nvPr/>
        </p:nvSpPr>
        <p:spPr>
          <a:xfrm>
            <a:off x="8197997" y="2636818"/>
            <a:ext cx="1006274" cy="3385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100MW withdrawal limit</a:t>
            </a:r>
          </a:p>
        </p:txBody>
      </p:sp>
      <p:sp>
        <p:nvSpPr>
          <p:cNvPr id="62" name="Sticker">
            <a:extLst>
              <a:ext uri="{FF2B5EF4-FFF2-40B4-BE49-F238E27FC236}">
                <a16:creationId xmlns:a16="http://schemas.microsoft.com/office/drawing/2014/main" id="{D67505ED-A990-FDDD-AA31-3795F9DF71FE}"/>
              </a:ext>
            </a:extLst>
          </p:cNvPr>
          <p:cNvSpPr txBox="1"/>
          <p:nvPr/>
        </p:nvSpPr>
        <p:spPr>
          <a:xfrm>
            <a:off x="1257300" y="1185780"/>
            <a:ext cx="963405"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1050"/>
              <a:t>ILLUSTRATIVE</a:t>
            </a:r>
          </a:p>
        </p:txBody>
      </p:sp>
    </p:spTree>
    <p:extLst>
      <p:ext uri="{BB962C8B-B14F-4D97-AF65-F5344CB8AC3E}">
        <p14:creationId xmlns:p14="http://schemas.microsoft.com/office/powerpoint/2010/main" val="375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hink-cell data - do not delete" hidden="1">
            <a:extLst>
              <a:ext uri="{FF2B5EF4-FFF2-40B4-BE49-F238E27FC236}">
                <a16:creationId xmlns:a16="http://schemas.microsoft.com/office/drawing/2014/main" id="{F989979F-3C9E-7DFD-9237-DC661DA2F8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58" name="think-cell data - do not delete" hidden="1">
                        <a:extLst>
                          <a:ext uri="{FF2B5EF4-FFF2-40B4-BE49-F238E27FC236}">
                            <a16:creationId xmlns:a16="http://schemas.microsoft.com/office/drawing/2014/main" id="{F989979F-3C9E-7DFD-9237-DC661DA2F8A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276E6AD-122C-3477-0C31-0F8F8C712863}"/>
              </a:ext>
            </a:extLst>
          </p:cNvPr>
          <p:cNvSpPr>
            <a:spLocks noGrp="1"/>
          </p:cNvSpPr>
          <p:nvPr>
            <p:ph type="title"/>
          </p:nvPr>
        </p:nvSpPr>
        <p:spPr>
          <a:xfrm>
            <a:off x="1257300" y="457200"/>
            <a:ext cx="10401300" cy="914400"/>
          </a:xfrm>
        </p:spPr>
        <p:txBody>
          <a:bodyPr vert="horz"/>
          <a:lstStyle/>
          <a:p>
            <a:r>
              <a:rPr lang="en-US"/>
              <a:t>Clarifications on example configurations and their classification as PCLR and/or BYOG</a:t>
            </a:r>
          </a:p>
        </p:txBody>
      </p:sp>
      <p:sp>
        <p:nvSpPr>
          <p:cNvPr id="3" name="Slide Number Placeholder 4">
            <a:extLst>
              <a:ext uri="{FF2B5EF4-FFF2-40B4-BE49-F238E27FC236}">
                <a16:creationId xmlns:a16="http://schemas.microsoft.com/office/drawing/2014/main" id="{91E6FB2C-0313-F8AB-B754-B6B7C1F7FB8B}"/>
              </a:ext>
            </a:extLst>
          </p:cNvPr>
          <p:cNvSpPr>
            <a:spLocks noGrp="1"/>
          </p:cNvSpPr>
          <p:nvPr>
            <p:ph type="sldNum" sz="quarter" idx="12"/>
          </p:nvPr>
        </p:nvSpPr>
        <p:spPr/>
        <p:txBody>
          <a:bodyPr/>
          <a:lstStyle/>
          <a:p>
            <a:fld id="{BCDE79FB-97BA-492B-8D57-F1373F9ADA95}" type="slidenum">
              <a:rPr lang="en-US" smtClean="0"/>
              <a:t>39</a:t>
            </a:fld>
            <a:endParaRPr lang="en-US"/>
          </a:p>
        </p:txBody>
      </p:sp>
      <p:cxnSp>
        <p:nvCxnSpPr>
          <p:cNvPr id="6" name="Connector: Elbow 5">
            <a:extLst>
              <a:ext uri="{FF2B5EF4-FFF2-40B4-BE49-F238E27FC236}">
                <a16:creationId xmlns:a16="http://schemas.microsoft.com/office/drawing/2014/main" id="{348266A8-18A6-DC32-6AB3-CD54C48F1F36}"/>
              </a:ext>
            </a:extLst>
          </p:cNvPr>
          <p:cNvCxnSpPr>
            <a:cxnSpLocks/>
          </p:cNvCxnSpPr>
          <p:nvPr/>
        </p:nvCxnSpPr>
        <p:spPr>
          <a:xfrm rot="10800000">
            <a:off x="3508368" y="2548092"/>
            <a:ext cx="1009322" cy="333755"/>
          </a:xfrm>
          <a:prstGeom prst="bentConnector3">
            <a:avLst>
              <a:gd name="adj1" fmla="val 1246"/>
            </a:avLst>
          </a:prstGeom>
          <a:ln w="12700"/>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1FA3FAF-E1F9-E3CF-7E7F-5C65EB2C3610}"/>
              </a:ext>
            </a:extLst>
          </p:cNvPr>
          <p:cNvSpPr/>
          <p:nvPr/>
        </p:nvSpPr>
        <p:spPr>
          <a:xfrm>
            <a:off x="2286481" y="1838360"/>
            <a:ext cx="2491186" cy="30702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sp>
        <p:nvSpPr>
          <p:cNvPr id="12" name="Isosceles Triangle 11">
            <a:extLst>
              <a:ext uri="{FF2B5EF4-FFF2-40B4-BE49-F238E27FC236}">
                <a16:creationId xmlns:a16="http://schemas.microsoft.com/office/drawing/2014/main" id="{72BD2C02-F9DA-8298-DCA0-68B0DA519BD7}"/>
              </a:ext>
            </a:extLst>
          </p:cNvPr>
          <p:cNvSpPr>
            <a:spLocks/>
          </p:cNvSpPr>
          <p:nvPr/>
        </p:nvSpPr>
        <p:spPr>
          <a:xfrm flipV="1">
            <a:off x="3308944" y="3003098"/>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cxnSp>
        <p:nvCxnSpPr>
          <p:cNvPr id="20" name="Straight Connector 19">
            <a:extLst>
              <a:ext uri="{FF2B5EF4-FFF2-40B4-BE49-F238E27FC236}">
                <a16:creationId xmlns:a16="http://schemas.microsoft.com/office/drawing/2014/main" id="{6DC7E57C-5133-4D5F-9DED-8550E0F7AA0D}"/>
              </a:ext>
            </a:extLst>
          </p:cNvPr>
          <p:cNvCxnSpPr>
            <a:cxnSpLocks/>
            <a:stCxn id="9" idx="2"/>
          </p:cNvCxnSpPr>
          <p:nvPr/>
        </p:nvCxnSpPr>
        <p:spPr>
          <a:xfrm>
            <a:off x="3532074" y="2145381"/>
            <a:ext cx="0" cy="837249"/>
          </a:xfrm>
          <a:prstGeom prst="line">
            <a:avLst/>
          </a:prstGeom>
          <a:ln w="12700"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133F10-FA78-23AD-FF86-BBC7926E453B}"/>
              </a:ext>
            </a:extLst>
          </p:cNvPr>
          <p:cNvCxnSpPr>
            <a:cxnSpLocks/>
            <a:endCxn id="43" idx="4"/>
          </p:cNvCxnSpPr>
          <p:nvPr/>
        </p:nvCxnSpPr>
        <p:spPr>
          <a:xfrm>
            <a:off x="9388337" y="2011150"/>
            <a:ext cx="4009" cy="569286"/>
          </a:xfrm>
          <a:prstGeom prst="line">
            <a:avLst/>
          </a:prstGeom>
          <a:ln w="12700"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531DCB7-3157-3682-FC7B-1A824CE68B7F}"/>
              </a:ext>
            </a:extLst>
          </p:cNvPr>
          <p:cNvSpPr/>
          <p:nvPr/>
        </p:nvSpPr>
        <p:spPr>
          <a:xfrm>
            <a:off x="8142744" y="1838360"/>
            <a:ext cx="2491186" cy="30702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sp>
        <p:nvSpPr>
          <p:cNvPr id="4" name="TextBox 3">
            <a:extLst>
              <a:ext uri="{FF2B5EF4-FFF2-40B4-BE49-F238E27FC236}">
                <a16:creationId xmlns:a16="http://schemas.microsoft.com/office/drawing/2014/main" id="{4FFCA777-9DE0-6E80-B49A-02AE31FAD136}"/>
              </a:ext>
            </a:extLst>
          </p:cNvPr>
          <p:cNvSpPr txBox="1"/>
          <p:nvPr>
            <p:custDataLst>
              <p:tags r:id="rId2"/>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7" name="Group 6">
            <a:extLst>
              <a:ext uri="{FF2B5EF4-FFF2-40B4-BE49-F238E27FC236}">
                <a16:creationId xmlns:a16="http://schemas.microsoft.com/office/drawing/2014/main" id="{7B8767C1-5935-4FD4-51EF-7C46261832AF}"/>
              </a:ext>
            </a:extLst>
          </p:cNvPr>
          <p:cNvGrpSpPr/>
          <p:nvPr/>
        </p:nvGrpSpPr>
        <p:grpSpPr>
          <a:xfrm>
            <a:off x="1261812" y="1371602"/>
            <a:ext cx="4540525" cy="243664"/>
            <a:chOff x="1257300" y="1549508"/>
            <a:chExt cx="2563008" cy="392421"/>
          </a:xfrm>
        </p:grpSpPr>
        <p:sp>
          <p:nvSpPr>
            <p:cNvPr id="8" name="TextBox 7">
              <a:extLst>
                <a:ext uri="{FF2B5EF4-FFF2-40B4-BE49-F238E27FC236}">
                  <a16:creationId xmlns:a16="http://schemas.microsoft.com/office/drawing/2014/main" id="{87010B68-59BC-4278-1937-A5155629DC80}"/>
                </a:ext>
              </a:extLst>
            </p:cNvPr>
            <p:cNvSpPr txBox="1">
              <a:spLocks/>
            </p:cNvSpPr>
            <p:nvPr/>
          </p:nvSpPr>
          <p:spPr>
            <a:xfrm>
              <a:off x="1257300" y="1549508"/>
              <a:ext cx="2563008" cy="34697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Load and battery, always grid-synchronized</a:t>
              </a:r>
            </a:p>
          </p:txBody>
        </p:sp>
        <p:cxnSp>
          <p:nvCxnSpPr>
            <p:cNvPr id="13" name="LineBasicDefault 292">
              <a:extLst>
                <a:ext uri="{FF2B5EF4-FFF2-40B4-BE49-F238E27FC236}">
                  <a16:creationId xmlns:a16="http://schemas.microsoft.com/office/drawing/2014/main" id="{065926B4-FD07-9785-2E4E-CD9E775A92D4}"/>
                </a:ext>
              </a:extLst>
            </p:cNvPr>
            <p:cNvCxnSpPr>
              <a:cxnSpLocks/>
            </p:cNvCxnSpPr>
            <p:nvPr>
              <p:custDataLst>
                <p:tags r:id="rId4"/>
              </p:custDataLst>
            </p:nvPr>
          </p:nvCxnSpPr>
          <p:spPr>
            <a:xfrm flipH="1">
              <a:off x="1257300"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F6778918-E97D-2A44-5C84-C96FAA591659}"/>
              </a:ext>
            </a:extLst>
          </p:cNvPr>
          <p:cNvGrpSpPr/>
          <p:nvPr/>
        </p:nvGrpSpPr>
        <p:grpSpPr>
          <a:xfrm>
            <a:off x="7118075" y="1371604"/>
            <a:ext cx="4540525" cy="243656"/>
            <a:chOff x="7118075" y="1645037"/>
            <a:chExt cx="4540525" cy="201369"/>
          </a:xfrm>
        </p:grpSpPr>
        <p:sp>
          <p:nvSpPr>
            <p:cNvPr id="31" name="TextBox 30">
              <a:extLst>
                <a:ext uri="{FF2B5EF4-FFF2-40B4-BE49-F238E27FC236}">
                  <a16:creationId xmlns:a16="http://schemas.microsoft.com/office/drawing/2014/main" id="{B8F24307-BC74-99B7-348A-7FEA61CB7D7C}"/>
                </a:ext>
              </a:extLst>
            </p:cNvPr>
            <p:cNvSpPr txBox="1">
              <a:spLocks/>
            </p:cNvSpPr>
            <p:nvPr/>
          </p:nvSpPr>
          <p:spPr>
            <a:xfrm>
              <a:off x="7118075" y="1645037"/>
              <a:ext cx="454052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Load and unsynchronized on-site generation</a:t>
              </a:r>
            </a:p>
          </p:txBody>
        </p:sp>
        <p:cxnSp>
          <p:nvCxnSpPr>
            <p:cNvPr id="33" name="LineBasicDefault 292">
              <a:extLst>
                <a:ext uri="{FF2B5EF4-FFF2-40B4-BE49-F238E27FC236}">
                  <a16:creationId xmlns:a16="http://schemas.microsoft.com/office/drawing/2014/main" id="{0A1B8F2C-E9CE-36AB-257F-C74E5527F37B}"/>
                </a:ext>
              </a:extLst>
            </p:cNvPr>
            <p:cNvCxnSpPr>
              <a:cxnSpLocks/>
            </p:cNvCxnSpPr>
            <p:nvPr>
              <p:custDataLst>
                <p:tags r:id="rId3"/>
              </p:custDataLst>
            </p:nvPr>
          </p:nvCxnSpPr>
          <p:spPr>
            <a:xfrm flipH="1">
              <a:off x="7118075" y="1846406"/>
              <a:ext cx="454052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304D72E6-6300-1F84-D694-C38B9634328E}"/>
              </a:ext>
            </a:extLst>
          </p:cNvPr>
          <p:cNvSpPr txBox="1">
            <a:spLocks/>
          </p:cNvSpPr>
          <p:nvPr/>
        </p:nvSpPr>
        <p:spPr>
          <a:xfrm>
            <a:off x="1261811" y="4287753"/>
            <a:ext cx="4540525" cy="184665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Configuration</a:t>
            </a:r>
          </a:p>
          <a:p>
            <a:pPr marL="628650" lvl="1" indent="-171450">
              <a:buFont typeface="Arial" panose="020B0604020202020204" pitchFamily="34" charset="0"/>
              <a:buChar char="•"/>
            </a:pPr>
            <a:r>
              <a:rPr lang="en-US" sz="1200"/>
              <a:t>Large load directly connected to ERCOT grid</a:t>
            </a:r>
          </a:p>
          <a:p>
            <a:pPr marL="628650" lvl="1" indent="-171450">
              <a:buFont typeface="Arial" panose="020B0604020202020204" pitchFamily="34" charset="0"/>
              <a:buChar char="•"/>
            </a:pPr>
            <a:r>
              <a:rPr lang="en-US" sz="1200"/>
              <a:t>Co-located battery electrically synchronous with the grid (AC-coupled or DC behind inverter)</a:t>
            </a:r>
          </a:p>
          <a:p>
            <a:pPr marL="628650" lvl="1" indent="-171450">
              <a:buFont typeface="Arial" panose="020B0604020202020204" pitchFamily="34" charset="0"/>
              <a:buChar char="•"/>
            </a:pPr>
            <a:r>
              <a:rPr lang="en-US" sz="1200"/>
              <a:t>No ability to island or disconnect from grid in real time</a:t>
            </a:r>
          </a:p>
          <a:p>
            <a:pPr marL="171450" indent="-171450">
              <a:buFont typeface="Arial" panose="020B0604020202020204" pitchFamily="34" charset="0"/>
              <a:buChar char="•"/>
            </a:pPr>
            <a:r>
              <a:rPr lang="en-US" sz="1200" b="1"/>
              <a:t>Description</a:t>
            </a:r>
          </a:p>
          <a:p>
            <a:pPr marL="628650" lvl="1" indent="-171450">
              <a:buFont typeface="Arial" panose="020B0604020202020204" pitchFamily="34" charset="0"/>
              <a:buChar char="•"/>
            </a:pPr>
            <a:r>
              <a:rPr lang="en-US" sz="1200"/>
              <a:t>Load is fully dependent on grid supply at all times</a:t>
            </a:r>
          </a:p>
          <a:p>
            <a:pPr marL="628650" lvl="1" indent="-171450">
              <a:buFont typeface="Arial" panose="020B0604020202020204" pitchFamily="34" charset="0"/>
              <a:buChar char="•"/>
            </a:pPr>
            <a:r>
              <a:rPr lang="en-US" sz="1200"/>
              <a:t>Battery has no ability to respond to dispatch instructions independently of grid availability</a:t>
            </a:r>
          </a:p>
          <a:p>
            <a:pPr marL="171450" indent="-171450">
              <a:buFont typeface="Arial" panose="020B0604020202020204" pitchFamily="34" charset="0"/>
              <a:buChar char="•"/>
            </a:pPr>
            <a:r>
              <a:rPr lang="en-US" sz="1200" b="1"/>
              <a:t>Classification: </a:t>
            </a:r>
            <a:r>
              <a:rPr lang="en-US" sz="1200"/>
              <a:t>not a PCLR, might be a BYOG</a:t>
            </a:r>
          </a:p>
        </p:txBody>
      </p:sp>
      <p:sp>
        <p:nvSpPr>
          <p:cNvPr id="51" name="TextBox 50">
            <a:extLst>
              <a:ext uri="{FF2B5EF4-FFF2-40B4-BE49-F238E27FC236}">
                <a16:creationId xmlns:a16="http://schemas.microsoft.com/office/drawing/2014/main" id="{3815F634-29A0-E83F-3C96-E3231B313644}"/>
              </a:ext>
            </a:extLst>
          </p:cNvPr>
          <p:cNvSpPr txBox="1">
            <a:spLocks/>
          </p:cNvSpPr>
          <p:nvPr/>
        </p:nvSpPr>
        <p:spPr>
          <a:xfrm>
            <a:off x="7118075" y="4287753"/>
            <a:ext cx="4540525" cy="203132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Configuration</a:t>
            </a:r>
          </a:p>
          <a:p>
            <a:pPr marL="628650" lvl="1" indent="-171450">
              <a:buFont typeface="Arial" panose="020B0604020202020204" pitchFamily="34" charset="0"/>
              <a:buChar char="•"/>
            </a:pPr>
            <a:r>
              <a:rPr lang="en-US" sz="1200"/>
              <a:t>Large load directly connected to ERCOT grid</a:t>
            </a:r>
          </a:p>
          <a:p>
            <a:pPr marL="628650" lvl="1" indent="-171450">
              <a:buFont typeface="Arial" panose="020B0604020202020204" pitchFamily="34" charset="0"/>
              <a:buChar char="•"/>
            </a:pPr>
            <a:r>
              <a:rPr lang="en-US" sz="1200"/>
              <a:t>On-site generators not synchronized to grid</a:t>
            </a:r>
          </a:p>
          <a:p>
            <a:pPr marL="628650" lvl="1" indent="-171450">
              <a:buFont typeface="Arial" panose="020B0604020202020204" pitchFamily="34" charset="0"/>
              <a:buChar char="•"/>
            </a:pPr>
            <a:r>
              <a:rPr lang="en-US" sz="1200"/>
              <a:t>Transfer scheme allows fast disconnection from grid and switching to on-site supply</a:t>
            </a:r>
          </a:p>
          <a:p>
            <a:pPr marL="171450" indent="-171450">
              <a:buFont typeface="Arial" panose="020B0604020202020204" pitchFamily="34" charset="0"/>
              <a:buChar char="•"/>
            </a:pPr>
            <a:r>
              <a:rPr lang="en-US" sz="1200" b="1"/>
              <a:t>Description</a:t>
            </a:r>
          </a:p>
          <a:p>
            <a:pPr marL="628650" lvl="1" indent="-171450">
              <a:buFont typeface="Arial" panose="020B0604020202020204" pitchFamily="34" charset="0"/>
              <a:buChar char="•"/>
            </a:pPr>
            <a:r>
              <a:rPr lang="en-US" sz="1200"/>
              <a:t>Under normal conditions, load consumes from grid</a:t>
            </a:r>
          </a:p>
          <a:p>
            <a:pPr marL="628650" lvl="1" indent="-171450">
              <a:buFont typeface="Arial" panose="020B0604020202020204" pitchFamily="34" charset="0"/>
              <a:buChar char="•"/>
            </a:pPr>
            <a:r>
              <a:rPr lang="en-US" sz="1200"/>
              <a:t>Under constraint / dispatch, Load can rapidly disconnect from grid and Switch to on-site generation (or curtail)</a:t>
            </a:r>
          </a:p>
          <a:p>
            <a:pPr marL="171450" indent="-171450">
              <a:buFont typeface="Arial" panose="020B0604020202020204" pitchFamily="34" charset="0"/>
              <a:buChar char="•"/>
            </a:pPr>
            <a:r>
              <a:rPr lang="en-US" sz="1200" b="1"/>
              <a:t>Classification: </a:t>
            </a:r>
            <a:r>
              <a:rPr lang="en-US" sz="1200"/>
              <a:t>PCLR if meeting dispatch instructions (SCED basepoints) and ramping down/up within required timelines</a:t>
            </a:r>
          </a:p>
        </p:txBody>
      </p:sp>
      <p:grpSp>
        <p:nvGrpSpPr>
          <p:cNvPr id="89" name="Group 88">
            <a:extLst>
              <a:ext uri="{FF2B5EF4-FFF2-40B4-BE49-F238E27FC236}">
                <a16:creationId xmlns:a16="http://schemas.microsoft.com/office/drawing/2014/main" id="{32A71C5E-9B72-71FA-8E41-315207E0D69B}"/>
              </a:ext>
            </a:extLst>
          </p:cNvPr>
          <p:cNvGrpSpPr/>
          <p:nvPr/>
        </p:nvGrpSpPr>
        <p:grpSpPr>
          <a:xfrm>
            <a:off x="8338763" y="976186"/>
            <a:ext cx="715715" cy="246720"/>
            <a:chOff x="7333290" y="976186"/>
            <a:chExt cx="715715" cy="246720"/>
          </a:xfrm>
        </p:grpSpPr>
        <p:grpSp>
          <p:nvGrpSpPr>
            <p:cNvPr id="63" name="Group 62">
              <a:extLst>
                <a:ext uri="{FF2B5EF4-FFF2-40B4-BE49-F238E27FC236}">
                  <a16:creationId xmlns:a16="http://schemas.microsoft.com/office/drawing/2014/main" id="{76D88EEE-BE5E-607E-6F53-50B970E43021}"/>
                </a:ext>
              </a:extLst>
            </p:cNvPr>
            <p:cNvGrpSpPr/>
            <p:nvPr/>
          </p:nvGrpSpPr>
          <p:grpSpPr>
            <a:xfrm>
              <a:off x="7333290" y="976186"/>
              <a:ext cx="246719" cy="246720"/>
              <a:chOff x="2340474" y="1330965"/>
              <a:chExt cx="185364" cy="185364"/>
            </a:xfrm>
          </p:grpSpPr>
          <p:sp>
            <p:nvSpPr>
              <p:cNvPr id="65" name="Oval 64">
                <a:extLst>
                  <a:ext uri="{FF2B5EF4-FFF2-40B4-BE49-F238E27FC236}">
                    <a16:creationId xmlns:a16="http://schemas.microsoft.com/office/drawing/2014/main" id="{F01E2799-D320-9B7E-EF3C-6DBB6294DD51}"/>
                  </a:ext>
                </a:extLst>
              </p:cNvPr>
              <p:cNvSpPr>
                <a:spLocks/>
              </p:cNvSpPr>
              <p:nvPr/>
            </p:nvSpPr>
            <p:spPr>
              <a:xfrm>
                <a:off x="2340474" y="1330965"/>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accent1"/>
                  </a:solidFill>
                </a:endParaRPr>
              </a:p>
            </p:txBody>
          </p:sp>
          <p:grpSp>
            <p:nvGrpSpPr>
              <p:cNvPr id="67" name="Group 66">
                <a:extLst>
                  <a:ext uri="{FF2B5EF4-FFF2-40B4-BE49-F238E27FC236}">
                    <a16:creationId xmlns:a16="http://schemas.microsoft.com/office/drawing/2014/main" id="{BEF8A3BE-E062-4EAF-84F7-2F0DC268AA87}"/>
                  </a:ext>
                </a:extLst>
              </p:cNvPr>
              <p:cNvGrpSpPr/>
              <p:nvPr/>
            </p:nvGrpSpPr>
            <p:grpSpPr>
              <a:xfrm>
                <a:off x="2374423" y="1389741"/>
                <a:ext cx="117467" cy="67812"/>
                <a:chOff x="2722916" y="1342490"/>
                <a:chExt cx="117467" cy="67812"/>
              </a:xfrm>
            </p:grpSpPr>
            <p:cxnSp>
              <p:nvCxnSpPr>
                <p:cNvPr id="68" name="Straight Connector 67">
                  <a:extLst>
                    <a:ext uri="{FF2B5EF4-FFF2-40B4-BE49-F238E27FC236}">
                      <a16:creationId xmlns:a16="http://schemas.microsoft.com/office/drawing/2014/main" id="{151B2776-A0DB-40E2-18A8-FE9EA50B038A}"/>
                    </a:ext>
                  </a:extLst>
                </p:cNvPr>
                <p:cNvCxnSpPr/>
                <p:nvPr/>
              </p:nvCxnSpPr>
              <p:spPr>
                <a:xfrm>
                  <a:off x="2722916" y="1342490"/>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FAEA86F-D54C-442E-E95D-BCBB76C05845}"/>
                    </a:ext>
                  </a:extLst>
                </p:cNvPr>
                <p:cNvCxnSpPr/>
                <p:nvPr/>
              </p:nvCxnSpPr>
              <p:spPr>
                <a:xfrm>
                  <a:off x="2754250" y="1365094"/>
                  <a:ext cx="54799"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99908FC-59C5-83E5-A751-5A6C1FC36D74}"/>
                    </a:ext>
                  </a:extLst>
                </p:cNvPr>
                <p:cNvCxnSpPr/>
                <p:nvPr/>
              </p:nvCxnSpPr>
              <p:spPr>
                <a:xfrm>
                  <a:off x="2722916" y="1387698"/>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F929B4C-AD1E-F90B-53F1-3D26483E77DB}"/>
                    </a:ext>
                  </a:extLst>
                </p:cNvPr>
                <p:cNvCxnSpPr/>
                <p:nvPr/>
              </p:nvCxnSpPr>
              <p:spPr>
                <a:xfrm>
                  <a:off x="2754250" y="1410302"/>
                  <a:ext cx="54799" cy="0"/>
                </a:xfrm>
                <a:prstGeom prst="line">
                  <a:avLst/>
                </a:prstGeom>
                <a:ln w="12700"/>
              </p:spPr>
              <p:style>
                <a:lnRef idx="2">
                  <a:schemeClr val="accent1"/>
                </a:lnRef>
                <a:fillRef idx="0">
                  <a:schemeClr val="accent1"/>
                </a:fillRef>
                <a:effectRef idx="1">
                  <a:schemeClr val="accent1"/>
                </a:effectRef>
                <a:fontRef idx="minor">
                  <a:schemeClr val="tx1"/>
                </a:fontRef>
              </p:style>
            </p:cxnSp>
          </p:grpSp>
        </p:grpSp>
        <p:sp>
          <p:nvSpPr>
            <p:cNvPr id="84" name="TextBox 83">
              <a:extLst>
                <a:ext uri="{FF2B5EF4-FFF2-40B4-BE49-F238E27FC236}">
                  <a16:creationId xmlns:a16="http://schemas.microsoft.com/office/drawing/2014/main" id="{4714B73B-19C4-56E0-942E-ABA21075216C}"/>
                </a:ext>
              </a:extLst>
            </p:cNvPr>
            <p:cNvSpPr txBox="1">
              <a:spLocks/>
            </p:cNvSpPr>
            <p:nvPr/>
          </p:nvSpPr>
          <p:spPr>
            <a:xfrm>
              <a:off x="7668030" y="1018755"/>
              <a:ext cx="380975" cy="16158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50"/>
                <a:t>ESR</a:t>
              </a:r>
            </a:p>
          </p:txBody>
        </p:sp>
      </p:grpSp>
      <p:grpSp>
        <p:nvGrpSpPr>
          <p:cNvPr id="11" name="Group 10">
            <a:extLst>
              <a:ext uri="{FF2B5EF4-FFF2-40B4-BE49-F238E27FC236}">
                <a16:creationId xmlns:a16="http://schemas.microsoft.com/office/drawing/2014/main" id="{1F3FBB9B-99A6-3F67-91DE-B228000A7010}"/>
              </a:ext>
            </a:extLst>
          </p:cNvPr>
          <p:cNvGrpSpPr>
            <a:grpSpLocks/>
          </p:cNvGrpSpPr>
          <p:nvPr/>
        </p:nvGrpSpPr>
        <p:grpSpPr>
          <a:xfrm>
            <a:off x="4294559" y="2881847"/>
            <a:ext cx="446260" cy="405689"/>
            <a:chOff x="2340474" y="1330965"/>
            <a:chExt cx="185364" cy="185364"/>
          </a:xfrm>
        </p:grpSpPr>
        <p:sp>
          <p:nvSpPr>
            <p:cNvPr id="14" name="Oval 13">
              <a:extLst>
                <a:ext uri="{FF2B5EF4-FFF2-40B4-BE49-F238E27FC236}">
                  <a16:creationId xmlns:a16="http://schemas.microsoft.com/office/drawing/2014/main" id="{7FC7F585-BA9C-7FF2-77C7-F0C6A638E9FE}"/>
                </a:ext>
              </a:extLst>
            </p:cNvPr>
            <p:cNvSpPr>
              <a:spLocks/>
            </p:cNvSpPr>
            <p:nvPr/>
          </p:nvSpPr>
          <p:spPr>
            <a:xfrm>
              <a:off x="2340474" y="1330965"/>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accent1"/>
                </a:solidFill>
              </a:endParaRPr>
            </a:p>
          </p:txBody>
        </p:sp>
        <p:grpSp>
          <p:nvGrpSpPr>
            <p:cNvPr id="23" name="Group 22">
              <a:extLst>
                <a:ext uri="{FF2B5EF4-FFF2-40B4-BE49-F238E27FC236}">
                  <a16:creationId xmlns:a16="http://schemas.microsoft.com/office/drawing/2014/main" id="{3808A811-C83E-1C4E-E5B6-8EC544C47989}"/>
                </a:ext>
              </a:extLst>
            </p:cNvPr>
            <p:cNvGrpSpPr/>
            <p:nvPr/>
          </p:nvGrpSpPr>
          <p:grpSpPr>
            <a:xfrm>
              <a:off x="2374423" y="1389741"/>
              <a:ext cx="117467" cy="67812"/>
              <a:chOff x="2722916" y="1342490"/>
              <a:chExt cx="117467" cy="67812"/>
            </a:xfrm>
          </p:grpSpPr>
          <p:cxnSp>
            <p:nvCxnSpPr>
              <p:cNvPr id="34" name="Straight Connector 33">
                <a:extLst>
                  <a:ext uri="{FF2B5EF4-FFF2-40B4-BE49-F238E27FC236}">
                    <a16:creationId xmlns:a16="http://schemas.microsoft.com/office/drawing/2014/main" id="{2B11374F-0634-AF08-A48A-A9DBD6F16677}"/>
                  </a:ext>
                </a:extLst>
              </p:cNvPr>
              <p:cNvCxnSpPr/>
              <p:nvPr/>
            </p:nvCxnSpPr>
            <p:spPr>
              <a:xfrm>
                <a:off x="2722916" y="1342490"/>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58B2203-0705-E84F-0917-E93C28400FBA}"/>
                  </a:ext>
                </a:extLst>
              </p:cNvPr>
              <p:cNvCxnSpPr/>
              <p:nvPr/>
            </p:nvCxnSpPr>
            <p:spPr>
              <a:xfrm>
                <a:off x="2754250" y="1365094"/>
                <a:ext cx="54799"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EE7F27F-51FB-66D9-BF14-9AFB1C42B5D7}"/>
                  </a:ext>
                </a:extLst>
              </p:cNvPr>
              <p:cNvCxnSpPr/>
              <p:nvPr/>
            </p:nvCxnSpPr>
            <p:spPr>
              <a:xfrm>
                <a:off x="2722916" y="1387698"/>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4BA860E-D820-2B93-9B23-C039CE7702C9}"/>
                  </a:ext>
                </a:extLst>
              </p:cNvPr>
              <p:cNvCxnSpPr/>
              <p:nvPr/>
            </p:nvCxnSpPr>
            <p:spPr>
              <a:xfrm>
                <a:off x="2754250" y="1410302"/>
                <a:ext cx="54799" cy="0"/>
              </a:xfrm>
              <a:prstGeom prst="line">
                <a:avLst/>
              </a:prstGeom>
              <a:ln w="12700"/>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E2586E84-CFFA-89DF-26D8-AE90D34DA869}"/>
              </a:ext>
            </a:extLst>
          </p:cNvPr>
          <p:cNvGrpSpPr/>
          <p:nvPr/>
        </p:nvGrpSpPr>
        <p:grpSpPr>
          <a:xfrm>
            <a:off x="7171132" y="987318"/>
            <a:ext cx="1011474" cy="224456"/>
            <a:chOff x="7136584" y="271836"/>
            <a:chExt cx="1011474" cy="224456"/>
          </a:xfrm>
        </p:grpSpPr>
        <p:grpSp>
          <p:nvGrpSpPr>
            <p:cNvPr id="42" name="Group 41">
              <a:extLst>
                <a:ext uri="{FF2B5EF4-FFF2-40B4-BE49-F238E27FC236}">
                  <a16:creationId xmlns:a16="http://schemas.microsoft.com/office/drawing/2014/main" id="{86A02A8E-2892-6B77-DB9E-C01F9DA0A179}"/>
                </a:ext>
              </a:extLst>
            </p:cNvPr>
            <p:cNvGrpSpPr/>
            <p:nvPr/>
          </p:nvGrpSpPr>
          <p:grpSpPr>
            <a:xfrm>
              <a:off x="7136584" y="271836"/>
              <a:ext cx="328764" cy="224456"/>
              <a:chOff x="7136584" y="271836"/>
              <a:chExt cx="328764" cy="224456"/>
            </a:xfrm>
          </p:grpSpPr>
          <p:sp>
            <p:nvSpPr>
              <p:cNvPr id="46" name="Oval 45">
                <a:extLst>
                  <a:ext uri="{FF2B5EF4-FFF2-40B4-BE49-F238E27FC236}">
                    <a16:creationId xmlns:a16="http://schemas.microsoft.com/office/drawing/2014/main" id="{BA1C7FE2-FCE9-428C-FADC-025A51A16CDC}"/>
                  </a:ext>
                </a:extLst>
              </p:cNvPr>
              <p:cNvSpPr>
                <a:spLocks/>
              </p:cNvSpPr>
              <p:nvPr/>
            </p:nvSpPr>
            <p:spPr>
              <a:xfrm>
                <a:off x="7279984" y="310928"/>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sp>
            <p:nvSpPr>
              <p:cNvPr id="47" name="Oval 46">
                <a:extLst>
                  <a:ext uri="{FF2B5EF4-FFF2-40B4-BE49-F238E27FC236}">
                    <a16:creationId xmlns:a16="http://schemas.microsoft.com/office/drawing/2014/main" id="{33A474BB-03FF-2CC2-9E81-5F234616CF95}"/>
                  </a:ext>
                </a:extLst>
              </p:cNvPr>
              <p:cNvSpPr>
                <a:spLocks/>
              </p:cNvSpPr>
              <p:nvPr/>
            </p:nvSpPr>
            <p:spPr>
              <a:xfrm>
                <a:off x="7208284" y="291382"/>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sp>
            <p:nvSpPr>
              <p:cNvPr id="48" name="Oval 47">
                <a:extLst>
                  <a:ext uri="{FF2B5EF4-FFF2-40B4-BE49-F238E27FC236}">
                    <a16:creationId xmlns:a16="http://schemas.microsoft.com/office/drawing/2014/main" id="{0DF4F572-A746-B60E-4696-93468F6CE179}"/>
                  </a:ext>
                </a:extLst>
              </p:cNvPr>
              <p:cNvSpPr>
                <a:spLocks/>
              </p:cNvSpPr>
              <p:nvPr/>
            </p:nvSpPr>
            <p:spPr>
              <a:xfrm>
                <a:off x="7136584" y="271836"/>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grpSp>
        <p:sp>
          <p:nvSpPr>
            <p:cNvPr id="45" name="TextBox 44">
              <a:extLst>
                <a:ext uri="{FF2B5EF4-FFF2-40B4-BE49-F238E27FC236}">
                  <a16:creationId xmlns:a16="http://schemas.microsoft.com/office/drawing/2014/main" id="{DC6B766A-D1D5-55CF-E1A1-E971A85F11C4}"/>
                </a:ext>
              </a:extLst>
            </p:cNvPr>
            <p:cNvSpPr txBox="1">
              <a:spLocks/>
            </p:cNvSpPr>
            <p:nvPr/>
          </p:nvSpPr>
          <p:spPr>
            <a:xfrm>
              <a:off x="7536623" y="307120"/>
              <a:ext cx="611435"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Generator</a:t>
              </a:r>
            </a:p>
          </p:txBody>
        </p:sp>
      </p:grpSp>
      <p:grpSp>
        <p:nvGrpSpPr>
          <p:cNvPr id="49" name="Group 48">
            <a:extLst>
              <a:ext uri="{FF2B5EF4-FFF2-40B4-BE49-F238E27FC236}">
                <a16:creationId xmlns:a16="http://schemas.microsoft.com/office/drawing/2014/main" id="{FCD9FE59-F483-E738-292C-AA7B3675DA91}"/>
              </a:ext>
            </a:extLst>
          </p:cNvPr>
          <p:cNvGrpSpPr/>
          <p:nvPr/>
        </p:nvGrpSpPr>
        <p:grpSpPr>
          <a:xfrm>
            <a:off x="6432631" y="1006864"/>
            <a:ext cx="582344" cy="185364"/>
            <a:chOff x="6302479" y="271836"/>
            <a:chExt cx="582344" cy="185364"/>
          </a:xfrm>
        </p:grpSpPr>
        <p:sp>
          <p:nvSpPr>
            <p:cNvPr id="60" name="Isosceles Triangle 59">
              <a:extLst>
                <a:ext uri="{FF2B5EF4-FFF2-40B4-BE49-F238E27FC236}">
                  <a16:creationId xmlns:a16="http://schemas.microsoft.com/office/drawing/2014/main" id="{56F974BA-C8BD-6FD9-86B4-E9265BDD432C}"/>
                </a:ext>
              </a:extLst>
            </p:cNvPr>
            <p:cNvSpPr>
              <a:spLocks/>
            </p:cNvSpPr>
            <p:nvPr/>
          </p:nvSpPr>
          <p:spPr>
            <a:xfrm flipV="1">
              <a:off x="6302479" y="271836"/>
              <a:ext cx="185364" cy="185364"/>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800" err="1">
                <a:solidFill>
                  <a:schemeClr val="accent1"/>
                </a:solidFill>
              </a:endParaRPr>
            </a:p>
          </p:txBody>
        </p:sp>
        <p:sp>
          <p:nvSpPr>
            <p:cNvPr id="61" name="TextBox 60">
              <a:extLst>
                <a:ext uri="{FF2B5EF4-FFF2-40B4-BE49-F238E27FC236}">
                  <a16:creationId xmlns:a16="http://schemas.microsoft.com/office/drawing/2014/main" id="{8B886441-B4C6-6F12-0E64-A45FD793B99B}"/>
                </a:ext>
              </a:extLst>
            </p:cNvPr>
            <p:cNvSpPr txBox="1">
              <a:spLocks/>
            </p:cNvSpPr>
            <p:nvPr/>
          </p:nvSpPr>
          <p:spPr>
            <a:xfrm>
              <a:off x="6575829" y="287574"/>
              <a:ext cx="308994"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Load</a:t>
              </a:r>
            </a:p>
          </p:txBody>
        </p:sp>
      </p:grpSp>
      <p:grpSp>
        <p:nvGrpSpPr>
          <p:cNvPr id="62" name="Group 61">
            <a:extLst>
              <a:ext uri="{FF2B5EF4-FFF2-40B4-BE49-F238E27FC236}">
                <a16:creationId xmlns:a16="http://schemas.microsoft.com/office/drawing/2014/main" id="{57839B26-3842-F82E-3199-ADAE7C766FE4}"/>
              </a:ext>
            </a:extLst>
          </p:cNvPr>
          <p:cNvGrpSpPr/>
          <p:nvPr/>
        </p:nvGrpSpPr>
        <p:grpSpPr>
          <a:xfrm>
            <a:off x="9210635" y="1006864"/>
            <a:ext cx="1620227" cy="185364"/>
            <a:chOff x="9258683" y="229548"/>
            <a:chExt cx="1620227" cy="185364"/>
          </a:xfrm>
        </p:grpSpPr>
        <p:sp>
          <p:nvSpPr>
            <p:cNvPr id="72" name="TextBox 71">
              <a:extLst>
                <a:ext uri="{FF2B5EF4-FFF2-40B4-BE49-F238E27FC236}">
                  <a16:creationId xmlns:a16="http://schemas.microsoft.com/office/drawing/2014/main" id="{391FE485-632C-BB78-EB8A-0A18096884AE}"/>
                </a:ext>
              </a:extLst>
            </p:cNvPr>
            <p:cNvSpPr txBox="1">
              <a:spLocks/>
            </p:cNvSpPr>
            <p:nvPr/>
          </p:nvSpPr>
          <p:spPr>
            <a:xfrm>
              <a:off x="9531177" y="245286"/>
              <a:ext cx="134773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Point of interconnection</a:t>
              </a:r>
            </a:p>
          </p:txBody>
        </p:sp>
        <p:grpSp>
          <p:nvGrpSpPr>
            <p:cNvPr id="73" name="Group 72">
              <a:extLst>
                <a:ext uri="{FF2B5EF4-FFF2-40B4-BE49-F238E27FC236}">
                  <a16:creationId xmlns:a16="http://schemas.microsoft.com/office/drawing/2014/main" id="{ED7FE425-7FAB-E749-394F-93840F01024C}"/>
                </a:ext>
              </a:extLst>
            </p:cNvPr>
            <p:cNvGrpSpPr>
              <a:grpSpLocks/>
            </p:cNvGrpSpPr>
            <p:nvPr/>
          </p:nvGrpSpPr>
          <p:grpSpPr>
            <a:xfrm>
              <a:off x="9258683" y="229548"/>
              <a:ext cx="185364" cy="185364"/>
              <a:chOff x="3526970" y="3333381"/>
              <a:chExt cx="293268" cy="293268"/>
            </a:xfrm>
          </p:grpSpPr>
          <p:sp>
            <p:nvSpPr>
              <p:cNvPr id="74" name="Oval 73">
                <a:extLst>
                  <a:ext uri="{FF2B5EF4-FFF2-40B4-BE49-F238E27FC236}">
                    <a16:creationId xmlns:a16="http://schemas.microsoft.com/office/drawing/2014/main" id="{7CCF9F6F-7983-C0A5-47F1-179DF6DBC60E}"/>
                  </a:ext>
                </a:extLst>
              </p:cNvPr>
              <p:cNvSpPr/>
              <p:nvPr/>
            </p:nvSpPr>
            <p:spPr>
              <a:xfrm>
                <a:off x="3526970" y="3333381"/>
                <a:ext cx="293268" cy="293268"/>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b="0" i="0" u="none" strike="noStrike" kern="1200" cap="none" spc="0" normalizeH="0" baseline="0" noProof="0" err="1">
                  <a:ln>
                    <a:noFill/>
                  </a:ln>
                  <a:solidFill>
                    <a:srgbClr val="FFFFFF"/>
                  </a:solidFill>
                  <a:effectLst/>
                  <a:uLnTx/>
                  <a:uFillTx/>
                  <a:latin typeface="Arial"/>
                  <a:ea typeface="+mn-ea"/>
                  <a:cs typeface="+mn-cs"/>
                </a:endParaRPr>
              </a:p>
            </p:txBody>
          </p:sp>
          <p:pic>
            <p:nvPicPr>
              <p:cNvPr id="75" name="Graphic 74">
                <a:extLst>
                  <a:ext uri="{FF2B5EF4-FFF2-40B4-BE49-F238E27FC236}">
                    <a16:creationId xmlns:a16="http://schemas.microsoft.com/office/drawing/2014/main" id="{E51BEDC6-349E-3C9D-7295-8A1A187870C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532605" y="3339016"/>
                <a:ext cx="281997" cy="281997"/>
              </a:xfrm>
              <a:prstGeom prst="rect">
                <a:avLst/>
              </a:prstGeom>
            </p:spPr>
          </p:pic>
        </p:grpSp>
      </p:grpSp>
      <p:grpSp>
        <p:nvGrpSpPr>
          <p:cNvPr id="88" name="Group 87">
            <a:extLst>
              <a:ext uri="{FF2B5EF4-FFF2-40B4-BE49-F238E27FC236}">
                <a16:creationId xmlns:a16="http://schemas.microsoft.com/office/drawing/2014/main" id="{5D34C71E-74C3-C32A-0766-1F149EB8D7A6}"/>
              </a:ext>
            </a:extLst>
          </p:cNvPr>
          <p:cNvGrpSpPr/>
          <p:nvPr/>
        </p:nvGrpSpPr>
        <p:grpSpPr>
          <a:xfrm>
            <a:off x="10987018" y="982068"/>
            <a:ext cx="671582" cy="234956"/>
            <a:chOff x="9962348" y="985819"/>
            <a:chExt cx="671582" cy="234956"/>
          </a:xfrm>
        </p:grpSpPr>
        <p:sp>
          <p:nvSpPr>
            <p:cNvPr id="77" name="TextBox 76">
              <a:extLst>
                <a:ext uri="{FF2B5EF4-FFF2-40B4-BE49-F238E27FC236}">
                  <a16:creationId xmlns:a16="http://schemas.microsoft.com/office/drawing/2014/main" id="{A724B8AF-D30B-DC43-6D96-5F404F83D31E}"/>
                </a:ext>
              </a:extLst>
            </p:cNvPr>
            <p:cNvSpPr txBox="1">
              <a:spLocks/>
            </p:cNvSpPr>
            <p:nvPr/>
          </p:nvSpPr>
          <p:spPr>
            <a:xfrm>
              <a:off x="10102755" y="1018662"/>
              <a:ext cx="531175"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Switch</a:t>
              </a:r>
            </a:p>
          </p:txBody>
        </p:sp>
        <p:grpSp>
          <p:nvGrpSpPr>
            <p:cNvPr id="82" name="Group 81">
              <a:extLst>
                <a:ext uri="{FF2B5EF4-FFF2-40B4-BE49-F238E27FC236}">
                  <a16:creationId xmlns:a16="http://schemas.microsoft.com/office/drawing/2014/main" id="{AE87A549-C87E-74AF-F4DF-68778F83620E}"/>
                </a:ext>
              </a:extLst>
            </p:cNvPr>
            <p:cNvGrpSpPr/>
            <p:nvPr/>
          </p:nvGrpSpPr>
          <p:grpSpPr>
            <a:xfrm>
              <a:off x="9962348" y="985819"/>
              <a:ext cx="69304" cy="234956"/>
              <a:chOff x="8677702" y="3287538"/>
              <a:chExt cx="120699" cy="409198"/>
            </a:xfrm>
          </p:grpSpPr>
          <p:grpSp>
            <p:nvGrpSpPr>
              <p:cNvPr id="83" name="Group 82">
                <a:extLst>
                  <a:ext uri="{FF2B5EF4-FFF2-40B4-BE49-F238E27FC236}">
                    <a16:creationId xmlns:a16="http://schemas.microsoft.com/office/drawing/2014/main" id="{424CE8C4-A7C2-7058-8D89-C013DFEF4B33}"/>
                  </a:ext>
                </a:extLst>
              </p:cNvPr>
              <p:cNvGrpSpPr/>
              <p:nvPr/>
            </p:nvGrpSpPr>
            <p:grpSpPr>
              <a:xfrm>
                <a:off x="8677702" y="3287538"/>
                <a:ext cx="120699" cy="271051"/>
                <a:chOff x="8104819" y="3707435"/>
                <a:chExt cx="146046" cy="327972"/>
              </a:xfrm>
            </p:grpSpPr>
            <p:cxnSp>
              <p:nvCxnSpPr>
                <p:cNvPr id="86" name="Straight Connector 85">
                  <a:extLst>
                    <a:ext uri="{FF2B5EF4-FFF2-40B4-BE49-F238E27FC236}">
                      <a16:creationId xmlns:a16="http://schemas.microsoft.com/office/drawing/2014/main" id="{028B6CCB-E72C-4CFF-7126-A4847FA53ED2}"/>
                    </a:ext>
                  </a:extLst>
                </p:cNvPr>
                <p:cNvCxnSpPr>
                  <a:cxnSpLocks/>
                </p:cNvCxnSpPr>
                <p:nvPr/>
              </p:nvCxnSpPr>
              <p:spPr>
                <a:xfrm>
                  <a:off x="8104819" y="3707435"/>
                  <a:ext cx="0" cy="17252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189D92B-8233-B28F-912A-E9582F2CF797}"/>
                    </a:ext>
                  </a:extLst>
                </p:cNvPr>
                <p:cNvCxnSpPr>
                  <a:cxnSpLocks/>
                </p:cNvCxnSpPr>
                <p:nvPr/>
              </p:nvCxnSpPr>
              <p:spPr>
                <a:xfrm>
                  <a:off x="8104819" y="3879963"/>
                  <a:ext cx="146046" cy="155444"/>
                </a:xfrm>
                <a:prstGeom prst="line">
                  <a:avLst/>
                </a:prstGeom>
                <a:ln w="19050"/>
              </p:spPr>
              <p:style>
                <a:lnRef idx="2">
                  <a:schemeClr val="accent1"/>
                </a:lnRef>
                <a:fillRef idx="0">
                  <a:schemeClr val="accent1"/>
                </a:fillRef>
                <a:effectRef idx="1">
                  <a:schemeClr val="accent1"/>
                </a:effectRef>
                <a:fontRef idx="minor">
                  <a:schemeClr val="tx1"/>
                </a:fontRef>
              </p:style>
            </p:cxnSp>
          </p:grpSp>
          <p:cxnSp>
            <p:nvCxnSpPr>
              <p:cNvPr id="85" name="Straight Connector 84">
                <a:extLst>
                  <a:ext uri="{FF2B5EF4-FFF2-40B4-BE49-F238E27FC236}">
                    <a16:creationId xmlns:a16="http://schemas.microsoft.com/office/drawing/2014/main" id="{C2474D9D-CE02-83ED-C937-7B569A48E744}"/>
                  </a:ext>
                </a:extLst>
              </p:cNvPr>
              <p:cNvCxnSpPr>
                <a:cxnSpLocks/>
              </p:cNvCxnSpPr>
              <p:nvPr/>
            </p:nvCxnSpPr>
            <p:spPr>
              <a:xfrm flipH="1" flipV="1">
                <a:off x="8677702" y="3558589"/>
                <a:ext cx="1" cy="138147"/>
              </a:xfrm>
              <a:prstGeom prst="line">
                <a:avLst/>
              </a:prstGeom>
              <a:ln w="19050"/>
            </p:spPr>
            <p:style>
              <a:lnRef idx="2">
                <a:schemeClr val="accent1"/>
              </a:lnRef>
              <a:fillRef idx="0">
                <a:schemeClr val="accent1"/>
              </a:fillRef>
              <a:effectRef idx="1">
                <a:schemeClr val="accent1"/>
              </a:effectRef>
              <a:fontRef idx="minor">
                <a:schemeClr val="tx1"/>
              </a:fontRef>
            </p:style>
          </p:cxnSp>
        </p:grpSp>
      </p:grpSp>
      <p:grpSp>
        <p:nvGrpSpPr>
          <p:cNvPr id="124" name="Group 123">
            <a:extLst>
              <a:ext uri="{FF2B5EF4-FFF2-40B4-BE49-F238E27FC236}">
                <a16:creationId xmlns:a16="http://schemas.microsoft.com/office/drawing/2014/main" id="{F8229B9C-4085-BB88-00FE-46DA49B13EC4}"/>
              </a:ext>
            </a:extLst>
          </p:cNvPr>
          <p:cNvGrpSpPr/>
          <p:nvPr/>
        </p:nvGrpSpPr>
        <p:grpSpPr>
          <a:xfrm>
            <a:off x="8454572" y="2254582"/>
            <a:ext cx="1871341" cy="1901008"/>
            <a:chOff x="8454572" y="2329013"/>
            <a:chExt cx="1871341" cy="1901008"/>
          </a:xfrm>
        </p:grpSpPr>
        <p:cxnSp>
          <p:nvCxnSpPr>
            <p:cNvPr id="121" name="Straight Connector 120">
              <a:extLst>
                <a:ext uri="{FF2B5EF4-FFF2-40B4-BE49-F238E27FC236}">
                  <a16:creationId xmlns:a16="http://schemas.microsoft.com/office/drawing/2014/main" id="{5C75E7F4-5217-C6C3-F72B-762A446D1C62}"/>
                </a:ext>
              </a:extLst>
            </p:cNvPr>
            <p:cNvCxnSpPr/>
            <p:nvPr/>
          </p:nvCxnSpPr>
          <p:spPr>
            <a:xfrm>
              <a:off x="8673503" y="2491935"/>
              <a:ext cx="1412324"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88D22F1C-BB9E-E0E5-7C94-0370F8607B39}"/>
                </a:ext>
              </a:extLst>
            </p:cNvPr>
            <p:cNvCxnSpPr>
              <a:cxnSpLocks/>
            </p:cNvCxnSpPr>
            <p:nvPr/>
          </p:nvCxnSpPr>
          <p:spPr>
            <a:xfrm>
              <a:off x="9392593" y="2603133"/>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09EB8BB6-87A9-FBE8-A96A-06B33EBB25EA}"/>
                </a:ext>
              </a:extLst>
            </p:cNvPr>
            <p:cNvCxnSpPr>
              <a:cxnSpLocks/>
            </p:cNvCxnSpPr>
            <p:nvPr/>
          </p:nvCxnSpPr>
          <p:spPr>
            <a:xfrm>
              <a:off x="9392593" y="2745718"/>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317C1AA-4AF3-F686-7F8D-50F0E54E025A}"/>
                </a:ext>
              </a:extLst>
            </p:cNvPr>
            <p:cNvCxnSpPr>
              <a:cxnSpLocks/>
            </p:cNvCxnSpPr>
            <p:nvPr/>
          </p:nvCxnSpPr>
          <p:spPr>
            <a:xfrm flipH="1" flipV="1">
              <a:off x="9394914" y="2893056"/>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9031DC5-5F96-23C5-CCA8-B680E4D5EBC2}"/>
                </a:ext>
              </a:extLst>
            </p:cNvPr>
            <p:cNvGrpSpPr/>
            <p:nvPr/>
          </p:nvGrpSpPr>
          <p:grpSpPr>
            <a:xfrm>
              <a:off x="9213126" y="2329013"/>
              <a:ext cx="358440" cy="325854"/>
              <a:chOff x="3346433" y="2831676"/>
              <a:chExt cx="472311" cy="429372"/>
            </a:xfrm>
          </p:grpSpPr>
          <p:sp>
            <p:nvSpPr>
              <p:cNvPr id="43" name="Oval 42">
                <a:extLst>
                  <a:ext uri="{FF2B5EF4-FFF2-40B4-BE49-F238E27FC236}">
                    <a16:creationId xmlns:a16="http://schemas.microsoft.com/office/drawing/2014/main" id="{C4816112-7B28-ABBC-925D-1C58BE1AD5A6}"/>
                  </a:ext>
                </a:extLst>
              </p:cNvPr>
              <p:cNvSpPr/>
              <p:nvPr/>
            </p:nvSpPr>
            <p:spPr>
              <a:xfrm>
                <a:off x="3346433" y="2831676"/>
                <a:ext cx="472311" cy="429372"/>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400" b="0" i="0" u="none" strike="noStrike" kern="1200" cap="none" spc="0" normalizeH="0" baseline="0" noProof="0" err="1">
                  <a:ln>
                    <a:noFill/>
                  </a:ln>
                  <a:solidFill>
                    <a:srgbClr val="FFFFFF"/>
                  </a:solidFill>
                  <a:effectLst/>
                  <a:uLnTx/>
                  <a:uFillTx/>
                  <a:latin typeface="Arial"/>
                  <a:ea typeface="+mn-ea"/>
                  <a:cs typeface="+mn-cs"/>
                </a:endParaRPr>
              </a:p>
            </p:txBody>
          </p:sp>
          <p:pic>
            <p:nvPicPr>
              <p:cNvPr id="44" name="Graphic 43">
                <a:extLst>
                  <a:ext uri="{FF2B5EF4-FFF2-40B4-BE49-F238E27FC236}">
                    <a16:creationId xmlns:a16="http://schemas.microsoft.com/office/drawing/2014/main" id="{5EBD92C7-3C34-F216-408B-8BE5010F3C1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55509" y="2839921"/>
                <a:ext cx="454160" cy="412871"/>
              </a:xfrm>
              <a:prstGeom prst="rect">
                <a:avLst/>
              </a:prstGeom>
            </p:spPr>
          </p:pic>
        </p:grpSp>
        <p:sp>
          <p:nvSpPr>
            <p:cNvPr id="32" name="Isosceles Triangle 31">
              <a:extLst>
                <a:ext uri="{FF2B5EF4-FFF2-40B4-BE49-F238E27FC236}">
                  <a16:creationId xmlns:a16="http://schemas.microsoft.com/office/drawing/2014/main" id="{7C8F0C32-52BE-3DB3-E143-3E962D53D3AD}"/>
                </a:ext>
              </a:extLst>
            </p:cNvPr>
            <p:cNvSpPr>
              <a:spLocks/>
            </p:cNvSpPr>
            <p:nvPr/>
          </p:nvSpPr>
          <p:spPr>
            <a:xfrm flipV="1">
              <a:off x="9879653" y="3009443"/>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sp>
          <p:nvSpPr>
            <p:cNvPr id="41" name="Oval 40">
              <a:extLst>
                <a:ext uri="{FF2B5EF4-FFF2-40B4-BE49-F238E27FC236}">
                  <a16:creationId xmlns:a16="http://schemas.microsoft.com/office/drawing/2014/main" id="{5D4FFD61-6595-315A-186D-06F374F26383}"/>
                </a:ext>
              </a:extLst>
            </p:cNvPr>
            <p:cNvSpPr>
              <a:spLocks/>
            </p:cNvSpPr>
            <p:nvPr/>
          </p:nvSpPr>
          <p:spPr>
            <a:xfrm>
              <a:off x="8454572" y="3824332"/>
              <a:ext cx="446260" cy="405689"/>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sp>
          <p:nvSpPr>
            <p:cNvPr id="55" name="Isosceles Triangle 54">
              <a:extLst>
                <a:ext uri="{FF2B5EF4-FFF2-40B4-BE49-F238E27FC236}">
                  <a16:creationId xmlns:a16="http://schemas.microsoft.com/office/drawing/2014/main" id="{E509AC39-E4EE-4EF1-6BDF-F8F438D29898}"/>
                </a:ext>
              </a:extLst>
            </p:cNvPr>
            <p:cNvSpPr>
              <a:spLocks/>
            </p:cNvSpPr>
            <p:nvPr/>
          </p:nvSpPr>
          <p:spPr>
            <a:xfrm flipV="1">
              <a:off x="8454572" y="3009443"/>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sp>
          <p:nvSpPr>
            <p:cNvPr id="56" name="Isosceles Triangle 55">
              <a:extLst>
                <a:ext uri="{FF2B5EF4-FFF2-40B4-BE49-F238E27FC236}">
                  <a16:creationId xmlns:a16="http://schemas.microsoft.com/office/drawing/2014/main" id="{BD48F656-D685-E0A6-48FD-377CA481AC4A}"/>
                </a:ext>
              </a:extLst>
            </p:cNvPr>
            <p:cNvSpPr>
              <a:spLocks/>
            </p:cNvSpPr>
            <p:nvPr/>
          </p:nvSpPr>
          <p:spPr>
            <a:xfrm flipV="1">
              <a:off x="9167112" y="3009443"/>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sp>
          <p:nvSpPr>
            <p:cNvPr id="64" name="Oval 63">
              <a:extLst>
                <a:ext uri="{FF2B5EF4-FFF2-40B4-BE49-F238E27FC236}">
                  <a16:creationId xmlns:a16="http://schemas.microsoft.com/office/drawing/2014/main" id="{4AA04BD3-9602-5DAA-7863-E6FD308E4381}"/>
                </a:ext>
              </a:extLst>
            </p:cNvPr>
            <p:cNvSpPr>
              <a:spLocks/>
            </p:cNvSpPr>
            <p:nvPr/>
          </p:nvSpPr>
          <p:spPr>
            <a:xfrm>
              <a:off x="9180646" y="3819199"/>
              <a:ext cx="446260" cy="405689"/>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nvGrpSpPr>
            <p:cNvPr id="91" name="Group 90">
              <a:extLst>
                <a:ext uri="{FF2B5EF4-FFF2-40B4-BE49-F238E27FC236}">
                  <a16:creationId xmlns:a16="http://schemas.microsoft.com/office/drawing/2014/main" id="{256B173F-94C6-D159-BC10-A3E43458493E}"/>
                </a:ext>
              </a:extLst>
            </p:cNvPr>
            <p:cNvGrpSpPr/>
            <p:nvPr/>
          </p:nvGrpSpPr>
          <p:grpSpPr>
            <a:xfrm>
              <a:off x="9403776" y="3396262"/>
              <a:ext cx="120699" cy="428070"/>
              <a:chOff x="9403776" y="3332464"/>
              <a:chExt cx="120699" cy="428070"/>
            </a:xfrm>
          </p:grpSpPr>
          <p:cxnSp>
            <p:nvCxnSpPr>
              <p:cNvPr id="17" name="Straight Connector 16">
                <a:extLst>
                  <a:ext uri="{FF2B5EF4-FFF2-40B4-BE49-F238E27FC236}">
                    <a16:creationId xmlns:a16="http://schemas.microsoft.com/office/drawing/2014/main" id="{2D30840B-6744-C78E-2E21-0BCADA0B258D}"/>
                  </a:ext>
                </a:extLst>
              </p:cNvPr>
              <p:cNvCxnSpPr>
                <a:cxnSpLocks/>
              </p:cNvCxnSpPr>
              <p:nvPr/>
            </p:nvCxnSpPr>
            <p:spPr>
              <a:xfrm>
                <a:off x="9403776" y="3332464"/>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8DD67FB-FB5D-4F0E-D753-044D0AC58DF9}"/>
                  </a:ext>
                </a:extLst>
              </p:cNvPr>
              <p:cNvCxnSpPr>
                <a:cxnSpLocks/>
              </p:cNvCxnSpPr>
              <p:nvPr/>
            </p:nvCxnSpPr>
            <p:spPr>
              <a:xfrm>
                <a:off x="9403776" y="3475049"/>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38EDA5B-3D90-0C93-4682-2DA9B0EF356E}"/>
                  </a:ext>
                </a:extLst>
              </p:cNvPr>
              <p:cNvCxnSpPr>
                <a:cxnSpLocks/>
              </p:cNvCxnSpPr>
              <p:nvPr/>
            </p:nvCxnSpPr>
            <p:spPr>
              <a:xfrm flipH="1" flipV="1">
                <a:off x="9406097" y="3622387"/>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sp>
          <p:nvSpPr>
            <p:cNvPr id="66" name="Oval 65">
              <a:extLst>
                <a:ext uri="{FF2B5EF4-FFF2-40B4-BE49-F238E27FC236}">
                  <a16:creationId xmlns:a16="http://schemas.microsoft.com/office/drawing/2014/main" id="{2EFC291B-8220-0A08-9F5A-827B97464C22}"/>
                </a:ext>
              </a:extLst>
            </p:cNvPr>
            <p:cNvSpPr>
              <a:spLocks/>
            </p:cNvSpPr>
            <p:nvPr/>
          </p:nvSpPr>
          <p:spPr>
            <a:xfrm>
              <a:off x="9879653" y="3819199"/>
              <a:ext cx="446260" cy="405688"/>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nvGrpSpPr>
            <p:cNvPr id="92" name="Group 91">
              <a:extLst>
                <a:ext uri="{FF2B5EF4-FFF2-40B4-BE49-F238E27FC236}">
                  <a16:creationId xmlns:a16="http://schemas.microsoft.com/office/drawing/2014/main" id="{C6F5563C-D3A1-287B-C262-833A2D5EEE19}"/>
                </a:ext>
              </a:extLst>
            </p:cNvPr>
            <p:cNvGrpSpPr/>
            <p:nvPr/>
          </p:nvGrpSpPr>
          <p:grpSpPr>
            <a:xfrm>
              <a:off x="10102783" y="3415134"/>
              <a:ext cx="120699" cy="428070"/>
              <a:chOff x="9403776" y="3332464"/>
              <a:chExt cx="120699" cy="428070"/>
            </a:xfrm>
          </p:grpSpPr>
          <p:cxnSp>
            <p:nvCxnSpPr>
              <p:cNvPr id="93" name="Straight Connector 92">
                <a:extLst>
                  <a:ext uri="{FF2B5EF4-FFF2-40B4-BE49-F238E27FC236}">
                    <a16:creationId xmlns:a16="http://schemas.microsoft.com/office/drawing/2014/main" id="{7B0F6B6D-FDFE-4409-606B-F2ABDF809C11}"/>
                  </a:ext>
                </a:extLst>
              </p:cNvPr>
              <p:cNvCxnSpPr>
                <a:cxnSpLocks/>
              </p:cNvCxnSpPr>
              <p:nvPr/>
            </p:nvCxnSpPr>
            <p:spPr>
              <a:xfrm>
                <a:off x="9403776" y="3332464"/>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C222F22-A8C1-5EC8-50D3-EB9FC0580C8B}"/>
                  </a:ext>
                </a:extLst>
              </p:cNvPr>
              <p:cNvCxnSpPr>
                <a:cxnSpLocks/>
              </p:cNvCxnSpPr>
              <p:nvPr/>
            </p:nvCxnSpPr>
            <p:spPr>
              <a:xfrm>
                <a:off x="9403776" y="3475049"/>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49B1C04-BC14-7DB8-6CF0-993B17D5E6FC}"/>
                  </a:ext>
                </a:extLst>
              </p:cNvPr>
              <p:cNvCxnSpPr>
                <a:cxnSpLocks/>
              </p:cNvCxnSpPr>
              <p:nvPr/>
            </p:nvCxnSpPr>
            <p:spPr>
              <a:xfrm flipH="1" flipV="1">
                <a:off x="9406097" y="3622387"/>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EAAD18BA-411A-A9A5-602D-D838E2BC98C3}"/>
                </a:ext>
              </a:extLst>
            </p:cNvPr>
            <p:cNvGrpSpPr/>
            <p:nvPr/>
          </p:nvGrpSpPr>
          <p:grpSpPr>
            <a:xfrm>
              <a:off x="8673503" y="3415134"/>
              <a:ext cx="120699" cy="428070"/>
              <a:chOff x="9403776" y="3332464"/>
              <a:chExt cx="120699" cy="428070"/>
            </a:xfrm>
          </p:grpSpPr>
          <p:cxnSp>
            <p:nvCxnSpPr>
              <p:cNvPr id="97" name="Straight Connector 96">
                <a:extLst>
                  <a:ext uri="{FF2B5EF4-FFF2-40B4-BE49-F238E27FC236}">
                    <a16:creationId xmlns:a16="http://schemas.microsoft.com/office/drawing/2014/main" id="{5EABAD0A-B768-CFEB-4CA7-2D10B430F825}"/>
                  </a:ext>
                </a:extLst>
              </p:cNvPr>
              <p:cNvCxnSpPr>
                <a:cxnSpLocks/>
              </p:cNvCxnSpPr>
              <p:nvPr/>
            </p:nvCxnSpPr>
            <p:spPr>
              <a:xfrm>
                <a:off x="9403776" y="3332464"/>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BF01767-91DB-7D0B-E402-B59FFE076FF5}"/>
                  </a:ext>
                </a:extLst>
              </p:cNvPr>
              <p:cNvCxnSpPr>
                <a:cxnSpLocks/>
              </p:cNvCxnSpPr>
              <p:nvPr/>
            </p:nvCxnSpPr>
            <p:spPr>
              <a:xfrm>
                <a:off x="9403776" y="3475049"/>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6506836-DC37-05C0-BB66-F1640F95564C}"/>
                  </a:ext>
                </a:extLst>
              </p:cNvPr>
              <p:cNvCxnSpPr>
                <a:cxnSpLocks/>
              </p:cNvCxnSpPr>
              <p:nvPr/>
            </p:nvCxnSpPr>
            <p:spPr>
              <a:xfrm flipH="1" flipV="1">
                <a:off x="9406097" y="3622387"/>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cxnSp>
          <p:nvCxnSpPr>
            <p:cNvPr id="108" name="Straight Connector 107">
              <a:extLst>
                <a:ext uri="{FF2B5EF4-FFF2-40B4-BE49-F238E27FC236}">
                  <a16:creationId xmlns:a16="http://schemas.microsoft.com/office/drawing/2014/main" id="{4A313F3D-B415-202D-1631-207D769360A2}"/>
                </a:ext>
              </a:extLst>
            </p:cNvPr>
            <p:cNvCxnSpPr>
              <a:cxnSpLocks/>
            </p:cNvCxnSpPr>
            <p:nvPr/>
          </p:nvCxnSpPr>
          <p:spPr>
            <a:xfrm>
              <a:off x="10085827" y="2491935"/>
              <a:ext cx="0" cy="25378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CFFF0661-1164-A511-687B-3BCB64784FFF}"/>
                </a:ext>
              </a:extLst>
            </p:cNvPr>
            <p:cNvCxnSpPr>
              <a:cxnSpLocks/>
            </p:cNvCxnSpPr>
            <p:nvPr/>
          </p:nvCxnSpPr>
          <p:spPr>
            <a:xfrm>
              <a:off x="10085827" y="2745718"/>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C54E80E-5937-5430-A506-61258882081A}"/>
                </a:ext>
              </a:extLst>
            </p:cNvPr>
            <p:cNvCxnSpPr>
              <a:cxnSpLocks/>
            </p:cNvCxnSpPr>
            <p:nvPr/>
          </p:nvCxnSpPr>
          <p:spPr>
            <a:xfrm flipH="1" flipV="1">
              <a:off x="10088148" y="2893056"/>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9F801D3-83D5-4E61-9900-2C82B0F6BC61}"/>
                </a:ext>
              </a:extLst>
            </p:cNvPr>
            <p:cNvCxnSpPr>
              <a:cxnSpLocks/>
            </p:cNvCxnSpPr>
            <p:nvPr/>
          </p:nvCxnSpPr>
          <p:spPr>
            <a:xfrm>
              <a:off x="8673503" y="2491935"/>
              <a:ext cx="0" cy="25378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2CC27798-D4A1-80FA-61DE-7765D5817EAD}"/>
                </a:ext>
              </a:extLst>
            </p:cNvPr>
            <p:cNvCxnSpPr>
              <a:cxnSpLocks/>
            </p:cNvCxnSpPr>
            <p:nvPr/>
          </p:nvCxnSpPr>
          <p:spPr>
            <a:xfrm>
              <a:off x="8673503" y="2745718"/>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6EF007BC-77DD-BC22-DEFC-B3167592ECBA}"/>
                </a:ext>
              </a:extLst>
            </p:cNvPr>
            <p:cNvCxnSpPr>
              <a:cxnSpLocks/>
            </p:cNvCxnSpPr>
            <p:nvPr/>
          </p:nvCxnSpPr>
          <p:spPr>
            <a:xfrm flipH="1" flipV="1">
              <a:off x="8675824" y="2893056"/>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8649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1" imgW="404" imgH="405" progId="TCLayout.ActiveDocument.1">
                  <p:embed/>
                </p:oleObj>
              </mc:Choice>
              <mc:Fallback>
                <p:oleObj name="think-cell Slide" r:id="rId111"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1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19"/>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20"/>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1"/>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2"/>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3"/>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24"/>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5"/>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26"/>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7"/>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28"/>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29"/>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D8D7E72-5E80-D000-1B1A-8EAC6E014B9E}"/>
              </a:ext>
            </a:extLst>
          </p:cNvPr>
          <p:cNvCxnSpPr/>
          <p:nvPr>
            <p:custDataLst>
              <p:tags r:id="rId31"/>
            </p:custDataLst>
          </p:nvPr>
        </p:nvCxnSpPr>
        <p:spPr bwMode="gray">
          <a:xfrm>
            <a:off x="8193088" y="2038350"/>
            <a:ext cx="0" cy="3867150"/>
          </a:xfrm>
          <a:prstGeom prst="line">
            <a:avLst/>
          </a:prstGeom>
          <a:ln w="19050" cap="flat" cmpd="sng" algn="ctr">
            <a:solidFill>
              <a:schemeClr val="accent2"/>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DC447EB-C31C-0DCB-8AA0-81E11CE27B40}"/>
              </a:ext>
            </a:extLst>
          </p:cNvPr>
          <p:cNvCxnSpPr/>
          <p:nvPr>
            <p:custDataLst>
              <p:tags r:id="rId32"/>
            </p:custDataLst>
          </p:nvPr>
        </p:nvCxnSpPr>
        <p:spPr bwMode="gray">
          <a:xfrm>
            <a:off x="8615363" y="2038350"/>
            <a:ext cx="0" cy="3867150"/>
          </a:xfrm>
          <a:prstGeom prst="line">
            <a:avLst/>
          </a:prstGeom>
          <a:ln w="19050" cap="flat" cmpd="sng" algn="ctr">
            <a:solidFill>
              <a:srgbClr val="E33B3B"/>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978BDB1-4FCE-3189-88B2-7CB9D188E9EB}"/>
              </a:ext>
            </a:extLst>
          </p:cNvPr>
          <p:cNvCxnSpPr/>
          <p:nvPr>
            <p:custDataLst>
              <p:tags r:id="rId33"/>
            </p:custDataLst>
          </p:nvPr>
        </p:nvCxnSpPr>
        <p:spPr bwMode="gray">
          <a:xfrm>
            <a:off x="8647113" y="2038350"/>
            <a:ext cx="0" cy="3867150"/>
          </a:xfrm>
          <a:prstGeom prst="line">
            <a:avLst/>
          </a:prstGeom>
          <a:ln w="19050" cap="flat" cmpd="sng" algn="ctr">
            <a:solidFill>
              <a:srgbClr val="E33B3B"/>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4"/>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5"/>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6"/>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37"/>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47EF1980-F41F-FD99-B332-B518F060FB23}"/>
              </a:ext>
            </a:extLst>
          </p:cNvPr>
          <p:cNvSpPr/>
          <p:nvPr>
            <p:custDataLst>
              <p:tags r:id="rId38"/>
            </p:custDataLst>
          </p:nvPr>
        </p:nvSpPr>
        <p:spPr bwMode="gray">
          <a:xfrm>
            <a:off x="8297863"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9" name="Isosceles Triangle 58">
            <a:extLst>
              <a:ext uri="{FF2B5EF4-FFF2-40B4-BE49-F238E27FC236}">
                <a16:creationId xmlns:a16="http://schemas.microsoft.com/office/drawing/2014/main" id="{F105FC42-6D2A-619F-AA38-3C7660911A9E}"/>
              </a:ext>
            </a:extLst>
          </p:cNvPr>
          <p:cNvSpPr/>
          <p:nvPr>
            <p:custDataLst>
              <p:tags r:id="rId39"/>
            </p:custDataLst>
          </p:nvPr>
        </p:nvSpPr>
        <p:spPr bwMode="gray">
          <a:xfrm>
            <a:off x="8558213" y="5816600"/>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8BF457-9782-E16F-CAD7-1E6C5FE3FF32}"/>
              </a:ext>
            </a:extLst>
          </p:cNvPr>
          <p:cNvSpPr/>
          <p:nvPr>
            <p:custDataLst>
              <p:tags r:id="rId40"/>
            </p:custDataLst>
          </p:nvPr>
        </p:nvSpPr>
        <p:spPr bwMode="gray">
          <a:xfrm>
            <a:off x="826611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87B05CD8-99E1-7FCF-5B03-1169200CA4D8}"/>
              </a:ext>
            </a:extLst>
          </p:cNvPr>
          <p:cNvSpPr/>
          <p:nvPr>
            <p:custDataLst>
              <p:tags r:id="rId41"/>
            </p:custDataLst>
          </p:nvPr>
        </p:nvSpPr>
        <p:spPr bwMode="gray">
          <a:xfrm>
            <a:off x="8005763"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42"/>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8" name="Isosceles Triangle 47">
            <a:extLst>
              <a:ext uri="{FF2B5EF4-FFF2-40B4-BE49-F238E27FC236}">
                <a16:creationId xmlns:a16="http://schemas.microsoft.com/office/drawing/2014/main" id="{EAEB073A-5F9D-6880-D5DE-143F266FFC51}"/>
              </a:ext>
            </a:extLst>
          </p:cNvPr>
          <p:cNvSpPr/>
          <p:nvPr>
            <p:custDataLst>
              <p:tags r:id="rId43"/>
            </p:custDataLst>
          </p:nvPr>
        </p:nvSpPr>
        <p:spPr bwMode="gray">
          <a:xfrm>
            <a:off x="9240838" y="3736975"/>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7DDBA9F2-E8D9-977C-759B-C7A482A29516}"/>
              </a:ext>
            </a:extLst>
          </p:cNvPr>
          <p:cNvSpPr/>
          <p:nvPr>
            <p:custDataLst>
              <p:tags r:id="rId44"/>
            </p:custDataLst>
          </p:nvPr>
        </p:nvSpPr>
        <p:spPr bwMode="gray">
          <a:xfrm>
            <a:off x="8526463" y="5816600"/>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482229E3-A39C-C55C-6639-61B62D406E7E}"/>
              </a:ext>
            </a:extLst>
          </p:cNvPr>
          <p:cNvSpPr/>
          <p:nvPr>
            <p:custDataLst>
              <p:tags r:id="rId45"/>
            </p:custDataLst>
          </p:nvPr>
        </p:nvSpPr>
        <p:spPr bwMode="gray">
          <a:xfrm>
            <a:off x="8656638" y="3736975"/>
            <a:ext cx="177800" cy="177800"/>
          </a:xfrm>
          <a:prstGeom prst="triangle">
            <a:avLst/>
          </a:prstGeom>
          <a:solidFill>
            <a:srgbClr val="E33B3B"/>
          </a:solidFill>
          <a:ln w="9525" cap="flat" cmpd="sng" algn="ctr">
            <a:solidFill>
              <a:srgbClr val="E33B3B"/>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E954AB8-EACE-CD42-F2C5-91F5CF6F0083}"/>
              </a:ext>
            </a:extLst>
          </p:cNvPr>
          <p:cNvSpPr/>
          <p:nvPr>
            <p:custDataLst>
              <p:tags r:id="rId46"/>
            </p:custDataLst>
          </p:nvPr>
        </p:nvSpPr>
        <p:spPr bwMode="gray">
          <a:xfrm>
            <a:off x="8039100"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75C488C4-95FD-78C4-A07E-5139D8DDAE99}"/>
              </a:ext>
            </a:extLst>
          </p:cNvPr>
          <p:cNvSpPr/>
          <p:nvPr>
            <p:custDataLst>
              <p:tags r:id="rId47"/>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9FFF94DD-B18A-0A5F-9703-61A941F11845}"/>
              </a:ext>
            </a:extLst>
          </p:cNvPr>
          <p:cNvSpPr/>
          <p:nvPr>
            <p:custDataLst>
              <p:tags r:id="rId48"/>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D4818A42-83F8-B369-328B-DED17E321882}"/>
              </a:ext>
            </a:extLst>
          </p:cNvPr>
          <p:cNvSpPr/>
          <p:nvPr>
            <p:custDataLst>
              <p:tags r:id="rId49"/>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5" name="Isosceles Triangle 34">
            <a:extLst>
              <a:ext uri="{FF2B5EF4-FFF2-40B4-BE49-F238E27FC236}">
                <a16:creationId xmlns:a16="http://schemas.microsoft.com/office/drawing/2014/main" id="{B03B0639-6DE0-E540-8D77-1A63566FA914}"/>
              </a:ext>
            </a:extLst>
          </p:cNvPr>
          <p:cNvSpPr/>
          <p:nvPr>
            <p:custDataLst>
              <p:tags r:id="rId50"/>
            </p:custDataLst>
          </p:nvPr>
        </p:nvSpPr>
        <p:spPr bwMode="gray">
          <a:xfrm>
            <a:off x="8104188" y="5816600"/>
            <a:ext cx="177800" cy="177800"/>
          </a:xfrm>
          <a:prstGeom prst="triangle">
            <a:avLst/>
          </a:prstGeom>
          <a:solidFill>
            <a:schemeClr val="accent2"/>
          </a:solidFill>
          <a:ln w="9525" cap="flat" cmpd="sng" algn="ctr">
            <a:solidFill>
              <a:schemeClr val="accent2"/>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A04A9F8D-B962-212F-8A53-C939271E94E6}"/>
              </a:ext>
            </a:extLst>
          </p:cNvPr>
          <p:cNvSpPr/>
          <p:nvPr>
            <p:custDataLst>
              <p:tags r:id="rId51"/>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52"/>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3"/>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BFDD1F37-2E02-E91D-24E6-95766830C3D8}"/>
              </a:ext>
            </a:extLst>
          </p:cNvPr>
          <p:cNvSpPr/>
          <p:nvPr>
            <p:custDataLst>
              <p:tags r:id="rId54"/>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5"/>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B81F3324-AB8A-55E9-BAEF-A55BED52A0C7}"/>
              </a:ext>
            </a:extLst>
          </p:cNvPr>
          <p:cNvSpPr/>
          <p:nvPr>
            <p:custDataLst>
              <p:tags r:id="rId56"/>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57"/>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8"/>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9"/>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60"/>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61"/>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72AECEFE-7784-84D9-FDEB-D7237604E212}"/>
              </a:ext>
            </a:extLst>
          </p:cNvPr>
          <p:cNvSpPr/>
          <p:nvPr>
            <p:custDataLst>
              <p:tags r:id="rId62"/>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63"/>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F8120519-E244-0FB7-7116-5645C256E417}"/>
              </a:ext>
            </a:extLst>
          </p:cNvPr>
          <p:cNvSpPr/>
          <p:nvPr>
            <p:custDataLst>
              <p:tags r:id="rId64"/>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5"/>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6"/>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7"/>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8"/>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9"/>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70"/>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71"/>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72"/>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73"/>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4"/>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5"/>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6"/>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7"/>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8"/>
            </p:custDataLst>
          </p:nvPr>
        </p:nvSpPr>
        <p:spPr>
          <a:xfrm>
            <a:off x="5729769" y="6034178"/>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9"/>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80"/>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81"/>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82"/>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83"/>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4"/>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5"/>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6"/>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7"/>
            </p:custDataLst>
          </p:nvPr>
        </p:nvSpPr>
        <p:spPr>
          <a:xfrm>
            <a:off x="10935366" y="6034178"/>
            <a:ext cx="701898" cy="49244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NPRR1325 and PGRR145</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88"/>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89"/>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90"/>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91"/>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4A6E9-7114-62CE-CE25-643BBBDA6749}"/>
              </a:ext>
            </a:extLst>
          </p:cNvPr>
          <p:cNvSpPr txBox="1">
            <a:spLocks/>
          </p:cNvSpPr>
          <p:nvPr>
            <p:custDataLst>
              <p:tags r:id="rId92"/>
            </p:custDataLst>
          </p:nvPr>
        </p:nvSpPr>
        <p:spPr>
          <a:xfrm>
            <a:off x="9566274" y="6034178"/>
            <a:ext cx="77980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defTabSz="913526" rtl="0" eaLnBrk="1" fontAlgn="auto" latinLnBrk="0" hangingPunct="1">
              <a:lnSpc>
                <a:spcPct val="100000"/>
              </a:lnSpc>
              <a:spcBef>
                <a:spcPts val="0"/>
              </a:spcBef>
              <a:spcAft>
                <a:spcPts val="0"/>
              </a:spcAft>
              <a:buClr>
                <a:srgbClr val="4A525A"/>
              </a:buClr>
              <a:buSzPct val="100000"/>
              <a:buFontTx/>
              <a:buNone/>
              <a:tabLst/>
              <a:defRPr/>
            </a:pPr>
            <a:r>
              <a:rPr lang="en-US" sz="800">
                <a:solidFill>
                  <a:srgbClr val="000000"/>
                </a:solidFill>
                <a:latin typeface="Arial"/>
              </a:rPr>
              <a:t>6/1 </a:t>
            </a: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93"/>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94"/>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0C132E74-4A82-E2C3-C580-610D8451D619}"/>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95"/>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96"/>
            </p:custDataLst>
          </p:nvPr>
        </p:nvSpPr>
        <p:spPr>
          <a:xfrm>
            <a:off x="7851309" y="4311433"/>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97"/>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98"/>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buClr>
                <a:srgbClr val="4A525A"/>
              </a:buClr>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lang="en-US" sz="800" b="0">
                <a:solidFill>
                  <a:srgbClr val="171A1C"/>
                </a:solidFill>
                <a:latin typeface="Arial"/>
              </a:rPr>
              <a:t>Vote 5/13</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99"/>
            </p:custDataLst>
          </p:nvPr>
        </p:nvSpPr>
        <p:spPr>
          <a:xfrm>
            <a:off x="8962847" y="4300922"/>
            <a:ext cx="647878"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7A4B51E2-FABA-9E67-4897-523F70E62662}"/>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100"/>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101"/>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102"/>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E0412974-786A-EA88-27F6-C79E7F47F383}"/>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8813913-80C1-E6CA-70DF-9B26CC902AE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58366703-8B5B-AD80-D51B-994ED7BB3B65}"/>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9CBC33-2A58-A1AA-EF40-A216984B4FA6}"/>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E73FB4F2-3239-EABF-4B22-A0AF4A4B017D}"/>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3D6CB9FA-C90D-6CC8-7A3E-5B4F9708436F}"/>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16ADC797-782F-BA8E-6958-C6A12DAC8232}"/>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F118D44-BCEC-8E79-8021-48FEE3D29AF2}"/>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88A7D046-C859-781A-66E4-72C3210D560D}"/>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B17ED016-3843-FDAB-AAD1-0C7F282641DA}"/>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BD7E6772-C2E3-AB4D-E831-44E3AAEC30B3}"/>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0335A2AF-DC4B-81C3-7D7A-A3C7091B8C25}"/>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B63409BE-12A7-3792-E732-3BB132D4886C}"/>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0951213C-86F3-F276-1E3F-D5F6E65A897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32B40D9F-90FE-9D34-C17F-07DFA75AA75E}"/>
              </a:ext>
            </a:extLst>
          </p:cNvPr>
          <p:cNvSpPr txBox="1"/>
          <p:nvPr/>
        </p:nvSpPr>
        <p:spPr>
          <a:xfrm>
            <a:off x="1257300" y="937566"/>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A8B4E64A-A5CA-F72E-9110-2D4508DA463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4</a:t>
            </a:fld>
            <a:endParaRPr lang="en-US"/>
          </a:p>
        </p:txBody>
      </p:sp>
      <p:sp>
        <p:nvSpPr>
          <p:cNvPr id="16" name="TextBox 15">
            <a:extLst>
              <a:ext uri="{FF2B5EF4-FFF2-40B4-BE49-F238E27FC236}">
                <a16:creationId xmlns:a16="http://schemas.microsoft.com/office/drawing/2014/main" id="{6311C5D6-0AB1-42C7-E915-8C52F5431DD9}"/>
              </a:ext>
            </a:extLst>
          </p:cNvPr>
          <p:cNvSpPr txBox="1">
            <a:spLocks/>
          </p:cNvSpPr>
          <p:nvPr>
            <p:custDataLst>
              <p:tags r:id="rId103"/>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4"/>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
        <p:nvSpPr>
          <p:cNvPr id="32" name="Rectangle 31">
            <a:extLst>
              <a:ext uri="{FF2B5EF4-FFF2-40B4-BE49-F238E27FC236}">
                <a16:creationId xmlns:a16="http://schemas.microsoft.com/office/drawing/2014/main" id="{C10556E1-9DAC-3420-C886-F21997B67368}"/>
              </a:ext>
            </a:extLst>
          </p:cNvPr>
          <p:cNvSpPr/>
          <p:nvPr/>
        </p:nvSpPr>
        <p:spPr>
          <a:xfrm>
            <a:off x="5756011" y="2038350"/>
            <a:ext cx="2972657" cy="3706041"/>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E5520D2-0DB1-33A2-E3D8-D1E2B0854E26}"/>
              </a:ext>
            </a:extLst>
          </p:cNvPr>
          <p:cNvSpPr txBox="1">
            <a:spLocks/>
          </p:cNvSpPr>
          <p:nvPr>
            <p:custDataLst>
              <p:tags r:id="rId105"/>
            </p:custDataLst>
          </p:nvPr>
        </p:nvSpPr>
        <p:spPr>
          <a:xfrm>
            <a:off x="8699038" y="4003676"/>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#8 May 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57" name="TextBox 56">
            <a:extLst>
              <a:ext uri="{FF2B5EF4-FFF2-40B4-BE49-F238E27FC236}">
                <a16:creationId xmlns:a16="http://schemas.microsoft.com/office/drawing/2014/main" id="{4FEA1547-6AF0-2490-4E63-8B7E314CC8F9}"/>
              </a:ext>
            </a:extLst>
          </p:cNvPr>
          <p:cNvSpPr txBox="1">
            <a:spLocks/>
          </p:cNvSpPr>
          <p:nvPr>
            <p:custDataLst>
              <p:tags r:id="rId106"/>
            </p:custDataLst>
          </p:nvPr>
        </p:nvSpPr>
        <p:spPr>
          <a:xfrm>
            <a:off x="7502234" y="6034178"/>
            <a:ext cx="759010" cy="61555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i="0" u="none" strike="noStrike" kern="0" cap="none" spc="0" normalizeH="0" baseline="0" noProof="0">
                <a:ln>
                  <a:noFill/>
                </a:ln>
                <a:solidFill>
                  <a:srgbClr val="000000"/>
                </a:solidFill>
                <a:effectLst/>
                <a:uLnTx/>
                <a:uFillTx/>
                <a:latin typeface="Arial"/>
                <a:ea typeface="+mn-ea"/>
                <a:cs typeface="+mn-cs"/>
              </a:rPr>
              <a:t>4/17</a:t>
            </a:r>
            <a:r>
              <a:rPr lang="en-US" sz="800" b="0">
                <a:solidFill>
                  <a:srgbClr val="000000"/>
                </a:solidFill>
                <a:latin typeface="Arial"/>
              </a:rPr>
              <a:t> ERCOT files PGRR comments integrating CLR framework</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62" name="TextBox 61">
            <a:extLst>
              <a:ext uri="{FF2B5EF4-FFF2-40B4-BE49-F238E27FC236}">
                <a16:creationId xmlns:a16="http://schemas.microsoft.com/office/drawing/2014/main" id="{70F05072-98BE-4054-67B8-2807FBE58A1D}"/>
              </a:ext>
            </a:extLst>
          </p:cNvPr>
          <p:cNvSpPr txBox="1">
            <a:spLocks/>
          </p:cNvSpPr>
          <p:nvPr>
            <p:custDataLst>
              <p:tags r:id="rId107"/>
            </p:custDataLst>
          </p:nvPr>
        </p:nvSpPr>
        <p:spPr>
          <a:xfrm>
            <a:off x="8551864" y="6034178"/>
            <a:ext cx="939526" cy="738664"/>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lvl="0">
              <a:buClr>
                <a:srgbClr val="4A525A"/>
              </a:buClr>
              <a:defRPr/>
            </a:pPr>
            <a:r>
              <a:rPr lang="en-US" sz="800">
                <a:solidFill>
                  <a:srgbClr val="000000"/>
                </a:solidFill>
              </a:rPr>
              <a:t>4/30</a:t>
            </a:r>
            <a:r>
              <a:rPr lang="en-US" sz="800" b="0">
                <a:solidFill>
                  <a:srgbClr val="000000"/>
                </a:solidFill>
              </a:rPr>
              <a:t> ERCOT files PGRR comments</a:t>
            </a:r>
          </a:p>
          <a:p>
            <a:pPr lvl="0">
              <a:buClr>
                <a:srgbClr val="4A525A"/>
              </a:buClr>
              <a:defRPr/>
            </a:pPr>
            <a:r>
              <a:rPr lang="en-US" sz="800">
                <a:solidFill>
                  <a:srgbClr val="000000"/>
                </a:solidFill>
              </a:rPr>
              <a:t>5/2</a:t>
            </a:r>
            <a:r>
              <a:rPr lang="en-US" sz="800" b="0">
                <a:solidFill>
                  <a:srgbClr val="000000"/>
                </a:solidFill>
              </a:rPr>
              <a:t> ERCOT files PGRR comments integrating BYOG framework</a:t>
            </a:r>
            <a:endParaRPr lang="en-US" sz="800" b="0">
              <a:solidFill>
                <a:srgbClr val="171A1C"/>
              </a:solidFill>
            </a:endParaRPr>
          </a:p>
        </p:txBody>
      </p:sp>
      <p:sp>
        <p:nvSpPr>
          <p:cNvPr id="50" name="TextBox 49">
            <a:extLst>
              <a:ext uri="{FF2B5EF4-FFF2-40B4-BE49-F238E27FC236}">
                <a16:creationId xmlns:a16="http://schemas.microsoft.com/office/drawing/2014/main" id="{624F4014-6A8F-4D98-F5A9-AE6D1BB664D3}"/>
              </a:ext>
            </a:extLst>
          </p:cNvPr>
          <p:cNvSpPr txBox="1">
            <a:spLocks/>
          </p:cNvSpPr>
          <p:nvPr>
            <p:custDataLst>
              <p:tags r:id="rId108"/>
            </p:custDataLst>
          </p:nvPr>
        </p:nvSpPr>
        <p:spPr>
          <a:xfrm>
            <a:off x="9489247" y="3710952"/>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#9 TBD</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Tree>
    <p:extLst>
      <p:ext uri="{BB962C8B-B14F-4D97-AF65-F5344CB8AC3E}">
        <p14:creationId xmlns:p14="http://schemas.microsoft.com/office/powerpoint/2010/main" val="2337711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D170C-1246-D660-B67B-07EB7923FF20}"/>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1708FB00-1A4C-1343-3B65-F8598F3683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18" name="think-cell data - do not delete" hidden="1">
                        <a:extLst>
                          <a:ext uri="{FF2B5EF4-FFF2-40B4-BE49-F238E27FC236}">
                            <a16:creationId xmlns:a16="http://schemas.microsoft.com/office/drawing/2014/main" id="{1708FB00-1A4C-1343-3B65-F8598F3683F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4267DBC-7698-5804-4B51-7633367CE4BE}"/>
              </a:ext>
            </a:extLst>
          </p:cNvPr>
          <p:cNvSpPr>
            <a:spLocks noGrp="1"/>
          </p:cNvSpPr>
          <p:nvPr>
            <p:ph type="title"/>
          </p:nvPr>
        </p:nvSpPr>
        <p:spPr>
          <a:xfrm>
            <a:off x="1257300" y="457200"/>
            <a:ext cx="10401300" cy="914400"/>
          </a:xfrm>
        </p:spPr>
        <p:txBody>
          <a:bodyPr vert="horz">
            <a:noAutofit/>
          </a:bodyPr>
          <a:lstStyle/>
          <a:p>
            <a:r>
              <a:rPr lang="en-US"/>
              <a:t>PUN design enables net export while serving large load under defined operating limits</a:t>
            </a:r>
          </a:p>
        </p:txBody>
      </p:sp>
      <p:sp>
        <p:nvSpPr>
          <p:cNvPr id="5" name="Slide Number Placeholder 5">
            <a:extLst>
              <a:ext uri="{FF2B5EF4-FFF2-40B4-BE49-F238E27FC236}">
                <a16:creationId xmlns:a16="http://schemas.microsoft.com/office/drawing/2014/main" id="{82BED128-698A-EA01-DD38-41EF92292B2C}"/>
              </a:ext>
            </a:extLst>
          </p:cNvPr>
          <p:cNvSpPr>
            <a:spLocks noGrp="1"/>
          </p:cNvSpPr>
          <p:nvPr>
            <p:ph type="sldNum" sz="quarter" idx="12"/>
          </p:nvPr>
        </p:nvSpPr>
        <p:spPr/>
        <p:txBody>
          <a:bodyPr/>
          <a:lstStyle/>
          <a:p>
            <a:fld id="{BCDE79FB-97BA-492B-8D57-F1373F9ADA95}" type="slidenum">
              <a:rPr lang="en-US" smtClean="0"/>
              <a:t>40</a:t>
            </a:fld>
            <a:endParaRPr lang="en-US"/>
          </a:p>
        </p:txBody>
      </p:sp>
      <p:grpSp>
        <p:nvGrpSpPr>
          <p:cNvPr id="34" name="Group 33">
            <a:extLst>
              <a:ext uri="{FF2B5EF4-FFF2-40B4-BE49-F238E27FC236}">
                <a16:creationId xmlns:a16="http://schemas.microsoft.com/office/drawing/2014/main" id="{972954B9-058A-A560-B64B-4412EA1C2B63}"/>
              </a:ext>
            </a:extLst>
          </p:cNvPr>
          <p:cNvGrpSpPr/>
          <p:nvPr/>
        </p:nvGrpSpPr>
        <p:grpSpPr>
          <a:xfrm>
            <a:off x="1257299" y="2114064"/>
            <a:ext cx="4216469" cy="3170205"/>
            <a:chOff x="1257299" y="2383571"/>
            <a:chExt cx="4216469" cy="3170205"/>
          </a:xfrm>
        </p:grpSpPr>
        <p:sp>
          <p:nvSpPr>
            <p:cNvPr id="4" name="Rectangle 3">
              <a:extLst>
                <a:ext uri="{FF2B5EF4-FFF2-40B4-BE49-F238E27FC236}">
                  <a16:creationId xmlns:a16="http://schemas.microsoft.com/office/drawing/2014/main" id="{D634E42F-EB70-086C-A7BD-D33F4B394B11}"/>
                </a:ext>
              </a:extLst>
            </p:cNvPr>
            <p:cNvSpPr/>
            <p:nvPr/>
          </p:nvSpPr>
          <p:spPr>
            <a:xfrm>
              <a:off x="1257299" y="3423144"/>
              <a:ext cx="1216381" cy="1091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PUN / SLF</a:t>
              </a:r>
            </a:p>
          </p:txBody>
        </p:sp>
        <p:sp>
          <p:nvSpPr>
            <p:cNvPr id="9" name="Rectangle 8">
              <a:extLst>
                <a:ext uri="{FF2B5EF4-FFF2-40B4-BE49-F238E27FC236}">
                  <a16:creationId xmlns:a16="http://schemas.microsoft.com/office/drawing/2014/main" id="{C758DD51-0ECF-07C0-0FC6-DD30AB51D7A0}"/>
                </a:ext>
              </a:extLst>
            </p:cNvPr>
            <p:cNvSpPr/>
            <p:nvPr/>
          </p:nvSpPr>
          <p:spPr>
            <a:xfrm>
              <a:off x="3286835" y="2383571"/>
              <a:ext cx="2186933" cy="134047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 MW CC Generation in model with telemetry</a:t>
              </a:r>
            </a:p>
          </p:txBody>
        </p:sp>
        <p:sp>
          <p:nvSpPr>
            <p:cNvPr id="10" name="Rectangle 9">
              <a:extLst>
                <a:ext uri="{FF2B5EF4-FFF2-40B4-BE49-F238E27FC236}">
                  <a16:creationId xmlns:a16="http://schemas.microsoft.com/office/drawing/2014/main" id="{04D46516-ACDA-4563-AB20-7F6AADD47D3C}"/>
                </a:ext>
              </a:extLst>
            </p:cNvPr>
            <p:cNvSpPr/>
            <p:nvPr/>
          </p:nvSpPr>
          <p:spPr>
            <a:xfrm>
              <a:off x="3286835" y="4213297"/>
              <a:ext cx="2186933" cy="134047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500 MW Large Load Interconnection</a:t>
              </a:r>
            </a:p>
          </p:txBody>
        </p:sp>
        <p:cxnSp>
          <p:nvCxnSpPr>
            <p:cNvPr id="12" name="Straight Connector 11">
              <a:extLst>
                <a:ext uri="{FF2B5EF4-FFF2-40B4-BE49-F238E27FC236}">
                  <a16:creationId xmlns:a16="http://schemas.microsoft.com/office/drawing/2014/main" id="{CD307162-FEA8-7355-61D0-84F6AD18F8C4}"/>
                </a:ext>
              </a:extLst>
            </p:cNvPr>
            <p:cNvCxnSpPr>
              <a:cxnSpLocks/>
              <a:stCxn id="4" idx="3"/>
              <a:endCxn id="9" idx="1"/>
            </p:cNvCxnSpPr>
            <p:nvPr/>
          </p:nvCxnSpPr>
          <p:spPr>
            <a:xfrm flipV="1">
              <a:off x="2473680" y="3053811"/>
              <a:ext cx="813155" cy="914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4A336E9-A9E5-A4AD-75BC-DC9FA57AB56E}"/>
                </a:ext>
              </a:extLst>
            </p:cNvPr>
            <p:cNvCxnSpPr>
              <a:cxnSpLocks/>
              <a:stCxn id="4" idx="3"/>
              <a:endCxn id="10" idx="1"/>
            </p:cNvCxnSpPr>
            <p:nvPr/>
          </p:nvCxnSpPr>
          <p:spPr>
            <a:xfrm>
              <a:off x="2473680" y="3968674"/>
              <a:ext cx="813155" cy="914863"/>
            </a:xfrm>
            <a:prstGeom prst="line">
              <a:avLst/>
            </a:prstGeom>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8CD94B1C-0C95-A445-DD39-4C42107A567B}"/>
              </a:ext>
            </a:extLst>
          </p:cNvPr>
          <p:cNvSpPr txBox="1">
            <a:spLocks/>
          </p:cNvSpPr>
          <p:nvPr/>
        </p:nvSpPr>
        <p:spPr>
          <a:xfrm>
            <a:off x="6651523" y="1469172"/>
            <a:ext cx="453710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At steady state </a:t>
            </a:r>
            <a:r>
              <a:rPr lang="en-US"/>
              <a:t>(full gen + load)</a:t>
            </a:r>
          </a:p>
        </p:txBody>
      </p:sp>
      <p:cxnSp>
        <p:nvCxnSpPr>
          <p:cNvPr id="23" name="LineBasicDefault 292">
            <a:extLst>
              <a:ext uri="{FF2B5EF4-FFF2-40B4-BE49-F238E27FC236}">
                <a16:creationId xmlns:a16="http://schemas.microsoft.com/office/drawing/2014/main" id="{AB6CAA1C-BAAD-D4D3-C74A-136B20ED5077}"/>
              </a:ext>
            </a:extLst>
          </p:cNvPr>
          <p:cNvCxnSpPr>
            <a:cxnSpLocks/>
          </p:cNvCxnSpPr>
          <p:nvPr>
            <p:custDataLst>
              <p:tags r:id="rId2"/>
            </p:custDataLst>
          </p:nvPr>
        </p:nvCxnSpPr>
        <p:spPr>
          <a:xfrm>
            <a:off x="6096000" y="1740463"/>
            <a:ext cx="0" cy="384219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26F1150-F3D5-750A-5D0F-40BAA43C6195}"/>
              </a:ext>
            </a:extLst>
          </p:cNvPr>
          <p:cNvGrpSpPr/>
          <p:nvPr/>
        </p:nvGrpSpPr>
        <p:grpSpPr>
          <a:xfrm>
            <a:off x="1257300" y="1469172"/>
            <a:ext cx="4537109" cy="271291"/>
            <a:chOff x="1257300" y="1469172"/>
            <a:chExt cx="4537109" cy="271291"/>
          </a:xfrm>
        </p:grpSpPr>
        <p:sp>
          <p:nvSpPr>
            <p:cNvPr id="21" name="TextBox 20">
              <a:extLst>
                <a:ext uri="{FF2B5EF4-FFF2-40B4-BE49-F238E27FC236}">
                  <a16:creationId xmlns:a16="http://schemas.microsoft.com/office/drawing/2014/main" id="{0CA7D7BF-BD33-03CA-1171-C3241E923205}"/>
                </a:ext>
              </a:extLst>
            </p:cNvPr>
            <p:cNvSpPr txBox="1">
              <a:spLocks/>
            </p:cNvSpPr>
            <p:nvPr/>
          </p:nvSpPr>
          <p:spPr>
            <a:xfrm>
              <a:off x="1257301" y="1469172"/>
              <a:ext cx="453710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Interconnection model</a:t>
              </a:r>
            </a:p>
          </p:txBody>
        </p:sp>
        <p:cxnSp>
          <p:nvCxnSpPr>
            <p:cNvPr id="30" name="LineBasicDefault 292">
              <a:extLst>
                <a:ext uri="{FF2B5EF4-FFF2-40B4-BE49-F238E27FC236}">
                  <a16:creationId xmlns:a16="http://schemas.microsoft.com/office/drawing/2014/main" id="{5C48BAA3-85A7-DF2E-00EF-66913C09650B}"/>
                </a:ext>
              </a:extLst>
            </p:cNvPr>
            <p:cNvCxnSpPr>
              <a:cxnSpLocks/>
            </p:cNvCxnSpPr>
            <p:nvPr>
              <p:custDataLst>
                <p:tags r:id="rId4"/>
              </p:custDataLst>
            </p:nvPr>
          </p:nvCxnSpPr>
          <p:spPr>
            <a:xfrm flipH="1">
              <a:off x="1257300" y="1740463"/>
              <a:ext cx="45371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32" name="LineBasicDefault 292">
            <a:extLst>
              <a:ext uri="{FF2B5EF4-FFF2-40B4-BE49-F238E27FC236}">
                <a16:creationId xmlns:a16="http://schemas.microsoft.com/office/drawing/2014/main" id="{392F86D3-7AC3-A2E6-10BE-E6776541C360}"/>
              </a:ext>
            </a:extLst>
          </p:cNvPr>
          <p:cNvCxnSpPr>
            <a:cxnSpLocks/>
          </p:cNvCxnSpPr>
          <p:nvPr>
            <p:custDataLst>
              <p:tags r:id="rId3"/>
            </p:custDataLst>
          </p:nvPr>
        </p:nvCxnSpPr>
        <p:spPr>
          <a:xfrm flipH="1">
            <a:off x="6651523" y="1740463"/>
            <a:ext cx="45371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C678757-683E-A2AA-BD46-47C8F61E4901}"/>
              </a:ext>
            </a:extLst>
          </p:cNvPr>
          <p:cNvSpPr txBox="1">
            <a:spLocks/>
          </p:cNvSpPr>
          <p:nvPr/>
        </p:nvSpPr>
        <p:spPr>
          <a:xfrm>
            <a:off x="6651523" y="2114064"/>
            <a:ext cx="4537108" cy="212365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t>COP/ SCED sees 500MW of excess to dispatch</a:t>
            </a:r>
          </a:p>
          <a:p>
            <a:pPr lvl="1"/>
            <a:r>
              <a:rPr lang="en-US"/>
              <a:t>Reactive support obligation is based on total installed generation capacity at the POI (e.g., full 1000 MW), not net export</a:t>
            </a:r>
          </a:p>
          <a:p>
            <a:pPr lvl="1"/>
            <a:r>
              <a:rPr lang="en-US"/>
              <a:t>Seen as:</a:t>
            </a:r>
          </a:p>
          <a:p>
            <a:pPr marL="228600" lvl="2" indent="0">
              <a:buNone/>
            </a:pPr>
            <a:r>
              <a:rPr lang="en-US"/>
              <a:t> </a:t>
            </a:r>
          </a:p>
          <a:p>
            <a:pPr marL="0" lvl="1" indent="0">
              <a:buNone/>
            </a:pPr>
            <a:endParaRPr lang="en-US"/>
          </a:p>
        </p:txBody>
      </p:sp>
      <p:grpSp>
        <p:nvGrpSpPr>
          <p:cNvPr id="41" name="Group 40">
            <a:extLst>
              <a:ext uri="{FF2B5EF4-FFF2-40B4-BE49-F238E27FC236}">
                <a16:creationId xmlns:a16="http://schemas.microsoft.com/office/drawing/2014/main" id="{7AE3186B-E3ED-C737-BDFE-7F2B67C95A28}"/>
              </a:ext>
            </a:extLst>
          </p:cNvPr>
          <p:cNvGrpSpPr/>
          <p:nvPr/>
        </p:nvGrpSpPr>
        <p:grpSpPr>
          <a:xfrm>
            <a:off x="7305375" y="3876083"/>
            <a:ext cx="3000087" cy="815608"/>
            <a:chOff x="7305375" y="2826622"/>
            <a:chExt cx="3000087" cy="815608"/>
          </a:xfrm>
        </p:grpSpPr>
        <p:sp>
          <p:nvSpPr>
            <p:cNvPr id="36" name="TextBox 35">
              <a:extLst>
                <a:ext uri="{FF2B5EF4-FFF2-40B4-BE49-F238E27FC236}">
                  <a16:creationId xmlns:a16="http://schemas.microsoft.com/office/drawing/2014/main" id="{F60EF1F1-0664-8D03-1A3F-22F5A7561EEE}"/>
                </a:ext>
              </a:extLst>
            </p:cNvPr>
            <p:cNvSpPr txBox="1">
              <a:spLocks/>
            </p:cNvSpPr>
            <p:nvPr/>
          </p:nvSpPr>
          <p:spPr>
            <a:xfrm>
              <a:off x="7305375" y="2968969"/>
              <a:ext cx="1366988" cy="53091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lvl="2" indent="0">
                <a:buNone/>
              </a:pPr>
              <a:r>
                <a:rPr lang="en-US"/>
                <a:t>LSL = 0</a:t>
              </a:r>
            </a:p>
            <a:p>
              <a:pPr marL="228600" lvl="2" indent="0">
                <a:buNone/>
              </a:pPr>
              <a:r>
                <a:rPr lang="en-US"/>
                <a:t>HSL = 500 </a:t>
              </a:r>
            </a:p>
          </p:txBody>
        </p:sp>
        <p:sp>
          <p:nvSpPr>
            <p:cNvPr id="37" name="Right Bracket 36">
              <a:extLst>
                <a:ext uri="{FF2B5EF4-FFF2-40B4-BE49-F238E27FC236}">
                  <a16:creationId xmlns:a16="http://schemas.microsoft.com/office/drawing/2014/main" id="{5F49E358-303B-96CE-BCE6-5BCFB98F304C}"/>
                </a:ext>
              </a:extLst>
            </p:cNvPr>
            <p:cNvSpPr/>
            <p:nvPr/>
          </p:nvSpPr>
          <p:spPr>
            <a:xfrm>
              <a:off x="8537610" y="2826622"/>
              <a:ext cx="211755" cy="81560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69C629BF-8803-27BF-3178-38F80267FBDB}"/>
                </a:ext>
              </a:extLst>
            </p:cNvPr>
            <p:cNvSpPr txBox="1">
              <a:spLocks/>
            </p:cNvSpPr>
            <p:nvPr/>
          </p:nvSpPr>
          <p:spPr>
            <a:xfrm>
              <a:off x="8938474" y="2865094"/>
              <a:ext cx="1366988"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a:t>at POI or resource</a:t>
              </a:r>
            </a:p>
          </p:txBody>
        </p:sp>
      </p:grpSp>
      <p:sp>
        <p:nvSpPr>
          <p:cNvPr id="48" name="Rectangle 47">
            <a:extLst>
              <a:ext uri="{FF2B5EF4-FFF2-40B4-BE49-F238E27FC236}">
                <a16:creationId xmlns:a16="http://schemas.microsoft.com/office/drawing/2014/main" id="{A630D9A0-7BC5-4000-86EB-918178D6E430}"/>
              </a:ext>
            </a:extLst>
          </p:cNvPr>
          <p:cNvSpPr/>
          <p:nvPr/>
        </p:nvSpPr>
        <p:spPr>
          <a:xfrm>
            <a:off x="1257299" y="5582653"/>
            <a:ext cx="4537101" cy="7736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1000 MW – 500 MW = </a:t>
            </a:r>
            <a:r>
              <a:rPr lang="en-US" b="1">
                <a:solidFill>
                  <a:schemeClr val="bg1"/>
                </a:solidFill>
              </a:rPr>
              <a:t>500 MW of excess generation</a:t>
            </a:r>
          </a:p>
        </p:txBody>
      </p:sp>
    </p:spTree>
    <p:extLst>
      <p:ext uri="{BB962C8B-B14F-4D97-AF65-F5344CB8AC3E}">
        <p14:creationId xmlns:p14="http://schemas.microsoft.com/office/powerpoint/2010/main" val="632611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2635-42B5-075C-0EBF-A35B773A123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21A3FAB9-837A-56DE-691C-83BFCDEC7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30" name="Object 6" hidden="1">
                        <a:extLst>
                          <a:ext uri="{FF2B5EF4-FFF2-40B4-BE49-F238E27FC236}">
                            <a16:creationId xmlns:a16="http://schemas.microsoft.com/office/drawing/2014/main" id="{21A3FAB9-837A-56DE-691C-83BFCDEC7F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C8ADAE1-C897-AD9E-7434-9E8844FB3CBE}"/>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Overview – Two Phases</a:t>
            </a:r>
          </a:p>
        </p:txBody>
      </p:sp>
      <p:sp>
        <p:nvSpPr>
          <p:cNvPr id="15" name="Slide Number Placeholder 5">
            <a:extLst>
              <a:ext uri="{FF2B5EF4-FFF2-40B4-BE49-F238E27FC236}">
                <a16:creationId xmlns:a16="http://schemas.microsoft.com/office/drawing/2014/main" id="{1B022B6A-4C8B-1280-9D27-89D31D2C465E}"/>
              </a:ext>
            </a:extLst>
          </p:cNvPr>
          <p:cNvSpPr>
            <a:spLocks noGrp="1"/>
          </p:cNvSpPr>
          <p:nvPr>
            <p:ph type="sldNum" sz="quarter" idx="12"/>
          </p:nvPr>
        </p:nvSpPr>
        <p:spPr/>
        <p:txBody>
          <a:bodyPr/>
          <a:lstStyle/>
          <a:p>
            <a:fld id="{BCDE79FB-97BA-492B-8D57-F1373F9ADA95}" type="slidenum">
              <a:rPr lang="en-US" smtClean="0"/>
              <a:t>41</a:t>
            </a:fld>
            <a:endParaRPr lang="en-US"/>
          </a:p>
        </p:txBody>
      </p:sp>
      <p:sp>
        <p:nvSpPr>
          <p:cNvPr id="3" name="TextBox 2">
            <a:extLst>
              <a:ext uri="{FF2B5EF4-FFF2-40B4-BE49-F238E27FC236}">
                <a16:creationId xmlns:a16="http://schemas.microsoft.com/office/drawing/2014/main" id="{1F4ED8BF-5401-F911-9400-022CC44CC261}"/>
              </a:ext>
            </a:extLst>
          </p:cNvPr>
          <p:cNvSpPr txBox="1"/>
          <p:nvPr/>
        </p:nvSpPr>
        <p:spPr>
          <a:xfrm>
            <a:off x="197729" y="1280922"/>
            <a:ext cx="1051384" cy="646331"/>
          </a:xfrm>
          <a:prstGeom prst="rect">
            <a:avLst/>
          </a:prstGeom>
          <a:noFill/>
        </p:spPr>
        <p:txBody>
          <a:bodyPr wrap="square" rtlCol="0">
            <a:spAutoFit/>
          </a:bodyPr>
          <a:lstStyle/>
          <a:p>
            <a:pPr algn="ctr"/>
            <a:r>
              <a:rPr lang="en-US"/>
              <a:t>Study Inputs</a:t>
            </a:r>
          </a:p>
        </p:txBody>
      </p:sp>
      <p:sp>
        <p:nvSpPr>
          <p:cNvPr id="16" name="Rectangle: Rounded Corners 15">
            <a:extLst>
              <a:ext uri="{FF2B5EF4-FFF2-40B4-BE49-F238E27FC236}">
                <a16:creationId xmlns:a16="http://schemas.microsoft.com/office/drawing/2014/main" id="{0F5C3D40-B60F-D61E-4A07-48D2EED94C87}"/>
              </a:ext>
            </a:extLst>
          </p:cNvPr>
          <p:cNvSpPr/>
          <p:nvPr/>
        </p:nvSpPr>
        <p:spPr>
          <a:xfrm>
            <a:off x="1766112" y="1155900"/>
            <a:ext cx="2844995" cy="3979428"/>
          </a:xfrm>
          <a:prstGeom prst="roundRect">
            <a:avLst>
              <a:gd name="adj" fmla="val 602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17" name="Rectangle: Top Corners Rounded 16">
            <a:extLst>
              <a:ext uri="{FF2B5EF4-FFF2-40B4-BE49-F238E27FC236}">
                <a16:creationId xmlns:a16="http://schemas.microsoft.com/office/drawing/2014/main" id="{84A5E423-A699-F012-B9A4-ACBD7B4B7FBC}"/>
              </a:ext>
            </a:extLst>
          </p:cNvPr>
          <p:cNvSpPr/>
          <p:nvPr/>
        </p:nvSpPr>
        <p:spPr>
          <a:xfrm rot="10800000">
            <a:off x="1766111" y="1802231"/>
            <a:ext cx="2851083" cy="3375090"/>
          </a:xfrm>
          <a:prstGeom prst="round2SameRect">
            <a:avLst>
              <a:gd name="adj1" fmla="val 5673"/>
              <a:gd name="adj2" fmla="val 0"/>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C267825-759B-57CD-6AC0-8F6B4E7FE56F}"/>
              </a:ext>
            </a:extLst>
          </p:cNvPr>
          <p:cNvSpPr/>
          <p:nvPr/>
        </p:nvSpPr>
        <p:spPr>
          <a:xfrm>
            <a:off x="7483137" y="1155901"/>
            <a:ext cx="2844988" cy="3945557"/>
          </a:xfrm>
          <a:prstGeom prst="roundRect">
            <a:avLst>
              <a:gd name="adj" fmla="val 602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Batch Zero Refinement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22" name="Rectangle: Top Corners Rounded 21">
            <a:extLst>
              <a:ext uri="{FF2B5EF4-FFF2-40B4-BE49-F238E27FC236}">
                <a16:creationId xmlns:a16="http://schemas.microsoft.com/office/drawing/2014/main" id="{CCB04F1F-CDB0-CF24-9B4D-0134F2654079}"/>
              </a:ext>
            </a:extLst>
          </p:cNvPr>
          <p:cNvSpPr/>
          <p:nvPr/>
        </p:nvSpPr>
        <p:spPr>
          <a:xfrm rot="10800000">
            <a:off x="7483128" y="1760238"/>
            <a:ext cx="2844987" cy="3375090"/>
          </a:xfrm>
          <a:prstGeom prst="round2SameRect">
            <a:avLst>
              <a:gd name="adj1" fmla="val 5673"/>
              <a:gd name="adj2" fmla="val 0"/>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6BD1CC4-A562-9DD6-E5A1-EA489EC59B5F}"/>
              </a:ext>
            </a:extLst>
          </p:cNvPr>
          <p:cNvSpPr/>
          <p:nvPr/>
        </p:nvSpPr>
        <p:spPr>
          <a:xfrm>
            <a:off x="5313291" y="2418830"/>
            <a:ext cx="1485494" cy="1276740"/>
          </a:xfrm>
          <a:prstGeom prst="roundRect">
            <a:avLst>
              <a:gd name="adj" fmla="val 9882"/>
            </a:avLst>
          </a:prstGeom>
          <a:solidFill>
            <a:srgbClr val="890C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340" tIns="7620" rIns="53340" bIns="7620" rtlCol="0" anchor="ctr"/>
          <a:lstStyle/>
          <a:p>
            <a:pPr algn="ctr"/>
            <a:r>
              <a:rPr lang="en-US" sz="1600" b="1"/>
              <a:t>ILLE Commitment Period</a:t>
            </a:r>
          </a:p>
        </p:txBody>
      </p:sp>
      <p:sp>
        <p:nvSpPr>
          <p:cNvPr id="26" name="Arrow: Bent 25">
            <a:extLst>
              <a:ext uri="{FF2B5EF4-FFF2-40B4-BE49-F238E27FC236}">
                <a16:creationId xmlns:a16="http://schemas.microsoft.com/office/drawing/2014/main" id="{A7C2DFAD-4A55-A88F-C266-612A786D3043}"/>
              </a:ext>
            </a:extLst>
          </p:cNvPr>
          <p:cNvSpPr/>
          <p:nvPr/>
        </p:nvSpPr>
        <p:spPr>
          <a:xfrm flipV="1">
            <a:off x="589314" y="1948628"/>
            <a:ext cx="992503"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CF1C21A-BE68-21D1-1C13-B4A91655E115}"/>
              </a:ext>
            </a:extLst>
          </p:cNvPr>
          <p:cNvSpPr/>
          <p:nvPr/>
        </p:nvSpPr>
        <p:spPr>
          <a:xfrm rot="16200000" flipV="1">
            <a:off x="10367294" y="2019259"/>
            <a:ext cx="1450909" cy="1016856"/>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B77A9DD-C5F9-A2AE-459C-8E3745B71A00}"/>
              </a:ext>
            </a:extLst>
          </p:cNvPr>
          <p:cNvSpPr txBox="1"/>
          <p:nvPr/>
        </p:nvSpPr>
        <p:spPr>
          <a:xfrm>
            <a:off x="10431960" y="1155901"/>
            <a:ext cx="1559868" cy="646331"/>
          </a:xfrm>
          <a:prstGeom prst="rect">
            <a:avLst/>
          </a:prstGeom>
          <a:noFill/>
        </p:spPr>
        <p:txBody>
          <a:bodyPr wrap="square" rtlCol="0">
            <a:spAutoFit/>
          </a:bodyPr>
          <a:lstStyle/>
          <a:p>
            <a:pPr algn="ctr"/>
            <a:r>
              <a:rPr lang="en-US"/>
              <a:t>Transmission Plan to RPG</a:t>
            </a:r>
          </a:p>
        </p:txBody>
      </p:sp>
      <p:cxnSp>
        <p:nvCxnSpPr>
          <p:cNvPr id="29" name="Straight Arrow Connector 28">
            <a:extLst>
              <a:ext uri="{FF2B5EF4-FFF2-40B4-BE49-F238E27FC236}">
                <a16:creationId xmlns:a16="http://schemas.microsoft.com/office/drawing/2014/main" id="{AA06FA55-DE10-AD3D-7A7F-9283E8680359}"/>
              </a:ext>
            </a:extLst>
          </p:cNvPr>
          <p:cNvCxnSpPr>
            <a:cxnSpLocks/>
          </p:cNvCxnSpPr>
          <p:nvPr/>
        </p:nvCxnSpPr>
        <p:spPr>
          <a:xfrm>
            <a:off x="4743268" y="3060312"/>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20790F6B-1E0A-67FD-5174-EE3D5DD7143A}"/>
              </a:ext>
            </a:extLst>
          </p:cNvPr>
          <p:cNvSpPr/>
          <p:nvPr/>
        </p:nvSpPr>
        <p:spPr>
          <a:xfrm rot="16200000">
            <a:off x="4023290" y="2983543"/>
            <a:ext cx="518318" cy="5032676"/>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239AF647-C949-89F3-A470-ACE0FA4AE389}"/>
              </a:ext>
            </a:extLst>
          </p:cNvPr>
          <p:cNvSpPr/>
          <p:nvPr/>
        </p:nvSpPr>
        <p:spPr>
          <a:xfrm rot="16200000">
            <a:off x="8646463" y="4082899"/>
            <a:ext cx="518318" cy="2844987"/>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269041F-665F-5320-7AC1-A4BF2224B0FB}"/>
              </a:ext>
            </a:extLst>
          </p:cNvPr>
          <p:cNvSpPr txBox="1"/>
          <p:nvPr/>
        </p:nvSpPr>
        <p:spPr>
          <a:xfrm>
            <a:off x="3528207" y="5690056"/>
            <a:ext cx="1508485" cy="430887"/>
          </a:xfrm>
          <a:prstGeom prst="rect">
            <a:avLst/>
          </a:prstGeom>
          <a:noFill/>
        </p:spPr>
        <p:txBody>
          <a:bodyPr wrap="square" rtlCol="0">
            <a:spAutoFit/>
          </a:bodyPr>
          <a:lstStyle/>
          <a:p>
            <a:pPr algn="ctr"/>
            <a:r>
              <a:rPr lang="en-US" sz="2200">
                <a:solidFill>
                  <a:srgbClr val="FF8200"/>
                </a:solidFill>
              </a:rPr>
              <a:t>~6 months</a:t>
            </a:r>
          </a:p>
        </p:txBody>
      </p:sp>
      <p:sp>
        <p:nvSpPr>
          <p:cNvPr id="34" name="TextBox 33">
            <a:extLst>
              <a:ext uri="{FF2B5EF4-FFF2-40B4-BE49-F238E27FC236}">
                <a16:creationId xmlns:a16="http://schemas.microsoft.com/office/drawing/2014/main" id="{C64B94D2-B8BB-FE64-72FF-9540A9CDDE1A}"/>
              </a:ext>
            </a:extLst>
          </p:cNvPr>
          <p:cNvSpPr txBox="1"/>
          <p:nvPr/>
        </p:nvSpPr>
        <p:spPr>
          <a:xfrm>
            <a:off x="8151380" y="5690056"/>
            <a:ext cx="1508485" cy="430887"/>
          </a:xfrm>
          <a:prstGeom prst="rect">
            <a:avLst/>
          </a:prstGeom>
          <a:noFill/>
        </p:spPr>
        <p:txBody>
          <a:bodyPr wrap="square" rtlCol="0">
            <a:spAutoFit/>
          </a:bodyPr>
          <a:lstStyle/>
          <a:p>
            <a:pPr algn="ctr"/>
            <a:r>
              <a:rPr lang="en-US" sz="2200">
                <a:solidFill>
                  <a:srgbClr val="FF8200"/>
                </a:solidFill>
              </a:rPr>
              <a:t>~3 months</a:t>
            </a:r>
          </a:p>
        </p:txBody>
      </p:sp>
      <p:sp>
        <p:nvSpPr>
          <p:cNvPr id="35" name="TextBox 34">
            <a:extLst>
              <a:ext uri="{FF2B5EF4-FFF2-40B4-BE49-F238E27FC236}">
                <a16:creationId xmlns:a16="http://schemas.microsoft.com/office/drawing/2014/main" id="{59B4BC0F-C73F-EEDB-CC9E-E37DA6FF516C}"/>
              </a:ext>
            </a:extLst>
          </p:cNvPr>
          <p:cNvSpPr txBox="1"/>
          <p:nvPr>
            <p:custDataLst>
              <p:tags r:id="rId2"/>
            </p:custDataLst>
          </p:nvPr>
        </p:nvSpPr>
        <p:spPr>
          <a:xfrm>
            <a:off x="1891565" y="1823638"/>
            <a:ext cx="2621794" cy="29161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Steady state study and dynamic stability screening</a:t>
            </a:r>
            <a:endParaRPr lang="en-GB" sz="1400">
              <a:cs typeface="+mn-cs"/>
            </a:endParaRPr>
          </a:p>
          <a:p>
            <a:pPr lvl="1"/>
            <a:r>
              <a:rPr lang="en-GB" sz="1400">
                <a:cs typeface="+mn-cs"/>
              </a:rPr>
              <a:t>Identify planning criteria violations</a:t>
            </a:r>
          </a:p>
          <a:p>
            <a:pPr lvl="1"/>
            <a:r>
              <a:rPr lang="en-US" sz="1400"/>
              <a:t>Present study scope and methodology to RPG for stakeholder input</a:t>
            </a:r>
            <a:endParaRPr lang="en-GB" sz="1400">
              <a:cs typeface="+mn-cs"/>
            </a:endParaRPr>
          </a:p>
          <a:p>
            <a:pPr lvl="1"/>
            <a:r>
              <a:rPr lang="en-US" sz="1400">
                <a:cs typeface="+mn-cs"/>
              </a:rPr>
              <a:t>Work iteratively with TSPs to determine amount of load that can be reliably served in each year and, where feasible, upgrades needed to serve full load request</a:t>
            </a:r>
          </a:p>
        </p:txBody>
      </p:sp>
      <p:sp>
        <p:nvSpPr>
          <p:cNvPr id="36" name="TextBox 35">
            <a:extLst>
              <a:ext uri="{FF2B5EF4-FFF2-40B4-BE49-F238E27FC236}">
                <a16:creationId xmlns:a16="http://schemas.microsoft.com/office/drawing/2014/main" id="{682E73DD-50A9-B0CF-E0AC-FA2E32E294DB}"/>
              </a:ext>
            </a:extLst>
          </p:cNvPr>
          <p:cNvSpPr txBox="1"/>
          <p:nvPr>
            <p:custDataLst>
              <p:tags r:id="rId3"/>
            </p:custDataLst>
          </p:nvPr>
        </p:nvSpPr>
        <p:spPr>
          <a:xfrm>
            <a:off x="7586961" y="1823638"/>
            <a:ext cx="2701713"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400">
                <a:cs typeface="+mn-cs"/>
              </a:rPr>
              <a:t>Work iteratively with TSPs to</a:t>
            </a:r>
          </a:p>
          <a:p>
            <a:pPr lvl="1"/>
            <a:r>
              <a:rPr lang="en-US" sz="1400"/>
              <a:t>Re-evaluate transmission upgrades based on committed loads only (remove withdrawn projects)</a:t>
            </a:r>
          </a:p>
          <a:p>
            <a:pPr lvl="1"/>
            <a:r>
              <a:rPr lang="en-US" sz="1400"/>
              <a:t>Review cost estimates and alternative upgrade options</a:t>
            </a:r>
          </a:p>
          <a:p>
            <a:pPr lvl="1"/>
            <a:r>
              <a:rPr lang="en-US" sz="1400"/>
              <a:t>Develop a transmission plan to serve committed loads</a:t>
            </a:r>
          </a:p>
        </p:txBody>
      </p:sp>
      <p:cxnSp>
        <p:nvCxnSpPr>
          <p:cNvPr id="38" name="Straight Arrow Connector 37">
            <a:extLst>
              <a:ext uri="{FF2B5EF4-FFF2-40B4-BE49-F238E27FC236}">
                <a16:creationId xmlns:a16="http://schemas.microsoft.com/office/drawing/2014/main" id="{2E431D38-A5C8-2263-823C-90EAE0D01F5B}"/>
              </a:ext>
            </a:extLst>
          </p:cNvPr>
          <p:cNvCxnSpPr>
            <a:cxnSpLocks/>
          </p:cNvCxnSpPr>
          <p:nvPr/>
        </p:nvCxnSpPr>
        <p:spPr>
          <a:xfrm>
            <a:off x="6913892" y="3053963"/>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20">
            <a:extLst>
              <a:ext uri="{FF2B5EF4-FFF2-40B4-BE49-F238E27FC236}">
                <a16:creationId xmlns:a16="http://schemas.microsoft.com/office/drawing/2014/main" id="{9C3AE8F7-BEA1-B605-7DEC-EFFBF863DC09}"/>
              </a:ext>
            </a:extLst>
          </p:cNvPr>
          <p:cNvSpPr txBox="1">
            <a:spLocks/>
          </p:cNvSpPr>
          <p:nvPr/>
        </p:nvSpPr>
        <p:spPr>
          <a:xfrm>
            <a:off x="125730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9.3.1–9.3.2, 9.4, and 9.5 (Study process, commitment, and refinement)</a:t>
            </a:r>
          </a:p>
        </p:txBody>
      </p:sp>
      <p:sp>
        <p:nvSpPr>
          <p:cNvPr id="6" name="TextBox 5">
            <a:extLst>
              <a:ext uri="{FF2B5EF4-FFF2-40B4-BE49-F238E27FC236}">
                <a16:creationId xmlns:a16="http://schemas.microsoft.com/office/drawing/2014/main" id="{0926981A-26C5-7BA9-CDBD-757F24798831}"/>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096266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Object 6" hidden="1">
                        <a:extLst>
                          <a:ext uri="{FF2B5EF4-FFF2-40B4-BE49-F238E27FC236}">
                            <a16:creationId xmlns:a16="http://schemas.microsoft.com/office/drawing/2014/main" id="{6FCD0E9F-1A5F-EF10-4863-1A2F0F05E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49645A0-9AB2-9781-94C4-DE0B24ED62D0}"/>
              </a:ext>
            </a:extLst>
          </p:cNvPr>
          <p:cNvSpPr>
            <a:spLocks noGrp="1"/>
          </p:cNvSpPr>
          <p:nvPr>
            <p:ph type="title"/>
            <p:custDataLst>
              <p:tags r:id="rId2"/>
            </p:custDataLst>
          </p:nvPr>
        </p:nvSpPr>
        <p:spPr/>
        <p:txBody>
          <a:bodyPr vert="horz"/>
          <a:lstStyle/>
          <a:p>
            <a:r>
              <a:rPr lang="en-US"/>
              <a:t>Batch Zero Study Scope Overview</a:t>
            </a:r>
          </a:p>
        </p:txBody>
      </p:sp>
      <p:sp>
        <p:nvSpPr>
          <p:cNvPr id="4" name="Slide Number Placeholder 3">
            <a:extLst>
              <a:ext uri="{FF2B5EF4-FFF2-40B4-BE49-F238E27FC236}">
                <a16:creationId xmlns:a16="http://schemas.microsoft.com/office/drawing/2014/main" id="{B87758F7-87C7-E866-E814-015154742D50}"/>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3" name="Rectangle 2">
            <a:extLst>
              <a:ext uri="{FF2B5EF4-FFF2-40B4-BE49-F238E27FC236}">
                <a16:creationId xmlns:a16="http://schemas.microsoft.com/office/drawing/2014/main" id="{53EAAC62-E6A3-F399-1338-B51B862D1FF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2C6DBE61-931B-BC39-6A87-12804F5165C3}"/>
              </a:ext>
            </a:extLst>
          </p:cNvPr>
          <p:cNvSpPr txBox="1">
            <a:spLocks/>
          </p:cNvSpPr>
          <p:nvPr/>
        </p:nvSpPr>
        <p:spPr>
          <a:xfrm>
            <a:off x="4110527" y="1447653"/>
            <a:ext cx="7526737" cy="4416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200" b="1" i="0" u="none" strike="noStrike" kern="1200" cap="none" spc="0" normalizeH="0" baseline="0" noProof="0">
                <a:ln>
                  <a:noFill/>
                </a:ln>
                <a:effectLst/>
                <a:uLnTx/>
                <a:uFillTx/>
                <a:latin typeface="Arial"/>
                <a:ea typeface="+mn-ea"/>
                <a:cs typeface="+mn-cs"/>
              </a:rPr>
              <a:t>Study horizon:</a:t>
            </a:r>
            <a:r>
              <a:rPr kumimoji="0" lang="en-US" sz="1200" b="0" i="0" u="none" strike="noStrike" kern="1200" cap="none" spc="0" normalizeH="0" baseline="0" noProof="0">
                <a:ln>
                  <a:noFill/>
                </a:ln>
                <a:effectLst/>
                <a:uLnTx/>
                <a:uFillTx/>
                <a:latin typeface="Arial"/>
                <a:ea typeface="+mn-ea"/>
                <a:cs typeface="+mn-cs"/>
              </a:rPr>
              <a:t> 2028–2032 (Years 1–5), </a:t>
            </a:r>
            <a:r>
              <a:rPr lang="en-US" sz="1200"/>
              <a:t>load amounts not reliably served within 2028-2032 will be set equal to requested load in 2033 (Year 6)</a:t>
            </a:r>
            <a:endParaRPr lang="en-US" sz="1200">
              <a:latin typeface="Arial"/>
            </a:endParaRPr>
          </a:p>
          <a:p>
            <a:pPr lvl="1">
              <a:buClr>
                <a:srgbClr val="000000"/>
              </a:buClr>
              <a:defRPr/>
            </a:pPr>
            <a:r>
              <a:rPr kumimoji="0" lang="en-US" sz="1200" b="1" i="0" u="none" strike="noStrike" kern="1200" cap="none" spc="0" normalizeH="0" baseline="0" noProof="0">
                <a:ln>
                  <a:noFill/>
                </a:ln>
                <a:effectLst/>
                <a:uLnTx/>
                <a:uFillTx/>
                <a:latin typeface="Arial"/>
                <a:ea typeface="+mn-ea"/>
                <a:cs typeface="+mn-cs"/>
              </a:rPr>
              <a:t>What ERCOT studies (per year):</a:t>
            </a:r>
            <a:r>
              <a:rPr kumimoji="0" lang="en-US" sz="1200" b="0" i="0" u="none" strike="noStrike" kern="1200" cap="none" spc="0" normalizeH="0" baseline="0" noProof="0">
                <a:ln>
                  <a:noFill/>
                </a:ln>
                <a:effectLst/>
                <a:uLnTx/>
                <a:uFillTx/>
                <a:latin typeface="Arial"/>
                <a:ea typeface="+mn-ea"/>
                <a:cs typeface="+mn-cs"/>
              </a:rPr>
              <a:t> ERCOT builds study cases based on planning models and approved study methodology and runs reliability assessment across: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Summer peak load (high load system stress)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Summer, no solar (sunset, net peak load)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Fall peak (used to assess maintenance outage conditions consistent with ERCOT Planning Guide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Reliability assessment coverage: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Evaluate planning criteria violations triggered by adding the Batch Zero loads (across scenarios/contingencies ERCOT selects)</a:t>
            </a:r>
          </a:p>
          <a:p>
            <a:pPr lvl="2">
              <a:buClr>
                <a:srgbClr val="000000"/>
              </a:buClr>
              <a:defRPr/>
            </a:pPr>
            <a:r>
              <a:rPr lang="en-US" sz="1200"/>
              <a:t>Determine the amount of load that can be served reliably for each load and each year; allocations must be non-decreasing year-over-year </a:t>
            </a:r>
            <a:r>
              <a:rPr kumimoji="0" lang="en-US" sz="1200" b="0" i="0" u="none" strike="noStrike" kern="1200" cap="none" spc="0" normalizeH="0" baseline="0" noProof="0">
                <a:ln>
                  <a:noFill/>
                </a:ln>
                <a:effectLst/>
                <a:uLnTx/>
                <a:uFillTx/>
                <a:latin typeface="Arial"/>
                <a:ea typeface="+mn-ea"/>
                <a:cs typeface="+mn-cs"/>
              </a:rPr>
              <a:t>(i.e., deliverable load that can be served without violating planning criteria) </a:t>
            </a:r>
          </a:p>
          <a:p>
            <a:pPr lvl="2">
              <a:buClr>
                <a:srgbClr val="000000"/>
              </a:buClr>
              <a:defRPr/>
            </a:pPr>
            <a:r>
              <a:rPr lang="en-US" sz="1200">
                <a:solidFill>
                  <a:srgbClr val="FF0000"/>
                </a:solidFill>
              </a:rPr>
              <a:t>Allocated Demand is subject to a minimum allocation rule</a:t>
            </a:r>
          </a:p>
          <a:p>
            <a:pPr lvl="3">
              <a:buClr>
                <a:srgbClr val="000000"/>
              </a:buClr>
              <a:defRPr/>
            </a:pPr>
            <a:r>
              <a:rPr lang="en-US" sz="1200">
                <a:solidFill>
                  <a:srgbClr val="FF0000"/>
                </a:solidFill>
              </a:rPr>
              <a:t>PCLR loads: minimum allocation = 0 MW </a:t>
            </a:r>
          </a:p>
          <a:p>
            <a:pPr lvl="3">
              <a:buClr>
                <a:srgbClr val="000000"/>
              </a:buClr>
              <a:defRPr/>
            </a:pPr>
            <a:r>
              <a:rPr lang="en-US" sz="1200">
                <a:solidFill>
                  <a:srgbClr val="FF0000"/>
                </a:solidFill>
              </a:rPr>
              <a:t>Loads ≤200 MW: minimum allocation = 90% of requested MW; otherwise set to zero</a:t>
            </a:r>
          </a:p>
          <a:p>
            <a:pPr lvl="3">
              <a:buClr>
                <a:srgbClr val="000000"/>
              </a:buClr>
              <a:defRPr/>
            </a:pPr>
            <a:r>
              <a:rPr lang="en-US" sz="1200">
                <a:solidFill>
                  <a:srgbClr val="FF0000"/>
                </a:solidFill>
              </a:rPr>
              <a:t>Loads &gt;200 MW: minimum allocation = 200 MW; otherwise set to zero</a:t>
            </a:r>
            <a:endParaRPr kumimoji="0" lang="en-US" sz="1200" b="0" i="0" u="none" strike="noStrike" kern="1200" cap="none" spc="0" normalizeH="0" baseline="0" noProof="0">
              <a:ln>
                <a:noFill/>
              </a:ln>
              <a:solidFill>
                <a:srgbClr val="FF0000"/>
              </a:solidFill>
              <a:effectLst/>
              <a:uLnTx/>
              <a:uFillTx/>
              <a:latin typeface="Arial"/>
              <a:ea typeface="+mn-ea"/>
              <a:cs typeface="+mn-cs"/>
            </a:endParaRPr>
          </a:p>
          <a:p>
            <a:pPr lvl="2">
              <a:buClr>
                <a:srgbClr val="000000"/>
              </a:buClr>
              <a:defRPr/>
            </a:pPr>
            <a:r>
              <a:rPr lang="en-US" sz="1200"/>
              <a:t>ERCOT shall determine reliably served peak Demand for each year within the 2028–2032 study scope</a:t>
            </a:r>
            <a:endParaRPr kumimoji="0" lang="en-US" sz="12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200" b="1" i="0" u="none" strike="noStrike" kern="1200" cap="none" spc="0" normalizeH="0" baseline="0" noProof="0">
                <a:ln>
                  <a:noFill/>
                </a:ln>
                <a:effectLst/>
                <a:uLnTx/>
                <a:uFillTx/>
                <a:latin typeface="Arial"/>
                <a:ea typeface="+mn-ea"/>
                <a:cs typeface="+mn-cs"/>
              </a:rPr>
              <a:t>Generation assumptions:</a:t>
            </a:r>
            <a:r>
              <a:rPr kumimoji="0" lang="en-US" sz="1200" b="0" i="0" u="none" strike="noStrike" kern="1200" cap="none" spc="0" normalizeH="0" baseline="0" noProof="0">
                <a:ln>
                  <a:noFill/>
                </a:ln>
                <a:effectLst/>
                <a:uLnTx/>
                <a:uFillTx/>
                <a:latin typeface="Arial"/>
                <a:ea typeface="+mn-ea"/>
                <a:cs typeface="+mn-cs"/>
              </a:rPr>
              <a:t> if additional generation is needed to serve the modeled load, </a:t>
            </a:r>
            <a:r>
              <a:rPr lang="en-US" sz="1200"/>
              <a:t>ERCOT models generation additions consistent with applicable planning methodologies</a:t>
            </a:r>
            <a:endParaRPr kumimoji="0" lang="en-US" sz="12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200" b="1" i="0" u="none" strike="noStrike" kern="1200" cap="none" spc="0" normalizeH="0" baseline="0" noProof="0">
                <a:ln>
                  <a:noFill/>
                </a:ln>
                <a:effectLst/>
                <a:uLnTx/>
                <a:uFillTx/>
                <a:latin typeface="Arial"/>
                <a:ea typeface="+mn-ea"/>
                <a:cs typeface="+mn-cs"/>
              </a:rPr>
              <a:t>Transparency:</a:t>
            </a:r>
            <a:r>
              <a:rPr kumimoji="0" lang="en-US" sz="1200" b="0" i="0" u="none" strike="noStrike" kern="1200" cap="none" spc="0" normalizeH="0" baseline="0" noProof="0">
                <a:ln>
                  <a:noFill/>
                </a:ln>
                <a:effectLst/>
                <a:uLnTx/>
                <a:uFillTx/>
                <a:latin typeface="Arial"/>
                <a:ea typeface="+mn-ea"/>
                <a:cs typeface="+mn-cs"/>
              </a:rPr>
              <a:t> ERCOT posts </a:t>
            </a:r>
            <a:r>
              <a:rPr lang="en-US" sz="1200"/>
              <a:t>study cases and contingencies (interconnection and refinement)</a:t>
            </a:r>
            <a:r>
              <a:rPr kumimoji="0" lang="en-US" sz="1200" b="0" i="0" u="none" strike="noStrike" kern="1200" cap="none" spc="0" normalizeH="0" baseline="0" noProof="0">
                <a:ln>
                  <a:noFill/>
                </a:ln>
                <a:effectLst/>
                <a:uLnTx/>
                <a:uFillTx/>
                <a:latin typeface="Arial"/>
                <a:ea typeface="+mn-ea"/>
                <a:cs typeface="+mn-cs"/>
              </a:rPr>
              <a:t> used for Batch Zero on the MIS Secure Area once available</a:t>
            </a:r>
          </a:p>
        </p:txBody>
      </p:sp>
      <p:sp>
        <p:nvSpPr>
          <p:cNvPr id="9" name="TextBox 8">
            <a:extLst>
              <a:ext uri="{FF2B5EF4-FFF2-40B4-BE49-F238E27FC236}">
                <a16:creationId xmlns:a16="http://schemas.microsoft.com/office/drawing/2014/main" id="{19128120-72E8-3F2D-68BE-27C68076F9C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Scope details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F0C5BAF8-D216-FCD0-7B95-40D56121222C}"/>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0B7177E-B7F3-0178-85DD-9A2883F3D8D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89903375-DFDC-8AAA-FDAD-9C2ECFB54DE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FE3B0B-4FC7-977F-36F5-E690E9BA3D1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B25B52-1663-7241-66B3-B591CF7D8579}"/>
              </a:ext>
            </a:extLst>
          </p:cNvPr>
          <p:cNvSpPr txBox="1">
            <a:spLocks/>
          </p:cNvSpPr>
          <p:nvPr/>
        </p:nvSpPr>
        <p:spPr>
          <a:xfrm>
            <a:off x="554736" y="1447653"/>
            <a:ext cx="3069242" cy="32162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One consistent, system-wide reliability study:</a:t>
            </a:r>
            <a:r>
              <a:rPr kumimoji="0" lang="en-US" sz="1200" b="0" i="0" u="none" strike="noStrike" kern="1200" cap="none" spc="0" normalizeH="0" baseline="0" noProof="0">
                <a:ln>
                  <a:noFill/>
                </a:ln>
                <a:solidFill>
                  <a:srgbClr val="000000"/>
                </a:solidFill>
                <a:effectLst/>
                <a:uLnTx/>
                <a:uFillTx/>
                <a:latin typeface="Arial"/>
                <a:ea typeface="+mn-ea"/>
                <a:cs typeface="+mn-cs"/>
              </a:rPr>
              <a:t> ERCOT evaluates all Batch Zero-eligible Large Loads using a common set of assumptions, criteria, and cases to identify system limitations and needed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year-by-year outcomes: </a:t>
            </a:r>
            <a:r>
              <a:rPr kumimoji="0" lang="en-US" sz="1200" b="0" i="0" u="none" strike="noStrike" kern="1200" cap="none" spc="0" normalizeH="0" baseline="0" noProof="0">
                <a:ln>
                  <a:noFill/>
                </a:ln>
                <a:solidFill>
                  <a:srgbClr val="000000"/>
                </a:solidFill>
                <a:effectLst/>
                <a:uLnTx/>
                <a:uFillTx/>
                <a:latin typeface="Arial"/>
                <a:ea typeface="+mn-ea"/>
                <a:cs typeface="+mn-cs"/>
              </a:rPr>
              <a:t>for each assessed Large Load, the study determines the maximum peak MW that can be reliably served each year (2028–2033) and the transmission upgrades needed to increase service toward the </a:t>
            </a:r>
            <a:r>
              <a:rPr kumimoji="0" lang="en-US" sz="1200" b="0" i="0" u="none" strike="noStrike" kern="1200" cap="none" spc="0" normalizeH="0" baseline="0" noProof="0">
                <a:ln>
                  <a:noFill/>
                </a:ln>
                <a:effectLst/>
                <a:uLnTx/>
                <a:uFillTx/>
                <a:latin typeface="Arial"/>
                <a:ea typeface="+mn-ea"/>
                <a:cs typeface="+mn-cs"/>
              </a:rPr>
              <a:t>requested level</a:t>
            </a:r>
          </a:p>
          <a:p>
            <a:pPr lvl="1">
              <a:buClr>
                <a:srgbClr val="000000"/>
              </a:buClr>
              <a:defRPr/>
            </a:pPr>
            <a:r>
              <a:rPr lang="en-US" sz="1200" b="1"/>
              <a:t>Stakeholder input on methodology: </a:t>
            </a:r>
            <a:r>
              <a:rPr lang="en-US" sz="1200"/>
              <a:t>ERCOT presents study scope and approach to RPG for comment prior to execution</a:t>
            </a:r>
            <a:endParaRPr kumimoji="0" lang="en-US" sz="1200" b="0" i="0" u="none" strike="noStrike" kern="1200" cap="none" spc="0" normalizeH="0" baseline="0" noProof="0">
              <a:ln>
                <a:noFill/>
              </a:ln>
              <a:effectLst/>
              <a:uLnTx/>
              <a:uFillTx/>
              <a:latin typeface="Arial"/>
              <a:ea typeface="+mn-ea"/>
              <a:cs typeface="+mn-cs"/>
            </a:endParaRPr>
          </a:p>
        </p:txBody>
      </p:sp>
      <p:sp>
        <p:nvSpPr>
          <p:cNvPr id="15" name="Text Placeholder 20">
            <a:extLst>
              <a:ext uri="{FF2B5EF4-FFF2-40B4-BE49-F238E27FC236}">
                <a16:creationId xmlns:a16="http://schemas.microsoft.com/office/drawing/2014/main" id="{0088C417-DBC2-6483-F483-D9639271E266}"/>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9.3.1 and 9.3.2 (Batch Zero Study Scope and Methodology)</a:t>
            </a:r>
          </a:p>
        </p:txBody>
      </p:sp>
      <p:sp>
        <p:nvSpPr>
          <p:cNvPr id="16" name="TextBox 15">
            <a:extLst>
              <a:ext uri="{FF2B5EF4-FFF2-40B4-BE49-F238E27FC236}">
                <a16:creationId xmlns:a16="http://schemas.microsoft.com/office/drawing/2014/main" id="{FF482D4D-02E7-AA25-D9C4-FE61C3A0F352}"/>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122128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Study Methodology and Study Elements</a:t>
            </a:r>
          </a:p>
        </p:txBody>
      </p:sp>
      <p:sp>
        <p:nvSpPr>
          <p:cNvPr id="5" name="Slide Number Placeholder 4">
            <a:extLst>
              <a:ext uri="{FF2B5EF4-FFF2-40B4-BE49-F238E27FC236}">
                <a16:creationId xmlns:a16="http://schemas.microsoft.com/office/drawing/2014/main" id="{2F59BBAD-416A-B6B5-5E54-D1D992B8D174}"/>
              </a:ext>
            </a:extLst>
          </p:cNvPr>
          <p:cNvSpPr>
            <a:spLocks noGrp="1"/>
          </p:cNvSpPr>
          <p:nvPr>
            <p:ph type="sldNum" sz="quarter" idx="12"/>
          </p:nvPr>
        </p:nvSpPr>
        <p:spPr/>
        <p:txBody>
          <a:bodyPr/>
          <a:lstStyle/>
          <a:p>
            <a:fld id="{BCDE79FB-97BA-492B-8D57-F1373F9ADA95}" type="slidenum">
              <a:rPr lang="en-US" smtClean="0"/>
              <a:t>43</a:t>
            </a:fld>
            <a:endParaRPr lang="en-US"/>
          </a:p>
        </p:txBody>
      </p:sp>
      <p:sp>
        <p:nvSpPr>
          <p:cNvPr id="3" name="Rectangle 2">
            <a:extLst>
              <a:ext uri="{FF2B5EF4-FFF2-40B4-BE49-F238E27FC236}">
                <a16:creationId xmlns:a16="http://schemas.microsoft.com/office/drawing/2014/main" id="{A881E322-6FB6-77C6-C2D4-BC9F91C5A5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34732937-7159-5D7F-1CBF-E07068F40A2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E34C5DE-6240-33CF-0E7F-0EFBBAE84BA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Study elements and methodology</a:t>
            </a:r>
          </a:p>
        </p:txBody>
      </p:sp>
      <p:sp>
        <p:nvSpPr>
          <p:cNvPr id="10" name="TextBox 9">
            <a:extLst>
              <a:ext uri="{FF2B5EF4-FFF2-40B4-BE49-F238E27FC236}">
                <a16:creationId xmlns:a16="http://schemas.microsoft.com/office/drawing/2014/main" id="{532A8EB8-E79A-5363-76DD-57863C46DD1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7614B79A-3E9A-C7A1-F79F-29B4E3D71B7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B6CE5E-C239-B507-86DB-F9C0B51677F0}"/>
              </a:ext>
            </a:extLst>
          </p:cNvPr>
          <p:cNvSpPr txBox="1">
            <a:spLocks/>
          </p:cNvSpPr>
          <p:nvPr/>
        </p:nvSpPr>
        <p:spPr>
          <a:xfrm>
            <a:off x="554737" y="1447653"/>
            <a:ext cx="3069242" cy="19236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Study must be repeatable and explainable: </a:t>
            </a:r>
            <a:r>
              <a:rPr kumimoji="0" lang="en-US" sz="1200" b="0" i="0" u="none" strike="noStrike" kern="1200" cap="none" spc="0" normalizeH="0" baseline="0" noProof="0">
                <a:ln>
                  <a:noFill/>
                </a:ln>
                <a:solidFill>
                  <a:srgbClr val="000000"/>
                </a:solidFill>
                <a:effectLst/>
                <a:uLnTx/>
                <a:uFillTx/>
                <a:latin typeface="Arial"/>
                <a:ea typeface="+mn-ea"/>
                <a:cs typeface="+mn-cs"/>
              </a:rPr>
              <a:t>ERCOT uses transparent study inputs (posted cases), consistent criteria, and a clear link from violations to upgrades to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coordination:</a:t>
            </a:r>
            <a:r>
              <a:rPr kumimoji="0" lang="en-US" sz="1200" b="0" i="0" u="none" strike="noStrike" kern="1200" cap="none" spc="0" normalizeH="0" baseline="0" noProof="0">
                <a:ln>
                  <a:noFill/>
                </a:ln>
                <a:solidFill>
                  <a:srgbClr val="000000"/>
                </a:solidFill>
                <a:effectLst/>
                <a:uLnTx/>
                <a:uFillTx/>
                <a:latin typeface="Arial"/>
                <a:ea typeface="+mn-ea"/>
                <a:cs typeface="+mn-cs"/>
              </a:rPr>
              <a:t> the process enables rapid, iterative ERCOT–TSP alignment on transmission improvements while the study is underway</a:t>
            </a:r>
          </a:p>
        </p:txBody>
      </p:sp>
      <p:sp>
        <p:nvSpPr>
          <p:cNvPr id="13" name="TextBox 12">
            <a:extLst>
              <a:ext uri="{FF2B5EF4-FFF2-40B4-BE49-F238E27FC236}">
                <a16:creationId xmlns:a16="http://schemas.microsoft.com/office/drawing/2014/main" id="{D8B40B74-A833-C7DB-CE91-14297437765E}"/>
              </a:ext>
            </a:extLst>
          </p:cNvPr>
          <p:cNvSpPr txBox="1">
            <a:spLocks/>
          </p:cNvSpPr>
          <p:nvPr/>
        </p:nvSpPr>
        <p:spPr>
          <a:xfrm>
            <a:off x="4110527" y="1447653"/>
            <a:ext cx="7526737" cy="453201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Prepare system-wide study cases (ERCOT)</a:t>
            </a:r>
          </a:p>
          <a:p>
            <a:pPr lvl="2">
              <a:buClr>
                <a:srgbClr val="000000"/>
              </a:buClr>
              <a:defRPr/>
            </a:pPr>
            <a:r>
              <a:rPr kumimoji="0" lang="en-US" sz="1200" b="0" i="0" u="none" strike="noStrike" kern="1200" cap="none" spc="0" normalizeH="0" baseline="0" noProof="0">
                <a:ln>
                  <a:noFill/>
                </a:ln>
                <a:effectLst/>
                <a:uLnTx/>
                <a:uFillTx/>
                <a:latin typeface="Arial"/>
                <a:ea typeface="+mn-ea"/>
                <a:cs typeface="+mn-cs"/>
              </a:rPr>
              <a:t>Develop annual cases for 2028–2032 </a:t>
            </a:r>
            <a:r>
              <a:rPr lang="en-US" sz="1200"/>
              <a:t>based on ERCOT planning models and study methodology</a:t>
            </a:r>
            <a:endParaRPr kumimoji="0" lang="en-US" sz="1200" b="0" i="0" u="none" strike="noStrike" kern="1200" cap="none" spc="0" normalizeH="0" baseline="0" noProof="0">
              <a:ln>
                <a:noFill/>
              </a:ln>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Add Batch Zero-eligible Large Loads per the inclusion criteria and model treatment rules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Post cases to MIS Secure once available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System-wide reliability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Study scenarios and contingencies ERCOT determines are needed to evaluate reliability impacts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For each assessed LL, identify planning criteria violations associated with the proposed addition</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Determine the amount of peak load that can be reliably served each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Stability screening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Perform the stability component of the Batch Zero study</a:t>
            </a:r>
          </a:p>
          <a:p>
            <a:pPr lvl="2">
              <a:buClr>
                <a:srgbClr val="000000"/>
              </a:buClr>
              <a:defRPr/>
            </a:pPr>
            <a:r>
              <a:rPr lang="en-US" sz="1200"/>
              <a:t>Perform stability screening as part of the Batch Zero study to assess system reliability impacts</a:t>
            </a:r>
            <a:endParaRPr kumimoji="0" lang="en-US" sz="12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Identify transmission improvements (ERCOT and impacted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Once violations are identified, ERCOT initiates communication with relevant TSPs</a:t>
            </a:r>
          </a:p>
          <a:p>
            <a:pPr lvl="2">
              <a:buClr>
                <a:srgbClr val="000000"/>
              </a:buClr>
              <a:defRPr/>
            </a:pPr>
            <a:r>
              <a:rPr kumimoji="0" lang="en-US" sz="1200" b="0" i="0" u="none" strike="noStrike" kern="1200" cap="none" spc="0" normalizeH="0" baseline="0" noProof="0">
                <a:ln>
                  <a:noFill/>
                </a:ln>
                <a:effectLst/>
                <a:uLnTx/>
                <a:uFillTx/>
                <a:latin typeface="Arial"/>
                <a:ea typeface="+mn-ea"/>
                <a:cs typeface="+mn-cs"/>
              </a:rPr>
              <a:t>TSPs provide upgrade recommendations; ERCOT and TSPs iterate through the study period until needed upgrades are identified </a:t>
            </a:r>
            <a:r>
              <a:rPr lang="en-US" sz="1200"/>
              <a:t>with ERCOT retaining final determination authority</a:t>
            </a:r>
            <a:endParaRPr kumimoji="0" lang="en-US" sz="1200" b="0" i="0" u="none" strike="noStrike" kern="1200" cap="none" spc="0" normalizeH="0" baseline="0" noProof="0">
              <a:ln>
                <a:noFill/>
              </a:ln>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Results translate into upgrades resolving violations/enabling higher reliably served MW over time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Supporting prerequisites (TDSPs/TSPs, as applicable)</a:t>
            </a:r>
          </a:p>
          <a:p>
            <a:pPr lvl="2">
              <a:buClr>
                <a:srgbClr val="000000"/>
              </a:buClr>
              <a:defRPr/>
            </a:pPr>
            <a:r>
              <a:rPr lang="en-US" sz="1200"/>
              <a:t>Inputs (pre-study): Interconnecting DSPs/TSPs submit required project data and information prior to study initiation (Section 9.2.2)</a:t>
            </a:r>
          </a:p>
          <a:p>
            <a:pPr lvl="2">
              <a:buClr>
                <a:srgbClr val="000000"/>
              </a:buClr>
              <a:defRPr/>
            </a:pPr>
            <a:r>
              <a:rPr lang="en-US" sz="1200"/>
              <a:t>Refinement activities (post-study): Short-circuit analysis performed by the Interconnecting TSP during the refinement phase (Section 9.5.2)</a:t>
            </a:r>
            <a:endParaRPr kumimoji="0" lang="en-US" sz="1200" b="0" i="0" u="none" strike="noStrike" kern="1200" cap="none" spc="0" normalizeH="0" baseline="0" noProof="0">
              <a:ln>
                <a:noFill/>
              </a:ln>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F47CE0A1-5B50-CFA7-9C76-B0CFD3A1C0D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301D23DB-251F-D4C8-3CED-CA034D053B08}"/>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9.2.2, 9.3.1, 9.3.2, and 9.5.2</a:t>
            </a:r>
          </a:p>
        </p:txBody>
      </p:sp>
      <p:sp>
        <p:nvSpPr>
          <p:cNvPr id="16" name="TextBox 15">
            <a:extLst>
              <a:ext uri="{FF2B5EF4-FFF2-40B4-BE49-F238E27FC236}">
                <a16:creationId xmlns:a16="http://schemas.microsoft.com/office/drawing/2014/main" id="{AC348AD7-222B-9944-6774-EB322DC5A3DA}"/>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597979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extLst>
              <p:ext uri="{D42A27DB-BD31-4B8C-83A1-F6EECF244321}">
                <p14:modId xmlns:p14="http://schemas.microsoft.com/office/powerpoint/2010/main" val="187149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Outputs, Deliverables, and Timeline</a:t>
            </a:r>
          </a:p>
        </p:txBody>
      </p:sp>
      <p:sp>
        <p:nvSpPr>
          <p:cNvPr id="5" name="Slide Number Placeholder 4">
            <a:extLst>
              <a:ext uri="{FF2B5EF4-FFF2-40B4-BE49-F238E27FC236}">
                <a16:creationId xmlns:a16="http://schemas.microsoft.com/office/drawing/2014/main" id="{CE1B12E0-204E-EA6F-6C14-E5C2BE72FA86}"/>
              </a:ext>
            </a:extLst>
          </p:cNvPr>
          <p:cNvSpPr>
            <a:spLocks noGrp="1"/>
          </p:cNvSpPr>
          <p:nvPr>
            <p:ph type="sldNum" sz="quarter" idx="12"/>
          </p:nvPr>
        </p:nvSpPr>
        <p:spPr/>
        <p:txBody>
          <a:bodyPr/>
          <a:lstStyle/>
          <a:p>
            <a:fld id="{BCDE79FB-97BA-492B-8D57-F1373F9ADA95}" type="slidenum">
              <a:rPr lang="en-US" smtClean="0"/>
              <a:t>44</a:t>
            </a:fld>
            <a:endParaRPr lang="en-US"/>
          </a:p>
        </p:txBody>
      </p:sp>
      <p:sp>
        <p:nvSpPr>
          <p:cNvPr id="3" name="Rectangle 2">
            <a:extLst>
              <a:ext uri="{FF2B5EF4-FFF2-40B4-BE49-F238E27FC236}">
                <a16:creationId xmlns:a16="http://schemas.microsoft.com/office/drawing/2014/main" id="{9F0EE231-FDA9-E0C2-761D-B7E64EEC9ACC}"/>
              </a:ext>
            </a:extLst>
          </p:cNvPr>
          <p:cNvSpPr/>
          <p:nvPr/>
        </p:nvSpPr>
        <p:spPr>
          <a:xfrm>
            <a:off x="3923381" y="993753"/>
            <a:ext cx="7868569" cy="5342388"/>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89F70517-28BD-1D39-126C-5722F15658E1}"/>
              </a:ext>
            </a:extLst>
          </p:cNvPr>
          <p:cNvSpPr/>
          <p:nvPr/>
        </p:nvSpPr>
        <p:spPr>
          <a:xfrm>
            <a:off x="400050" y="993752"/>
            <a:ext cx="3368645" cy="5342387"/>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84180E4E-CECB-213F-05F8-8C36EC6AD67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Process and outputs</a:t>
            </a:r>
          </a:p>
        </p:txBody>
      </p:sp>
      <p:cxnSp>
        <p:nvCxnSpPr>
          <p:cNvPr id="10" name="Straight Connector 9">
            <a:extLst>
              <a:ext uri="{FF2B5EF4-FFF2-40B4-BE49-F238E27FC236}">
                <a16:creationId xmlns:a16="http://schemas.microsoft.com/office/drawing/2014/main" id="{44CE2B51-8C82-C965-D0AF-E90CA3EAFA19}"/>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2738AA-0197-AD05-77A9-D10BD1630EB5}"/>
              </a:ext>
            </a:extLst>
          </p:cNvPr>
          <p:cNvSpPr txBox="1">
            <a:spLocks/>
          </p:cNvSpPr>
          <p:nvPr/>
        </p:nvSpPr>
        <p:spPr>
          <a:xfrm>
            <a:off x="4110527" y="1427105"/>
            <a:ext cx="7526737" cy="49090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Core timeline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By July 10, 2026: </a:t>
            </a:r>
            <a:r>
              <a:rPr kumimoji="0" lang="en-US" sz="1100" i="0" u="none" strike="noStrike" kern="1200" cap="none" spc="0" normalizeH="0" baseline="0" noProof="0">
                <a:ln>
                  <a:noFill/>
                </a:ln>
                <a:effectLst/>
                <a:uLnTx/>
                <a:uFillTx/>
                <a:latin typeface="Arial"/>
                <a:ea typeface="+mn-ea"/>
                <a:cs typeface="+mn-cs"/>
              </a:rPr>
              <a:t>ILLEs meet eligibility / milestone requirements</a:t>
            </a:r>
          </a:p>
          <a:p>
            <a:pPr marL="438785" lvl="2" indent="-210185">
              <a:buClr>
                <a:srgbClr val="000000"/>
              </a:buClr>
              <a:defRPr/>
            </a:pPr>
            <a:r>
              <a:rPr lang="en-US" sz="1100" b="1"/>
              <a:t>By July 24, 2026:</a:t>
            </a:r>
            <a:r>
              <a:rPr lang="en-US" sz="1100"/>
              <a:t> TSPs/DSPs submit complete project information to ERCOT</a:t>
            </a:r>
          </a:p>
          <a:p>
            <a:pPr marL="438785" lvl="2" indent="-210185">
              <a:buClr>
                <a:srgbClr val="000000"/>
              </a:buClr>
              <a:defRPr/>
            </a:pPr>
            <a:r>
              <a:rPr lang="en-US" sz="1100" b="1"/>
              <a:t>By August 7, 2026:</a:t>
            </a:r>
            <a:r>
              <a:rPr lang="en-US" sz="1100"/>
              <a:t> ERCOT confirms Batch Zero inclusion and classification of each load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1" i="0" u="none" strike="noStrike" kern="1200" cap="none" spc="0" normalizeH="0" baseline="0" noProof="0">
                <a:ln>
                  <a:noFill/>
                </a:ln>
                <a:effectLst/>
                <a:uLnTx/>
                <a:uFillTx/>
                <a:latin typeface="Arial"/>
                <a:ea typeface="+mn-ea"/>
                <a:cs typeface="+mn-cs"/>
              </a:rPr>
              <a:t>January 29, 2027:</a:t>
            </a:r>
            <a:r>
              <a:rPr kumimoji="0" lang="en-US" sz="1100" b="0" i="0" u="none" strike="noStrike" kern="1200" cap="none" spc="0" normalizeH="0" baseline="0" noProof="0">
                <a:ln>
                  <a:noFill/>
                </a:ln>
                <a:effectLst/>
                <a:uLnTx/>
                <a:uFillTx/>
                <a:latin typeface="Arial"/>
                <a:ea typeface="+mn-ea"/>
                <a:cs typeface="+mn-cs"/>
              </a:rPr>
              <a:t> ERCOT issues the Batch Zero Study Report, provides Load Commissioning Plans (LCPs) </a:t>
            </a:r>
            <a:r>
              <a:rPr lang="en-US" sz="1100"/>
              <a:t>to ILLEs (via TSPs/DSPs) </a:t>
            </a:r>
            <a:r>
              <a:rPr kumimoji="0" lang="en-US" sz="1100" b="0" i="0" u="none" strike="noStrike" kern="1200" cap="none" spc="0" normalizeH="0" baseline="0" noProof="0">
                <a:ln>
                  <a:noFill/>
                </a:ln>
                <a:effectLst/>
                <a:uLnTx/>
                <a:uFillTx/>
                <a:latin typeface="Arial"/>
                <a:ea typeface="+mn-ea"/>
                <a:cs typeface="+mn-cs"/>
              </a:rPr>
              <a:t>and notifies TSPs of Batch Zero results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April 1, 2027 or per P.U.C. Rule 25.194 timelines:</a:t>
            </a:r>
            <a:r>
              <a:rPr kumimoji="0" lang="en-US" sz="1100" b="0" i="0" u="none" strike="noStrike" kern="1200" cap="none" spc="0" normalizeH="0" baseline="0" noProof="0">
                <a:ln>
                  <a:noFill/>
                </a:ln>
                <a:effectLst/>
                <a:uLnTx/>
                <a:uFillTx/>
                <a:latin typeface="Arial"/>
                <a:ea typeface="+mn-ea"/>
                <a:cs typeface="+mn-cs"/>
              </a:rPr>
              <a:t> TDSPs notify ERCOT which Large Loads have met commitment requirements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July 1, 2027:</a:t>
            </a:r>
            <a:r>
              <a:rPr kumimoji="0" lang="en-US" sz="1100" b="0" i="0" u="none" strike="noStrike" kern="1200" cap="none" spc="0" normalizeH="0" baseline="0" noProof="0">
                <a:ln>
                  <a:noFill/>
                </a:ln>
                <a:effectLst/>
                <a:uLnTx/>
                <a:uFillTx/>
                <a:latin typeface="Arial"/>
                <a:ea typeface="+mn-ea"/>
                <a:cs typeface="+mn-cs"/>
              </a:rPr>
              <a:t> ERCOT completes the Batch Zero Refinement Study and delivers the Batch Zero Transmission Plan to RPG</a:t>
            </a:r>
            <a:endParaRPr lang="en-US" sz="1100" b="0" i="0" u="none" strike="noStrike" kern="1200" cap="none" spc="0" normalizeH="0" baseline="0" noProof="0">
              <a:ln>
                <a:noFill/>
              </a:ln>
              <a:effectLst/>
              <a:uLnTx/>
              <a:uFillTx/>
              <a:latin typeface="Arial"/>
              <a:cs typeface="Aria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Primary outputs</a:t>
            </a:r>
          </a:p>
          <a:p>
            <a:pPr marL="438785" marR="0" lvl="2" indent="-210185" algn="l" defTabSz="914400" rtl="0" eaLnBrk="1" fontAlgn="auto" latinLnBrk="0" hangingPunct="1">
              <a:lnSpc>
                <a:spcPct val="100000"/>
              </a:lnSpc>
              <a:spcBef>
                <a:spcPts val="0"/>
              </a:spcBef>
              <a:spcAft>
                <a:spcPts val="300"/>
              </a:spcAft>
              <a:buClr>
                <a:srgbClr val="000000"/>
              </a:buClr>
              <a:buSzPct val="110000"/>
              <a:tabLst/>
              <a:defRPr/>
            </a:pPr>
            <a:r>
              <a:rPr kumimoji="0" lang="en-US" sz="1100" b="1" i="0" u="none" strike="noStrike" kern="1200" cap="none" spc="0" normalizeH="0" baseline="0" noProof="0">
                <a:ln>
                  <a:noFill/>
                </a:ln>
                <a:effectLst/>
                <a:uLnTx/>
                <a:uFillTx/>
                <a:latin typeface="Arial"/>
                <a:ea typeface="+mn-ea"/>
                <a:cs typeface="+mn-cs"/>
              </a:rPr>
              <a:t>Batch Zero Study Report</a:t>
            </a:r>
            <a:r>
              <a:rPr kumimoji="0" lang="en-US" sz="1100" b="0" i="0" u="none" strike="noStrike" kern="1200" cap="none" spc="0" normalizeH="0" baseline="0" noProof="0">
                <a:ln>
                  <a:noFill/>
                </a:ln>
                <a:effectLst/>
                <a:uLnTx/>
                <a:uFillTx/>
                <a:latin typeface="Arial"/>
                <a:ea typeface="+mn-ea"/>
                <a:cs typeface="+mn-cs"/>
              </a:rPr>
              <a:t> (summary of reliability impacts, identified planning criteria violations, and proposed transmission upgrades)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Load Commissioning Plan (LCP) per Large Load</a:t>
            </a:r>
            <a:endParaRPr lang="en-US" sz="1100" b="1" i="0" u="none" strike="noStrike" kern="1200" cap="none" spc="0" normalizeH="0" baseline="0" noProof="0">
              <a:ln>
                <a:noFill/>
              </a:ln>
              <a:effectLst/>
              <a:uLnTx/>
              <a:uFillTx/>
              <a:latin typeface="Arial"/>
              <a:cs typeface="Arial"/>
            </a:endParaRPr>
          </a:p>
          <a:p>
            <a:pPr marL="594360" marR="0" lvl="3" indent="-15494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Maximum reliably served peak MW for each year, subject to non-decreasing allocation rules (2028–2033) </a:t>
            </a:r>
            <a:endParaRPr lang="en-US" sz="1100" b="0" i="0" u="none" strike="noStrike" kern="1200" cap="none" spc="0" normalizeH="0" baseline="0" noProof="0">
              <a:ln>
                <a:noFill/>
              </a:ln>
              <a:effectLst/>
              <a:uLnTx/>
              <a:uFillTx/>
              <a:latin typeface="Arial"/>
              <a:cs typeface="Arial"/>
            </a:endParaRPr>
          </a:p>
          <a:p>
            <a:pPr marL="813435" lvl="4" indent="-146050">
              <a:buClr>
                <a:srgbClr val="000000"/>
              </a:buClr>
              <a:defRPr/>
            </a:pPr>
            <a:r>
              <a:rPr lang="en-US" sz="1100"/>
              <a:t>Loads not reliably served receive full requested allocation for year 2033</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Estimated security requirements</a:t>
            </a:r>
            <a:r>
              <a:rPr kumimoji="0" lang="en-US" sz="1100" b="0" i="0" u="none" strike="noStrike" kern="1200" cap="none" spc="0" normalizeH="0" baseline="0" noProof="0">
                <a:ln>
                  <a:noFill/>
                </a:ln>
                <a:effectLst/>
                <a:uLnTx/>
                <a:uFillTx/>
                <a:latin typeface="Arial"/>
                <a:ea typeface="+mn-ea"/>
                <a:cs typeface="+mn-cs"/>
              </a:rPr>
              <a:t> and CIAC obligations required to inform ILLE commitment decisions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Confidential TSP package</a:t>
            </a:r>
            <a:r>
              <a:rPr kumimoji="0" lang="en-US" sz="1100" b="0" i="0" u="none" strike="noStrike" kern="1200" cap="none" spc="0" normalizeH="0" baseline="0" noProof="0">
                <a:ln>
                  <a:noFill/>
                </a:ln>
                <a:effectLst/>
                <a:uLnTx/>
                <a:uFillTx/>
                <a:latin typeface="Arial"/>
                <a:ea typeface="+mn-ea"/>
                <a:cs typeface="+mn-cs"/>
              </a:rPr>
              <a:t>: detailed upgrade list and associated Large Loads (as applicable)</a:t>
            </a:r>
            <a:endParaRPr lang="en-US" sz="1100" b="1" i="0" u="none" strike="noStrike" kern="1200" cap="none" spc="0" normalizeH="0" baseline="0" noProof="0">
              <a:ln>
                <a:noFill/>
              </a:ln>
              <a:effectLst/>
              <a:uLnTx/>
              <a:uFillTx/>
              <a:latin typeface="Arial"/>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Refinement and RPG handoff</a:t>
            </a:r>
          </a:p>
          <a:p>
            <a:pPr lvl="2">
              <a:buClr>
                <a:srgbClr val="000000"/>
              </a:buClr>
              <a:defRPr/>
            </a:pPr>
            <a:r>
              <a:rPr kumimoji="0" lang="en-US" sz="1100" b="0" i="0" u="none" strike="noStrike" kern="1200" cap="none" spc="0" normalizeH="0" baseline="0" noProof="0">
                <a:ln>
                  <a:noFill/>
                </a:ln>
                <a:effectLst/>
                <a:uLnTx/>
                <a:uFillTx/>
                <a:latin typeface="Arial"/>
                <a:ea typeface="+mn-ea"/>
                <a:cs typeface="+mn-cs"/>
              </a:rPr>
              <a:t>Only Large Loads that meet commitment milestones remain in scope, </a:t>
            </a:r>
            <a:r>
              <a:rPr lang="en-US" sz="1100"/>
              <a:t>loads that do not meet commitment are removed from Batch Zero</a:t>
            </a:r>
            <a:endParaRPr kumimoji="0" lang="en-US" sz="1100" b="0" i="0" u="none" strike="noStrike" kern="1200" cap="none" spc="0" normalizeH="0" baseline="0" noProof="0">
              <a:ln>
                <a:noFill/>
              </a:ln>
              <a:effectLst/>
              <a:uLnTx/>
              <a:uFillTx/>
              <a:latin typeface="Arial"/>
              <a:ea typeface="+mn-ea"/>
              <a:cs typeface="+mn-cs"/>
            </a:endParaRPr>
          </a:p>
          <a:p>
            <a:pPr lvl="2">
              <a:buClr>
                <a:srgbClr val="000000"/>
              </a:buClr>
              <a:defRPr/>
            </a:pPr>
            <a:r>
              <a:rPr lang="en-US" sz="1100">
                <a:solidFill>
                  <a:srgbClr val="FF0000"/>
                </a:solidFill>
              </a:rPr>
              <a:t>MW allocations, financial security, or cost obligations</a:t>
            </a:r>
            <a:r>
              <a:rPr lang="en-US" sz="1100"/>
              <a:t> for Large Loads that meet commitment criteria by the deadline are not adjusted during the Refinement Study</a:t>
            </a:r>
            <a:endParaRPr kumimoji="0" lang="en-US" sz="1100" b="0" i="0" u="none" strike="noStrike" kern="1200" cap="none" spc="0" normalizeH="0" baseline="0" noProof="0">
              <a:ln>
                <a:noFill/>
              </a:ln>
              <a:effectLst/>
              <a:uLnTx/>
              <a:uFillTx/>
              <a:latin typeface="Arial"/>
              <a:ea typeface="+mn-ea"/>
              <a:cs typeface="+mn-cs"/>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ERCOT re-evaluates whether previously identified upgrades are still needed/modified/no longer required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0" i="0" u="none" strike="noStrike" kern="1200" cap="none" spc="0" normalizeH="0" baseline="0" noProof="0">
                <a:ln>
                  <a:noFill/>
                </a:ln>
                <a:effectLst/>
                <a:uLnTx/>
                <a:uFillTx/>
                <a:latin typeface="Arial"/>
                <a:ea typeface="+mn-ea"/>
                <a:cs typeface="+mn-cs"/>
              </a:rPr>
              <a:t>Final Batch Zero Transmission Plan is delivered into the RPG process</a:t>
            </a:r>
            <a:endParaRPr lang="en-US" sz="1100">
              <a:latin typeface="Arial"/>
            </a:endParaRPr>
          </a:p>
        </p:txBody>
      </p:sp>
      <p:sp>
        <p:nvSpPr>
          <p:cNvPr id="12" name="TextBox 11">
            <a:extLst>
              <a:ext uri="{FF2B5EF4-FFF2-40B4-BE49-F238E27FC236}">
                <a16:creationId xmlns:a16="http://schemas.microsoft.com/office/drawing/2014/main" id="{C1F1E209-837B-9E7E-5FB8-98DC48D95927}"/>
              </a:ext>
            </a:extLst>
          </p:cNvPr>
          <p:cNvSpPr txBox="1">
            <a:spLocks/>
          </p:cNvSpPr>
          <p:nvPr/>
        </p:nvSpPr>
        <p:spPr>
          <a:xfrm>
            <a:off x="554737" y="1427105"/>
            <a:ext cx="3069242" cy="22082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outcomes:</a:t>
            </a:r>
            <a:r>
              <a:rPr kumimoji="0" lang="en-US" sz="1200" b="0" i="0" u="none" strike="noStrike" kern="1200" cap="none" spc="0" normalizeH="0" baseline="0" noProof="0">
                <a:ln>
                  <a:noFill/>
                </a:ln>
                <a:solidFill>
                  <a:srgbClr val="000000"/>
                </a:solidFill>
                <a:effectLst/>
                <a:uLnTx/>
                <a:uFillTx/>
                <a:latin typeface="Arial"/>
                <a:ea typeface="+mn-ea"/>
                <a:cs typeface="+mn-cs"/>
              </a:rPr>
              <a:t> each Large Load receives a year-by-year Load Commissioning Plan (LCP) and estimated security requirements to support commitment decisions. TSPs receive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commitment gate to planning certainty:</a:t>
            </a:r>
            <a:r>
              <a:rPr kumimoji="0" lang="en-US" sz="1200" b="0" i="0" u="none" strike="noStrike" kern="1200" cap="none" spc="0" normalizeH="0" baseline="0" noProof="0">
                <a:ln>
                  <a:noFill/>
                </a:ln>
                <a:solidFill>
                  <a:srgbClr val="000000"/>
                </a:solidFill>
                <a:effectLst/>
                <a:uLnTx/>
                <a:uFillTx/>
                <a:latin typeface="Arial"/>
                <a:ea typeface="+mn-ea"/>
                <a:cs typeface="+mn-cs"/>
              </a:rPr>
              <a:t> only Large Loads that meet commitment milestones move into the Refinement Study and transmission plan delivered to RPG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TextBox 12">
            <a:extLst>
              <a:ext uri="{FF2B5EF4-FFF2-40B4-BE49-F238E27FC236}">
                <a16:creationId xmlns:a16="http://schemas.microsoft.com/office/drawing/2014/main" id="{2E873C77-D5F6-8469-F26D-D0095BC7C78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16A73612-347B-5E78-E44B-159708C7CE0F}"/>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4E38E2BB-0F6C-700B-224A-9DA870EA99DD}"/>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9.3.1, 9.4, and 9.5 (Timeline, Outputs, and Refinement Process)</a:t>
            </a:r>
          </a:p>
        </p:txBody>
      </p:sp>
      <p:sp>
        <p:nvSpPr>
          <p:cNvPr id="17" name="TextBox 16">
            <a:extLst>
              <a:ext uri="{FF2B5EF4-FFF2-40B4-BE49-F238E27FC236}">
                <a16:creationId xmlns:a16="http://schemas.microsoft.com/office/drawing/2014/main" id="{507A9F23-6F9E-D914-C200-F023D775243C}"/>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686956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9ABD-8FFD-12B9-A27D-C507BAFABC6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8FE3F96A-0E38-C970-C144-B7E1BA1E10D5}"/>
              </a:ext>
            </a:extLst>
          </p:cNvPr>
          <p:cNvGraphicFramePr>
            <a:graphicFrameLocks noChangeAspect="1"/>
          </p:cNvGraphicFramePr>
          <p:nvPr>
            <p:custDataLst>
              <p:tags r:id="rId1"/>
            </p:custDataLst>
            <p:extLst>
              <p:ext uri="{D42A27DB-BD31-4B8C-83A1-F6EECF244321}">
                <p14:modId xmlns:p14="http://schemas.microsoft.com/office/powerpoint/2010/main" val="2529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6" hidden="1">
                        <a:extLst>
                          <a:ext uri="{FF2B5EF4-FFF2-40B4-BE49-F238E27FC236}">
                            <a16:creationId xmlns:a16="http://schemas.microsoft.com/office/drawing/2014/main" id="{8FE3F96A-0E38-C970-C144-B7E1BA1E10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44A1C8-44CC-9C75-722B-44A8E7746362}"/>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process flow chart for studied load</a:t>
            </a:r>
            <a:endParaRPr lang="en-US">
              <a:cs typeface="Arial"/>
            </a:endParaRPr>
          </a:p>
        </p:txBody>
      </p:sp>
      <p:sp>
        <p:nvSpPr>
          <p:cNvPr id="9" name="Slide Number Placeholder 8">
            <a:extLst>
              <a:ext uri="{FF2B5EF4-FFF2-40B4-BE49-F238E27FC236}">
                <a16:creationId xmlns:a16="http://schemas.microsoft.com/office/drawing/2014/main" id="{DC4DEEFF-B90C-AF31-3898-2517C52C69AC}"/>
              </a:ext>
            </a:extLst>
          </p:cNvPr>
          <p:cNvSpPr>
            <a:spLocks noGrp="1"/>
          </p:cNvSpPr>
          <p:nvPr>
            <p:ph type="sldNum" sz="quarter" idx="12"/>
          </p:nvPr>
        </p:nvSpPr>
        <p:spPr/>
        <p:txBody>
          <a:bodyPr/>
          <a:lstStyle/>
          <a:p>
            <a:fld id="{BCDE79FB-97BA-492B-8D57-F1373F9ADA95}" type="slidenum">
              <a:rPr lang="en-US" smtClean="0"/>
              <a:t>45</a:t>
            </a:fld>
            <a:endParaRPr lang="en-US"/>
          </a:p>
        </p:txBody>
      </p:sp>
      <p:grpSp>
        <p:nvGrpSpPr>
          <p:cNvPr id="2" name="Group 1">
            <a:extLst>
              <a:ext uri="{FF2B5EF4-FFF2-40B4-BE49-F238E27FC236}">
                <a16:creationId xmlns:a16="http://schemas.microsoft.com/office/drawing/2014/main" id="{FAF6206A-AF9E-C49D-14A2-1D05E39D1837}"/>
              </a:ext>
            </a:extLst>
          </p:cNvPr>
          <p:cNvGrpSpPr/>
          <p:nvPr/>
        </p:nvGrpSpPr>
        <p:grpSpPr>
          <a:xfrm>
            <a:off x="5331733" y="2908499"/>
            <a:ext cx="3322164" cy="714034"/>
            <a:chOff x="5307714" y="2721632"/>
            <a:chExt cx="3194304" cy="769736"/>
          </a:xfrm>
        </p:grpSpPr>
        <p:cxnSp>
          <p:nvCxnSpPr>
            <p:cNvPr id="3" name="Straight Arrow Connector 2">
              <a:extLst>
                <a:ext uri="{FF2B5EF4-FFF2-40B4-BE49-F238E27FC236}">
                  <a16:creationId xmlns:a16="http://schemas.microsoft.com/office/drawing/2014/main" id="{0A1F7A21-957F-FC73-0984-0916208D4E71}"/>
                </a:ext>
              </a:extLst>
            </p:cNvPr>
            <p:cNvCxnSpPr>
              <a:cxnSpLocks/>
            </p:cNvCxnSpPr>
            <p:nvPr/>
          </p:nvCxnSpPr>
          <p:spPr>
            <a:xfrm>
              <a:off x="850201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17515AF-6C16-D0A5-874B-989D3817E233}"/>
                </a:ext>
              </a:extLst>
            </p:cNvPr>
            <p:cNvCxnSpPr>
              <a:cxnSpLocks/>
            </p:cNvCxnSpPr>
            <p:nvPr/>
          </p:nvCxnSpPr>
          <p:spPr>
            <a:xfrm>
              <a:off x="786315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214EB2-8BD5-6AAA-321E-10CE37EA86BE}"/>
                </a:ext>
              </a:extLst>
            </p:cNvPr>
            <p:cNvCxnSpPr>
              <a:cxnSpLocks/>
            </p:cNvCxnSpPr>
            <p:nvPr/>
          </p:nvCxnSpPr>
          <p:spPr>
            <a:xfrm>
              <a:off x="722429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FA524B-0400-B1D3-E285-8AD626BB0852}"/>
                </a:ext>
              </a:extLst>
            </p:cNvPr>
            <p:cNvCxnSpPr>
              <a:cxnSpLocks/>
            </p:cNvCxnSpPr>
            <p:nvPr/>
          </p:nvCxnSpPr>
          <p:spPr>
            <a:xfrm>
              <a:off x="658543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32DC55-162B-551F-FCC2-69FB1179F3D1}"/>
                </a:ext>
              </a:extLst>
            </p:cNvPr>
            <p:cNvCxnSpPr>
              <a:cxnSpLocks/>
            </p:cNvCxnSpPr>
            <p:nvPr/>
          </p:nvCxnSpPr>
          <p:spPr>
            <a:xfrm>
              <a:off x="594657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1469B7-4AE1-40A5-B5E7-DF6B7A77615A}"/>
                </a:ext>
              </a:extLst>
            </p:cNvPr>
            <p:cNvCxnSpPr>
              <a:cxnSpLocks/>
            </p:cNvCxnSpPr>
            <p:nvPr/>
          </p:nvCxnSpPr>
          <p:spPr>
            <a:xfrm>
              <a:off x="5307714"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00D919-C52A-FBE0-47AF-C4232FE39164}"/>
                </a:ext>
              </a:extLst>
            </p:cNvPr>
            <p:cNvCxnSpPr>
              <a:cxnSpLocks/>
            </p:cNvCxnSpPr>
            <p:nvPr/>
          </p:nvCxnSpPr>
          <p:spPr>
            <a:xfrm flipV="1">
              <a:off x="562714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97ED3-20A0-D3DC-6C03-C6FB699B194E}"/>
                </a:ext>
              </a:extLst>
            </p:cNvPr>
            <p:cNvCxnSpPr>
              <a:cxnSpLocks/>
            </p:cNvCxnSpPr>
            <p:nvPr/>
          </p:nvCxnSpPr>
          <p:spPr>
            <a:xfrm flipV="1">
              <a:off x="626600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AD363EE-03BB-F5ED-C2B1-2D4BC6298E90}"/>
                </a:ext>
              </a:extLst>
            </p:cNvPr>
            <p:cNvCxnSpPr>
              <a:cxnSpLocks/>
            </p:cNvCxnSpPr>
            <p:nvPr/>
          </p:nvCxnSpPr>
          <p:spPr>
            <a:xfrm flipV="1">
              <a:off x="754372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BE95A20-FE36-F44D-20F6-3BC0C564EC01}"/>
                </a:ext>
              </a:extLst>
            </p:cNvPr>
            <p:cNvCxnSpPr>
              <a:cxnSpLocks/>
            </p:cNvCxnSpPr>
            <p:nvPr/>
          </p:nvCxnSpPr>
          <p:spPr>
            <a:xfrm flipV="1">
              <a:off x="818258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051E13-FF24-FE2E-9011-AD148DCF126F}"/>
                </a:ext>
              </a:extLst>
            </p:cNvPr>
            <p:cNvCxnSpPr>
              <a:cxnSpLocks/>
            </p:cNvCxnSpPr>
            <p:nvPr/>
          </p:nvCxnSpPr>
          <p:spPr>
            <a:xfrm flipV="1">
              <a:off x="690486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D46774D-A98D-9ABC-17AC-064EE19B800C}"/>
              </a:ext>
            </a:extLst>
          </p:cNvPr>
          <p:cNvSpPr>
            <a:spLocks/>
          </p:cNvSpPr>
          <p:nvPr/>
        </p:nvSpPr>
        <p:spPr>
          <a:xfrm>
            <a:off x="7486939" y="1524000"/>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intermediate agreement requirements</a:t>
            </a:r>
          </a:p>
        </p:txBody>
      </p:sp>
      <p:sp>
        <p:nvSpPr>
          <p:cNvPr id="27" name="Rectangle 26">
            <a:extLst>
              <a:ext uri="{FF2B5EF4-FFF2-40B4-BE49-F238E27FC236}">
                <a16:creationId xmlns:a16="http://schemas.microsoft.com/office/drawing/2014/main" id="{6FE3F6F9-D64C-D084-5D77-F385627FB65F}"/>
              </a:ext>
            </a:extLst>
          </p:cNvPr>
          <p:cNvSpPr>
            <a:spLocks/>
          </p:cNvSpPr>
          <p:nvPr/>
        </p:nvSpPr>
        <p:spPr>
          <a:xfrm>
            <a:off x="9763792" y="1524000"/>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intermediate agreement and Send Batch Info to ERCOT</a:t>
            </a:r>
          </a:p>
        </p:txBody>
      </p:sp>
      <p:cxnSp>
        <p:nvCxnSpPr>
          <p:cNvPr id="28" name="Straight Arrow Connector 27">
            <a:extLst>
              <a:ext uri="{FF2B5EF4-FFF2-40B4-BE49-F238E27FC236}">
                <a16:creationId xmlns:a16="http://schemas.microsoft.com/office/drawing/2014/main" id="{A66BF97F-46EA-8AC0-ED1F-85FDB7A00B83}"/>
              </a:ext>
            </a:extLst>
          </p:cNvPr>
          <p:cNvCxnSpPr>
            <a:cxnSpLocks/>
            <a:stCxn id="22" idx="3"/>
            <a:endCxn id="27" idx="1"/>
          </p:cNvCxnSpPr>
          <p:nvPr/>
        </p:nvCxnSpPr>
        <p:spPr>
          <a:xfrm>
            <a:off x="9360411" y="1901215"/>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DB36C82-5F7E-1FAC-F84A-A871A731A17D}"/>
              </a:ext>
            </a:extLst>
          </p:cNvPr>
          <p:cNvSpPr/>
          <p:nvPr/>
        </p:nvSpPr>
        <p:spPr>
          <a:xfrm>
            <a:off x="9763792"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Build Cases and Post on MIS Secure</a:t>
            </a:r>
          </a:p>
        </p:txBody>
      </p:sp>
      <p:cxnSp>
        <p:nvCxnSpPr>
          <p:cNvPr id="32" name="Straight Arrow Connector 29">
            <a:extLst>
              <a:ext uri="{FF2B5EF4-FFF2-40B4-BE49-F238E27FC236}">
                <a16:creationId xmlns:a16="http://schemas.microsoft.com/office/drawing/2014/main" id="{D64062C1-B274-004E-9627-A88EB93F6782}"/>
              </a:ext>
            </a:extLst>
          </p:cNvPr>
          <p:cNvCxnSpPr>
            <a:cxnSpLocks/>
            <a:endCxn id="36" idx="3"/>
          </p:cNvCxnSpPr>
          <p:nvPr/>
        </p:nvCxnSpPr>
        <p:spPr>
          <a:xfrm rot="10800000">
            <a:off x="8827043" y="2670209"/>
            <a:ext cx="936750" cy="54320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B13D8F-2415-91E1-C223-C37F28BE7710}"/>
              </a:ext>
            </a:extLst>
          </p:cNvPr>
          <p:cNvCxnSpPr>
            <a:cxnSpLocks/>
            <a:stCxn id="27" idx="2"/>
            <a:endCxn id="31" idx="0"/>
          </p:cNvCxnSpPr>
          <p:nvPr/>
        </p:nvCxnSpPr>
        <p:spPr>
          <a:xfrm>
            <a:off x="10700528" y="2278431"/>
            <a:ext cx="0" cy="55776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9">
            <a:extLst>
              <a:ext uri="{FF2B5EF4-FFF2-40B4-BE49-F238E27FC236}">
                <a16:creationId xmlns:a16="http://schemas.microsoft.com/office/drawing/2014/main" id="{3BB4FE85-64FD-ABBE-301D-F075E06D9143}"/>
              </a:ext>
            </a:extLst>
          </p:cNvPr>
          <p:cNvCxnSpPr>
            <a:cxnSpLocks/>
            <a:stCxn id="31" idx="1"/>
            <a:endCxn id="37" idx="3"/>
          </p:cNvCxnSpPr>
          <p:nvPr/>
        </p:nvCxnSpPr>
        <p:spPr>
          <a:xfrm rot="10800000" flipV="1">
            <a:off x="8827042" y="3213410"/>
            <a:ext cx="936751" cy="643255"/>
          </a:xfrm>
          <a:prstGeom prst="bentConnector3">
            <a:avLst>
              <a:gd name="adj1" fmla="val 50000"/>
            </a:avLst>
          </a:prstGeom>
          <a:ln w="635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F7098E-37F6-ABD0-2936-778B2481E75C}"/>
              </a:ext>
            </a:extLst>
          </p:cNvPr>
          <p:cNvSpPr/>
          <p:nvPr/>
        </p:nvSpPr>
        <p:spPr>
          <a:xfrm>
            <a:off x="5176204" y="2436075"/>
            <a:ext cx="3650838"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Steady State Study</a:t>
            </a:r>
          </a:p>
        </p:txBody>
      </p:sp>
      <p:sp>
        <p:nvSpPr>
          <p:cNvPr id="37" name="Rectangle 36">
            <a:extLst>
              <a:ext uri="{FF2B5EF4-FFF2-40B4-BE49-F238E27FC236}">
                <a16:creationId xmlns:a16="http://schemas.microsoft.com/office/drawing/2014/main" id="{427F3895-5E13-F182-80E7-686E96E7A681}"/>
              </a:ext>
            </a:extLst>
          </p:cNvPr>
          <p:cNvSpPr/>
          <p:nvPr/>
        </p:nvSpPr>
        <p:spPr>
          <a:xfrm>
            <a:off x="2865470" y="3622532"/>
            <a:ext cx="5961571"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transmission improvement analysis</a:t>
            </a:r>
          </a:p>
        </p:txBody>
      </p:sp>
      <p:sp>
        <p:nvSpPr>
          <p:cNvPr id="45" name="Rectangle 44">
            <a:extLst>
              <a:ext uri="{FF2B5EF4-FFF2-40B4-BE49-F238E27FC236}">
                <a16:creationId xmlns:a16="http://schemas.microsoft.com/office/drawing/2014/main" id="{F37B075B-7FAB-3489-F39E-3F5922D39FA7}"/>
              </a:ext>
            </a:extLst>
          </p:cNvPr>
          <p:cNvSpPr/>
          <p:nvPr/>
        </p:nvSpPr>
        <p:spPr>
          <a:xfrm>
            <a:off x="2865470" y="4149803"/>
            <a:ext cx="5961572"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supporting studies (as applicable, including refinement phase)</a:t>
            </a:r>
          </a:p>
        </p:txBody>
      </p:sp>
      <p:cxnSp>
        <p:nvCxnSpPr>
          <p:cNvPr id="47" name="Straight Arrow Connector 50">
            <a:extLst>
              <a:ext uri="{FF2B5EF4-FFF2-40B4-BE49-F238E27FC236}">
                <a16:creationId xmlns:a16="http://schemas.microsoft.com/office/drawing/2014/main" id="{A894FAA0-1219-0849-AC21-5FAA5EC69230}"/>
              </a:ext>
            </a:extLst>
          </p:cNvPr>
          <p:cNvCxnSpPr>
            <a:cxnSpLocks/>
            <a:stCxn id="36" idx="1"/>
            <a:endCxn id="84" idx="0"/>
          </p:cNvCxnSpPr>
          <p:nvPr/>
        </p:nvCxnSpPr>
        <p:spPr>
          <a:xfrm rot="10800000" flipV="1">
            <a:off x="4020838" y="2670209"/>
            <a:ext cx="1155366" cy="34375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D734FC8-0B04-87A6-59EA-E19E76C63CAF}"/>
              </a:ext>
            </a:extLst>
          </p:cNvPr>
          <p:cNvCxnSpPr>
            <a:cxnSpLocks/>
          </p:cNvCxnSpPr>
          <p:nvPr/>
        </p:nvCxnSpPr>
        <p:spPr>
          <a:xfrm flipH="1">
            <a:off x="2428208" y="3218971"/>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66B3935E-39A0-D19E-F8BC-61562EAAEAFD}"/>
              </a:ext>
            </a:extLst>
          </p:cNvPr>
          <p:cNvSpPr>
            <a:spLocks/>
          </p:cNvSpPr>
          <p:nvPr/>
        </p:nvSpPr>
        <p:spPr>
          <a:xfrm>
            <a:off x="554736"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Post cases and results on MIS Secure and Communicate Results</a:t>
            </a:r>
          </a:p>
        </p:txBody>
      </p:sp>
      <p:sp>
        <p:nvSpPr>
          <p:cNvPr id="52" name="Rectangle 51">
            <a:extLst>
              <a:ext uri="{FF2B5EF4-FFF2-40B4-BE49-F238E27FC236}">
                <a16:creationId xmlns:a16="http://schemas.microsoft.com/office/drawing/2014/main" id="{4758B5C7-ACAA-6737-7302-64E1E5CED2E7}"/>
              </a:ext>
            </a:extLst>
          </p:cNvPr>
          <p:cNvSpPr>
            <a:spLocks/>
          </p:cNvSpPr>
          <p:nvPr/>
        </p:nvSpPr>
        <p:spPr>
          <a:xfrm>
            <a:off x="554736" y="4050386"/>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interconnection agreement requirements</a:t>
            </a:r>
          </a:p>
        </p:txBody>
      </p:sp>
      <p:sp>
        <p:nvSpPr>
          <p:cNvPr id="53" name="Rectangle 52">
            <a:extLst>
              <a:ext uri="{FF2B5EF4-FFF2-40B4-BE49-F238E27FC236}">
                <a16:creationId xmlns:a16="http://schemas.microsoft.com/office/drawing/2014/main" id="{2ACF5FB5-04C8-764C-74D0-FD8A3A462B71}"/>
              </a:ext>
            </a:extLst>
          </p:cNvPr>
          <p:cNvSpPr>
            <a:spLocks/>
          </p:cNvSpPr>
          <p:nvPr/>
        </p:nvSpPr>
        <p:spPr>
          <a:xfrm>
            <a:off x="554736" y="5275921"/>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interconnection agreement</a:t>
            </a:r>
          </a:p>
        </p:txBody>
      </p:sp>
      <p:sp>
        <p:nvSpPr>
          <p:cNvPr id="55" name="Rectangle 54">
            <a:extLst>
              <a:ext uri="{FF2B5EF4-FFF2-40B4-BE49-F238E27FC236}">
                <a16:creationId xmlns:a16="http://schemas.microsoft.com/office/drawing/2014/main" id="{6543C948-4EA7-FFDA-ED9D-6F05CFDC7B65}"/>
              </a:ext>
            </a:extLst>
          </p:cNvPr>
          <p:cNvSpPr>
            <a:spLocks/>
          </p:cNvSpPr>
          <p:nvPr/>
        </p:nvSpPr>
        <p:spPr>
          <a:xfrm>
            <a:off x="2865470"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Refinement Transmission Plan Study</a:t>
            </a:r>
          </a:p>
        </p:txBody>
      </p:sp>
      <p:sp>
        <p:nvSpPr>
          <p:cNvPr id="56" name="Rectangle 55">
            <a:extLst>
              <a:ext uri="{FF2B5EF4-FFF2-40B4-BE49-F238E27FC236}">
                <a16:creationId xmlns:a16="http://schemas.microsoft.com/office/drawing/2014/main" id="{1DEAF23E-2153-E6B2-04B7-E3633BEB4633}"/>
              </a:ext>
            </a:extLst>
          </p:cNvPr>
          <p:cNvSpPr/>
          <p:nvPr/>
        </p:nvSpPr>
        <p:spPr>
          <a:xfrm>
            <a:off x="5176204" y="4726937"/>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Provide Cost Estimates and supporting inputs</a:t>
            </a:r>
          </a:p>
        </p:txBody>
      </p:sp>
      <p:sp>
        <p:nvSpPr>
          <p:cNvPr id="57" name="Rectangle 56">
            <a:extLst>
              <a:ext uri="{FF2B5EF4-FFF2-40B4-BE49-F238E27FC236}">
                <a16:creationId xmlns:a16="http://schemas.microsoft.com/office/drawing/2014/main" id="{30C2A030-89DC-72AE-3955-8521E309156D}"/>
              </a:ext>
            </a:extLst>
          </p:cNvPr>
          <p:cNvSpPr>
            <a:spLocks/>
          </p:cNvSpPr>
          <p:nvPr/>
        </p:nvSpPr>
        <p:spPr>
          <a:xfrm>
            <a:off x="7486939"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Refinement Transmission Plan Study for RPG Review</a:t>
            </a:r>
          </a:p>
        </p:txBody>
      </p:sp>
      <p:sp>
        <p:nvSpPr>
          <p:cNvPr id="63" name="Rectangle 62">
            <a:extLst>
              <a:ext uri="{FF2B5EF4-FFF2-40B4-BE49-F238E27FC236}">
                <a16:creationId xmlns:a16="http://schemas.microsoft.com/office/drawing/2014/main" id="{62D5B701-94EC-2555-4D3A-6D4C62E23D35}"/>
              </a:ext>
            </a:extLst>
          </p:cNvPr>
          <p:cNvSpPr>
            <a:spLocks/>
          </p:cNvSpPr>
          <p:nvPr/>
        </p:nvSpPr>
        <p:spPr>
          <a:xfrm>
            <a:off x="9763792"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Resolve RPG Comments and Seek BOD endorsement, when necessary</a:t>
            </a:r>
          </a:p>
        </p:txBody>
      </p:sp>
      <p:cxnSp>
        <p:nvCxnSpPr>
          <p:cNvPr id="65" name="Straight Arrow Connector 64">
            <a:extLst>
              <a:ext uri="{FF2B5EF4-FFF2-40B4-BE49-F238E27FC236}">
                <a16:creationId xmlns:a16="http://schemas.microsoft.com/office/drawing/2014/main" id="{A8BC5051-0567-39B8-8652-A63A246E3987}"/>
              </a:ext>
            </a:extLst>
          </p:cNvPr>
          <p:cNvCxnSpPr>
            <a:cxnSpLocks/>
            <a:stCxn id="53" idx="3"/>
            <a:endCxn id="55" idx="1"/>
          </p:cNvCxnSpPr>
          <p:nvPr/>
        </p:nvCxnSpPr>
        <p:spPr>
          <a:xfrm>
            <a:off x="2428208" y="5653137"/>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097E29B-B536-E7B2-5E64-16A4D50A46FC}"/>
              </a:ext>
            </a:extLst>
          </p:cNvPr>
          <p:cNvCxnSpPr>
            <a:cxnSpLocks/>
            <a:stCxn id="57" idx="3"/>
            <a:endCxn id="63" idx="1"/>
          </p:cNvCxnSpPr>
          <p:nvPr/>
        </p:nvCxnSpPr>
        <p:spPr>
          <a:xfrm>
            <a:off x="9360411" y="5653137"/>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85AD21F-6855-BE3F-F79A-F0C81B33D4FE}"/>
              </a:ext>
            </a:extLst>
          </p:cNvPr>
          <p:cNvCxnSpPr>
            <a:cxnSpLocks/>
            <a:stCxn id="55" idx="3"/>
            <a:endCxn id="57" idx="1"/>
          </p:cNvCxnSpPr>
          <p:nvPr/>
        </p:nvCxnSpPr>
        <p:spPr>
          <a:xfrm>
            <a:off x="4738942" y="5653137"/>
            <a:ext cx="274799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96">
            <a:extLst>
              <a:ext uri="{FF2B5EF4-FFF2-40B4-BE49-F238E27FC236}">
                <a16:creationId xmlns:a16="http://schemas.microsoft.com/office/drawing/2014/main" id="{717FF51C-F323-AB5C-D7F5-627204E47308}"/>
              </a:ext>
            </a:extLst>
          </p:cNvPr>
          <p:cNvCxnSpPr>
            <a:cxnSpLocks/>
            <a:stCxn id="55" idx="0"/>
            <a:endCxn id="56" idx="1"/>
          </p:cNvCxnSpPr>
          <p:nvPr/>
        </p:nvCxnSpPr>
        <p:spPr>
          <a:xfrm rot="5400000" flipH="1" flipV="1">
            <a:off x="4403320" y="4503038"/>
            <a:ext cx="171769" cy="137399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00">
            <a:extLst>
              <a:ext uri="{FF2B5EF4-FFF2-40B4-BE49-F238E27FC236}">
                <a16:creationId xmlns:a16="http://schemas.microsoft.com/office/drawing/2014/main" id="{46130403-2C65-EE74-D7C0-88D7F4826B8B}"/>
              </a:ext>
            </a:extLst>
          </p:cNvPr>
          <p:cNvCxnSpPr>
            <a:cxnSpLocks/>
            <a:stCxn id="56" idx="3"/>
            <a:endCxn id="57" idx="0"/>
          </p:cNvCxnSpPr>
          <p:nvPr/>
        </p:nvCxnSpPr>
        <p:spPr>
          <a:xfrm>
            <a:off x="7049677" y="5104152"/>
            <a:ext cx="1373998" cy="17176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BB7A5A2-59D6-BB9D-F6B9-A8FAA03D6715}"/>
              </a:ext>
            </a:extLst>
          </p:cNvPr>
          <p:cNvCxnSpPr>
            <a:cxnSpLocks/>
            <a:stCxn id="50" idx="2"/>
            <a:endCxn id="52" idx="0"/>
          </p:cNvCxnSpPr>
          <p:nvPr/>
        </p:nvCxnSpPr>
        <p:spPr>
          <a:xfrm>
            <a:off x="1491472" y="3590626"/>
            <a:ext cx="0" cy="4597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0FBD10B-A7B0-89BE-4EDB-A08EF1B7BB8B}"/>
              </a:ext>
            </a:extLst>
          </p:cNvPr>
          <p:cNvCxnSpPr>
            <a:cxnSpLocks/>
            <a:stCxn id="52" idx="2"/>
            <a:endCxn id="53" idx="0"/>
          </p:cNvCxnSpPr>
          <p:nvPr/>
        </p:nvCxnSpPr>
        <p:spPr>
          <a:xfrm>
            <a:off x="1491472" y="4804817"/>
            <a:ext cx="0" cy="47110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C0ED48A4-1E3E-7AD8-7B31-816C4FBF0F6B}"/>
              </a:ext>
            </a:extLst>
          </p:cNvPr>
          <p:cNvCxnSpPr>
            <a:cxnSpLocks/>
            <a:stCxn id="50" idx="1"/>
            <a:endCxn id="53" idx="1"/>
          </p:cNvCxnSpPr>
          <p:nvPr/>
        </p:nvCxnSpPr>
        <p:spPr>
          <a:xfrm rot="10800000" flipV="1">
            <a:off x="554736" y="3213411"/>
            <a:ext cx="13208" cy="2439726"/>
          </a:xfrm>
          <a:prstGeom prst="bentConnector3">
            <a:avLst>
              <a:gd name="adj1" fmla="val 122307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201919C-FEFC-AD48-C2F4-1105A55723B3}"/>
              </a:ext>
            </a:extLst>
          </p:cNvPr>
          <p:cNvSpPr/>
          <p:nvPr/>
        </p:nvSpPr>
        <p:spPr>
          <a:xfrm>
            <a:off x="5833773" y="1146618"/>
            <a:ext cx="167263" cy="166116"/>
          </a:xfrm>
          <a:prstGeom prst="rect">
            <a:avLst/>
          </a:prstGeom>
          <a:solidFill>
            <a:srgbClr val="00AEC7">
              <a:alpha val="30196"/>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4" name="TextBox 73">
            <a:extLst>
              <a:ext uri="{FF2B5EF4-FFF2-40B4-BE49-F238E27FC236}">
                <a16:creationId xmlns:a16="http://schemas.microsoft.com/office/drawing/2014/main" id="{89D3152E-D265-B3E9-5171-BA9B16486011}"/>
              </a:ext>
            </a:extLst>
          </p:cNvPr>
          <p:cNvSpPr txBox="1"/>
          <p:nvPr/>
        </p:nvSpPr>
        <p:spPr>
          <a:xfrm>
            <a:off x="6117208" y="1137343"/>
            <a:ext cx="538609"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ERCOT</a:t>
            </a:r>
          </a:p>
        </p:txBody>
      </p:sp>
      <p:sp>
        <p:nvSpPr>
          <p:cNvPr id="78" name="TextBox 77">
            <a:extLst>
              <a:ext uri="{FF2B5EF4-FFF2-40B4-BE49-F238E27FC236}">
                <a16:creationId xmlns:a16="http://schemas.microsoft.com/office/drawing/2014/main" id="{D9A1CD9F-7232-1645-B238-7D9A7669F087}"/>
              </a:ext>
            </a:extLst>
          </p:cNvPr>
          <p:cNvSpPr txBox="1"/>
          <p:nvPr/>
        </p:nvSpPr>
        <p:spPr>
          <a:xfrm>
            <a:off x="7055424" y="1137343"/>
            <a:ext cx="512961"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T(D)SP</a:t>
            </a:r>
          </a:p>
        </p:txBody>
      </p:sp>
      <p:sp>
        <p:nvSpPr>
          <p:cNvPr id="79" name="TextBox 78">
            <a:extLst>
              <a:ext uri="{FF2B5EF4-FFF2-40B4-BE49-F238E27FC236}">
                <a16:creationId xmlns:a16="http://schemas.microsoft.com/office/drawing/2014/main" id="{03B8DF88-53CB-9E7E-CAD9-182D31E91E19}"/>
              </a:ext>
            </a:extLst>
          </p:cNvPr>
          <p:cNvSpPr txBox="1"/>
          <p:nvPr/>
        </p:nvSpPr>
        <p:spPr>
          <a:xfrm>
            <a:off x="7967990" y="1137343"/>
            <a:ext cx="3669274"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 </a:t>
            </a:r>
            <a:r>
              <a:rPr lang="en-US" sz="1200"/>
              <a:t>(Interconnecting Large Load Entity – ILLE)</a:t>
            </a:r>
          </a:p>
        </p:txBody>
      </p:sp>
      <p:sp>
        <p:nvSpPr>
          <p:cNvPr id="81" name="Rectangle 80">
            <a:extLst>
              <a:ext uri="{FF2B5EF4-FFF2-40B4-BE49-F238E27FC236}">
                <a16:creationId xmlns:a16="http://schemas.microsoft.com/office/drawing/2014/main" id="{83612BB1-7F67-3B5B-2926-9A769329B7B6}"/>
              </a:ext>
            </a:extLst>
          </p:cNvPr>
          <p:cNvSpPr/>
          <p:nvPr/>
        </p:nvSpPr>
        <p:spPr>
          <a:xfrm>
            <a:off x="7684557" y="1146618"/>
            <a:ext cx="167263" cy="166116"/>
          </a:xfrm>
          <a:prstGeom prst="rect">
            <a:avLst/>
          </a:prstGeom>
          <a:solidFill>
            <a:schemeClr val="bg1">
              <a:lumMod val="95000"/>
            </a:schemeClr>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2" name="Rectangle 81">
            <a:extLst>
              <a:ext uri="{FF2B5EF4-FFF2-40B4-BE49-F238E27FC236}">
                <a16:creationId xmlns:a16="http://schemas.microsoft.com/office/drawing/2014/main" id="{17494879-3B24-0BAD-233A-5EEF2E3B2077}"/>
              </a:ext>
            </a:extLst>
          </p:cNvPr>
          <p:cNvSpPr/>
          <p:nvPr/>
        </p:nvSpPr>
        <p:spPr>
          <a:xfrm>
            <a:off x="6771989" y="1146618"/>
            <a:ext cx="167263" cy="166116"/>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4" name="Rectangle 83">
            <a:extLst>
              <a:ext uri="{FF2B5EF4-FFF2-40B4-BE49-F238E27FC236}">
                <a16:creationId xmlns:a16="http://schemas.microsoft.com/office/drawing/2014/main" id="{C51C1E68-1C43-0B13-3BD7-F69B625128A9}"/>
              </a:ext>
            </a:extLst>
          </p:cNvPr>
          <p:cNvSpPr/>
          <p:nvPr/>
        </p:nvSpPr>
        <p:spPr>
          <a:xfrm>
            <a:off x="2865471" y="3013963"/>
            <a:ext cx="2310734"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Stability Screening Study</a:t>
            </a:r>
          </a:p>
        </p:txBody>
      </p:sp>
      <p:cxnSp>
        <p:nvCxnSpPr>
          <p:cNvPr id="92" name="Straight Arrow Connector 91">
            <a:extLst>
              <a:ext uri="{FF2B5EF4-FFF2-40B4-BE49-F238E27FC236}">
                <a16:creationId xmlns:a16="http://schemas.microsoft.com/office/drawing/2014/main" id="{EA72D68C-8B13-5068-AA8B-974CE0BBF2C4}"/>
              </a:ext>
            </a:extLst>
          </p:cNvPr>
          <p:cNvCxnSpPr>
            <a:cxnSpLocks/>
          </p:cNvCxnSpPr>
          <p:nvPr/>
        </p:nvCxnSpPr>
        <p:spPr>
          <a:xfrm flipV="1">
            <a:off x="4808651"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57826B7-8097-2D06-5E68-D7F287B6C835}"/>
              </a:ext>
            </a:extLst>
          </p:cNvPr>
          <p:cNvCxnSpPr>
            <a:cxnSpLocks/>
          </p:cNvCxnSpPr>
          <p:nvPr/>
        </p:nvCxnSpPr>
        <p:spPr>
          <a:xfrm>
            <a:off x="505611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E823C61-5562-8917-DE90-3F9D9A826585}"/>
              </a:ext>
            </a:extLst>
          </p:cNvPr>
          <p:cNvCxnSpPr>
            <a:cxnSpLocks/>
          </p:cNvCxnSpPr>
          <p:nvPr/>
        </p:nvCxnSpPr>
        <p:spPr>
          <a:xfrm flipV="1">
            <a:off x="426240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629C7A8-31D9-85C0-5959-75AD8358A326}"/>
              </a:ext>
            </a:extLst>
          </p:cNvPr>
          <p:cNvCxnSpPr>
            <a:cxnSpLocks/>
          </p:cNvCxnSpPr>
          <p:nvPr/>
        </p:nvCxnSpPr>
        <p:spPr>
          <a:xfrm>
            <a:off x="4530425"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E1DC49-2062-8CF8-6E0F-11D4ED30015A}"/>
              </a:ext>
            </a:extLst>
          </p:cNvPr>
          <p:cNvCxnSpPr>
            <a:cxnSpLocks/>
          </p:cNvCxnSpPr>
          <p:nvPr/>
        </p:nvCxnSpPr>
        <p:spPr>
          <a:xfrm flipV="1">
            <a:off x="3727207"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7D8F229-3457-7054-BAE2-B615F6D312FB}"/>
              </a:ext>
            </a:extLst>
          </p:cNvPr>
          <p:cNvCxnSpPr>
            <a:cxnSpLocks/>
          </p:cNvCxnSpPr>
          <p:nvPr/>
        </p:nvCxnSpPr>
        <p:spPr>
          <a:xfrm>
            <a:off x="3995223"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2F39327-26AF-E012-9874-04817483F591}"/>
              </a:ext>
            </a:extLst>
          </p:cNvPr>
          <p:cNvCxnSpPr>
            <a:cxnSpLocks/>
          </p:cNvCxnSpPr>
          <p:nvPr/>
        </p:nvCxnSpPr>
        <p:spPr>
          <a:xfrm flipV="1">
            <a:off x="3202458"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4F70C53-812E-93AF-A85B-3FD6E8BB0398}"/>
              </a:ext>
            </a:extLst>
          </p:cNvPr>
          <p:cNvCxnSpPr>
            <a:cxnSpLocks/>
          </p:cNvCxnSpPr>
          <p:nvPr/>
        </p:nvCxnSpPr>
        <p:spPr>
          <a:xfrm>
            <a:off x="3470474"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 name="Text Placeholder 20">
            <a:extLst>
              <a:ext uri="{FF2B5EF4-FFF2-40B4-BE49-F238E27FC236}">
                <a16:creationId xmlns:a16="http://schemas.microsoft.com/office/drawing/2014/main" id="{3ED92BBE-9188-24B9-5F90-B2C12889F2F7}"/>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9.3.1, 9.4, and 9.5 (Timeline, Outputs, and Refinement Process)</a:t>
            </a:r>
          </a:p>
        </p:txBody>
      </p:sp>
      <p:sp>
        <p:nvSpPr>
          <p:cNvPr id="14" name="TextBox 13">
            <a:extLst>
              <a:ext uri="{FF2B5EF4-FFF2-40B4-BE49-F238E27FC236}">
                <a16:creationId xmlns:a16="http://schemas.microsoft.com/office/drawing/2014/main" id="{6442DD5A-DCDC-6959-D466-7C319ACA4004}"/>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006486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B4C2-DA18-C75D-530C-043BBEA5027C}"/>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DDBEB20C-DDA0-F1BC-52CE-EB56A13771CB}"/>
              </a:ext>
            </a:extLst>
          </p:cNvPr>
          <p:cNvGraphicFramePr>
            <a:graphicFrameLocks noChangeAspect="1"/>
          </p:cNvGraphicFramePr>
          <p:nvPr>
            <p:custDataLst>
              <p:tags r:id="rId1"/>
            </p:custDataLst>
            <p:extLst>
              <p:ext uri="{D42A27DB-BD31-4B8C-83A1-F6EECF244321}">
                <p14:modId xmlns:p14="http://schemas.microsoft.com/office/powerpoint/2010/main" val="3010134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4" imgH="403" progId="TCLayout.ActiveDocument.1">
                  <p:embed/>
                </p:oleObj>
              </mc:Choice>
              <mc:Fallback>
                <p:oleObj name="think-cell Slide" r:id="rId59" imgW="404" imgH="403" progId="TCLayout.ActiveDocument.1">
                  <p:embed/>
                  <p:pic>
                    <p:nvPicPr>
                      <p:cNvPr id="8" name="Object 6" hidden="1">
                        <a:extLst>
                          <a:ext uri="{FF2B5EF4-FFF2-40B4-BE49-F238E27FC236}">
                            <a16:creationId xmlns:a16="http://schemas.microsoft.com/office/drawing/2014/main" id="{DDBEB20C-DDA0-F1BC-52CE-EB56A13771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61AF9D-E103-41A5-64A8-97B81E084803}"/>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Proposed Batch Zero Timeline</a:t>
            </a:r>
          </a:p>
        </p:txBody>
      </p:sp>
      <p:sp>
        <p:nvSpPr>
          <p:cNvPr id="3" name="TrackerNumBlue 7">
            <a:extLst>
              <a:ext uri="{FF2B5EF4-FFF2-40B4-BE49-F238E27FC236}">
                <a16:creationId xmlns:a16="http://schemas.microsoft.com/office/drawing/2014/main" id="{9CC84E7F-C926-6D4E-8921-A154C879699B}"/>
              </a:ext>
            </a:extLst>
          </p:cNvPr>
          <p:cNvSpPr>
            <a:spLocks noChangeAspect="1"/>
          </p:cNvSpPr>
          <p:nvPr>
            <p:custDataLst>
              <p:tags r:id="rId2"/>
            </p:custDataLst>
          </p:nvPr>
        </p:nvSpPr>
        <p:spPr>
          <a:xfrm>
            <a:off x="554737" y="148538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1</a:t>
            </a:r>
          </a:p>
        </p:txBody>
      </p:sp>
      <p:sp>
        <p:nvSpPr>
          <p:cNvPr id="6" name="TrackerNumBlue 7">
            <a:extLst>
              <a:ext uri="{FF2B5EF4-FFF2-40B4-BE49-F238E27FC236}">
                <a16:creationId xmlns:a16="http://schemas.microsoft.com/office/drawing/2014/main" id="{4FD346EA-1E4D-EB7C-05FC-52A535E1AFB1}"/>
              </a:ext>
            </a:extLst>
          </p:cNvPr>
          <p:cNvSpPr>
            <a:spLocks noChangeAspect="1"/>
          </p:cNvSpPr>
          <p:nvPr>
            <p:custDataLst>
              <p:tags r:id="rId3"/>
            </p:custDataLst>
          </p:nvPr>
        </p:nvSpPr>
        <p:spPr>
          <a:xfrm>
            <a:off x="554737" y="1922071"/>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2</a:t>
            </a:r>
          </a:p>
        </p:txBody>
      </p:sp>
      <p:sp>
        <p:nvSpPr>
          <p:cNvPr id="10" name="TrackerNumBlue 7">
            <a:extLst>
              <a:ext uri="{FF2B5EF4-FFF2-40B4-BE49-F238E27FC236}">
                <a16:creationId xmlns:a16="http://schemas.microsoft.com/office/drawing/2014/main" id="{6AE0CBAD-BEF0-8856-5085-FFFEAEE5971D}"/>
              </a:ext>
            </a:extLst>
          </p:cNvPr>
          <p:cNvSpPr>
            <a:spLocks noChangeAspect="1"/>
          </p:cNvSpPr>
          <p:nvPr>
            <p:custDataLst>
              <p:tags r:id="rId4"/>
            </p:custDataLst>
          </p:nvPr>
        </p:nvSpPr>
        <p:spPr>
          <a:xfrm>
            <a:off x="554737" y="22785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3</a:t>
            </a:r>
          </a:p>
        </p:txBody>
      </p:sp>
      <p:sp>
        <p:nvSpPr>
          <p:cNvPr id="16" name="TrackerNumBlue 7">
            <a:extLst>
              <a:ext uri="{FF2B5EF4-FFF2-40B4-BE49-F238E27FC236}">
                <a16:creationId xmlns:a16="http://schemas.microsoft.com/office/drawing/2014/main" id="{4BFC0FEE-703C-A393-8053-9B2B407E4C75}"/>
              </a:ext>
            </a:extLst>
          </p:cNvPr>
          <p:cNvSpPr>
            <a:spLocks noChangeAspect="1"/>
          </p:cNvSpPr>
          <p:nvPr>
            <p:custDataLst>
              <p:tags r:id="rId5"/>
            </p:custDataLst>
          </p:nvPr>
        </p:nvSpPr>
        <p:spPr>
          <a:xfrm>
            <a:off x="554737" y="2700029"/>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4</a:t>
            </a:r>
          </a:p>
        </p:txBody>
      </p:sp>
      <p:sp>
        <p:nvSpPr>
          <p:cNvPr id="17" name="TrackerNumBlue 7">
            <a:extLst>
              <a:ext uri="{FF2B5EF4-FFF2-40B4-BE49-F238E27FC236}">
                <a16:creationId xmlns:a16="http://schemas.microsoft.com/office/drawing/2014/main" id="{35C4036C-F279-1F0F-0CBF-FB325AE223A4}"/>
              </a:ext>
            </a:extLst>
          </p:cNvPr>
          <p:cNvSpPr>
            <a:spLocks noChangeAspect="1"/>
          </p:cNvSpPr>
          <p:nvPr>
            <p:custDataLst>
              <p:tags r:id="rId6"/>
            </p:custDataLst>
          </p:nvPr>
        </p:nvSpPr>
        <p:spPr>
          <a:xfrm>
            <a:off x="554737" y="3092837"/>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5</a:t>
            </a:r>
          </a:p>
        </p:txBody>
      </p:sp>
      <p:sp>
        <p:nvSpPr>
          <p:cNvPr id="18" name="TrackerNumBlue 7">
            <a:extLst>
              <a:ext uri="{FF2B5EF4-FFF2-40B4-BE49-F238E27FC236}">
                <a16:creationId xmlns:a16="http://schemas.microsoft.com/office/drawing/2014/main" id="{BCDED768-83BD-66F6-18F4-BC48EDC4E7E8}"/>
              </a:ext>
            </a:extLst>
          </p:cNvPr>
          <p:cNvSpPr>
            <a:spLocks noChangeAspect="1"/>
          </p:cNvSpPr>
          <p:nvPr>
            <p:custDataLst>
              <p:tags r:id="rId7"/>
            </p:custDataLst>
          </p:nvPr>
        </p:nvSpPr>
        <p:spPr>
          <a:xfrm>
            <a:off x="554737" y="3774683"/>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6</a:t>
            </a:r>
          </a:p>
        </p:txBody>
      </p:sp>
      <p:sp>
        <p:nvSpPr>
          <p:cNvPr id="19" name="TrackerNumBlue 7">
            <a:extLst>
              <a:ext uri="{FF2B5EF4-FFF2-40B4-BE49-F238E27FC236}">
                <a16:creationId xmlns:a16="http://schemas.microsoft.com/office/drawing/2014/main" id="{8E4710AC-319B-9A2D-9305-7413C518CE14}"/>
              </a:ext>
            </a:extLst>
          </p:cNvPr>
          <p:cNvSpPr>
            <a:spLocks noChangeAspect="1"/>
          </p:cNvSpPr>
          <p:nvPr>
            <p:custDataLst>
              <p:tags r:id="rId8"/>
            </p:custDataLst>
          </p:nvPr>
        </p:nvSpPr>
        <p:spPr>
          <a:xfrm>
            <a:off x="554737" y="4171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7</a:t>
            </a:r>
          </a:p>
        </p:txBody>
      </p:sp>
      <p:sp>
        <p:nvSpPr>
          <p:cNvPr id="20" name="TrackerNumBlue 7">
            <a:extLst>
              <a:ext uri="{FF2B5EF4-FFF2-40B4-BE49-F238E27FC236}">
                <a16:creationId xmlns:a16="http://schemas.microsoft.com/office/drawing/2014/main" id="{A028D93D-75D2-6CE1-6C7C-B3EA23702D3F}"/>
              </a:ext>
            </a:extLst>
          </p:cNvPr>
          <p:cNvSpPr>
            <a:spLocks noChangeAspect="1"/>
          </p:cNvSpPr>
          <p:nvPr>
            <p:custDataLst>
              <p:tags r:id="rId9"/>
            </p:custDataLst>
          </p:nvPr>
        </p:nvSpPr>
        <p:spPr>
          <a:xfrm>
            <a:off x="554737" y="45594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8</a:t>
            </a:r>
          </a:p>
        </p:txBody>
      </p:sp>
      <p:sp>
        <p:nvSpPr>
          <p:cNvPr id="21" name="TrackerNumBlue 7">
            <a:extLst>
              <a:ext uri="{FF2B5EF4-FFF2-40B4-BE49-F238E27FC236}">
                <a16:creationId xmlns:a16="http://schemas.microsoft.com/office/drawing/2014/main" id="{6952D4D9-BF97-EA61-6E4A-B4F46443091D}"/>
              </a:ext>
            </a:extLst>
          </p:cNvPr>
          <p:cNvSpPr>
            <a:spLocks noChangeAspect="1"/>
          </p:cNvSpPr>
          <p:nvPr>
            <p:custDataLst>
              <p:tags r:id="rId10"/>
            </p:custDataLst>
          </p:nvPr>
        </p:nvSpPr>
        <p:spPr>
          <a:xfrm>
            <a:off x="554737" y="4955096"/>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sp>
        <p:nvSpPr>
          <p:cNvPr id="22" name="TrackerNumBlue 7">
            <a:extLst>
              <a:ext uri="{FF2B5EF4-FFF2-40B4-BE49-F238E27FC236}">
                <a16:creationId xmlns:a16="http://schemas.microsoft.com/office/drawing/2014/main" id="{0228AB02-5C1F-6A15-1B2A-25EBE3383505}"/>
              </a:ext>
            </a:extLst>
          </p:cNvPr>
          <p:cNvSpPr>
            <a:spLocks noChangeAspect="1"/>
          </p:cNvSpPr>
          <p:nvPr>
            <p:custDataLst>
              <p:tags r:id="rId11"/>
            </p:custDataLst>
          </p:nvPr>
        </p:nvSpPr>
        <p:spPr>
          <a:xfrm>
            <a:off x="554737" y="5340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cxnSp>
        <p:nvCxnSpPr>
          <p:cNvPr id="234" name="Straight Connector 233">
            <a:extLst>
              <a:ext uri="{FF2B5EF4-FFF2-40B4-BE49-F238E27FC236}">
                <a16:creationId xmlns:a16="http://schemas.microsoft.com/office/drawing/2014/main" id="{00B56F70-FD59-098A-4E8B-952B5FB56EF4}"/>
              </a:ext>
            </a:extLst>
          </p:cNvPr>
          <p:cNvCxnSpPr>
            <a:cxnSpLocks/>
          </p:cNvCxnSpPr>
          <p:nvPr>
            <p:custDataLst>
              <p:tags r:id="rId12"/>
            </p:custDataLst>
          </p:nvPr>
        </p:nvCxnSpPr>
        <p:spPr bwMode="auto">
          <a:xfrm flipH="1">
            <a:off x="2266147" y="1219611"/>
            <a:ext cx="3506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158FA405-620A-1985-A888-F0AD5C615F9D}"/>
              </a:ext>
            </a:extLst>
          </p:cNvPr>
          <p:cNvCxnSpPr>
            <a:cxnSpLocks/>
          </p:cNvCxnSpPr>
          <p:nvPr>
            <p:custDataLst>
              <p:tags r:id="rId13"/>
            </p:custDataLst>
          </p:nvPr>
        </p:nvCxnSpPr>
        <p:spPr bwMode="auto">
          <a:xfrm flipH="1">
            <a:off x="6069289" y="1219611"/>
            <a:ext cx="5565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ABF547B3-4D9C-58FF-5981-3312426803DC}"/>
              </a:ext>
            </a:extLst>
          </p:cNvPr>
          <p:cNvCxnSpPr/>
          <p:nvPr>
            <p:custDataLst>
              <p:tags r:id="rId14"/>
            </p:custDataLst>
          </p:nvPr>
        </p:nvCxnSpPr>
        <p:spPr bwMode="auto">
          <a:xfrm>
            <a:off x="6727111"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388FAE73-DD37-AC90-0A87-BFCF9DAA3106}"/>
              </a:ext>
            </a:extLst>
          </p:cNvPr>
          <p:cNvCxnSpPr/>
          <p:nvPr>
            <p:custDataLst>
              <p:tags r:id="rId15"/>
            </p:custDataLst>
          </p:nvPr>
        </p:nvCxnSpPr>
        <p:spPr bwMode="auto">
          <a:xfrm>
            <a:off x="60692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A1D7D18E-4854-0D08-D002-407D1ED7EAF0}"/>
              </a:ext>
            </a:extLst>
          </p:cNvPr>
          <p:cNvCxnSpPr/>
          <p:nvPr>
            <p:custDataLst>
              <p:tags r:id="rId16"/>
            </p:custDataLst>
          </p:nvPr>
        </p:nvCxnSpPr>
        <p:spPr bwMode="auto">
          <a:xfrm>
            <a:off x="540993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3DF9A839-CD15-18E9-14B7-9179DF322126}"/>
              </a:ext>
            </a:extLst>
          </p:cNvPr>
          <p:cNvCxnSpPr/>
          <p:nvPr>
            <p:custDataLst>
              <p:tags r:id="rId17"/>
            </p:custDataLst>
          </p:nvPr>
        </p:nvCxnSpPr>
        <p:spPr bwMode="auto">
          <a:xfrm>
            <a:off x="47735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DF4A6B2-F5FD-9174-9B47-54FBD2640A8B}"/>
              </a:ext>
            </a:extLst>
          </p:cNvPr>
          <p:cNvCxnSpPr/>
          <p:nvPr>
            <p:custDataLst>
              <p:tags r:id="rId18"/>
            </p:custDataLst>
          </p:nvPr>
        </p:nvCxnSpPr>
        <p:spPr bwMode="auto">
          <a:xfrm>
            <a:off x="411417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4D39493-6017-7652-9068-0E6E7F0EB364}"/>
              </a:ext>
            </a:extLst>
          </p:cNvPr>
          <p:cNvCxnSpPr/>
          <p:nvPr>
            <p:custDataLst>
              <p:tags r:id="rId19"/>
            </p:custDataLst>
          </p:nvPr>
        </p:nvCxnSpPr>
        <p:spPr bwMode="auto">
          <a:xfrm>
            <a:off x="34777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98D357ED-8AFF-34F2-8DE9-FBBF0F7F0103}"/>
              </a:ext>
            </a:extLst>
          </p:cNvPr>
          <p:cNvCxnSpPr/>
          <p:nvPr>
            <p:custDataLst>
              <p:tags r:id="rId20"/>
            </p:custDataLst>
          </p:nvPr>
        </p:nvCxnSpPr>
        <p:spPr bwMode="auto">
          <a:xfrm>
            <a:off x="281841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E66C653-DF35-59C4-3455-66EA78761779}"/>
              </a:ext>
            </a:extLst>
          </p:cNvPr>
          <p:cNvCxnSpPr/>
          <p:nvPr>
            <p:custDataLst>
              <p:tags r:id="rId21"/>
            </p:custDataLst>
          </p:nvPr>
        </p:nvCxnSpPr>
        <p:spPr bwMode="auto">
          <a:xfrm>
            <a:off x="11634786" y="1429760"/>
            <a:ext cx="0" cy="4760913"/>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6CD730-586E-A15A-C076-CD72A482E984}"/>
              </a:ext>
            </a:extLst>
          </p:cNvPr>
          <p:cNvCxnSpPr/>
          <p:nvPr>
            <p:custDataLst>
              <p:tags r:id="rId22"/>
            </p:custDataLst>
          </p:nvPr>
        </p:nvCxnSpPr>
        <p:spPr bwMode="auto">
          <a:xfrm>
            <a:off x="226614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7F2752F7-F3C4-5676-555F-3FA441B920DF}"/>
              </a:ext>
            </a:extLst>
          </p:cNvPr>
          <p:cNvCxnSpPr/>
          <p:nvPr>
            <p:custDataLst>
              <p:tags r:id="rId23"/>
            </p:custDataLst>
          </p:nvPr>
        </p:nvCxnSpPr>
        <p:spPr bwMode="auto">
          <a:xfrm>
            <a:off x="11230912"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90C5ADB-279A-281B-0B7E-1C602B877D37}"/>
              </a:ext>
            </a:extLst>
          </p:cNvPr>
          <p:cNvCxnSpPr/>
          <p:nvPr>
            <p:custDataLst>
              <p:tags r:id="rId24"/>
            </p:custDataLst>
          </p:nvPr>
        </p:nvCxnSpPr>
        <p:spPr bwMode="auto">
          <a:xfrm>
            <a:off x="732221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9698674D-5B9C-A564-9D73-AA27107BBBFA}"/>
              </a:ext>
            </a:extLst>
          </p:cNvPr>
          <p:cNvCxnSpPr/>
          <p:nvPr>
            <p:custDataLst>
              <p:tags r:id="rId25"/>
            </p:custDataLst>
          </p:nvPr>
        </p:nvCxnSpPr>
        <p:spPr bwMode="auto">
          <a:xfrm>
            <a:off x="79815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0C451A13-856B-BBC4-74BC-18748AAD5143}"/>
              </a:ext>
            </a:extLst>
          </p:cNvPr>
          <p:cNvCxnSpPr/>
          <p:nvPr>
            <p:custDataLst>
              <p:tags r:id="rId26"/>
            </p:custDataLst>
          </p:nvPr>
        </p:nvCxnSpPr>
        <p:spPr bwMode="auto">
          <a:xfrm>
            <a:off x="861797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D84E6054-AB5C-765A-03F3-1DE586592CD9}"/>
              </a:ext>
            </a:extLst>
          </p:cNvPr>
          <p:cNvCxnSpPr/>
          <p:nvPr>
            <p:custDataLst>
              <p:tags r:id="rId27"/>
            </p:custDataLst>
          </p:nvPr>
        </p:nvCxnSpPr>
        <p:spPr bwMode="auto">
          <a:xfrm>
            <a:off x="92773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D326F008-7578-15C1-570D-5D4479849822}"/>
              </a:ext>
            </a:extLst>
          </p:cNvPr>
          <p:cNvCxnSpPr/>
          <p:nvPr>
            <p:custDataLst>
              <p:tags r:id="rId28"/>
            </p:custDataLst>
          </p:nvPr>
        </p:nvCxnSpPr>
        <p:spPr bwMode="auto">
          <a:xfrm>
            <a:off x="9913735"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EC5A4C8F-5744-97E2-AF26-47F9C6590A40}"/>
              </a:ext>
            </a:extLst>
          </p:cNvPr>
          <p:cNvCxnSpPr/>
          <p:nvPr>
            <p:custDataLst>
              <p:tags r:id="rId29"/>
            </p:custDataLst>
          </p:nvPr>
        </p:nvCxnSpPr>
        <p:spPr bwMode="auto">
          <a:xfrm>
            <a:off x="105730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A6D04B85-BAC5-F092-5FE5-FF84F744718B}"/>
              </a:ext>
            </a:extLst>
          </p:cNvPr>
          <p:cNvCxnSpPr/>
          <p:nvPr>
            <p:custDataLst>
              <p:tags r:id="rId30"/>
            </p:custDataLst>
          </p:nvPr>
        </p:nvCxnSpPr>
        <p:spPr bwMode="auto">
          <a:xfrm>
            <a:off x="893896" y="36792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14EE4334-4FAA-C860-AF13-F0505656DF78}"/>
              </a:ext>
            </a:extLst>
          </p:cNvPr>
          <p:cNvCxnSpPr/>
          <p:nvPr>
            <p:custDataLst>
              <p:tags r:id="rId31"/>
            </p:custDataLst>
          </p:nvPr>
        </p:nvCxnSpPr>
        <p:spPr bwMode="auto">
          <a:xfrm>
            <a:off x="893896" y="526992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0E6BB8C-EAAA-B33A-0C60-ECCCD2EA5535}"/>
              </a:ext>
            </a:extLst>
          </p:cNvPr>
          <p:cNvCxnSpPr/>
          <p:nvPr>
            <p:custDataLst>
              <p:tags r:id="rId32"/>
            </p:custDataLst>
          </p:nvPr>
        </p:nvCxnSpPr>
        <p:spPr bwMode="auto">
          <a:xfrm>
            <a:off x="893896" y="59287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FD8C36B8-A6E9-2CEA-902B-1BE20EC90D78}"/>
              </a:ext>
            </a:extLst>
          </p:cNvPr>
          <p:cNvCxnSpPr/>
          <p:nvPr>
            <p:custDataLst>
              <p:tags r:id="rId33"/>
            </p:custDataLst>
          </p:nvPr>
        </p:nvCxnSpPr>
        <p:spPr bwMode="auto">
          <a:xfrm>
            <a:off x="893896" y="40777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9E96C3A0-3BED-5EC1-6357-A8DAFFB12E69}"/>
              </a:ext>
            </a:extLst>
          </p:cNvPr>
          <p:cNvCxnSpPr/>
          <p:nvPr>
            <p:custDataLst>
              <p:tags r:id="rId34"/>
            </p:custDataLst>
          </p:nvPr>
        </p:nvCxnSpPr>
        <p:spPr bwMode="auto">
          <a:xfrm>
            <a:off x="893896" y="262197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A036180-9986-6B87-D2FD-500D95FD5FD3}"/>
              </a:ext>
            </a:extLst>
          </p:cNvPr>
          <p:cNvCxnSpPr/>
          <p:nvPr>
            <p:custDataLst>
              <p:tags r:id="rId35"/>
            </p:custDataLst>
          </p:nvPr>
        </p:nvCxnSpPr>
        <p:spPr bwMode="auto">
          <a:xfrm>
            <a:off x="893896" y="222509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A1F5BB6B-62BA-01AD-A4EE-53E2D24F8070}"/>
              </a:ext>
            </a:extLst>
          </p:cNvPr>
          <p:cNvCxnSpPr/>
          <p:nvPr>
            <p:custDataLst>
              <p:tags r:id="rId36"/>
            </p:custDataLst>
          </p:nvPr>
        </p:nvCxnSpPr>
        <p:spPr bwMode="auto">
          <a:xfrm>
            <a:off x="893896" y="44745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2FC8E2C-B988-B84E-89AC-661755A065E2}"/>
              </a:ext>
            </a:extLst>
          </p:cNvPr>
          <p:cNvCxnSpPr/>
          <p:nvPr>
            <p:custDataLst>
              <p:tags r:id="rId37"/>
            </p:custDataLst>
          </p:nvPr>
        </p:nvCxnSpPr>
        <p:spPr bwMode="auto">
          <a:xfrm>
            <a:off x="893896" y="56683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9D8CE890-C712-D721-A87E-86D501ABDD2B}"/>
              </a:ext>
            </a:extLst>
          </p:cNvPr>
          <p:cNvCxnSpPr/>
          <p:nvPr>
            <p:custDataLst>
              <p:tags r:id="rId38"/>
            </p:custDataLst>
          </p:nvPr>
        </p:nvCxnSpPr>
        <p:spPr bwMode="auto">
          <a:xfrm>
            <a:off x="893896" y="18266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FE4761AA-FDC1-C954-40B8-6C8ABF1081B0}"/>
              </a:ext>
            </a:extLst>
          </p:cNvPr>
          <p:cNvCxnSpPr/>
          <p:nvPr>
            <p:custDataLst>
              <p:tags r:id="rId39"/>
            </p:custDataLst>
          </p:nvPr>
        </p:nvCxnSpPr>
        <p:spPr bwMode="auto">
          <a:xfrm>
            <a:off x="893896" y="48730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0635671-085F-7A28-0C05-7757AA581ED4}"/>
              </a:ext>
            </a:extLst>
          </p:cNvPr>
          <p:cNvCxnSpPr/>
          <p:nvPr>
            <p:custDataLst>
              <p:tags r:id="rId40"/>
            </p:custDataLst>
          </p:nvPr>
        </p:nvCxnSpPr>
        <p:spPr bwMode="auto">
          <a:xfrm>
            <a:off x="893896" y="30204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49B8222-CB0B-B298-F33F-95E2F81DA16F}"/>
              </a:ext>
            </a:extLst>
          </p:cNvPr>
          <p:cNvCxnSpPr/>
          <p:nvPr>
            <p:custDataLst>
              <p:tags r:id="rId41"/>
            </p:custDataLst>
          </p:nvPr>
        </p:nvCxnSpPr>
        <p:spPr bwMode="auto">
          <a:xfrm>
            <a:off x="893896" y="34173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8FD9FC-DDF7-6793-4506-00BADB76E538}"/>
              </a:ext>
            </a:extLst>
          </p:cNvPr>
          <p:cNvCxnSpPr/>
          <p:nvPr>
            <p:custDataLst>
              <p:tags r:id="rId42"/>
            </p:custDataLst>
          </p:nvPr>
        </p:nvCxnSpPr>
        <p:spPr bwMode="auto">
          <a:xfrm>
            <a:off x="893895" y="6190673"/>
            <a:ext cx="10740891"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8D5740-E3E9-2A58-E716-33FC1B15DD8B}"/>
              </a:ext>
            </a:extLst>
          </p:cNvPr>
          <p:cNvCxnSpPr/>
          <p:nvPr>
            <p:custDataLst>
              <p:tags r:id="rId43"/>
            </p:custDataLst>
          </p:nvPr>
        </p:nvCxnSpPr>
        <p:spPr bwMode="auto">
          <a:xfrm>
            <a:off x="893895" y="1420135"/>
            <a:ext cx="10740891"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F4A35C4-C372-D5FE-1CAD-3D86825F0BED}"/>
              </a:ext>
            </a:extLst>
          </p:cNvPr>
          <p:cNvCxnSpPr/>
          <p:nvPr>
            <p:custDataLst>
              <p:tags r:id="rId44"/>
            </p:custDataLst>
          </p:nvPr>
        </p:nvCxnSpPr>
        <p:spPr bwMode="gray">
          <a:xfrm>
            <a:off x="11039685" y="4998460"/>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013E15B4-9AF1-0BD4-78AD-C3A6084DC874}"/>
              </a:ext>
            </a:extLst>
          </p:cNvPr>
          <p:cNvCxnSpPr/>
          <p:nvPr>
            <p:custDataLst>
              <p:tags r:id="rId45"/>
            </p:custDataLst>
          </p:nvPr>
        </p:nvCxnSpPr>
        <p:spPr bwMode="gray">
          <a:xfrm>
            <a:off x="11486393" y="5396923"/>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92232662-F45F-98F1-5DDB-8FFD1422CA62}"/>
              </a:ext>
            </a:extLst>
          </p:cNvPr>
          <p:cNvCxnSpPr/>
          <p:nvPr>
            <p:custDataLst>
              <p:tags r:id="rId46"/>
            </p:custDataLst>
          </p:nvPr>
        </p:nvCxnSpPr>
        <p:spPr bwMode="gray">
          <a:xfrm>
            <a:off x="2266148" y="5793798"/>
            <a:ext cx="327229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4118EB0B-7A09-DACA-053C-B8B0A6751762}"/>
              </a:ext>
            </a:extLst>
          </p:cNvPr>
          <p:cNvCxnSpPr/>
          <p:nvPr>
            <p:custDataLst>
              <p:tags r:id="rId47"/>
            </p:custDataLst>
          </p:nvPr>
        </p:nvCxnSpPr>
        <p:spPr bwMode="gray">
          <a:xfrm>
            <a:off x="7322213" y="6055735"/>
            <a:ext cx="431257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7B1E761-947D-DF8B-2704-98536461AB7F}"/>
              </a:ext>
            </a:extLst>
          </p:cNvPr>
          <p:cNvCxnSpPr>
            <a:cxnSpLocks/>
          </p:cNvCxnSpPr>
          <p:nvPr>
            <p:custDataLst>
              <p:tags r:id="rId48"/>
            </p:custDataLst>
          </p:nvPr>
        </p:nvCxnSpPr>
        <p:spPr bwMode="gray">
          <a:xfrm>
            <a:off x="6727111" y="3145848"/>
            <a:ext cx="1254456"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4E5A817E-7C87-62A5-5E20-9BD7B713C912}"/>
              </a:ext>
            </a:extLst>
          </p:cNvPr>
          <p:cNvCxnSpPr>
            <a:cxnSpLocks/>
          </p:cNvCxnSpPr>
          <p:nvPr>
            <p:custDataLst>
              <p:tags r:id="rId49"/>
            </p:custDataLst>
          </p:nvPr>
        </p:nvCxnSpPr>
        <p:spPr bwMode="gray">
          <a:xfrm>
            <a:off x="3846114" y="2037992"/>
            <a:ext cx="258588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404BFFB-300C-61CC-5CAA-E405CA40C4AF}"/>
              </a:ext>
            </a:extLst>
          </p:cNvPr>
          <p:cNvCxnSpPr/>
          <p:nvPr>
            <p:custDataLst>
              <p:tags r:id="rId50"/>
            </p:custDataLst>
          </p:nvPr>
        </p:nvCxnSpPr>
        <p:spPr bwMode="gray">
          <a:xfrm>
            <a:off x="2266147" y="1555173"/>
            <a:ext cx="1848026"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3B3C665F-6015-E362-5F52-2E5853CE09B7}"/>
              </a:ext>
            </a:extLst>
          </p:cNvPr>
          <p:cNvCxnSpPr>
            <a:cxnSpLocks/>
          </p:cNvCxnSpPr>
          <p:nvPr>
            <p:custDataLst>
              <p:tags r:id="rId51"/>
            </p:custDataLst>
          </p:nvPr>
        </p:nvCxnSpPr>
        <p:spPr bwMode="gray">
          <a:xfrm>
            <a:off x="4274049" y="2350510"/>
            <a:ext cx="2451514"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34140D3B-4117-0C75-F967-CD41BA906D03}"/>
              </a:ext>
            </a:extLst>
          </p:cNvPr>
          <p:cNvCxnSpPr>
            <a:cxnSpLocks/>
          </p:cNvCxnSpPr>
          <p:nvPr>
            <p:custDataLst>
              <p:tags r:id="rId52"/>
            </p:custDataLst>
          </p:nvPr>
        </p:nvCxnSpPr>
        <p:spPr bwMode="gray">
          <a:xfrm>
            <a:off x="6577156" y="2748973"/>
            <a:ext cx="149953"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3BF8E2FD-F553-1A0C-E570-134E921C42B9}"/>
              </a:ext>
            </a:extLst>
          </p:cNvPr>
          <p:cNvGrpSpPr/>
          <p:nvPr/>
        </p:nvGrpSpPr>
        <p:grpSpPr>
          <a:xfrm>
            <a:off x="7833547" y="3544310"/>
            <a:ext cx="3162433" cy="1057275"/>
            <a:chOff x="7173821" y="3544310"/>
            <a:chExt cx="3162433" cy="1057275"/>
          </a:xfrm>
        </p:grpSpPr>
        <p:cxnSp>
          <p:nvCxnSpPr>
            <p:cNvPr id="501" name="Straight Connector 500">
              <a:extLst>
                <a:ext uri="{FF2B5EF4-FFF2-40B4-BE49-F238E27FC236}">
                  <a16:creationId xmlns:a16="http://schemas.microsoft.com/office/drawing/2014/main" id="{FB47C036-1E8D-582B-6A5A-882F3E95A58B}"/>
                </a:ext>
              </a:extLst>
            </p:cNvPr>
            <p:cNvCxnSpPr/>
            <p:nvPr>
              <p:custDataLst>
                <p:tags r:id="rId53"/>
              </p:custDataLst>
            </p:nvPr>
          </p:nvCxnSpPr>
          <p:spPr bwMode="gray">
            <a:xfrm>
              <a:off x="9277328" y="4203123"/>
              <a:ext cx="446709"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07A83144-F48A-CC55-6351-FC474D085A83}"/>
                </a:ext>
              </a:extLst>
            </p:cNvPr>
            <p:cNvCxnSpPr/>
            <p:nvPr>
              <p:custDataLst>
                <p:tags r:id="rId54"/>
              </p:custDataLst>
            </p:nvPr>
          </p:nvCxnSpPr>
          <p:spPr bwMode="gray">
            <a:xfrm>
              <a:off x="9741152" y="4601585"/>
              <a:ext cx="595102"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BE98B9-25E5-FB4F-97E7-D6CC1DC3B32B}"/>
                </a:ext>
              </a:extLst>
            </p:cNvPr>
            <p:cNvCxnSpPr>
              <a:cxnSpLocks/>
            </p:cNvCxnSpPr>
            <p:nvPr>
              <p:custDataLst>
                <p:tags r:id="rId55"/>
              </p:custDataLst>
            </p:nvPr>
          </p:nvCxnSpPr>
          <p:spPr bwMode="gray">
            <a:xfrm>
              <a:off x="7173821" y="3544310"/>
              <a:ext cx="178377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B06ECCF7-CF58-DEEA-D731-146808B79D83}"/>
                </a:ext>
              </a:extLst>
            </p:cNvPr>
            <p:cNvCxnSpPr>
              <a:cxnSpLocks/>
            </p:cNvCxnSpPr>
            <p:nvPr>
              <p:custDataLst>
                <p:tags r:id="rId56"/>
              </p:custDataLst>
            </p:nvPr>
          </p:nvCxnSpPr>
          <p:spPr bwMode="gray">
            <a:xfrm>
              <a:off x="7322213" y="3806248"/>
              <a:ext cx="1955115"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575" name="TextBox 574">
            <a:extLst>
              <a:ext uri="{FF2B5EF4-FFF2-40B4-BE49-F238E27FC236}">
                <a16:creationId xmlns:a16="http://schemas.microsoft.com/office/drawing/2014/main" id="{030DE5D8-FAF0-F895-0AF4-8518A11292F6}"/>
              </a:ext>
            </a:extLst>
          </p:cNvPr>
          <p:cNvSpPr txBox="1">
            <a:spLocks/>
          </p:cNvSpPr>
          <p:nvPr/>
        </p:nvSpPr>
        <p:spPr>
          <a:xfrm>
            <a:off x="2266147" y="1044869"/>
            <a:ext cx="3506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193" name="TextBox 192">
            <a:extLst>
              <a:ext uri="{FF2B5EF4-FFF2-40B4-BE49-F238E27FC236}">
                <a16:creationId xmlns:a16="http://schemas.microsoft.com/office/drawing/2014/main" id="{5461524C-60A8-EE2D-BB90-B9A1221925B5}"/>
              </a:ext>
            </a:extLst>
          </p:cNvPr>
          <p:cNvSpPr txBox="1">
            <a:spLocks/>
          </p:cNvSpPr>
          <p:nvPr/>
        </p:nvSpPr>
        <p:spPr>
          <a:xfrm>
            <a:off x="6069289" y="1044869"/>
            <a:ext cx="5565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sp>
        <p:nvSpPr>
          <p:cNvPr id="197" name="TextBox 196">
            <a:extLst>
              <a:ext uri="{FF2B5EF4-FFF2-40B4-BE49-F238E27FC236}">
                <a16:creationId xmlns:a16="http://schemas.microsoft.com/office/drawing/2014/main" id="{98AD7451-831A-A411-A56E-6639C651CA67}"/>
              </a:ext>
            </a:extLst>
          </p:cNvPr>
          <p:cNvSpPr txBox="1"/>
          <p:nvPr/>
        </p:nvSpPr>
        <p:spPr>
          <a:xfrm>
            <a:off x="2818415"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D04DED57-88D7-E91F-48FA-D4C8FD4550D3}"/>
              </a:ext>
            </a:extLst>
          </p:cNvPr>
          <p:cNvSpPr txBox="1"/>
          <p:nvPr/>
        </p:nvSpPr>
        <p:spPr>
          <a:xfrm>
            <a:off x="34777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578EAEBE-E956-507F-04EF-BC7A814B20CF}"/>
              </a:ext>
            </a:extLst>
          </p:cNvPr>
          <p:cNvSpPr txBox="1"/>
          <p:nvPr/>
        </p:nvSpPr>
        <p:spPr>
          <a:xfrm>
            <a:off x="41141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5A7D363B-2218-6F4D-D9F6-87B0831C9A5A}"/>
              </a:ext>
            </a:extLst>
          </p:cNvPr>
          <p:cNvSpPr txBox="1"/>
          <p:nvPr/>
        </p:nvSpPr>
        <p:spPr>
          <a:xfrm>
            <a:off x="47735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8A1FDCB0-3964-8339-5990-B84466D32825}"/>
              </a:ext>
            </a:extLst>
          </p:cNvPr>
          <p:cNvSpPr txBox="1"/>
          <p:nvPr/>
        </p:nvSpPr>
        <p:spPr>
          <a:xfrm>
            <a:off x="226614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A7B92853-41F1-65D4-165B-6C0AA894E058}"/>
              </a:ext>
            </a:extLst>
          </p:cNvPr>
          <p:cNvSpPr txBox="1"/>
          <p:nvPr/>
        </p:nvSpPr>
        <p:spPr>
          <a:xfrm>
            <a:off x="540993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465BDFDD-9F3F-F449-F8E4-F7B52484F254}"/>
              </a:ext>
            </a:extLst>
          </p:cNvPr>
          <p:cNvSpPr txBox="1"/>
          <p:nvPr/>
        </p:nvSpPr>
        <p:spPr>
          <a:xfrm>
            <a:off x="6727111"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C3208110-2681-B264-1524-1BCE70AE22FE}"/>
              </a:ext>
            </a:extLst>
          </p:cNvPr>
          <p:cNvSpPr txBox="1"/>
          <p:nvPr/>
        </p:nvSpPr>
        <p:spPr>
          <a:xfrm>
            <a:off x="732221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CEF2A444-C9C7-2A53-2418-55208A6039EF}"/>
              </a:ext>
            </a:extLst>
          </p:cNvPr>
          <p:cNvSpPr txBox="1"/>
          <p:nvPr/>
        </p:nvSpPr>
        <p:spPr>
          <a:xfrm>
            <a:off x="79815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51AFD55D-4C01-99B8-883F-E41166CEA3BD}"/>
              </a:ext>
            </a:extLst>
          </p:cNvPr>
          <p:cNvSpPr txBox="1"/>
          <p:nvPr/>
        </p:nvSpPr>
        <p:spPr>
          <a:xfrm>
            <a:off x="86179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0FC39B60-2188-725F-9A34-3649105696CD}"/>
              </a:ext>
            </a:extLst>
          </p:cNvPr>
          <p:cNvSpPr txBox="1"/>
          <p:nvPr/>
        </p:nvSpPr>
        <p:spPr>
          <a:xfrm>
            <a:off x="92773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81370156-D13E-C858-5992-90E0DD9C920E}"/>
              </a:ext>
            </a:extLst>
          </p:cNvPr>
          <p:cNvSpPr txBox="1"/>
          <p:nvPr/>
        </p:nvSpPr>
        <p:spPr>
          <a:xfrm>
            <a:off x="9913736"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21" name="TextBox 220">
            <a:extLst>
              <a:ext uri="{FF2B5EF4-FFF2-40B4-BE49-F238E27FC236}">
                <a16:creationId xmlns:a16="http://schemas.microsoft.com/office/drawing/2014/main" id="{39857BFC-EA7C-24A3-B61F-ECAD4614BCD2}"/>
              </a:ext>
            </a:extLst>
          </p:cNvPr>
          <p:cNvSpPr txBox="1"/>
          <p:nvPr/>
        </p:nvSpPr>
        <p:spPr>
          <a:xfrm>
            <a:off x="105730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07" name="TextBox 206">
            <a:extLst>
              <a:ext uri="{FF2B5EF4-FFF2-40B4-BE49-F238E27FC236}">
                <a16:creationId xmlns:a16="http://schemas.microsoft.com/office/drawing/2014/main" id="{A9678587-9309-93C2-8460-82FC16059AEC}"/>
              </a:ext>
            </a:extLst>
          </p:cNvPr>
          <p:cNvSpPr txBox="1"/>
          <p:nvPr/>
        </p:nvSpPr>
        <p:spPr>
          <a:xfrm>
            <a:off x="60692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7CFC67ED-43CB-35EC-0665-0B05E02E74ED}"/>
              </a:ext>
            </a:extLst>
          </p:cNvPr>
          <p:cNvSpPr txBox="1"/>
          <p:nvPr/>
        </p:nvSpPr>
        <p:spPr>
          <a:xfrm>
            <a:off x="11230912"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25" name="TextBox 224">
            <a:extLst>
              <a:ext uri="{FF2B5EF4-FFF2-40B4-BE49-F238E27FC236}">
                <a16:creationId xmlns:a16="http://schemas.microsoft.com/office/drawing/2014/main" id="{CE979F17-7383-B365-C741-73FEF57007E0}"/>
              </a:ext>
            </a:extLst>
          </p:cNvPr>
          <p:cNvSpPr txBox="1">
            <a:spLocks/>
          </p:cNvSpPr>
          <p:nvPr/>
        </p:nvSpPr>
        <p:spPr>
          <a:xfrm>
            <a:off x="866774" y="41396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a:t>
            </a:r>
            <a:br>
              <a:rPr lang="en-US" sz="900" b="1">
                <a:cs typeface="+mn-cs"/>
              </a:rPr>
            </a:br>
            <a:r>
              <a:rPr lang="en-US" sz="900" b="1">
                <a:cs typeface="+mn-cs"/>
              </a:rPr>
              <a:t>(3 weeks)</a:t>
            </a:r>
          </a:p>
        </p:txBody>
      </p:sp>
      <p:sp>
        <p:nvSpPr>
          <p:cNvPr id="227" name="TextBox 226">
            <a:extLst>
              <a:ext uri="{FF2B5EF4-FFF2-40B4-BE49-F238E27FC236}">
                <a16:creationId xmlns:a16="http://schemas.microsoft.com/office/drawing/2014/main" id="{7563CE90-849A-5030-736B-EA86B3242576}"/>
              </a:ext>
            </a:extLst>
          </p:cNvPr>
          <p:cNvSpPr txBox="1">
            <a:spLocks/>
          </p:cNvSpPr>
          <p:nvPr/>
        </p:nvSpPr>
        <p:spPr>
          <a:xfrm>
            <a:off x="866774" y="454773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Study Mode</a:t>
            </a:r>
            <a:br>
              <a:rPr lang="en-US" sz="900" b="1">
                <a:cs typeface="+mn-cs"/>
              </a:rPr>
            </a:br>
            <a:r>
              <a:rPr lang="en-US" sz="900" b="1">
                <a:cs typeface="+mn-cs"/>
              </a:rPr>
              <a:t>(4-weeks, if required)</a:t>
            </a:r>
          </a:p>
        </p:txBody>
      </p:sp>
      <p:sp>
        <p:nvSpPr>
          <p:cNvPr id="229" name="TextBox 228">
            <a:extLst>
              <a:ext uri="{FF2B5EF4-FFF2-40B4-BE49-F238E27FC236}">
                <a16:creationId xmlns:a16="http://schemas.microsoft.com/office/drawing/2014/main" id="{1A6DAAE3-54E4-2C7A-496C-DAC8DE66DA23}"/>
              </a:ext>
            </a:extLst>
          </p:cNvPr>
          <p:cNvSpPr txBox="1">
            <a:spLocks/>
          </p:cNvSpPr>
          <p:nvPr/>
        </p:nvSpPr>
        <p:spPr>
          <a:xfrm>
            <a:off x="866774" y="4925315"/>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TAC</a:t>
            </a:r>
            <a:br>
              <a:rPr lang="en-US" sz="900" b="1">
                <a:cs typeface="+mn-cs"/>
              </a:rPr>
            </a:br>
            <a:r>
              <a:rPr lang="en-US" sz="900" b="1">
                <a:cs typeface="+mn-cs"/>
              </a:rPr>
              <a:t>(August 2027)</a:t>
            </a:r>
          </a:p>
        </p:txBody>
      </p:sp>
      <p:sp>
        <p:nvSpPr>
          <p:cNvPr id="232" name="TextBox 231">
            <a:extLst>
              <a:ext uri="{FF2B5EF4-FFF2-40B4-BE49-F238E27FC236}">
                <a16:creationId xmlns:a16="http://schemas.microsoft.com/office/drawing/2014/main" id="{84F9B91F-D245-91B9-E95F-E3CEC73DA797}"/>
              </a:ext>
            </a:extLst>
          </p:cNvPr>
          <p:cNvSpPr txBox="1">
            <a:spLocks/>
          </p:cNvSpPr>
          <p:nvPr/>
        </p:nvSpPr>
        <p:spPr>
          <a:xfrm>
            <a:off x="866774" y="53334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Board</a:t>
            </a:r>
            <a:br>
              <a:rPr lang="en-US" sz="900" b="1">
                <a:cs typeface="+mn-cs"/>
              </a:rPr>
            </a:br>
            <a:r>
              <a:rPr lang="en-US" sz="900" b="1">
                <a:cs typeface="+mn-cs"/>
              </a:rPr>
              <a:t>(September 2027)</a:t>
            </a:r>
          </a:p>
        </p:txBody>
      </p:sp>
      <p:sp>
        <p:nvSpPr>
          <p:cNvPr id="237" name="TextBox 236">
            <a:extLst>
              <a:ext uri="{FF2B5EF4-FFF2-40B4-BE49-F238E27FC236}">
                <a16:creationId xmlns:a16="http://schemas.microsoft.com/office/drawing/2014/main" id="{9038C4B3-086C-F681-F7E6-796DFCD3829B}"/>
              </a:ext>
            </a:extLst>
          </p:cNvPr>
          <p:cNvSpPr txBox="1">
            <a:spLocks/>
          </p:cNvSpPr>
          <p:nvPr/>
        </p:nvSpPr>
        <p:spPr>
          <a:xfrm>
            <a:off x="866774" y="5720653"/>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2026 RTP</a:t>
            </a:r>
          </a:p>
        </p:txBody>
      </p:sp>
      <p:sp>
        <p:nvSpPr>
          <p:cNvPr id="239" name="TextBox 238">
            <a:extLst>
              <a:ext uri="{FF2B5EF4-FFF2-40B4-BE49-F238E27FC236}">
                <a16:creationId xmlns:a16="http://schemas.microsoft.com/office/drawing/2014/main" id="{A6A11D6F-C74E-C37F-D94D-3E38F8D0DE79}"/>
              </a:ext>
            </a:extLst>
          </p:cNvPr>
          <p:cNvSpPr txBox="1">
            <a:spLocks/>
          </p:cNvSpPr>
          <p:nvPr/>
        </p:nvSpPr>
        <p:spPr>
          <a:xfrm>
            <a:off x="866774" y="269511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Final Report</a:t>
            </a:r>
            <a:br>
              <a:rPr lang="en-US" sz="900" b="1">
                <a:cs typeface="+mn-cs"/>
              </a:rPr>
            </a:br>
            <a:r>
              <a:rPr lang="en-US" sz="900" b="1">
                <a:cs typeface="+mn-cs"/>
              </a:rPr>
              <a:t>(2 weeks)</a:t>
            </a:r>
          </a:p>
        </p:txBody>
      </p:sp>
      <p:sp>
        <p:nvSpPr>
          <p:cNvPr id="241" name="TextBox 240">
            <a:extLst>
              <a:ext uri="{FF2B5EF4-FFF2-40B4-BE49-F238E27FC236}">
                <a16:creationId xmlns:a16="http://schemas.microsoft.com/office/drawing/2014/main" id="{6DC28D2E-DA2A-EB15-DDD1-8766189AF6AB}"/>
              </a:ext>
            </a:extLst>
          </p:cNvPr>
          <p:cNvSpPr txBox="1">
            <a:spLocks/>
          </p:cNvSpPr>
          <p:nvPr/>
        </p:nvSpPr>
        <p:spPr>
          <a:xfrm>
            <a:off x="866774" y="5982590"/>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2027 RTP</a:t>
            </a:r>
          </a:p>
        </p:txBody>
      </p:sp>
      <p:sp>
        <p:nvSpPr>
          <p:cNvPr id="243" name="TextBox 242">
            <a:extLst>
              <a:ext uri="{FF2B5EF4-FFF2-40B4-BE49-F238E27FC236}">
                <a16:creationId xmlns:a16="http://schemas.microsoft.com/office/drawing/2014/main" id="{C4599EBE-5383-481B-56A5-0BAA8711EA22}"/>
              </a:ext>
            </a:extLst>
          </p:cNvPr>
          <p:cNvSpPr txBox="1">
            <a:spLocks/>
          </p:cNvSpPr>
          <p:nvPr/>
        </p:nvSpPr>
        <p:spPr>
          <a:xfrm>
            <a:off x="866774" y="899353"/>
            <a:ext cx="1355936"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Batch Zero</a:t>
            </a:r>
            <a:br>
              <a:rPr lang="en-US" sz="1000" b="1" spc="-20">
                <a:cs typeface="+mn-cs"/>
              </a:rPr>
            </a:br>
            <a:r>
              <a:rPr lang="en-US" sz="1000" b="1" spc="-20">
                <a:cs typeface="+mn-cs"/>
              </a:rPr>
              <a:t>(Study years 2028-2032)</a:t>
            </a:r>
          </a:p>
        </p:txBody>
      </p:sp>
      <p:sp>
        <p:nvSpPr>
          <p:cNvPr id="245" name="TextBox 244">
            <a:extLst>
              <a:ext uri="{FF2B5EF4-FFF2-40B4-BE49-F238E27FC236}">
                <a16:creationId xmlns:a16="http://schemas.microsoft.com/office/drawing/2014/main" id="{226EB987-DFC9-85C1-7F29-6F667990DE65}"/>
              </a:ext>
            </a:extLst>
          </p:cNvPr>
          <p:cNvSpPr txBox="1">
            <a:spLocks/>
          </p:cNvSpPr>
          <p:nvPr/>
        </p:nvSpPr>
        <p:spPr>
          <a:xfrm>
            <a:off x="866774" y="228701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(14 weeks)</a:t>
            </a:r>
          </a:p>
        </p:txBody>
      </p:sp>
      <p:sp>
        <p:nvSpPr>
          <p:cNvPr id="247" name="TextBox 246">
            <a:extLst>
              <a:ext uri="{FF2B5EF4-FFF2-40B4-BE49-F238E27FC236}">
                <a16:creationId xmlns:a16="http://schemas.microsoft.com/office/drawing/2014/main" id="{3CA31B1F-651C-CADD-693D-7D5D070066AA}"/>
              </a:ext>
            </a:extLst>
          </p:cNvPr>
          <p:cNvSpPr txBox="1">
            <a:spLocks/>
          </p:cNvSpPr>
          <p:nvPr/>
        </p:nvSpPr>
        <p:spPr>
          <a:xfrm>
            <a:off x="866774" y="189978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a:t>
            </a:r>
            <a:br>
              <a:rPr lang="en-US" sz="900" b="1">
                <a:cs typeface="+mn-cs"/>
              </a:rPr>
            </a:br>
            <a:r>
              <a:rPr lang="en-US" sz="900" b="1">
                <a:cs typeface="+mn-cs"/>
              </a:rPr>
              <a:t>(15 weeks)</a:t>
            </a:r>
          </a:p>
        </p:txBody>
      </p:sp>
      <p:sp>
        <p:nvSpPr>
          <p:cNvPr id="249" name="TextBox 248">
            <a:extLst>
              <a:ext uri="{FF2B5EF4-FFF2-40B4-BE49-F238E27FC236}">
                <a16:creationId xmlns:a16="http://schemas.microsoft.com/office/drawing/2014/main" id="{88D260D4-DCBA-4C83-359D-BE36F1C37776}"/>
              </a:ext>
            </a:extLst>
          </p:cNvPr>
          <p:cNvSpPr txBox="1">
            <a:spLocks/>
          </p:cNvSpPr>
          <p:nvPr/>
        </p:nvSpPr>
        <p:spPr>
          <a:xfrm>
            <a:off x="866774" y="307270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a:t>
            </a:r>
            <a:br>
              <a:rPr lang="en-US" sz="900" b="1">
                <a:cs typeface="+mn-cs"/>
              </a:rPr>
            </a:br>
            <a:r>
              <a:rPr lang="en-US" sz="900" b="1">
                <a:cs typeface="+mn-cs"/>
              </a:rPr>
              <a:t>Commitment Deadline</a:t>
            </a:r>
          </a:p>
        </p:txBody>
      </p:sp>
      <p:sp>
        <p:nvSpPr>
          <p:cNvPr id="251" name="TextBox 250">
            <a:extLst>
              <a:ext uri="{FF2B5EF4-FFF2-40B4-BE49-F238E27FC236}">
                <a16:creationId xmlns:a16="http://schemas.microsoft.com/office/drawing/2014/main" id="{5F52A8CE-1F38-0ABF-F324-591D23B1B1E9}"/>
              </a:ext>
            </a:extLst>
          </p:cNvPr>
          <p:cNvSpPr txBox="1">
            <a:spLocks/>
          </p:cNvSpPr>
          <p:nvPr/>
        </p:nvSpPr>
        <p:spPr>
          <a:xfrm>
            <a:off x="866774" y="3490455"/>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a:t>
            </a:r>
          </a:p>
        </p:txBody>
      </p:sp>
      <p:sp>
        <p:nvSpPr>
          <p:cNvPr id="253" name="TextBox 252">
            <a:extLst>
              <a:ext uri="{FF2B5EF4-FFF2-40B4-BE49-F238E27FC236}">
                <a16:creationId xmlns:a16="http://schemas.microsoft.com/office/drawing/2014/main" id="{094CF02D-3545-14FF-4F47-2FC092579DBF}"/>
              </a:ext>
            </a:extLst>
          </p:cNvPr>
          <p:cNvSpPr txBox="1">
            <a:spLocks/>
          </p:cNvSpPr>
          <p:nvPr/>
        </p:nvSpPr>
        <p:spPr>
          <a:xfrm>
            <a:off x="866774" y="374274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Batch Refinement Study</a:t>
            </a:r>
            <a:br>
              <a:rPr lang="en-US" sz="900" b="1">
                <a:cs typeface="+mn-cs"/>
              </a:rPr>
            </a:br>
            <a:r>
              <a:rPr lang="en-US" sz="900" b="1">
                <a:cs typeface="+mn-cs"/>
              </a:rPr>
              <a:t>(13 weeks)</a:t>
            </a:r>
          </a:p>
        </p:txBody>
      </p:sp>
      <p:sp>
        <p:nvSpPr>
          <p:cNvPr id="255" name="TextBox 254">
            <a:extLst>
              <a:ext uri="{FF2B5EF4-FFF2-40B4-BE49-F238E27FC236}">
                <a16:creationId xmlns:a16="http://schemas.microsoft.com/office/drawing/2014/main" id="{9C5628D4-C83C-B4B2-4022-AC8939FADB52}"/>
              </a:ext>
            </a:extLst>
          </p:cNvPr>
          <p:cNvSpPr txBox="1">
            <a:spLocks/>
          </p:cNvSpPr>
          <p:nvPr/>
        </p:nvSpPr>
        <p:spPr>
          <a:xfrm>
            <a:off x="866774" y="148202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a:t>
            </a:r>
            <a:br>
              <a:rPr lang="en-US" sz="900" b="1">
                <a:cs typeface="+mn-cs"/>
              </a:rPr>
            </a:br>
            <a:r>
              <a:rPr lang="en-US" sz="900" b="1">
                <a:cs typeface="+mn-cs"/>
              </a:rPr>
              <a:t>(13 weeks)</a:t>
            </a:r>
          </a:p>
        </p:txBody>
      </p:sp>
      <p:sp>
        <p:nvSpPr>
          <p:cNvPr id="11" name="Slide Number Placeholder 5">
            <a:extLst>
              <a:ext uri="{FF2B5EF4-FFF2-40B4-BE49-F238E27FC236}">
                <a16:creationId xmlns:a16="http://schemas.microsoft.com/office/drawing/2014/main" id="{81C504C0-E23F-5AF4-48A9-465805D24B08}"/>
              </a:ext>
            </a:extLst>
          </p:cNvPr>
          <p:cNvSpPr>
            <a:spLocks noGrp="1"/>
          </p:cNvSpPr>
          <p:nvPr>
            <p:ph type="sldNum" sz="quarter" idx="12"/>
          </p:nvPr>
        </p:nvSpPr>
        <p:spPr/>
        <p:txBody>
          <a:bodyPr/>
          <a:lstStyle/>
          <a:p>
            <a:fld id="{BCDE79FB-97BA-492B-8D57-F1373F9ADA95}" type="slidenum">
              <a:rPr lang="en-US" smtClean="0"/>
              <a:t>46</a:t>
            </a:fld>
            <a:endParaRPr lang="en-US"/>
          </a:p>
        </p:txBody>
      </p:sp>
      <p:sp>
        <p:nvSpPr>
          <p:cNvPr id="9" name="Speech Bubble: Rectangle 8">
            <a:extLst>
              <a:ext uri="{FF2B5EF4-FFF2-40B4-BE49-F238E27FC236}">
                <a16:creationId xmlns:a16="http://schemas.microsoft.com/office/drawing/2014/main" id="{1F8B0490-FC97-82F1-4ECF-D506C89DDBAB}"/>
              </a:ext>
            </a:extLst>
          </p:cNvPr>
          <p:cNvSpPr/>
          <p:nvPr/>
        </p:nvSpPr>
        <p:spPr>
          <a:xfrm>
            <a:off x="3426843" y="3764641"/>
            <a:ext cx="3470080"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Batch Refinement Study: </a:t>
            </a:r>
          </a:p>
          <a:p>
            <a:pPr marL="171450" indent="-171450">
              <a:buFont typeface="Arial" panose="020B0604020202020204" pitchFamily="34" charset="0"/>
              <a:buChar char="•"/>
            </a:pPr>
            <a:r>
              <a:rPr lang="en-US" sz="1000" i="1">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a:solidFill>
                  <a:schemeClr val="tx1"/>
                </a:solidFill>
              </a:rPr>
              <a:t>ERCOT: refine and confirm transmission improvements for RPG submission</a:t>
            </a:r>
          </a:p>
          <a:p>
            <a:pPr marL="171450" indent="-171450">
              <a:buFont typeface="Arial" panose="020B0604020202020204" pitchFamily="34" charset="0"/>
              <a:buChar char="•"/>
            </a:pPr>
            <a:r>
              <a:rPr lang="en-US" sz="1000" i="1">
                <a:solidFill>
                  <a:schemeClr val="tx1"/>
                </a:solidFill>
              </a:rPr>
              <a:t>ERCOT: prepare final report and submit to RPG</a:t>
            </a:r>
          </a:p>
        </p:txBody>
      </p:sp>
      <p:grpSp>
        <p:nvGrpSpPr>
          <p:cNvPr id="12" name="Group 11">
            <a:extLst>
              <a:ext uri="{FF2B5EF4-FFF2-40B4-BE49-F238E27FC236}">
                <a16:creationId xmlns:a16="http://schemas.microsoft.com/office/drawing/2014/main" id="{29A313B6-66B5-B865-E06A-5B27D14FC634}"/>
              </a:ext>
            </a:extLst>
          </p:cNvPr>
          <p:cNvGrpSpPr/>
          <p:nvPr/>
        </p:nvGrpSpPr>
        <p:grpSpPr>
          <a:xfrm>
            <a:off x="6841057" y="1464747"/>
            <a:ext cx="4793727" cy="1597160"/>
            <a:chOff x="6841057" y="1291011"/>
            <a:chExt cx="4793727" cy="1597160"/>
          </a:xfrm>
          <a:effectLst>
            <a:outerShdw blurRad="50800" dist="38100" dir="2700000" algn="tl" rotWithShape="0">
              <a:prstClr val="black">
                <a:alpha val="40000"/>
              </a:prstClr>
            </a:outerShdw>
          </a:effectLst>
        </p:grpSpPr>
        <p:sp>
          <p:nvSpPr>
            <p:cNvPr id="13" name="Isosceles Triangle 12">
              <a:extLst>
                <a:ext uri="{FF2B5EF4-FFF2-40B4-BE49-F238E27FC236}">
                  <a16:creationId xmlns:a16="http://schemas.microsoft.com/office/drawing/2014/main" id="{935C5198-FF09-4DF7-2D55-601657786239}"/>
                </a:ext>
              </a:extLst>
            </p:cNvPr>
            <p:cNvSpPr/>
            <p:nvPr/>
          </p:nvSpPr>
          <p:spPr>
            <a:xfrm>
              <a:off x="6841057" y="1892609"/>
              <a:ext cx="669679" cy="241880"/>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9E54690B-A727-6B07-8B4F-6451C44BF087}"/>
                </a:ext>
              </a:extLst>
            </p:cNvPr>
            <p:cNvSpPr/>
            <p:nvPr/>
          </p:nvSpPr>
          <p:spPr>
            <a:xfrm>
              <a:off x="7152711" y="1291011"/>
              <a:ext cx="4482073" cy="159716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1000" b="1" spc="-20">
                  <a:solidFill>
                    <a:schemeClr val="tx1"/>
                  </a:solidFill>
                </a:rPr>
                <a:t>Steady State and Stability Analyses:</a:t>
              </a:r>
            </a:p>
            <a:p>
              <a:pPr marL="171450" indent="-171450">
                <a:buFont typeface="Arial" panose="020B0604020202020204" pitchFamily="34" charset="0"/>
                <a:buChar char="•"/>
              </a:pPr>
              <a:r>
                <a:rPr lang="en-US" sz="1000" i="1" spc="-20">
                  <a:solidFill>
                    <a:schemeClr val="tx1"/>
                  </a:solidFill>
                </a:rPr>
                <a:t>ERCOT: identification of criteria violations</a:t>
              </a:r>
            </a:p>
            <a:p>
              <a:pPr marL="171450" indent="-171450">
                <a:buFont typeface="Arial" panose="020B0604020202020204" pitchFamily="34" charset="0"/>
                <a:buChar char="•"/>
              </a:pPr>
              <a:r>
                <a:rPr lang="en-US" sz="1000" i="1" spc="-20">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spc="-20">
                  <a:solidFill>
                    <a:schemeClr val="tx1"/>
                  </a:solidFill>
                </a:rPr>
                <a:t>TSPs: determination of transmission improvement feasibility and schedule</a:t>
              </a:r>
            </a:p>
            <a:p>
              <a:pPr marL="171450" indent="-171450">
                <a:buFont typeface="Arial" panose="020B0604020202020204" pitchFamily="34" charset="0"/>
                <a:buChar char="•"/>
              </a:pPr>
              <a:r>
                <a:rPr lang="en-US" sz="1000" i="1" spc="-20">
                  <a:solidFill>
                    <a:schemeClr val="tx1"/>
                  </a:solidFill>
                </a:rPr>
                <a:t>TSPs: provide transmission improvement cost estimates</a:t>
              </a:r>
            </a:p>
            <a:p>
              <a:pPr marL="171450" indent="-171450">
                <a:buFont typeface="Arial" panose="020B0604020202020204" pitchFamily="34" charset="0"/>
                <a:buChar char="•"/>
              </a:pPr>
              <a:r>
                <a:rPr lang="en-US" sz="1000" i="1" spc="-20">
                  <a:solidFill>
                    <a:schemeClr val="tx1"/>
                  </a:solidFill>
                </a:rPr>
                <a:t>ERCOT: determine transmission improvements for study purposes</a:t>
              </a:r>
            </a:p>
            <a:p>
              <a:pPr marL="171450" indent="-171450">
                <a:buFont typeface="Arial" panose="020B0604020202020204" pitchFamily="34" charset="0"/>
                <a:buChar char="•"/>
              </a:pPr>
              <a:r>
                <a:rPr lang="en-US" sz="1000" i="1" spc="-20">
                  <a:solidFill>
                    <a:schemeClr val="tx1"/>
                  </a:solidFill>
                </a:rPr>
                <a:t>ERCOT: determine reliably served MW for each load</a:t>
              </a:r>
            </a:p>
            <a:p>
              <a:pPr marL="171450" indent="-171450">
                <a:buFont typeface="Arial" panose="020B0604020202020204" pitchFamily="34" charset="0"/>
                <a:buChar char="•"/>
              </a:pPr>
              <a:r>
                <a:rPr lang="en-US" sz="1000" i="1" spc="-20">
                  <a:solidFill>
                    <a:schemeClr val="tx1"/>
                  </a:solidFill>
                </a:rPr>
                <a:t>ERCOT: create load request to transmission improvement mapping</a:t>
              </a:r>
            </a:p>
          </p:txBody>
        </p:sp>
      </p:grpSp>
    </p:spTree>
    <p:extLst>
      <p:ext uri="{BB962C8B-B14F-4D97-AF65-F5344CB8AC3E}">
        <p14:creationId xmlns:p14="http://schemas.microsoft.com/office/powerpoint/2010/main" val="4218416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extLst>
              <p:ext uri="{D42A27DB-BD31-4B8C-83A1-F6EECF244321}">
                <p14:modId xmlns:p14="http://schemas.microsoft.com/office/powerpoint/2010/main" val="3944120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D3D58FE-806B-23FA-DB66-B630875100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8728A37-727C-7A69-0049-DA56F9CD10B8}"/>
              </a:ext>
            </a:extLst>
          </p:cNvPr>
          <p:cNvSpPr>
            <a:spLocks noGrp="1"/>
          </p:cNvSpPr>
          <p:nvPr>
            <p:ph type="title"/>
            <p:custDataLst>
              <p:tags r:id="rId2"/>
            </p:custDataLst>
          </p:nvPr>
        </p:nvSpPr>
        <p:spPr>
          <a:xfrm>
            <a:off x="1479480" y="451631"/>
            <a:ext cx="1017912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Case Build</a:t>
            </a:r>
          </a:p>
        </p:txBody>
      </p:sp>
      <p:sp>
        <p:nvSpPr>
          <p:cNvPr id="6" name="TrackerNumBlue 7">
            <a:extLst>
              <a:ext uri="{FF2B5EF4-FFF2-40B4-BE49-F238E27FC236}">
                <a16:creationId xmlns:a16="http://schemas.microsoft.com/office/drawing/2014/main" id="{1779F7B8-4ACB-0DCC-3D14-090F312B5F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8" name="Slide Number Placeholder 7">
            <a:extLst>
              <a:ext uri="{FF2B5EF4-FFF2-40B4-BE49-F238E27FC236}">
                <a16:creationId xmlns:a16="http://schemas.microsoft.com/office/drawing/2014/main" id="{91CAA656-EF5D-6958-4CBF-F5EF2059416F}"/>
              </a:ext>
            </a:extLst>
          </p:cNvPr>
          <p:cNvSpPr>
            <a:spLocks noGrp="1"/>
          </p:cNvSpPr>
          <p:nvPr>
            <p:ph type="sldNum" sz="quarter" idx="12"/>
          </p:nvPr>
        </p:nvSpPr>
        <p:spPr/>
        <p:txBody>
          <a:bodyPr/>
          <a:lstStyle/>
          <a:p>
            <a:fld id="{BCDE79FB-97BA-492B-8D57-F1373F9ADA95}" type="slidenum">
              <a:rPr lang="en-US" smtClean="0"/>
              <a:t>47</a:t>
            </a:fld>
            <a:endParaRPr lang="en-US"/>
          </a:p>
        </p:txBody>
      </p:sp>
      <p:sp>
        <p:nvSpPr>
          <p:cNvPr id="4" name="Rectangle 3">
            <a:extLst>
              <a:ext uri="{FF2B5EF4-FFF2-40B4-BE49-F238E27FC236}">
                <a16:creationId xmlns:a16="http://schemas.microsoft.com/office/drawing/2014/main" id="{B1AF1E71-CC49-235A-F67A-BB81E89E7D87}"/>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B5A8E6BC-FFC0-7F44-4726-C787844FE12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B82463AA-DA34-6373-E54C-3BF5A954529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B0E16E45-1E43-8E71-7004-FEBA915DC0A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3DDF75-C0EA-7D51-ECA7-C080F5B486D7}"/>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6E21EBBE-4768-792E-A838-03DE4016C0B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044423-8016-B1B0-07CD-30A78EB4A7E9}"/>
              </a:ext>
            </a:extLst>
          </p:cNvPr>
          <p:cNvSpPr txBox="1">
            <a:spLocks/>
          </p:cNvSpPr>
          <p:nvPr/>
        </p:nvSpPr>
        <p:spPr>
          <a:xfrm>
            <a:off x="554737" y="1447653"/>
            <a:ext cx="3069242"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Standardized ERCOT intake and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Clear eligibility and inclusion rules for Batch Zero</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Defined modeling treatment at entry</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Transparent study case development </a:t>
            </a:r>
            <a:r>
              <a:rPr lang="en-US"/>
              <a:t>(posted to MIS Secure)</a:t>
            </a:r>
            <a:endParaRPr kumimoji="0" lang="en-US" sz="16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D18A2602-DC32-F4B2-9152-0883EF3ADA46}"/>
              </a:ext>
            </a:extLst>
          </p:cNvPr>
          <p:cNvSpPr txBox="1">
            <a:spLocks/>
          </p:cNvSpPr>
          <p:nvPr/>
        </p:nvSpPr>
        <p:spPr>
          <a:xfrm>
            <a:off x="4110527" y="1447653"/>
            <a:ext cx="7526737" cy="45473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Batch Zero, the interconnecting TDSP submits required project information and any required </a:t>
            </a:r>
            <a:r>
              <a:rPr lang="en-US"/>
              <a:t>attestations demonstrating required commitment criteria (e.g., site readiness activities, long-lead equipment orders, notice to proceed, power supply arrangements) (per Section 9.2.1.1(e)–(f))</a:t>
            </a:r>
            <a:r>
              <a:rPr kumimoji="0" lang="en-US" sz="1600" b="0" i="0" u="none" strike="noStrike" kern="1200" cap="none" spc="0" normalizeH="0" baseline="0" noProof="0">
                <a:ln>
                  <a:noFill/>
                </a:ln>
                <a:effectLst/>
                <a:uLnTx/>
                <a:uFillTx/>
                <a:latin typeface="Arial"/>
                <a:ea typeface="+mn-ea"/>
                <a:cs typeface="+mn-cs"/>
              </a:rPr>
              <a:t> by the applicable deadlines </a:t>
            </a:r>
            <a:r>
              <a:rPr lang="en-US"/>
              <a:t>(July 10 for ILLE milestones, July 24 for TDSP submission to ERCOT), including DSP/TSP attestation of end-use customer arrangements, where applicable</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applies the Batch Zero eligibility criteria to determine which Large Loads are included and whether they are treated as base load not subject to further evaluation or load subject to reliability assessment and allocation including ERCOTs determination of whether </a:t>
            </a:r>
            <a:r>
              <a:rPr lang="en-US"/>
              <a:t>existing interconnection studies are valid, with certain studies deemed complete and valid without further review under Section 9.2.1.4(3) (e.g., studies associated with RPG-endorsed projects or completed legacy interconnection processes per Section 9.2.1.4)</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Projects that do not meet the criteria or fail to submit required information by the deadline are excluded from Batch Zero and evaluated in a future process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develops the 2028–2032 study cases </a:t>
            </a:r>
            <a:r>
              <a:rPr lang="en-US"/>
              <a:t>based on planning models and approved study methodology</a:t>
            </a:r>
            <a:r>
              <a:rPr kumimoji="0" lang="en-US" sz="1600" b="0" i="0" u="none" strike="noStrike" kern="1200" cap="none" spc="0" normalizeH="0" baseline="0" noProof="0">
                <a:ln>
                  <a:noFill/>
                </a:ln>
                <a:effectLst/>
                <a:uLnTx/>
                <a:uFillTx/>
                <a:latin typeface="Arial"/>
                <a:ea typeface="+mn-ea"/>
                <a:cs typeface="+mn-cs"/>
              </a:rPr>
              <a:t>, and posts those cases to the MIS Secure area to provide transparency into study assumptions</a:t>
            </a:r>
          </a:p>
        </p:txBody>
      </p:sp>
      <p:sp>
        <p:nvSpPr>
          <p:cNvPr id="13" name="Text Placeholder 20">
            <a:extLst>
              <a:ext uri="{FF2B5EF4-FFF2-40B4-BE49-F238E27FC236}">
                <a16:creationId xmlns:a16="http://schemas.microsoft.com/office/drawing/2014/main" id="{67EE2A7A-A770-4763-FEEE-E26359D93BD7}"/>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9.2.1–9.2.2 (Eligibility, Submission, and Study Validation)</a:t>
            </a:r>
          </a:p>
        </p:txBody>
      </p:sp>
      <p:sp>
        <p:nvSpPr>
          <p:cNvPr id="14" name="TextBox 13">
            <a:extLst>
              <a:ext uri="{FF2B5EF4-FFF2-40B4-BE49-F238E27FC236}">
                <a16:creationId xmlns:a16="http://schemas.microsoft.com/office/drawing/2014/main" id="{628E6F54-6433-1265-4483-8857F936F372}"/>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4200917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extLst>
              <p:ext uri="{D42A27DB-BD31-4B8C-83A1-F6EECF244321}">
                <p14:modId xmlns:p14="http://schemas.microsoft.com/office/powerpoint/2010/main" val="13829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38A7D4E3-C43C-D235-9B5E-B79E0FE37628}"/>
              </a:ext>
            </a:extLst>
          </p:cNvPr>
          <p:cNvSpPr>
            <a:spLocks noGrp="1"/>
          </p:cNvSpPr>
          <p:nvPr>
            <p:ph type="sldNum" sz="quarter" idx="12"/>
          </p:nvPr>
        </p:nvSpPr>
        <p:spPr/>
        <p:txBody>
          <a:bodyPr/>
          <a:lstStyle/>
          <a:p>
            <a:fld id="{BCDE79FB-97BA-492B-8D57-F1373F9ADA95}" type="slidenum">
              <a:rPr lang="en-US" smtClean="0"/>
              <a:t>48</a:t>
            </a:fld>
            <a:endParaRPr lang="en-US"/>
          </a:p>
        </p:txBody>
      </p:sp>
      <p:sp>
        <p:nvSpPr>
          <p:cNvPr id="3" name="Rectangle 2">
            <a:extLst>
              <a:ext uri="{FF2B5EF4-FFF2-40B4-BE49-F238E27FC236}">
                <a16:creationId xmlns:a16="http://schemas.microsoft.com/office/drawing/2014/main" id="{E22A083E-1ADB-16BA-8927-AED7E28E6CE6}"/>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8233016D-CFA1-27D9-C334-F4D6AE9709B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897468B-8EB4-80A4-01BB-C9017FEEE86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F9A5BBC8-DCC1-DCDB-2DAA-05FE9EC8E113}"/>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EB06AE-6D25-5795-DF45-8A09FBAAB39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5704F174-CEEA-EBE8-EF3A-61592377746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B10FD5-A33F-1042-4BE3-49629FFC944A}"/>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performs a singular, system-wide steady-state study for all Large Loads included in Batch Zero using SSWG derived base cases appropriate for the study horizon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studies all scenarios and contingencies necessary to assess reliability with applicable NERC Reliability Standards, ERCOT Protocols, the Planning Guide, and Operating Guides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As soon as violations are identified, ERCOT begins collaborative, iterative process working with TSPs to identify feasible transmission upgrades </a:t>
            </a:r>
            <a:r>
              <a:rPr lang="en-US"/>
              <a:t>with ERCOT making final determinations </a:t>
            </a:r>
            <a:r>
              <a:rPr kumimoji="0" lang="en-US" sz="1600" b="0" i="0" u="none" strike="noStrike" kern="1200" cap="none" spc="0" normalizeH="0" baseline="0" noProof="0">
                <a:ln>
                  <a:noFill/>
                </a:ln>
                <a:effectLst/>
                <a:uLnTx/>
                <a:uFillTx/>
                <a:latin typeface="Arial"/>
                <a:ea typeface="+mn-ea"/>
                <a:cs typeface="+mn-cs"/>
              </a:rPr>
              <a:t>to serve the Large Loads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Large Load subject to assessment, ERCOT documents planning criteria violations and determines the amount of peak Demand that may be reliably served for each year of the 2028–2032 study period.</a:t>
            </a:r>
            <a:r>
              <a:rPr lang="en-US"/>
              <a:t> The amount of load that may be reliably served for 2033 will be set to the requested amount for load not reliably served in 2028–2032</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33929FC3-D071-504D-C010-D92051F7FDA3}"/>
              </a:ext>
            </a:extLst>
          </p:cNvPr>
          <p:cNvSpPr txBox="1">
            <a:spLocks/>
          </p:cNvSpPr>
          <p:nvPr/>
        </p:nvSpPr>
        <p:spPr>
          <a:xfrm>
            <a:off x="554737" y="1447653"/>
            <a:ext cx="3069242" cy="38087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Single, system-wide ERCOT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Reliability-based contingency analysis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Identification of planning criteria violations</a:t>
            </a:r>
          </a:p>
          <a:p>
            <a:pPr lvl="1">
              <a:buClr>
                <a:srgbClr val="000000"/>
              </a:buClr>
              <a:defRPr/>
            </a:pPr>
            <a:r>
              <a:rPr lang="en-US"/>
              <a:t>Determine the amount of peak demand that may be served reliably for each year, with allocations adjusted to be non-decreasing year-over-year and including the rule that allocations below 200 MW (or requested demand, if lower) are set to zero for that year</a:t>
            </a:r>
            <a:endParaRPr kumimoji="0" lang="en-US" sz="1600" b="0" i="0" u="none" strike="noStrike" kern="1200" cap="none" spc="0" normalizeH="0" baseline="0" noProof="0">
              <a:ln>
                <a:noFill/>
              </a:ln>
              <a:effectLst/>
              <a:uLnTx/>
              <a:uFillTx/>
              <a:latin typeface="Arial"/>
              <a:ea typeface="+mn-ea"/>
              <a:cs typeface="+mn-cs"/>
            </a:endParaRPr>
          </a:p>
        </p:txBody>
      </p:sp>
      <p:sp>
        <p:nvSpPr>
          <p:cNvPr id="23" name="2. Slide Title">
            <a:extLst>
              <a:ext uri="{FF2B5EF4-FFF2-40B4-BE49-F238E27FC236}">
                <a16:creationId xmlns:a16="http://schemas.microsoft.com/office/drawing/2014/main" id="{084DC254-7A71-A2D8-4E84-DE09E30A2F1A}"/>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Steady State Analysis</a:t>
            </a:r>
          </a:p>
        </p:txBody>
      </p:sp>
      <p:sp>
        <p:nvSpPr>
          <p:cNvPr id="24" name="TrackerNumBlue 7">
            <a:extLst>
              <a:ext uri="{FF2B5EF4-FFF2-40B4-BE49-F238E27FC236}">
                <a16:creationId xmlns:a16="http://schemas.microsoft.com/office/drawing/2014/main" id="{8A2AA067-6D09-ADA5-B815-31F1ADA62039}"/>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5" name="Text Placeholder 20">
            <a:extLst>
              <a:ext uri="{FF2B5EF4-FFF2-40B4-BE49-F238E27FC236}">
                <a16:creationId xmlns:a16="http://schemas.microsoft.com/office/drawing/2014/main" id="{4AA88473-7D9E-3F62-6395-270B80018114}"/>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9.3.1–9.3.2 (Batch Zero Study Scope and Methodology)</a:t>
            </a:r>
          </a:p>
        </p:txBody>
      </p:sp>
      <p:sp>
        <p:nvSpPr>
          <p:cNvPr id="6" name="TextBox 5">
            <a:extLst>
              <a:ext uri="{FF2B5EF4-FFF2-40B4-BE49-F238E27FC236}">
                <a16:creationId xmlns:a16="http://schemas.microsoft.com/office/drawing/2014/main" id="{5894D2F2-7DF0-6100-A68F-46B5CBE1C08D}"/>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84640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extLst>
              <p:ext uri="{D42A27DB-BD31-4B8C-83A1-F6EECF244321}">
                <p14:modId xmlns:p14="http://schemas.microsoft.com/office/powerpoint/2010/main" val="2617100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2917EF1D-6EA5-CAFC-C800-D0319509F022}"/>
              </a:ext>
            </a:extLst>
          </p:cNvPr>
          <p:cNvSpPr>
            <a:spLocks noGrp="1"/>
          </p:cNvSpPr>
          <p:nvPr>
            <p:ph type="sldNum" sz="quarter" idx="12"/>
          </p:nvPr>
        </p:nvSpPr>
        <p:spPr/>
        <p:txBody>
          <a:bodyPr/>
          <a:lstStyle/>
          <a:p>
            <a:fld id="{BCDE79FB-97BA-492B-8D57-F1373F9ADA95}" type="slidenum">
              <a:rPr lang="en-US" smtClean="0"/>
              <a:t>49</a:t>
            </a:fld>
            <a:endParaRPr lang="en-US"/>
          </a:p>
        </p:txBody>
      </p:sp>
      <p:sp>
        <p:nvSpPr>
          <p:cNvPr id="3" name="Rectangle 2">
            <a:extLst>
              <a:ext uri="{FF2B5EF4-FFF2-40B4-BE49-F238E27FC236}">
                <a16:creationId xmlns:a16="http://schemas.microsoft.com/office/drawing/2014/main" id="{C3DB413A-C922-0DF3-967F-53638B938909}"/>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821A089-2975-C5E3-D456-ADF8B149703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55DCFD36-F9E9-409E-85E4-688A00B0270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2A207789-2722-7A95-E26C-9FA1AA6F8CA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6FA07A-1CE3-42E2-12F1-AA277F8F0A0D}"/>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D84C81-CC5E-4CE5-E0C3-1C3E31FD42DB}"/>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F4635A-F9F3-5E2A-C2E7-4CFCA5328A47}"/>
              </a:ext>
            </a:extLst>
          </p:cNvPr>
          <p:cNvSpPr txBox="1">
            <a:spLocks/>
          </p:cNvSpPr>
          <p:nvPr/>
        </p:nvSpPr>
        <p:spPr>
          <a:xfrm>
            <a:off x="554737" y="1447653"/>
            <a:ext cx="3069242"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Maintain sufficient stability margin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Mitigation of identified instability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Coordination with TSPs</a:t>
            </a:r>
          </a:p>
        </p:txBody>
      </p:sp>
      <p:sp>
        <p:nvSpPr>
          <p:cNvPr id="15" name="TextBox 14">
            <a:extLst>
              <a:ext uri="{FF2B5EF4-FFF2-40B4-BE49-F238E27FC236}">
                <a16:creationId xmlns:a16="http://schemas.microsoft.com/office/drawing/2014/main" id="{329E8B31-D895-4462-5514-BEB520416B82}"/>
              </a:ext>
            </a:extLst>
          </p:cNvPr>
          <p:cNvSpPr txBox="1"/>
          <p:nvPr/>
        </p:nvSpPr>
        <p:spPr>
          <a:xfrm>
            <a:off x="4110527" y="1447653"/>
            <a:ext cx="7526737" cy="12311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If stability screening criteria violation is identified, ERCOT and the applicable TSP(s) investigates mitigation measures, including transmission improvements, and </a:t>
            </a:r>
            <a:r>
              <a:rPr lang="en-US"/>
              <a:t>incorporates stability screening results into the determination of the amount of peak Demand that may be served reliably for each year</a:t>
            </a:r>
            <a:r>
              <a:rPr kumimoji="0" lang="en-US" sz="1600" b="0" i="0" u="none" strike="noStrike" kern="1200" cap="none" spc="0" normalizeH="0" baseline="0" noProof="0">
                <a:ln>
                  <a:noFill/>
                </a:ln>
                <a:effectLst/>
                <a:uLnTx/>
                <a:uFillTx/>
                <a:latin typeface="Arial"/>
                <a:ea typeface="+mn-ea"/>
                <a:cs typeface="+mn-cs"/>
              </a:rPr>
              <a:t> reflected in the Load Commissioning Plan</a:t>
            </a:r>
            <a:endParaRPr lang="en-US"/>
          </a:p>
        </p:txBody>
      </p:sp>
      <p:sp>
        <p:nvSpPr>
          <p:cNvPr id="25" name="2. Slide Title">
            <a:extLst>
              <a:ext uri="{FF2B5EF4-FFF2-40B4-BE49-F238E27FC236}">
                <a16:creationId xmlns:a16="http://schemas.microsoft.com/office/drawing/2014/main" id="{73247159-A39A-476A-FBF4-C729676CEAA2}"/>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Stability Screening Study</a:t>
            </a:r>
          </a:p>
        </p:txBody>
      </p:sp>
      <p:sp>
        <p:nvSpPr>
          <p:cNvPr id="26" name="TrackerNumBlue 7">
            <a:extLst>
              <a:ext uri="{FF2B5EF4-FFF2-40B4-BE49-F238E27FC236}">
                <a16:creationId xmlns:a16="http://schemas.microsoft.com/office/drawing/2014/main" id="{A5467B30-F61E-A8D5-54F1-608905272510}"/>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5" name="Text Placeholder 20">
            <a:extLst>
              <a:ext uri="{FF2B5EF4-FFF2-40B4-BE49-F238E27FC236}">
                <a16:creationId xmlns:a16="http://schemas.microsoft.com/office/drawing/2014/main" id="{5A09DD08-7A1E-1306-2D03-FA5FC2A548DE}"/>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9.3.1 and 9.3.2 (Batch Zero Interconnection Study and Methodology)</a:t>
            </a:r>
          </a:p>
        </p:txBody>
      </p:sp>
      <p:sp>
        <p:nvSpPr>
          <p:cNvPr id="6" name="TextBox 5">
            <a:extLst>
              <a:ext uri="{FF2B5EF4-FFF2-40B4-BE49-F238E27FC236}">
                <a16:creationId xmlns:a16="http://schemas.microsoft.com/office/drawing/2014/main" id="{25C22045-61EA-E14E-AE98-FBD44C7E5B81}"/>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1876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extLst>
              <p:ext uri="{D42A27DB-BD31-4B8C-83A1-F6EECF244321}">
                <p14:modId xmlns:p14="http://schemas.microsoft.com/office/powerpoint/2010/main" val="3275898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4F90903-7A57-7019-6BCA-CE1B35F6F782}"/>
              </a:ext>
            </a:extLst>
          </p:cNvPr>
          <p:cNvSpPr>
            <a:spLocks noGrp="1"/>
          </p:cNvSpPr>
          <p:nvPr>
            <p:ph type="title"/>
          </p:nvPr>
        </p:nvSpPr>
        <p:spPr>
          <a:xfrm>
            <a:off x="1257300" y="457200"/>
            <a:ext cx="10401300" cy="332399"/>
          </a:xfrm>
        </p:spPr>
        <p:txBody>
          <a:bodyPr vert="horz">
            <a:spAutoFit/>
          </a:bodyPr>
          <a:lstStyle/>
          <a:p>
            <a:r>
              <a:rPr lang="en-US">
                <a:cs typeface="Arial"/>
              </a:rPr>
              <a:t>Reminder of Scope and Priorities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1008065"/>
            <a:ext cx="10781660" cy="544764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a:cs typeface="Arial"/>
              </a:rPr>
              <a:t>March 4 filings completed for Batch Zero: </a:t>
            </a:r>
            <a:r>
              <a:rPr lang="en-US" sz="1600">
                <a:cs typeface="Arial"/>
              </a:rPr>
              <a:t>ERCOT filed the Batch Zero </a:t>
            </a:r>
            <a:r>
              <a:rPr lang="en-US" sz="1600">
                <a:cs typeface="Arial"/>
                <a:hlinkClick r:id="rId5"/>
              </a:rPr>
              <a:t>PGRR145</a:t>
            </a:r>
            <a:r>
              <a:rPr lang="en-US" sz="1600">
                <a:cs typeface="Arial"/>
              </a:rPr>
              <a:t> and related </a:t>
            </a:r>
            <a:r>
              <a:rPr lang="en-US" sz="1600">
                <a:cs typeface="Arial"/>
                <a:hlinkClick r:id="rId6"/>
              </a:rPr>
              <a:t>NPRR1325</a:t>
            </a:r>
            <a:r>
              <a:rPr lang="en-US" sz="1600">
                <a:cs typeface="Arial"/>
              </a:rPr>
              <a:t> on March 4, initiating the formal governance process and aligning with the May PRS/ROS/TAC sequence and June 1 Board target reflected in the critical path timeline</a:t>
            </a:r>
          </a:p>
          <a:p>
            <a:pPr marL="742950" lvl="1" indent="-285750">
              <a:spcBef>
                <a:spcPts val="300"/>
              </a:spcBef>
              <a:spcAft>
                <a:spcPts val="300"/>
              </a:spcAft>
              <a:buFont typeface="Courier New" panose="02070309020205020404" pitchFamily="49" charset="0"/>
              <a:buChar char="o"/>
            </a:pPr>
            <a:r>
              <a:rPr lang="en-US" sz="1600" b="1"/>
              <a:t>March 17 ERCOT comments filed</a:t>
            </a:r>
          </a:p>
          <a:p>
            <a:pPr marL="742950" lvl="1" indent="-285750">
              <a:spcBef>
                <a:spcPts val="300"/>
              </a:spcBef>
              <a:spcAft>
                <a:spcPts val="300"/>
              </a:spcAft>
              <a:buFont typeface="Courier New" panose="02070309020205020404" pitchFamily="49" charset="0"/>
              <a:buChar char="o"/>
            </a:pPr>
            <a:r>
              <a:rPr lang="en-US" sz="1600" b="1"/>
              <a:t>April 4 ERCOT comments filed</a:t>
            </a:r>
            <a:endParaRPr lang="en-US" sz="1600"/>
          </a:p>
          <a:p>
            <a:pPr marL="742950" lvl="1" indent="-285750">
              <a:spcBef>
                <a:spcPts val="300"/>
              </a:spcBef>
              <a:spcAft>
                <a:spcPts val="300"/>
              </a:spcAft>
              <a:buFont typeface="Courier New" panose="02070309020205020404" pitchFamily="49" charset="0"/>
              <a:buChar char="o"/>
            </a:pPr>
            <a:r>
              <a:rPr lang="en-US" sz="1600" b="1"/>
              <a:t>April 23 ERCOT comments filed:</a:t>
            </a:r>
            <a:r>
              <a:rPr lang="en-US" sz="1600"/>
              <a:t> updated proposal to align with PUCT April 17 Open Meeting guidance</a:t>
            </a:r>
          </a:p>
          <a:p>
            <a:pPr marL="742950" lvl="1" indent="-285750">
              <a:spcBef>
                <a:spcPts val="300"/>
              </a:spcBef>
              <a:spcAft>
                <a:spcPts val="300"/>
              </a:spcAft>
              <a:buFont typeface="Courier New" panose="02070309020205020404" pitchFamily="49" charset="0"/>
              <a:buChar char="o"/>
            </a:pPr>
            <a:r>
              <a:rPr lang="en-US" sz="1600" b="1">
                <a:hlinkClick r:id="rId7"/>
              </a:rPr>
              <a:t>April 30 ERCOT comments filed</a:t>
            </a:r>
            <a:r>
              <a:rPr lang="en-US" sz="1600" b="1"/>
              <a:t>:</a:t>
            </a:r>
            <a:r>
              <a:rPr lang="en-US" sz="1600"/>
              <a:t> further refined proposal to operationalize framework (standardized financial security methodology, expanded eligibility pathways, enhanced study validation, Year 6/structured study design and allocation mechanics)</a:t>
            </a:r>
          </a:p>
          <a:p>
            <a:pPr marL="285750" indent="-285750">
              <a:spcBef>
                <a:spcPts val="300"/>
              </a:spcBef>
              <a:spcAft>
                <a:spcPts val="300"/>
              </a:spcAft>
              <a:buFont typeface="Arial" panose="020B0604020202020204" pitchFamily="34" charset="0"/>
              <a:buChar char="•"/>
            </a:pPr>
            <a:endParaRPr lang="en-US" sz="1600">
              <a:cs typeface="Arial"/>
            </a:endParaRPr>
          </a:p>
          <a:p>
            <a:pPr marL="285750" indent="-285750">
              <a:spcBef>
                <a:spcPts val="300"/>
              </a:spcBef>
              <a:spcAft>
                <a:spcPts val="300"/>
              </a:spcAft>
              <a:buFont typeface="Arial" panose="020B0604020202020204" pitchFamily="34" charset="0"/>
              <a:buChar char="•"/>
            </a:pPr>
            <a:r>
              <a:rPr lang="en-US" sz="1600" b="1"/>
              <a:t>ERCOT progressing CLR and BYOG design through parallel comment tracks:</a:t>
            </a:r>
            <a:r>
              <a:rPr lang="en-US" sz="1600"/>
              <a:t> Batch Zero comments may include or exclude CLR/BYOG elements, with ERCOT Market Rules managing versioning</a:t>
            </a:r>
            <a:endParaRPr lang="en-US" sz="1600">
              <a:cs typeface="Arial"/>
            </a:endParaRPr>
          </a:p>
          <a:p>
            <a:pPr marL="742950" lvl="1" indent="-285750">
              <a:spcBef>
                <a:spcPts val="300"/>
              </a:spcBef>
              <a:spcAft>
                <a:spcPts val="300"/>
              </a:spcAft>
              <a:buFont typeface="Arial" panose="020B0604020202020204" pitchFamily="34" charset="0"/>
              <a:buChar char="•"/>
            </a:pPr>
            <a:r>
              <a:rPr lang="en-US" sz="1600" b="1"/>
              <a:t>CLR status:</a:t>
            </a:r>
            <a:r>
              <a:rPr lang="en-US" sz="1600"/>
              <a:t> April 17 comments filed, formally introducing and detailing PCLR framework (e.g., modular construct, operational treatment, linkage to future market implementation)</a:t>
            </a:r>
          </a:p>
          <a:p>
            <a:pPr marL="742950" lvl="1" indent="-285750">
              <a:spcBef>
                <a:spcPts val="300"/>
              </a:spcBef>
              <a:spcAft>
                <a:spcPts val="300"/>
              </a:spcAft>
              <a:buFont typeface="Arial" panose="020B0604020202020204" pitchFamily="34" charset="0"/>
              <a:buChar char="•"/>
            </a:pPr>
            <a:r>
              <a:rPr lang="en-US" sz="1600" b="1"/>
              <a:t>BYOG Status: </a:t>
            </a:r>
            <a:r>
              <a:rPr lang="en-US" sz="1600">
                <a:hlinkClick r:id="rId8"/>
              </a:rPr>
              <a:t>May 2 comments </a:t>
            </a:r>
            <a:r>
              <a:rPr lang="en-US" sz="1600"/>
              <a:t>filed, formally introducing and detailing Withdrawal-Limited PUN (i.e., BYOG) concept</a:t>
            </a:r>
          </a:p>
          <a:p>
            <a:pPr marL="285750" indent="-285750">
              <a:spcBef>
                <a:spcPts val="300"/>
              </a:spcBef>
              <a:spcAft>
                <a:spcPts val="300"/>
              </a:spcAft>
              <a:buFont typeface="Arial" panose="020B0604020202020204" pitchFamily="34" charset="0"/>
              <a:buChar char="•"/>
            </a:pPr>
            <a:endParaRPr lang="en-US" sz="1600" b="1"/>
          </a:p>
          <a:p>
            <a:pPr marL="285750" indent="-285750">
              <a:spcBef>
                <a:spcPts val="300"/>
              </a:spcBef>
              <a:spcAft>
                <a:spcPts val="300"/>
              </a:spcAft>
              <a:buFont typeface="Arial" panose="020B0604020202020204" pitchFamily="34" charset="0"/>
              <a:buChar char="•"/>
            </a:pPr>
            <a:r>
              <a:rPr lang="en-US" sz="1600" b="1"/>
              <a:t>April 29 PUCT Staff comments filed:</a:t>
            </a:r>
            <a:r>
              <a:rPr lang="en-US" sz="1600"/>
              <a:t> endorse ERCOT’s April 23 comments; clarify eligibility and study validity, and define financial commitments (non-refundable interconnection costs, tiered refundability for upgrades)</a:t>
            </a:r>
            <a:endParaRPr lang="en-US" sz="1600" b="1"/>
          </a:p>
        </p:txBody>
      </p:sp>
      <p:sp>
        <p:nvSpPr>
          <p:cNvPr id="4" name="Slide Number Placeholder 5">
            <a:extLst>
              <a:ext uri="{FF2B5EF4-FFF2-40B4-BE49-F238E27FC236}">
                <a16:creationId xmlns:a16="http://schemas.microsoft.com/office/drawing/2014/main" id="{ABA65317-5289-5523-3290-6FB54548E31F}"/>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4085265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extLst>
              <p:ext uri="{D42A27DB-BD31-4B8C-83A1-F6EECF244321}">
                <p14:modId xmlns:p14="http://schemas.microsoft.com/office/powerpoint/2010/main" val="2922376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3AF49725-1938-3BA0-AFE5-D877804BAB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CB5286BC-B5CD-ED95-0429-66B2BA5CD562}"/>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388DE60D-6B2A-23C0-1863-924B3A80327A}"/>
              </a:ext>
            </a:extLst>
          </p:cNvPr>
          <p:cNvSpPr>
            <a:spLocks noGrp="1"/>
          </p:cNvSpPr>
          <p:nvPr>
            <p:ph type="sldNum" sz="quarter" idx="12"/>
          </p:nvPr>
        </p:nvSpPr>
        <p:spPr/>
        <p:txBody>
          <a:bodyPr/>
          <a:lstStyle/>
          <a:p>
            <a:fld id="{BCDE79FB-97BA-492B-8D57-F1373F9ADA95}" type="slidenum">
              <a:rPr lang="en-US" smtClean="0"/>
              <a:t>50</a:t>
            </a:fld>
            <a:endParaRPr lang="en-US"/>
          </a:p>
        </p:txBody>
      </p:sp>
      <p:sp>
        <p:nvSpPr>
          <p:cNvPr id="9" name="Rectangle 8">
            <a:extLst>
              <a:ext uri="{FF2B5EF4-FFF2-40B4-BE49-F238E27FC236}">
                <a16:creationId xmlns:a16="http://schemas.microsoft.com/office/drawing/2014/main" id="{267F1C21-0181-294F-682A-49802064EEF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797639E-C4BD-D154-5C8D-F1905B9BC02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CB2A1E05-4DEE-5E41-14E6-6A35C08E954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E69AC6-5D0C-0881-0E40-F514BD0D2ACC}"/>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6D3CFDB-E09C-7906-36BC-3BA40CBEB9E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1238D8-56F4-EC08-5FFC-6A444CFAA014}"/>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Actionable study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MW allocations by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required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Security visibility</a:t>
            </a:r>
          </a:p>
        </p:txBody>
      </p:sp>
      <p:sp>
        <p:nvSpPr>
          <p:cNvPr id="22" name="TextBox 21">
            <a:extLst>
              <a:ext uri="{FF2B5EF4-FFF2-40B4-BE49-F238E27FC236}">
                <a16:creationId xmlns:a16="http://schemas.microsoft.com/office/drawing/2014/main" id="{5B53D7CB-1332-C5CD-E462-1C3DDD91E6C2}"/>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produces the Batch Zero Report summarizing study results and identified transmission upgrades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assessed Large Load, ERCOT updates the originally provided Load Commissioning Plan reflecting the amount of peak Demand that can be reliably served each year and the upgrades required to support each level of Demand</a:t>
            </a:r>
            <a:r>
              <a:rPr lang="en-US">
                <a:latin typeface="Arial"/>
              </a:rPr>
              <a:t>. </a:t>
            </a:r>
            <a:br>
              <a:rPr lang="en-US"/>
            </a:br>
            <a:r>
              <a:rPr lang="en-US"/>
              <a:t>The amount of load that may be reliably served for 2033 will be set equal to requested MW for load not achievable in earlier years</a:t>
            </a:r>
          </a:p>
          <a:p>
            <a:pPr lvl="1">
              <a:buClr>
                <a:srgbClr val="000000"/>
              </a:buClr>
              <a:defRPr/>
            </a:pPr>
            <a:r>
              <a:rPr lang="en-US">
                <a:ea typeface="+mn-lt"/>
                <a:cs typeface="+mn-lt"/>
              </a:rPr>
              <a:t>ERCOT includes estimated security requirements in the Batch Zero Report based on TSP cost inputs; TSPs finalize financial security and CIAC obligations in the Interconnection Agreement</a:t>
            </a:r>
            <a:endParaRPr lang="en-US" sz="1600" b="0" i="0" u="none" kern="1200" cap="none" spc="0" normalizeH="0" baseline="0" noProof="0">
              <a:ln>
                <a:noFill/>
              </a:ln>
              <a:effectLst/>
              <a:uLnTx/>
              <a:uFillTx/>
              <a:ea typeface="+mn-lt"/>
              <a:cs typeface="+mn-lt"/>
            </a:endParaRPr>
          </a:p>
          <a:p>
            <a:pPr lvl="1">
              <a:buClr>
                <a:srgbClr val="000000"/>
              </a:buClr>
              <a:defRPr/>
            </a:pPr>
            <a:r>
              <a:rPr lang="en-US"/>
              <a:t>Execution of an Interconnection Agreement (per PUCT Rule 25.194), as confirmed via DSP attestation, is required for the ILLE to accept allocated MW amounts and schedule</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CC7B73C5-420B-4E3E-5E8C-76BC77BC8DB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Final Report</a:t>
            </a:r>
          </a:p>
        </p:txBody>
      </p:sp>
      <p:sp>
        <p:nvSpPr>
          <p:cNvPr id="5" name="TrackerNumBlue 7">
            <a:extLst>
              <a:ext uri="{FF2B5EF4-FFF2-40B4-BE49-F238E27FC236}">
                <a16:creationId xmlns:a16="http://schemas.microsoft.com/office/drawing/2014/main" id="{4E9FDBAE-1A73-667C-4A9B-C2B123EDE5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6" name="Text Placeholder 20">
            <a:extLst>
              <a:ext uri="{FF2B5EF4-FFF2-40B4-BE49-F238E27FC236}">
                <a16:creationId xmlns:a16="http://schemas.microsoft.com/office/drawing/2014/main" id="{87231A63-F81C-6BC7-7F22-71316FC8636D}"/>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9.4 and 9.3.1 (Batch Zero Report, ILLE Commitment, and timeline)</a:t>
            </a:r>
          </a:p>
        </p:txBody>
      </p:sp>
      <p:sp>
        <p:nvSpPr>
          <p:cNvPr id="15" name="TextBox 14">
            <a:extLst>
              <a:ext uri="{FF2B5EF4-FFF2-40B4-BE49-F238E27FC236}">
                <a16:creationId xmlns:a16="http://schemas.microsoft.com/office/drawing/2014/main" id="{271ABCAC-0359-5DDE-9C2D-C7C7DBBFEC99}"/>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694672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extLst>
              <p:ext uri="{D42A27DB-BD31-4B8C-83A1-F6EECF244321}">
                <p14:modId xmlns:p14="http://schemas.microsoft.com/office/powerpoint/2010/main" val="669772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12EA0EEA-0516-8E7B-5AF7-9CAEDAB4E6E8}"/>
              </a:ext>
            </a:extLst>
          </p:cNvPr>
          <p:cNvSpPr>
            <a:spLocks noGrp="1"/>
          </p:cNvSpPr>
          <p:nvPr>
            <p:ph type="sldNum" sz="quarter" idx="12"/>
          </p:nvPr>
        </p:nvSpPr>
        <p:spPr/>
        <p:txBody>
          <a:bodyPr/>
          <a:lstStyle/>
          <a:p>
            <a:fld id="{BCDE79FB-97BA-492B-8D57-F1373F9ADA95}" type="slidenum">
              <a:rPr lang="en-US" smtClean="0"/>
              <a:t>51</a:t>
            </a:fld>
            <a:endParaRPr lang="en-US"/>
          </a:p>
        </p:txBody>
      </p:sp>
      <p:sp>
        <p:nvSpPr>
          <p:cNvPr id="3" name="Rectangle 2">
            <a:extLst>
              <a:ext uri="{FF2B5EF4-FFF2-40B4-BE49-F238E27FC236}">
                <a16:creationId xmlns:a16="http://schemas.microsoft.com/office/drawing/2014/main" id="{5A8E2C78-D530-5F79-3FDE-D492F6764E2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3019FCDC-9254-5F73-CA6F-2EE64E5E403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136F124-643D-A48C-B402-39C6AD26B1C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76F1CCD4-9AC6-855C-D9BF-1CF846A5EEA4}"/>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71F467-C7A7-986D-82C3-AB4651A6D9E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421707C4-B547-B8B0-626A-669E5393D97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08E8E1-AC98-609D-B666-3B3B019F6781}"/>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commitment gate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TDSP attestation as trigger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projects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Planning certainty before refinement</a:t>
            </a:r>
          </a:p>
        </p:txBody>
      </p:sp>
      <p:sp>
        <p:nvSpPr>
          <p:cNvPr id="15" name="TextBox 14">
            <a:extLst>
              <a:ext uri="{FF2B5EF4-FFF2-40B4-BE49-F238E27FC236}">
                <a16:creationId xmlns:a16="http://schemas.microsoft.com/office/drawing/2014/main" id="{677A844E-A2C1-782F-8F4F-A613F7537F93}"/>
              </a:ext>
            </a:extLst>
          </p:cNvPr>
          <p:cNvSpPr txBox="1">
            <a:spLocks/>
          </p:cNvSpPr>
          <p:nvPr/>
        </p:nvSpPr>
        <p:spPr>
          <a:xfrm>
            <a:off x="4110527" y="1447653"/>
            <a:ext cx="7526737" cy="43011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To accept the allocated MW and schedule documented in the LCP, the ILLE must execute a </a:t>
            </a:r>
            <a:r>
              <a:rPr lang="en-US"/>
              <a:t>binding Interconnection Agreement by the commitment deadline. The Interconnection Agreement must meet applicable requirements (e.g., PUCT Rule 25.194), including financial security and CIAC obligations; required disclosures are separately attested per Section 9.7</a:t>
            </a:r>
            <a:endParaRPr lang="en-US" sz="1600" b="0" i="0" u="none" strike="noStrike" kern="1200" cap="none" spc="0" normalizeH="0" baseline="0" noProof="0">
              <a:ln>
                <a:noFill/>
              </a:ln>
              <a:effectLst/>
              <a:uLnTx/>
              <a:uFillTx/>
              <a:latin typeface="Arial"/>
              <a:cs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The interconnecting </a:t>
            </a:r>
            <a:r>
              <a:rPr lang="en-US">
                <a:latin typeface="Arial"/>
              </a:rPr>
              <a:t>DSP</a:t>
            </a:r>
            <a:r>
              <a:rPr kumimoji="0" lang="en-US" sz="1600" b="0" i="0" u="none" strike="noStrike" kern="1200" cap="none" spc="0" normalizeH="0" baseline="0" noProof="0">
                <a:ln>
                  <a:noFill/>
                </a:ln>
                <a:effectLst/>
                <a:uLnTx/>
                <a:uFillTx/>
                <a:latin typeface="Arial"/>
                <a:ea typeface="+mn-ea"/>
                <a:cs typeface="+mn-cs"/>
              </a:rPr>
              <a:t> must </a:t>
            </a:r>
            <a:r>
              <a:rPr lang="en-US"/>
              <a:t>submit formal attestation to ERCOT confirming that the ILLE has executed the Interconnection Agreement by the deadline. This attestation serves as verification that the load has satisfied the commitment requirement for inclusion in the Batch Zero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Large Loads that do not </a:t>
            </a:r>
            <a:r>
              <a:rPr lang="en-US"/>
              <a:t>satisfy the commitment requirement by the deadline are deemed withdrawn from the Batch Zero process and are excluded from the Refinement Study and resulting Transmission Plan</a:t>
            </a:r>
            <a:endParaRPr lang="en-US">
              <a:latin typeface="Arial"/>
            </a:endParaRPr>
          </a:p>
          <a:p>
            <a:pPr lvl="1">
              <a:buClr>
                <a:srgbClr val="000000"/>
              </a:buClr>
              <a:defRPr/>
            </a:pPr>
            <a:r>
              <a:rPr lang="en-US"/>
              <a:t>MW allocations for Large Loads that meet the commitment requirement by the deadline are preserved and are not adjusted during the Refinement Study once commitment requirements are met. The Refinement Study may modify recommended transmission facility improvements but does not revisit committed MW amounts</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683BB806-C21E-3D66-BC56-820472A61D46}"/>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Developer Commitment Deadline</a:t>
            </a:r>
          </a:p>
        </p:txBody>
      </p:sp>
      <p:sp>
        <p:nvSpPr>
          <p:cNvPr id="5" name="TrackerNumBlue 7">
            <a:extLst>
              <a:ext uri="{FF2B5EF4-FFF2-40B4-BE49-F238E27FC236}">
                <a16:creationId xmlns:a16="http://schemas.microsoft.com/office/drawing/2014/main" id="{DE2B6432-7985-F379-B094-D379C8312A55}"/>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5</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16" name="Text Placeholder 20">
            <a:extLst>
              <a:ext uri="{FF2B5EF4-FFF2-40B4-BE49-F238E27FC236}">
                <a16:creationId xmlns:a16="http://schemas.microsoft.com/office/drawing/2014/main" id="{D633EA50-01CF-72B3-4640-7FDE43999EA9}"/>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 9.4 (ILLE Commitment and Refinement eligibility)</a:t>
            </a:r>
          </a:p>
        </p:txBody>
      </p:sp>
      <p:sp>
        <p:nvSpPr>
          <p:cNvPr id="17" name="TextBox 16">
            <a:extLst>
              <a:ext uri="{FF2B5EF4-FFF2-40B4-BE49-F238E27FC236}">
                <a16:creationId xmlns:a16="http://schemas.microsoft.com/office/drawing/2014/main" id="{864B1BB6-8313-C0A7-139C-4856FD1C5517}"/>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959080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extLst>
              <p:ext uri="{D42A27DB-BD31-4B8C-83A1-F6EECF244321}">
                <p14:modId xmlns:p14="http://schemas.microsoft.com/office/powerpoint/2010/main" val="3275974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08F78D65-82E5-F8C0-6FD5-45FBD199BC84}"/>
              </a:ext>
            </a:extLst>
          </p:cNvPr>
          <p:cNvSpPr>
            <a:spLocks noGrp="1"/>
          </p:cNvSpPr>
          <p:nvPr>
            <p:ph type="sldNum" sz="quarter" idx="12"/>
          </p:nvPr>
        </p:nvSpPr>
        <p:spPr/>
        <p:txBody>
          <a:bodyPr/>
          <a:lstStyle/>
          <a:p>
            <a:fld id="{BCDE79FB-97BA-492B-8D57-F1373F9ADA95}" type="slidenum">
              <a:rPr lang="en-US" smtClean="0"/>
              <a:t>52</a:t>
            </a:fld>
            <a:endParaRPr lang="en-US"/>
          </a:p>
        </p:txBody>
      </p:sp>
      <p:sp>
        <p:nvSpPr>
          <p:cNvPr id="3" name="Rectangle 2">
            <a:extLst>
              <a:ext uri="{FF2B5EF4-FFF2-40B4-BE49-F238E27FC236}">
                <a16:creationId xmlns:a16="http://schemas.microsoft.com/office/drawing/2014/main" id="{B2A2FE26-41A9-82A5-A279-66CA0C44AA81}"/>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B9362E8-274C-0C9E-505A-9AFD2C013E1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7963105-94DF-E5BA-8B65-DD48A4921DA6}"/>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6F9C1398-38A5-918D-4229-41D4C60A90C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FF6F25-11D5-1775-E79B-F2395AB711C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4C22C840-F1FF-0809-2529-21AFDDE18B4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68122E-28D3-C310-197A-37C70538C09A}"/>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Re-evaluation of identified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Right-sizing of transmission scope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Preparation of Transmission Plan for RPG</a:t>
            </a:r>
          </a:p>
        </p:txBody>
      </p:sp>
      <p:sp>
        <p:nvSpPr>
          <p:cNvPr id="14" name="TextBox 13">
            <a:extLst>
              <a:ext uri="{FF2B5EF4-FFF2-40B4-BE49-F238E27FC236}">
                <a16:creationId xmlns:a16="http://schemas.microsoft.com/office/drawing/2014/main" id="{8941D379-2D5D-8A0A-D7D6-4DAD3B0971F8}"/>
              </a:ext>
            </a:extLst>
          </p:cNvPr>
          <p:cNvSpPr txBox="1">
            <a:spLocks/>
          </p:cNvSpPr>
          <p:nvPr/>
        </p:nvSpPr>
        <p:spPr>
          <a:xfrm>
            <a:off x="4110527" y="1447653"/>
            <a:ext cx="7526737" cy="31085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Immediately following the commitment deadline, ERCOT updates the Batch Zero study to include only </a:t>
            </a:r>
            <a:r>
              <a:rPr kumimoji="0" lang="en-US" sz="1600" b="0" i="0" u="none" strike="noStrike" kern="1200" cap="none" spc="0" normalizeH="0" baseline="0" noProof="0">
                <a:ln>
                  <a:noFill/>
                </a:ln>
                <a:effectLst/>
                <a:uLnTx/>
                <a:uFillTx/>
                <a:latin typeface="Arial"/>
                <a:ea typeface="+mn-ea"/>
                <a:cs typeface="+mn-cs"/>
              </a:rPr>
              <a:t>those Large Loads that met commitment requirements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evaluates whether the remaining loads continue to result in planning criteria violations and whether previously identified transmission upgrades are still needed, need modification, or are no longer required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works iteratively with relevant TSPs during this period and develops the final Transmission Plan to be delivered to RPG</a:t>
            </a:r>
          </a:p>
          <a:p>
            <a:pPr lvl="1">
              <a:buClr>
                <a:srgbClr val="000000"/>
              </a:buClr>
              <a:defRPr/>
            </a:pPr>
            <a:r>
              <a:rPr lang="en-US"/>
              <a:t>The Refinement Study may modify recommended transmission improvements but does not adjust MW allocations, </a:t>
            </a:r>
            <a:r>
              <a:rPr lang="en-US">
                <a:solidFill>
                  <a:srgbClr val="FF0000"/>
                </a:solidFill>
              </a:rPr>
              <a:t>financial security or cost obligations</a:t>
            </a:r>
            <a:r>
              <a:rPr lang="en-US"/>
              <a:t> for Large Loads that met commitment criteria</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The Refinement Study results in a final report and recommended Transmission Facility improvements submitted for RPG Project Review</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39FC2CEF-916D-D5C3-978A-1ED1189F661C}"/>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Batch Refinement Study</a:t>
            </a:r>
          </a:p>
        </p:txBody>
      </p:sp>
      <p:sp>
        <p:nvSpPr>
          <p:cNvPr id="17" name="TrackerNumBlue 7">
            <a:extLst>
              <a:ext uri="{FF2B5EF4-FFF2-40B4-BE49-F238E27FC236}">
                <a16:creationId xmlns:a16="http://schemas.microsoft.com/office/drawing/2014/main" id="{DD5A5C2A-6A37-BC00-2066-A219F94E9972}"/>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6</a:t>
            </a:r>
          </a:p>
        </p:txBody>
      </p:sp>
      <p:sp>
        <p:nvSpPr>
          <p:cNvPr id="15" name="Text Placeholder 20">
            <a:extLst>
              <a:ext uri="{FF2B5EF4-FFF2-40B4-BE49-F238E27FC236}">
                <a16:creationId xmlns:a16="http://schemas.microsoft.com/office/drawing/2014/main" id="{6E6DEDFE-22BF-E997-21BB-F30796E2C44B}"/>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9.5 (Batch Zero Refinement Study and Transmission Plan)</a:t>
            </a:r>
          </a:p>
        </p:txBody>
      </p:sp>
      <p:sp>
        <p:nvSpPr>
          <p:cNvPr id="16" name="TextBox 15">
            <a:extLst>
              <a:ext uri="{FF2B5EF4-FFF2-40B4-BE49-F238E27FC236}">
                <a16:creationId xmlns:a16="http://schemas.microsoft.com/office/drawing/2014/main" id="{558B65C3-1FF6-0B23-F332-BF9548C9ABC0}"/>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658367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extLst>
              <p:ext uri="{D42A27DB-BD31-4B8C-83A1-F6EECF244321}">
                <p14:modId xmlns:p14="http://schemas.microsoft.com/office/powerpoint/2010/main" val="2070572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5312A87-728A-879B-678D-DF04E1999EA6}"/>
              </a:ext>
            </a:extLst>
          </p:cNvPr>
          <p:cNvSpPr>
            <a:spLocks noGrp="1"/>
          </p:cNvSpPr>
          <p:nvPr>
            <p:ph type="sldNum" sz="quarter" idx="12"/>
          </p:nvPr>
        </p:nvSpPr>
        <p:spPr/>
        <p:txBody>
          <a:bodyPr/>
          <a:lstStyle/>
          <a:p>
            <a:fld id="{BCDE79FB-97BA-492B-8D57-F1373F9ADA95}" type="slidenum">
              <a:rPr lang="en-US" smtClean="0"/>
              <a:t>53</a:t>
            </a:fld>
            <a:endParaRPr lang="en-US"/>
          </a:p>
        </p:txBody>
      </p:sp>
      <p:sp>
        <p:nvSpPr>
          <p:cNvPr id="48" name="Sticky">
            <a:extLst>
              <a:ext uri="{FF2B5EF4-FFF2-40B4-BE49-F238E27FC236}">
                <a16:creationId xmlns:a16="http://schemas.microsoft.com/office/drawing/2014/main" id="{9C91E71B-47F6-48AD-DB5A-F29698EAE669}"/>
              </a:ext>
            </a:extLst>
          </p:cNvPr>
          <p:cNvSpPr/>
          <p:nvPr>
            <p:custDataLst>
              <p:tags r:id="rId2"/>
            </p:custDataLst>
          </p:nvPr>
        </p:nvSpPr>
        <p:spPr>
          <a:xfrm>
            <a:off x="6418352" y="3839476"/>
            <a:ext cx="2095500" cy="389186"/>
          </a:xfrm>
          <a:prstGeom prst="foldedCorne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00" tIns="76575" rIns="63500" bIns="635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update (highlight changes)</a:t>
            </a:r>
          </a:p>
        </p:txBody>
      </p:sp>
      <p:sp>
        <p:nvSpPr>
          <p:cNvPr id="49" name="Rectangle 48">
            <a:extLst>
              <a:ext uri="{FF2B5EF4-FFF2-40B4-BE49-F238E27FC236}">
                <a16:creationId xmlns:a16="http://schemas.microsoft.com/office/drawing/2014/main" id="{CE538C0F-85A7-C29E-DF70-E3BCDE846EF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EC5B218-6142-0504-016C-74B9EB72A3E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433A34E2-0E80-5913-6779-DDCA995A1C4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52" name="Straight Connector 51">
            <a:extLst>
              <a:ext uri="{FF2B5EF4-FFF2-40B4-BE49-F238E27FC236}">
                <a16:creationId xmlns:a16="http://schemas.microsoft.com/office/drawing/2014/main" id="{32DFD5CD-2C87-34B0-7A8C-C184B8CD534F}"/>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4B9A5E5-5561-AEB7-63EF-6A7676287844}"/>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54" name="Straight Connector 53">
            <a:extLst>
              <a:ext uri="{FF2B5EF4-FFF2-40B4-BE49-F238E27FC236}">
                <a16:creationId xmlns:a16="http://schemas.microsoft.com/office/drawing/2014/main" id="{013E8726-F178-8E1F-9643-86144DD67358}"/>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EF411B-D77B-9077-0735-BA1BA022085B}"/>
              </a:ext>
            </a:extLst>
          </p:cNvPr>
          <p:cNvSpPr txBox="1">
            <a:spLocks/>
          </p:cNvSpPr>
          <p:nvPr/>
        </p:nvSpPr>
        <p:spPr>
          <a:xfrm>
            <a:off x="554737" y="1447653"/>
            <a:ext cx="3069242" cy="20851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 review and transparency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Time-bound comment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Preservation of governance pathway</a:t>
            </a:r>
          </a:p>
        </p:txBody>
      </p:sp>
      <p:sp>
        <p:nvSpPr>
          <p:cNvPr id="56" name="TextBox 55">
            <a:extLst>
              <a:ext uri="{FF2B5EF4-FFF2-40B4-BE49-F238E27FC236}">
                <a16:creationId xmlns:a16="http://schemas.microsoft.com/office/drawing/2014/main" id="{5D11CE9D-7172-D3F6-D2CC-33C293F09568}"/>
              </a:ext>
            </a:extLst>
          </p:cNvPr>
          <p:cNvSpPr txBox="1">
            <a:spLocks/>
          </p:cNvSpPr>
          <p:nvPr/>
        </p:nvSpPr>
        <p:spPr>
          <a:xfrm>
            <a:off x="4110527" y="1447653"/>
            <a:ext cx="7526737" cy="25391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submits the final Batch Zero Refinement report, including recommended Transmission Facility improvements, for RPG Project Review in accordance with ERCOT Protocol Section 3.11.4</a:t>
            </a:r>
            <a:r>
              <a:rPr lang="en-US"/>
              <a:t> </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Stakeholders </a:t>
            </a:r>
            <a:r>
              <a:rPr lang="en-US">
                <a:latin typeface="Arial"/>
              </a:rPr>
              <a:t>have</a:t>
            </a:r>
            <a:r>
              <a:rPr kumimoji="0" lang="en-US" sz="1600" b="0" i="0" u="none" strike="noStrike" kern="1200" cap="none" spc="0" normalizeH="0" baseline="0" noProof="0">
                <a:ln>
                  <a:noFill/>
                </a:ln>
                <a:effectLst/>
                <a:uLnTx/>
                <a:uFillTx/>
                <a:latin typeface="Arial"/>
                <a:ea typeface="+mn-ea"/>
                <a:cs typeface="+mn-cs"/>
              </a:rPr>
              <a:t> an opportunity to submit comments within a defined review period. </a:t>
            </a:r>
            <a:r>
              <a:rPr lang="en-US"/>
              <a:t>RPG review focuses on the recommended Transmission Facility improvements identified in the Refinement Study and the associated technical assumptions</a:t>
            </a:r>
            <a:endParaRPr lang="en-US">
              <a:cs typeface="Arial"/>
            </a:endParaRPr>
          </a:p>
          <a:p>
            <a:pPr lvl="1">
              <a:buClr>
                <a:srgbClr val="000000"/>
              </a:buClr>
              <a:defRPr/>
            </a:pPr>
            <a:r>
              <a:rPr lang="en-US"/>
              <a:t>MW allocations, </a:t>
            </a:r>
            <a:r>
              <a:rPr lang="en-US">
                <a:solidFill>
                  <a:srgbClr val="FF0000"/>
                </a:solidFill>
              </a:rPr>
              <a:t>financial security or cost obligations</a:t>
            </a:r>
            <a:r>
              <a:rPr lang="en-US"/>
              <a:t> for committed Large Loads are not adjusted during the Refinement Study and are not subject to change through the RPG review process</a:t>
            </a:r>
          </a:p>
        </p:txBody>
      </p:sp>
      <p:sp>
        <p:nvSpPr>
          <p:cNvPr id="3" name="2. Slide Title">
            <a:extLst>
              <a:ext uri="{FF2B5EF4-FFF2-40B4-BE49-F238E27FC236}">
                <a16:creationId xmlns:a16="http://schemas.microsoft.com/office/drawing/2014/main" id="{4BE4C979-4543-1414-8823-2027807B5099}"/>
              </a:ext>
            </a:extLst>
          </p:cNvPr>
          <p:cNvSpPr txBox="1">
            <a:spLocks/>
          </p:cNvSpPr>
          <p:nvPr>
            <p:custDataLst>
              <p:tags r:id="rId3"/>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Comment Period</a:t>
            </a:r>
          </a:p>
        </p:txBody>
      </p:sp>
      <p:sp>
        <p:nvSpPr>
          <p:cNvPr id="5" name="TrackerNumBlue 7">
            <a:extLst>
              <a:ext uri="{FF2B5EF4-FFF2-40B4-BE49-F238E27FC236}">
                <a16:creationId xmlns:a16="http://schemas.microsoft.com/office/drawing/2014/main" id="{603162BD-8E00-D887-9B63-B71525E3CA67}"/>
              </a:ext>
            </a:extLst>
          </p:cNvPr>
          <p:cNvSpPr/>
          <p:nvPr>
            <p:custDataLst>
              <p:tags r:id="rId4"/>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7</a:t>
            </a:r>
          </a:p>
        </p:txBody>
      </p:sp>
      <p:sp>
        <p:nvSpPr>
          <p:cNvPr id="8" name="Text Placeholder 20">
            <a:extLst>
              <a:ext uri="{FF2B5EF4-FFF2-40B4-BE49-F238E27FC236}">
                <a16:creationId xmlns:a16="http://schemas.microsoft.com/office/drawing/2014/main" id="{46923C3A-3614-A4D6-AA59-5954C2F8EE1B}"/>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9.5 and ERCOT Protocol Section 3.11.4 (RPG Project Review Process)</a:t>
            </a:r>
          </a:p>
        </p:txBody>
      </p:sp>
      <p:sp>
        <p:nvSpPr>
          <p:cNvPr id="9" name="TextBox 8">
            <a:extLst>
              <a:ext uri="{FF2B5EF4-FFF2-40B4-BE49-F238E27FC236}">
                <a16:creationId xmlns:a16="http://schemas.microsoft.com/office/drawing/2014/main" id="{660D3AF7-6F32-2F77-8E44-A1260F8C30CA}"/>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735107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extLst>
              <p:ext uri="{D42A27DB-BD31-4B8C-83A1-F6EECF244321}">
                <p14:modId xmlns:p14="http://schemas.microsoft.com/office/powerpoint/2010/main" val="120647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CA17CAD-7F69-BBB4-7027-1EF4CC3DF4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72B20D6-0D5E-FF57-B814-D3F36421B082}"/>
              </a:ext>
            </a:extLst>
          </p:cNvPr>
          <p:cNvSpPr>
            <a:spLocks noGrp="1"/>
          </p:cNvSpPr>
          <p:nvPr>
            <p:ph type="sldNum" sz="quarter" idx="12"/>
          </p:nvPr>
        </p:nvSpPr>
        <p:spPr/>
        <p:txBody>
          <a:bodyPr/>
          <a:lstStyle/>
          <a:p>
            <a:fld id="{BCDE79FB-97BA-492B-8D57-F1373F9ADA95}" type="slidenum">
              <a:rPr lang="en-US" smtClean="0"/>
              <a:t>54</a:t>
            </a:fld>
            <a:endParaRPr lang="en-US"/>
          </a:p>
        </p:txBody>
      </p:sp>
      <p:sp>
        <p:nvSpPr>
          <p:cNvPr id="3" name="Rectangle 2">
            <a:extLst>
              <a:ext uri="{FF2B5EF4-FFF2-40B4-BE49-F238E27FC236}">
                <a16:creationId xmlns:a16="http://schemas.microsoft.com/office/drawing/2014/main" id="{A1D1AB9C-F480-1451-72E8-15010EE769DE}"/>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422C4E7-8A5E-8992-25AA-DA4FEBEA099B}"/>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5E7E851F-2BBA-28A2-BB67-BA699AA8160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BBEF6CA5-2B2B-1638-334D-3DE5829967C6}"/>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616625-3423-10D8-5B36-BE2933796FF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8C34DA1D-13E0-3CDC-3D05-D0C9ED2CC697}"/>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DE2991-8421-851F-70A4-1E623E05C165}"/>
              </a:ext>
            </a:extLst>
          </p:cNvPr>
          <p:cNvSpPr txBox="1">
            <a:spLocks/>
          </p:cNvSpPr>
          <p:nvPr/>
        </p:nvSpPr>
        <p:spPr>
          <a:xfrm>
            <a:off x="554737" y="1447653"/>
            <a:ext cx="3069242"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Targeted additional evaluation if necessary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Focused response to material concerns</a:t>
            </a:r>
          </a:p>
        </p:txBody>
      </p:sp>
      <p:sp>
        <p:nvSpPr>
          <p:cNvPr id="14" name="TextBox 13">
            <a:extLst>
              <a:ext uri="{FF2B5EF4-FFF2-40B4-BE49-F238E27FC236}">
                <a16:creationId xmlns:a16="http://schemas.microsoft.com/office/drawing/2014/main" id="{13B1ABE8-80A3-C8FF-DCCB-8F5A2B674C64}"/>
              </a:ext>
            </a:extLst>
          </p:cNvPr>
          <p:cNvSpPr txBox="1">
            <a:spLocks/>
          </p:cNvSpPr>
          <p:nvPr/>
        </p:nvSpPr>
        <p:spPr>
          <a:xfrm>
            <a:off x="4110527" y="1447653"/>
            <a:ext cx="7526737" cy="22929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a:t>
            </a:r>
            <a:r>
              <a:rPr kumimoji="0" lang="en-US" sz="1600" b="0" i="0" u="none" strike="noStrike" kern="1200" cap="none" spc="0" normalizeH="0" baseline="0" noProof="0">
                <a:ln>
                  <a:noFill/>
                </a:ln>
                <a:effectLst/>
                <a:uLnTx/>
                <a:uFillTx/>
                <a:latin typeface="Arial"/>
                <a:ea typeface="+mn-ea"/>
                <a:cs typeface="+mn-cs"/>
              </a:rPr>
              <a:t>needed, ERCOT may perform targeted additional analysis to address issues raised during RPG review, any</a:t>
            </a:r>
            <a:r>
              <a:rPr lang="en-US"/>
              <a:t> additional study is limited to recommended Transmission Facility improvements and does not reopen MW allocations for committed Large Loads</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This step is intended to provide focused technical clarification rather than a full annual RTP-level re-evaluation</a:t>
            </a:r>
          </a:p>
          <a:p>
            <a:pPr lvl="1">
              <a:buClr>
                <a:srgbClr val="000000"/>
              </a:buClr>
              <a:defRPr/>
            </a:pPr>
            <a:r>
              <a:rPr lang="en-US"/>
              <a:t>The scope of additional analysis during RPG review is limited to evaluation of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D3D32C23-0356-3B12-9EB6-F26CA951A0BB}"/>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Study Mode</a:t>
            </a:r>
          </a:p>
        </p:txBody>
      </p:sp>
      <p:sp>
        <p:nvSpPr>
          <p:cNvPr id="17" name="TrackerNumBlue 7">
            <a:extLst>
              <a:ext uri="{FF2B5EF4-FFF2-40B4-BE49-F238E27FC236}">
                <a16:creationId xmlns:a16="http://schemas.microsoft.com/office/drawing/2014/main" id="{EABD9A18-D9E5-DB49-9864-CC2AE945787D}"/>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8</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ECE9EE0B-2963-3A2C-E134-7D3C94604556}"/>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
        <p:nvSpPr>
          <p:cNvPr id="2" name="Text Placeholder 20">
            <a:extLst>
              <a:ext uri="{FF2B5EF4-FFF2-40B4-BE49-F238E27FC236}">
                <a16:creationId xmlns:a16="http://schemas.microsoft.com/office/drawing/2014/main" id="{F9B4F549-FB66-8679-849E-57D7FC41024B}"/>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9.5 and ERCOT Protocol Section 3.11.4 (RPG Project Review Process)</a:t>
            </a:r>
          </a:p>
        </p:txBody>
      </p:sp>
    </p:spTree>
    <p:extLst>
      <p:ext uri="{BB962C8B-B14F-4D97-AF65-F5344CB8AC3E}">
        <p14:creationId xmlns:p14="http://schemas.microsoft.com/office/powerpoint/2010/main" val="2014591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extLst>
              <p:ext uri="{D42A27DB-BD31-4B8C-83A1-F6EECF244321}">
                <p14:modId xmlns:p14="http://schemas.microsoft.com/office/powerpoint/2010/main" val="2459015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49911AF9-FFA1-E7A2-5A51-207E1DFC73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E19C9C0-14FB-463F-AB87-EDBF1F015FD5}"/>
              </a:ext>
            </a:extLst>
          </p:cNvPr>
          <p:cNvSpPr>
            <a:spLocks noGrp="1"/>
          </p:cNvSpPr>
          <p:nvPr>
            <p:ph type="sldNum" sz="quarter" idx="12"/>
          </p:nvPr>
        </p:nvSpPr>
        <p:spPr/>
        <p:txBody>
          <a:bodyPr/>
          <a:lstStyle/>
          <a:p>
            <a:fld id="{BCDE79FB-97BA-492B-8D57-F1373F9ADA95}" type="slidenum">
              <a:rPr lang="en-US" smtClean="0"/>
              <a:t>55</a:t>
            </a:fld>
            <a:endParaRPr lang="en-US"/>
          </a:p>
        </p:txBody>
      </p:sp>
      <p:sp>
        <p:nvSpPr>
          <p:cNvPr id="3" name="Rectangle 2">
            <a:extLst>
              <a:ext uri="{FF2B5EF4-FFF2-40B4-BE49-F238E27FC236}">
                <a16:creationId xmlns:a16="http://schemas.microsoft.com/office/drawing/2014/main" id="{678FD78C-1D7C-C357-F00F-286F06AF09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12EB3258-0C74-6596-3779-CCBBEC1946C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168B21F6-B322-E259-0F33-F6A922B6AE50}"/>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1697D7E6-0DA6-56E0-2D32-EE8A77D0673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8EAF81-CA94-27D7-1FC8-54E106E4BC05}"/>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C87CF639-8E07-1086-6B4F-24432B7503D3}"/>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5E531C3-1E93-B124-58EA-6F1516A6B153}"/>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Formal governance review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Recommendation pathway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Final approval authority</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a:t>
            </a:r>
            <a:r>
              <a:rPr lang="en-US"/>
              <a:t>independent review and approval</a:t>
            </a:r>
            <a:r>
              <a:rPr kumimoji="0" lang="en-US" sz="1600" b="0" i="0" u="none" strike="noStrike" kern="1200" cap="none" spc="0" normalizeH="0" baseline="0" noProof="0">
                <a:ln>
                  <a:noFill/>
                </a:ln>
                <a:effectLst/>
                <a:uLnTx/>
                <a:uFillTx/>
                <a:latin typeface="Arial"/>
                <a:ea typeface="+mn-ea"/>
                <a:cs typeface="+mn-cs"/>
              </a:rPr>
              <a:t> of </a:t>
            </a:r>
            <a:r>
              <a:rPr kumimoji="0" lang="en-US" sz="1600" b="0" i="0" u="none" strike="noStrike" kern="1200" cap="none" spc="0" normalizeH="0" baseline="0" noProof="0">
                <a:ln>
                  <a:noFill/>
                </a:ln>
                <a:solidFill>
                  <a:srgbClr val="000000"/>
                </a:solidFill>
                <a:effectLst/>
                <a:uLnTx/>
                <a:uFillTx/>
                <a:latin typeface="Arial"/>
                <a:ea typeface="+mn-ea"/>
                <a:cs typeface="+mn-cs"/>
              </a:rPr>
              <a:t>recommended projects</a:t>
            </a:r>
          </a:p>
        </p:txBody>
      </p:sp>
      <p:sp>
        <p:nvSpPr>
          <p:cNvPr id="17" name="TextBox 16">
            <a:extLst>
              <a:ext uri="{FF2B5EF4-FFF2-40B4-BE49-F238E27FC236}">
                <a16:creationId xmlns:a16="http://schemas.microsoft.com/office/drawing/2014/main" id="{AFB74B3D-C9F8-28C2-ED69-B246C00C0A71}"/>
              </a:ext>
            </a:extLst>
          </p:cNvPr>
          <p:cNvSpPr txBox="1">
            <a:spLocks/>
          </p:cNvSpPr>
          <p:nvPr/>
        </p:nvSpPr>
        <p:spPr>
          <a:xfrm>
            <a:off x="4110527" y="1447653"/>
            <a:ext cx="7526737" cy="30700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Following completion of RPG review and any additional study,</a:t>
            </a:r>
            <a:r>
              <a:rPr lang="en-US">
                <a:latin typeface="Arial"/>
              </a:rPr>
              <a:t> if applicable,</a:t>
            </a:r>
            <a:r>
              <a:rPr kumimoji="0" lang="en-US" sz="1600" b="0" i="0" u="none" strike="noStrike" kern="1200" cap="none" spc="0" normalizeH="0" baseline="0" noProof="0">
                <a:ln>
                  <a:noFill/>
                </a:ln>
                <a:effectLst/>
                <a:uLnTx/>
                <a:uFillTx/>
                <a:latin typeface="Arial"/>
                <a:ea typeface="+mn-ea"/>
                <a:cs typeface="+mn-cs"/>
              </a:rPr>
              <a:t> the Batch Transmission Plan proceeds to TAC for review and comment in accordance with ERCOT governance procedures</a:t>
            </a:r>
          </a:p>
          <a:p>
            <a:pPr lvl="1">
              <a:buClr>
                <a:srgbClr val="000000"/>
              </a:buClr>
              <a:defRPr/>
            </a:pPr>
            <a:r>
              <a:rPr lang="en-US">
                <a:latin typeface="Arial"/>
              </a:rPr>
              <a:t>If required </a:t>
            </a:r>
            <a:r>
              <a:rPr lang="en-US"/>
              <a:t>under ERCOT governance procedures</a:t>
            </a:r>
            <a:r>
              <a:rPr lang="en-US">
                <a:latin typeface="Arial"/>
              </a:rPr>
              <a:t>, the</a:t>
            </a:r>
            <a:r>
              <a:rPr kumimoji="0" lang="en-US" sz="1600" b="0" i="0" u="none" strike="noStrike" kern="1200" cap="none" spc="0" normalizeH="0" baseline="0" noProof="0">
                <a:ln>
                  <a:noFill/>
                </a:ln>
                <a:effectLst/>
                <a:uLnTx/>
                <a:uFillTx/>
                <a:latin typeface="Arial"/>
                <a:ea typeface="+mn-ea"/>
                <a:cs typeface="+mn-cs"/>
              </a:rPr>
              <a:t> ERCOT Board considers and acts on the recommended Transmission Plan resulting from the Batch Zero process. </a:t>
            </a:r>
            <a:r>
              <a:rPr lang="en-US"/>
              <a:t>Board action applies to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MW allocations for Large Loads that meet commitment criteria are not adjusted during the Refinement Study and are not part of the Transmission Plan approval considered by TAC or the ERCOT Board, if applicable</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Approval reflects ERCOT’s independent technical review, TSP coordination, and stakeholder input through the RPG process</a:t>
            </a:r>
          </a:p>
        </p:txBody>
      </p:sp>
      <p:sp>
        <p:nvSpPr>
          <p:cNvPr id="4" name="2. Slide Title">
            <a:extLst>
              <a:ext uri="{FF2B5EF4-FFF2-40B4-BE49-F238E27FC236}">
                <a16:creationId xmlns:a16="http://schemas.microsoft.com/office/drawing/2014/main" id="{31511D93-62FE-CB5A-7535-636594D9143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TAC and Board</a:t>
            </a:r>
          </a:p>
        </p:txBody>
      </p:sp>
      <p:sp>
        <p:nvSpPr>
          <p:cNvPr id="11" name="TrackerNumBlue 7">
            <a:extLst>
              <a:ext uri="{FF2B5EF4-FFF2-40B4-BE49-F238E27FC236}">
                <a16:creationId xmlns:a16="http://schemas.microsoft.com/office/drawing/2014/main" id="{D784247B-3084-2BB7-8C08-82F0E62EA961}"/>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9</a:t>
            </a:r>
          </a:p>
        </p:txBody>
      </p:sp>
      <p:sp>
        <p:nvSpPr>
          <p:cNvPr id="18" name="TextBox 17">
            <a:extLst>
              <a:ext uri="{FF2B5EF4-FFF2-40B4-BE49-F238E27FC236}">
                <a16:creationId xmlns:a16="http://schemas.microsoft.com/office/drawing/2014/main" id="{D676A8B3-0DE6-B53E-DA9B-EAD5B82D08DE}"/>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
        <p:nvSpPr>
          <p:cNvPr id="2" name="Text Placeholder 20">
            <a:extLst>
              <a:ext uri="{FF2B5EF4-FFF2-40B4-BE49-F238E27FC236}">
                <a16:creationId xmlns:a16="http://schemas.microsoft.com/office/drawing/2014/main" id="{00C72603-78C0-7A6F-F97B-79259D3C3D8C}"/>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a:t>
            </a:r>
            <a:r>
              <a:rPr lang="en-US" sz="900"/>
              <a:t> Sections 9.5 and ERCOT Protocol Section 3.11.4 (RPG Project Review Process)</a:t>
            </a:r>
          </a:p>
        </p:txBody>
      </p:sp>
    </p:spTree>
    <p:extLst>
      <p:ext uri="{BB962C8B-B14F-4D97-AF65-F5344CB8AC3E}">
        <p14:creationId xmlns:p14="http://schemas.microsoft.com/office/powerpoint/2010/main" val="3952704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BBC9-4B36-EBD3-F5BE-C71625D4C4F4}"/>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BB07DD1A-3F59-F600-8952-C766AB64D1BF}"/>
              </a:ext>
            </a:extLst>
          </p:cNvPr>
          <p:cNvGraphicFramePr>
            <a:graphicFrameLocks noChangeAspect="1"/>
          </p:cNvGraphicFramePr>
          <p:nvPr>
            <p:custDataLst>
              <p:tags r:id="rId1"/>
            </p:custDataLst>
            <p:extLst>
              <p:ext uri="{D42A27DB-BD31-4B8C-83A1-F6EECF244321}">
                <p14:modId xmlns:p14="http://schemas.microsoft.com/office/powerpoint/2010/main" val="370344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6" hidden="1">
                        <a:extLst>
                          <a:ext uri="{FF2B5EF4-FFF2-40B4-BE49-F238E27FC236}">
                            <a16:creationId xmlns:a16="http://schemas.microsoft.com/office/drawing/2014/main" id="{BB07DD1A-3F59-F600-8952-C766AB64D1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01A4F1F-87E9-4EF8-403A-09B1DEA40E6C}"/>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5" name="Slide Number Placeholder 4">
            <a:extLst>
              <a:ext uri="{FF2B5EF4-FFF2-40B4-BE49-F238E27FC236}">
                <a16:creationId xmlns:a16="http://schemas.microsoft.com/office/drawing/2014/main" id="{D66182D1-8AC7-CEEE-2491-0A3AEB33BCA7}"/>
              </a:ext>
            </a:extLst>
          </p:cNvPr>
          <p:cNvSpPr>
            <a:spLocks noGrp="1"/>
          </p:cNvSpPr>
          <p:nvPr>
            <p:ph type="sldNum" sz="quarter" idx="12"/>
          </p:nvPr>
        </p:nvSpPr>
        <p:spPr/>
        <p:txBody>
          <a:bodyPr/>
          <a:lstStyle/>
          <a:p>
            <a:fld id="{BCDE79FB-97BA-492B-8D57-F1373F9ADA95}" type="slidenum">
              <a:rPr lang="en-US" smtClean="0"/>
              <a:t>56</a:t>
            </a:fld>
            <a:endParaRPr lang="en-US"/>
          </a:p>
        </p:txBody>
      </p:sp>
      <p:grpSp>
        <p:nvGrpSpPr>
          <p:cNvPr id="13" name="Group 12">
            <a:extLst>
              <a:ext uri="{FF2B5EF4-FFF2-40B4-BE49-F238E27FC236}">
                <a16:creationId xmlns:a16="http://schemas.microsoft.com/office/drawing/2014/main" id="{93B4F74B-4DE3-7971-5EDE-202F0C5A7704}"/>
              </a:ext>
            </a:extLst>
          </p:cNvPr>
          <p:cNvGrpSpPr/>
          <p:nvPr/>
        </p:nvGrpSpPr>
        <p:grpSpPr>
          <a:xfrm>
            <a:off x="554736" y="1445130"/>
            <a:ext cx="11082528" cy="4358159"/>
            <a:chOff x="554736" y="1203577"/>
            <a:chExt cx="11082528" cy="4358159"/>
          </a:xfrm>
        </p:grpSpPr>
        <p:sp>
          <p:nvSpPr>
            <p:cNvPr id="4" name="TextBox 3">
              <a:extLst>
                <a:ext uri="{FF2B5EF4-FFF2-40B4-BE49-F238E27FC236}">
                  <a16:creationId xmlns:a16="http://schemas.microsoft.com/office/drawing/2014/main" id="{5478CC4A-C393-AE75-D424-D7B4EA1904EB}"/>
                </a:ext>
              </a:extLst>
            </p:cNvPr>
            <p:cNvSpPr txBox="1">
              <a:spLocks/>
            </p:cNvSpPr>
            <p:nvPr/>
          </p:nvSpPr>
          <p:spPr>
            <a:xfrm>
              <a:off x="554736" y="2062284"/>
              <a:ext cx="11082528" cy="92333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rPr>
                <a:t>Senate Bill 6 and PUC Gating Rules:</a:t>
              </a:r>
              <a:r>
                <a:rPr lang="en-US" sz="2000"/>
                <a:t> Utilize (and align with) the gating criteria reflected in Project No. 58481 rulemaking (subject to final PUCT direction) to determine which large loads should be confirmed firm and which should be included to be studied in Batch Zero</a:t>
              </a:r>
              <a:endParaRPr lang="de-DE" sz="2000"/>
            </a:p>
          </p:txBody>
        </p:sp>
        <p:sp>
          <p:nvSpPr>
            <p:cNvPr id="6" name="TextBox 5">
              <a:extLst>
                <a:ext uri="{FF2B5EF4-FFF2-40B4-BE49-F238E27FC236}">
                  <a16:creationId xmlns:a16="http://schemas.microsoft.com/office/drawing/2014/main" id="{81967465-B6E2-5D54-860B-203E0D6C3AD1}"/>
                </a:ext>
              </a:extLst>
            </p:cNvPr>
            <p:cNvSpPr txBox="1">
              <a:spLocks/>
            </p:cNvSpPr>
            <p:nvPr/>
          </p:nvSpPr>
          <p:spPr>
            <a:xfrm>
              <a:off x="554736" y="3228768"/>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Pre-Transition Processes:</a:t>
              </a:r>
              <a:r>
                <a:rPr lang="en-US" sz="2000">
                  <a:cs typeface="+mn-cs"/>
                </a:rPr>
                <a:t> Respect to the extent feasible already granted approvals, including approval to energize and approved studies</a:t>
              </a:r>
              <a:endParaRPr lang="de-DE" sz="2000">
                <a:cs typeface="+mn-cs"/>
              </a:endParaRPr>
            </a:p>
          </p:txBody>
        </p:sp>
        <p:sp>
          <p:nvSpPr>
            <p:cNvPr id="7" name="TextBox 6">
              <a:extLst>
                <a:ext uri="{FF2B5EF4-FFF2-40B4-BE49-F238E27FC236}">
                  <a16:creationId xmlns:a16="http://schemas.microsoft.com/office/drawing/2014/main" id="{2B6CC65A-C4E2-359E-B891-14BB1C0C1192}"/>
                </a:ext>
              </a:extLst>
            </p:cNvPr>
            <p:cNvSpPr txBox="1">
              <a:spLocks/>
            </p:cNvSpPr>
            <p:nvPr/>
          </p:nvSpPr>
          <p:spPr>
            <a:xfrm>
              <a:off x="554736" y="4087475"/>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Large Load Near-Term Energizations:</a:t>
              </a:r>
              <a:r>
                <a:rPr lang="en-US" sz="2000">
                  <a:cs typeface="+mn-cs"/>
                </a:rPr>
                <a:t> Assess development activity for large loads that declare 2026 or 2027 energization to evaluate schedule feasibility</a:t>
              </a:r>
              <a:endParaRPr lang="de-DE" sz="2000">
                <a:cs typeface="+mn-cs"/>
              </a:endParaRPr>
            </a:p>
          </p:txBody>
        </p:sp>
        <p:sp>
          <p:nvSpPr>
            <p:cNvPr id="9" name="TextBox 8">
              <a:extLst>
                <a:ext uri="{FF2B5EF4-FFF2-40B4-BE49-F238E27FC236}">
                  <a16:creationId xmlns:a16="http://schemas.microsoft.com/office/drawing/2014/main" id="{35BBD2D3-BCE3-5005-BAE2-44B36EFFB998}"/>
                </a:ext>
              </a:extLst>
            </p:cNvPr>
            <p:cNvSpPr txBox="1">
              <a:spLocks/>
            </p:cNvSpPr>
            <p:nvPr/>
          </p:nvSpPr>
          <p:spPr>
            <a:xfrm>
              <a:off x="554736" y="1203577"/>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ERCOT’s Reliability Responsibility:</a:t>
              </a:r>
              <a:r>
                <a:rPr lang="en-US" sz="2000">
                  <a:cs typeface="+mn-cs"/>
                </a:rPr>
                <a:t> Ensure all Large Loads confirmed to be firm in Batch Zero have been studied to show that the load can be served reliably</a:t>
              </a:r>
              <a:endParaRPr lang="de-DE" sz="2000">
                <a:cs typeface="+mn-cs"/>
              </a:endParaRPr>
            </a:p>
          </p:txBody>
        </p:sp>
        <p:cxnSp>
          <p:nvCxnSpPr>
            <p:cNvPr id="10" name="Straight Connector 9">
              <a:extLst>
                <a:ext uri="{FF2B5EF4-FFF2-40B4-BE49-F238E27FC236}">
                  <a16:creationId xmlns:a16="http://schemas.microsoft.com/office/drawing/2014/main" id="{8D83CA96-6DD0-3903-02AD-DBB9DDD915BF}"/>
                </a:ext>
              </a:extLst>
            </p:cNvPr>
            <p:cNvCxnSpPr/>
            <p:nvPr/>
          </p:nvCxnSpPr>
          <p:spPr>
            <a:xfrm>
              <a:off x="554736" y="3107191"/>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7E84FD-2201-8C30-9E1E-8D90F17CCD79}"/>
                </a:ext>
              </a:extLst>
            </p:cNvPr>
            <p:cNvCxnSpPr/>
            <p:nvPr/>
          </p:nvCxnSpPr>
          <p:spPr>
            <a:xfrm>
              <a:off x="554736" y="3965898"/>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DC14B4-2038-290D-C8E2-4E1D9D72F974}"/>
                </a:ext>
              </a:extLst>
            </p:cNvPr>
            <p:cNvCxnSpPr/>
            <p:nvPr/>
          </p:nvCxnSpPr>
          <p:spPr>
            <a:xfrm>
              <a:off x="554736" y="4824605"/>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5796F3-2712-DA5A-B4D2-45B61BD10B7E}"/>
                </a:ext>
              </a:extLst>
            </p:cNvPr>
            <p:cNvCxnSpPr/>
            <p:nvPr/>
          </p:nvCxnSpPr>
          <p:spPr>
            <a:xfrm>
              <a:off x="554736" y="1940707"/>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09748A5-AFE6-C086-6211-4468B92EE1FA}"/>
                </a:ext>
              </a:extLst>
            </p:cNvPr>
            <p:cNvSpPr txBox="1">
              <a:spLocks/>
            </p:cNvSpPr>
            <p:nvPr/>
          </p:nvSpPr>
          <p:spPr>
            <a:xfrm>
              <a:off x="554736" y="4946183"/>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rgbClr val="005763"/>
                  </a:solidFill>
                </a:rPr>
                <a:t>ERCOT–TSP Coordination</a:t>
              </a:r>
              <a:r>
                <a:rPr lang="en-US" sz="2000" b="1"/>
                <a:t>:</a:t>
              </a:r>
              <a:r>
                <a:rPr lang="en-US" sz="2000"/>
                <a:t> Incorporate structured consultation with Transmission Service Providers in study validation and transmission planning decisions</a:t>
              </a:r>
              <a:endParaRPr lang="de-DE" sz="2000">
                <a:cs typeface="+mn-cs"/>
              </a:endParaRPr>
            </a:p>
          </p:txBody>
        </p:sp>
      </p:grpSp>
    </p:spTree>
    <p:extLst>
      <p:ext uri="{BB962C8B-B14F-4D97-AF65-F5344CB8AC3E}">
        <p14:creationId xmlns:p14="http://schemas.microsoft.com/office/powerpoint/2010/main" val="4156523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61F1-DCBC-3998-CDBB-1F49B8700CD3}"/>
            </a:ext>
          </a:extLst>
        </p:cNvPr>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71E376DF-3548-7704-15C8-55995203F370}"/>
              </a:ext>
            </a:extLst>
          </p:cNvPr>
          <p:cNvGraphicFramePr>
            <a:graphicFrameLocks noChangeAspect="1"/>
          </p:cNvGraphicFramePr>
          <p:nvPr>
            <p:custDataLst>
              <p:tags r:id="rId1"/>
            </p:custDataLst>
            <p:extLst>
              <p:ext uri="{D42A27DB-BD31-4B8C-83A1-F6EECF244321}">
                <p14:modId xmlns:p14="http://schemas.microsoft.com/office/powerpoint/2010/main" val="1507524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27" imgH="327" progId="TCLayout.ActiveDocument.1">
                  <p:embed/>
                </p:oleObj>
              </mc:Choice>
              <mc:Fallback>
                <p:oleObj name="think-cell Slide" r:id="rId14" imgW="327" imgH="327" progId="TCLayout.ActiveDocument.1">
                  <p:embed/>
                  <p:pic>
                    <p:nvPicPr>
                      <p:cNvPr id="12" name="Object 6" hidden="1">
                        <a:extLst>
                          <a:ext uri="{FF2B5EF4-FFF2-40B4-BE49-F238E27FC236}">
                            <a16:creationId xmlns:a16="http://schemas.microsoft.com/office/drawing/2014/main" id="{71E376DF-3548-7704-15C8-55995203F37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B975985F-2AE1-EF55-5C26-968BFED2CE48}"/>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Eligibility flowchart: how to assess if a load is included for Batch Zero?</a:t>
            </a:r>
          </a:p>
        </p:txBody>
      </p:sp>
      <p:sp>
        <p:nvSpPr>
          <p:cNvPr id="67" name="TextBox 66">
            <a:extLst>
              <a:ext uri="{FF2B5EF4-FFF2-40B4-BE49-F238E27FC236}">
                <a16:creationId xmlns:a16="http://schemas.microsoft.com/office/drawing/2014/main" id="{9E7988E8-E872-3487-3F68-F3C19F296692}"/>
              </a:ext>
            </a:extLst>
          </p:cNvPr>
          <p:cNvSpPr txBox="1"/>
          <p:nvPr>
            <p:custDataLst>
              <p:tags r:id="rId3"/>
            </p:custDataLst>
          </p:nvPr>
        </p:nvSpPr>
        <p:spPr>
          <a:xfrm>
            <a:off x="1257301" y="6042386"/>
            <a:ext cx="10116192" cy="415498"/>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a:t>1. Batch Zero PGRR145 (April 23, 2026), Section 9.2.1.1(a)–(b)  |  2. PGRR145 (April 23, 2026), Section 9.2.1.1(c), (d), and (g)  |  3. Batch Zero PGRR145 (April 23, 2026), Section 9.2.1.1(e)–(f) and Section 9.2.1.4  |  4. Batch Zero PGRR145 (April 23, 2026), Section 9.2.1.2(1)  |  5. Batch Zero PGRR145 (April 23, 2026), Section 9.2.1.1(2)  |  6. Batch Zero PGRR145 (April 23, 2026), Sections 9.2.1.2 and 9.3.2 (Studied Load Eligibility and MW Allocation through Batch Zero Study)  |  7. Batch Zero PGRR145 (April 23, 2026), Section 9.2.1.3</a:t>
            </a:r>
          </a:p>
        </p:txBody>
      </p:sp>
      <p:sp>
        <p:nvSpPr>
          <p:cNvPr id="2" name="Rectangle 1">
            <a:extLst>
              <a:ext uri="{FF2B5EF4-FFF2-40B4-BE49-F238E27FC236}">
                <a16:creationId xmlns:a16="http://schemas.microsoft.com/office/drawing/2014/main" id="{30E05399-1279-6BCD-24BB-566C1B11F4CB}"/>
              </a:ext>
            </a:extLst>
          </p:cNvPr>
          <p:cNvSpPr>
            <a:spLocks/>
          </p:cNvSpPr>
          <p:nvPr>
            <p:custDataLst>
              <p:tags r:id="rId4"/>
            </p:custDataLst>
          </p:nvPr>
        </p:nvSpPr>
        <p:spPr>
          <a:xfrm>
            <a:off x="1612386"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achieved Initial Energization as of July 10, 2026?</a:t>
            </a:r>
            <a:r>
              <a:rPr lang="de-DE" sz="1000" baseline="30000">
                <a:solidFill>
                  <a:schemeClr val="tx1"/>
                </a:solidFill>
              </a:rPr>
              <a:t>1</a:t>
            </a:r>
            <a:endParaRPr lang="en-US" sz="1000">
              <a:solidFill>
                <a:schemeClr val="tx1"/>
              </a:solidFill>
            </a:endParaRPr>
          </a:p>
        </p:txBody>
      </p:sp>
      <p:cxnSp>
        <p:nvCxnSpPr>
          <p:cNvPr id="3" name="Straight Arrow Connector 2">
            <a:extLst>
              <a:ext uri="{FF2B5EF4-FFF2-40B4-BE49-F238E27FC236}">
                <a16:creationId xmlns:a16="http://schemas.microsoft.com/office/drawing/2014/main" id="{36FA8B3F-272A-815E-9474-FFCE2CB7DBDE}"/>
              </a:ext>
            </a:extLst>
          </p:cNvPr>
          <p:cNvCxnSpPr>
            <a:cxnSpLocks/>
            <a:stCxn id="4" idx="3"/>
            <a:endCxn id="2" idx="1"/>
          </p:cNvCxnSpPr>
          <p:nvPr/>
        </p:nvCxnSpPr>
        <p:spPr>
          <a:xfrm>
            <a:off x="1161802" y="4064822"/>
            <a:ext cx="45058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FDD4EC-8B5F-0E2E-7E8D-1C23EAB4D925}"/>
              </a:ext>
            </a:extLst>
          </p:cNvPr>
          <p:cNvSpPr txBox="1"/>
          <p:nvPr/>
        </p:nvSpPr>
        <p:spPr>
          <a:xfrm>
            <a:off x="554736" y="3787823"/>
            <a:ext cx="60706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200" b="1">
                <a:solidFill>
                  <a:srgbClr val="C00000"/>
                </a:solidFill>
                <a:cs typeface="+mn-cs"/>
              </a:rPr>
              <a:t>Large Load request</a:t>
            </a:r>
          </a:p>
        </p:txBody>
      </p:sp>
      <p:sp>
        <p:nvSpPr>
          <p:cNvPr id="5" name="Rectangle: Rounded Corners 4">
            <a:extLst>
              <a:ext uri="{FF2B5EF4-FFF2-40B4-BE49-F238E27FC236}">
                <a16:creationId xmlns:a16="http://schemas.microsoft.com/office/drawing/2014/main" id="{D53B71BD-75D7-5901-8E4D-36B6DF300248}"/>
              </a:ext>
            </a:extLst>
          </p:cNvPr>
          <p:cNvSpPr>
            <a:spLocks/>
          </p:cNvSpPr>
          <p:nvPr/>
        </p:nvSpPr>
        <p:spPr>
          <a:xfrm>
            <a:off x="10065039" y="1450186"/>
            <a:ext cx="1151993" cy="1225535"/>
          </a:xfrm>
          <a:prstGeom prst="roundRect">
            <a:avLst/>
          </a:prstGeom>
          <a:solidFill>
            <a:srgbClr val="92D050">
              <a:alpha val="50196"/>
            </a:srgbClr>
          </a:solidFill>
          <a:ln w="6350" cap="sq">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Included in Batch Zero as a base load</a:t>
            </a:r>
            <a:r>
              <a:rPr lang="de-DE" sz="1000" b="1" baseline="30000">
                <a:solidFill>
                  <a:schemeClr val="tx1"/>
                </a:solidFill>
              </a:rPr>
              <a:t>5</a:t>
            </a:r>
            <a:endParaRPr lang="de-DE" sz="1000" b="1">
              <a:solidFill>
                <a:schemeClr val="tx1"/>
              </a:solidFill>
            </a:endParaRPr>
          </a:p>
        </p:txBody>
      </p:sp>
      <p:sp>
        <p:nvSpPr>
          <p:cNvPr id="6" name="Rectangle: Rounded Corners 5">
            <a:extLst>
              <a:ext uri="{FF2B5EF4-FFF2-40B4-BE49-F238E27FC236}">
                <a16:creationId xmlns:a16="http://schemas.microsoft.com/office/drawing/2014/main" id="{5A3BD8CB-1996-00FB-6DE7-0CE2428F5B30}"/>
              </a:ext>
            </a:extLst>
          </p:cNvPr>
          <p:cNvSpPr>
            <a:spLocks/>
          </p:cNvSpPr>
          <p:nvPr/>
        </p:nvSpPr>
        <p:spPr>
          <a:xfrm>
            <a:off x="10065039" y="4643533"/>
            <a:ext cx="1151993" cy="760961"/>
          </a:xfrm>
          <a:prstGeom prst="roundRect">
            <a:avLst/>
          </a:prstGeom>
          <a:solidFill>
            <a:srgbClr val="FF6565">
              <a:alpha val="50196"/>
            </a:srgbClr>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Not included in Batch Zero</a:t>
            </a:r>
            <a:r>
              <a:rPr lang="de-DE" sz="1000" b="1" baseline="30000">
                <a:solidFill>
                  <a:schemeClr val="tx1"/>
                </a:solidFill>
              </a:rPr>
              <a:t>7</a:t>
            </a:r>
            <a:endParaRPr lang="de-DE" sz="1000" b="1">
              <a:solidFill>
                <a:schemeClr val="tx1"/>
              </a:solidFill>
            </a:endParaRPr>
          </a:p>
        </p:txBody>
      </p:sp>
      <p:sp>
        <p:nvSpPr>
          <p:cNvPr id="7" name="Rectangle: Rounded Corners 6">
            <a:extLst>
              <a:ext uri="{FF2B5EF4-FFF2-40B4-BE49-F238E27FC236}">
                <a16:creationId xmlns:a16="http://schemas.microsoft.com/office/drawing/2014/main" id="{BA5AA745-9ADD-0218-8C91-3775EAE74E37}"/>
              </a:ext>
            </a:extLst>
          </p:cNvPr>
          <p:cNvSpPr>
            <a:spLocks/>
          </p:cNvSpPr>
          <p:nvPr/>
        </p:nvSpPr>
        <p:spPr>
          <a:xfrm>
            <a:off x="10065039" y="2840904"/>
            <a:ext cx="1151993" cy="1631188"/>
          </a:xfrm>
          <a:prstGeom prst="roundRect">
            <a:avLst/>
          </a:prstGeom>
          <a:solidFill>
            <a:srgbClr val="685BC7">
              <a:alpha val="50196"/>
            </a:srgbClr>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000" b="1">
                <a:solidFill>
                  <a:schemeClr val="tx1"/>
                </a:solidFill>
              </a:rPr>
              <a:t>Studied in Batch Zero and will receive load allocation amounts</a:t>
            </a:r>
            <a:r>
              <a:rPr lang="de-DE" sz="1000" b="1" baseline="30000">
                <a:solidFill>
                  <a:schemeClr val="tx1"/>
                </a:solidFill>
              </a:rPr>
              <a:t>6</a:t>
            </a:r>
            <a:endParaRPr lang="en-US" sz="1000" b="1">
              <a:solidFill>
                <a:schemeClr val="tx1"/>
              </a:solidFill>
            </a:endParaRPr>
          </a:p>
        </p:txBody>
      </p:sp>
      <p:sp>
        <p:nvSpPr>
          <p:cNvPr id="9" name="TextBox 8">
            <a:extLst>
              <a:ext uri="{FF2B5EF4-FFF2-40B4-BE49-F238E27FC236}">
                <a16:creationId xmlns:a16="http://schemas.microsoft.com/office/drawing/2014/main" id="{79142A7A-B9B8-7CF8-080F-5750F2FBA001}"/>
              </a:ext>
            </a:extLst>
          </p:cNvPr>
          <p:cNvSpPr txBox="1"/>
          <p:nvPr/>
        </p:nvSpPr>
        <p:spPr>
          <a:xfrm>
            <a:off x="1702966"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1" name="Connector: Elbow 20">
            <a:extLst>
              <a:ext uri="{FF2B5EF4-FFF2-40B4-BE49-F238E27FC236}">
                <a16:creationId xmlns:a16="http://schemas.microsoft.com/office/drawing/2014/main" id="{F4058E30-8091-F75C-9A90-B7E92407D5B9}"/>
              </a:ext>
            </a:extLst>
          </p:cNvPr>
          <p:cNvCxnSpPr>
            <a:cxnSpLocks/>
            <a:stCxn id="2" idx="0"/>
          </p:cNvCxnSpPr>
          <p:nvPr/>
        </p:nvCxnSpPr>
        <p:spPr>
          <a:xfrm rot="5400000" flipH="1" flipV="1">
            <a:off x="5236870" y="-1315510"/>
            <a:ext cx="1792380" cy="786395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8962B2-87E9-947C-1693-C99F8541D1BF}"/>
              </a:ext>
            </a:extLst>
          </p:cNvPr>
          <p:cNvCxnSpPr>
            <a:cxnSpLocks/>
          </p:cNvCxnSpPr>
          <p:nvPr/>
        </p:nvCxnSpPr>
        <p:spPr>
          <a:xfrm flipV="1">
            <a:off x="2781591" y="4064822"/>
            <a:ext cx="530220"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13EA57D-5A43-5D02-ACC4-2893B6C367CC}"/>
              </a:ext>
            </a:extLst>
          </p:cNvPr>
          <p:cNvSpPr txBox="1"/>
          <p:nvPr/>
        </p:nvSpPr>
        <p:spPr>
          <a:xfrm>
            <a:off x="2842933"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9" name="Rectangle 38">
            <a:extLst>
              <a:ext uri="{FF2B5EF4-FFF2-40B4-BE49-F238E27FC236}">
                <a16:creationId xmlns:a16="http://schemas.microsoft.com/office/drawing/2014/main" id="{ED194970-96C6-5A75-F078-F3526905752C}"/>
              </a:ext>
            </a:extLst>
          </p:cNvPr>
          <p:cNvSpPr>
            <a:spLocks/>
          </p:cNvSpPr>
          <p:nvPr>
            <p:custDataLst>
              <p:tags r:id="rId5"/>
            </p:custDataLst>
          </p:nvPr>
        </p:nvSpPr>
        <p:spPr>
          <a:xfrm>
            <a:off x="3311811" y="2881210"/>
            <a:ext cx="1567106" cy="2367224"/>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meet baseload eligibility criteria under Section 9.2.1.1, including either pre-qualified pathways (e.g., QSA/IVRT, Permian Basin, net metering) or study-based criteria (i.e., complete and valid interconnection studies and required commitment criteria – financial security, site control etc.)?²</a:t>
            </a:r>
          </a:p>
        </p:txBody>
      </p:sp>
      <p:sp>
        <p:nvSpPr>
          <p:cNvPr id="50" name="Rectangle 49">
            <a:extLst>
              <a:ext uri="{FF2B5EF4-FFF2-40B4-BE49-F238E27FC236}">
                <a16:creationId xmlns:a16="http://schemas.microsoft.com/office/drawing/2014/main" id="{3B5040EE-C396-4742-1B93-55C22560B9D8}"/>
              </a:ext>
            </a:extLst>
          </p:cNvPr>
          <p:cNvSpPr>
            <a:spLocks/>
          </p:cNvSpPr>
          <p:nvPr>
            <p:custDataLst>
              <p:tags r:id="rId6"/>
            </p:custDataLst>
          </p:nvPr>
        </p:nvSpPr>
        <p:spPr>
          <a:xfrm>
            <a:off x="7819186" y="3512659"/>
            <a:ext cx="1723817"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executed an Intermediate Agreement (or Interconnection Agreement) and meets eligibility criteria under Section 9.2.1.2?</a:t>
            </a:r>
            <a:r>
              <a:rPr lang="de-DE" sz="1000" baseline="30000">
                <a:solidFill>
                  <a:schemeClr val="tx1"/>
                </a:solidFill>
              </a:rPr>
              <a:t>4</a:t>
            </a:r>
            <a:endParaRPr lang="en-US" sz="1000">
              <a:solidFill>
                <a:schemeClr val="tx1"/>
              </a:solidFill>
            </a:endParaRPr>
          </a:p>
        </p:txBody>
      </p:sp>
      <p:sp>
        <p:nvSpPr>
          <p:cNvPr id="87" name="Rectangle 86">
            <a:extLst>
              <a:ext uri="{FF2B5EF4-FFF2-40B4-BE49-F238E27FC236}">
                <a16:creationId xmlns:a16="http://schemas.microsoft.com/office/drawing/2014/main" id="{733D4216-2C65-1276-2026-C3DEE00F0CB9}"/>
              </a:ext>
            </a:extLst>
          </p:cNvPr>
          <p:cNvSpPr>
            <a:spLocks/>
          </p:cNvSpPr>
          <p:nvPr>
            <p:custDataLst>
              <p:tags r:id="rId7"/>
            </p:custDataLst>
          </p:nvPr>
        </p:nvSpPr>
        <p:spPr>
          <a:xfrm>
            <a:off x="5306142" y="3512659"/>
            <a:ext cx="2085819"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meet eligibility criteria for inclusion as studied load under Section 9.2.1.2 (e.g., site control, financial security, and required disclosures)?</a:t>
            </a:r>
            <a:r>
              <a:rPr lang="de-DE" sz="1000" baseline="30000">
                <a:solidFill>
                  <a:schemeClr val="tx1"/>
                </a:solidFill>
              </a:rPr>
              <a:t>3</a:t>
            </a:r>
            <a:endParaRPr lang="en-US" sz="1000">
              <a:solidFill>
                <a:schemeClr val="tx1"/>
              </a:solidFill>
            </a:endParaRPr>
          </a:p>
        </p:txBody>
      </p:sp>
      <p:cxnSp>
        <p:nvCxnSpPr>
          <p:cNvPr id="25" name="Connector: Elbow 24">
            <a:extLst>
              <a:ext uri="{FF2B5EF4-FFF2-40B4-BE49-F238E27FC236}">
                <a16:creationId xmlns:a16="http://schemas.microsoft.com/office/drawing/2014/main" id="{0B5CB53F-A40A-AF1E-0CD9-D9DA345526F0}"/>
              </a:ext>
            </a:extLst>
          </p:cNvPr>
          <p:cNvCxnSpPr>
            <a:cxnSpLocks/>
            <a:stCxn id="50" idx="2"/>
            <a:endCxn id="6" idx="1"/>
          </p:cNvCxnSpPr>
          <p:nvPr/>
        </p:nvCxnSpPr>
        <p:spPr>
          <a:xfrm rot="16200000" flipH="1">
            <a:off x="9169553" y="4128528"/>
            <a:ext cx="407028" cy="138394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946304-72D3-24EF-B666-5D7337CFE237}"/>
              </a:ext>
            </a:extLst>
          </p:cNvPr>
          <p:cNvSpPr txBox="1"/>
          <p:nvPr/>
        </p:nvSpPr>
        <p:spPr>
          <a:xfrm>
            <a:off x="3648433" y="2630914"/>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3" name="TextBox 32">
            <a:extLst>
              <a:ext uri="{FF2B5EF4-FFF2-40B4-BE49-F238E27FC236}">
                <a16:creationId xmlns:a16="http://schemas.microsoft.com/office/drawing/2014/main" id="{9C0E7070-C22A-C25A-0AFE-F5512A2FA388}"/>
              </a:ext>
            </a:extLst>
          </p:cNvPr>
          <p:cNvSpPr txBox="1"/>
          <p:nvPr/>
        </p:nvSpPr>
        <p:spPr>
          <a:xfrm>
            <a:off x="8189491" y="4683654"/>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4" name="TrackerNumBlue 7">
            <a:extLst>
              <a:ext uri="{FF2B5EF4-FFF2-40B4-BE49-F238E27FC236}">
                <a16:creationId xmlns:a16="http://schemas.microsoft.com/office/drawing/2014/main" id="{1D9A46EA-59C1-5C66-BD8D-9903EAA91D22}"/>
              </a:ext>
            </a:extLst>
          </p:cNvPr>
          <p:cNvSpPr/>
          <p:nvPr>
            <p:custDataLst>
              <p:tags r:id="rId8"/>
            </p:custDataLst>
          </p:nvPr>
        </p:nvSpPr>
        <p:spPr>
          <a:xfrm>
            <a:off x="9955848" y="1355427"/>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5" name="TrackerNumBlue 7">
            <a:extLst>
              <a:ext uri="{FF2B5EF4-FFF2-40B4-BE49-F238E27FC236}">
                <a16:creationId xmlns:a16="http://schemas.microsoft.com/office/drawing/2014/main" id="{B27BAF61-6C16-8049-9D82-8FCDEACB234F}"/>
              </a:ext>
            </a:extLst>
          </p:cNvPr>
          <p:cNvSpPr/>
          <p:nvPr>
            <p:custDataLst>
              <p:tags r:id="rId9"/>
            </p:custDataLst>
          </p:nvPr>
        </p:nvSpPr>
        <p:spPr>
          <a:xfrm>
            <a:off x="9955848" y="282063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7" name="TrackerNumBlue 7">
            <a:extLst>
              <a:ext uri="{FF2B5EF4-FFF2-40B4-BE49-F238E27FC236}">
                <a16:creationId xmlns:a16="http://schemas.microsoft.com/office/drawing/2014/main" id="{BF8CC4CE-3DCD-21EB-34E9-7AB8C9DDCAB2}"/>
              </a:ext>
            </a:extLst>
          </p:cNvPr>
          <p:cNvSpPr/>
          <p:nvPr>
            <p:custDataLst>
              <p:tags r:id="rId10"/>
            </p:custDataLst>
          </p:nvPr>
        </p:nvSpPr>
        <p:spPr>
          <a:xfrm>
            <a:off x="9955848" y="4544418"/>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EA5EDC85-F69C-5CC3-3224-ED5EA40FEBF0}"/>
              </a:ext>
            </a:extLst>
          </p:cNvPr>
          <p:cNvCxnSpPr>
            <a:cxnSpLocks/>
          </p:cNvCxnSpPr>
          <p:nvPr/>
        </p:nvCxnSpPr>
        <p:spPr>
          <a:xfrm>
            <a:off x="9543003" y="4064823"/>
            <a:ext cx="522036" cy="637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83D51A88-9928-BF91-6E0C-7C18A4B33961}"/>
              </a:ext>
            </a:extLst>
          </p:cNvPr>
          <p:cNvGrpSpPr/>
          <p:nvPr/>
        </p:nvGrpSpPr>
        <p:grpSpPr>
          <a:xfrm>
            <a:off x="9936089" y="1016739"/>
            <a:ext cx="1280943" cy="182880"/>
            <a:chOff x="10504657" y="911842"/>
            <a:chExt cx="1280943" cy="182880"/>
          </a:xfrm>
        </p:grpSpPr>
        <p:sp>
          <p:nvSpPr>
            <p:cNvPr id="65" name="Oval 64">
              <a:extLst>
                <a:ext uri="{FF2B5EF4-FFF2-40B4-BE49-F238E27FC236}">
                  <a16:creationId xmlns:a16="http://schemas.microsoft.com/office/drawing/2014/main" id="{5E849C96-A8AB-93A2-C7BD-1ED09F113946}"/>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66" name="TextBox 65">
              <a:extLst>
                <a:ext uri="{FF2B5EF4-FFF2-40B4-BE49-F238E27FC236}">
                  <a16:creationId xmlns:a16="http://schemas.microsoft.com/office/drawing/2014/main" id="{8197647D-52BD-3363-BEFB-A6B0C5C5B9DD}"/>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cxnSp>
        <p:nvCxnSpPr>
          <p:cNvPr id="24" name="Straight Arrow Connector 23">
            <a:extLst>
              <a:ext uri="{FF2B5EF4-FFF2-40B4-BE49-F238E27FC236}">
                <a16:creationId xmlns:a16="http://schemas.microsoft.com/office/drawing/2014/main" id="{8C102E06-1945-2B16-9D57-64FA304E6DE9}"/>
              </a:ext>
            </a:extLst>
          </p:cNvPr>
          <p:cNvCxnSpPr>
            <a:cxnSpLocks/>
          </p:cNvCxnSpPr>
          <p:nvPr/>
        </p:nvCxnSpPr>
        <p:spPr>
          <a:xfrm>
            <a:off x="7391961" y="4064823"/>
            <a:ext cx="427225"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C9324572-F97C-5C93-9F14-2BA129B28857}"/>
              </a:ext>
            </a:extLst>
          </p:cNvPr>
          <p:cNvCxnSpPr>
            <a:cxnSpLocks/>
            <a:stCxn id="39" idx="0"/>
          </p:cNvCxnSpPr>
          <p:nvPr/>
        </p:nvCxnSpPr>
        <p:spPr>
          <a:xfrm rot="5400000" flipH="1" flipV="1">
            <a:off x="6583873" y="-599955"/>
            <a:ext cx="992657" cy="5969675"/>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2A83590E-1FB4-3A34-5E8A-88C218E189AF}"/>
              </a:ext>
            </a:extLst>
          </p:cNvPr>
          <p:cNvSpPr>
            <a:spLocks noGrp="1"/>
          </p:cNvSpPr>
          <p:nvPr>
            <p:ph type="sldNum" sz="quarter" idx="12"/>
          </p:nvPr>
        </p:nvSpPr>
        <p:spPr/>
        <p:txBody>
          <a:bodyPr/>
          <a:lstStyle/>
          <a:p>
            <a:fld id="{BCDE79FB-97BA-492B-8D57-F1373F9ADA95}" type="slidenum">
              <a:rPr lang="en-US" smtClean="0"/>
              <a:t>57</a:t>
            </a:fld>
            <a:endParaRPr lang="en-US"/>
          </a:p>
        </p:txBody>
      </p:sp>
      <p:cxnSp>
        <p:nvCxnSpPr>
          <p:cNvPr id="15" name="Straight Arrow Connector 14">
            <a:extLst>
              <a:ext uri="{FF2B5EF4-FFF2-40B4-BE49-F238E27FC236}">
                <a16:creationId xmlns:a16="http://schemas.microsoft.com/office/drawing/2014/main" id="{1D4E84B9-179F-9A36-CE01-09963536483E}"/>
              </a:ext>
            </a:extLst>
          </p:cNvPr>
          <p:cNvCxnSpPr>
            <a:cxnSpLocks/>
          </p:cNvCxnSpPr>
          <p:nvPr/>
        </p:nvCxnSpPr>
        <p:spPr>
          <a:xfrm>
            <a:off x="4878917" y="4064822"/>
            <a:ext cx="427225"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C2448B-B0D6-1943-80D6-CCD4497831B8}"/>
              </a:ext>
            </a:extLst>
          </p:cNvPr>
          <p:cNvSpPr txBox="1"/>
          <p:nvPr/>
        </p:nvSpPr>
        <p:spPr>
          <a:xfrm>
            <a:off x="4966006" y="3859741"/>
            <a:ext cx="253047"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27" name="TextBox 26">
            <a:extLst>
              <a:ext uri="{FF2B5EF4-FFF2-40B4-BE49-F238E27FC236}">
                <a16:creationId xmlns:a16="http://schemas.microsoft.com/office/drawing/2014/main" id="{F7710CC4-D1A1-A408-B9CC-FAC49D2D69F8}"/>
              </a:ext>
            </a:extLst>
          </p:cNvPr>
          <p:cNvSpPr txBox="1"/>
          <p:nvPr/>
        </p:nvSpPr>
        <p:spPr>
          <a:xfrm>
            <a:off x="7490552" y="3859741"/>
            <a:ext cx="230043"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28" name="Connector: Elbow 27">
            <a:extLst>
              <a:ext uri="{FF2B5EF4-FFF2-40B4-BE49-F238E27FC236}">
                <a16:creationId xmlns:a16="http://schemas.microsoft.com/office/drawing/2014/main" id="{7F2583DB-8130-7460-E20D-963D61C384C5}"/>
              </a:ext>
            </a:extLst>
          </p:cNvPr>
          <p:cNvCxnSpPr>
            <a:cxnSpLocks/>
            <a:stCxn id="87" idx="0"/>
            <a:endCxn id="5" idx="1"/>
          </p:cNvCxnSpPr>
          <p:nvPr/>
        </p:nvCxnSpPr>
        <p:spPr>
          <a:xfrm rot="5400000" flipH="1" flipV="1">
            <a:off x="7482193" y="929814"/>
            <a:ext cx="1449705" cy="3715987"/>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3A5B56E-479A-60EE-F1D4-8A919DE7D00C}"/>
              </a:ext>
            </a:extLst>
          </p:cNvPr>
          <p:cNvSpPr txBox="1"/>
          <p:nvPr/>
        </p:nvSpPr>
        <p:spPr>
          <a:xfrm>
            <a:off x="5850750" y="2630914"/>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45" name="TextBox 44">
            <a:extLst>
              <a:ext uri="{FF2B5EF4-FFF2-40B4-BE49-F238E27FC236}">
                <a16:creationId xmlns:a16="http://schemas.microsoft.com/office/drawing/2014/main" id="{4250A484-5A57-DD74-D859-517F7868A48C}"/>
              </a:ext>
            </a:extLst>
          </p:cNvPr>
          <p:cNvSpPr txBox="1"/>
          <p:nvPr/>
        </p:nvSpPr>
        <p:spPr>
          <a:xfrm>
            <a:off x="9600253"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47" name="TrackerNumBlue 7">
            <a:extLst>
              <a:ext uri="{FF2B5EF4-FFF2-40B4-BE49-F238E27FC236}">
                <a16:creationId xmlns:a16="http://schemas.microsoft.com/office/drawing/2014/main" id="{EAED5E53-0CAC-112E-64D8-F761F6016EC1}"/>
              </a:ext>
            </a:extLst>
          </p:cNvPr>
          <p:cNvSpPr/>
          <p:nvPr>
            <p:custDataLst>
              <p:tags r:id="rId11"/>
            </p:custDataLst>
          </p:nvPr>
        </p:nvSpPr>
        <p:spPr>
          <a:xfrm>
            <a:off x="5189782" y="3401946"/>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51" name="TrackerNumBlue 7">
            <a:extLst>
              <a:ext uri="{FF2B5EF4-FFF2-40B4-BE49-F238E27FC236}">
                <a16:creationId xmlns:a16="http://schemas.microsoft.com/office/drawing/2014/main" id="{5889D2A9-D0CC-EB58-EF2A-1005D0B61773}"/>
              </a:ext>
            </a:extLst>
          </p:cNvPr>
          <p:cNvSpPr/>
          <p:nvPr>
            <p:custDataLst>
              <p:tags r:id="rId12"/>
            </p:custDataLst>
          </p:nvPr>
        </p:nvSpPr>
        <p:spPr>
          <a:xfrm>
            <a:off x="5189782" y="3690916"/>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Tree>
    <p:extLst>
      <p:ext uri="{BB962C8B-B14F-4D97-AF65-F5344CB8AC3E}">
        <p14:creationId xmlns:p14="http://schemas.microsoft.com/office/powerpoint/2010/main" val="1848837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extLst>
              <p:ext uri="{D42A27DB-BD31-4B8C-83A1-F6EECF244321}">
                <p14:modId xmlns:p14="http://schemas.microsoft.com/office/powerpoint/2010/main" val="1400925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(1/6)</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4294967295"/>
            <p:extLst>
              <p:ext uri="{D42A27DB-BD31-4B8C-83A1-F6EECF244321}">
                <p14:modId xmlns:p14="http://schemas.microsoft.com/office/powerpoint/2010/main" val="1559321796"/>
              </p:ext>
            </p:extLst>
          </p:nvPr>
        </p:nvGraphicFramePr>
        <p:xfrm>
          <a:off x="914400" y="955675"/>
          <a:ext cx="11277600" cy="4921250"/>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39" name="TextBox 38">
            <a:extLst>
              <a:ext uri="{FF2B5EF4-FFF2-40B4-BE49-F238E27FC236}">
                <a16:creationId xmlns:a16="http://schemas.microsoft.com/office/drawing/2014/main" id="{922994CB-4B9E-1E9E-D775-83A0E4F511F2}"/>
              </a:ext>
            </a:extLst>
          </p:cNvPr>
          <p:cNvSpPr txBox="1">
            <a:spLocks/>
          </p:cNvSpPr>
          <p:nvPr/>
        </p:nvSpPr>
        <p:spPr>
          <a:xfrm>
            <a:off x="5359400" y="2256873"/>
            <a:ext cx="6277863"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0" name="TextBox 39">
            <a:extLst>
              <a:ext uri="{FF2B5EF4-FFF2-40B4-BE49-F238E27FC236}">
                <a16:creationId xmlns:a16="http://schemas.microsoft.com/office/drawing/2014/main" id="{FFD4E416-E489-CB11-80DC-216094A4342A}"/>
              </a:ext>
            </a:extLst>
          </p:cNvPr>
          <p:cNvSpPr txBox="1">
            <a:spLocks/>
          </p:cNvSpPr>
          <p:nvPr/>
        </p:nvSpPr>
        <p:spPr>
          <a:xfrm>
            <a:off x="5359400" y="1724809"/>
            <a:ext cx="62778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35" name="TextBox 34">
            <a:extLst>
              <a:ext uri="{FF2B5EF4-FFF2-40B4-BE49-F238E27FC236}">
                <a16:creationId xmlns:a16="http://schemas.microsoft.com/office/drawing/2014/main" id="{71EC7043-926D-9576-CFE6-9428795FD4AA}"/>
              </a:ext>
            </a:extLst>
          </p:cNvPr>
          <p:cNvSpPr txBox="1">
            <a:spLocks/>
          </p:cNvSpPr>
          <p:nvPr/>
        </p:nvSpPr>
        <p:spPr>
          <a:xfrm>
            <a:off x="554736" y="2256873"/>
            <a:ext cx="2442464"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6" name="TextBox 35">
            <a:extLst>
              <a:ext uri="{FF2B5EF4-FFF2-40B4-BE49-F238E27FC236}">
                <a16:creationId xmlns:a16="http://schemas.microsoft.com/office/drawing/2014/main" id="{603EDDD5-5074-82E9-51DA-D56AFCA74E27}"/>
              </a:ext>
            </a:extLst>
          </p:cNvPr>
          <p:cNvSpPr txBox="1">
            <a:spLocks/>
          </p:cNvSpPr>
          <p:nvPr/>
        </p:nvSpPr>
        <p:spPr>
          <a:xfrm>
            <a:off x="554736" y="1724809"/>
            <a:ext cx="24424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1" name="TextBox 40">
            <a:extLst>
              <a:ext uri="{FF2B5EF4-FFF2-40B4-BE49-F238E27FC236}">
                <a16:creationId xmlns:a16="http://schemas.microsoft.com/office/drawing/2014/main" id="{78190E0F-19F3-1EF6-4614-906C7B74B069}"/>
              </a:ext>
            </a:extLst>
          </p:cNvPr>
          <p:cNvSpPr txBox="1"/>
          <p:nvPr/>
        </p:nvSpPr>
        <p:spPr>
          <a:xfrm>
            <a:off x="625511" y="2324379"/>
            <a:ext cx="2300913" cy="16081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before March 25, 2022; or</a:t>
            </a:r>
          </a:p>
          <a:p>
            <a:pPr lvl="1"/>
            <a:r>
              <a:rPr lang="en-US" sz="1400"/>
              <a:t>Achieved Initial Energization between March 25, 2022, and July 10, 2026</a:t>
            </a:r>
            <a:endParaRPr lang="en-US" sz="1400">
              <a:cs typeface="+mn-cs"/>
            </a:endParaRPr>
          </a:p>
        </p:txBody>
      </p:sp>
      <p:sp>
        <p:nvSpPr>
          <p:cNvPr id="37" name="TextBox 36">
            <a:extLst>
              <a:ext uri="{FF2B5EF4-FFF2-40B4-BE49-F238E27FC236}">
                <a16:creationId xmlns:a16="http://schemas.microsoft.com/office/drawing/2014/main" id="{3F9D5F93-C6C7-0A89-9ED5-F578F6458688}"/>
              </a:ext>
            </a:extLst>
          </p:cNvPr>
          <p:cNvSpPr txBox="1">
            <a:spLocks/>
          </p:cNvSpPr>
          <p:nvPr/>
        </p:nvSpPr>
        <p:spPr>
          <a:xfrm>
            <a:off x="3096751" y="2256873"/>
            <a:ext cx="2163098"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8" name="TextBox 37">
            <a:extLst>
              <a:ext uri="{FF2B5EF4-FFF2-40B4-BE49-F238E27FC236}">
                <a16:creationId xmlns:a16="http://schemas.microsoft.com/office/drawing/2014/main" id="{B385C03D-7CFB-8953-6207-A23127827819}"/>
              </a:ext>
            </a:extLst>
          </p:cNvPr>
          <p:cNvSpPr txBox="1">
            <a:spLocks/>
          </p:cNvSpPr>
          <p:nvPr/>
        </p:nvSpPr>
        <p:spPr>
          <a:xfrm>
            <a:off x="3096751" y="1724809"/>
            <a:ext cx="216309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3" name="TextBox 42">
            <a:extLst>
              <a:ext uri="{FF2B5EF4-FFF2-40B4-BE49-F238E27FC236}">
                <a16:creationId xmlns:a16="http://schemas.microsoft.com/office/drawing/2014/main" id="{D0913542-9D63-4ABF-E63D-8D266FE7BBA1}"/>
              </a:ext>
            </a:extLst>
          </p:cNvPr>
          <p:cNvSpPr txBox="1"/>
          <p:nvPr/>
        </p:nvSpPr>
        <p:spPr>
          <a:xfrm>
            <a:off x="3159432" y="2324379"/>
            <a:ext cx="203773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Included as base load and not subject to further reliability assessment</a:t>
            </a:r>
          </a:p>
        </p:txBody>
      </p:sp>
      <p:sp>
        <p:nvSpPr>
          <p:cNvPr id="48" name="TextBox 47">
            <a:extLst>
              <a:ext uri="{FF2B5EF4-FFF2-40B4-BE49-F238E27FC236}">
                <a16:creationId xmlns:a16="http://schemas.microsoft.com/office/drawing/2014/main" id="{ED6E29F5-3109-9959-FCBC-131461275463}"/>
              </a:ext>
            </a:extLst>
          </p:cNvPr>
          <p:cNvSpPr txBox="1"/>
          <p:nvPr>
            <p:custDataLst>
              <p:tags r:id="rId2"/>
            </p:custDataLst>
          </p:nvPr>
        </p:nvSpPr>
        <p:spPr>
          <a:xfrm>
            <a:off x="5435601" y="2324379"/>
            <a:ext cx="6197076" cy="226985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400"/>
              <a:t>Large Loads that achieved Initial Energization before March 25, 2022, shall be modeled at the level of peak Demand reported to ERCOT as part of development of the 2026 RTP</a:t>
            </a:r>
            <a:endParaRPr lang="en-US" sz="1400">
              <a:cs typeface="+mn-cs"/>
            </a:endParaRPr>
          </a:p>
          <a:p>
            <a:pPr lvl="1">
              <a:spcBef>
                <a:spcPct val="0"/>
              </a:spcBef>
            </a:pPr>
            <a:r>
              <a:rPr lang="en-US" sz="1400"/>
              <a:t>Large Loads that achieved Initial Energization between March 25, 2022, and July 10, 2026, shall be modeled at the lesser of:</a:t>
            </a:r>
            <a:endParaRPr lang="en-US" sz="1400">
              <a:cs typeface="+mn-cs"/>
            </a:endParaRPr>
          </a:p>
          <a:p>
            <a:pPr lvl="2">
              <a:spcBef>
                <a:spcPct val="0"/>
              </a:spcBef>
            </a:pPr>
            <a:r>
              <a:rPr lang="en-US" sz="1400"/>
              <a:t>The level of peak Demand reported to ERCOT as part of development of the 2026 RTP; or</a:t>
            </a:r>
          </a:p>
          <a:p>
            <a:pPr lvl="2">
              <a:spcBef>
                <a:spcPct val="0"/>
              </a:spcBef>
            </a:pPr>
            <a:r>
              <a:rPr lang="en-US" sz="1400"/>
              <a:t>The level of peak Demand indicated in the most recent Load Commissioning Plan (if applicable) provided to ERCOT on or before July 24, 2026</a:t>
            </a:r>
          </a:p>
        </p:txBody>
      </p:sp>
      <p:sp>
        <p:nvSpPr>
          <p:cNvPr id="55" name="TrackerNumBlue 7">
            <a:extLst>
              <a:ext uri="{FF2B5EF4-FFF2-40B4-BE49-F238E27FC236}">
                <a16:creationId xmlns:a16="http://schemas.microsoft.com/office/drawing/2014/main" id="{5F16699F-ECA5-93E8-DDB9-BFE63B436266}"/>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8" name="Slide Number Placeholder 7">
            <a:extLst>
              <a:ext uri="{FF2B5EF4-FFF2-40B4-BE49-F238E27FC236}">
                <a16:creationId xmlns:a16="http://schemas.microsoft.com/office/drawing/2014/main" id="{11AC895A-6B2C-0D8D-EC07-BB7602F16469}"/>
              </a:ext>
            </a:extLst>
          </p:cNvPr>
          <p:cNvSpPr>
            <a:spLocks noGrp="1"/>
          </p:cNvSpPr>
          <p:nvPr>
            <p:ph type="sldNum" sz="quarter" idx="12"/>
          </p:nvPr>
        </p:nvSpPr>
        <p:spPr/>
        <p:txBody>
          <a:bodyPr/>
          <a:lstStyle/>
          <a:p>
            <a:fld id="{BCDE79FB-97BA-492B-8D57-F1373F9ADA95}" type="slidenum">
              <a:rPr lang="en-US" smtClean="0"/>
              <a:t>58</a:t>
            </a:fld>
            <a:endParaRPr lang="en-US"/>
          </a:p>
        </p:txBody>
      </p:sp>
      <p:sp>
        <p:nvSpPr>
          <p:cNvPr id="7" name="Text Placeholder 20">
            <a:extLst>
              <a:ext uri="{FF2B5EF4-FFF2-40B4-BE49-F238E27FC236}">
                <a16:creationId xmlns:a16="http://schemas.microsoft.com/office/drawing/2014/main" id="{A06AC705-A37A-8A50-B81B-E2940142F0DE}"/>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a:t>
            </a:r>
            <a:r>
              <a:rPr lang="en-US" sz="900">
                <a:solidFill>
                  <a:srgbClr val="FF0000"/>
                </a:solidFill>
              </a:rPr>
              <a:t>Batch Zero PGRR145 (April 30, 2026), Section 9.2.1.1(1)(a)–(b) and 9.2.1.1(2)(a)–(b)</a:t>
            </a:r>
          </a:p>
        </p:txBody>
      </p:sp>
      <p:sp>
        <p:nvSpPr>
          <p:cNvPr id="9" name="TextBox 8">
            <a:extLst>
              <a:ext uri="{FF2B5EF4-FFF2-40B4-BE49-F238E27FC236}">
                <a16:creationId xmlns:a16="http://schemas.microsoft.com/office/drawing/2014/main" id="{807F42F1-B1A5-EEF5-0CF0-6AB411110740}"/>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156803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extLst>
              <p:ext uri="{D42A27DB-BD31-4B8C-83A1-F6EECF244321}">
                <p14:modId xmlns:p14="http://schemas.microsoft.com/office/powerpoint/2010/main" val="6330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C43385A6-7254-41F3-2DC0-74B5D84914F9}"/>
              </a:ext>
            </a:extLst>
          </p:cNvPr>
          <p:cNvSpPr>
            <a:spLocks noGrp="1"/>
          </p:cNvSpPr>
          <p:nvPr>
            <p:ph type="sldNum" sz="quarter" idx="12"/>
          </p:nvPr>
        </p:nvSpPr>
        <p:spPr/>
        <p:txBody>
          <a:bodyPr/>
          <a:lstStyle/>
          <a:p>
            <a:fld id="{BCDE79FB-97BA-492B-8D57-F1373F9ADA95}" type="slidenum">
              <a:rPr lang="en-US" smtClean="0"/>
              <a:t>59</a:t>
            </a:fld>
            <a:endParaRPr lang="en-US"/>
          </a:p>
        </p:txBody>
      </p:sp>
      <p:sp>
        <p:nvSpPr>
          <p:cNvPr id="7" name="TextBox 6">
            <a:extLst>
              <a:ext uri="{FF2B5EF4-FFF2-40B4-BE49-F238E27FC236}">
                <a16:creationId xmlns:a16="http://schemas.microsoft.com/office/drawing/2014/main" id="{0749CC14-5CE0-D3D2-ACD2-21508B1FA70F}"/>
              </a:ext>
            </a:extLst>
          </p:cNvPr>
          <p:cNvSpPr txBox="1">
            <a:spLocks/>
          </p:cNvSpPr>
          <p:nvPr/>
        </p:nvSpPr>
        <p:spPr>
          <a:xfrm>
            <a:off x="554736" y="2256873"/>
            <a:ext cx="3661664" cy="3876241"/>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356ABACE-42C8-C991-69ED-A1ED81D23B77}"/>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67284DB7-3C23-752D-836D-C026199A3EB1}"/>
              </a:ext>
            </a:extLst>
          </p:cNvPr>
          <p:cNvSpPr txBox="1">
            <a:spLocks/>
          </p:cNvSpPr>
          <p:nvPr/>
        </p:nvSpPr>
        <p:spPr>
          <a:xfrm>
            <a:off x="660840" y="2324379"/>
            <a:ext cx="3449455" cy="373179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50"/>
              <a:t>Has NOT achieved Initial Energization as of July 10, 2026 AND meets development readiness criteria under Section 9.2.1.1(1)(e), including:</a:t>
            </a:r>
          </a:p>
          <a:p>
            <a:pPr lvl="2"/>
            <a:r>
              <a:rPr lang="en-US" sz="1250"/>
              <a:t>Complete and valid interconnection studies</a:t>
            </a:r>
          </a:p>
          <a:p>
            <a:pPr lvl="2"/>
            <a:r>
              <a:rPr lang="en-US" sz="1250"/>
              <a:t>Site control demonstrated</a:t>
            </a:r>
          </a:p>
          <a:p>
            <a:pPr lvl="2"/>
            <a:r>
              <a:rPr lang="en-US" sz="1250"/>
              <a:t>Financial security posted (as determined by TSP/DSP; or $50k/MW if upgrade cost unknown)</a:t>
            </a:r>
          </a:p>
          <a:p>
            <a:pPr lvl="2"/>
            <a:r>
              <a:rPr lang="en-US" sz="1250"/>
              <a:t>CIAC / interconnection costs paid or secured</a:t>
            </a:r>
          </a:p>
          <a:p>
            <a:pPr lvl="2"/>
            <a:r>
              <a:rPr lang="en-US" sz="1250"/>
              <a:t>Demonstrated development readiness (e.g., NTP issued, long-lead equipment ordered)</a:t>
            </a:r>
          </a:p>
          <a:p>
            <a:pPr lvl="2"/>
            <a:r>
              <a:rPr lang="en-US" sz="1250"/>
              <a:t>Power supply arrangements in place</a:t>
            </a:r>
          </a:p>
          <a:p>
            <a:pPr lvl="2"/>
            <a:r>
              <a:rPr lang="en-US" sz="1250"/>
              <a:t>DSP/TSP attestation that required disclosures (Section 9.7) are satisfied</a:t>
            </a:r>
          </a:p>
        </p:txBody>
      </p:sp>
      <p:sp>
        <p:nvSpPr>
          <p:cNvPr id="16" name="TextBox 15">
            <a:extLst>
              <a:ext uri="{FF2B5EF4-FFF2-40B4-BE49-F238E27FC236}">
                <a16:creationId xmlns:a16="http://schemas.microsoft.com/office/drawing/2014/main" id="{368FDC69-0FFE-6B68-D0E7-AA79D10B3FE8}"/>
              </a:ext>
            </a:extLst>
          </p:cNvPr>
          <p:cNvSpPr txBox="1">
            <a:spLocks/>
          </p:cNvSpPr>
          <p:nvPr/>
        </p:nvSpPr>
        <p:spPr>
          <a:xfrm>
            <a:off x="4303470" y="2256873"/>
            <a:ext cx="2721461" cy="3876241"/>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FB6ECEB8-6AB4-18A5-6845-A3F1A2DB48E2}"/>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1B355F60-177D-6B73-94A8-36F18455E8B8}"/>
              </a:ext>
            </a:extLst>
          </p:cNvPr>
          <p:cNvSpPr txBox="1"/>
          <p:nvPr/>
        </p:nvSpPr>
        <p:spPr>
          <a:xfrm>
            <a:off x="4382331" y="2324379"/>
            <a:ext cx="2563739" cy="57708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50">
                <a:cs typeface="+mn-cs"/>
              </a:rPr>
              <a:t>Included as base load </a:t>
            </a:r>
            <a:r>
              <a:rPr lang="en-US" sz="1250"/>
              <a:t>and not subject to further reliability assessment</a:t>
            </a:r>
            <a:endParaRPr lang="en-US" sz="1250">
              <a:cs typeface="+mn-cs"/>
            </a:endParaRPr>
          </a:p>
        </p:txBody>
      </p:sp>
      <p:sp>
        <p:nvSpPr>
          <p:cNvPr id="21" name="TextBox 20">
            <a:extLst>
              <a:ext uri="{FF2B5EF4-FFF2-40B4-BE49-F238E27FC236}">
                <a16:creationId xmlns:a16="http://schemas.microsoft.com/office/drawing/2014/main" id="{381A6E20-3565-5A5C-DFAA-E170390F52BD}"/>
              </a:ext>
            </a:extLst>
          </p:cNvPr>
          <p:cNvSpPr txBox="1">
            <a:spLocks/>
          </p:cNvSpPr>
          <p:nvPr/>
        </p:nvSpPr>
        <p:spPr>
          <a:xfrm>
            <a:off x="7112000" y="2256873"/>
            <a:ext cx="4525263" cy="3876241"/>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35D7CE4D-7770-D5A1-3060-B305C02A76A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4B2ACAB-E669-72C6-5FCB-6F9B015AD1FD}"/>
              </a:ext>
            </a:extLst>
          </p:cNvPr>
          <p:cNvSpPr txBox="1"/>
          <p:nvPr/>
        </p:nvSpPr>
        <p:spPr>
          <a:xfrm>
            <a:off x="7221815" y="2324379"/>
            <a:ext cx="4305632" cy="12311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50">
                <a:cs typeface="+mn-cs"/>
              </a:rPr>
              <a:t>Large Loads meeting base load eligibility criteria that are not yet operational will be modeled at the lesser of:</a:t>
            </a:r>
          </a:p>
          <a:p>
            <a:pPr lvl="2"/>
            <a:r>
              <a:rPr lang="en-US" sz="1250"/>
              <a:t>The level of peak Demand that can be served reliably as indicated in complete and valid existing studies; or</a:t>
            </a:r>
          </a:p>
          <a:p>
            <a:pPr lvl="2"/>
            <a:r>
              <a:rPr lang="en-US" sz="1250"/>
              <a:t>The level of peak Demand specified in executed agreements or commitments</a:t>
            </a:r>
          </a:p>
        </p:txBody>
      </p:sp>
      <p:sp>
        <p:nvSpPr>
          <p:cNvPr id="5" name="Title 1">
            <a:extLst>
              <a:ext uri="{FF2B5EF4-FFF2-40B4-BE49-F238E27FC236}">
                <a16:creationId xmlns:a16="http://schemas.microsoft.com/office/drawing/2014/main" id="{B5862090-6C4F-B32C-431C-B707F2BCFC40}"/>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(2/6)</a:t>
            </a:r>
          </a:p>
        </p:txBody>
      </p:sp>
      <p:sp>
        <p:nvSpPr>
          <p:cNvPr id="11" name="TrackerNumBlue 7">
            <a:extLst>
              <a:ext uri="{FF2B5EF4-FFF2-40B4-BE49-F238E27FC236}">
                <a16:creationId xmlns:a16="http://schemas.microsoft.com/office/drawing/2014/main" id="{D6CF2F56-4BEB-CAA2-E51F-9997B363323B}"/>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4" name="Text Placeholder 20">
            <a:extLst>
              <a:ext uri="{FF2B5EF4-FFF2-40B4-BE49-F238E27FC236}">
                <a16:creationId xmlns:a16="http://schemas.microsoft.com/office/drawing/2014/main" id="{485A65BF-E742-B102-9A57-CEA2EA9DD38D}"/>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 9.2.1.1(1)(e) and 9.2.1.1(2)(c)</a:t>
            </a:r>
          </a:p>
        </p:txBody>
      </p:sp>
      <p:sp>
        <p:nvSpPr>
          <p:cNvPr id="15" name="TextBox 14">
            <a:extLst>
              <a:ext uri="{FF2B5EF4-FFF2-40B4-BE49-F238E27FC236}">
                <a16:creationId xmlns:a16="http://schemas.microsoft.com/office/drawing/2014/main" id="{2B137096-38F5-5E36-0D55-1FF7EBEA1BAB}"/>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65711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hink-cell data - do not delete" hidden="1">
            <a:extLst>
              <a:ext uri="{FF2B5EF4-FFF2-40B4-BE49-F238E27FC236}">
                <a16:creationId xmlns:a16="http://schemas.microsoft.com/office/drawing/2014/main" id="{E9D29790-F3CC-EB2F-0D96-D276D85413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4" name="think-cell data - do not delete" hidden="1">
                        <a:extLst>
                          <a:ext uri="{FF2B5EF4-FFF2-40B4-BE49-F238E27FC236}">
                            <a16:creationId xmlns:a16="http://schemas.microsoft.com/office/drawing/2014/main" id="{E9D29790-F3CC-EB2F-0D96-D276D85413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030306D-2BBD-1072-4418-AF87C9BEBE02}"/>
              </a:ext>
            </a:extLst>
          </p:cNvPr>
          <p:cNvSpPr>
            <a:spLocks noGrp="1"/>
          </p:cNvSpPr>
          <p:nvPr>
            <p:ph type="title"/>
          </p:nvPr>
        </p:nvSpPr>
        <p:spPr>
          <a:xfrm>
            <a:off x="1257300" y="457200"/>
            <a:ext cx="10401300" cy="664797"/>
          </a:xfrm>
        </p:spPr>
        <p:txBody>
          <a:bodyPr vert="horz">
            <a:spAutoFit/>
          </a:bodyPr>
          <a:lstStyle/>
          <a:p>
            <a:r>
              <a:rPr lang="en-US"/>
              <a:t>CLR and BYOG frameworks are being integrated into Batch Zero filing, forming a first comprehensive design with further refinement over time</a:t>
            </a:r>
          </a:p>
        </p:txBody>
      </p:sp>
      <p:sp>
        <p:nvSpPr>
          <p:cNvPr id="4" name="Slide Number Placeholder 3">
            <a:extLst>
              <a:ext uri="{FF2B5EF4-FFF2-40B4-BE49-F238E27FC236}">
                <a16:creationId xmlns:a16="http://schemas.microsoft.com/office/drawing/2014/main" id="{3EACD754-E719-140F-CA5A-B2996928071D}"/>
              </a:ext>
            </a:extLst>
          </p:cNvPr>
          <p:cNvSpPr>
            <a:spLocks noGrp="1"/>
          </p:cNvSpPr>
          <p:nvPr>
            <p:ph type="sldNum" sz="quarter" idx="12"/>
          </p:nvPr>
        </p:nvSpPr>
        <p:spPr/>
        <p:txBody>
          <a:bodyPr/>
          <a:lstStyle/>
          <a:p>
            <a:fld id="{BCDE79FB-97BA-492B-8D57-F1373F9ADA95}" type="slidenum">
              <a:rPr lang="en-US" smtClean="0"/>
              <a:t>6</a:t>
            </a:fld>
            <a:endParaRPr lang="en-US"/>
          </a:p>
        </p:txBody>
      </p:sp>
      <p:grpSp>
        <p:nvGrpSpPr>
          <p:cNvPr id="55" name="Group 54">
            <a:extLst>
              <a:ext uri="{FF2B5EF4-FFF2-40B4-BE49-F238E27FC236}">
                <a16:creationId xmlns:a16="http://schemas.microsoft.com/office/drawing/2014/main" id="{BB85625E-CB44-BD35-313B-5D3E18629945}"/>
              </a:ext>
            </a:extLst>
          </p:cNvPr>
          <p:cNvGrpSpPr/>
          <p:nvPr/>
        </p:nvGrpSpPr>
        <p:grpSpPr>
          <a:xfrm>
            <a:off x="3919164" y="2554936"/>
            <a:ext cx="1797977" cy="1705239"/>
            <a:chOff x="3812997" y="2157210"/>
            <a:chExt cx="1797977" cy="1705239"/>
          </a:xfrm>
        </p:grpSpPr>
        <p:grpSp>
          <p:nvGrpSpPr>
            <p:cNvPr id="44" name="Group 43">
              <a:extLst>
                <a:ext uri="{FF2B5EF4-FFF2-40B4-BE49-F238E27FC236}">
                  <a16:creationId xmlns:a16="http://schemas.microsoft.com/office/drawing/2014/main" id="{2147506B-F538-96F0-D61B-471ECA8C79F5}"/>
                </a:ext>
              </a:extLst>
            </p:cNvPr>
            <p:cNvGrpSpPr/>
            <p:nvPr/>
          </p:nvGrpSpPr>
          <p:grpSpPr>
            <a:xfrm>
              <a:off x="3812997" y="2157210"/>
              <a:ext cx="1797977" cy="1705239"/>
              <a:chOff x="1257300" y="1934637"/>
              <a:chExt cx="1797977" cy="1705239"/>
            </a:xfrm>
          </p:grpSpPr>
          <p:sp>
            <p:nvSpPr>
              <p:cNvPr id="45" name="Rectangle 44">
                <a:extLst>
                  <a:ext uri="{FF2B5EF4-FFF2-40B4-BE49-F238E27FC236}">
                    <a16:creationId xmlns:a16="http://schemas.microsoft.com/office/drawing/2014/main" id="{C36A547F-724F-5A3D-BB22-8F826090675B}"/>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46" name="Rectangle 45">
                <a:extLst>
                  <a:ext uri="{FF2B5EF4-FFF2-40B4-BE49-F238E27FC236}">
                    <a16:creationId xmlns:a16="http://schemas.microsoft.com/office/drawing/2014/main" id="{1C3806E4-64C4-49FB-D6CD-4BE1BFF9B09C}"/>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pic>
            <p:nvPicPr>
              <p:cNvPr id="47" name="Graphic 46">
                <a:extLst>
                  <a:ext uri="{FF2B5EF4-FFF2-40B4-BE49-F238E27FC236}">
                    <a16:creationId xmlns:a16="http://schemas.microsoft.com/office/drawing/2014/main" id="{A07625DE-40FB-45C3-5EAE-B3B94425C29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12956" y="2037536"/>
                <a:ext cx="284384" cy="284384"/>
              </a:xfrm>
              <a:prstGeom prst="rect">
                <a:avLst/>
              </a:prstGeom>
            </p:spPr>
          </p:pic>
          <p:pic>
            <p:nvPicPr>
              <p:cNvPr id="48" name="Graphic 47">
                <a:extLst>
                  <a:ext uri="{FF2B5EF4-FFF2-40B4-BE49-F238E27FC236}">
                    <a16:creationId xmlns:a16="http://schemas.microsoft.com/office/drawing/2014/main" id="{4BFEAEAF-47DB-3A7A-7314-9571DC60D7E7}"/>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12956" y="2918974"/>
                <a:ext cx="284384" cy="284384"/>
              </a:xfrm>
              <a:prstGeom prst="rect">
                <a:avLst/>
              </a:prstGeom>
            </p:spPr>
          </p:pic>
        </p:grpSp>
        <p:sp>
          <p:nvSpPr>
            <p:cNvPr id="14" name="Rectangle 13">
              <a:extLst>
                <a:ext uri="{FF2B5EF4-FFF2-40B4-BE49-F238E27FC236}">
                  <a16:creationId xmlns:a16="http://schemas.microsoft.com/office/drawing/2014/main" id="{911CBF23-6ACF-024E-0B73-1EB966B40003}"/>
                </a:ext>
              </a:extLst>
            </p:cNvPr>
            <p:cNvSpPr>
              <a:spLocks/>
            </p:cNvSpPr>
            <p:nvPr/>
          </p:nvSpPr>
          <p:spPr>
            <a:xfrm>
              <a:off x="3812997"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sp>
          <p:nvSpPr>
            <p:cNvPr id="15" name="Rectangle 14">
              <a:extLst>
                <a:ext uri="{FF2B5EF4-FFF2-40B4-BE49-F238E27FC236}">
                  <a16:creationId xmlns:a16="http://schemas.microsoft.com/office/drawing/2014/main" id="{C3CB2D3A-99AA-60AF-E6FF-988CB2FCF88D}"/>
                </a:ext>
              </a:extLst>
            </p:cNvPr>
            <p:cNvSpPr>
              <a:spLocks/>
            </p:cNvSpPr>
            <p:nvPr/>
          </p:nvSpPr>
          <p:spPr>
            <a:xfrm>
              <a:off x="3812997" y="3493023"/>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grpSp>
      <p:grpSp>
        <p:nvGrpSpPr>
          <p:cNvPr id="56" name="Group 55">
            <a:extLst>
              <a:ext uri="{FF2B5EF4-FFF2-40B4-BE49-F238E27FC236}">
                <a16:creationId xmlns:a16="http://schemas.microsoft.com/office/drawing/2014/main" id="{DC10F04E-D104-94C8-CC41-345DBB5BD335}"/>
              </a:ext>
            </a:extLst>
          </p:cNvPr>
          <p:cNvGrpSpPr/>
          <p:nvPr/>
        </p:nvGrpSpPr>
        <p:grpSpPr>
          <a:xfrm>
            <a:off x="6581028" y="2554936"/>
            <a:ext cx="1797977" cy="1705239"/>
            <a:chOff x="6581028" y="2157210"/>
            <a:chExt cx="1797977" cy="1705239"/>
          </a:xfrm>
        </p:grpSpPr>
        <p:grpSp>
          <p:nvGrpSpPr>
            <p:cNvPr id="49" name="Group 48">
              <a:extLst>
                <a:ext uri="{FF2B5EF4-FFF2-40B4-BE49-F238E27FC236}">
                  <a16:creationId xmlns:a16="http://schemas.microsoft.com/office/drawing/2014/main" id="{31D735C0-A8A9-5C6E-DF78-C7FDCF54F6C7}"/>
                </a:ext>
              </a:extLst>
            </p:cNvPr>
            <p:cNvGrpSpPr/>
            <p:nvPr/>
          </p:nvGrpSpPr>
          <p:grpSpPr>
            <a:xfrm>
              <a:off x="6581028" y="2157210"/>
              <a:ext cx="1797977" cy="1705239"/>
              <a:chOff x="1257300" y="1934637"/>
              <a:chExt cx="1797977" cy="1705239"/>
            </a:xfrm>
          </p:grpSpPr>
          <p:sp>
            <p:nvSpPr>
              <p:cNvPr id="50" name="Rectangle 49">
                <a:extLst>
                  <a:ext uri="{FF2B5EF4-FFF2-40B4-BE49-F238E27FC236}">
                    <a16:creationId xmlns:a16="http://schemas.microsoft.com/office/drawing/2014/main" id="{F1AB07D2-1296-B361-D02F-C96A0708FAF5}"/>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1" name="Rectangle 50">
                <a:extLst>
                  <a:ext uri="{FF2B5EF4-FFF2-40B4-BE49-F238E27FC236}">
                    <a16:creationId xmlns:a16="http://schemas.microsoft.com/office/drawing/2014/main" id="{8A181FC7-29D4-5DC1-8638-14D3F3AF2A47}"/>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pic>
            <p:nvPicPr>
              <p:cNvPr id="52" name="Graphic 51">
                <a:extLst>
                  <a:ext uri="{FF2B5EF4-FFF2-40B4-BE49-F238E27FC236}">
                    <a16:creationId xmlns:a16="http://schemas.microsoft.com/office/drawing/2014/main" id="{FF9267A6-E6CA-6126-26B1-80A43EF3FB7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12956" y="2037536"/>
                <a:ext cx="284384" cy="284384"/>
              </a:xfrm>
              <a:prstGeom prst="rect">
                <a:avLst/>
              </a:prstGeom>
            </p:spPr>
          </p:pic>
          <p:pic>
            <p:nvPicPr>
              <p:cNvPr id="53" name="Graphic 52">
                <a:extLst>
                  <a:ext uri="{FF2B5EF4-FFF2-40B4-BE49-F238E27FC236}">
                    <a16:creationId xmlns:a16="http://schemas.microsoft.com/office/drawing/2014/main" id="{10BA020E-94B4-C8C2-D9F5-E468CCC7238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12956" y="2918974"/>
                <a:ext cx="284384" cy="284384"/>
              </a:xfrm>
              <a:prstGeom prst="rect">
                <a:avLst/>
              </a:prstGeom>
            </p:spPr>
          </p:pic>
        </p:grpSp>
        <p:sp>
          <p:nvSpPr>
            <p:cNvPr id="20" name="Rectangle 19">
              <a:extLst>
                <a:ext uri="{FF2B5EF4-FFF2-40B4-BE49-F238E27FC236}">
                  <a16:creationId xmlns:a16="http://schemas.microsoft.com/office/drawing/2014/main" id="{832A7B09-A3DB-1D41-79D7-68220A3BE83D}"/>
                </a:ext>
              </a:extLst>
            </p:cNvPr>
            <p:cNvSpPr>
              <a:spLocks/>
            </p:cNvSpPr>
            <p:nvPr/>
          </p:nvSpPr>
          <p:spPr>
            <a:xfrm>
              <a:off x="6581028"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sp>
          <p:nvSpPr>
            <p:cNvPr id="22" name="Rectangle 21">
              <a:extLst>
                <a:ext uri="{FF2B5EF4-FFF2-40B4-BE49-F238E27FC236}">
                  <a16:creationId xmlns:a16="http://schemas.microsoft.com/office/drawing/2014/main" id="{8F109BE1-E5A6-F7E9-9B7D-2DD5C0DF585D}"/>
                </a:ext>
              </a:extLst>
            </p:cNvPr>
            <p:cNvSpPr>
              <a:spLocks/>
            </p:cNvSpPr>
            <p:nvPr/>
          </p:nvSpPr>
          <p:spPr>
            <a:xfrm>
              <a:off x="6581028" y="2766477"/>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BYOG comments</a:t>
              </a:r>
            </a:p>
          </p:txBody>
        </p:sp>
        <p:sp>
          <p:nvSpPr>
            <p:cNvPr id="27" name="Rectangle 26">
              <a:extLst>
                <a:ext uri="{FF2B5EF4-FFF2-40B4-BE49-F238E27FC236}">
                  <a16:creationId xmlns:a16="http://schemas.microsoft.com/office/drawing/2014/main" id="{CAC6C7A7-CC6B-CE1F-0EFA-D6E9F861FEE8}"/>
                </a:ext>
              </a:extLst>
            </p:cNvPr>
            <p:cNvSpPr>
              <a:spLocks/>
            </p:cNvSpPr>
            <p:nvPr/>
          </p:nvSpPr>
          <p:spPr>
            <a:xfrm>
              <a:off x="6581028" y="3486740"/>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sp>
          <p:nvSpPr>
            <p:cNvPr id="28" name="Rectangle 27">
              <a:extLst>
                <a:ext uri="{FF2B5EF4-FFF2-40B4-BE49-F238E27FC236}">
                  <a16:creationId xmlns:a16="http://schemas.microsoft.com/office/drawing/2014/main" id="{ECC9DEEB-52E1-5916-5312-4B7363FE8C1F}"/>
                </a:ext>
              </a:extLst>
            </p:cNvPr>
            <p:cNvSpPr>
              <a:spLocks/>
            </p:cNvSpPr>
            <p:nvPr/>
          </p:nvSpPr>
          <p:spPr>
            <a:xfrm>
              <a:off x="6581028" y="3670332"/>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BYOG comments</a:t>
              </a:r>
            </a:p>
          </p:txBody>
        </p:sp>
      </p:grpSp>
      <p:sp>
        <p:nvSpPr>
          <p:cNvPr id="32" name="Arrow: Right 31">
            <a:extLst>
              <a:ext uri="{FF2B5EF4-FFF2-40B4-BE49-F238E27FC236}">
                <a16:creationId xmlns:a16="http://schemas.microsoft.com/office/drawing/2014/main" id="{736077B4-6F4A-EECF-CB35-7B7C6C4375F7}"/>
              </a:ext>
            </a:extLst>
          </p:cNvPr>
          <p:cNvSpPr/>
          <p:nvPr/>
        </p:nvSpPr>
        <p:spPr>
          <a:xfrm>
            <a:off x="1257300" y="1747401"/>
            <a:ext cx="7121705" cy="26871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C5D806A-78D9-E589-CD5F-3E35219B3E7C}"/>
              </a:ext>
            </a:extLst>
          </p:cNvPr>
          <p:cNvGrpSpPr/>
          <p:nvPr/>
        </p:nvGrpSpPr>
        <p:grpSpPr>
          <a:xfrm>
            <a:off x="1257300" y="2554936"/>
            <a:ext cx="1797977" cy="1705239"/>
            <a:chOff x="1257300" y="1934637"/>
            <a:chExt cx="1797977" cy="1705239"/>
          </a:xfrm>
        </p:grpSpPr>
        <p:sp>
          <p:nvSpPr>
            <p:cNvPr id="5" name="Rectangle 4">
              <a:extLst>
                <a:ext uri="{FF2B5EF4-FFF2-40B4-BE49-F238E27FC236}">
                  <a16:creationId xmlns:a16="http://schemas.microsoft.com/office/drawing/2014/main" id="{9703F272-1B58-DC09-D604-483D1B4D2568}"/>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7" name="Rectangle 6">
              <a:extLst>
                <a:ext uri="{FF2B5EF4-FFF2-40B4-BE49-F238E27FC236}">
                  <a16:creationId xmlns:a16="http://schemas.microsoft.com/office/drawing/2014/main" id="{8628D3E0-F00A-5E2B-9266-BA4A34CBD10F}"/>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pic>
          <p:nvPicPr>
            <p:cNvPr id="35" name="Graphic 34">
              <a:extLst>
                <a:ext uri="{FF2B5EF4-FFF2-40B4-BE49-F238E27FC236}">
                  <a16:creationId xmlns:a16="http://schemas.microsoft.com/office/drawing/2014/main" id="{AF9EDB17-A529-E1B8-080D-2FCE3F5DA25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12956" y="2037536"/>
              <a:ext cx="284384" cy="284384"/>
            </a:xfrm>
            <a:prstGeom prst="rect">
              <a:avLst/>
            </a:prstGeom>
          </p:spPr>
        </p:pic>
        <p:pic>
          <p:nvPicPr>
            <p:cNvPr id="39" name="Graphic 38">
              <a:extLst>
                <a:ext uri="{FF2B5EF4-FFF2-40B4-BE49-F238E27FC236}">
                  <a16:creationId xmlns:a16="http://schemas.microsoft.com/office/drawing/2014/main" id="{45B845C7-6C98-67F1-BDC0-10A0500CA50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12956" y="2918974"/>
              <a:ext cx="284384" cy="284384"/>
            </a:xfrm>
            <a:prstGeom prst="rect">
              <a:avLst/>
            </a:prstGeom>
          </p:spPr>
        </p:pic>
      </p:grpSp>
      <p:sp>
        <p:nvSpPr>
          <p:cNvPr id="57" name="TextBox 56">
            <a:extLst>
              <a:ext uri="{FF2B5EF4-FFF2-40B4-BE49-F238E27FC236}">
                <a16:creationId xmlns:a16="http://schemas.microsoft.com/office/drawing/2014/main" id="{6F080525-1BFF-A3D0-B479-8C94D38C11F2}"/>
              </a:ext>
            </a:extLst>
          </p:cNvPr>
          <p:cNvSpPr txBox="1">
            <a:spLocks/>
          </p:cNvSpPr>
          <p:nvPr/>
        </p:nvSpPr>
        <p:spPr>
          <a:xfrm>
            <a:off x="1257300" y="4362646"/>
            <a:ext cx="1797977"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March 4:</a:t>
            </a:r>
            <a:r>
              <a:rPr lang="en-US" sz="1200"/>
              <a:t> ERCOT files PGRR145 and NPRR1325</a:t>
            </a:r>
            <a:endParaRPr lang="en-US" sz="1200" i="1" noProof="1"/>
          </a:p>
          <a:p>
            <a:r>
              <a:rPr lang="en-US" sz="1200" b="1"/>
              <a:t>Establishes foundational framework for Batch Zero execution </a:t>
            </a:r>
            <a:r>
              <a:rPr lang="en-US" sz="1200"/>
              <a:t>and LLI processing</a:t>
            </a:r>
            <a:endParaRPr lang="en-US" sz="1200" i="1" noProof="1"/>
          </a:p>
        </p:txBody>
      </p:sp>
      <p:sp>
        <p:nvSpPr>
          <p:cNvPr id="58" name="TextBox 57">
            <a:extLst>
              <a:ext uri="{FF2B5EF4-FFF2-40B4-BE49-F238E27FC236}">
                <a16:creationId xmlns:a16="http://schemas.microsoft.com/office/drawing/2014/main" id="{96147D91-BD19-FBF2-A456-A7ED190DDC8C}"/>
              </a:ext>
            </a:extLst>
          </p:cNvPr>
          <p:cNvSpPr txBox="1">
            <a:spLocks/>
          </p:cNvSpPr>
          <p:nvPr/>
        </p:nvSpPr>
        <p:spPr>
          <a:xfrm>
            <a:off x="3919164"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April 17: </a:t>
            </a:r>
            <a:r>
              <a:rPr lang="en-US" sz="1200"/>
              <a:t>PCLR introduced as modular enhancement via comments to PGRR145/ NPRR1325</a:t>
            </a:r>
          </a:p>
          <a:p>
            <a:r>
              <a:rPr lang="en-US" sz="1200" b="1"/>
              <a:t>Enables early shaping of controllable load pathway</a:t>
            </a:r>
            <a:r>
              <a:rPr lang="en-US" sz="1200"/>
              <a:t> without delaying core filing</a:t>
            </a:r>
            <a:endParaRPr lang="en-US" sz="1200" i="1" noProof="1"/>
          </a:p>
        </p:txBody>
      </p:sp>
      <p:sp>
        <p:nvSpPr>
          <p:cNvPr id="59" name="TextBox 58">
            <a:extLst>
              <a:ext uri="{FF2B5EF4-FFF2-40B4-BE49-F238E27FC236}">
                <a16:creationId xmlns:a16="http://schemas.microsoft.com/office/drawing/2014/main" id="{C0E512AD-CFEA-7A53-74D4-CC0E97678618}"/>
              </a:ext>
            </a:extLst>
          </p:cNvPr>
          <p:cNvSpPr txBox="1">
            <a:spLocks/>
          </p:cNvSpPr>
          <p:nvPr/>
        </p:nvSpPr>
        <p:spPr>
          <a:xfrm>
            <a:off x="6581028" y="4362646"/>
            <a:ext cx="1797977" cy="155427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cs typeface="Arial"/>
              </a:rPr>
              <a:t>May 2: </a:t>
            </a:r>
            <a:r>
              <a:rPr lang="en-US" sz="1200">
                <a:cs typeface="Arial"/>
              </a:rPr>
              <a:t>BYOG</a:t>
            </a:r>
            <a:r>
              <a:rPr lang="en-US" sz="1200" b="1">
                <a:cs typeface="Arial"/>
              </a:rPr>
              <a:t> </a:t>
            </a:r>
            <a:r>
              <a:rPr lang="en-US" sz="1200">
                <a:cs typeface="Arial"/>
              </a:rPr>
              <a:t>introduced as modular enhancement via comments to PGRR145 / NPRR1325</a:t>
            </a:r>
          </a:p>
          <a:p>
            <a:r>
              <a:rPr lang="en-US" sz="1200" b="1"/>
              <a:t>Enables integration of generation-backed load pathway </a:t>
            </a:r>
            <a:r>
              <a:rPr lang="en-US" sz="1200"/>
              <a:t>without delaying core filing</a:t>
            </a:r>
            <a:endParaRPr lang="en-US" sz="1200" i="1" noProof="1"/>
          </a:p>
        </p:txBody>
      </p:sp>
      <p:grpSp>
        <p:nvGrpSpPr>
          <p:cNvPr id="63" name="Group 62">
            <a:extLst>
              <a:ext uri="{FF2B5EF4-FFF2-40B4-BE49-F238E27FC236}">
                <a16:creationId xmlns:a16="http://schemas.microsoft.com/office/drawing/2014/main" id="{B691B4FC-E936-42C8-CC72-9D34A9F9D2D8}"/>
              </a:ext>
            </a:extLst>
          </p:cNvPr>
          <p:cNvGrpSpPr/>
          <p:nvPr/>
        </p:nvGrpSpPr>
        <p:grpSpPr>
          <a:xfrm>
            <a:off x="1257300" y="1428646"/>
            <a:ext cx="7121705" cy="220337"/>
            <a:chOff x="1257300" y="1284810"/>
            <a:chExt cx="7121705" cy="220337"/>
          </a:xfrm>
        </p:grpSpPr>
        <p:cxnSp>
          <p:nvCxnSpPr>
            <p:cNvPr id="60" name="LineBasicDefault 292">
              <a:extLst>
                <a:ext uri="{FF2B5EF4-FFF2-40B4-BE49-F238E27FC236}">
                  <a16:creationId xmlns:a16="http://schemas.microsoft.com/office/drawing/2014/main" id="{52195E0B-F3D7-B1A3-9345-3EA08E03EF12}"/>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C53E0A5-3F2A-A412-842F-33CD1F6B5CD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Path of PGRR145 and NPRR1325 towards governance approval</a:t>
              </a:r>
              <a:endParaRPr lang="en-US" sz="1200" noProof="1"/>
            </a:p>
          </p:txBody>
        </p:sp>
      </p:grpSp>
      <p:grpSp>
        <p:nvGrpSpPr>
          <p:cNvPr id="64" name="Group 63">
            <a:extLst>
              <a:ext uri="{FF2B5EF4-FFF2-40B4-BE49-F238E27FC236}">
                <a16:creationId xmlns:a16="http://schemas.microsoft.com/office/drawing/2014/main" id="{D2FFA642-1755-0D77-D97F-E4F9B66FE4B5}"/>
              </a:ext>
            </a:extLst>
          </p:cNvPr>
          <p:cNvGrpSpPr>
            <a:grpSpLocks/>
          </p:cNvGrpSpPr>
          <p:nvPr/>
        </p:nvGrpSpPr>
        <p:grpSpPr>
          <a:xfrm>
            <a:off x="9389405" y="1428646"/>
            <a:ext cx="2269195" cy="220337"/>
            <a:chOff x="1257300" y="1284810"/>
            <a:chExt cx="7121705" cy="220337"/>
          </a:xfrm>
        </p:grpSpPr>
        <p:cxnSp>
          <p:nvCxnSpPr>
            <p:cNvPr id="65" name="LineBasicDefault 292">
              <a:extLst>
                <a:ext uri="{FF2B5EF4-FFF2-40B4-BE49-F238E27FC236}">
                  <a16:creationId xmlns:a16="http://schemas.microsoft.com/office/drawing/2014/main" id="{D9984D70-0507-AD72-22CA-56E7502540D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4C77100-6B7B-E5ED-7496-0593328D484F}"/>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Key takeaways</a:t>
              </a:r>
              <a:endParaRPr lang="en-US" sz="1200" noProof="1"/>
            </a:p>
          </p:txBody>
        </p:sp>
      </p:grpSp>
      <p:grpSp>
        <p:nvGrpSpPr>
          <p:cNvPr id="70" name="ChevronBlue 70">
            <a:extLst>
              <a:ext uri="{FF2B5EF4-FFF2-40B4-BE49-F238E27FC236}">
                <a16:creationId xmlns:a16="http://schemas.microsoft.com/office/drawing/2014/main" id="{F7A84FDD-9DA5-EB7F-FED0-7FB2682CD201}"/>
              </a:ext>
            </a:extLst>
          </p:cNvPr>
          <p:cNvGrpSpPr>
            <a:grpSpLocks noChangeAspect="1"/>
          </p:cNvGrpSpPr>
          <p:nvPr>
            <p:custDataLst>
              <p:tags r:id="rId2"/>
            </p:custDataLst>
          </p:nvPr>
        </p:nvGrpSpPr>
        <p:grpSpPr>
          <a:xfrm>
            <a:off x="8686091" y="1474826"/>
            <a:ext cx="396228" cy="396228"/>
            <a:chOff x="1016000" y="1016000"/>
            <a:chExt cx="396228" cy="396228"/>
          </a:xfrm>
        </p:grpSpPr>
        <p:sp>
          <p:nvSpPr>
            <p:cNvPr id="67" name="Oval 66">
              <a:extLst>
                <a:ext uri="{FF2B5EF4-FFF2-40B4-BE49-F238E27FC236}">
                  <a16:creationId xmlns:a16="http://schemas.microsoft.com/office/drawing/2014/main" id="{E6E6A314-8537-FB44-5DAC-DF20972FFC6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a:extLst>
                <a:ext uri="{FF2B5EF4-FFF2-40B4-BE49-F238E27FC236}">
                  <a16:creationId xmlns:a16="http://schemas.microsoft.com/office/drawing/2014/main" id="{31A642BB-3F0A-3F11-2DA1-1BCD15AC45C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72" name="TextBox 71">
            <a:extLst>
              <a:ext uri="{FF2B5EF4-FFF2-40B4-BE49-F238E27FC236}">
                <a16:creationId xmlns:a16="http://schemas.microsoft.com/office/drawing/2014/main" id="{9C5982C6-92C9-F638-9C29-C3FAF1C01E85}"/>
              </a:ext>
            </a:extLst>
          </p:cNvPr>
          <p:cNvSpPr txBox="1">
            <a:spLocks/>
          </p:cNvSpPr>
          <p:nvPr/>
        </p:nvSpPr>
        <p:spPr>
          <a:xfrm>
            <a:off x="9389405" y="1756880"/>
            <a:ext cx="2269195" cy="22033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200" b="1"/>
              <a:t>Modular approach enables speed without locking design:</a:t>
            </a:r>
            <a:r>
              <a:rPr lang="en-US" sz="1200"/>
              <a:t> core framework advanced while PCLR and BYOG are developed in parallel</a:t>
            </a:r>
          </a:p>
          <a:p>
            <a:pPr marL="171450" indent="-171450">
              <a:buFont typeface="Arial" panose="020B0604020202020204" pitchFamily="34" charset="0"/>
              <a:buChar char="•"/>
            </a:pPr>
            <a:r>
              <a:rPr lang="en-US" sz="1200" b="1"/>
              <a:t>Convergence toward June Board:</a:t>
            </a:r>
            <a:r>
              <a:rPr lang="en-US" sz="1200"/>
              <a:t> PGRR145/NPRR1325, PCLR, and BYOG converge into a complete, minimum viable package for decision-making</a:t>
            </a:r>
          </a:p>
          <a:p>
            <a:pPr marL="171450" indent="-171450">
              <a:buFont typeface="Arial" panose="020B0604020202020204" pitchFamily="34" charset="0"/>
              <a:buChar char="•"/>
            </a:pPr>
            <a:r>
              <a:rPr lang="en-US" sz="1200" b="1"/>
              <a:t>Minimum viable, not final design:</a:t>
            </a:r>
            <a:r>
              <a:rPr lang="en-US" sz="1200"/>
              <a:t> PCLR and BYOG are introduced as initial concepts, with further refinement expected post June Board</a:t>
            </a:r>
            <a:endParaRPr lang="en-US" sz="1200" i="1" noProof="1"/>
          </a:p>
        </p:txBody>
      </p:sp>
      <p:sp>
        <p:nvSpPr>
          <p:cNvPr id="73" name="5. Source">
            <a:extLst>
              <a:ext uri="{FF2B5EF4-FFF2-40B4-BE49-F238E27FC236}">
                <a16:creationId xmlns:a16="http://schemas.microsoft.com/office/drawing/2014/main" id="{8F3C47FC-63F9-F364-BBE0-0EA19F226E5F}"/>
              </a:ext>
            </a:extLst>
          </p:cNvPr>
          <p:cNvSpPr txBox="1"/>
          <p:nvPr>
            <p:custDataLst>
              <p:tags r:id="rId3"/>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a:t>Source: ERCOT discussion</a:t>
            </a:r>
            <a:endParaRPr lang="en-US" sz="800"/>
          </a:p>
        </p:txBody>
      </p:sp>
      <p:sp>
        <p:nvSpPr>
          <p:cNvPr id="74" name="TrackerNumWhite 74">
            <a:extLst>
              <a:ext uri="{FF2B5EF4-FFF2-40B4-BE49-F238E27FC236}">
                <a16:creationId xmlns:a16="http://schemas.microsoft.com/office/drawing/2014/main" id="{BEA1BC78-189B-4076-E554-B2BC88C72A41}"/>
              </a:ext>
            </a:extLst>
          </p:cNvPr>
          <p:cNvSpPr/>
          <p:nvPr>
            <p:custDataLst>
              <p:tags r:id="rId4"/>
            </p:custDataLst>
          </p:nvPr>
        </p:nvSpPr>
        <p:spPr>
          <a:xfrm>
            <a:off x="1257300"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1</a:t>
            </a:r>
          </a:p>
        </p:txBody>
      </p:sp>
      <p:sp>
        <p:nvSpPr>
          <p:cNvPr id="76" name="TrackerNumWhite 74">
            <a:extLst>
              <a:ext uri="{FF2B5EF4-FFF2-40B4-BE49-F238E27FC236}">
                <a16:creationId xmlns:a16="http://schemas.microsoft.com/office/drawing/2014/main" id="{FB3599FC-EE65-E8F4-6FCF-6F5144E84606}"/>
              </a:ext>
            </a:extLst>
          </p:cNvPr>
          <p:cNvSpPr/>
          <p:nvPr>
            <p:custDataLst>
              <p:tags r:id="rId5"/>
            </p:custDataLst>
          </p:nvPr>
        </p:nvSpPr>
        <p:spPr>
          <a:xfrm>
            <a:off x="3919164"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2</a:t>
            </a:r>
          </a:p>
        </p:txBody>
      </p:sp>
      <p:sp>
        <p:nvSpPr>
          <p:cNvPr id="77" name="TrackerNumWhite 74">
            <a:extLst>
              <a:ext uri="{FF2B5EF4-FFF2-40B4-BE49-F238E27FC236}">
                <a16:creationId xmlns:a16="http://schemas.microsoft.com/office/drawing/2014/main" id="{AF2678DC-ABAE-5896-7EC0-C13529983854}"/>
              </a:ext>
            </a:extLst>
          </p:cNvPr>
          <p:cNvSpPr/>
          <p:nvPr>
            <p:custDataLst>
              <p:tags r:id="rId6"/>
            </p:custDataLst>
          </p:nvPr>
        </p:nvSpPr>
        <p:spPr>
          <a:xfrm>
            <a:off x="6581028"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3</a:t>
            </a:r>
          </a:p>
        </p:txBody>
      </p:sp>
      <p:sp>
        <p:nvSpPr>
          <p:cNvPr id="78" name="TextBox 77">
            <a:extLst>
              <a:ext uri="{FF2B5EF4-FFF2-40B4-BE49-F238E27FC236}">
                <a16:creationId xmlns:a16="http://schemas.microsoft.com/office/drawing/2014/main" id="{DB48031A-DE82-FE41-F24B-11CCE56335AC}"/>
              </a:ext>
            </a:extLst>
          </p:cNvPr>
          <p:cNvSpPr txBox="1">
            <a:spLocks/>
          </p:cNvSpPr>
          <p:nvPr/>
        </p:nvSpPr>
        <p:spPr>
          <a:xfrm>
            <a:off x="1257300"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Core Batch Zero framework established</a:t>
            </a:r>
            <a:endParaRPr lang="en-US" sz="1200" b="1" i="1" noProof="1"/>
          </a:p>
        </p:txBody>
      </p:sp>
      <p:sp>
        <p:nvSpPr>
          <p:cNvPr id="79" name="TextBox 78">
            <a:extLst>
              <a:ext uri="{FF2B5EF4-FFF2-40B4-BE49-F238E27FC236}">
                <a16:creationId xmlns:a16="http://schemas.microsoft.com/office/drawing/2014/main" id="{3CCBA5E6-7E81-BD74-096F-3FB4D96A4976}"/>
              </a:ext>
            </a:extLst>
          </p:cNvPr>
          <p:cNvSpPr txBox="1">
            <a:spLocks/>
          </p:cNvSpPr>
          <p:nvPr/>
        </p:nvSpPr>
        <p:spPr>
          <a:xfrm>
            <a:off x="3919164"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PCLR framework integration</a:t>
            </a:r>
            <a:endParaRPr lang="en-US" sz="1200" i="1" noProof="1"/>
          </a:p>
        </p:txBody>
      </p:sp>
      <p:sp>
        <p:nvSpPr>
          <p:cNvPr id="80" name="TextBox 79">
            <a:extLst>
              <a:ext uri="{FF2B5EF4-FFF2-40B4-BE49-F238E27FC236}">
                <a16:creationId xmlns:a16="http://schemas.microsoft.com/office/drawing/2014/main" id="{226A7F85-1797-D1CB-21A5-502C2463FCFF}"/>
              </a:ext>
            </a:extLst>
          </p:cNvPr>
          <p:cNvSpPr txBox="1">
            <a:spLocks/>
          </p:cNvSpPr>
          <p:nvPr/>
        </p:nvSpPr>
        <p:spPr>
          <a:xfrm>
            <a:off x="6581028"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BYOG framework integration</a:t>
            </a:r>
            <a:endParaRPr lang="en-US" sz="1200" i="1" noProof="1"/>
          </a:p>
        </p:txBody>
      </p:sp>
      <p:sp>
        <p:nvSpPr>
          <p:cNvPr id="90" name="TextBox 89">
            <a:extLst>
              <a:ext uri="{FF2B5EF4-FFF2-40B4-BE49-F238E27FC236}">
                <a16:creationId xmlns:a16="http://schemas.microsoft.com/office/drawing/2014/main" id="{E71EB925-DADC-0A0F-73C7-6EBF7039D6BF}"/>
              </a:ext>
            </a:extLst>
          </p:cNvPr>
          <p:cNvSpPr txBox="1">
            <a:spLocks/>
          </p:cNvSpPr>
          <p:nvPr/>
        </p:nvSpPr>
        <p:spPr>
          <a:xfrm>
            <a:off x="1736903"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PGRR145</a:t>
            </a:r>
            <a:endParaRPr lang="en-US" sz="1200" i="1" noProof="1">
              <a:solidFill>
                <a:schemeClr val="bg1"/>
              </a:solidFill>
            </a:endParaRPr>
          </a:p>
        </p:txBody>
      </p:sp>
      <p:sp>
        <p:nvSpPr>
          <p:cNvPr id="91" name="TextBox 90">
            <a:extLst>
              <a:ext uri="{FF2B5EF4-FFF2-40B4-BE49-F238E27FC236}">
                <a16:creationId xmlns:a16="http://schemas.microsoft.com/office/drawing/2014/main" id="{B6440C96-DF0C-F136-F93E-6B267EAB98A0}"/>
              </a:ext>
            </a:extLst>
          </p:cNvPr>
          <p:cNvSpPr txBox="1">
            <a:spLocks/>
          </p:cNvSpPr>
          <p:nvPr/>
        </p:nvSpPr>
        <p:spPr>
          <a:xfrm>
            <a:off x="4398767"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PGRR145</a:t>
            </a:r>
            <a:endParaRPr lang="en-US" sz="1200" i="1" noProof="1">
              <a:solidFill>
                <a:schemeClr val="bg1"/>
              </a:solidFill>
            </a:endParaRPr>
          </a:p>
        </p:txBody>
      </p:sp>
      <p:sp>
        <p:nvSpPr>
          <p:cNvPr id="92" name="TextBox 91">
            <a:extLst>
              <a:ext uri="{FF2B5EF4-FFF2-40B4-BE49-F238E27FC236}">
                <a16:creationId xmlns:a16="http://schemas.microsoft.com/office/drawing/2014/main" id="{33C6E9CE-E258-63ED-846C-BD87BA8AB75D}"/>
              </a:ext>
            </a:extLst>
          </p:cNvPr>
          <p:cNvSpPr txBox="1">
            <a:spLocks/>
          </p:cNvSpPr>
          <p:nvPr/>
        </p:nvSpPr>
        <p:spPr>
          <a:xfrm>
            <a:off x="7060631"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PGRR145</a:t>
            </a:r>
            <a:endParaRPr lang="en-US" sz="1200" i="1" noProof="1">
              <a:solidFill>
                <a:schemeClr val="bg1"/>
              </a:solidFill>
            </a:endParaRPr>
          </a:p>
        </p:txBody>
      </p:sp>
      <p:sp>
        <p:nvSpPr>
          <p:cNvPr id="93" name="TextBox 92">
            <a:extLst>
              <a:ext uri="{FF2B5EF4-FFF2-40B4-BE49-F238E27FC236}">
                <a16:creationId xmlns:a16="http://schemas.microsoft.com/office/drawing/2014/main" id="{4F74B0CE-B577-BC63-4ECA-212767D228D2}"/>
              </a:ext>
            </a:extLst>
          </p:cNvPr>
          <p:cNvSpPr txBox="1">
            <a:spLocks/>
          </p:cNvSpPr>
          <p:nvPr/>
        </p:nvSpPr>
        <p:spPr>
          <a:xfrm>
            <a:off x="1736903"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NPRR1325</a:t>
            </a:r>
            <a:endParaRPr lang="en-US" sz="1200" i="1" noProof="1">
              <a:solidFill>
                <a:schemeClr val="bg1"/>
              </a:solidFill>
            </a:endParaRPr>
          </a:p>
        </p:txBody>
      </p:sp>
      <p:sp>
        <p:nvSpPr>
          <p:cNvPr id="94" name="TextBox 93">
            <a:extLst>
              <a:ext uri="{FF2B5EF4-FFF2-40B4-BE49-F238E27FC236}">
                <a16:creationId xmlns:a16="http://schemas.microsoft.com/office/drawing/2014/main" id="{E8B614D9-2379-A33B-CADA-537FBBDC9D16}"/>
              </a:ext>
            </a:extLst>
          </p:cNvPr>
          <p:cNvSpPr txBox="1">
            <a:spLocks/>
          </p:cNvSpPr>
          <p:nvPr/>
        </p:nvSpPr>
        <p:spPr>
          <a:xfrm>
            <a:off x="4398767"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NPRR1325</a:t>
            </a:r>
            <a:endParaRPr lang="en-US" sz="1200" i="1" noProof="1">
              <a:solidFill>
                <a:schemeClr val="bg1"/>
              </a:solidFill>
            </a:endParaRPr>
          </a:p>
        </p:txBody>
      </p:sp>
      <p:sp>
        <p:nvSpPr>
          <p:cNvPr id="95" name="TextBox 94">
            <a:extLst>
              <a:ext uri="{FF2B5EF4-FFF2-40B4-BE49-F238E27FC236}">
                <a16:creationId xmlns:a16="http://schemas.microsoft.com/office/drawing/2014/main" id="{E347F497-FF4B-100A-6313-A5F3CF61B53F}"/>
              </a:ext>
            </a:extLst>
          </p:cNvPr>
          <p:cNvSpPr txBox="1">
            <a:spLocks/>
          </p:cNvSpPr>
          <p:nvPr/>
        </p:nvSpPr>
        <p:spPr>
          <a:xfrm>
            <a:off x="7060631"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NPRR1325</a:t>
            </a:r>
            <a:endParaRPr lang="en-US" sz="1200" i="1" noProof="1">
              <a:solidFill>
                <a:schemeClr val="bg1"/>
              </a:solidFill>
            </a:endParaRPr>
          </a:p>
        </p:txBody>
      </p:sp>
    </p:spTree>
    <p:extLst>
      <p:ext uri="{BB962C8B-B14F-4D97-AF65-F5344CB8AC3E}">
        <p14:creationId xmlns:p14="http://schemas.microsoft.com/office/powerpoint/2010/main" val="2245569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55EF9-BFCB-332C-031D-482924DCDB4D}"/>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5EB7642-C2E1-1AC0-72E1-AAF7D581A0EA}"/>
              </a:ext>
            </a:extLst>
          </p:cNvPr>
          <p:cNvGraphicFramePr>
            <a:graphicFrameLocks noChangeAspect="1"/>
          </p:cNvGraphicFramePr>
          <p:nvPr>
            <p:custDataLst>
              <p:tags r:id="rId1"/>
            </p:custDataLst>
            <p:extLst>
              <p:ext uri="{D42A27DB-BD31-4B8C-83A1-F6EECF244321}">
                <p14:modId xmlns:p14="http://schemas.microsoft.com/office/powerpoint/2010/main" val="2448375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35EB7642-C2E1-1AC0-72E1-AAF7D581A0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8D93C37E-5FCC-F9C4-C6E1-3D248B76C793}"/>
              </a:ext>
            </a:extLst>
          </p:cNvPr>
          <p:cNvSpPr>
            <a:spLocks noGrp="1"/>
          </p:cNvSpPr>
          <p:nvPr>
            <p:ph type="sldNum" sz="quarter" idx="12"/>
          </p:nvPr>
        </p:nvSpPr>
        <p:spPr/>
        <p:txBody>
          <a:bodyPr/>
          <a:lstStyle/>
          <a:p>
            <a:fld id="{BCDE79FB-97BA-492B-8D57-F1373F9ADA95}" type="slidenum">
              <a:rPr lang="en-US" smtClean="0"/>
              <a:t>60</a:t>
            </a:fld>
            <a:endParaRPr lang="en-US"/>
          </a:p>
        </p:txBody>
      </p:sp>
      <p:sp>
        <p:nvSpPr>
          <p:cNvPr id="7" name="TextBox 6">
            <a:extLst>
              <a:ext uri="{FF2B5EF4-FFF2-40B4-BE49-F238E27FC236}">
                <a16:creationId xmlns:a16="http://schemas.microsoft.com/office/drawing/2014/main" id="{C7C231A1-8A27-5B32-DF61-54191F849866}"/>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07942B87-09EB-370F-2712-5FF027F3F374}"/>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79444527-4735-C215-B103-2B27E9380E5E}"/>
              </a:ext>
            </a:extLst>
          </p:cNvPr>
          <p:cNvSpPr txBox="1">
            <a:spLocks/>
          </p:cNvSpPr>
          <p:nvPr/>
        </p:nvSpPr>
        <p:spPr>
          <a:xfrm>
            <a:off x="660840" y="2314105"/>
            <a:ext cx="3449455" cy="34624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NOT achieved Initial Energization as of July 10, 2026 AND meets end-use customer commitment criteria, including:</a:t>
            </a:r>
          </a:p>
          <a:p>
            <a:pPr lvl="2"/>
            <a:r>
              <a:rPr lang="en-US" sz="1400"/>
              <a:t>Complete and valid interconnection studies</a:t>
            </a:r>
          </a:p>
          <a:p>
            <a:pPr lvl="2"/>
            <a:r>
              <a:rPr lang="en-US" sz="1400"/>
              <a:t>Site control demonstrated</a:t>
            </a:r>
          </a:p>
          <a:p>
            <a:pPr lvl="2"/>
            <a:r>
              <a:rPr lang="en-US" sz="1400"/>
              <a:t>Financial security posted (as determined by TSP/DSP; or $50k/MW if upgrade cost unknown)</a:t>
            </a:r>
          </a:p>
          <a:p>
            <a:pPr lvl="2"/>
            <a:r>
              <a:rPr lang="en-US" sz="1400"/>
              <a:t>CIAC / interconnection costs paid or secured</a:t>
            </a:r>
          </a:p>
          <a:p>
            <a:pPr lvl="2"/>
            <a:r>
              <a:rPr lang="en-US" sz="1400"/>
              <a:t>Confirmed end-use demand (direct customer or contracted off-taker)</a:t>
            </a:r>
          </a:p>
          <a:p>
            <a:pPr lvl="2"/>
            <a:r>
              <a:rPr lang="en-US" sz="1400"/>
              <a:t>DSP/TSP attestation that required disclosures (Section 9.7) are satisfied</a:t>
            </a:r>
          </a:p>
        </p:txBody>
      </p:sp>
      <p:sp>
        <p:nvSpPr>
          <p:cNvPr id="16" name="TextBox 15">
            <a:extLst>
              <a:ext uri="{FF2B5EF4-FFF2-40B4-BE49-F238E27FC236}">
                <a16:creationId xmlns:a16="http://schemas.microsoft.com/office/drawing/2014/main" id="{CF45EF04-4F8E-C8E5-338D-98C3184E8F1D}"/>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CDADFF99-D4ED-DE59-F0C3-5361BE8B45A2}"/>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B8198A37-14C5-AC1C-089B-996834E404D2}"/>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9571AE67-2B93-8F1A-306F-4EF0B9624A1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22C0FB90-8A1A-1B28-45C2-B1BE2239304C}"/>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6DFC907-8004-9C45-E59B-F280EF5E0FA7}"/>
              </a:ext>
            </a:extLst>
          </p:cNvPr>
          <p:cNvSpPr txBox="1"/>
          <p:nvPr/>
        </p:nvSpPr>
        <p:spPr>
          <a:xfrm>
            <a:off x="7221815" y="2324379"/>
            <a:ext cx="4305632" cy="18620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Large Loads meeting base load eligibility criteria that are not yet operational will be modeled at the lesser of:</a:t>
            </a:r>
          </a:p>
          <a:p>
            <a:pPr lvl="2"/>
            <a:r>
              <a:rPr lang="en-US" sz="1400"/>
              <a:t>The level of peak Demand that can be served reliably as indicated in complete and valid existing studies; or</a:t>
            </a:r>
          </a:p>
          <a:p>
            <a:pPr lvl="2"/>
            <a:r>
              <a:rPr lang="en-US" sz="1400"/>
              <a:t>The level of peak Demand specified in executed agreements or commitments</a:t>
            </a:r>
          </a:p>
        </p:txBody>
      </p:sp>
      <p:sp>
        <p:nvSpPr>
          <p:cNvPr id="5" name="Title 1">
            <a:extLst>
              <a:ext uri="{FF2B5EF4-FFF2-40B4-BE49-F238E27FC236}">
                <a16:creationId xmlns:a16="http://schemas.microsoft.com/office/drawing/2014/main" id="{2E1C91D3-7EC6-F6DC-561A-9425A3433C8F}"/>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(3/6)</a:t>
            </a:r>
          </a:p>
        </p:txBody>
      </p:sp>
      <p:sp>
        <p:nvSpPr>
          <p:cNvPr id="11" name="TrackerNumBlue 7">
            <a:extLst>
              <a:ext uri="{FF2B5EF4-FFF2-40B4-BE49-F238E27FC236}">
                <a16:creationId xmlns:a16="http://schemas.microsoft.com/office/drawing/2014/main" id="{76FE67AB-A290-C652-EC5E-F20FAC1917B9}"/>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BAE15770-D0F5-2C84-8BE6-776912C81A8F}"/>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 9.2.1.1(1)(f) and 9.2.1.1(2)(c)</a:t>
            </a:r>
          </a:p>
        </p:txBody>
      </p:sp>
      <p:sp>
        <p:nvSpPr>
          <p:cNvPr id="17" name="TextBox 16">
            <a:extLst>
              <a:ext uri="{FF2B5EF4-FFF2-40B4-BE49-F238E27FC236}">
                <a16:creationId xmlns:a16="http://schemas.microsoft.com/office/drawing/2014/main" id="{CE83D10B-0D31-0760-17D7-76DE92E5EABB}"/>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248258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ABB3C-BD3B-C2EE-7682-9D21AFD04D2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7D0938-674C-12B6-D108-523E612849CF}"/>
              </a:ext>
            </a:extLst>
          </p:cNvPr>
          <p:cNvGraphicFramePr>
            <a:graphicFrameLocks noChangeAspect="1"/>
          </p:cNvGraphicFramePr>
          <p:nvPr>
            <p:custDataLst>
              <p:tags r:id="rId1"/>
            </p:custDataLst>
            <p:extLst>
              <p:ext uri="{D42A27DB-BD31-4B8C-83A1-F6EECF244321}">
                <p14:modId xmlns:p14="http://schemas.microsoft.com/office/powerpoint/2010/main" val="3265234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897D0938-674C-12B6-D108-523E612849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2EA9A0BC-5716-6519-6407-6C4ACF047302}"/>
              </a:ext>
            </a:extLst>
          </p:cNvPr>
          <p:cNvSpPr>
            <a:spLocks noGrp="1"/>
          </p:cNvSpPr>
          <p:nvPr>
            <p:ph type="sldNum" sz="quarter" idx="12"/>
          </p:nvPr>
        </p:nvSpPr>
        <p:spPr/>
        <p:txBody>
          <a:bodyPr/>
          <a:lstStyle/>
          <a:p>
            <a:fld id="{BCDE79FB-97BA-492B-8D57-F1373F9ADA95}" type="slidenum">
              <a:rPr lang="en-US" smtClean="0"/>
              <a:t>61</a:t>
            </a:fld>
            <a:endParaRPr lang="en-US"/>
          </a:p>
        </p:txBody>
      </p:sp>
      <p:sp>
        <p:nvSpPr>
          <p:cNvPr id="7" name="TextBox 6">
            <a:extLst>
              <a:ext uri="{FF2B5EF4-FFF2-40B4-BE49-F238E27FC236}">
                <a16:creationId xmlns:a16="http://schemas.microsoft.com/office/drawing/2014/main" id="{231778B3-9C89-DFE4-EEF9-26FA5E865903}"/>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69238DF7-4C22-CC04-F92D-09F9602AF6D9}"/>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9D2366E5-9FEE-1DE0-618A-456D0207CC42}"/>
              </a:ext>
            </a:extLst>
          </p:cNvPr>
          <p:cNvSpPr txBox="1">
            <a:spLocks/>
          </p:cNvSpPr>
          <p:nvPr/>
        </p:nvSpPr>
        <p:spPr>
          <a:xfrm>
            <a:off x="660840" y="2324379"/>
            <a:ext cx="3449455"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Was included in and contributed to transmission needs identified in the Permian Basin Reliability Plan (PBRP)</a:t>
            </a:r>
          </a:p>
        </p:txBody>
      </p:sp>
      <p:sp>
        <p:nvSpPr>
          <p:cNvPr id="16" name="TextBox 15">
            <a:extLst>
              <a:ext uri="{FF2B5EF4-FFF2-40B4-BE49-F238E27FC236}">
                <a16:creationId xmlns:a16="http://schemas.microsoft.com/office/drawing/2014/main" id="{82BC3A59-3CD1-DDBB-E617-DE03ED8A5D5B}"/>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23816C78-0BE7-1FD7-FED8-DD99527E7F3F}"/>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6901507F-DE52-3494-F1B2-5A95DFC9269C}"/>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72CC1D15-E651-541C-A496-A9A6AFCF2EAB}"/>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F0D460B0-9DB2-E918-9789-79C69AD3205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9215A2E4-9591-7038-AC91-9FB8EF4B8F8D}"/>
              </a:ext>
            </a:extLst>
          </p:cNvPr>
          <p:cNvSpPr txBox="1"/>
          <p:nvPr/>
        </p:nvSpPr>
        <p:spPr>
          <a:xfrm>
            <a:off x="7221815" y="2324379"/>
            <a:ext cx="4305632" cy="17620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Large Loads included in and contributing to transmission needs identified in the Permian Basin Reliability Plan (PBRP) are modeled at the level of peak Demand reflected in the PBRP study and associated planning assumptions</a:t>
            </a:r>
          </a:p>
          <a:p>
            <a:pPr lvl="1"/>
            <a:r>
              <a:rPr lang="en-US" sz="1400"/>
              <a:t>The modeled Demand reflects the values included in the approved PBRP study and associated planning assumptions</a:t>
            </a:r>
          </a:p>
        </p:txBody>
      </p:sp>
      <p:sp>
        <p:nvSpPr>
          <p:cNvPr id="5" name="Title 1">
            <a:extLst>
              <a:ext uri="{FF2B5EF4-FFF2-40B4-BE49-F238E27FC236}">
                <a16:creationId xmlns:a16="http://schemas.microsoft.com/office/drawing/2014/main" id="{65402355-D4C9-F7E2-4FBE-763AB6FAF676}"/>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(4/6)</a:t>
            </a:r>
          </a:p>
        </p:txBody>
      </p:sp>
      <p:sp>
        <p:nvSpPr>
          <p:cNvPr id="11" name="TrackerNumBlue 7">
            <a:extLst>
              <a:ext uri="{FF2B5EF4-FFF2-40B4-BE49-F238E27FC236}">
                <a16:creationId xmlns:a16="http://schemas.microsoft.com/office/drawing/2014/main" id="{C38D39EF-45EE-DBE4-6963-175587392937}"/>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E9B9D416-ECA1-4BCA-D257-04E9FC99502E}"/>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 9.2.1.1(1)(d) and 9.2.1.1(2)(b)</a:t>
            </a:r>
          </a:p>
        </p:txBody>
      </p:sp>
      <p:sp>
        <p:nvSpPr>
          <p:cNvPr id="17" name="TextBox 16">
            <a:extLst>
              <a:ext uri="{FF2B5EF4-FFF2-40B4-BE49-F238E27FC236}">
                <a16:creationId xmlns:a16="http://schemas.microsoft.com/office/drawing/2014/main" id="{0BE3E510-A1B5-DDB2-34F2-D1C8592B4217}"/>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687105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07F6-7CB0-B6CB-D975-511E207F554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E3474C3-AB31-B2AB-F96E-041657ED8545}"/>
              </a:ext>
            </a:extLst>
          </p:cNvPr>
          <p:cNvGraphicFramePr>
            <a:graphicFrameLocks noChangeAspect="1"/>
          </p:cNvGraphicFramePr>
          <p:nvPr>
            <p:custDataLst>
              <p:tags r:id="rId1"/>
            </p:custDataLst>
            <p:extLst>
              <p:ext uri="{D42A27DB-BD31-4B8C-83A1-F6EECF244321}">
                <p14:modId xmlns:p14="http://schemas.microsoft.com/office/powerpoint/2010/main" val="2267914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AE3474C3-AB31-B2AB-F96E-041657ED85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F31F1B5A-75F0-50EB-5A45-54948D14C0F8}"/>
              </a:ext>
            </a:extLst>
          </p:cNvPr>
          <p:cNvSpPr>
            <a:spLocks noGrp="1"/>
          </p:cNvSpPr>
          <p:nvPr>
            <p:ph type="sldNum" sz="quarter" idx="12"/>
          </p:nvPr>
        </p:nvSpPr>
        <p:spPr/>
        <p:txBody>
          <a:bodyPr/>
          <a:lstStyle/>
          <a:p>
            <a:fld id="{BCDE79FB-97BA-492B-8D57-F1373F9ADA95}" type="slidenum">
              <a:rPr lang="en-US" smtClean="0"/>
              <a:t>62</a:t>
            </a:fld>
            <a:endParaRPr lang="en-US"/>
          </a:p>
        </p:txBody>
      </p:sp>
      <p:sp>
        <p:nvSpPr>
          <p:cNvPr id="7" name="TextBox 6">
            <a:extLst>
              <a:ext uri="{FF2B5EF4-FFF2-40B4-BE49-F238E27FC236}">
                <a16:creationId xmlns:a16="http://schemas.microsoft.com/office/drawing/2014/main" id="{67C01A91-6E80-A6FE-4C3F-044A011EB8BF}"/>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44F9F063-106F-DC2E-9EE8-393C1AA95653}"/>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787EE1B6-A8D2-B024-1EB9-29652ABAC663}"/>
              </a:ext>
            </a:extLst>
          </p:cNvPr>
          <p:cNvSpPr txBox="1">
            <a:spLocks/>
          </p:cNvSpPr>
          <p:nvPr/>
        </p:nvSpPr>
        <p:spPr>
          <a:xfrm>
            <a:off x="660840" y="2324379"/>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Is associated with an SB6 net metering application filed on or before March 4, 2026 and meets disclosure requirements (Section 9.7), as attested by the DSP</a:t>
            </a:r>
          </a:p>
        </p:txBody>
      </p:sp>
      <p:sp>
        <p:nvSpPr>
          <p:cNvPr id="16" name="TextBox 15">
            <a:extLst>
              <a:ext uri="{FF2B5EF4-FFF2-40B4-BE49-F238E27FC236}">
                <a16:creationId xmlns:a16="http://schemas.microsoft.com/office/drawing/2014/main" id="{73F28B3A-2A68-58D5-9706-E4347215AF91}"/>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7A409777-E40D-C134-0A3D-AAEE35170151}"/>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56152676-F2DC-065B-5848-73F4AF5FDDEA}"/>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0744506C-72BD-D7E2-501F-86AE3D73AB08}"/>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F1E3939B-0147-5B17-228D-8BCBFCBE13B4}"/>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3164AE2-5EA4-6A6C-A89F-88717FD65C6B}"/>
              </a:ext>
            </a:extLst>
          </p:cNvPr>
          <p:cNvSpPr txBox="1"/>
          <p:nvPr/>
        </p:nvSpPr>
        <p:spPr>
          <a:xfrm>
            <a:off x="7221815" y="2324379"/>
            <a:ext cx="4305632" cy="133113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Large Loads associated with SB6 net-metering applications filed on or before March 4, 2026 are modeled at the level of peak Demand specified in the associated PURA §39.169 proceeding</a:t>
            </a:r>
          </a:p>
          <a:p>
            <a:pPr lvl="1"/>
            <a:r>
              <a:rPr lang="en-US" sz="1400"/>
              <a:t>The modeled Demand reflects the values submitted and reviewed through the PUCT process</a:t>
            </a:r>
          </a:p>
        </p:txBody>
      </p:sp>
      <p:sp>
        <p:nvSpPr>
          <p:cNvPr id="5" name="Title 1">
            <a:extLst>
              <a:ext uri="{FF2B5EF4-FFF2-40B4-BE49-F238E27FC236}">
                <a16:creationId xmlns:a16="http://schemas.microsoft.com/office/drawing/2014/main" id="{EA7BB83B-1BC9-CEC9-B43E-0147DDC96529}"/>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(5/6)</a:t>
            </a:r>
          </a:p>
        </p:txBody>
      </p:sp>
      <p:sp>
        <p:nvSpPr>
          <p:cNvPr id="11" name="TrackerNumBlue 7">
            <a:extLst>
              <a:ext uri="{FF2B5EF4-FFF2-40B4-BE49-F238E27FC236}">
                <a16:creationId xmlns:a16="http://schemas.microsoft.com/office/drawing/2014/main" id="{4A49C172-3E71-80AE-E91E-5C8EA9F254F9}"/>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0FA20C92-0AAF-D206-178A-D764693E8348}"/>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 9.2.1.1(1)(g) and 9.2.1.1(2)(d)</a:t>
            </a:r>
          </a:p>
        </p:txBody>
      </p:sp>
      <p:sp>
        <p:nvSpPr>
          <p:cNvPr id="17" name="TextBox 16">
            <a:extLst>
              <a:ext uri="{FF2B5EF4-FFF2-40B4-BE49-F238E27FC236}">
                <a16:creationId xmlns:a16="http://schemas.microsoft.com/office/drawing/2014/main" id="{34EA92B0-3119-FDDF-8140-62FBE31E3338}"/>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59786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06BA-5413-3443-05F4-3FBFB5A22BE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F22D38A-4B3A-A424-2546-A89F9A2E535B}"/>
              </a:ext>
            </a:extLst>
          </p:cNvPr>
          <p:cNvGraphicFramePr>
            <a:graphicFrameLocks noChangeAspect="1"/>
          </p:cNvGraphicFramePr>
          <p:nvPr>
            <p:custDataLst>
              <p:tags r:id="rId1"/>
            </p:custDataLst>
            <p:extLst>
              <p:ext uri="{D42A27DB-BD31-4B8C-83A1-F6EECF244321}">
                <p14:modId xmlns:p14="http://schemas.microsoft.com/office/powerpoint/2010/main" val="4281813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9F22D38A-4B3A-A424-2546-A89F9A2E53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F8ABCDD7-DA30-8DFB-592D-220F9A639E57}"/>
              </a:ext>
            </a:extLst>
          </p:cNvPr>
          <p:cNvSpPr>
            <a:spLocks noGrp="1"/>
          </p:cNvSpPr>
          <p:nvPr>
            <p:ph type="sldNum" sz="quarter" idx="12"/>
          </p:nvPr>
        </p:nvSpPr>
        <p:spPr/>
        <p:txBody>
          <a:bodyPr/>
          <a:lstStyle/>
          <a:p>
            <a:fld id="{BCDE79FB-97BA-492B-8D57-F1373F9ADA95}" type="slidenum">
              <a:rPr lang="en-US" smtClean="0"/>
              <a:t>63</a:t>
            </a:fld>
            <a:endParaRPr lang="en-US"/>
          </a:p>
        </p:txBody>
      </p:sp>
      <p:sp>
        <p:nvSpPr>
          <p:cNvPr id="7" name="TextBox 6">
            <a:extLst>
              <a:ext uri="{FF2B5EF4-FFF2-40B4-BE49-F238E27FC236}">
                <a16:creationId xmlns:a16="http://schemas.microsoft.com/office/drawing/2014/main" id="{53CC7004-630C-C1FE-3B13-7D009DF6E471}"/>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C9421A35-E62E-C80A-8F22-5E02AFD351D6}"/>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CA04A8AC-DA24-B36C-D256-03DB4B3F63EE}"/>
              </a:ext>
            </a:extLst>
          </p:cNvPr>
          <p:cNvSpPr txBox="1">
            <a:spLocks/>
          </p:cNvSpPr>
          <p:nvPr/>
        </p:nvSpPr>
        <p:spPr>
          <a:xfrm>
            <a:off x="660840" y="2324379"/>
            <a:ext cx="3449455" cy="15465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Met qualification requirements for inclusion in the Quarterly Stability Assessment (QSA) on or before May 1, 2026; OR</a:t>
            </a:r>
          </a:p>
          <a:p>
            <a:pPr lvl="1"/>
            <a:r>
              <a:rPr lang="en-US" sz="1400"/>
              <a:t>Was included in an interim voltage ride-through (IVRT) assessment on or before May 1, 2026</a:t>
            </a:r>
          </a:p>
        </p:txBody>
      </p:sp>
      <p:sp>
        <p:nvSpPr>
          <p:cNvPr id="16" name="TextBox 15">
            <a:extLst>
              <a:ext uri="{FF2B5EF4-FFF2-40B4-BE49-F238E27FC236}">
                <a16:creationId xmlns:a16="http://schemas.microsoft.com/office/drawing/2014/main" id="{ADFCC8B8-FB39-2F3D-E03D-F4D32A7C8D7C}"/>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A42CCEAB-B639-0B5D-C198-FA4DE03B850E}"/>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8E95F8B0-D403-CCE1-AEB3-D780848B4A02}"/>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2F8A6C1E-BCF3-8BF9-D1CA-CAB8C74B765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1BABE0C0-4E54-09A4-7A46-ED7A5A9D6D0D}"/>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816F5E6-7702-A31D-A271-9FF5A9D9FD88}"/>
              </a:ext>
            </a:extLst>
          </p:cNvPr>
          <p:cNvSpPr txBox="1"/>
          <p:nvPr/>
        </p:nvSpPr>
        <p:spPr>
          <a:xfrm>
            <a:off x="7221815" y="2324379"/>
            <a:ext cx="4305632"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Modeled at the level of peak Demand defined in the 2026 RTP or the most recent Load Commissioning Plan (LCP), whichever is lower</a:t>
            </a:r>
          </a:p>
        </p:txBody>
      </p:sp>
      <p:sp>
        <p:nvSpPr>
          <p:cNvPr id="5" name="Title 1">
            <a:extLst>
              <a:ext uri="{FF2B5EF4-FFF2-40B4-BE49-F238E27FC236}">
                <a16:creationId xmlns:a16="http://schemas.microsoft.com/office/drawing/2014/main" id="{BF585134-2D55-78A5-BEBE-9CA1167F8A2A}"/>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(6/6)</a:t>
            </a:r>
          </a:p>
        </p:txBody>
      </p:sp>
      <p:sp>
        <p:nvSpPr>
          <p:cNvPr id="11" name="TrackerNumBlue 7">
            <a:extLst>
              <a:ext uri="{FF2B5EF4-FFF2-40B4-BE49-F238E27FC236}">
                <a16:creationId xmlns:a16="http://schemas.microsoft.com/office/drawing/2014/main" id="{F5025C70-AF27-B641-52D1-42FFF5240B35}"/>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1E8D2604-018A-E7FE-A557-7C318FED094A}"/>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 9.2.1.1(1)(c) and 9.2.1.1(2)(b)</a:t>
            </a:r>
          </a:p>
        </p:txBody>
      </p:sp>
      <p:sp>
        <p:nvSpPr>
          <p:cNvPr id="17" name="TextBox 16">
            <a:extLst>
              <a:ext uri="{FF2B5EF4-FFF2-40B4-BE49-F238E27FC236}">
                <a16:creationId xmlns:a16="http://schemas.microsoft.com/office/drawing/2014/main" id="{C04503E7-6F58-D9FC-E65F-D0EE3D4967A9}"/>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633489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extLst>
              <p:ext uri="{D42A27DB-BD31-4B8C-83A1-F6EECF244321}">
                <p14:modId xmlns:p14="http://schemas.microsoft.com/office/powerpoint/2010/main" val="1244446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BF97BA58-87C3-2D6C-9B95-7FCF1BE18086}"/>
              </a:ext>
            </a:extLst>
          </p:cNvPr>
          <p:cNvSpPr>
            <a:spLocks noGrp="1"/>
          </p:cNvSpPr>
          <p:nvPr>
            <p:ph type="sldNum" sz="quarter" idx="12"/>
          </p:nvPr>
        </p:nvSpPr>
        <p:spPr/>
        <p:txBody>
          <a:bodyPr/>
          <a:lstStyle/>
          <a:p>
            <a:fld id="{BCDE79FB-97BA-492B-8D57-F1373F9ADA95}" type="slidenum">
              <a:rPr lang="en-US" smtClean="0"/>
              <a:t>64</a:t>
            </a:fld>
            <a:endParaRPr lang="en-US"/>
          </a:p>
        </p:txBody>
      </p:sp>
      <p:sp>
        <p:nvSpPr>
          <p:cNvPr id="3" name="TextBox 2">
            <a:extLst>
              <a:ext uri="{FF2B5EF4-FFF2-40B4-BE49-F238E27FC236}">
                <a16:creationId xmlns:a16="http://schemas.microsoft.com/office/drawing/2014/main" id="{55AD5D59-17A6-A643-7C66-55909058A468}"/>
              </a:ext>
            </a:extLst>
          </p:cNvPr>
          <p:cNvSpPr txBox="1">
            <a:spLocks/>
          </p:cNvSpPr>
          <p:nvPr/>
        </p:nvSpPr>
        <p:spPr>
          <a:xfrm>
            <a:off x="554736" y="1499222"/>
            <a:ext cx="3661664" cy="475774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8" name="TextBox 7">
            <a:extLst>
              <a:ext uri="{FF2B5EF4-FFF2-40B4-BE49-F238E27FC236}">
                <a16:creationId xmlns:a16="http://schemas.microsoft.com/office/drawing/2014/main" id="{AD1E5DC1-4502-A760-4591-46A190CE542C}"/>
              </a:ext>
            </a:extLst>
          </p:cNvPr>
          <p:cNvSpPr txBox="1">
            <a:spLocks/>
          </p:cNvSpPr>
          <p:nvPr/>
        </p:nvSpPr>
        <p:spPr>
          <a:xfrm>
            <a:off x="554736" y="96715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9" name="TextBox 8">
            <a:extLst>
              <a:ext uri="{FF2B5EF4-FFF2-40B4-BE49-F238E27FC236}">
                <a16:creationId xmlns:a16="http://schemas.microsoft.com/office/drawing/2014/main" id="{0F266728-9D61-E24D-0EC4-87374C44B31A}"/>
              </a:ext>
            </a:extLst>
          </p:cNvPr>
          <p:cNvSpPr txBox="1">
            <a:spLocks/>
          </p:cNvSpPr>
          <p:nvPr/>
        </p:nvSpPr>
        <p:spPr>
          <a:xfrm>
            <a:off x="4303470" y="1499222"/>
            <a:ext cx="2721461" cy="475774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0" name="TextBox 9">
            <a:extLst>
              <a:ext uri="{FF2B5EF4-FFF2-40B4-BE49-F238E27FC236}">
                <a16:creationId xmlns:a16="http://schemas.microsoft.com/office/drawing/2014/main" id="{2AE42738-ADE6-3F76-694F-4D1E6DA8E580}"/>
              </a:ext>
            </a:extLst>
          </p:cNvPr>
          <p:cNvSpPr txBox="1">
            <a:spLocks/>
          </p:cNvSpPr>
          <p:nvPr/>
        </p:nvSpPr>
        <p:spPr>
          <a:xfrm>
            <a:off x="4303470" y="96715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1" name="TextBox 10">
            <a:extLst>
              <a:ext uri="{FF2B5EF4-FFF2-40B4-BE49-F238E27FC236}">
                <a16:creationId xmlns:a16="http://schemas.microsoft.com/office/drawing/2014/main" id="{4BEFC882-32D5-07D4-9832-AA127699B266}"/>
              </a:ext>
            </a:extLst>
          </p:cNvPr>
          <p:cNvSpPr txBox="1">
            <a:spLocks/>
          </p:cNvSpPr>
          <p:nvPr/>
        </p:nvSpPr>
        <p:spPr>
          <a:xfrm>
            <a:off x="7112000" y="1499222"/>
            <a:ext cx="4525263" cy="475774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8A5D4DE0-4856-930F-D235-5058718B72F1}"/>
              </a:ext>
            </a:extLst>
          </p:cNvPr>
          <p:cNvSpPr txBox="1">
            <a:spLocks/>
          </p:cNvSpPr>
          <p:nvPr/>
        </p:nvSpPr>
        <p:spPr>
          <a:xfrm>
            <a:off x="7112000" y="96715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14" name="TextBox 13">
            <a:extLst>
              <a:ext uri="{FF2B5EF4-FFF2-40B4-BE49-F238E27FC236}">
                <a16:creationId xmlns:a16="http://schemas.microsoft.com/office/drawing/2014/main" id="{17F0811B-2953-6595-0277-0570392E849D}"/>
              </a:ext>
            </a:extLst>
          </p:cNvPr>
          <p:cNvSpPr txBox="1">
            <a:spLocks/>
          </p:cNvSpPr>
          <p:nvPr/>
        </p:nvSpPr>
        <p:spPr>
          <a:xfrm>
            <a:off x="660840" y="1566729"/>
            <a:ext cx="3449455" cy="44012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Meets one of the following study conditions:</a:t>
            </a:r>
          </a:p>
          <a:p>
            <a:pPr lvl="2"/>
            <a:r>
              <a:rPr lang="en-US" sz="1400"/>
              <a:t>Meets certain base load eligibility criteria but does not satisfy all required conditions;</a:t>
            </a:r>
          </a:p>
          <a:p>
            <a:pPr lvl="2"/>
            <a:r>
              <a:rPr lang="en-US" sz="1400"/>
              <a:t>Has existing interconnection studies deemed invalid under Section 9.2.1.4; </a:t>
            </a:r>
          </a:p>
          <a:p>
            <a:pPr lvl="2"/>
            <a:r>
              <a:rPr lang="en-US" sz="1400"/>
              <a:t>Has received ERCOT approval of a steady state or stability study as described in Section 9.8 and 9.9</a:t>
            </a:r>
          </a:p>
          <a:p>
            <a:pPr lvl="1"/>
            <a:r>
              <a:rPr lang="en-US" sz="1400"/>
              <a:t>AND meets eligibility requirements under Section 9.2.1.2, including:</a:t>
            </a:r>
          </a:p>
          <a:p>
            <a:pPr lvl="2"/>
            <a:r>
              <a:rPr lang="en-US" sz="1400"/>
              <a:t>Site control demonstrated</a:t>
            </a:r>
          </a:p>
          <a:p>
            <a:pPr lvl="2"/>
            <a:r>
              <a:rPr lang="en-US" sz="1400"/>
              <a:t>Financial security posted (</a:t>
            </a:r>
            <a:r>
              <a:rPr lang="en-US" sz="1400">
                <a:solidFill>
                  <a:srgbClr val="FF0000"/>
                </a:solidFill>
              </a:rPr>
              <a:t>at $50k/MW of contracted peak demand</a:t>
            </a:r>
            <a:r>
              <a:rPr lang="en-US" sz="1400"/>
              <a:t>)</a:t>
            </a:r>
          </a:p>
          <a:p>
            <a:pPr lvl="2"/>
            <a:r>
              <a:rPr lang="en-US" sz="1400"/>
              <a:t>Required disclosures submitted (Section 9.7, attested by DSP)</a:t>
            </a:r>
          </a:p>
          <a:p>
            <a:pPr lvl="2"/>
            <a:r>
              <a:rPr lang="en-US" sz="1400"/>
              <a:t>DSP notarized attestation confirming requirements are met</a:t>
            </a:r>
          </a:p>
        </p:txBody>
      </p:sp>
      <p:sp>
        <p:nvSpPr>
          <p:cNvPr id="16" name="TextBox 15">
            <a:extLst>
              <a:ext uri="{FF2B5EF4-FFF2-40B4-BE49-F238E27FC236}">
                <a16:creationId xmlns:a16="http://schemas.microsoft.com/office/drawing/2014/main" id="{523D4AB1-DADF-D245-60CF-8AFCEEB65BFE}"/>
              </a:ext>
            </a:extLst>
          </p:cNvPr>
          <p:cNvSpPr txBox="1"/>
          <p:nvPr/>
        </p:nvSpPr>
        <p:spPr>
          <a:xfrm>
            <a:off x="4382331" y="156672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Studied in Batch Zero</a:t>
            </a:r>
          </a:p>
        </p:txBody>
      </p:sp>
      <p:sp>
        <p:nvSpPr>
          <p:cNvPr id="17" name="TextBox 16">
            <a:extLst>
              <a:ext uri="{FF2B5EF4-FFF2-40B4-BE49-F238E27FC236}">
                <a16:creationId xmlns:a16="http://schemas.microsoft.com/office/drawing/2014/main" id="{06B529F3-343D-0AB8-B4A8-17011FE4D13A}"/>
              </a:ext>
            </a:extLst>
          </p:cNvPr>
          <p:cNvSpPr txBox="1"/>
          <p:nvPr/>
        </p:nvSpPr>
        <p:spPr>
          <a:xfrm>
            <a:off x="7221815" y="1566729"/>
            <a:ext cx="43056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To be determined during Batch Zero study </a:t>
            </a:r>
            <a:r>
              <a:rPr lang="en-US" sz="1400"/>
              <a:t>and reflected in the Load Commissioning Plan (LCP)</a:t>
            </a:r>
            <a:endParaRPr lang="en-US" sz="1400">
              <a:cs typeface="+mn-cs"/>
            </a:endParaRPr>
          </a:p>
        </p:txBody>
      </p:sp>
      <p:sp>
        <p:nvSpPr>
          <p:cNvPr id="4" name="Title 1">
            <a:extLst>
              <a:ext uri="{FF2B5EF4-FFF2-40B4-BE49-F238E27FC236}">
                <a16:creationId xmlns:a16="http://schemas.microsoft.com/office/drawing/2014/main" id="{8F00910A-C511-7DCF-4B4B-11600EDD150A}"/>
              </a:ext>
            </a:extLst>
          </p:cNvPr>
          <p:cNvSpPr txBox="1">
            <a:spLocks/>
          </p:cNvSpPr>
          <p:nvPr/>
        </p:nvSpPr>
        <p:spPr>
          <a:xfrm>
            <a:off x="1469204" y="457200"/>
            <a:ext cx="10189396" cy="33693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“Studied in Batch Zero”</a:t>
            </a:r>
          </a:p>
        </p:txBody>
      </p:sp>
      <p:sp>
        <p:nvSpPr>
          <p:cNvPr id="5" name="TrackerNumBlue 7">
            <a:extLst>
              <a:ext uri="{FF2B5EF4-FFF2-40B4-BE49-F238E27FC236}">
                <a16:creationId xmlns:a16="http://schemas.microsoft.com/office/drawing/2014/main" id="{82E1F4AD-79C3-CBD2-AB80-40B023645AF9}"/>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2</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21" name="Text Placeholder 20">
            <a:extLst>
              <a:ext uri="{FF2B5EF4-FFF2-40B4-BE49-F238E27FC236}">
                <a16:creationId xmlns:a16="http://schemas.microsoft.com/office/drawing/2014/main" id="{760701BE-EBEA-EBD1-6EE3-1333F0C79C14}"/>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Sections 9.2.1.2 and 9.2.1.4</a:t>
            </a:r>
          </a:p>
        </p:txBody>
      </p:sp>
      <p:sp>
        <p:nvSpPr>
          <p:cNvPr id="22" name="TextBox 21">
            <a:extLst>
              <a:ext uri="{FF2B5EF4-FFF2-40B4-BE49-F238E27FC236}">
                <a16:creationId xmlns:a16="http://schemas.microsoft.com/office/drawing/2014/main" id="{221D792E-8467-57B9-35A4-1DE797AEBE64}"/>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670246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extLst>
              <p:ext uri="{D42A27DB-BD31-4B8C-83A1-F6EECF244321}">
                <p14:modId xmlns:p14="http://schemas.microsoft.com/office/powerpoint/2010/main" val="19375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96CBB725-065E-6A86-C27B-F94CD8690096}"/>
              </a:ext>
            </a:extLst>
          </p:cNvPr>
          <p:cNvSpPr>
            <a:spLocks noGrp="1"/>
          </p:cNvSpPr>
          <p:nvPr>
            <p:ph type="sldNum" sz="quarter" idx="12"/>
          </p:nvPr>
        </p:nvSpPr>
        <p:spPr/>
        <p:txBody>
          <a:bodyPr/>
          <a:lstStyle/>
          <a:p>
            <a:fld id="{BCDE79FB-97BA-492B-8D57-F1373F9ADA95}" type="slidenum">
              <a:rPr lang="en-US" smtClean="0"/>
              <a:t>65</a:t>
            </a:fld>
            <a:endParaRPr lang="en-US"/>
          </a:p>
        </p:txBody>
      </p:sp>
      <p:sp>
        <p:nvSpPr>
          <p:cNvPr id="3" name="TextBox 2">
            <a:extLst>
              <a:ext uri="{FF2B5EF4-FFF2-40B4-BE49-F238E27FC236}">
                <a16:creationId xmlns:a16="http://schemas.microsoft.com/office/drawing/2014/main" id="{C53A071A-6220-31ED-2C0D-1132E93D656D}"/>
              </a:ext>
            </a:extLst>
          </p:cNvPr>
          <p:cNvSpPr txBox="1">
            <a:spLocks/>
          </p:cNvSpPr>
          <p:nvPr/>
        </p:nvSpPr>
        <p:spPr>
          <a:xfrm>
            <a:off x="554736" y="2256874"/>
            <a:ext cx="11082528" cy="251033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 name="TextBox 5">
            <a:extLst>
              <a:ext uri="{FF2B5EF4-FFF2-40B4-BE49-F238E27FC236}">
                <a16:creationId xmlns:a16="http://schemas.microsoft.com/office/drawing/2014/main" id="{D6C53108-9CDB-1336-1FD4-D931A635E14F}"/>
              </a:ext>
            </a:extLst>
          </p:cNvPr>
          <p:cNvSpPr txBox="1"/>
          <p:nvPr/>
        </p:nvSpPr>
        <p:spPr>
          <a:xfrm>
            <a:off x="660840" y="2324379"/>
            <a:ext cx="10870760" cy="18389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ERCOT, in consultation with the Interconnecting DSP or TSP, determines the completeness and validity of existing interconnection studies in accordance with Section 9.2.1.4</a:t>
            </a:r>
          </a:p>
          <a:p>
            <a:pPr lvl="2"/>
            <a:r>
              <a:rPr lang="en-US" sz="1400"/>
              <a:t>Studies that met the required criteria on or before March 4, 2026 are deemed to be complete and valid without further review under Section 9.2.1.4(3)</a:t>
            </a:r>
          </a:p>
          <a:p>
            <a:pPr lvl="1"/>
            <a:r>
              <a:rPr lang="en-US" sz="1400"/>
              <a:t>ERCOT uses the evaluation of existing studies to determine whether a Large Load has valid studies for purposes of eligibility under Sections 9.2.1.1 or 9.2.1.2</a:t>
            </a:r>
          </a:p>
          <a:p>
            <a:pPr lvl="1"/>
            <a:r>
              <a:rPr lang="en-US" sz="1400"/>
              <a:t>Loads included in the 2024 Permian Basin Reliability Plan Study are treated as having complete and valid studies for purposes of Base Load eligibility (Section 9.2.1.1(1)(d))</a:t>
            </a:r>
          </a:p>
        </p:txBody>
      </p:sp>
      <p:sp>
        <p:nvSpPr>
          <p:cNvPr id="7" name="TextBox 6">
            <a:extLst>
              <a:ext uri="{FF2B5EF4-FFF2-40B4-BE49-F238E27FC236}">
                <a16:creationId xmlns:a16="http://schemas.microsoft.com/office/drawing/2014/main" id="{FD51F619-7BBE-9072-BB0D-95C042AD14A1}"/>
              </a:ext>
            </a:extLst>
          </p:cNvPr>
          <p:cNvSpPr txBox="1">
            <a:spLocks/>
          </p:cNvSpPr>
          <p:nvPr/>
        </p:nvSpPr>
        <p:spPr>
          <a:xfrm>
            <a:off x="554736" y="1724809"/>
            <a:ext cx="1108252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Complete and valid existing studies</a:t>
            </a:r>
          </a:p>
        </p:txBody>
      </p:sp>
      <p:sp>
        <p:nvSpPr>
          <p:cNvPr id="11" name="Title 1">
            <a:extLst>
              <a:ext uri="{FF2B5EF4-FFF2-40B4-BE49-F238E27FC236}">
                <a16:creationId xmlns:a16="http://schemas.microsoft.com/office/drawing/2014/main" id="{0CBE24D7-B91F-4EFD-B70C-0DBF544D0079}"/>
              </a:ext>
            </a:extLst>
          </p:cNvPr>
          <p:cNvSpPr txBox="1">
            <a:spLocks/>
          </p:cNvSpPr>
          <p:nvPr/>
        </p:nvSpPr>
        <p:spPr>
          <a:xfrm>
            <a:off x="1469204" y="457200"/>
            <a:ext cx="10062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Interconnection Studies – Treatment of complete and valid existing studies</a:t>
            </a:r>
          </a:p>
        </p:txBody>
      </p:sp>
      <p:sp>
        <p:nvSpPr>
          <p:cNvPr id="12" name="TrackerNumBlue 7">
            <a:extLst>
              <a:ext uri="{FF2B5EF4-FFF2-40B4-BE49-F238E27FC236}">
                <a16:creationId xmlns:a16="http://schemas.microsoft.com/office/drawing/2014/main" id="{552F1162-36F3-2585-68C5-36D7B1618C34}"/>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8" name="Text Placeholder 20">
            <a:extLst>
              <a:ext uri="{FF2B5EF4-FFF2-40B4-BE49-F238E27FC236}">
                <a16:creationId xmlns:a16="http://schemas.microsoft.com/office/drawing/2014/main" id="{E8D29295-38E0-2D3A-60B1-15E453BA8AAF}"/>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 9.2.1.4 (Evaluation of Existing Interconnection Studies)</a:t>
            </a:r>
          </a:p>
        </p:txBody>
      </p:sp>
      <p:sp>
        <p:nvSpPr>
          <p:cNvPr id="9" name="TextBox 8">
            <a:extLst>
              <a:ext uri="{FF2B5EF4-FFF2-40B4-BE49-F238E27FC236}">
                <a16:creationId xmlns:a16="http://schemas.microsoft.com/office/drawing/2014/main" id="{AD819761-95F6-A8BF-9C41-32578D9C31FD}"/>
              </a:ext>
            </a:extLst>
          </p:cNvPr>
          <p:cNvSpPr txBox="1"/>
          <p:nvPr/>
        </p:nvSpPr>
        <p:spPr>
          <a:xfrm>
            <a:off x="9011638" y="1285328"/>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779188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2E46-E5CD-1965-D881-1349667D9D8F}"/>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AB18C414-304C-5D30-153E-CCF5F57F4CDC}"/>
              </a:ext>
            </a:extLst>
          </p:cNvPr>
          <p:cNvGraphicFramePr>
            <a:graphicFrameLocks noChangeAspect="1"/>
          </p:cNvGraphicFramePr>
          <p:nvPr>
            <p:custDataLst>
              <p:tags r:id="rId1"/>
            </p:custDataLst>
            <p:extLst>
              <p:ext uri="{D42A27DB-BD31-4B8C-83A1-F6EECF244321}">
                <p14:modId xmlns:p14="http://schemas.microsoft.com/office/powerpoint/2010/main" val="1190645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5" name="Object 2" hidden="1">
                        <a:extLst>
                          <a:ext uri="{FF2B5EF4-FFF2-40B4-BE49-F238E27FC236}">
                            <a16:creationId xmlns:a16="http://schemas.microsoft.com/office/drawing/2014/main" id="{AB18C414-304C-5D30-153E-CCF5F57F4CD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58121819-85B1-3EF0-ED67-A38D64DDCA4A}"/>
              </a:ext>
            </a:extLst>
          </p:cNvPr>
          <p:cNvSpPr>
            <a:spLocks noGrp="1"/>
          </p:cNvSpPr>
          <p:nvPr>
            <p:ph type="sldNum" sz="quarter" idx="12"/>
          </p:nvPr>
        </p:nvSpPr>
        <p:spPr/>
        <p:txBody>
          <a:bodyPr/>
          <a:lstStyle/>
          <a:p>
            <a:fld id="{BCDE79FB-97BA-492B-8D57-F1373F9ADA95}" type="slidenum">
              <a:rPr lang="en-US" smtClean="0"/>
              <a:t>66</a:t>
            </a:fld>
            <a:endParaRPr lang="en-US"/>
          </a:p>
        </p:txBody>
      </p:sp>
      <p:sp>
        <p:nvSpPr>
          <p:cNvPr id="6" name="TextBox 5">
            <a:extLst>
              <a:ext uri="{FF2B5EF4-FFF2-40B4-BE49-F238E27FC236}">
                <a16:creationId xmlns:a16="http://schemas.microsoft.com/office/drawing/2014/main" id="{71B6FFB7-C0C1-DB87-0272-78D96BFFF3D0}"/>
              </a:ext>
            </a:extLst>
          </p:cNvPr>
          <p:cNvSpPr txBox="1">
            <a:spLocks/>
          </p:cNvSpPr>
          <p:nvPr/>
        </p:nvSpPr>
        <p:spPr>
          <a:xfrm>
            <a:off x="7489861" y="1594156"/>
            <a:ext cx="4168739"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Key takeaways</a:t>
            </a:r>
          </a:p>
        </p:txBody>
      </p:sp>
      <p:grpSp>
        <p:nvGrpSpPr>
          <p:cNvPr id="8" name="Group 7">
            <a:extLst>
              <a:ext uri="{FF2B5EF4-FFF2-40B4-BE49-F238E27FC236}">
                <a16:creationId xmlns:a16="http://schemas.microsoft.com/office/drawing/2014/main" id="{7F37001A-A33B-F447-D4D8-0D7DF0C7FDCF}"/>
              </a:ext>
            </a:extLst>
          </p:cNvPr>
          <p:cNvGrpSpPr/>
          <p:nvPr/>
        </p:nvGrpSpPr>
        <p:grpSpPr>
          <a:xfrm>
            <a:off x="554736" y="1984743"/>
            <a:ext cx="2802637" cy="256495"/>
            <a:chOff x="1257300" y="1665156"/>
            <a:chExt cx="2802637" cy="256495"/>
          </a:xfrm>
        </p:grpSpPr>
        <p:sp>
          <p:nvSpPr>
            <p:cNvPr id="9" name="TextBox 8">
              <a:extLst>
                <a:ext uri="{FF2B5EF4-FFF2-40B4-BE49-F238E27FC236}">
                  <a16:creationId xmlns:a16="http://schemas.microsoft.com/office/drawing/2014/main" id="{904ABB13-EAB3-61EC-3ADD-E9DEC3E7AD03}"/>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1: </a:t>
              </a:r>
              <a:r>
                <a:rPr lang="en-US" sz="1400" b="1"/>
                <a:t>Date ordered list</a:t>
              </a:r>
            </a:p>
          </p:txBody>
        </p:sp>
        <p:cxnSp>
          <p:nvCxnSpPr>
            <p:cNvPr id="10" name="LineBasicDefault 7">
              <a:extLst>
                <a:ext uri="{FF2B5EF4-FFF2-40B4-BE49-F238E27FC236}">
                  <a16:creationId xmlns:a16="http://schemas.microsoft.com/office/drawing/2014/main" id="{6FDA23E1-6A7B-6EEE-0BD1-83D05B47BB5B}"/>
                </a:ext>
              </a:extLst>
            </p:cNvPr>
            <p:cNvCxnSpPr>
              <a:cxnSpLocks/>
            </p:cNvCxnSpPr>
            <p:nvPr>
              <p:custDataLst>
                <p:tags r:id="rId1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5760D730-E87F-B80E-10FC-1010BA4AFF9F}"/>
              </a:ext>
            </a:extLst>
          </p:cNvPr>
          <p:cNvGrpSpPr/>
          <p:nvPr/>
        </p:nvGrpSpPr>
        <p:grpSpPr>
          <a:xfrm>
            <a:off x="4135956" y="1984743"/>
            <a:ext cx="2802637" cy="256495"/>
            <a:chOff x="1257300" y="1665156"/>
            <a:chExt cx="2802637" cy="256495"/>
          </a:xfrm>
        </p:grpSpPr>
        <p:sp>
          <p:nvSpPr>
            <p:cNvPr id="12" name="TextBox 11">
              <a:extLst>
                <a:ext uri="{FF2B5EF4-FFF2-40B4-BE49-F238E27FC236}">
                  <a16:creationId xmlns:a16="http://schemas.microsoft.com/office/drawing/2014/main" id="{35D154B1-63B4-A8DF-B417-7B6AA4671D81}"/>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2: </a:t>
              </a:r>
              <a:r>
                <a:rPr lang="en-US" sz="1400" b="1"/>
                <a:t>Sequential Evaluation</a:t>
              </a:r>
            </a:p>
          </p:txBody>
        </p:sp>
        <p:cxnSp>
          <p:nvCxnSpPr>
            <p:cNvPr id="26" name="LineBasicDefault 7">
              <a:extLst>
                <a:ext uri="{FF2B5EF4-FFF2-40B4-BE49-F238E27FC236}">
                  <a16:creationId xmlns:a16="http://schemas.microsoft.com/office/drawing/2014/main" id="{06F8A9A7-D8B4-57AC-CEFC-324AFB6FE91C}"/>
                </a:ext>
              </a:extLst>
            </p:cNvPr>
            <p:cNvCxnSpPr>
              <a:cxnSpLocks/>
            </p:cNvCxnSpPr>
            <p:nvPr>
              <p:custDataLst>
                <p:tags r:id="rId9"/>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Rectangle 27">
            <a:extLst>
              <a:ext uri="{FF2B5EF4-FFF2-40B4-BE49-F238E27FC236}">
                <a16:creationId xmlns:a16="http://schemas.microsoft.com/office/drawing/2014/main" id="{93D57A20-F31C-DF77-DC4A-2398442ABB01}"/>
              </a:ext>
            </a:extLst>
          </p:cNvPr>
          <p:cNvSpPr/>
          <p:nvPr/>
        </p:nvSpPr>
        <p:spPr>
          <a:xfrm>
            <a:off x="413595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29" name="Rectangle 28">
            <a:extLst>
              <a:ext uri="{FF2B5EF4-FFF2-40B4-BE49-F238E27FC236}">
                <a16:creationId xmlns:a16="http://schemas.microsoft.com/office/drawing/2014/main" id="{303961EF-C90E-3245-4B64-F270859BDAC3}"/>
              </a:ext>
            </a:extLst>
          </p:cNvPr>
          <p:cNvSpPr/>
          <p:nvPr/>
        </p:nvSpPr>
        <p:spPr>
          <a:xfrm>
            <a:off x="413595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43" name="Rectangle 42">
            <a:extLst>
              <a:ext uri="{FF2B5EF4-FFF2-40B4-BE49-F238E27FC236}">
                <a16:creationId xmlns:a16="http://schemas.microsoft.com/office/drawing/2014/main" id="{33E6FF0A-6C4F-1A6F-0418-382CB4C517B0}"/>
              </a:ext>
            </a:extLst>
          </p:cNvPr>
          <p:cNvSpPr/>
          <p:nvPr/>
        </p:nvSpPr>
        <p:spPr>
          <a:xfrm>
            <a:off x="413595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49" name="Rectangle 48">
            <a:extLst>
              <a:ext uri="{FF2B5EF4-FFF2-40B4-BE49-F238E27FC236}">
                <a16:creationId xmlns:a16="http://schemas.microsoft.com/office/drawing/2014/main" id="{52B95705-F04B-7EA4-D302-AD3C0C60325A}"/>
              </a:ext>
            </a:extLst>
          </p:cNvPr>
          <p:cNvSpPr/>
          <p:nvPr/>
        </p:nvSpPr>
        <p:spPr>
          <a:xfrm>
            <a:off x="413595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50" name="Rectangle 49">
            <a:extLst>
              <a:ext uri="{FF2B5EF4-FFF2-40B4-BE49-F238E27FC236}">
                <a16:creationId xmlns:a16="http://schemas.microsoft.com/office/drawing/2014/main" id="{27427D7F-0F97-5152-0912-F3A1F73F6E56}"/>
              </a:ext>
            </a:extLst>
          </p:cNvPr>
          <p:cNvSpPr/>
          <p:nvPr/>
        </p:nvSpPr>
        <p:spPr>
          <a:xfrm>
            <a:off x="413595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52" name="Rectangle 51">
            <a:extLst>
              <a:ext uri="{FF2B5EF4-FFF2-40B4-BE49-F238E27FC236}">
                <a16:creationId xmlns:a16="http://schemas.microsoft.com/office/drawing/2014/main" id="{B7D29D4A-8A6E-ED9D-1567-72DBA4F921BE}"/>
              </a:ext>
            </a:extLst>
          </p:cNvPr>
          <p:cNvSpPr/>
          <p:nvPr/>
        </p:nvSpPr>
        <p:spPr>
          <a:xfrm>
            <a:off x="413595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53" name="Rectangle 52">
            <a:extLst>
              <a:ext uri="{FF2B5EF4-FFF2-40B4-BE49-F238E27FC236}">
                <a16:creationId xmlns:a16="http://schemas.microsoft.com/office/drawing/2014/main" id="{8D4094DD-73BE-044C-6B8C-4009ABA1D5FE}"/>
              </a:ext>
            </a:extLst>
          </p:cNvPr>
          <p:cNvSpPr/>
          <p:nvPr/>
        </p:nvSpPr>
        <p:spPr>
          <a:xfrm>
            <a:off x="413595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grpSp>
        <p:nvGrpSpPr>
          <p:cNvPr id="68" name="ChevronBlue 97">
            <a:extLst>
              <a:ext uri="{FF2B5EF4-FFF2-40B4-BE49-F238E27FC236}">
                <a16:creationId xmlns:a16="http://schemas.microsoft.com/office/drawing/2014/main" id="{D1AAC523-FDBE-8D75-2C27-DE48BA0B6BA4}"/>
              </a:ext>
            </a:extLst>
          </p:cNvPr>
          <p:cNvGrpSpPr>
            <a:grpSpLocks noChangeAspect="1"/>
          </p:cNvGrpSpPr>
          <p:nvPr>
            <p:custDataLst>
              <p:tags r:id="rId2"/>
            </p:custDataLst>
          </p:nvPr>
        </p:nvGrpSpPr>
        <p:grpSpPr>
          <a:xfrm>
            <a:off x="3582934" y="2056676"/>
            <a:ext cx="327461" cy="327461"/>
            <a:chOff x="1016000" y="1016000"/>
            <a:chExt cx="396228" cy="396228"/>
          </a:xfrm>
        </p:grpSpPr>
        <p:sp>
          <p:nvSpPr>
            <p:cNvPr id="72" name="Oval 71">
              <a:extLst>
                <a:ext uri="{FF2B5EF4-FFF2-40B4-BE49-F238E27FC236}">
                  <a16:creationId xmlns:a16="http://schemas.microsoft.com/office/drawing/2014/main" id="{B8A54F3C-15A5-7E42-9644-B410601FBA70}"/>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11F1A4FC-AC12-AC21-AC0F-34594D803FD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23614" y="1023614"/>
              <a:ext cx="381000" cy="381000"/>
            </a:xfrm>
            <a:prstGeom prst="rect">
              <a:avLst/>
            </a:prstGeom>
          </p:spPr>
        </p:pic>
      </p:grpSp>
      <p:grpSp>
        <p:nvGrpSpPr>
          <p:cNvPr id="75" name="Group 74">
            <a:extLst>
              <a:ext uri="{FF2B5EF4-FFF2-40B4-BE49-F238E27FC236}">
                <a16:creationId xmlns:a16="http://schemas.microsoft.com/office/drawing/2014/main" id="{C36B6930-F3E3-B409-8182-50EDB4346FDA}"/>
              </a:ext>
            </a:extLst>
          </p:cNvPr>
          <p:cNvGrpSpPr/>
          <p:nvPr/>
        </p:nvGrpSpPr>
        <p:grpSpPr>
          <a:xfrm>
            <a:off x="554736" y="1594156"/>
            <a:ext cx="6383857" cy="256495"/>
            <a:chOff x="1257300" y="1665156"/>
            <a:chExt cx="2802637" cy="256495"/>
          </a:xfrm>
        </p:grpSpPr>
        <p:sp>
          <p:nvSpPr>
            <p:cNvPr id="77" name="TextBox 76">
              <a:extLst>
                <a:ext uri="{FF2B5EF4-FFF2-40B4-BE49-F238E27FC236}">
                  <a16:creationId xmlns:a16="http://schemas.microsoft.com/office/drawing/2014/main" id="{1F825372-E145-FCCA-2B75-83F706D1E36D}"/>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Process for evaluating study validity for loads that qualify after March 4</a:t>
              </a:r>
            </a:p>
          </p:txBody>
        </p:sp>
        <p:cxnSp>
          <p:nvCxnSpPr>
            <p:cNvPr id="78" name="LineBasicDefault 7">
              <a:extLst>
                <a:ext uri="{FF2B5EF4-FFF2-40B4-BE49-F238E27FC236}">
                  <a16:creationId xmlns:a16="http://schemas.microsoft.com/office/drawing/2014/main" id="{6E8BF7FA-F00F-F3E2-6294-B85DEC185168}"/>
                </a:ext>
              </a:extLst>
            </p:cNvPr>
            <p:cNvCxnSpPr>
              <a:cxnSpLocks/>
            </p:cNvCxnSpPr>
            <p:nvPr>
              <p:custDataLst>
                <p:tags r:id="rId8"/>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9" name="TextBox 78">
            <a:extLst>
              <a:ext uri="{FF2B5EF4-FFF2-40B4-BE49-F238E27FC236}">
                <a16:creationId xmlns:a16="http://schemas.microsoft.com/office/drawing/2014/main" id="{E24CF89D-D328-6263-67D5-8CB2D9188C49}"/>
              </a:ext>
            </a:extLst>
          </p:cNvPr>
          <p:cNvSpPr txBox="1">
            <a:spLocks/>
          </p:cNvSpPr>
          <p:nvPr/>
        </p:nvSpPr>
        <p:spPr>
          <a:xfrm>
            <a:off x="7464425" y="1984743"/>
            <a:ext cx="4438615" cy="450892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1"/>
              <a:t>Loads with a milestone date</a:t>
            </a:r>
            <a:r>
              <a:rPr lang="en-US" sz="1400" b="1" baseline="30000"/>
              <a:t>1</a:t>
            </a:r>
            <a:r>
              <a:rPr lang="en-US" sz="1400" b="1"/>
              <a:t> on or before March 4, 2026 that meet the criteria in Section 9.2.1.4(3) are considered to have valid studies </a:t>
            </a:r>
            <a:r>
              <a:rPr lang="en-US" sz="1400"/>
              <a:t>with no additional evaluation</a:t>
            </a:r>
          </a:p>
          <a:p>
            <a:pPr marL="285750" indent="-285750">
              <a:buFont typeface="Arial" panose="020B0604020202020204" pitchFamily="34" charset="0"/>
              <a:buChar char="•"/>
            </a:pPr>
            <a:r>
              <a:rPr lang="en-US" sz="1400" b="1"/>
              <a:t>ERCOT orders remaining loads sequentially by milestone date to evaluate legacy interconnection studies</a:t>
            </a:r>
            <a:endParaRPr lang="en-US" sz="1400"/>
          </a:p>
          <a:p>
            <a:pPr marL="834390" lvl="1" indent="-285750"/>
            <a:r>
              <a:rPr lang="en-US" sz="1200" b="1"/>
              <a:t>If two loads share the same date, ERCOT applies pathway-based tie-breakers</a:t>
            </a:r>
            <a:r>
              <a:rPr lang="en-US" sz="1200"/>
              <a:t> (e.g., RPG-based loads prioritized over LLIS, then submission timing)</a:t>
            </a:r>
          </a:p>
          <a:p>
            <a:pPr marL="285750" indent="-285750">
              <a:buFont typeface="Arial" panose="020B0604020202020204" pitchFamily="34" charset="0"/>
              <a:buChar char="•"/>
            </a:pPr>
            <a:r>
              <a:rPr lang="en-US" sz="1400" b="1"/>
              <a:t>Milestone date depends on interconnection pathway:</a:t>
            </a:r>
          </a:p>
          <a:p>
            <a:pPr marL="626745" lvl="1" indent="-285750">
              <a:buFont typeface="Arial" panose="020B0604020202020204" pitchFamily="34" charset="0"/>
              <a:buChar char="­"/>
            </a:pPr>
            <a:r>
              <a:rPr lang="en-US"/>
              <a:t>RPG loads - date of RPG endorsement</a:t>
            </a:r>
            <a:endParaRPr lang="en-US">
              <a:cs typeface="Arial"/>
            </a:endParaRPr>
          </a:p>
          <a:p>
            <a:pPr marL="626745" lvl="1" indent="-285750">
              <a:buFont typeface="Arial" panose="020B0604020202020204" pitchFamily="34" charset="0"/>
              <a:buChar char="­"/>
            </a:pPr>
            <a:r>
              <a:rPr lang="en-US"/>
              <a:t>LLIS loads - date legacy PG 9.4 and 9.5 satisfied</a:t>
            </a:r>
            <a:endParaRPr lang="en-US" b="1">
              <a:cs typeface="Arial"/>
            </a:endParaRPr>
          </a:p>
          <a:p>
            <a:pPr marL="285750" indent="-285750">
              <a:buFont typeface="Arial" panose="020B0604020202020204" pitchFamily="34" charset="0"/>
              <a:buChar char="•"/>
            </a:pPr>
            <a:r>
              <a:rPr lang="en-US" sz="1400" b="1">
                <a:ea typeface="+mn-lt"/>
                <a:cs typeface="+mn-lt"/>
              </a:rPr>
              <a:t>Earlier loads are validated first</a:t>
            </a:r>
            <a:r>
              <a:rPr lang="en-US" sz="1400">
                <a:ea typeface="+mn-lt"/>
                <a:cs typeface="+mn-lt"/>
              </a:rPr>
              <a:t>; subsequent ones remain valid only if previously validated loads are either outside the study area or included in the study</a:t>
            </a:r>
          </a:p>
          <a:p>
            <a:pPr marL="834390" lvl="1" indent="-285750"/>
            <a:endParaRPr lang="en-US" sz="1200">
              <a:ea typeface="+mn-lt"/>
              <a:cs typeface="+mn-lt"/>
            </a:endParaRPr>
          </a:p>
        </p:txBody>
      </p:sp>
      <p:sp>
        <p:nvSpPr>
          <p:cNvPr id="80" name="TrackerNumWhite 126">
            <a:extLst>
              <a:ext uri="{FF2B5EF4-FFF2-40B4-BE49-F238E27FC236}">
                <a16:creationId xmlns:a16="http://schemas.microsoft.com/office/drawing/2014/main" id="{7C85D7D7-BB77-C18E-D54C-D094A12E87B5}"/>
              </a:ext>
            </a:extLst>
          </p:cNvPr>
          <p:cNvSpPr/>
          <p:nvPr/>
        </p:nvSpPr>
        <p:spPr>
          <a:xfrm>
            <a:off x="7896291" y="3577544"/>
            <a:ext cx="279340" cy="279340"/>
          </a:xfrm>
          <a:prstGeom prst="ellipse">
            <a:avLst/>
          </a:prstGeom>
          <a:solidFill>
            <a:srgbClr val="3DBED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1</a:t>
            </a:r>
          </a:p>
        </p:txBody>
      </p:sp>
      <p:sp>
        <p:nvSpPr>
          <p:cNvPr id="82" name="4. Footnote">
            <a:extLst>
              <a:ext uri="{FF2B5EF4-FFF2-40B4-BE49-F238E27FC236}">
                <a16:creationId xmlns:a16="http://schemas.microsoft.com/office/drawing/2014/main" id="{8AD431F0-3628-8262-89B2-5CF0AF639144}"/>
              </a:ext>
            </a:extLst>
          </p:cNvPr>
          <p:cNvSpPr txBox="1"/>
          <p:nvPr>
            <p:custDataLst>
              <p:tags r:id="rId3"/>
            </p:custDataLst>
          </p:nvPr>
        </p:nvSpPr>
        <p:spPr>
          <a:xfrm>
            <a:off x="554736" y="6400703"/>
            <a:ext cx="981526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1. Milestone date reflects the date the load meets the applicable criteria under Section 9.2.1.4 (e.g., RPG endorsement date or date legacy LLIS and interconnection agreement requirements are satisfied)</a:t>
            </a:r>
          </a:p>
        </p:txBody>
      </p:sp>
      <p:sp>
        <p:nvSpPr>
          <p:cNvPr id="83" name="Rectangle 82">
            <a:extLst>
              <a:ext uri="{FF2B5EF4-FFF2-40B4-BE49-F238E27FC236}">
                <a16:creationId xmlns:a16="http://schemas.microsoft.com/office/drawing/2014/main" id="{79D587BF-2530-AF51-8BFB-E89E9B316803}"/>
              </a:ext>
            </a:extLst>
          </p:cNvPr>
          <p:cNvSpPr/>
          <p:nvPr/>
        </p:nvSpPr>
        <p:spPr>
          <a:xfrm>
            <a:off x="55473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84" name="Rectangle 83">
            <a:extLst>
              <a:ext uri="{FF2B5EF4-FFF2-40B4-BE49-F238E27FC236}">
                <a16:creationId xmlns:a16="http://schemas.microsoft.com/office/drawing/2014/main" id="{14F616E5-819D-2E94-9C93-079C0DB74B5C}"/>
              </a:ext>
            </a:extLst>
          </p:cNvPr>
          <p:cNvSpPr/>
          <p:nvPr/>
        </p:nvSpPr>
        <p:spPr>
          <a:xfrm>
            <a:off x="55473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85" name="Rectangle 84">
            <a:extLst>
              <a:ext uri="{FF2B5EF4-FFF2-40B4-BE49-F238E27FC236}">
                <a16:creationId xmlns:a16="http://schemas.microsoft.com/office/drawing/2014/main" id="{71172AFD-70B2-5128-9C41-27C27698A30F}"/>
              </a:ext>
            </a:extLst>
          </p:cNvPr>
          <p:cNvSpPr/>
          <p:nvPr/>
        </p:nvSpPr>
        <p:spPr>
          <a:xfrm>
            <a:off x="55473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86" name="Rectangle 85">
            <a:extLst>
              <a:ext uri="{FF2B5EF4-FFF2-40B4-BE49-F238E27FC236}">
                <a16:creationId xmlns:a16="http://schemas.microsoft.com/office/drawing/2014/main" id="{14F7F703-A963-38BD-A0A8-2BB051C50BFF}"/>
              </a:ext>
            </a:extLst>
          </p:cNvPr>
          <p:cNvSpPr/>
          <p:nvPr/>
        </p:nvSpPr>
        <p:spPr>
          <a:xfrm>
            <a:off x="55473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87" name="Rectangle 86">
            <a:extLst>
              <a:ext uri="{FF2B5EF4-FFF2-40B4-BE49-F238E27FC236}">
                <a16:creationId xmlns:a16="http://schemas.microsoft.com/office/drawing/2014/main" id="{21A7EDB6-2457-C91D-9B00-8F5AF130C437}"/>
              </a:ext>
            </a:extLst>
          </p:cNvPr>
          <p:cNvSpPr/>
          <p:nvPr/>
        </p:nvSpPr>
        <p:spPr>
          <a:xfrm>
            <a:off x="55473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88" name="Rectangle 87">
            <a:extLst>
              <a:ext uri="{FF2B5EF4-FFF2-40B4-BE49-F238E27FC236}">
                <a16:creationId xmlns:a16="http://schemas.microsoft.com/office/drawing/2014/main" id="{5889D7B8-A101-D5BF-3992-50D3C4627F75}"/>
              </a:ext>
            </a:extLst>
          </p:cNvPr>
          <p:cNvSpPr/>
          <p:nvPr/>
        </p:nvSpPr>
        <p:spPr>
          <a:xfrm>
            <a:off x="55473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89" name="Rectangle 88">
            <a:extLst>
              <a:ext uri="{FF2B5EF4-FFF2-40B4-BE49-F238E27FC236}">
                <a16:creationId xmlns:a16="http://schemas.microsoft.com/office/drawing/2014/main" id="{3EDC8E2C-58BB-E085-37B4-A4F2E8F56349}"/>
              </a:ext>
            </a:extLst>
          </p:cNvPr>
          <p:cNvSpPr/>
          <p:nvPr/>
        </p:nvSpPr>
        <p:spPr>
          <a:xfrm>
            <a:off x="55473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sp>
        <p:nvSpPr>
          <p:cNvPr id="90" name="Rectangle 89">
            <a:extLst>
              <a:ext uri="{FF2B5EF4-FFF2-40B4-BE49-F238E27FC236}">
                <a16:creationId xmlns:a16="http://schemas.microsoft.com/office/drawing/2014/main" id="{D91CC0FD-6586-61B4-8DAC-53B60E4FBB93}"/>
              </a:ext>
            </a:extLst>
          </p:cNvPr>
          <p:cNvSpPr/>
          <p:nvPr/>
        </p:nvSpPr>
        <p:spPr>
          <a:xfrm>
            <a:off x="480501" y="3299070"/>
            <a:ext cx="2951607" cy="99831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ckerNumWhite 126">
            <a:extLst>
              <a:ext uri="{FF2B5EF4-FFF2-40B4-BE49-F238E27FC236}">
                <a16:creationId xmlns:a16="http://schemas.microsoft.com/office/drawing/2014/main" id="{78FFCA9D-011C-37A5-2798-698803372D03}"/>
              </a:ext>
            </a:extLst>
          </p:cNvPr>
          <p:cNvSpPr/>
          <p:nvPr>
            <p:custDataLst>
              <p:tags r:id="rId4"/>
            </p:custDataLst>
          </p:nvPr>
        </p:nvSpPr>
        <p:spPr>
          <a:xfrm>
            <a:off x="288960" y="3173332"/>
            <a:ext cx="279340" cy="279340"/>
          </a:xfrm>
          <a:prstGeom prst="ellipse">
            <a:avLst/>
          </a:prstGeom>
          <a:solidFill>
            <a:srgbClr val="3DBED1"/>
          </a:solid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
        <p:nvSpPr>
          <p:cNvPr id="92" name="Oval 91">
            <a:extLst>
              <a:ext uri="{FF2B5EF4-FFF2-40B4-BE49-F238E27FC236}">
                <a16:creationId xmlns:a16="http://schemas.microsoft.com/office/drawing/2014/main" id="{CC2235C9-D99C-C2D1-C24B-47B1D893B627}"/>
              </a:ext>
            </a:extLst>
          </p:cNvPr>
          <p:cNvSpPr/>
          <p:nvPr/>
        </p:nvSpPr>
        <p:spPr>
          <a:xfrm>
            <a:off x="3972225" y="2393650"/>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3" name="Oval 92">
            <a:extLst>
              <a:ext uri="{FF2B5EF4-FFF2-40B4-BE49-F238E27FC236}">
                <a16:creationId xmlns:a16="http://schemas.microsoft.com/office/drawing/2014/main" id="{2FA36309-837C-F3FA-C115-8D78009FB23B}"/>
              </a:ext>
            </a:extLst>
          </p:cNvPr>
          <p:cNvSpPr/>
          <p:nvPr/>
        </p:nvSpPr>
        <p:spPr>
          <a:xfrm>
            <a:off x="3972225" y="2889738"/>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4" name="Oval 93">
            <a:extLst>
              <a:ext uri="{FF2B5EF4-FFF2-40B4-BE49-F238E27FC236}">
                <a16:creationId xmlns:a16="http://schemas.microsoft.com/office/drawing/2014/main" id="{21F8E68E-825C-6FC2-54F8-26294286429A}"/>
              </a:ext>
            </a:extLst>
          </p:cNvPr>
          <p:cNvSpPr/>
          <p:nvPr/>
        </p:nvSpPr>
        <p:spPr>
          <a:xfrm>
            <a:off x="3972225" y="3390885"/>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5" name="Oval 94">
            <a:extLst>
              <a:ext uri="{FF2B5EF4-FFF2-40B4-BE49-F238E27FC236}">
                <a16:creationId xmlns:a16="http://schemas.microsoft.com/office/drawing/2014/main" id="{D92DE591-43B6-0F19-48FC-E70A9E2D3AC3}"/>
              </a:ext>
            </a:extLst>
          </p:cNvPr>
          <p:cNvSpPr/>
          <p:nvPr/>
        </p:nvSpPr>
        <p:spPr>
          <a:xfrm>
            <a:off x="3972225" y="4383171"/>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6" name="Oval 95">
            <a:extLst>
              <a:ext uri="{FF2B5EF4-FFF2-40B4-BE49-F238E27FC236}">
                <a16:creationId xmlns:a16="http://schemas.microsoft.com/office/drawing/2014/main" id="{6536453C-0B81-2CBA-C6D7-C33B22E0D3B9}"/>
              </a:ext>
            </a:extLst>
          </p:cNvPr>
          <p:cNvSpPr/>
          <p:nvPr/>
        </p:nvSpPr>
        <p:spPr>
          <a:xfrm>
            <a:off x="3972224" y="5375457"/>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7" name="Rectangle 96">
            <a:extLst>
              <a:ext uri="{FF2B5EF4-FFF2-40B4-BE49-F238E27FC236}">
                <a16:creationId xmlns:a16="http://schemas.microsoft.com/office/drawing/2014/main" id="{4212961B-9015-D9D2-AFFA-BA40D1708556}"/>
              </a:ext>
            </a:extLst>
          </p:cNvPr>
          <p:cNvSpPr/>
          <p:nvPr/>
        </p:nvSpPr>
        <p:spPr>
          <a:xfrm>
            <a:off x="4134202" y="3856884"/>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98" name="Oval 97">
            <a:extLst>
              <a:ext uri="{FF2B5EF4-FFF2-40B4-BE49-F238E27FC236}">
                <a16:creationId xmlns:a16="http://schemas.microsoft.com/office/drawing/2014/main" id="{C31CAE00-4CA0-BAAB-752F-4DE4A69EAA5F}"/>
              </a:ext>
            </a:extLst>
          </p:cNvPr>
          <p:cNvSpPr/>
          <p:nvPr/>
        </p:nvSpPr>
        <p:spPr>
          <a:xfrm>
            <a:off x="3972225" y="3882079"/>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9" name="Rectangle 98">
            <a:extLst>
              <a:ext uri="{FF2B5EF4-FFF2-40B4-BE49-F238E27FC236}">
                <a16:creationId xmlns:a16="http://schemas.microsoft.com/office/drawing/2014/main" id="{818C7F16-59D0-3442-1CFA-E7E929812390}"/>
              </a:ext>
            </a:extLst>
          </p:cNvPr>
          <p:cNvSpPr/>
          <p:nvPr/>
        </p:nvSpPr>
        <p:spPr>
          <a:xfrm>
            <a:off x="4134202" y="4849169"/>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100" name="Oval 99">
            <a:extLst>
              <a:ext uri="{FF2B5EF4-FFF2-40B4-BE49-F238E27FC236}">
                <a16:creationId xmlns:a16="http://schemas.microsoft.com/office/drawing/2014/main" id="{D7188370-A313-3A3C-2EF2-53E4C481E251}"/>
              </a:ext>
            </a:extLst>
          </p:cNvPr>
          <p:cNvSpPr/>
          <p:nvPr/>
        </p:nvSpPr>
        <p:spPr>
          <a:xfrm>
            <a:off x="3972225" y="4879314"/>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102" name="Group 101">
            <a:extLst>
              <a:ext uri="{FF2B5EF4-FFF2-40B4-BE49-F238E27FC236}">
                <a16:creationId xmlns:a16="http://schemas.microsoft.com/office/drawing/2014/main" id="{1C26B48B-A405-4625-A661-80AB8495D864}"/>
              </a:ext>
            </a:extLst>
          </p:cNvPr>
          <p:cNvGrpSpPr/>
          <p:nvPr/>
        </p:nvGrpSpPr>
        <p:grpSpPr>
          <a:xfrm>
            <a:off x="10370004" y="1336040"/>
            <a:ext cx="1533036" cy="442738"/>
            <a:chOff x="9401664" y="1083466"/>
            <a:chExt cx="1533036" cy="442738"/>
          </a:xfrm>
        </p:grpSpPr>
        <p:grpSp>
          <p:nvGrpSpPr>
            <p:cNvPr id="103" name="Group 102">
              <a:extLst>
                <a:ext uri="{FF2B5EF4-FFF2-40B4-BE49-F238E27FC236}">
                  <a16:creationId xmlns:a16="http://schemas.microsoft.com/office/drawing/2014/main" id="{357072EC-98F9-A174-EA8E-D65F0BDEABFC}"/>
                </a:ext>
              </a:extLst>
            </p:cNvPr>
            <p:cNvGrpSpPr/>
            <p:nvPr/>
          </p:nvGrpSpPr>
          <p:grpSpPr>
            <a:xfrm>
              <a:off x="9401664" y="1343324"/>
              <a:ext cx="672536" cy="182880"/>
              <a:chOff x="8771271" y="1068725"/>
              <a:chExt cx="672536" cy="182880"/>
            </a:xfrm>
          </p:grpSpPr>
          <p:sp>
            <p:nvSpPr>
              <p:cNvPr id="110" name="Rectangle 109">
                <a:extLst>
                  <a:ext uri="{FF2B5EF4-FFF2-40B4-BE49-F238E27FC236}">
                    <a16:creationId xmlns:a16="http://schemas.microsoft.com/office/drawing/2014/main" id="{0E651168-6BDC-46D1-0B4B-3DFA649A8A81}"/>
                  </a:ext>
                </a:extLst>
              </p:cNvPr>
              <p:cNvSpPr/>
              <p:nvPr/>
            </p:nvSpPr>
            <p:spPr>
              <a:xfrm>
                <a:off x="8771271" y="1068725"/>
                <a:ext cx="182880" cy="18288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11" name="TextBox 110">
                <a:extLst>
                  <a:ext uri="{FF2B5EF4-FFF2-40B4-BE49-F238E27FC236}">
                    <a16:creationId xmlns:a16="http://schemas.microsoft.com/office/drawing/2014/main" id="{86AC83F1-2C15-1002-5F55-D4EA1E6D0089}"/>
                  </a:ext>
                </a:extLst>
              </p:cNvPr>
              <p:cNvSpPr txBox="1">
                <a:spLocks/>
              </p:cNvSpPr>
              <p:nvPr/>
            </p:nvSpPr>
            <p:spPr>
              <a:xfrm>
                <a:off x="9065085"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RPG</a:t>
                </a:r>
              </a:p>
            </p:txBody>
          </p:sp>
        </p:grpSp>
        <p:grpSp>
          <p:nvGrpSpPr>
            <p:cNvPr id="104" name="Group 103">
              <a:extLst>
                <a:ext uri="{FF2B5EF4-FFF2-40B4-BE49-F238E27FC236}">
                  <a16:creationId xmlns:a16="http://schemas.microsoft.com/office/drawing/2014/main" id="{9334411F-5DE9-F0B5-0479-278BBE94B7FB}"/>
                </a:ext>
              </a:extLst>
            </p:cNvPr>
            <p:cNvGrpSpPr/>
            <p:nvPr/>
          </p:nvGrpSpPr>
          <p:grpSpPr>
            <a:xfrm>
              <a:off x="10193864" y="1343324"/>
              <a:ext cx="672536" cy="182880"/>
              <a:chOff x="9839784" y="1068725"/>
              <a:chExt cx="672536" cy="182880"/>
            </a:xfrm>
          </p:grpSpPr>
          <p:sp>
            <p:nvSpPr>
              <p:cNvPr id="108" name="Rectangle 107">
                <a:extLst>
                  <a:ext uri="{FF2B5EF4-FFF2-40B4-BE49-F238E27FC236}">
                    <a16:creationId xmlns:a16="http://schemas.microsoft.com/office/drawing/2014/main" id="{2F091E16-97E6-CEC4-E009-2072DB08B940}"/>
                  </a:ext>
                </a:extLst>
              </p:cNvPr>
              <p:cNvSpPr/>
              <p:nvPr/>
            </p:nvSpPr>
            <p:spPr>
              <a:xfrm>
                <a:off x="9839784" y="1068725"/>
                <a:ext cx="182880" cy="182880"/>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09" name="TextBox 108">
                <a:extLst>
                  <a:ext uri="{FF2B5EF4-FFF2-40B4-BE49-F238E27FC236}">
                    <a16:creationId xmlns:a16="http://schemas.microsoft.com/office/drawing/2014/main" id="{776D57DF-9C2F-B582-926A-28BD78903EF6}"/>
                  </a:ext>
                </a:extLst>
              </p:cNvPr>
              <p:cNvSpPr txBox="1">
                <a:spLocks/>
              </p:cNvSpPr>
              <p:nvPr/>
            </p:nvSpPr>
            <p:spPr>
              <a:xfrm>
                <a:off x="10133598"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LLIS</a:t>
                </a:r>
              </a:p>
            </p:txBody>
          </p:sp>
        </p:grpSp>
        <p:grpSp>
          <p:nvGrpSpPr>
            <p:cNvPr id="105" name="Group 104">
              <a:extLst>
                <a:ext uri="{FF2B5EF4-FFF2-40B4-BE49-F238E27FC236}">
                  <a16:creationId xmlns:a16="http://schemas.microsoft.com/office/drawing/2014/main" id="{D7628FF4-9C8F-02CB-9640-539C21FA8077}"/>
                </a:ext>
              </a:extLst>
            </p:cNvPr>
            <p:cNvGrpSpPr/>
            <p:nvPr/>
          </p:nvGrpSpPr>
          <p:grpSpPr>
            <a:xfrm>
              <a:off x="9401664" y="1083466"/>
              <a:ext cx="1533036" cy="192708"/>
              <a:chOff x="9401664" y="1083466"/>
              <a:chExt cx="2256936" cy="192708"/>
            </a:xfrm>
          </p:grpSpPr>
          <p:sp>
            <p:nvSpPr>
              <p:cNvPr id="106" name="TextBox 105">
                <a:extLst>
                  <a:ext uri="{FF2B5EF4-FFF2-40B4-BE49-F238E27FC236}">
                    <a16:creationId xmlns:a16="http://schemas.microsoft.com/office/drawing/2014/main" id="{722A0899-90C1-7ED0-9A63-B603E49D14D0}"/>
                  </a:ext>
                </a:extLst>
              </p:cNvPr>
              <p:cNvSpPr txBox="1">
                <a:spLocks/>
              </p:cNvSpPr>
              <p:nvPr/>
            </p:nvSpPr>
            <p:spPr>
              <a:xfrm>
                <a:off x="9401664" y="1083466"/>
                <a:ext cx="225693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b="1"/>
                  <a:t>Source</a:t>
                </a:r>
              </a:p>
            </p:txBody>
          </p:sp>
          <p:cxnSp>
            <p:nvCxnSpPr>
              <p:cNvPr id="107" name="LineBasicDefault 7">
                <a:extLst>
                  <a:ext uri="{FF2B5EF4-FFF2-40B4-BE49-F238E27FC236}">
                    <a16:creationId xmlns:a16="http://schemas.microsoft.com/office/drawing/2014/main" id="{D7CA0C40-F1FE-C0DB-AB06-56EE00F2666E}"/>
                  </a:ext>
                </a:extLst>
              </p:cNvPr>
              <p:cNvCxnSpPr>
                <a:cxnSpLocks/>
              </p:cNvCxnSpPr>
              <p:nvPr>
                <p:custDataLst>
                  <p:tags r:id="rId7"/>
                </p:custDataLst>
              </p:nvPr>
            </p:nvCxnSpPr>
            <p:spPr>
              <a:xfrm>
                <a:off x="9401664" y="1276174"/>
                <a:ext cx="2256936"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112" name="LineBasicDefault 7">
            <a:extLst>
              <a:ext uri="{FF2B5EF4-FFF2-40B4-BE49-F238E27FC236}">
                <a16:creationId xmlns:a16="http://schemas.microsoft.com/office/drawing/2014/main" id="{35B591CC-9939-EA8E-2835-068D5DB16636}"/>
              </a:ext>
            </a:extLst>
          </p:cNvPr>
          <p:cNvCxnSpPr>
            <a:cxnSpLocks/>
          </p:cNvCxnSpPr>
          <p:nvPr>
            <p:custDataLst>
              <p:tags r:id="rId5"/>
            </p:custDataLst>
          </p:nvPr>
        </p:nvCxnSpPr>
        <p:spPr>
          <a:xfrm>
            <a:off x="7489861" y="1850651"/>
            <a:ext cx="441317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BA688761-6204-99A3-6C15-DB8E8BDD8A7A}"/>
              </a:ext>
            </a:extLst>
          </p:cNvPr>
          <p:cNvSpPr txBox="1">
            <a:spLocks/>
          </p:cNvSpPr>
          <p:nvPr/>
        </p:nvSpPr>
        <p:spPr>
          <a:xfrm>
            <a:off x="1469204" y="457200"/>
            <a:ext cx="10189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ERCOT sequentially evaluates legacy interconnection studies based on timing to determine eligibility for treatment as base load</a:t>
            </a:r>
          </a:p>
        </p:txBody>
      </p:sp>
      <p:sp>
        <p:nvSpPr>
          <p:cNvPr id="4" name="TrackerNumBlue 7">
            <a:extLst>
              <a:ext uri="{FF2B5EF4-FFF2-40B4-BE49-F238E27FC236}">
                <a16:creationId xmlns:a16="http://schemas.microsoft.com/office/drawing/2014/main" id="{F9670642-369B-6000-77E3-7BD9DB0F5084}"/>
              </a:ext>
            </a:extLst>
          </p:cNvPr>
          <p:cNvSpPr/>
          <p:nvPr>
            <p:custDataLst>
              <p:tags r:id="rId6"/>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13" name="Text Placeholder 20">
            <a:extLst>
              <a:ext uri="{FF2B5EF4-FFF2-40B4-BE49-F238E27FC236}">
                <a16:creationId xmlns:a16="http://schemas.microsoft.com/office/drawing/2014/main" id="{E6D39BD5-AA45-5965-33C8-6001BE4BDBA5}"/>
              </a:ext>
            </a:extLst>
          </p:cNvPr>
          <p:cNvSpPr txBox="1">
            <a:spLocks/>
          </p:cNvSpPr>
          <p:nvPr/>
        </p:nvSpPr>
        <p:spPr>
          <a:xfrm>
            <a:off x="554736" y="6537008"/>
            <a:ext cx="7526736"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Reference: Batch Zero PGRR145 (</a:t>
            </a:r>
            <a:r>
              <a:rPr lang="en-US">
                <a:solidFill>
                  <a:srgbClr val="FF0000"/>
                </a:solidFill>
              </a:rPr>
              <a:t>April 30, 2026</a:t>
            </a:r>
            <a:r>
              <a:rPr lang="en-US"/>
              <a:t>), Section 9.2.1.4 (Evaluation of Existing Interconnection Studies)</a:t>
            </a:r>
          </a:p>
        </p:txBody>
      </p:sp>
      <p:sp>
        <p:nvSpPr>
          <p:cNvPr id="15" name="TextBox 14">
            <a:extLst>
              <a:ext uri="{FF2B5EF4-FFF2-40B4-BE49-F238E27FC236}">
                <a16:creationId xmlns:a16="http://schemas.microsoft.com/office/drawing/2014/main" id="{CDDD25CD-9858-62F8-5629-7CDC6B032856}"/>
              </a:ext>
            </a:extLst>
          </p:cNvPr>
          <p:cNvSpPr txBox="1"/>
          <p:nvPr/>
        </p:nvSpPr>
        <p:spPr>
          <a:xfrm>
            <a:off x="9122728" y="114149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591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extLst>
              <p:ext uri="{D42A27DB-BD31-4B8C-83A1-F6EECF244321}">
                <p14:modId xmlns:p14="http://schemas.microsoft.com/office/powerpoint/2010/main" val="206692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17C8E578-DC6D-4F3B-EFF9-ACCA1573DA9E}"/>
              </a:ext>
            </a:extLst>
          </p:cNvPr>
          <p:cNvSpPr>
            <a:spLocks noGrp="1"/>
          </p:cNvSpPr>
          <p:nvPr>
            <p:ph type="sldNum" sz="quarter" idx="12"/>
          </p:nvPr>
        </p:nvSpPr>
        <p:spPr/>
        <p:txBody>
          <a:bodyPr/>
          <a:lstStyle/>
          <a:p>
            <a:fld id="{BCDE79FB-97BA-492B-8D57-F1373F9ADA95}" type="slidenum">
              <a:rPr lang="en-US" smtClean="0"/>
              <a:t>67</a:t>
            </a:fld>
            <a:endParaRPr lang="en-US"/>
          </a:p>
        </p:txBody>
      </p:sp>
      <p:sp>
        <p:nvSpPr>
          <p:cNvPr id="3" name="TextBox 2">
            <a:extLst>
              <a:ext uri="{FF2B5EF4-FFF2-40B4-BE49-F238E27FC236}">
                <a16:creationId xmlns:a16="http://schemas.microsoft.com/office/drawing/2014/main" id="{0EB54533-8D0D-2C17-EA20-E4FFBEB2433A}"/>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solidFill>
                <a:schemeClr val="tx1"/>
              </a:solidFill>
            </a:endParaRPr>
          </a:p>
        </p:txBody>
      </p:sp>
      <p:sp>
        <p:nvSpPr>
          <p:cNvPr id="10" name="TextBox 9">
            <a:extLst>
              <a:ext uri="{FF2B5EF4-FFF2-40B4-BE49-F238E27FC236}">
                <a16:creationId xmlns:a16="http://schemas.microsoft.com/office/drawing/2014/main" id="{29848AB8-CDD6-2530-952E-F49726BDC62D}"/>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1" name="TextBox 10">
            <a:extLst>
              <a:ext uri="{FF2B5EF4-FFF2-40B4-BE49-F238E27FC236}">
                <a16:creationId xmlns:a16="http://schemas.microsoft.com/office/drawing/2014/main" id="{E8589D31-90A7-2F6F-B95A-20FC4EE7D0A4}"/>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solidFill>
                <a:srgbClr val="FF0000"/>
              </a:solidFill>
            </a:endParaRPr>
          </a:p>
        </p:txBody>
      </p:sp>
      <p:sp>
        <p:nvSpPr>
          <p:cNvPr id="12" name="TextBox 11">
            <a:extLst>
              <a:ext uri="{FF2B5EF4-FFF2-40B4-BE49-F238E27FC236}">
                <a16:creationId xmlns:a16="http://schemas.microsoft.com/office/drawing/2014/main" id="{3E81BEBC-87B6-35AE-10DF-E700014B0B59}"/>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3" name="TextBox 12">
            <a:extLst>
              <a:ext uri="{FF2B5EF4-FFF2-40B4-BE49-F238E27FC236}">
                <a16:creationId xmlns:a16="http://schemas.microsoft.com/office/drawing/2014/main" id="{38FDD030-F24B-4845-1CDF-77A0A7E4244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4" name="TextBox 13">
            <a:extLst>
              <a:ext uri="{FF2B5EF4-FFF2-40B4-BE49-F238E27FC236}">
                <a16:creationId xmlns:a16="http://schemas.microsoft.com/office/drawing/2014/main" id="{FBD2BFEC-D908-765A-06A1-9714EF0B90A2}"/>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15" name="GreyLineSeparatorStrong 24">
            <a:extLst>
              <a:ext uri="{FF2B5EF4-FFF2-40B4-BE49-F238E27FC236}">
                <a16:creationId xmlns:a16="http://schemas.microsoft.com/office/drawing/2014/main" id="{BFA202D0-5770-45CE-9913-24EB5118730B}"/>
              </a:ext>
            </a:extLst>
          </p:cNvPr>
          <p:cNvCxnSpPr>
            <a:cxnSpLocks/>
          </p:cNvCxnSpPr>
          <p:nvPr>
            <p:custDataLst>
              <p:tags r:id="rId2"/>
            </p:custDataLst>
          </p:nvPr>
        </p:nvCxnSpPr>
        <p:spPr>
          <a:xfrm>
            <a:off x="660840" y="3115718"/>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B693A3-ED33-01C9-B278-74BB79A6DDA4}"/>
              </a:ext>
            </a:extLst>
          </p:cNvPr>
          <p:cNvSpPr txBox="1">
            <a:spLocks/>
          </p:cNvSpPr>
          <p:nvPr/>
        </p:nvSpPr>
        <p:spPr>
          <a:xfrm>
            <a:off x="660840" y="2324379"/>
            <a:ext cx="3449455"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eligibility criteria under Section 9.2.1.1 (base load) or Section 9.2.1.2 (studied load)</a:t>
            </a:r>
          </a:p>
        </p:txBody>
      </p:sp>
      <p:sp>
        <p:nvSpPr>
          <p:cNvPr id="18" name="TextBox 17">
            <a:extLst>
              <a:ext uri="{FF2B5EF4-FFF2-40B4-BE49-F238E27FC236}">
                <a16:creationId xmlns:a16="http://schemas.microsoft.com/office/drawing/2014/main" id="{068F9CC6-4F9F-541F-AB2B-DF065A332A98}"/>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rPr>
              <a:t>Not eligible for Initial Energization until included in a future study process</a:t>
            </a:r>
            <a:endParaRPr lang="en-US" sz="1400">
              <a:solidFill>
                <a:srgbClr val="FF0000"/>
              </a:solidFill>
              <a:cs typeface="+mn-cs"/>
            </a:endParaRPr>
          </a:p>
        </p:txBody>
      </p:sp>
      <p:sp>
        <p:nvSpPr>
          <p:cNvPr id="19" name="TextBox 18">
            <a:extLst>
              <a:ext uri="{FF2B5EF4-FFF2-40B4-BE49-F238E27FC236}">
                <a16:creationId xmlns:a16="http://schemas.microsoft.com/office/drawing/2014/main" id="{938F4C7C-D3D8-8AFC-2076-12C5AA085610}"/>
              </a:ext>
            </a:extLst>
          </p:cNvPr>
          <p:cNvSpPr txBox="1"/>
          <p:nvPr/>
        </p:nvSpPr>
        <p:spPr>
          <a:xfrm>
            <a:off x="7221815" y="2324379"/>
            <a:ext cx="4305632"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No MW allocation in Batch Zero</a:t>
            </a:r>
          </a:p>
          <a:p>
            <a:pPr lvl="1"/>
            <a:r>
              <a:rPr lang="en-US" sz="1400"/>
              <a:t>May seek inclusion in a future batch process if eligibility criteria are met</a:t>
            </a:r>
            <a:endParaRPr lang="en-US" sz="1400">
              <a:cs typeface="+mn-cs"/>
            </a:endParaRPr>
          </a:p>
        </p:txBody>
      </p:sp>
      <p:sp>
        <p:nvSpPr>
          <p:cNvPr id="21" name="TextBox 20">
            <a:extLst>
              <a:ext uri="{FF2B5EF4-FFF2-40B4-BE49-F238E27FC236}">
                <a16:creationId xmlns:a16="http://schemas.microsoft.com/office/drawing/2014/main" id="{8426E062-4AEC-ED76-19FA-2AC9EADD15C5}"/>
              </a:ext>
            </a:extLst>
          </p:cNvPr>
          <p:cNvSpPr txBox="1">
            <a:spLocks/>
          </p:cNvSpPr>
          <p:nvPr/>
        </p:nvSpPr>
        <p:spPr>
          <a:xfrm>
            <a:off x="660840" y="3292301"/>
            <a:ext cx="344945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Fails to provide required information under Section 9.2.2 on or before the required submission deadline (July 10, 2026; T(D)SP notification by July 24, 2026)</a:t>
            </a:r>
          </a:p>
        </p:txBody>
      </p:sp>
      <p:sp>
        <p:nvSpPr>
          <p:cNvPr id="4" name="Title 1">
            <a:extLst>
              <a:ext uri="{FF2B5EF4-FFF2-40B4-BE49-F238E27FC236}">
                <a16:creationId xmlns:a16="http://schemas.microsoft.com/office/drawing/2014/main" id="{B790EBE4-A093-D853-DDDD-7F03331F0EC1}"/>
              </a:ext>
            </a:extLst>
          </p:cNvPr>
          <p:cNvSpPr txBox="1">
            <a:spLocks/>
          </p:cNvSpPr>
          <p:nvPr/>
        </p:nvSpPr>
        <p:spPr>
          <a:xfrm>
            <a:off x="1469204" y="457200"/>
            <a:ext cx="1018939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“Not included in Batch Zero”</a:t>
            </a:r>
          </a:p>
        </p:txBody>
      </p:sp>
      <p:sp>
        <p:nvSpPr>
          <p:cNvPr id="5" name="TrackerNumBlue 7">
            <a:extLst>
              <a:ext uri="{FF2B5EF4-FFF2-40B4-BE49-F238E27FC236}">
                <a16:creationId xmlns:a16="http://schemas.microsoft.com/office/drawing/2014/main" id="{EBC20C32-68CB-AF5E-89EC-4FB0C7ABBF7E}"/>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8" name="Text Placeholder 20">
            <a:extLst>
              <a:ext uri="{FF2B5EF4-FFF2-40B4-BE49-F238E27FC236}">
                <a16:creationId xmlns:a16="http://schemas.microsoft.com/office/drawing/2014/main" id="{747AB861-EA27-E3A9-F3D7-E24512898705}"/>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Sections 9.2.1.3 and 9.2.2 (Load Not Included in Batch Zero and Submission Requirements)</a:t>
            </a:r>
          </a:p>
        </p:txBody>
      </p:sp>
      <p:sp>
        <p:nvSpPr>
          <p:cNvPr id="22" name="TextBox 21">
            <a:extLst>
              <a:ext uri="{FF2B5EF4-FFF2-40B4-BE49-F238E27FC236}">
                <a16:creationId xmlns:a16="http://schemas.microsoft.com/office/drawing/2014/main" id="{56648FD2-A24F-D6BA-E7F8-D8361B01E79A}"/>
              </a:ext>
            </a:extLst>
          </p:cNvPr>
          <p:cNvSpPr txBox="1"/>
          <p:nvPr/>
        </p:nvSpPr>
        <p:spPr>
          <a:xfrm>
            <a:off x="8856951" y="114149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943148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extLst>
              <p:ext uri="{D42A27DB-BD31-4B8C-83A1-F6EECF244321}">
                <p14:modId xmlns:p14="http://schemas.microsoft.com/office/powerpoint/2010/main" val="2958068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BE3439F-083A-7A2E-ADDC-A993A2113063}"/>
              </a:ext>
            </a:extLst>
          </p:cNvPr>
          <p:cNvSpPr>
            <a:spLocks noGrp="1"/>
          </p:cNvSpPr>
          <p:nvPr>
            <p:ph type="sldNum" sz="quarter" idx="12"/>
          </p:nvPr>
        </p:nvSpPr>
        <p:spPr/>
        <p:txBody>
          <a:bodyPr/>
          <a:lstStyle/>
          <a:p>
            <a:fld id="{BCDE79FB-97BA-492B-8D57-F1373F9ADA95}" type="slidenum">
              <a:rPr lang="en-US" smtClean="0"/>
              <a:t>68</a:t>
            </a:fld>
            <a:endParaRPr lang="en-US"/>
          </a:p>
        </p:txBody>
      </p:sp>
      <p:sp>
        <p:nvSpPr>
          <p:cNvPr id="5" name="TextBox 4">
            <a:extLst>
              <a:ext uri="{FF2B5EF4-FFF2-40B4-BE49-F238E27FC236}">
                <a16:creationId xmlns:a16="http://schemas.microsoft.com/office/drawing/2014/main" id="{983F8CD2-157B-08FC-0A12-021947C61678}"/>
              </a:ext>
            </a:extLst>
          </p:cNvPr>
          <p:cNvSpPr txBox="1">
            <a:spLocks/>
          </p:cNvSpPr>
          <p:nvPr/>
        </p:nvSpPr>
        <p:spPr>
          <a:xfrm>
            <a:off x="554736" y="1464733"/>
            <a:ext cx="11082528" cy="474021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TextBox 6">
            <a:extLst>
              <a:ext uri="{FF2B5EF4-FFF2-40B4-BE49-F238E27FC236}">
                <a16:creationId xmlns:a16="http://schemas.microsoft.com/office/drawing/2014/main" id="{0591976A-16CF-DDD7-FCC6-BC2161632962}"/>
              </a:ext>
            </a:extLst>
          </p:cNvPr>
          <p:cNvSpPr txBox="1">
            <a:spLocks/>
          </p:cNvSpPr>
          <p:nvPr/>
        </p:nvSpPr>
        <p:spPr>
          <a:xfrm>
            <a:off x="554736" y="918657"/>
            <a:ext cx="11082528" cy="539055"/>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For Large Loads that have not achieved Initial Energization as of July 10, 2026 and qualify for inclusion as base load under Sections 9.2.1.1(1)(e) or (f), the following requirements apply:</a:t>
            </a:r>
          </a:p>
        </p:txBody>
      </p:sp>
      <p:sp>
        <p:nvSpPr>
          <p:cNvPr id="8" name="TextBox 7">
            <a:extLst>
              <a:ext uri="{FF2B5EF4-FFF2-40B4-BE49-F238E27FC236}">
                <a16:creationId xmlns:a16="http://schemas.microsoft.com/office/drawing/2014/main" id="{A0EAAE8A-AC94-342A-2182-9D61F7DC5075}"/>
              </a:ext>
            </a:extLst>
          </p:cNvPr>
          <p:cNvSpPr txBox="1"/>
          <p:nvPr/>
        </p:nvSpPr>
        <p:spPr>
          <a:xfrm>
            <a:off x="660840" y="1634465"/>
            <a:ext cx="10870760" cy="457048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buFont typeface="+mj-lt"/>
              <a:buAutoNum type="arabicPeriod"/>
            </a:pPr>
            <a:r>
              <a:rPr lang="en-US" sz="1200" b="1"/>
              <a:t>Development readiness pathway (Section 9.2.1.1(1)(e)): </a:t>
            </a:r>
            <a:r>
              <a:rPr lang="en-US" sz="1200"/>
              <a:t>Large Loads must demonstrate complete and valid studies and physical development progress, evidenced by:</a:t>
            </a:r>
          </a:p>
          <a:p>
            <a:pPr marL="571500" lvl="1" indent="-342900">
              <a:buFont typeface="Arial" panose="020B0604020202020204" pitchFamily="34" charset="0"/>
              <a:buChar char="•"/>
            </a:pPr>
            <a:r>
              <a:rPr lang="en-US" sz="1200"/>
              <a:t>Complete and valid interconnection studies (per Section 9.2.1.4)</a:t>
            </a:r>
          </a:p>
          <a:p>
            <a:pPr marL="571500" lvl="1" indent="-342900">
              <a:buFont typeface="Arial" panose="020B0604020202020204" pitchFamily="34" charset="0"/>
              <a:buChar char="•"/>
            </a:pPr>
            <a:r>
              <a:rPr lang="en-US" sz="1200"/>
              <a:t>Interconnecting DSP submits notarized attestation to ERCOT that Section 9.7 disclosure requirements are satisfied (by July 24, 2026)</a:t>
            </a:r>
          </a:p>
          <a:p>
            <a:pPr marL="571500" lvl="1" indent="-342900">
              <a:buFont typeface="Arial" panose="020B0604020202020204" pitchFamily="34" charset="0"/>
              <a:buChar char="•"/>
            </a:pPr>
            <a:r>
              <a:rPr lang="en-US" sz="1200"/>
              <a:t>Interconnecting DSP/TSP informs ERCOT that the ILLE has attested that:</a:t>
            </a:r>
          </a:p>
          <a:p>
            <a:pPr marL="781812" lvl="2" indent="-342900">
              <a:buFont typeface="Arial" panose="020B0604020202020204" pitchFamily="34" charset="0"/>
              <a:buChar char="­"/>
            </a:pPr>
            <a:r>
              <a:rPr lang="en-US" sz="1200"/>
              <a:t>Site preparation and construction activities have commenced sufficient to meet the requested Initial Energization date</a:t>
            </a:r>
          </a:p>
          <a:p>
            <a:pPr marL="781812" lvl="2" indent="-342900">
              <a:buFont typeface="Arial" panose="020B0604020202020204" pitchFamily="34" charset="0"/>
              <a:buChar char="­"/>
            </a:pPr>
            <a:r>
              <a:rPr lang="en-US" sz="1200"/>
              <a:t>All equipment with ≥18-month lead time has been ordered</a:t>
            </a:r>
          </a:p>
          <a:p>
            <a:pPr marL="781812" lvl="2" indent="-342900">
              <a:buFont typeface="Arial" panose="020B0604020202020204" pitchFamily="34" charset="0"/>
              <a:buChar char="­"/>
            </a:pPr>
            <a:r>
              <a:rPr lang="en-US" sz="1200"/>
              <a:t>A Notice to Proceed (NTP) has been issued for interconnection facilities</a:t>
            </a:r>
          </a:p>
          <a:p>
            <a:pPr marL="781812" lvl="2" indent="-342900">
              <a:buFont typeface="Arial" panose="020B0604020202020204" pitchFamily="34" charset="0"/>
              <a:buChar char="­"/>
            </a:pPr>
            <a:r>
              <a:rPr lang="en-US" sz="1200"/>
              <a:t>A contract for power sufficient to meet the Load Commissioning Plan (LCP) is in place</a:t>
            </a:r>
          </a:p>
          <a:p>
            <a:pPr marL="571500" lvl="1" indent="-342900">
              <a:buFont typeface="Arial" panose="020B0604020202020204" pitchFamily="34" charset="0"/>
              <a:buChar char="•"/>
            </a:pPr>
            <a:r>
              <a:rPr lang="en-US" sz="1200"/>
              <a:t>Interconnecting DSP/TSP informs ERCOT that the ILLE has posted financial security for required system upgrades (or $50k/MW fallback if unknown)</a:t>
            </a:r>
          </a:p>
          <a:p>
            <a:pPr marL="571500" lvl="1" indent="-342900">
              <a:buFont typeface="Arial" panose="020B0604020202020204" pitchFamily="34" charset="0"/>
              <a:buChar char="•"/>
            </a:pPr>
            <a:r>
              <a:rPr lang="en-US" sz="1200"/>
              <a:t>Interconnecting DSP/TSP informs ERCOT that the ILLE has paid or secured CIAC for interconnection facilities</a:t>
            </a:r>
          </a:p>
          <a:p>
            <a:pPr marL="571500" lvl="1" indent="-342900">
              <a:buFont typeface="Arial" panose="020B0604020202020204" pitchFamily="34" charset="0"/>
              <a:buChar char="•"/>
            </a:pPr>
            <a:r>
              <a:rPr lang="en-US" sz="1200"/>
              <a:t>Interconnecting DSP/TSP confirms that site control has been demonstrated</a:t>
            </a:r>
          </a:p>
          <a:p>
            <a:pPr marL="342900" indent="-342900">
              <a:buFont typeface="+mj-lt"/>
              <a:buAutoNum type="arabicPeriod" startAt="2"/>
            </a:pPr>
            <a:r>
              <a:rPr lang="en-US" sz="1200" b="1"/>
              <a:t>End-use customer commitment pathway (Section 9.2.1.1(1)(f)):</a:t>
            </a:r>
            <a:r>
              <a:rPr lang="en-US" sz="1200"/>
              <a:t> Large Loads must demonstrate complete and valid studies and commercial commitment, evidenced by:</a:t>
            </a:r>
          </a:p>
          <a:p>
            <a:pPr marL="571500" lvl="1" indent="-342900">
              <a:buFont typeface="Arial" panose="020B0604020202020204" pitchFamily="34" charset="0"/>
              <a:buChar char="•"/>
            </a:pPr>
            <a:r>
              <a:rPr lang="en-US" sz="1200"/>
              <a:t>Complete and valid interconnection studies (per Section 9.2.1.4)</a:t>
            </a:r>
          </a:p>
          <a:p>
            <a:pPr marL="571500" lvl="1" indent="-342900">
              <a:buFont typeface="Arial" panose="020B0604020202020204" pitchFamily="34" charset="0"/>
              <a:buChar char="•"/>
            </a:pPr>
            <a:r>
              <a:rPr lang="en-US" sz="1200">
                <a:cs typeface="+mn-cs"/>
              </a:rPr>
              <a:t>Interconnecting DSP submits notarized attestation to ERCOT that Section 9.7 disclosure requirements are satisfied (by July 24, 2026)</a:t>
            </a:r>
          </a:p>
          <a:p>
            <a:pPr marL="571500" lvl="1" indent="-342900">
              <a:buFont typeface="Arial" panose="020B0604020202020204" pitchFamily="34" charset="0"/>
              <a:buChar char="•"/>
            </a:pPr>
            <a:r>
              <a:rPr lang="en-US" sz="1200">
                <a:cs typeface="+mn-cs"/>
              </a:rPr>
              <a:t>Interconnecting DSP/TSP informs ERCOT that the ILLE has attested that the ILLE is the end-use customer or has a signed contract with an end-use customer for service at the interconnection location</a:t>
            </a:r>
          </a:p>
          <a:p>
            <a:pPr marL="571500" lvl="1" indent="-342900">
              <a:buFont typeface="Arial" panose="020B0604020202020204" pitchFamily="34" charset="0"/>
              <a:buChar char="•"/>
            </a:pPr>
            <a:r>
              <a:rPr lang="en-US" sz="1200">
                <a:cs typeface="+mn-cs"/>
              </a:rPr>
              <a:t>Interconnecting DSP/TSP informs ERCOT that the ILLE has posted financial security for required system upgrades (or $50k/MW fallback if unknown)</a:t>
            </a:r>
          </a:p>
          <a:p>
            <a:pPr marL="571500" lvl="1" indent="-342900">
              <a:buFont typeface="Arial" panose="020B0604020202020204" pitchFamily="34" charset="0"/>
              <a:buChar char="•"/>
            </a:pPr>
            <a:r>
              <a:rPr lang="en-US" sz="1200">
                <a:cs typeface="+mn-cs"/>
              </a:rPr>
              <a:t>Interconnecting DSP/TSP informs ERCOT that the ILLE has paid or secured CIAC for interconnection facilities</a:t>
            </a:r>
          </a:p>
          <a:p>
            <a:pPr marL="571500" lvl="1" indent="-342900">
              <a:buFont typeface="Arial" panose="020B0604020202020204" pitchFamily="34" charset="0"/>
              <a:buChar char="•"/>
            </a:pPr>
            <a:r>
              <a:rPr lang="en-US" sz="1200">
                <a:cs typeface="+mn-cs"/>
              </a:rPr>
              <a:t>Interconnecting DSP/TSP confirms that site control has been demonstrated</a:t>
            </a:r>
          </a:p>
        </p:txBody>
      </p:sp>
      <p:sp>
        <p:nvSpPr>
          <p:cNvPr id="3" name="Title 1">
            <a:extLst>
              <a:ext uri="{FF2B5EF4-FFF2-40B4-BE49-F238E27FC236}">
                <a16:creationId xmlns:a16="http://schemas.microsoft.com/office/drawing/2014/main" id="{32EBA21A-D26C-25A5-6F20-DB3740F2D08D}"/>
              </a:ext>
            </a:extLst>
          </p:cNvPr>
          <p:cNvSpPr txBox="1">
            <a:spLocks/>
          </p:cNvSpPr>
          <p:nvPr/>
        </p:nvSpPr>
        <p:spPr>
          <a:xfrm>
            <a:off x="1469204" y="457200"/>
            <a:ext cx="933595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Demonstrated Development Activity</a:t>
            </a:r>
          </a:p>
        </p:txBody>
      </p:sp>
      <p:sp>
        <p:nvSpPr>
          <p:cNvPr id="4" name="TrackerNumBlue 7">
            <a:extLst>
              <a:ext uri="{FF2B5EF4-FFF2-40B4-BE49-F238E27FC236}">
                <a16:creationId xmlns:a16="http://schemas.microsoft.com/office/drawing/2014/main" id="{E0D24246-8D5B-B999-89FD-515E87D62AEF}"/>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11" name="Text Placeholder 20">
            <a:extLst>
              <a:ext uri="{FF2B5EF4-FFF2-40B4-BE49-F238E27FC236}">
                <a16:creationId xmlns:a16="http://schemas.microsoft.com/office/drawing/2014/main" id="{6C02DDE1-F5B9-EA07-5BC9-60395953224C}"/>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Reference: Batch Zero PGRR145 (</a:t>
            </a:r>
            <a:r>
              <a:rPr lang="en-US" sz="900">
                <a:solidFill>
                  <a:srgbClr val="FF0000"/>
                </a:solidFill>
              </a:rPr>
              <a:t>April 30, 2026</a:t>
            </a:r>
            <a:r>
              <a:rPr lang="en-US" sz="900"/>
              <a:t>), Section 9.2.1.1(1)(e)–(f) (Baseload Eligibility – Study-Based Categories)</a:t>
            </a:r>
          </a:p>
        </p:txBody>
      </p:sp>
      <p:sp>
        <p:nvSpPr>
          <p:cNvPr id="12" name="TextBox 11">
            <a:extLst>
              <a:ext uri="{FF2B5EF4-FFF2-40B4-BE49-F238E27FC236}">
                <a16:creationId xmlns:a16="http://schemas.microsoft.com/office/drawing/2014/main" id="{4D562170-F593-225B-8B02-2CCAE648D763}"/>
              </a:ext>
            </a:extLst>
          </p:cNvPr>
          <p:cNvSpPr txBox="1"/>
          <p:nvPr/>
        </p:nvSpPr>
        <p:spPr>
          <a:xfrm>
            <a:off x="8856952" y="550736"/>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
        <p:nvSpPr>
          <p:cNvPr id="2" name="Text Placeholder 20">
            <a:extLst>
              <a:ext uri="{FF2B5EF4-FFF2-40B4-BE49-F238E27FC236}">
                <a16:creationId xmlns:a16="http://schemas.microsoft.com/office/drawing/2014/main" id="{FDA023BA-D5ED-0C56-3080-D4F56A5F845E}"/>
              </a:ext>
            </a:extLst>
          </p:cNvPr>
          <p:cNvSpPr txBox="1">
            <a:spLocks/>
          </p:cNvSpPr>
          <p:nvPr/>
        </p:nvSpPr>
        <p:spPr>
          <a:xfrm>
            <a:off x="554736" y="6254264"/>
            <a:ext cx="11019895" cy="2769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These requirements apply only to study-based base load categories. Loads qualifying via QSA/IVRT (Section 9.2.1.1(1)(c)) or Permian Basin Reliability Plan (Section 9.2.1.1(1)(d)) are not subject to additional development readiness or commercial commitment requirements</a:t>
            </a:r>
          </a:p>
        </p:txBody>
      </p:sp>
    </p:spTree>
    <p:extLst>
      <p:ext uri="{BB962C8B-B14F-4D97-AF65-F5344CB8AC3E}">
        <p14:creationId xmlns:p14="http://schemas.microsoft.com/office/powerpoint/2010/main" val="89492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1A4-4C66-1DA2-6F73-A6BECEFB9CE0}"/>
            </a:ext>
          </a:extLst>
        </p:cNvPr>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E5B8E3EC-BA9B-B4F8-09E0-749D71EF10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6" name="Object 2" hidden="1">
                        <a:extLst>
                          <a:ext uri="{FF2B5EF4-FFF2-40B4-BE49-F238E27FC236}">
                            <a16:creationId xmlns:a16="http://schemas.microsoft.com/office/drawing/2014/main" id="{E5B8E3EC-BA9B-B4F8-09E0-749D71EF109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C8D1289-A3CB-DC08-E448-3F8F71C990AC}"/>
              </a:ext>
            </a:extLst>
          </p:cNvPr>
          <p:cNvSpPr>
            <a:spLocks noGrp="1"/>
          </p:cNvSpPr>
          <p:nvPr>
            <p:ph type="title"/>
          </p:nvPr>
        </p:nvSpPr>
        <p:spPr>
          <a:xfrm>
            <a:off x="1257300" y="457200"/>
            <a:ext cx="10401300" cy="332399"/>
          </a:xfrm>
        </p:spPr>
        <p:txBody>
          <a:bodyPr vert="horz">
            <a:noAutofit/>
          </a:bodyPr>
          <a:lstStyle/>
          <a:p>
            <a:r>
              <a:rPr lang="en-US">
                <a:cs typeface="Arial"/>
              </a:rPr>
              <a:t>Scope Mapping</a:t>
            </a:r>
            <a:endParaRPr lang="en-US">
              <a:solidFill>
                <a:srgbClr val="FF0000"/>
              </a:solidFill>
            </a:endParaRPr>
          </a:p>
        </p:txBody>
      </p:sp>
      <p:sp>
        <p:nvSpPr>
          <p:cNvPr id="4" name="Slide Number Placeholder 5">
            <a:extLst>
              <a:ext uri="{FF2B5EF4-FFF2-40B4-BE49-F238E27FC236}">
                <a16:creationId xmlns:a16="http://schemas.microsoft.com/office/drawing/2014/main" id="{2D053F41-A6AB-C4E8-C185-DA5DB17EC93E}"/>
              </a:ext>
            </a:extLst>
          </p:cNvPr>
          <p:cNvSpPr>
            <a:spLocks noGrp="1"/>
          </p:cNvSpPr>
          <p:nvPr>
            <p:ph type="sldNum" sz="quarter" idx="12"/>
          </p:nvPr>
        </p:nvSpPr>
        <p:spPr/>
        <p:txBody>
          <a:bodyPr/>
          <a:lstStyle/>
          <a:p>
            <a:fld id="{BCDE79FB-97BA-492B-8D57-F1373F9ADA95}" type="slidenum">
              <a:rPr lang="en-US" smtClean="0"/>
              <a:t>7</a:t>
            </a:fld>
            <a:endParaRPr lang="en-US"/>
          </a:p>
        </p:txBody>
      </p:sp>
      <p:grpSp>
        <p:nvGrpSpPr>
          <p:cNvPr id="36" name="Group 35">
            <a:extLst>
              <a:ext uri="{FF2B5EF4-FFF2-40B4-BE49-F238E27FC236}">
                <a16:creationId xmlns:a16="http://schemas.microsoft.com/office/drawing/2014/main" id="{BF08C15E-CEC0-E479-704E-10E696ABCCDA}"/>
              </a:ext>
            </a:extLst>
          </p:cNvPr>
          <p:cNvGrpSpPr/>
          <p:nvPr/>
        </p:nvGrpSpPr>
        <p:grpSpPr>
          <a:xfrm>
            <a:off x="1077425" y="1287018"/>
            <a:ext cx="10743099" cy="4283965"/>
            <a:chOff x="1077425" y="1068248"/>
            <a:chExt cx="10743099" cy="4283965"/>
          </a:xfrm>
        </p:grpSpPr>
        <p:cxnSp>
          <p:nvCxnSpPr>
            <p:cNvPr id="11" name="LineBasicDefault 292">
              <a:extLst>
                <a:ext uri="{FF2B5EF4-FFF2-40B4-BE49-F238E27FC236}">
                  <a16:creationId xmlns:a16="http://schemas.microsoft.com/office/drawing/2014/main" id="{E0179554-80E5-50F6-ECEF-1313F4085ED3}"/>
                </a:ext>
              </a:extLst>
            </p:cNvPr>
            <p:cNvCxnSpPr>
              <a:cxnSpLocks/>
            </p:cNvCxnSpPr>
            <p:nvPr>
              <p:custDataLst>
                <p:tags r:id="rId2"/>
              </p:custDataLst>
            </p:nvPr>
          </p:nvCxnSpPr>
          <p:spPr>
            <a:xfrm>
              <a:off x="1257299" y="1648983"/>
              <a:ext cx="1040130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12DFCA-18ED-3850-7077-0970A27B1991}"/>
                </a:ext>
              </a:extLst>
            </p:cNvPr>
            <p:cNvSpPr txBox="1">
              <a:spLocks/>
            </p:cNvSpPr>
            <p:nvPr/>
          </p:nvSpPr>
          <p:spPr>
            <a:xfrm>
              <a:off x="4533899" y="1068248"/>
              <a:ext cx="7124699"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noProof="1"/>
                <a:t>Motion to recommend approval of the RR as amended by the: </a:t>
              </a:r>
              <a:endParaRPr lang="en-US" noProof="1"/>
            </a:p>
          </p:txBody>
        </p:sp>
        <p:sp>
          <p:nvSpPr>
            <p:cNvPr id="14" name="TextBox 13">
              <a:extLst>
                <a:ext uri="{FF2B5EF4-FFF2-40B4-BE49-F238E27FC236}">
                  <a16:creationId xmlns:a16="http://schemas.microsoft.com/office/drawing/2014/main" id="{B4DB9BF7-CFEE-F5CE-22DC-CF2C0D65B64C}"/>
                </a:ext>
              </a:extLst>
            </p:cNvPr>
            <p:cNvSpPr txBox="1">
              <a:spLocks/>
            </p:cNvSpPr>
            <p:nvPr/>
          </p:nvSpPr>
          <p:spPr>
            <a:xfrm>
              <a:off x="1257299" y="1373053"/>
              <a:ext cx="2546932"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noProof="1"/>
                <a:t>Approval options</a:t>
              </a:r>
              <a:endParaRPr lang="en-US" noProof="1"/>
            </a:p>
          </p:txBody>
        </p:sp>
        <p:cxnSp>
          <p:nvCxnSpPr>
            <p:cNvPr id="19" name="LineBasicDefault 292">
              <a:extLst>
                <a:ext uri="{FF2B5EF4-FFF2-40B4-BE49-F238E27FC236}">
                  <a16:creationId xmlns:a16="http://schemas.microsoft.com/office/drawing/2014/main" id="{4257128E-EEE6-7419-F3CF-5A301CA231E7}"/>
                </a:ext>
              </a:extLst>
            </p:cNvPr>
            <p:cNvCxnSpPr>
              <a:cxnSpLocks/>
            </p:cNvCxnSpPr>
            <p:nvPr>
              <p:custDataLst>
                <p:tags r:id="rId3"/>
              </p:custDataLst>
            </p:nvPr>
          </p:nvCxnSpPr>
          <p:spPr>
            <a:xfrm>
              <a:off x="1343024" y="2830179"/>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LineBasicDefault 292">
              <a:extLst>
                <a:ext uri="{FF2B5EF4-FFF2-40B4-BE49-F238E27FC236}">
                  <a16:creationId xmlns:a16="http://schemas.microsoft.com/office/drawing/2014/main" id="{CD922AE6-240F-696E-E279-71069DFD361E}"/>
                </a:ext>
              </a:extLst>
            </p:cNvPr>
            <p:cNvCxnSpPr>
              <a:cxnSpLocks/>
            </p:cNvCxnSpPr>
            <p:nvPr>
              <p:custDataLst>
                <p:tags r:id="rId4"/>
              </p:custDataLst>
            </p:nvPr>
          </p:nvCxnSpPr>
          <p:spPr>
            <a:xfrm>
              <a:off x="4533899" y="1314469"/>
              <a:ext cx="712469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0C8CCDD-E0CE-F6B0-D24B-6775C5DAA12A}"/>
                </a:ext>
              </a:extLst>
            </p:cNvPr>
            <p:cNvSpPr txBox="1">
              <a:spLocks/>
            </p:cNvSpPr>
            <p:nvPr/>
          </p:nvSpPr>
          <p:spPr>
            <a:xfrm>
              <a:off x="4533899" y="1373053"/>
              <a:ext cx="308178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noProof="1"/>
                <a:t>PGRR145</a:t>
              </a:r>
              <a:endParaRPr lang="en-US" noProof="1"/>
            </a:p>
          </p:txBody>
        </p:sp>
        <p:sp>
          <p:nvSpPr>
            <p:cNvPr id="23" name="TextBox 22">
              <a:extLst>
                <a:ext uri="{FF2B5EF4-FFF2-40B4-BE49-F238E27FC236}">
                  <a16:creationId xmlns:a16="http://schemas.microsoft.com/office/drawing/2014/main" id="{79E57431-D5A5-026A-9698-D0780CADA575}"/>
                </a:ext>
              </a:extLst>
            </p:cNvPr>
            <p:cNvSpPr txBox="1">
              <a:spLocks/>
            </p:cNvSpPr>
            <p:nvPr/>
          </p:nvSpPr>
          <p:spPr>
            <a:xfrm>
              <a:off x="8576811" y="1373053"/>
              <a:ext cx="308178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noProof="1"/>
                <a:t>NPRR 1325</a:t>
              </a:r>
              <a:endParaRPr lang="en-US" noProof="1"/>
            </a:p>
          </p:txBody>
        </p:sp>
        <p:grpSp>
          <p:nvGrpSpPr>
            <p:cNvPr id="32" name="Group 31">
              <a:extLst>
                <a:ext uri="{FF2B5EF4-FFF2-40B4-BE49-F238E27FC236}">
                  <a16:creationId xmlns:a16="http://schemas.microsoft.com/office/drawing/2014/main" id="{02A487CE-28D5-6C62-63A9-166829BB5B10}"/>
                </a:ext>
              </a:extLst>
            </p:cNvPr>
            <p:cNvGrpSpPr/>
            <p:nvPr/>
          </p:nvGrpSpPr>
          <p:grpSpPr>
            <a:xfrm>
              <a:off x="1077425" y="1719137"/>
              <a:ext cx="10581174" cy="908318"/>
              <a:chOff x="1077425" y="1719137"/>
              <a:chExt cx="10581174" cy="908318"/>
            </a:xfrm>
          </p:grpSpPr>
          <p:sp>
            <p:nvSpPr>
              <p:cNvPr id="15" name="Rectangle 14">
                <a:extLst>
                  <a:ext uri="{FF2B5EF4-FFF2-40B4-BE49-F238E27FC236}">
                    <a16:creationId xmlns:a16="http://schemas.microsoft.com/office/drawing/2014/main" id="{EFA975AE-3FC1-6804-00D3-920913CAF6E5}"/>
                  </a:ext>
                </a:extLst>
              </p:cNvPr>
              <p:cNvSpPr>
                <a:spLocks/>
              </p:cNvSpPr>
              <p:nvPr/>
            </p:nvSpPr>
            <p:spPr>
              <a:xfrm>
                <a:off x="1257299" y="1803400"/>
                <a:ext cx="2546932" cy="824055"/>
              </a:xfrm>
              <a:prstGeom prst="rect">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600" b="1">
                    <a:solidFill>
                      <a:schemeClr val="bg1"/>
                    </a:solidFill>
                  </a:rPr>
                  <a:t>Batch Zero ONLY </a:t>
                </a:r>
              </a:p>
              <a:p>
                <a:pPr algn="ctr"/>
                <a:r>
                  <a:rPr lang="de-DE" sz="1600" b="1">
                    <a:solidFill>
                      <a:schemeClr val="bg1"/>
                    </a:solidFill>
                  </a:rPr>
                  <a:t>(no PCLR, no BYOG)</a:t>
                </a:r>
              </a:p>
            </p:txBody>
          </p:sp>
          <p:sp>
            <p:nvSpPr>
              <p:cNvPr id="24" name="TextBox 23">
                <a:extLst>
                  <a:ext uri="{FF2B5EF4-FFF2-40B4-BE49-F238E27FC236}">
                    <a16:creationId xmlns:a16="http://schemas.microsoft.com/office/drawing/2014/main" id="{3657355E-015C-970F-F945-CFF28E69ABFD}"/>
                  </a:ext>
                </a:extLst>
              </p:cNvPr>
              <p:cNvSpPr txBox="1">
                <a:spLocks/>
              </p:cNvSpPr>
              <p:nvPr/>
            </p:nvSpPr>
            <p:spPr>
              <a:xfrm>
                <a:off x="4533899" y="1803400"/>
                <a:ext cx="308178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u="sng">
                    <a:hlinkClick r:id="rId12"/>
                  </a:rPr>
                  <a:t>4/30/26 ERCOT comments w/ desktop edits to remove PCLR</a:t>
                </a:r>
                <a:endParaRPr lang="en-US">
                  <a:latin typeface="Calibri" panose="020F0502020204030204" pitchFamily="34" charset="0"/>
                  <a:ea typeface="Aptos" panose="020B0004020202020204" pitchFamily="34" charset="0"/>
                </a:endParaRPr>
              </a:p>
              <a:p>
                <a:endParaRPr lang="en-US" noProof="1"/>
              </a:p>
            </p:txBody>
          </p:sp>
          <p:sp>
            <p:nvSpPr>
              <p:cNvPr id="25" name="TextBox 24">
                <a:extLst>
                  <a:ext uri="{FF2B5EF4-FFF2-40B4-BE49-F238E27FC236}">
                    <a16:creationId xmlns:a16="http://schemas.microsoft.com/office/drawing/2014/main" id="{30B2053E-FC25-85F8-9DFE-63E66CCC46C1}"/>
                  </a:ext>
                </a:extLst>
              </p:cNvPr>
              <p:cNvSpPr txBox="1">
                <a:spLocks/>
              </p:cNvSpPr>
              <p:nvPr/>
            </p:nvSpPr>
            <p:spPr>
              <a:xfrm>
                <a:off x="8576811" y="1803401"/>
                <a:ext cx="308178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u="sng">
                    <a:hlinkClick r:id="rId13"/>
                  </a:rPr>
                  <a:t>5/1/26 ERCOT comments w/ desktop edits to remove PCLR</a:t>
                </a:r>
                <a:endParaRPr lang="en-US">
                  <a:latin typeface="Calibri" panose="020F0502020204030204" pitchFamily="34" charset="0"/>
                  <a:ea typeface="Aptos" panose="020B0004020202020204" pitchFamily="34" charset="0"/>
                </a:endParaRPr>
              </a:p>
            </p:txBody>
          </p:sp>
          <p:sp>
            <p:nvSpPr>
              <p:cNvPr id="18" name="TrackerNumBlue 4">
                <a:extLst>
                  <a:ext uri="{FF2B5EF4-FFF2-40B4-BE49-F238E27FC236}">
                    <a16:creationId xmlns:a16="http://schemas.microsoft.com/office/drawing/2014/main" id="{818DBA3C-0FC7-A57F-56EE-520BA5C0C77D}"/>
                  </a:ext>
                </a:extLst>
              </p:cNvPr>
              <p:cNvSpPr/>
              <p:nvPr>
                <p:custDataLst>
                  <p:tags r:id="rId8"/>
                </p:custDataLst>
              </p:nvPr>
            </p:nvSpPr>
            <p:spPr>
              <a:xfrm>
                <a:off x="1077425" y="1719137"/>
                <a:ext cx="338001" cy="338001"/>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grpSp>
        <p:cxnSp>
          <p:nvCxnSpPr>
            <p:cNvPr id="20" name="LineBasicDefault 292">
              <a:extLst>
                <a:ext uri="{FF2B5EF4-FFF2-40B4-BE49-F238E27FC236}">
                  <a16:creationId xmlns:a16="http://schemas.microsoft.com/office/drawing/2014/main" id="{3CD47699-A090-75DA-8C9C-952F39D7A26A}"/>
                </a:ext>
              </a:extLst>
            </p:cNvPr>
            <p:cNvCxnSpPr>
              <a:cxnSpLocks/>
            </p:cNvCxnSpPr>
            <p:nvPr>
              <p:custDataLst>
                <p:tags r:id="rId5"/>
              </p:custDataLst>
            </p:nvPr>
          </p:nvCxnSpPr>
          <p:spPr>
            <a:xfrm>
              <a:off x="1419224" y="4193552"/>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68D2BB6-1756-4ADA-3969-796704DA7DC0}"/>
                </a:ext>
              </a:extLst>
            </p:cNvPr>
            <p:cNvGrpSpPr/>
            <p:nvPr/>
          </p:nvGrpSpPr>
          <p:grpSpPr>
            <a:xfrm>
              <a:off x="1077425" y="3032903"/>
              <a:ext cx="10581174" cy="957925"/>
              <a:chOff x="1077425" y="3180883"/>
              <a:chExt cx="10581174" cy="957925"/>
            </a:xfrm>
          </p:grpSpPr>
          <p:sp>
            <p:nvSpPr>
              <p:cNvPr id="16" name="Rectangle 15">
                <a:extLst>
                  <a:ext uri="{FF2B5EF4-FFF2-40B4-BE49-F238E27FC236}">
                    <a16:creationId xmlns:a16="http://schemas.microsoft.com/office/drawing/2014/main" id="{525CE961-83F8-EAAF-BEE8-DFE5EED730D5}"/>
                  </a:ext>
                </a:extLst>
              </p:cNvPr>
              <p:cNvSpPr>
                <a:spLocks/>
              </p:cNvSpPr>
              <p:nvPr/>
            </p:nvSpPr>
            <p:spPr>
              <a:xfrm>
                <a:off x="1257299" y="3314753"/>
                <a:ext cx="2546932" cy="824055"/>
              </a:xfrm>
              <a:prstGeom prst="rect">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600" b="1">
                    <a:solidFill>
                      <a:schemeClr val="bg1"/>
                    </a:solidFill>
                  </a:rPr>
                  <a:t>Batch Zero with PCLR (no BYOG)</a:t>
                </a:r>
              </a:p>
            </p:txBody>
          </p:sp>
          <p:sp>
            <p:nvSpPr>
              <p:cNvPr id="26" name="TextBox 25">
                <a:extLst>
                  <a:ext uri="{FF2B5EF4-FFF2-40B4-BE49-F238E27FC236}">
                    <a16:creationId xmlns:a16="http://schemas.microsoft.com/office/drawing/2014/main" id="{168F2B8D-527E-E078-81E2-5713B126BAC4}"/>
                  </a:ext>
                </a:extLst>
              </p:cNvPr>
              <p:cNvSpPr txBox="1">
                <a:spLocks/>
              </p:cNvSpPr>
              <p:nvPr/>
            </p:nvSpPr>
            <p:spPr>
              <a:xfrm>
                <a:off x="4533899" y="3314752"/>
                <a:ext cx="308178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u="sng">
                    <a:hlinkClick r:id="rId12"/>
                  </a:rPr>
                  <a:t>4/30/26 ERCOT comments</a:t>
                </a:r>
                <a:endParaRPr lang="en-US">
                  <a:latin typeface="Calibri" panose="020F0502020204030204" pitchFamily="34" charset="0"/>
                  <a:ea typeface="Aptos" panose="020B0004020202020204" pitchFamily="34" charset="0"/>
                </a:endParaRPr>
              </a:p>
            </p:txBody>
          </p:sp>
          <p:sp>
            <p:nvSpPr>
              <p:cNvPr id="27" name="TextBox 26">
                <a:extLst>
                  <a:ext uri="{FF2B5EF4-FFF2-40B4-BE49-F238E27FC236}">
                    <a16:creationId xmlns:a16="http://schemas.microsoft.com/office/drawing/2014/main" id="{6A4DF3F2-3309-3B92-71A0-40FAF9DC7417}"/>
                  </a:ext>
                </a:extLst>
              </p:cNvPr>
              <p:cNvSpPr txBox="1">
                <a:spLocks/>
              </p:cNvSpPr>
              <p:nvPr/>
            </p:nvSpPr>
            <p:spPr>
              <a:xfrm>
                <a:off x="8576811" y="3314753"/>
                <a:ext cx="308178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u="sng">
                    <a:hlinkClick r:id="rId13"/>
                  </a:rPr>
                  <a:t>5/1/26 ERCOT comments</a:t>
                </a:r>
                <a:endParaRPr lang="en-US">
                  <a:latin typeface="Calibri" panose="020F0502020204030204" pitchFamily="34" charset="0"/>
                  <a:ea typeface="Aptos" panose="020B0004020202020204" pitchFamily="34" charset="0"/>
                </a:endParaRPr>
              </a:p>
            </p:txBody>
          </p:sp>
          <p:sp>
            <p:nvSpPr>
              <p:cNvPr id="30" name="TrackerNumBlue 4">
                <a:extLst>
                  <a:ext uri="{FF2B5EF4-FFF2-40B4-BE49-F238E27FC236}">
                    <a16:creationId xmlns:a16="http://schemas.microsoft.com/office/drawing/2014/main" id="{B80007AE-39BF-CB7B-3892-48B1DEEB69DB}"/>
                  </a:ext>
                </a:extLst>
              </p:cNvPr>
              <p:cNvSpPr/>
              <p:nvPr>
                <p:custDataLst>
                  <p:tags r:id="rId7"/>
                </p:custDataLst>
              </p:nvPr>
            </p:nvSpPr>
            <p:spPr>
              <a:xfrm>
                <a:off x="1077425" y="3180883"/>
                <a:ext cx="338001" cy="338001"/>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grpSp>
        <p:grpSp>
          <p:nvGrpSpPr>
            <p:cNvPr id="34" name="Group 33">
              <a:extLst>
                <a:ext uri="{FF2B5EF4-FFF2-40B4-BE49-F238E27FC236}">
                  <a16:creationId xmlns:a16="http://schemas.microsoft.com/office/drawing/2014/main" id="{C3605763-BB61-DDE1-036A-A818150E2729}"/>
                </a:ext>
              </a:extLst>
            </p:cNvPr>
            <p:cNvGrpSpPr/>
            <p:nvPr/>
          </p:nvGrpSpPr>
          <p:grpSpPr>
            <a:xfrm>
              <a:off x="1077425" y="4396277"/>
              <a:ext cx="10581174" cy="955936"/>
              <a:chOff x="1077425" y="4694225"/>
              <a:chExt cx="10581174" cy="955936"/>
            </a:xfrm>
          </p:grpSpPr>
          <p:sp>
            <p:nvSpPr>
              <p:cNvPr id="17" name="Rectangle 16">
                <a:extLst>
                  <a:ext uri="{FF2B5EF4-FFF2-40B4-BE49-F238E27FC236}">
                    <a16:creationId xmlns:a16="http://schemas.microsoft.com/office/drawing/2014/main" id="{54C6CD40-8916-741E-82B1-4C055162CDA2}"/>
                  </a:ext>
                </a:extLst>
              </p:cNvPr>
              <p:cNvSpPr>
                <a:spLocks/>
              </p:cNvSpPr>
              <p:nvPr/>
            </p:nvSpPr>
            <p:spPr>
              <a:xfrm>
                <a:off x="1257299" y="4826106"/>
                <a:ext cx="2546932" cy="824055"/>
              </a:xfrm>
              <a:prstGeom prst="rect">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600" b="1">
                    <a:solidFill>
                      <a:schemeClr val="bg1"/>
                    </a:solidFill>
                  </a:rPr>
                  <a:t>Batch Zero with PCLR and BYOG</a:t>
                </a:r>
              </a:p>
            </p:txBody>
          </p:sp>
          <p:sp>
            <p:nvSpPr>
              <p:cNvPr id="28" name="TextBox 27">
                <a:extLst>
                  <a:ext uri="{FF2B5EF4-FFF2-40B4-BE49-F238E27FC236}">
                    <a16:creationId xmlns:a16="http://schemas.microsoft.com/office/drawing/2014/main" id="{ADB89295-91C7-E83C-68F7-980EF6F6592E}"/>
                  </a:ext>
                </a:extLst>
              </p:cNvPr>
              <p:cNvSpPr txBox="1">
                <a:spLocks/>
              </p:cNvSpPr>
              <p:nvPr/>
            </p:nvSpPr>
            <p:spPr>
              <a:xfrm>
                <a:off x="4533899" y="4826105"/>
                <a:ext cx="308178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u="sng">
                    <a:hlinkClick r:id="rId14"/>
                  </a:rPr>
                  <a:t>5/2/26 ERCOT comments</a:t>
                </a:r>
                <a:endParaRPr lang="en-US">
                  <a:latin typeface="Calibri" panose="020F0502020204030204" pitchFamily="34" charset="0"/>
                  <a:ea typeface="Aptos" panose="020B0004020202020204" pitchFamily="34" charset="0"/>
                </a:endParaRPr>
              </a:p>
            </p:txBody>
          </p:sp>
          <p:sp>
            <p:nvSpPr>
              <p:cNvPr id="29" name="TextBox 28">
                <a:extLst>
                  <a:ext uri="{FF2B5EF4-FFF2-40B4-BE49-F238E27FC236}">
                    <a16:creationId xmlns:a16="http://schemas.microsoft.com/office/drawing/2014/main" id="{346AD95F-9732-5DDE-81DF-29BFF3E8AD1C}"/>
                  </a:ext>
                </a:extLst>
              </p:cNvPr>
              <p:cNvSpPr txBox="1">
                <a:spLocks/>
              </p:cNvSpPr>
              <p:nvPr/>
            </p:nvSpPr>
            <p:spPr>
              <a:xfrm>
                <a:off x="8576811" y="4826106"/>
                <a:ext cx="308178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u="sng">
                    <a:hlinkClick r:id="rId15"/>
                  </a:rPr>
                  <a:t>5/2/26 ERCOT comments</a:t>
                </a:r>
                <a:endParaRPr lang="en-US">
                  <a:latin typeface="Calibri" panose="020F0502020204030204" pitchFamily="34" charset="0"/>
                  <a:ea typeface="Aptos" panose="020B0004020202020204" pitchFamily="34" charset="0"/>
                </a:endParaRPr>
              </a:p>
            </p:txBody>
          </p:sp>
          <p:sp>
            <p:nvSpPr>
              <p:cNvPr id="31" name="TrackerNumBlue 4">
                <a:extLst>
                  <a:ext uri="{FF2B5EF4-FFF2-40B4-BE49-F238E27FC236}">
                    <a16:creationId xmlns:a16="http://schemas.microsoft.com/office/drawing/2014/main" id="{6B0723F8-8087-AD85-B3D3-3A8A091BE70E}"/>
                  </a:ext>
                </a:extLst>
              </p:cNvPr>
              <p:cNvSpPr/>
              <p:nvPr>
                <p:custDataLst>
                  <p:tags r:id="rId6"/>
                </p:custDataLst>
              </p:nvPr>
            </p:nvSpPr>
            <p:spPr>
              <a:xfrm>
                <a:off x="1077425" y="4694225"/>
                <a:ext cx="338001" cy="338001"/>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grpSp>
      </p:grpSp>
    </p:spTree>
    <p:extLst>
      <p:ext uri="{BB962C8B-B14F-4D97-AF65-F5344CB8AC3E}">
        <p14:creationId xmlns:p14="http://schemas.microsoft.com/office/powerpoint/2010/main" val="240362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C2470-83AE-4215-65CB-7815F8AA490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AE1AAF8-4B8A-3B59-8EE6-F6EA465939D8}"/>
              </a:ext>
            </a:extLst>
          </p:cNvPr>
          <p:cNvGraphicFramePr>
            <a:graphicFrameLocks noChangeAspect="1"/>
          </p:cNvGraphicFramePr>
          <p:nvPr>
            <p:custDataLst>
              <p:tags r:id="rId2"/>
            </p:custDataLst>
            <p:extLst>
              <p:ext uri="{D42A27DB-BD31-4B8C-83A1-F6EECF244321}">
                <p14:modId xmlns:p14="http://schemas.microsoft.com/office/powerpoint/2010/main" val="29859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Object 9" hidden="1">
                        <a:extLst>
                          <a:ext uri="{FF2B5EF4-FFF2-40B4-BE49-F238E27FC236}">
                            <a16:creationId xmlns:a16="http://schemas.microsoft.com/office/drawing/2014/main" id="{CAE1AAF8-4B8A-3B59-8EE6-F6EA465939D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6B71B69-9671-710C-813F-85A241D4847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Title Placeholder 1">
            <a:extLst>
              <a:ext uri="{FF2B5EF4-FFF2-40B4-BE49-F238E27FC236}">
                <a16:creationId xmlns:a16="http://schemas.microsoft.com/office/drawing/2014/main" id="{3D292680-D6F9-B6FA-290C-77FB81346E3C}"/>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3" name="Text Placeholder 2">
            <a:hlinkClick r:id="rId10" action="ppaction://hlinksldjump"/>
            <a:extLst>
              <a:ext uri="{FF2B5EF4-FFF2-40B4-BE49-F238E27FC236}">
                <a16:creationId xmlns:a16="http://schemas.microsoft.com/office/drawing/2014/main" id="{ECE3A01C-4372-D3DD-F014-9A07168E1745}"/>
              </a:ext>
            </a:extLst>
          </p:cNvPr>
          <p:cNvSpPr>
            <a:spLocks noGrp="1"/>
          </p:cNvSpPr>
          <p:nvPr>
            <p:custDataLst>
              <p:tags r:id="rId3"/>
            </p:custDataLst>
          </p:nvPr>
        </p:nvSpPr>
        <p:spPr bwMode="auto">
          <a:xfrm>
            <a:off x="4052888" y="1157288"/>
            <a:ext cx="7594600" cy="1122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42" name="Text Placeholder 2">
            <a:extLst>
              <a:ext uri="{FF2B5EF4-FFF2-40B4-BE49-F238E27FC236}">
                <a16:creationId xmlns:a16="http://schemas.microsoft.com/office/drawing/2014/main" id="{B51A121C-3C7B-3383-6B6D-C08AA84131AF}"/>
              </a:ext>
            </a:extLst>
          </p:cNvPr>
          <p:cNvSpPr>
            <a:spLocks noGrp="1"/>
          </p:cNvSpPr>
          <p:nvPr>
            <p:custDataLst>
              <p:tags r:id="rId4"/>
            </p:custDataLst>
          </p:nvPr>
        </p:nvSpPr>
        <p:spPr bwMode="auto">
          <a:xfrm>
            <a:off x="4052886" y="2279650"/>
            <a:ext cx="7594600" cy="1120775"/>
          </a:xfrm>
          <a:prstGeom prst="rect">
            <a:avLst/>
          </a:prstGeom>
          <a:solidFill>
            <a:schemeClr val="accent1"/>
          </a:solidFill>
          <a:ln>
            <a:noFill/>
          </a:ln>
          <a:effec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April 30 PGRR 145 ERCOT comments</a:t>
            </a:r>
          </a:p>
        </p:txBody>
      </p:sp>
      <p:sp>
        <p:nvSpPr>
          <p:cNvPr id="44" name="Text Placeholder 2">
            <a:hlinkClick r:id="rId11" action="ppaction://hlinksldjump"/>
            <a:extLst>
              <a:ext uri="{FF2B5EF4-FFF2-40B4-BE49-F238E27FC236}">
                <a16:creationId xmlns:a16="http://schemas.microsoft.com/office/drawing/2014/main" id="{70B56F4E-1F0C-A118-6EF3-8FC1C31F37CB}"/>
              </a:ext>
            </a:extLst>
          </p:cNvPr>
          <p:cNvSpPr>
            <a:spLocks noGrp="1"/>
          </p:cNvSpPr>
          <p:nvPr>
            <p:custDataLst>
              <p:tags r:id="rId5"/>
            </p:custDataLst>
          </p:nvPr>
        </p:nvSpPr>
        <p:spPr bwMode="auto">
          <a:xfrm>
            <a:off x="4052888" y="3400425"/>
            <a:ext cx="7594600" cy="1122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97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WLPUN discussion</a:t>
            </a:r>
          </a:p>
        </p:txBody>
      </p:sp>
      <p:sp>
        <p:nvSpPr>
          <p:cNvPr id="17" name="Text Placeholder 2">
            <a:hlinkClick r:id="rId12" action="ppaction://hlinksldjump"/>
            <a:extLst>
              <a:ext uri="{FF2B5EF4-FFF2-40B4-BE49-F238E27FC236}">
                <a16:creationId xmlns:a16="http://schemas.microsoft.com/office/drawing/2014/main" id="{49376F31-C7DE-EC29-BA75-E0615A70A56C}"/>
              </a:ext>
            </a:extLst>
          </p:cNvPr>
          <p:cNvSpPr>
            <a:spLocks noGrp="1"/>
          </p:cNvSpPr>
          <p:nvPr>
            <p:custDataLst>
              <p:tags r:id="rId6"/>
            </p:custDataLst>
          </p:nvPr>
        </p:nvSpPr>
        <p:spPr bwMode="auto">
          <a:xfrm>
            <a:off x="4052886" y="4522788"/>
            <a:ext cx="7594600" cy="1120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438150" rIns="0" bIns="4381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24" name="Slide Number Placeholder 5">
            <a:extLst>
              <a:ext uri="{FF2B5EF4-FFF2-40B4-BE49-F238E27FC236}">
                <a16:creationId xmlns:a16="http://schemas.microsoft.com/office/drawing/2014/main" id="{0860FFE7-289D-C7A6-F270-AF31FE172550}"/>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8</a:t>
            </a:fld>
            <a:endParaRPr lang="en-US"/>
          </a:p>
        </p:txBody>
      </p:sp>
    </p:spTree>
    <p:custDataLst>
      <p:tags r:id="rId1"/>
    </p:custDataLst>
    <p:extLst>
      <p:ext uri="{BB962C8B-B14F-4D97-AF65-F5344CB8AC3E}">
        <p14:creationId xmlns:p14="http://schemas.microsoft.com/office/powerpoint/2010/main" val="293217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4333B-023D-EB38-ACE1-73EA5EFED0C9}"/>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C1A386E7-9026-584E-599F-60FE2748B7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0" name="Object 6" hidden="1">
                        <a:extLst>
                          <a:ext uri="{FF2B5EF4-FFF2-40B4-BE49-F238E27FC236}">
                            <a16:creationId xmlns:a16="http://schemas.microsoft.com/office/drawing/2014/main" id="{C1A386E7-9026-584E-599F-60FE2748B7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40E8ACE-0681-D6E4-7AB4-9C225B1E9621}"/>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Key updates in April 30 PGRR145 ERCOT comments, including implementation of PUCT guidance </a:t>
            </a:r>
          </a:p>
        </p:txBody>
      </p:sp>
      <p:sp>
        <p:nvSpPr>
          <p:cNvPr id="15" name="Slide Number Placeholder 5">
            <a:extLst>
              <a:ext uri="{FF2B5EF4-FFF2-40B4-BE49-F238E27FC236}">
                <a16:creationId xmlns:a16="http://schemas.microsoft.com/office/drawing/2014/main" id="{F1CD55FB-DA65-AC9B-8CDC-C77700FEFF51}"/>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32" name="TextBox 31">
            <a:extLst>
              <a:ext uri="{FF2B5EF4-FFF2-40B4-BE49-F238E27FC236}">
                <a16:creationId xmlns:a16="http://schemas.microsoft.com/office/drawing/2014/main" id="{3B6B3DDD-A7C7-4E72-FA9A-4132B83C1519}"/>
              </a:ext>
            </a:extLst>
          </p:cNvPr>
          <p:cNvSpPr txBox="1"/>
          <p:nvPr/>
        </p:nvSpPr>
        <p:spPr>
          <a:xfrm>
            <a:off x="583025" y="1565043"/>
            <a:ext cx="10781660" cy="415498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a:t>Introduced detailed financial security framework for system upgrades:</a:t>
            </a:r>
            <a:r>
              <a:rPr lang="en-US" sz="1600"/>
              <a:t> established a clear methodology for calculating required security (e.g., cost-per-MW from RPG projects or default $50k/MW), including defined acceptable instruments (cash, LOCs, guarantees)</a:t>
            </a:r>
          </a:p>
          <a:p>
            <a:pPr marL="285750" indent="-285750">
              <a:spcBef>
                <a:spcPts val="300"/>
              </a:spcBef>
              <a:spcAft>
                <a:spcPts val="300"/>
              </a:spcAft>
              <a:buFont typeface="Arial" panose="020B0604020202020204" pitchFamily="34" charset="0"/>
              <a:buChar char="•"/>
            </a:pPr>
            <a:r>
              <a:rPr lang="en-US" sz="1600" b="1"/>
              <a:t>Refined financial responsibility and cost recovery requirements:</a:t>
            </a:r>
            <a:r>
              <a:rPr lang="en-US" sz="1600"/>
              <a:t> clarified obligations for direct interconnection costs (CIAC) and system upgrades, with increased flexibility in how costs can be met and inclusion of net metering (PURA 39.169) requirements</a:t>
            </a:r>
          </a:p>
          <a:p>
            <a:pPr marL="285750" indent="-285750">
              <a:spcBef>
                <a:spcPts val="300"/>
              </a:spcBef>
              <a:spcAft>
                <a:spcPts val="300"/>
              </a:spcAft>
              <a:buFont typeface="Arial" panose="020B0604020202020204" pitchFamily="34" charset="0"/>
              <a:buChar char="•"/>
            </a:pPr>
            <a:r>
              <a:rPr lang="en-US" sz="1600" b="1"/>
              <a:t>Reinstated and clarified site control requirements:</a:t>
            </a:r>
            <a:r>
              <a:rPr lang="en-US" sz="1600"/>
              <a:t> explicitly allowed executed purchase and sale agreements (alongside leases/deeds) as valid evidence of site control, clarifying and slightly expanding proof of project readiness</a:t>
            </a:r>
          </a:p>
          <a:p>
            <a:pPr marL="285750" indent="-285750">
              <a:spcBef>
                <a:spcPts val="300"/>
              </a:spcBef>
              <a:spcAft>
                <a:spcPts val="300"/>
              </a:spcAft>
              <a:buFont typeface="Arial" panose="020B0604020202020204" pitchFamily="34" charset="0"/>
              <a:buChar char="•"/>
            </a:pPr>
            <a:r>
              <a:rPr lang="en-US" sz="1600" b="1"/>
              <a:t>Clarified and expanded eligibility pathways for Batch Zero inclusion:</a:t>
            </a:r>
            <a:r>
              <a:rPr lang="en-US" sz="1600"/>
              <a:t> expanded eligibility pathway to include certain loads studied under the interim Large Load interconnection process </a:t>
            </a:r>
          </a:p>
          <a:p>
            <a:pPr marL="285750" indent="-285750">
              <a:spcBef>
                <a:spcPts val="300"/>
              </a:spcBef>
              <a:spcAft>
                <a:spcPts val="300"/>
              </a:spcAft>
              <a:buFont typeface="Arial" panose="020B0604020202020204" pitchFamily="34" charset="0"/>
              <a:buChar char="•"/>
            </a:pPr>
            <a:r>
              <a:rPr lang="en-US" sz="1600" b="1"/>
              <a:t>Revised Batch Zero Study scope and methodology:</a:t>
            </a:r>
            <a:r>
              <a:rPr lang="en-US" sz="1600"/>
              <a:t> refined study scope (full analysis for 2028/2030/2032 and limited for interim years)</a:t>
            </a:r>
          </a:p>
          <a:p>
            <a:pPr marL="285750" indent="-285750">
              <a:spcBef>
                <a:spcPts val="300"/>
              </a:spcBef>
              <a:spcAft>
                <a:spcPts val="300"/>
              </a:spcAft>
              <a:buFont typeface="Arial" panose="020B0604020202020204" pitchFamily="34" charset="0"/>
              <a:buChar char="•"/>
            </a:pPr>
            <a:r>
              <a:rPr lang="en-US" sz="1600" b="1"/>
              <a:t>Refined minimum load allocation methodology: </a:t>
            </a:r>
            <a:r>
              <a:rPr lang="en-US" sz="1600"/>
              <a:t>added 90% minimum for loads under 200 MW</a:t>
            </a:r>
          </a:p>
          <a:p>
            <a:pPr marL="285750" indent="-285750">
              <a:spcBef>
                <a:spcPts val="300"/>
              </a:spcBef>
              <a:spcAft>
                <a:spcPts val="300"/>
              </a:spcAft>
              <a:buFont typeface="Arial" panose="020B0604020202020204" pitchFamily="34" charset="0"/>
              <a:buChar char="•"/>
            </a:pPr>
            <a:r>
              <a:rPr lang="en-US" sz="1600" b="1"/>
              <a:t>Clarified roles of TSPs and DSPs in interconnection process:</a:t>
            </a:r>
            <a:r>
              <a:rPr lang="en-US" sz="1600"/>
              <a:t> added explicit responsibilities across financial security determination, study validation, and data submission to reduce ambiguity in execution</a:t>
            </a:r>
          </a:p>
        </p:txBody>
      </p:sp>
      <p:sp>
        <p:nvSpPr>
          <p:cNvPr id="7" name="Text Placeholder 20">
            <a:extLst>
              <a:ext uri="{FF2B5EF4-FFF2-40B4-BE49-F238E27FC236}">
                <a16:creationId xmlns:a16="http://schemas.microsoft.com/office/drawing/2014/main" id="{CAE08F48-F3FC-97AA-B791-0FCEAB8D9E02}"/>
              </a:ext>
            </a:extLst>
          </p:cNvPr>
          <p:cNvSpPr txBox="1">
            <a:spLocks/>
          </p:cNvSpPr>
          <p:nvPr/>
        </p:nvSpPr>
        <p:spPr>
          <a:xfrm>
            <a:off x="583025"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PGRR145 ERCOT Comments, April 30</a:t>
            </a:r>
          </a:p>
        </p:txBody>
      </p:sp>
      <p:sp>
        <p:nvSpPr>
          <p:cNvPr id="8" name="TextBox 7">
            <a:extLst>
              <a:ext uri="{FF2B5EF4-FFF2-40B4-BE49-F238E27FC236}">
                <a16:creationId xmlns:a16="http://schemas.microsoft.com/office/drawing/2014/main" id="{5408B5EB-CA3D-9982-CB37-F10390521990}"/>
              </a:ext>
            </a:extLst>
          </p:cNvPr>
          <p:cNvSpPr txBox="1"/>
          <p:nvPr/>
        </p:nvSpPr>
        <p:spPr>
          <a:xfrm>
            <a:off x="1257300" y="1162898"/>
            <a:ext cx="10148455"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solidFill>
                  <a:schemeClr val="bg1">
                    <a:lumMod val="50000"/>
                  </a:schemeClr>
                </a:solidFill>
              </a:rPr>
              <a:t>Link to </a:t>
            </a:r>
            <a:r>
              <a:rPr lang="en-US" b="1">
                <a:solidFill>
                  <a:schemeClr val="bg1">
                    <a:lumMod val="50000"/>
                  </a:schemeClr>
                </a:solidFill>
                <a:hlinkClick r:id="rId5"/>
              </a:rPr>
              <a:t>PGRR145 Comments from ERCOT April 30</a:t>
            </a:r>
            <a:endParaRPr lang="en-US" b="1">
              <a:solidFill>
                <a:schemeClr val="bg1">
                  <a:lumMod val="50000"/>
                </a:schemeClr>
              </a:solidFill>
            </a:endParaRPr>
          </a:p>
        </p:txBody>
      </p:sp>
    </p:spTree>
    <p:extLst>
      <p:ext uri="{BB962C8B-B14F-4D97-AF65-F5344CB8AC3E}">
        <p14:creationId xmlns:p14="http://schemas.microsoft.com/office/powerpoint/2010/main" val="3770323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 name="LILLI_DECK_ID" val="439ac0ef-c625-4080-92c7-eb2b30490373"/>
</p:tagLst>
</file>

<file path=ppt/tags/tag1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0.xml><?xml version="1.0" encoding="utf-8"?>
<p:tagLst xmlns:a="http://schemas.openxmlformats.org/drawingml/2006/main" xmlns:r="http://schemas.openxmlformats.org/officeDocument/2006/relationships" xmlns:p="http://schemas.openxmlformats.org/presentationml/2006/main">
  <p:tag name="NAME" val="SingleBoatText"/>
</p:tagLst>
</file>

<file path=ppt/tags/tag101.xml><?xml version="1.0" encoding="utf-8"?>
<p:tagLst xmlns:a="http://schemas.openxmlformats.org/drawingml/2006/main" xmlns:r="http://schemas.openxmlformats.org/officeDocument/2006/relationships" xmlns:p="http://schemas.openxmlformats.org/presentationml/2006/main">
  <p:tag name="NAME" val="SingleBoatText"/>
</p:tagLst>
</file>

<file path=ppt/tags/tag102.xml><?xml version="1.0" encoding="utf-8"?>
<p:tagLst xmlns:a="http://schemas.openxmlformats.org/drawingml/2006/main" xmlns:r="http://schemas.openxmlformats.org/officeDocument/2006/relationships" xmlns:p="http://schemas.openxmlformats.org/presentationml/2006/main">
  <p:tag name="NAME" val="SingleBoatText"/>
</p:tagLst>
</file>

<file path=ppt/tags/tag10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1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1.xml><?xml version="1.0" encoding="utf-8"?>
<p:tagLst xmlns:a="http://schemas.openxmlformats.org/drawingml/2006/main" xmlns:r="http://schemas.openxmlformats.org/officeDocument/2006/relationships" xmlns:p="http://schemas.openxmlformats.org/presentationml/2006/main">
  <p:tag name="NAME" val="SingleBoatText"/>
</p:tagLst>
</file>

<file path=ppt/tags/tag112.xml><?xml version="1.0" encoding="utf-8"?>
<p:tagLst xmlns:a="http://schemas.openxmlformats.org/drawingml/2006/main" xmlns:r="http://schemas.openxmlformats.org/officeDocument/2006/relationships" xmlns:p="http://schemas.openxmlformats.org/presentationml/2006/main">
  <p:tag name="NAME" val="SingleBoatText"/>
</p:tagLst>
</file>

<file path=ppt/tags/tag113.xml><?xml version="1.0" encoding="utf-8"?>
<p:tagLst xmlns:a="http://schemas.openxmlformats.org/drawingml/2006/main" xmlns:r="http://schemas.openxmlformats.org/officeDocument/2006/relationships" xmlns:p="http://schemas.openxmlformats.org/presentationml/2006/main">
  <p:tag name="NAME" val="SingleBoatText"/>
</p:tagLst>
</file>

<file path=ppt/tags/tag114.xml><?xml version="1.0" encoding="utf-8"?>
<p:tagLst xmlns:a="http://schemas.openxmlformats.org/drawingml/2006/main" xmlns:r="http://schemas.openxmlformats.org/officeDocument/2006/relationships" xmlns:p="http://schemas.openxmlformats.org/presentationml/2006/main">
  <p:tag name="NAME" val="SingleBoatText"/>
</p:tagLst>
</file>

<file path=ppt/tags/tag115.xml><?xml version="1.0" encoding="utf-8"?>
<p:tagLst xmlns:a="http://schemas.openxmlformats.org/drawingml/2006/main" xmlns:r="http://schemas.openxmlformats.org/officeDocument/2006/relationships" xmlns:p="http://schemas.openxmlformats.org/presentationml/2006/main">
  <p:tag name="NAME" val="SingleBoatText"/>
</p:tagLst>
</file>

<file path=ppt/tags/tag116.xml><?xml version="1.0" encoding="utf-8"?>
<p:tagLst xmlns:a="http://schemas.openxmlformats.org/drawingml/2006/main" xmlns:r="http://schemas.openxmlformats.org/officeDocument/2006/relationships" xmlns:p="http://schemas.openxmlformats.org/presentationml/2006/main">
  <p:tag name="NAME" val="SingleBoatText"/>
</p:tagLst>
</file>

<file path=ppt/tags/tag117.xml><?xml version="1.0" encoding="utf-8"?>
<p:tagLst xmlns:a="http://schemas.openxmlformats.org/drawingml/2006/main" xmlns:r="http://schemas.openxmlformats.org/officeDocument/2006/relationships" xmlns:p="http://schemas.openxmlformats.org/presentationml/2006/main">
  <p:tag name="NAME" val="SingleBoatText"/>
</p:tagLst>
</file>

<file path=ppt/tags/tag118.xml><?xml version="1.0" encoding="utf-8"?>
<p:tagLst xmlns:a="http://schemas.openxmlformats.org/drawingml/2006/main" xmlns:r="http://schemas.openxmlformats.org/officeDocument/2006/relationships" xmlns:p="http://schemas.openxmlformats.org/presentationml/2006/main">
  <p:tag name="NAME" val="SingleBoatText"/>
</p:tagLst>
</file>

<file path=ppt/tags/tag119.xml><?xml version="1.0" encoding="utf-8"?>
<p:tagLst xmlns:a="http://schemas.openxmlformats.org/drawingml/2006/main" xmlns:r="http://schemas.openxmlformats.org/officeDocument/2006/relationships" xmlns:p="http://schemas.openxmlformats.org/presentationml/2006/main">
  <p:tag name="NAME" val="SingleBoatText"/>
</p:tagLst>
</file>

<file path=ppt/tags/tag12.xml><?xml version="1.0" encoding="utf-8"?>
<p:tagLst xmlns:a="http://schemas.openxmlformats.org/drawingml/2006/main" xmlns:r="http://schemas.openxmlformats.org/officeDocument/2006/relationships" xmlns:p="http://schemas.openxmlformats.org/presentationml/2006/main">
  <p:tag name="NAME" val="TrackerNumBlue"/>
</p:tagLst>
</file>

<file path=ppt/tags/tag120.xml><?xml version="1.0" encoding="utf-8"?>
<p:tagLst xmlns:a="http://schemas.openxmlformats.org/drawingml/2006/main" xmlns:r="http://schemas.openxmlformats.org/officeDocument/2006/relationships" xmlns:p="http://schemas.openxmlformats.org/presentationml/2006/main">
  <p:tag name="NAME" val="SingleBoatText"/>
</p:tagLst>
</file>

<file path=ppt/tags/tag121.xml><?xml version="1.0" encoding="utf-8"?>
<p:tagLst xmlns:a="http://schemas.openxmlformats.org/drawingml/2006/main" xmlns:r="http://schemas.openxmlformats.org/officeDocument/2006/relationships" xmlns:p="http://schemas.openxmlformats.org/presentationml/2006/main">
  <p:tag name="NAME" val="SingleBoatText"/>
</p:tagLst>
</file>

<file path=ppt/tags/tag122.xml><?xml version="1.0" encoding="utf-8"?>
<p:tagLst xmlns:a="http://schemas.openxmlformats.org/drawingml/2006/main" xmlns:r="http://schemas.openxmlformats.org/officeDocument/2006/relationships" xmlns:p="http://schemas.openxmlformats.org/presentationml/2006/main">
  <p:tag name="NAME" val="SingleBoatText"/>
</p:tagLst>
</file>

<file path=ppt/tags/tag123.xml><?xml version="1.0" encoding="utf-8"?>
<p:tagLst xmlns:a="http://schemas.openxmlformats.org/drawingml/2006/main" xmlns:r="http://schemas.openxmlformats.org/officeDocument/2006/relationships" xmlns:p="http://schemas.openxmlformats.org/presentationml/2006/main">
  <p:tag name="NAME" val="SingleBoatText"/>
</p:tagLst>
</file>

<file path=ppt/tags/tag124.xml><?xml version="1.0" encoding="utf-8"?>
<p:tagLst xmlns:a="http://schemas.openxmlformats.org/drawingml/2006/main" xmlns:r="http://schemas.openxmlformats.org/officeDocument/2006/relationships" xmlns:p="http://schemas.openxmlformats.org/presentationml/2006/main">
  <p:tag name="NAME" val="SingleBoatText"/>
</p:tagLst>
</file>

<file path=ppt/tags/tag125.xml><?xml version="1.0" encoding="utf-8"?>
<p:tagLst xmlns:a="http://schemas.openxmlformats.org/drawingml/2006/main" xmlns:r="http://schemas.openxmlformats.org/officeDocument/2006/relationships" xmlns:p="http://schemas.openxmlformats.org/presentationml/2006/main">
  <p:tag name="NAME" val="SingleBoatText"/>
</p:tagLst>
</file>

<file path=ppt/tags/tag126.xml><?xml version="1.0" encoding="utf-8"?>
<p:tagLst xmlns:a="http://schemas.openxmlformats.org/drawingml/2006/main" xmlns:r="http://schemas.openxmlformats.org/officeDocument/2006/relationships" xmlns:p="http://schemas.openxmlformats.org/presentationml/2006/main">
  <p:tag name="NAME" val="SingleBoatText"/>
</p:tagLst>
</file>

<file path=ppt/tags/tag12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28.xml><?xml version="1.0" encoding="utf-8"?>
<p:tagLst xmlns:a="http://schemas.openxmlformats.org/drawingml/2006/main" xmlns:r="http://schemas.openxmlformats.org/officeDocument/2006/relationships" xmlns:p="http://schemas.openxmlformats.org/presentationml/2006/main">
  <p:tag name="NAME" val="SingleBoatText"/>
</p:tagLst>
</file>

<file path=ppt/tags/tag129.xml><?xml version="1.0" encoding="utf-8"?>
<p:tagLst xmlns:a="http://schemas.openxmlformats.org/drawingml/2006/main" xmlns:r="http://schemas.openxmlformats.org/officeDocument/2006/relationships" xmlns:p="http://schemas.openxmlformats.org/presentationml/2006/main">
  <p:tag name="NAME" val="SingleBoatText"/>
</p:tagLst>
</file>

<file path=ppt/tags/tag1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30.xml><?xml version="1.0" encoding="utf-8"?>
<p:tagLst xmlns:a="http://schemas.openxmlformats.org/drawingml/2006/main" xmlns:r="http://schemas.openxmlformats.org/officeDocument/2006/relationships" xmlns:p="http://schemas.openxmlformats.org/presentationml/2006/main">
  <p:tag name="NAME" val="SingleBoatText"/>
</p:tagLst>
</file>

<file path=ppt/tags/tag131.xml><?xml version="1.0" encoding="utf-8"?>
<p:tagLst xmlns:a="http://schemas.openxmlformats.org/drawingml/2006/main" xmlns:r="http://schemas.openxmlformats.org/officeDocument/2006/relationships" xmlns:p="http://schemas.openxmlformats.org/presentationml/2006/main">
  <p:tag name="NAME" val="SingleBoatText"/>
</p:tagLst>
</file>

<file path=ppt/tags/tag132.xml><?xml version="1.0" encoding="utf-8"?>
<p:tagLst xmlns:a="http://schemas.openxmlformats.org/drawingml/2006/main" xmlns:r="http://schemas.openxmlformats.org/officeDocument/2006/relationships" xmlns:p="http://schemas.openxmlformats.org/presentationml/2006/main">
  <p:tag name="NAME" val="SingleBoatText"/>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36.xml><?xml version="1.0" encoding="utf-8"?>
<p:tagLst xmlns:a="http://schemas.openxmlformats.org/drawingml/2006/main" xmlns:r="http://schemas.openxmlformats.org/officeDocument/2006/relationships" xmlns:p="http://schemas.openxmlformats.org/presentationml/2006/main">
  <p:tag name="NAME" val="5. Source"/>
</p:tagLst>
</file>

<file path=ppt/tags/tag1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138.xml><?xml version="1.0" encoding="utf-8"?>
<p:tagLst xmlns:a="http://schemas.openxmlformats.org/drawingml/2006/main" xmlns:r="http://schemas.openxmlformats.org/officeDocument/2006/relationships" xmlns:p="http://schemas.openxmlformats.org/presentationml/2006/main">
  <p:tag name="NAME" val="TrackerNumWhite"/>
</p:tagLst>
</file>

<file path=ppt/tags/tag139.xml><?xml version="1.0" encoding="utf-8"?>
<p:tagLst xmlns:a="http://schemas.openxmlformats.org/drawingml/2006/main" xmlns:r="http://schemas.openxmlformats.org/officeDocument/2006/relationships" xmlns:p="http://schemas.openxmlformats.org/presentationml/2006/main">
  <p:tag name="NAME" val="TrackerNumWhite"/>
</p:tagLst>
</file>

<file path=ppt/tags/tag14.xml><?xml version="1.0" encoding="utf-8"?>
<p:tagLst xmlns:a="http://schemas.openxmlformats.org/drawingml/2006/main" xmlns:r="http://schemas.openxmlformats.org/officeDocument/2006/relationships" xmlns:p="http://schemas.openxmlformats.org/presentationml/2006/main">
  <p:tag name="NAME" val="TrackerNumBlue"/>
</p:tagLst>
</file>

<file path=ppt/tags/tag1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7.xml><?xml version="1.0" encoding="utf-8"?>
<p:tagLst xmlns:a="http://schemas.openxmlformats.org/drawingml/2006/main" xmlns:r="http://schemas.openxmlformats.org/officeDocument/2006/relationships" xmlns:p="http://schemas.openxmlformats.org/presentationml/2006/main">
  <p:tag name="NAME" val="TrackerNumBlue"/>
</p:tagLst>
</file>

<file path=ppt/tags/tag148.xml><?xml version="1.0" encoding="utf-8"?>
<p:tagLst xmlns:a="http://schemas.openxmlformats.org/drawingml/2006/main" xmlns:r="http://schemas.openxmlformats.org/officeDocument/2006/relationships" xmlns:p="http://schemas.openxmlformats.org/presentationml/2006/main">
  <p:tag name="NAME" val="TrackerNumBlue"/>
</p:tagLst>
</file>

<file path=ppt/tags/tag149.xml><?xml version="1.0" encoding="utf-8"?>
<p:tagLst xmlns:a="http://schemas.openxmlformats.org/drawingml/2006/main" xmlns:r="http://schemas.openxmlformats.org/officeDocument/2006/relationships" xmlns:p="http://schemas.openxmlformats.org/presentationml/2006/main">
  <p:tag name="NAME" val="TrackerNumBlue"/>
</p:tagLst>
</file>

<file path=ppt/tags/tag15.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5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YWuHjkTn0IrUHyZdoC.d2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1nZKilHLbpYwN.clcfpdN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kpxQTmNfFd7KMs7lvFd6N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miUxG6bvVdbmfs_fczdGy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P.OiFXxraO2ZqrxlstopYA"/>
</p:tagLst>
</file>

<file path=ppt/tags/tag1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e0xZ54KbMFqBtFShc_SY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iSEyJNSlLA_W57.orRiO5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ivD1y.ptfHVD7TDHrE_ra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9IJ2hnuWGo9lqMHSm_TnI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kXgfF9Tmjhcgd.JQr9WXt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rYgercI81up1ZgCNnu7y2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oCYCWtf7Q.SiAytMJbRs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9jM9_ayLgI5DW7twh7FR5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Y__W3I6VFn0r2YBOv5R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f821fiK7CLp0ZcNy9BbmA"/>
</p:tagLst>
</file>

<file path=ppt/tags/tag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e0O6RKmDjFcgCpX9SADMg"/>
</p:tagLst>
</file>

<file path=ppt/tags/tag1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18.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UMuolMyB1UroZ08Bx1jR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8.lfNN8dS3ZhRkzdX_h.D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SENc9MCsvN9JwcmBq5sW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5Phs_rG7Np30GcVt26yuL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5__oYLRS.5tkS6ezSrxNQ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oQ95X74GZKytmOiXz1yEmA"/>
</p:tagLst>
</file>

<file path=ppt/tags/tag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_qc8bq6JgyVa41er22hb9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ON9zpbemhWvlMfm1Q1cZt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8XziiddxPQXZUwI43yruq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sb2JQsXUyaz4y6dyzfKdQ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9n8_63m6vOMLEQ5y1FAQl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lEl6f.UNCMX9l4DGIcoru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ousPS5f.0MHARSdROdCZU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VsMBhb8JClr0Bxvd8OK7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8ShXEJZOaPnCa2bNpGhyq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6LNF_fPN0q_afZjnr_D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Y9HxQjYNNPiUROuhdkgq1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pFSSau1W43VWLf7NQXR1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x6t4kvb8jlXi9dbpMkA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8rymcui8NwWPQ2L.BO4GX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cZmq2Ic2r79IrKpKkgAn1g"/>
</p:tagLst>
</file>

<file path=ppt/tags/tag2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7.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bO2cpaifyp6Ymkpq2xm_qA"/>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PMoVaTp8MMtx4qwuaV3L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HfcGxSdH0m13GwpcXSIc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xml><?xml version="1.0" encoding="utf-8"?>
<p:tagLst xmlns:a="http://schemas.openxmlformats.org/drawingml/2006/main" xmlns:r="http://schemas.openxmlformats.org/officeDocument/2006/relationships" xmlns:p="http://schemas.openxmlformats.org/presentationml/2006/main">
  <p:tag name="NAME" val="SingleBoatText"/>
</p:tagLst>
</file>

<file path=ppt/tags/tag2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276.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277.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278.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2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xml><?xml version="1.0" encoding="utf-8"?>
<p:tagLst xmlns:a="http://schemas.openxmlformats.org/drawingml/2006/main" xmlns:r="http://schemas.openxmlformats.org/officeDocument/2006/relationships" xmlns:p="http://schemas.openxmlformats.org/presentationml/2006/main">
  <p:tag name="NAME" val="SingleBoatText"/>
</p:tagLst>
</file>

<file path=ppt/tags/tag2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1.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282.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2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29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2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AXS48wESXznMaGvZFnbu0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MZ.Lz14wUM0ciFhYJjcoY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F9P2nbjF70h.TSNcznEJV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pwj.e8jelhMb9lp9JqAvZ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vTSCvtedaHjBv29r1PL.ww"/>
</p:tagLst>
</file>

<file path=ppt/tags/tag3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gseSPJQ8H4zlXkBQyngY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qe6X6AOCtpc_WKA5oqg6c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_vWthii4aIGyp11ZrxRh3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_BQ7jAxo_G5yN7kNXk3Lz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TIbsc8eP98Gtlr34hXlIa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YXNGU99t.90rFb0hzt0br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m7b7P1a6XrHvqzqDhWbaN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BnucCZeI0E_ZDF3LP83cDg"/>
</p:tagLst>
</file>

<file path=ppt/tags/tag3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ysJ69Am7AUJKT3YW4cr4j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BycbZQ91x1UCpqDLnEHRF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WwE9c5gD9F9ay2OpGlrzn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3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6.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7.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8.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3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6.xml><?xml version="1.0" encoding="utf-8"?>
<p:tagLst xmlns:a="http://schemas.openxmlformats.org/drawingml/2006/main" xmlns:r="http://schemas.openxmlformats.org/officeDocument/2006/relationships" xmlns:p="http://schemas.openxmlformats.org/presentationml/2006/main">
  <p:tag name="NAME" val="SingleBoatText"/>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MvyqgnyhVp1nevR2qVOk_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GOsMkJrkoBqFPzjww2ENQ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7ExBPPF1W.hvErJEq09yk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4.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3o6gvMKV3jwm1P4aN3Nb9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RakQPQg7zKF6PmtqSM6or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VGiXoIqMnIwX22tP9PGts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mRTpHLFBD35wPbPkczVMd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NY0gBVV.Prrx_0I90erWu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4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2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43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3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3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33.xml><?xml version="1.0" encoding="utf-8"?>
<p:tagLst xmlns:a="http://schemas.openxmlformats.org/drawingml/2006/main" xmlns:r="http://schemas.openxmlformats.org/officeDocument/2006/relationships" xmlns:p="http://schemas.openxmlformats.org/presentationml/2006/main">
  <p:tag name="NAME" val="SingleBoatText"/>
</p:tagLst>
</file>

<file path=ppt/tags/tag434.xml><?xml version="1.0" encoding="utf-8"?>
<p:tagLst xmlns:a="http://schemas.openxmlformats.org/drawingml/2006/main" xmlns:r="http://schemas.openxmlformats.org/officeDocument/2006/relationships" xmlns:p="http://schemas.openxmlformats.org/presentationml/2006/main">
  <p:tag name="NAME" val="SingleBoatText"/>
</p:tagLst>
</file>

<file path=ppt/tags/tag435.xml><?xml version="1.0" encoding="utf-8"?>
<p:tagLst xmlns:a="http://schemas.openxmlformats.org/drawingml/2006/main" xmlns:r="http://schemas.openxmlformats.org/officeDocument/2006/relationships" xmlns:p="http://schemas.openxmlformats.org/presentationml/2006/main">
  <p:tag name="NAME" val="SingleBoatText"/>
</p:tagLst>
</file>

<file path=ppt/tags/tag436.xml><?xml version="1.0" encoding="utf-8"?>
<p:tagLst xmlns:a="http://schemas.openxmlformats.org/drawingml/2006/main" xmlns:r="http://schemas.openxmlformats.org/officeDocument/2006/relationships" xmlns:p="http://schemas.openxmlformats.org/presentationml/2006/main">
  <p:tag name="NAME" val="SingleBoatText"/>
</p:tagLst>
</file>

<file path=ppt/tags/tag437.xml><?xml version="1.0" encoding="utf-8"?>
<p:tagLst xmlns:a="http://schemas.openxmlformats.org/drawingml/2006/main" xmlns:r="http://schemas.openxmlformats.org/officeDocument/2006/relationships" xmlns:p="http://schemas.openxmlformats.org/presentationml/2006/main">
  <p:tag name="NAME" val="SingleBoatText"/>
</p:tagLst>
</file>

<file path=ppt/tags/tag438.xml><?xml version="1.0" encoding="utf-8"?>
<p:tagLst xmlns:a="http://schemas.openxmlformats.org/drawingml/2006/main" xmlns:r="http://schemas.openxmlformats.org/officeDocument/2006/relationships" xmlns:p="http://schemas.openxmlformats.org/presentationml/2006/main">
  <p:tag name="NAME" val="SingleBoatText"/>
</p:tagLst>
</file>

<file path=ppt/tags/tag439.xml><?xml version="1.0" encoding="utf-8"?>
<p:tagLst xmlns:a="http://schemas.openxmlformats.org/drawingml/2006/main" xmlns:r="http://schemas.openxmlformats.org/officeDocument/2006/relationships" xmlns:p="http://schemas.openxmlformats.org/presentationml/2006/main">
  <p:tag name="NAME" val="SingleBoatText"/>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440.xml><?xml version="1.0" encoding="utf-8"?>
<p:tagLst xmlns:a="http://schemas.openxmlformats.org/drawingml/2006/main" xmlns:r="http://schemas.openxmlformats.org/officeDocument/2006/relationships" xmlns:p="http://schemas.openxmlformats.org/presentationml/2006/main">
  <p:tag name="NAME" val="SingleBoatText"/>
</p:tagLst>
</file>

<file path=ppt/tags/tag44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49.xml><?xml version="1.0" encoding="utf-8"?>
<p:tagLst xmlns:a="http://schemas.openxmlformats.org/drawingml/2006/main" xmlns:r="http://schemas.openxmlformats.org/officeDocument/2006/relationships" xmlns:p="http://schemas.openxmlformats.org/presentationml/2006/main">
  <p:tag name="NAME" val="SingleBoatTex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450.xml><?xml version="1.0" encoding="utf-8"?>
<p:tagLst xmlns:a="http://schemas.openxmlformats.org/drawingml/2006/main" xmlns:r="http://schemas.openxmlformats.org/officeDocument/2006/relationships" xmlns:p="http://schemas.openxmlformats.org/presentationml/2006/main">
  <p:tag name="NAME" val="SingleBoatText"/>
</p:tagLst>
</file>

<file path=ppt/tags/tag451.xml><?xml version="1.0" encoding="utf-8"?>
<p:tagLst xmlns:a="http://schemas.openxmlformats.org/drawingml/2006/main" xmlns:r="http://schemas.openxmlformats.org/officeDocument/2006/relationships" xmlns:p="http://schemas.openxmlformats.org/presentationml/2006/main">
  <p:tag name="NAME" val="SingleBoatText"/>
</p:tagLst>
</file>

<file path=ppt/tags/tag452.xml><?xml version="1.0" encoding="utf-8"?>
<p:tagLst xmlns:a="http://schemas.openxmlformats.org/drawingml/2006/main" xmlns:r="http://schemas.openxmlformats.org/officeDocument/2006/relationships" xmlns:p="http://schemas.openxmlformats.org/presentationml/2006/main">
  <p:tag name="NAME" val="SingleBoatText"/>
</p:tagLst>
</file>

<file path=ppt/tags/tag453.xml><?xml version="1.0" encoding="utf-8"?>
<p:tagLst xmlns:a="http://schemas.openxmlformats.org/drawingml/2006/main" xmlns:r="http://schemas.openxmlformats.org/officeDocument/2006/relationships" xmlns:p="http://schemas.openxmlformats.org/presentationml/2006/main">
  <p:tag name="NAME" val="SingleBoatText"/>
</p:tagLst>
</file>

<file path=ppt/tags/tag454.xml><?xml version="1.0" encoding="utf-8"?>
<p:tagLst xmlns:a="http://schemas.openxmlformats.org/drawingml/2006/main" xmlns:r="http://schemas.openxmlformats.org/officeDocument/2006/relationships" xmlns:p="http://schemas.openxmlformats.org/presentationml/2006/main">
  <p:tag name="NAME" val="SingleBoatText"/>
</p:tagLst>
</file>

<file path=ppt/tags/tag455.xml><?xml version="1.0" encoding="utf-8"?>
<p:tagLst xmlns:a="http://schemas.openxmlformats.org/drawingml/2006/main" xmlns:r="http://schemas.openxmlformats.org/officeDocument/2006/relationships" xmlns:p="http://schemas.openxmlformats.org/presentationml/2006/main">
  <p:tag name="NAME" val="SingleBoatText"/>
</p:tagLst>
</file>

<file path=ppt/tags/tag456.xml><?xml version="1.0" encoding="utf-8"?>
<p:tagLst xmlns:a="http://schemas.openxmlformats.org/drawingml/2006/main" xmlns:r="http://schemas.openxmlformats.org/officeDocument/2006/relationships" xmlns:p="http://schemas.openxmlformats.org/presentationml/2006/main">
  <p:tag name="NAME" val="SingleBoatText"/>
</p:tagLst>
</file>

<file path=ppt/tags/tag457.xml><?xml version="1.0" encoding="utf-8"?>
<p:tagLst xmlns:a="http://schemas.openxmlformats.org/drawingml/2006/main" xmlns:r="http://schemas.openxmlformats.org/officeDocument/2006/relationships" xmlns:p="http://schemas.openxmlformats.org/presentationml/2006/main">
  <p:tag name="NAME" val="SingleBoatText"/>
</p:tagLst>
</file>

<file path=ppt/tags/tag458.xml><?xml version="1.0" encoding="utf-8"?>
<p:tagLst xmlns:a="http://schemas.openxmlformats.org/drawingml/2006/main" xmlns:r="http://schemas.openxmlformats.org/officeDocument/2006/relationships" xmlns:p="http://schemas.openxmlformats.org/presentationml/2006/main">
  <p:tag name="NAME" val="SingleBoatText"/>
</p:tagLst>
</file>

<file path=ppt/tags/tag459.xml><?xml version="1.0" encoding="utf-8"?>
<p:tagLst xmlns:a="http://schemas.openxmlformats.org/drawingml/2006/main" xmlns:r="http://schemas.openxmlformats.org/officeDocument/2006/relationships" xmlns:p="http://schemas.openxmlformats.org/presentationml/2006/main">
  <p:tag name="NAME" val="SingleBoatText"/>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460.xml><?xml version="1.0" encoding="utf-8"?>
<p:tagLst xmlns:a="http://schemas.openxmlformats.org/drawingml/2006/main" xmlns:r="http://schemas.openxmlformats.org/officeDocument/2006/relationships" xmlns:p="http://schemas.openxmlformats.org/presentationml/2006/main">
  <p:tag name="NAME" val="SingleBoatText"/>
</p:tagLst>
</file>

<file path=ppt/tags/tag461.xml><?xml version="1.0" encoding="utf-8"?>
<p:tagLst xmlns:a="http://schemas.openxmlformats.org/drawingml/2006/main" xmlns:r="http://schemas.openxmlformats.org/officeDocument/2006/relationships" xmlns:p="http://schemas.openxmlformats.org/presentationml/2006/main">
  <p:tag name="NAME" val="SingleBoatText"/>
</p:tagLst>
</file>

<file path=ppt/tags/tag462.xml><?xml version="1.0" encoding="utf-8"?>
<p:tagLst xmlns:a="http://schemas.openxmlformats.org/drawingml/2006/main" xmlns:r="http://schemas.openxmlformats.org/officeDocument/2006/relationships" xmlns:p="http://schemas.openxmlformats.org/presentationml/2006/main">
  <p:tag name="NAME" val="SingleBoatText"/>
</p:tagLst>
</file>

<file path=ppt/tags/tag463.xml><?xml version="1.0" encoding="utf-8"?>
<p:tagLst xmlns:a="http://schemas.openxmlformats.org/drawingml/2006/main" xmlns:r="http://schemas.openxmlformats.org/officeDocument/2006/relationships" xmlns:p="http://schemas.openxmlformats.org/presentationml/2006/main">
  <p:tag name="NAME" val="SingleBoatText"/>
</p:tagLst>
</file>

<file path=ppt/tags/tag464.xml><?xml version="1.0" encoding="utf-8"?>
<p:tagLst xmlns:a="http://schemas.openxmlformats.org/drawingml/2006/main" xmlns:r="http://schemas.openxmlformats.org/officeDocument/2006/relationships" xmlns:p="http://schemas.openxmlformats.org/presentationml/2006/main">
  <p:tag name="NAME" val="SingleBoatText"/>
</p:tagLst>
</file>

<file path=ppt/tags/tag46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66.xml><?xml version="1.0" encoding="utf-8"?>
<p:tagLst xmlns:a="http://schemas.openxmlformats.org/drawingml/2006/main" xmlns:r="http://schemas.openxmlformats.org/officeDocument/2006/relationships" xmlns:p="http://schemas.openxmlformats.org/presentationml/2006/main">
  <p:tag name="NAME" val="SingleBoatText"/>
</p:tagLst>
</file>

<file path=ppt/tags/tag467.xml><?xml version="1.0" encoding="utf-8"?>
<p:tagLst xmlns:a="http://schemas.openxmlformats.org/drawingml/2006/main" xmlns:r="http://schemas.openxmlformats.org/officeDocument/2006/relationships" xmlns:p="http://schemas.openxmlformats.org/presentationml/2006/main">
  <p:tag name="NAME" val="SingleBoatText"/>
</p:tagLst>
</file>

<file path=ppt/tags/tag468.xml><?xml version="1.0" encoding="utf-8"?>
<p:tagLst xmlns:a="http://schemas.openxmlformats.org/drawingml/2006/main" xmlns:r="http://schemas.openxmlformats.org/officeDocument/2006/relationships" xmlns:p="http://schemas.openxmlformats.org/presentationml/2006/main">
  <p:tag name="NAME" val="SingleBoatText"/>
</p:tagLst>
</file>

<file path=ppt/tags/tag469.xml><?xml version="1.0" encoding="utf-8"?>
<p:tagLst xmlns:a="http://schemas.openxmlformats.org/drawingml/2006/main" xmlns:r="http://schemas.openxmlformats.org/officeDocument/2006/relationships" xmlns:p="http://schemas.openxmlformats.org/presentationml/2006/main">
  <p:tag name="NAME" val="SingleBoatText"/>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470.xml><?xml version="1.0" encoding="utf-8"?>
<p:tagLst xmlns:a="http://schemas.openxmlformats.org/drawingml/2006/main" xmlns:r="http://schemas.openxmlformats.org/officeDocument/2006/relationships" xmlns:p="http://schemas.openxmlformats.org/presentationml/2006/main">
  <p:tag name="NAME" val="SingleBoatText"/>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4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8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4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NAME" val="TrackerNumBlue"/>
</p:tagLst>
</file>

<file path=ppt/tags/tag497.xml><?xml version="1.0" encoding="utf-8"?>
<p:tagLst xmlns:a="http://schemas.openxmlformats.org/drawingml/2006/main" xmlns:r="http://schemas.openxmlformats.org/officeDocument/2006/relationships" xmlns:p="http://schemas.openxmlformats.org/presentationml/2006/main">
  <p:tag name="NAME" val="TrackerNumBlue"/>
</p:tagLst>
</file>

<file path=ppt/tags/tag498.xml><?xml version="1.0" encoding="utf-8"?>
<p:tagLst xmlns:a="http://schemas.openxmlformats.org/drawingml/2006/main" xmlns:r="http://schemas.openxmlformats.org/officeDocument/2006/relationships" xmlns:p="http://schemas.openxmlformats.org/presentationml/2006/main">
  <p:tag name="NAME" val="TrackerNumBlue"/>
</p:tagLst>
</file>

<file path=ppt/tags/tag499.xml><?xml version="1.0" encoding="utf-8"?>
<p:tagLst xmlns:a="http://schemas.openxmlformats.org/drawingml/2006/main" xmlns:r="http://schemas.openxmlformats.org/officeDocument/2006/relationships" xmlns:p="http://schemas.openxmlformats.org/presentationml/2006/main">
  <p:tag name="NAME" val="TrackerNumBlu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500.xml><?xml version="1.0" encoding="utf-8"?>
<p:tagLst xmlns:a="http://schemas.openxmlformats.org/drawingml/2006/main" xmlns:r="http://schemas.openxmlformats.org/officeDocument/2006/relationships" xmlns:p="http://schemas.openxmlformats.org/presentationml/2006/main">
  <p:tag name="NAME" val="TrackerNumBlue"/>
</p:tagLst>
</file>

<file path=ppt/tags/tag501.xml><?xml version="1.0" encoding="utf-8"?>
<p:tagLst xmlns:a="http://schemas.openxmlformats.org/drawingml/2006/main" xmlns:r="http://schemas.openxmlformats.org/officeDocument/2006/relationships" xmlns:p="http://schemas.openxmlformats.org/presentationml/2006/main">
  <p:tag name="NAME" val="TrackerNumBlue"/>
</p:tagLst>
</file>

<file path=ppt/tags/tag502.xml><?xml version="1.0" encoding="utf-8"?>
<p:tagLst xmlns:a="http://schemas.openxmlformats.org/drawingml/2006/main" xmlns:r="http://schemas.openxmlformats.org/officeDocument/2006/relationships" xmlns:p="http://schemas.openxmlformats.org/presentationml/2006/main">
  <p:tag name="NAME" val="TrackerNumBlue"/>
</p:tagLst>
</file>

<file path=ppt/tags/tag503.xml><?xml version="1.0" encoding="utf-8"?>
<p:tagLst xmlns:a="http://schemas.openxmlformats.org/drawingml/2006/main" xmlns:r="http://schemas.openxmlformats.org/officeDocument/2006/relationships" xmlns:p="http://schemas.openxmlformats.org/presentationml/2006/main">
  <p:tag name="NAME" val="TrackerNumBlue"/>
</p:tagLst>
</file>

<file path=ppt/tags/tag504.xml><?xml version="1.0" encoding="utf-8"?>
<p:tagLst xmlns:a="http://schemas.openxmlformats.org/drawingml/2006/main" xmlns:r="http://schemas.openxmlformats.org/officeDocument/2006/relationships" xmlns:p="http://schemas.openxmlformats.org/presentationml/2006/main">
  <p:tag name="NAME" val="TrackerNumBlue"/>
</p:tagLst>
</file>

<file path=ppt/tags/tag505.xml><?xml version="1.0" encoding="utf-8"?>
<p:tagLst xmlns:a="http://schemas.openxmlformats.org/drawingml/2006/main" xmlns:r="http://schemas.openxmlformats.org/officeDocument/2006/relationships" xmlns:p="http://schemas.openxmlformats.org/presentationml/2006/main">
  <p:tag name="NAME" val="TrackerNumBlu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vyqgnyhVp1nevR2qVOk_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3.xml><?xml version="1.0" encoding="utf-8"?>
<p:tagLst xmlns:a="http://schemas.openxmlformats.org/drawingml/2006/main" xmlns:r="http://schemas.openxmlformats.org/officeDocument/2006/relationships" xmlns:p="http://schemas.openxmlformats.org/presentationml/2006/main">
  <p:tag name="NAME" val="TrackerNumBlue"/>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6.xml><?xml version="1.0" encoding="utf-8"?>
<p:tagLst xmlns:a="http://schemas.openxmlformats.org/drawingml/2006/main" xmlns:r="http://schemas.openxmlformats.org/officeDocument/2006/relationships" xmlns:p="http://schemas.openxmlformats.org/presentationml/2006/main">
  <p:tag name="NAME" val="TrackerNumBlu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9.xml><?xml version="1.0" encoding="utf-8"?>
<p:tagLst xmlns:a="http://schemas.openxmlformats.org/drawingml/2006/main" xmlns:r="http://schemas.openxmlformats.org/officeDocument/2006/relationships" xmlns:p="http://schemas.openxmlformats.org/presentationml/2006/main">
  <p:tag name="NAME" val="TrackerNumBlu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OsMkJrkoBqFPzjww2ENQ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2.xml><?xml version="1.0" encoding="utf-8"?>
<p:tagLst xmlns:a="http://schemas.openxmlformats.org/drawingml/2006/main" xmlns:r="http://schemas.openxmlformats.org/officeDocument/2006/relationships" xmlns:p="http://schemas.openxmlformats.org/presentationml/2006/main">
  <p:tag name="NAME" val="TrackerNumBlu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5.xml><?xml version="1.0" encoding="utf-8"?>
<p:tagLst xmlns:a="http://schemas.openxmlformats.org/drawingml/2006/main" xmlns:r="http://schemas.openxmlformats.org/officeDocument/2006/relationships" xmlns:p="http://schemas.openxmlformats.org/presentationml/2006/main">
  <p:tag name="NAME" val="TrackerNumBlu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8.xml><?xml version="1.0" encoding="utf-8"?>
<p:tagLst xmlns:a="http://schemas.openxmlformats.org/drawingml/2006/main" xmlns:r="http://schemas.openxmlformats.org/officeDocument/2006/relationships" xmlns:p="http://schemas.openxmlformats.org/presentationml/2006/main">
  <p:tag name="NAME" val="TrackerNumBlu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ExBPPF1W.hvErJEq09ykg"/>
</p:tagLst>
</file>

<file path=ppt/tags/tag570.xml><?xml version="1.0" encoding="utf-8"?>
<p:tagLst xmlns:a="http://schemas.openxmlformats.org/drawingml/2006/main" xmlns:r="http://schemas.openxmlformats.org/officeDocument/2006/relationships" xmlns:p="http://schemas.openxmlformats.org/presentationml/2006/main">
  <p:tag name="NAME" val="Sticky"/>
</p:tagLst>
</file>

<file path=ppt/tags/tag5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2.xml><?xml version="1.0" encoding="utf-8"?>
<p:tagLst xmlns:a="http://schemas.openxmlformats.org/drawingml/2006/main" xmlns:r="http://schemas.openxmlformats.org/officeDocument/2006/relationships" xmlns:p="http://schemas.openxmlformats.org/presentationml/2006/main">
  <p:tag name="NAME" val="TrackerNumBlu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5.xml><?xml version="1.0" encoding="utf-8"?>
<p:tagLst xmlns:a="http://schemas.openxmlformats.org/drawingml/2006/main" xmlns:r="http://schemas.openxmlformats.org/officeDocument/2006/relationships" xmlns:p="http://schemas.openxmlformats.org/presentationml/2006/main">
  <p:tag name="NAME" val="TrackerNumBlu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8.xml><?xml version="1.0" encoding="utf-8"?>
<p:tagLst xmlns:a="http://schemas.openxmlformats.org/drawingml/2006/main" xmlns:r="http://schemas.openxmlformats.org/officeDocument/2006/relationships" xmlns:p="http://schemas.openxmlformats.org/presentationml/2006/main">
  <p:tag name="NAME" val="TrackerNumBlu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5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84.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5.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6.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7.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8.xml><?xml version="1.0" encoding="utf-8"?>
<p:tagLst xmlns:a="http://schemas.openxmlformats.org/drawingml/2006/main" xmlns:r="http://schemas.openxmlformats.org/officeDocument/2006/relationships" xmlns:p="http://schemas.openxmlformats.org/presentationml/2006/main">
  <p:tag name="NAME" val="TrackerNumBlue"/>
</p:tagLst>
</file>

<file path=ppt/tags/tag589.xml><?xml version="1.0" encoding="utf-8"?>
<p:tagLst xmlns:a="http://schemas.openxmlformats.org/drawingml/2006/main" xmlns:r="http://schemas.openxmlformats.org/officeDocument/2006/relationships" xmlns:p="http://schemas.openxmlformats.org/presentationml/2006/main">
  <p:tag name="NAME" val="TrackerNumBlu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590.xml><?xml version="1.0" encoding="utf-8"?>
<p:tagLst xmlns:a="http://schemas.openxmlformats.org/drawingml/2006/main" xmlns:r="http://schemas.openxmlformats.org/officeDocument/2006/relationships" xmlns:p="http://schemas.openxmlformats.org/presentationml/2006/main">
  <p:tag name="NAME" val="TrackerNumBlue"/>
</p:tagLst>
</file>

<file path=ppt/tags/tag591.xml><?xml version="1.0" encoding="utf-8"?>
<p:tagLst xmlns:a="http://schemas.openxmlformats.org/drawingml/2006/main" xmlns:r="http://schemas.openxmlformats.org/officeDocument/2006/relationships" xmlns:p="http://schemas.openxmlformats.org/presentationml/2006/main">
  <p:tag name="NAME" val="TrackerNumBlue"/>
</p:tagLst>
</file>

<file path=ppt/tags/tag592.xml><?xml version="1.0" encoding="utf-8"?>
<p:tagLst xmlns:a="http://schemas.openxmlformats.org/drawingml/2006/main" xmlns:r="http://schemas.openxmlformats.org/officeDocument/2006/relationships" xmlns:p="http://schemas.openxmlformats.org/presentationml/2006/main">
  <p:tag name="NAME" val="TrackerNumBlu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95.xml><?xml version="1.0" encoding="utf-8"?>
<p:tagLst xmlns:a="http://schemas.openxmlformats.org/drawingml/2006/main" xmlns:r="http://schemas.openxmlformats.org/officeDocument/2006/relationships" xmlns:p="http://schemas.openxmlformats.org/presentationml/2006/main">
  <p:tag name="NAME" val="TrackerNumBlu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7.xml><?xml version="1.0" encoding="utf-8"?>
<p:tagLst xmlns:a="http://schemas.openxmlformats.org/drawingml/2006/main" xmlns:r="http://schemas.openxmlformats.org/officeDocument/2006/relationships" xmlns:p="http://schemas.openxmlformats.org/presentationml/2006/main">
  <p:tag name="NAME" val="TrackerNumBlu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NAME" val="TrackerNumBl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NAME" val="TrackerNumBlu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NAME" val="TrackerNumBlu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NAME" val="TrackerNumBlue"/>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NAME" val="TrackerNumBlu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NAME" val="TrackerNumBlu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612.xml><?xml version="1.0" encoding="utf-8"?>
<p:tagLst xmlns:a="http://schemas.openxmlformats.org/drawingml/2006/main" xmlns:r="http://schemas.openxmlformats.org/officeDocument/2006/relationships" xmlns:p="http://schemas.openxmlformats.org/presentationml/2006/main">
  <p:tag name="SHAPENAME" val="4. Footnote"/>
</p:tagLst>
</file>

<file path=ppt/tags/tag613.xml><?xml version="1.0" encoding="utf-8"?>
<p:tagLst xmlns:a="http://schemas.openxmlformats.org/drawingml/2006/main" xmlns:r="http://schemas.openxmlformats.org/officeDocument/2006/relationships" xmlns:p="http://schemas.openxmlformats.org/presentationml/2006/main">
  <p:tag name="NAME" val="TrackerNumWhite"/>
</p:tagLst>
</file>

<file path=ppt/tags/tag6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5.xml><?xml version="1.0" encoding="utf-8"?>
<p:tagLst xmlns:a="http://schemas.openxmlformats.org/drawingml/2006/main" xmlns:r="http://schemas.openxmlformats.org/officeDocument/2006/relationships" xmlns:p="http://schemas.openxmlformats.org/presentationml/2006/main">
  <p:tag name="NAME" val="TrackerNumBlue"/>
</p:tagLst>
</file>

<file path=ppt/tags/tag6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22.xml><?xml version="1.0" encoding="utf-8"?>
<p:tagLst xmlns:a="http://schemas.openxmlformats.org/drawingml/2006/main" xmlns:r="http://schemas.openxmlformats.org/officeDocument/2006/relationships" xmlns:p="http://schemas.openxmlformats.org/presentationml/2006/main">
  <p:tag name="NAME" val="TrackerNumBlu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NAME" val="TrackerNumBlu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o6gvMKV3jwm1P4aN3Nb9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akQPQg7zKF6PmtqSM6or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GiXoIqMnIwX22tP9PGt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mRTpHLFBD35wPbPkczVMdA"/>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NY0gBVV.Prrx_0I90erWu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5.xml><?xml version="1.0" encoding="utf-8"?>
<p:tagLst xmlns:a="http://schemas.openxmlformats.org/drawingml/2006/main" xmlns:r="http://schemas.openxmlformats.org/officeDocument/2006/relationships" xmlns:p="http://schemas.openxmlformats.org/presentationml/2006/main">
  <p:tag name="NAME" val="SingleBoatText"/>
</p:tagLst>
</file>

<file path=ppt/tags/tag96.xml><?xml version="1.0" encoding="utf-8"?>
<p:tagLst xmlns:a="http://schemas.openxmlformats.org/drawingml/2006/main" xmlns:r="http://schemas.openxmlformats.org/officeDocument/2006/relationships" xmlns:p="http://schemas.openxmlformats.org/presentationml/2006/main">
  <p:tag name="NAME" val="SingleBoatText"/>
</p:tagLst>
</file>

<file path=ppt/tags/tag97.xml><?xml version="1.0" encoding="utf-8"?>
<p:tagLst xmlns:a="http://schemas.openxmlformats.org/drawingml/2006/main" xmlns:r="http://schemas.openxmlformats.org/officeDocument/2006/relationships" xmlns:p="http://schemas.openxmlformats.org/presentationml/2006/main">
  <p:tag name="NAME" val="SingleBoatText"/>
</p:tagLst>
</file>

<file path=ppt/tags/tag98.xml><?xml version="1.0" encoding="utf-8"?>
<p:tagLst xmlns:a="http://schemas.openxmlformats.org/drawingml/2006/main" xmlns:r="http://schemas.openxmlformats.org/officeDocument/2006/relationships" xmlns:p="http://schemas.openxmlformats.org/presentationml/2006/main">
  <p:tag name="NAME" val="SingleBoatText"/>
</p:tagLst>
</file>

<file path=ppt/tags/tag9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5">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36D8CC72-15D2-436A-891A-CFB2C647E358}">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8595HP01_CF_16x9_ENG_V1</Template>
  <Application>Microsoft Office PowerPoint</Application>
  <PresentationFormat>Widescreen</PresentationFormat>
  <Slides>68</Slides>
  <Notes>12</Notes>
  <HiddenSlides>0</HiddenSlide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Cover</vt:lpstr>
      <vt:lpstr>Page Design</vt:lpstr>
      <vt:lpstr>PowerPoint Presentation</vt:lpstr>
      <vt:lpstr>Agenda</vt:lpstr>
      <vt:lpstr>Agenda</vt:lpstr>
      <vt:lpstr>Batch Zero Revision Request Timeline</vt:lpstr>
      <vt:lpstr>Reminder of Scope and Priorities</vt:lpstr>
      <vt:lpstr>CLR and BYOG frameworks are being integrated into Batch Zero filing, forming a first comprehensive design with further refinement over time</vt:lpstr>
      <vt:lpstr>Scope Mapping</vt:lpstr>
      <vt:lpstr>Agenda</vt:lpstr>
      <vt:lpstr>Key updates in April 30 PGRR145 ERCOT comments, including implementation of PUCT guidance </vt:lpstr>
      <vt:lpstr>April 30th comments/approach: proposed “bookend” allocation  Approach addresses developer ‘gap year’ concerns at the cost of extending the Batch Zero timeline</vt:lpstr>
      <vt:lpstr>Batch Zero Adjusted Timelines Comparison</vt:lpstr>
      <vt:lpstr>Alternative option: "Rollover" approach</vt:lpstr>
      <vt:lpstr>Agenda</vt:lpstr>
      <vt:lpstr>BYOG construct – Summary of key design choices presented at April 23 Special ROS meeting</vt:lpstr>
      <vt:lpstr>A Bring Your Own Generation (BYOG) approach should help stakeholders to solve some of the issues raised with the LLI process</vt:lpstr>
      <vt:lpstr>A coordinated load–generation study framework is required to enable a viable BYOG construct</vt:lpstr>
      <vt:lpstr>Study treatment should separate generation, load allocation and transmission planning while capturing full facility impact</vt:lpstr>
      <vt:lpstr>Co-located load and generation are governed by three separate ERCOT evaluation processes</vt:lpstr>
      <vt:lpstr>PUN with Self-Limited Withdrawal (BYOG) – Operational Model</vt:lpstr>
      <vt:lpstr>Sequential BYOG interconnection timeline across Batch, Generation, and Transmission planning processes </vt:lpstr>
      <vt:lpstr>Summary of May 2 Comments: WLPUN Framework</vt:lpstr>
      <vt:lpstr>WLPUN Definition</vt:lpstr>
      <vt:lpstr>WLPUN Prerequisites</vt:lpstr>
      <vt:lpstr>Form X: Withdrawal-Limited Private Use Network Designation (1/2)</vt:lpstr>
      <vt:lpstr>Form X: Withdrawal-Limited Private Use Network Designation (2/2)</vt:lpstr>
      <vt:lpstr>WLPUN Batch Zero Study</vt:lpstr>
      <vt:lpstr>Stability and cascading constraints may cap load below requested levels – even with excess on-site generation</vt:lpstr>
      <vt:lpstr>WLPUN Commitment Requirements</vt:lpstr>
      <vt:lpstr>WLPUN Operations</vt:lpstr>
      <vt:lpstr>Operational monitoring and control are required to ensure reliable WLPUN integration in Batch Zero</vt:lpstr>
      <vt:lpstr>ERCOT will need future NPRR on PUN Telemetry and RUC Requirements</vt:lpstr>
      <vt:lpstr>Agenda</vt:lpstr>
      <vt:lpstr>Comments Filed after April 23rd, 2026 </vt:lpstr>
      <vt:lpstr>Key open issues from stakeholder comments</vt:lpstr>
      <vt:lpstr>RPG study validity proposal: Backdating RPG projects breaks deterministic, reliability-based ordering</vt:lpstr>
      <vt:lpstr>Next Steps – Batch Zero Revision Request Timeline</vt:lpstr>
      <vt:lpstr>Appendix</vt:lpstr>
      <vt:lpstr>Load energization is limited by withdrawal limits and further enabled by co-located generation</vt:lpstr>
      <vt:lpstr>Clarifications on example configurations and their classification as PCLR and/or BYOG</vt:lpstr>
      <vt:lpstr>PUN design enables net export while serving large load under defined operating limits</vt:lpstr>
      <vt:lpstr>Batch Zero Overview – Two Phases</vt:lpstr>
      <vt:lpstr>Batch Zero Study Scope Overview</vt:lpstr>
      <vt:lpstr>Batch Zero Study Methodology and Study Elements</vt:lpstr>
      <vt:lpstr>Outputs, Deliverables, and Timeline</vt:lpstr>
      <vt:lpstr>Batch Zero process flow chart for studied load</vt:lpstr>
      <vt:lpstr>Proposed Batch Zero Timeline</vt:lpstr>
      <vt:lpstr>Case Build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 Principles for ERCOT's Proposed Batch Zero Criteria</vt:lpstr>
      <vt:lpstr>Eligibility flowchart: how to assess if a load is included for Batch Zero?</vt:lpstr>
      <vt:lpstr>Deep-dive: “Included as base load” (1/6)</vt:lpstr>
      <vt:lpstr>Deep-dive: “Included as base load” (2/6)</vt:lpstr>
      <vt:lpstr>Deep-dive: “Included as base load” (3/6)</vt:lpstr>
      <vt:lpstr>Deep-dive: “Included as base load” (4/6)</vt:lpstr>
      <vt:lpstr>Deep-dive: “Included as base load” (5/6)</vt:lpstr>
      <vt:lpstr>Deep-dive: “Included as base load” (6/6)</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revision>3</cp:revision>
  <dcterms:created xsi:type="dcterms:W3CDTF">2026-03-23T21:54:52Z</dcterms:created>
  <dcterms:modified xsi:type="dcterms:W3CDTF">2026-05-04T17:28:33Z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MSIP_Label_7084cbda-52b8-46fb-a7b7-cb5bd465ed85_Enabled">
    <vt:lpwstr>true</vt:lpwstr>
  </property>
  <property fmtid="{D5CDD505-2E9C-101B-9397-08002B2CF9AE}" pid="12" name="MSIP_Label_7084cbda-52b8-46fb-a7b7-cb5bd465ed85_SetDate">
    <vt:lpwstr>2026-03-23T22:29:58Z</vt:lpwstr>
  </property>
  <property fmtid="{D5CDD505-2E9C-101B-9397-08002B2CF9AE}" pid="13" name="MSIP_Label_7084cbda-52b8-46fb-a7b7-cb5bd465ed85_Method">
    <vt:lpwstr>Standard</vt:lpwstr>
  </property>
  <property fmtid="{D5CDD505-2E9C-101B-9397-08002B2CF9AE}" pid="14" name="MSIP_Label_7084cbda-52b8-46fb-a7b7-cb5bd465ed85_Name">
    <vt:lpwstr>Internal</vt:lpwstr>
  </property>
  <property fmtid="{D5CDD505-2E9C-101B-9397-08002B2CF9AE}" pid="15" name="MSIP_Label_7084cbda-52b8-46fb-a7b7-cb5bd465ed85_SiteId">
    <vt:lpwstr>0afb747d-bff7-4596-a9fc-950ef9e0ec45</vt:lpwstr>
  </property>
  <property fmtid="{D5CDD505-2E9C-101B-9397-08002B2CF9AE}" pid="16" name="MSIP_Label_7084cbda-52b8-46fb-a7b7-cb5bd465ed85_ActionId">
    <vt:lpwstr>508ae287-7fd8-4e1f-aa98-6eff3bb679d0</vt:lpwstr>
  </property>
  <property fmtid="{D5CDD505-2E9C-101B-9397-08002B2CF9AE}" pid="17" name="MSIP_Label_7084cbda-52b8-46fb-a7b7-cb5bd465ed85_ContentBits">
    <vt:lpwstr>0</vt:lpwstr>
  </property>
  <property fmtid="{D5CDD505-2E9C-101B-9397-08002B2CF9AE}" pid="18" name="MSIP_Label_7084cbda-52b8-46fb-a7b7-cb5bd465ed85_Tag">
    <vt:lpwstr>10, 3, 0, 2</vt:lpwstr>
  </property>
  <property fmtid="{D5CDD505-2E9C-101B-9397-08002B2CF9AE}" pid="19" name="ContentTypeId">
    <vt:lpwstr>0x0101003CD0E9D229717A45A0F014C745A02018</vt:lpwstr>
  </property>
  <property fmtid="{D5CDD505-2E9C-101B-9397-08002B2CF9AE}" pid="20" name="_dlc_DocIdItemGuid">
    <vt:lpwstr>326bcee0-290d-4492-b070-969f95cde5f7</vt:lpwstr>
  </property>
</Properties>
</file>