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2"/>
  </p:notesMasterIdLst>
  <p:sldIdLst>
    <p:sldId id="256" r:id="rId4"/>
    <p:sldId id="261" r:id="rId5"/>
    <p:sldId id="272" r:id="rId6"/>
    <p:sldId id="268" r:id="rId7"/>
    <p:sldId id="270" r:id="rId8"/>
    <p:sldId id="273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7267" autoAdjust="0"/>
  </p:normalViewPr>
  <p:slideViewPr>
    <p:cSldViewPr snapToGrid="0">
      <p:cViewPr varScale="1">
        <p:scale>
          <a:sx n="96" d="100"/>
          <a:sy n="96" d="100"/>
        </p:scale>
        <p:origin x="10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95559C-BCDA-4A1A-BE5B-8C4875F1EF1B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FF2BF2-B7F3-466E-B634-9595EB5325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38707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662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38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E2C15-566C-49AC-ECF6-FE3528530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0F88AD-4F32-9915-B590-B9EAF0CAFB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4F6515-94A3-28C8-6E7A-73BFB23718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E772AB-4566-E864-3E94-8F4F18D674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725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AA454-A430-88D5-07A5-89E445925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507FE0-FD6C-9DDE-D852-C91BA76398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D9D653-1019-4059-E5E4-661883D224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6A1E35-8978-AC83-B5B3-7A8BBB2669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803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9E32A-2824-7ED1-8D8D-2EBE85CF2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B4E5DC-0EF2-5AF0-464F-343EA08F44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2D817C-F616-4178-70AF-5F967612B9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340EBD1E-0354-A4BF-3510-17F61DB6895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A0711-FCCC-67A0-7F7E-12B19D4135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194AF-8018-629B-B5D2-46F79DAC49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8270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C2E6D-0BC8-BD2C-437F-7D9ADB6F6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B9A21D-D583-736A-47EC-6C07CB6359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0CE567-2140-6F4E-B3E6-C4225EFE01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A9DF65EB-DB69-397D-2445-A5D00C26313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DE93B9-4D9F-383C-750A-B7BE1CDEA43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9A7F8-5E8F-BD37-835A-137F3421AC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5618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985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780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B1FC9-FFD7-6E34-4A85-7863D51A35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3648BA-DD66-217F-F897-5B0767759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F44A4-A01F-E036-B2E7-C805E87D5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E3EF2-5779-548B-F28F-B7BD189D4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F354E5-6F2D-259F-2CB0-CAC924DC3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83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08F1F-6CA2-3E38-C505-A058C6A93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044FD4-29B1-9E39-C6A3-96871FD2AC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896FD-83C9-E6F7-FB4C-C2DE944BE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40B68-9E59-1F9B-3D6D-1F91AFF4B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4DE7D-1F30-32CD-A4D4-4B5A4D871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91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713503-5E2B-C79C-5A6F-014CFFE8C5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0B7598-5405-F4B7-7C00-970D57EBA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10D7E-C235-7147-EE04-5E5F591D9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DBD3E-1FEF-00FF-2BE3-026F57E71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F0A61-8279-1D33-88A1-960939072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77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16526-AECC-0CA6-FAB1-54AB361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30628-BEF3-B4D0-C28D-E46DB9919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6748BD-22B7-2FCE-B979-985140AA1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504AA-BCB6-B9C8-ABB8-77927503A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D1E89-0E80-AF1A-6990-F2DC7F980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524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8898-2144-4417-668C-15A17A99A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401FD-6AC3-0A48-453A-7112B5DBA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2FEF7-E6E2-0E7C-CCBB-385D9B89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E66E6-A00C-EB83-3204-B083BAC4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F262F-5DB0-55C2-1587-9C0AFA85D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591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4C533-A429-00D2-9729-10CD6E576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D080D-C43D-61D6-3A50-BDAD152610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A77C4F-0E41-560A-32CE-DAB8F40188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A4D3B-8CAD-85E7-8A4B-D4BCF6A4D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59D9E6-A135-F5AC-2A6C-CA2A885E4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28A97-9748-1B1B-2B88-4A6D06983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969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CC85B-3EF8-B829-9265-54AFAF62C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2D8F8-1E22-C7C0-5D49-7DE07D7B8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7B4D2-6D49-82F0-D2A8-70CCCB9238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C9BA64-B198-CE24-13ED-1167EEE53D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3B1373-4064-A43F-F11A-9B757C2B0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C4716C-2541-6FE9-C387-63D02F5AD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1EFC06-D0DB-CFEC-D9C7-BADC49177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FDCD72-A3B8-9AD4-CA82-B94F7BDE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11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12AC9-2EA0-A442-5AAB-4751E87BE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F385C2-B597-1241-BEE1-BA171876A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E9A223-8BEB-0464-1DE8-506536608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3DFCE3-EF58-31CD-8E4F-BD43BACC6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020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6C7D51-A448-96AA-0694-E1A407C5E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6F63D3-5819-E817-D5B6-045EACA93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478A5C-E0CA-2D79-C5AF-B1CCCE21C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73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ACEE-EC86-8F6C-E997-4EC9FC31C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76236-6997-E579-8E20-37DD80517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57FA94-DD43-856C-1C6E-D01ACEFA4E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B2860E-4245-9714-48BF-846EBF5D7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F3C29-09B2-2638-6C74-4497E78A9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05B58B-AC61-4C68-77E6-AFEE96A2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837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43587-0B54-3A5E-CA23-97E798D38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7F0BFD-FFD5-1F7E-C892-8EEADD162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D0130E-068E-E39B-9706-F63808D9A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52ACF-B61F-2E42-39F7-0FAA3637A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FCC59C-2A6B-6CA9-67D1-8F05511F5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07D63A-66B5-CFB4-362A-C03600175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440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104405-6925-0364-D14C-668D70E96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33E5B-AAC8-C165-E1F9-B3920B7FA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9B2C8-6DD4-C2B9-01F7-FAB22A93DB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16E5E2-5900-486E-BE25-48B61F262A9B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F1314-E2C1-86A4-2AA3-6D3BF448D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274C5-7260-C856-EF50-D1CEDB35FE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173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8E97C3-E778-C3F3-7FAF-DCE6A019D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May PLWG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305B1D-E78C-D580-1CB3-7945DFEF4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400" dirty="0"/>
              <a:t>Mina Turner, PLWG Chair</a:t>
            </a:r>
          </a:p>
          <a:p>
            <a:pPr algn="l"/>
            <a:r>
              <a:rPr lang="en-US" sz="2400" dirty="0"/>
              <a:t>Kiran Kota, PLWG Vice-Chair</a:t>
            </a:r>
          </a:p>
          <a:p>
            <a:pPr algn="l"/>
            <a:r>
              <a:rPr lang="en-US" dirty="0"/>
              <a:t>May 7</a:t>
            </a:r>
            <a:r>
              <a:rPr lang="en-US" baseline="30000" dirty="0"/>
              <a:t>th</a:t>
            </a:r>
            <a:r>
              <a:rPr lang="en-US" dirty="0"/>
              <a:t> , 2026</a:t>
            </a:r>
            <a:endParaRPr lang="en-US" sz="2400" dirty="0"/>
          </a:p>
        </p:txBody>
      </p:sp>
      <p:sp>
        <p:nvSpPr>
          <p:cNvPr id="34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723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91F8B-B7C8-4631-EAF9-65D8FB1F4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660" y="330128"/>
            <a:ext cx="11096739" cy="6246518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128, Regional Planning Group Review of Grid Enhancing Technologies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altLang="en-US" sz="1900" dirty="0"/>
              <a:t>TEBA filed comments to remove the RPG and RTP obligations and added an annual forum to be hosted by ERCOT on advanced transmission technologies.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altLang="en-US" sz="1900" dirty="0"/>
              <a:t>ERCOT expressed concerns about including the forum requirement in a binding planning guide, seeking to understand the intention behind this proposal. TEBA explained need to have a record to ensure continuous discussion.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altLang="en-US" sz="1900" dirty="0"/>
              <a:t>Agreement for TEBA and ERCOT to collaborate on potential wording adjustment.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altLang="en-US" sz="1900" dirty="0"/>
              <a:t>TEBA agreed to table one more month with the goal to send to ROS for vote at the next PLWG meeting.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130 - Related to NPRR 1295, GTC Exit Solutions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Ongoing collaboration with ERCOT.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Still lack of consensus on language. Sponsors will continue efforts to improve language.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PGRR tabled another month for further discussion</a:t>
            </a:r>
          </a:p>
          <a:p>
            <a:pPr marL="457200" lvl="1" indent="0">
              <a:buNone/>
            </a:pPr>
            <a:endParaRPr lang="en-US" sz="2300" dirty="0"/>
          </a:p>
          <a:p>
            <a:pPr lvl="1"/>
            <a:endParaRPr lang="en-US" sz="2100" dirty="0"/>
          </a:p>
          <a:p>
            <a:pPr marL="457200" lvl="1" indent="0">
              <a:buNone/>
            </a:pPr>
            <a:endParaRPr lang="en-US" sz="2100" dirty="0"/>
          </a:p>
          <a:p>
            <a:pPr marL="457200" lvl="1" indent="0">
              <a:buNone/>
            </a:pPr>
            <a:endParaRPr lang="en-US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470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C4ADA-C2F9-0840-D92F-997CF2439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753A5-0402-C05A-8BFB-310EEF06E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660" y="330128"/>
            <a:ext cx="11096739" cy="6246518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134 – Interconnection Studies Reform for Dispatchable Loads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Discussion at PLWG whether this PGRR should be withdrawn due PGRR 145 inclusion of CLR loads.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PGRR will remain tabled at PLWG until further clarity, likely by July.</a:t>
            </a:r>
            <a:endParaRPr lang="en-US" sz="2300" dirty="0"/>
          </a:p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140 – Related to NPRR1317, Creation of Non-Settled Generator (NSG) and Clarification of the Types, Usage, and Registration of Distributed Generation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Ongoing discussions with ERCOT with no timeline for revisions or proposal.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Concerns were raised about the definition of "non-settled generator" and its implications for energy storage systems (ESS) and resources.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The current definition might classify all energy storage systems as generators, creating potential issues for non-generator systems like battery storage used by data centers.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The topic of ESS is emphasized to ensure accurate classification and avoid potential misclassification as generators.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The decision was made to keep PGRR140 tabled for another month, awaiting further updates and revisions from ERCOT.</a:t>
            </a:r>
          </a:p>
          <a:p>
            <a:pPr marL="457200" lvl="1" indent="0">
              <a:buNone/>
            </a:pPr>
            <a:endParaRPr lang="en-US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951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A4038-2D35-ED52-34DC-9682B604B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8A3E4-9F40-3175-E339-34E689121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238234"/>
            <a:ext cx="11210925" cy="6480618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141 – Large Load Interconnection</a:t>
            </a:r>
            <a:r>
              <a:rPr lang="en-US" sz="2100" dirty="0"/>
              <a:t> </a:t>
            </a:r>
            <a:r>
              <a:rPr lang="en-US" sz="2400" b="1" dirty="0">
                <a:cs typeface="Times New Roman" panose="02020603050405020304" pitchFamily="18" charset="0"/>
              </a:rPr>
              <a:t>Study Reform for Substantiated Load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PGRR was previously sent to ROS for a vote and was sent back to PLWG for further discussion.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No Comments filed or further discussion.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Group consensus is to keep PGRR141 tabled until batch zero discussions provide more clarity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Continue to be tabled at PLWG. </a:t>
            </a:r>
          </a:p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142 – </a:t>
            </a:r>
            <a:r>
              <a:rPr lang="en-US" b="1" dirty="0"/>
              <a:t>In-Kind Definition for Generation</a:t>
            </a:r>
            <a:endParaRPr lang="en-US" sz="2400" b="1" dirty="0"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Term 'in kind' for generation equipment replacement in two scenarios: (1) replacing equipment with the same or similar specifications when the original model is no longer manufactured; and (2) replacing equipment from a defunct manufacturer with a comparable alternative.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Comments from multiple stakeholders. The need for a clear definition to prevent replacing equipment and concerns for potential loopholes allowing for significant equipment changes under the guise of “in-kind” replacement.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Discussion on impacts of the proposed definition on repower process. Need to perform studies to maintain system reliability.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Continue to be tabled at PLWG to refine the definition and address ERCOT concerns.</a:t>
            </a:r>
          </a:p>
          <a:p>
            <a:pPr marL="800100" lvl="1" indent="-342900">
              <a:spcAft>
                <a:spcPts val="1200"/>
              </a:spcAft>
            </a:pPr>
            <a:endParaRPr lang="en-US" sz="1900" dirty="0"/>
          </a:p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1671778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98B62-DF77-CEEC-825E-1C99DE47C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1A2C9-6790-8293-E346-E117B5035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783" y="267847"/>
            <a:ext cx="10515600" cy="5919055"/>
          </a:xfrm>
        </p:spPr>
        <p:txBody>
          <a:bodyPr>
            <a:normAutofit/>
          </a:bodyPr>
          <a:lstStyle/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144 –  Dynamic Model Submission and Review Requirements for Large Loads Including Large Electronic Loads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ERCOT presented a slide deck on comments received on PGRR 144. Objective of PGRR144 is to clarify dynamic model submission requirements and improve the review process for larger loads.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Concerns were raised regarding Section 6.2, paragraph six, about model quality tests for large loads.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The review process for potential modifications to existing large electronic loads was discussed, focusing on changes affecting ride-through capability. ERCOT clarified that existing operations will not be affected by the modification review process.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Stakeholders expressed concern that language might discourage submission of accurate model information and potential business implications.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ERCOT would like feedback via email.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A review of language modifications will be conducted based on the feedback received.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The discussion on PGRR144 will be tabled for another month to allow for further review.</a:t>
            </a:r>
          </a:p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98233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D580D-8452-7B40-C983-43146ABA2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172B0-A0E9-8099-C049-215B6B1EF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783" y="267847"/>
            <a:ext cx="10515600" cy="6381431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NPRR 1286 – Establish Multi-Value Criteria for Resiliency Related Transmission Project Evaluation – Sponsor still in conversation with ERCOT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NPRR had previously been at PLWG and moved to ROS.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TIEC raised concerns about ERCOT’s methodology that values resiliency benefits based on total project costs rather than actual resiliency value.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TIEC recommends opposing or tabling the NPRR until a better methodology valuing resiliency benefits is developed.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ERCOT addressed TIEC's concerns and highlighted continuous challenges in accurately quantifying resilience benefits.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ERCOT acknowledges their proposed method is not perfect but suggests moving forward with a vote to have a criteria in place.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ERCOT evaluated TIEC's three alternative proposals but found issues with all of them, pertaining to practicality and alignment with commission rules.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ERCOT is open to revisiting and revising the methodology once better industry practices are established.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ERCOT highlighted the urgency in establishing a multivalent criteria due to pressing deadlines, though no strict timeline exists.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Discussion concluded with decision to move NPRR1286 back to ROS for a vote.</a:t>
            </a:r>
          </a:p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908180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4E07F-5D54-F862-4852-B377716A1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540" y="289358"/>
            <a:ext cx="10515600" cy="6334180"/>
          </a:xfrm>
        </p:spPr>
        <p:txBody>
          <a:bodyPr>
            <a:normAutofit/>
          </a:bodyPr>
          <a:lstStyle/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Tabled Items</a:t>
            </a:r>
            <a:endParaRPr lang="en-US" sz="2100" b="1" dirty="0">
              <a:cs typeface="Times New Roman" panose="02020603050405020304" pitchFamily="18" charset="0"/>
            </a:endParaRPr>
          </a:p>
          <a:p>
            <a:pPr>
              <a:spcBef>
                <a:spcPts val="2400"/>
              </a:spcBef>
              <a:spcAft>
                <a:spcPts val="1200"/>
              </a:spcAft>
            </a:pPr>
            <a:r>
              <a:rPr lang="en-US" sz="2100" dirty="0">
                <a:cs typeface="Times New Roman" panose="02020603050405020304" pitchFamily="18" charset="0"/>
              </a:rPr>
              <a:t>PGRR 126- Related to NPRR 1284</a:t>
            </a:r>
          </a:p>
          <a:p>
            <a:pPr>
              <a:spcBef>
                <a:spcPts val="2400"/>
              </a:spcBef>
              <a:spcAft>
                <a:spcPts val="1200"/>
              </a:spcAft>
            </a:pPr>
            <a:r>
              <a:rPr lang="en-US" sz="2100" dirty="0">
                <a:cs typeface="Times New Roman" panose="02020603050405020304" pitchFamily="18" charset="0"/>
              </a:rPr>
              <a:t>PGRR 122 -Reliability Performance Criteria for Loss of Load – Pending ongoing large load conversations.</a:t>
            </a:r>
          </a:p>
          <a:p>
            <a:pPr>
              <a:spcBef>
                <a:spcPts val="2400"/>
              </a:spcBef>
              <a:spcAft>
                <a:spcPts val="1200"/>
              </a:spcAft>
            </a:pPr>
            <a:r>
              <a:rPr lang="en-US" sz="2100" dirty="0">
                <a:cs typeface="Times New Roman" panose="02020603050405020304" pitchFamily="18" charset="0"/>
              </a:rPr>
              <a:t>PGRR 124 - ESR Maintenance Exception to Modifications- Sponsor would like to continue to table while they have conversations with ERCOT.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848368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EEEDE-776B-A351-B35D-59A1A255C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13" y="2485755"/>
            <a:ext cx="10515600" cy="1325563"/>
          </a:xfrm>
        </p:spPr>
        <p:txBody>
          <a:bodyPr/>
          <a:lstStyle/>
          <a:p>
            <a:r>
              <a:rPr lang="en-US" dirty="0"/>
              <a:t>Questions ?</a:t>
            </a:r>
          </a:p>
        </p:txBody>
      </p:sp>
    </p:spTree>
    <p:extLst>
      <p:ext uri="{BB962C8B-B14F-4D97-AF65-F5344CB8AC3E}">
        <p14:creationId xmlns:p14="http://schemas.microsoft.com/office/powerpoint/2010/main" val="3845491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jkzNmUyMmQ1LTQ1YTctNGNiNy05NWFiLTFhYThjN2M4ODc4OSIgdmFsdWU9IiIgeG1sbnM9Imh0dHA6Ly93d3cuYm9sZG9uamFtZXMuY29tLzIwMDgvMDEvc2llL2ludGVybmFsL2xhYmVsIiAvPjxlbGVtZW50IHVpZD0iZDE0ZjVjMzYtZjQ0YS00MzE1LWI0MzgtMDA1Y2ZlOGYwNjlmIiB2YWx1ZT0iIiB4bWxucz0iaHR0cDovL3d3dy5ib2xkb25qYW1lcy5jb20vMjAwOC8wMS9zaWUvaW50ZXJuYWwvbGFiZWwiIC8+PC9zaXNsPjxVc2VyTmFtZT5DT1JQXHMyNzExNDI8L1VzZXJOYW1lPjxEYXRlVGltZT44LzUvMjAyNSA5OjQ2OjQxIFBNPC9EYXRlVGltZT48TGFiZWxTdHJpbmc+VW5jYXRlZ29yaXplZDwvTGFiZWxTdHJpbmc+PC9pdGVtPjxpdGVtPjxzaXNsIHNpc2xWZXJzaW9uPSIwIiBwb2xpY3k9ImU5YzBiOGQ3LWJkYjQtNGZkMy1iNjJhLWY1MDMyN2FhZWZjZSIgb3JpZ2luPSJ1c2VyU2VsZWN0ZWQiPjxlbGVtZW50IHVpZD0iYzVmOGViMTItNWIyNy00MzlkLWFhYTYtMzQwMmFmNjI2ZmEzIiB2YWx1ZT0iIiB4bWxucz0iaHR0cDovL3d3dy5ib2xkb25qYW1lcy5jb20vMjAwOC8wMS9zaWUvaW50ZXJuYWwvbGFiZWwiIC8+PGVsZW1lbnQgdWlkPSJkMTRmNWMzNi1mNDRhLTQzMTUtYjQzOC0wMDVjZmU4ZjA2OWYiIHZhbHVlPSIiIHhtbG5zPSJodHRwOi8vd3d3LmJvbGRvbmphbWVzLmNvbS8yMDA4LzAxL3NpZS9pbnRlcm5hbC9sYWJlbCIgLz48L3Npc2w+PFVzZXJOYW1lPkNPUlBcczI0NTUxMTwvVXNlck5hbWU+PERhdGVUaW1lPjEyLzIvMjAyNSAxMjoxNDowOSBBTTwvRGF0ZVRpbWU+PExhYmVsU3RyaW5nPkFFUCBQdWJsaWM8L0xhYmVsU3RyaW5nPjwvaXRlbT48L2xhYmVsSGlzdG9yeT4=</Value>
</WrappedLabelHistory>
</file>

<file path=customXml/item2.xml><?xml version="1.0" encoding="utf-8"?>
<sisl xmlns:xsd="http://www.w3.org/2001/XMLSchema" xmlns:xsi="http://www.w3.org/2001/XMLSchema-instance" xmlns="http://www.boldonjames.com/2008/01/sie/internal/label" sislVersion="0" policy="e9c0b8d7-bdb4-4fd3-b62a-f50327aaefce" origin="userSelected">
  <element uid="c5f8eb12-5b27-439d-aaa6-3402af626fa3" value=""/>
  <element uid="d14f5c36-f44a-4315-b438-005cfe8f069f" value=""/>
</sisl>
</file>

<file path=customXml/itemProps1.xml><?xml version="1.0" encoding="utf-8"?>
<ds:datastoreItem xmlns:ds="http://schemas.openxmlformats.org/officeDocument/2006/customXml" ds:itemID="{5C5FAABD-A7BB-49A3-93EE-0F642ECD601E}">
  <ds:schemaRefs>
    <ds:schemaRef ds:uri="http://www.w3.org/2001/XMLSchema"/>
    <ds:schemaRef ds:uri="http://www.boldonjames.com/2016/02/Classifier/internal/wrappedLabelHistory"/>
  </ds:schemaRefs>
</ds:datastoreItem>
</file>

<file path=customXml/itemProps2.xml><?xml version="1.0" encoding="utf-8"?>
<ds:datastoreItem xmlns:ds="http://schemas.openxmlformats.org/officeDocument/2006/customXml" ds:itemID="{ED6C4A68-4533-4A59-A7C8-AB7BDC266E0F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2433</TotalTime>
  <Words>896</Words>
  <Application>Microsoft Office PowerPoint</Application>
  <PresentationFormat>Widescreen</PresentationFormat>
  <Paragraphs>65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Times New Roman</vt:lpstr>
      <vt:lpstr>Office Theme</vt:lpstr>
      <vt:lpstr>May PLWG Update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 ?</vt:lpstr>
    </vt:vector>
  </TitlesOfParts>
  <Company>American Electric Power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Erin J Rasmussen</dc:creator>
  <cp:lastModifiedBy>Mina Y Turner</cp:lastModifiedBy>
  <cp:revision>62</cp:revision>
  <dcterms:created xsi:type="dcterms:W3CDTF">2025-08-05T21:34:12Z</dcterms:created>
  <dcterms:modified xsi:type="dcterms:W3CDTF">2026-05-01T22:09:39Z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1f4bbefc-9c7a-432d-a0fb-f215af837196</vt:lpwstr>
  </property>
  <property fmtid="{D5CDD505-2E9C-101B-9397-08002B2CF9AE}" pid="3" name="bjClsUserRVM">
    <vt:lpwstr>[]</vt:lpwstr>
  </property>
  <property fmtid="{D5CDD505-2E9C-101B-9397-08002B2CF9AE}" pid="4" name="bjSaver">
    <vt:lpwstr>qu1yRNhOSqe/tY/UzWUq4LhMNMFil54C</vt:lpwstr>
  </property>
  <property fmtid="{D5CDD505-2E9C-101B-9397-08002B2CF9AE}" pid="5" name="bjDocumentLabelXML">
    <vt:lpwstr>&lt;?xml version="1.0" encoding="us-ascii"?&gt;&lt;sisl xmlns:xsd="http://www.w3.org/2001/XMLSchema" xmlns:xsi="http://www.w3.org/2001/XMLSchema-instance" sislVersion="0" policy="e9c0b8d7-bdb4-4fd3-b62a-f50327aaefce" origin="userSelected" xmlns="http://www.boldonj</vt:lpwstr>
  </property>
  <property fmtid="{D5CDD505-2E9C-101B-9397-08002B2CF9AE}" pid="6" name="bjDocumentLabelXML-0">
    <vt:lpwstr>ames.com/2008/01/sie/internal/label"&gt;&lt;element uid="c5f8eb12-5b27-439d-aaa6-3402af626fa3" value="" /&gt;&lt;element uid="d14f5c36-f44a-4315-b438-005cfe8f069f" value="" /&gt;&lt;/sisl&gt;</vt:lpwstr>
  </property>
  <property fmtid="{D5CDD505-2E9C-101B-9397-08002B2CF9AE}" pid="7" name="bjDocumentSecurityLabel">
    <vt:lpwstr>AEP Public</vt:lpwstr>
  </property>
  <property fmtid="{D5CDD505-2E9C-101B-9397-08002B2CF9AE}" pid="8" name="MSIP_Label_5c34e43d-0b77-4b2c-b224-1b46981ccfdb_SiteId">
    <vt:lpwstr>15f3c881-6b03-4ff6-8559-77bf5177818f</vt:lpwstr>
  </property>
  <property fmtid="{D5CDD505-2E9C-101B-9397-08002B2CF9AE}" pid="9" name="MSIP_Label_5c34e43d-0b77-4b2c-b224-1b46981ccfdb_Name">
    <vt:lpwstr>AEP Public</vt:lpwstr>
  </property>
  <property fmtid="{D5CDD505-2E9C-101B-9397-08002B2CF9AE}" pid="10" name="MSIP_Label_5c34e43d-0b77-4b2c-b224-1b46981ccfdb_Enabled">
    <vt:lpwstr>true</vt:lpwstr>
  </property>
  <property fmtid="{D5CDD505-2E9C-101B-9397-08002B2CF9AE}" pid="11" name="bjLabelHistoryID">
    <vt:lpwstr>{5C5FAABD-A7BB-49A3-93EE-0F642ECD601E}</vt:lpwstr>
  </property>
  <property fmtid="{D5CDD505-2E9C-101B-9397-08002B2CF9AE}" pid="12" name="bjpmDocIH">
    <vt:lpwstr>o3YjrXYXRlfLBgCaCyhgVM3HRrs8ITz0</vt:lpwstr>
  </property>
</Properties>
</file>