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0" r:id="rId4"/>
  </p:sldMasterIdLst>
  <p:notesMasterIdLst>
    <p:notesMasterId r:id="rId10"/>
  </p:notesMasterIdLst>
  <p:sldIdLst>
    <p:sldId id="256" r:id="rId5"/>
    <p:sldId id="285" r:id="rId6"/>
    <p:sldId id="294" r:id="rId7"/>
    <p:sldId id="296" r:id="rId8"/>
    <p:sldId id="297"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8E5B2A-B314-484D-B9F4-C4A4DCB32ADD}" v="2" dt="2026-05-01T19:18:38.77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7" autoAdjust="0"/>
    <p:restoredTop sz="87310" autoAdjust="0"/>
  </p:normalViewPr>
  <p:slideViewPr>
    <p:cSldViewPr snapToGrid="0">
      <p:cViewPr varScale="1">
        <p:scale>
          <a:sx n="65" d="100"/>
          <a:sy n="65" d="100"/>
        </p:scale>
        <p:origin x="972" y="25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o, Chenyan" userId="c92a7c72-a4d5-4d57-9ea3-e882fbd95b04" providerId="ADAL" clId="{4C59D35C-145D-4E48-99E4-9BC2F320BE92}"/>
    <pc:docChg chg="undo custSel addSld delSld modSld">
      <pc:chgData name="Guo, Chenyan" userId="c92a7c72-a4d5-4d57-9ea3-e882fbd95b04" providerId="ADAL" clId="{4C59D35C-145D-4E48-99E4-9BC2F320BE92}" dt="2026-05-01T19:42:58.134" v="3332" actId="255"/>
      <pc:docMkLst>
        <pc:docMk/>
      </pc:docMkLst>
      <pc:sldChg chg="modSp mod">
        <pc:chgData name="Guo, Chenyan" userId="c92a7c72-a4d5-4d57-9ea3-e882fbd95b04" providerId="ADAL" clId="{4C59D35C-145D-4E48-99E4-9BC2F320BE92}" dt="2026-05-01T18:45:15.306" v="8" actId="20577"/>
        <pc:sldMkLst>
          <pc:docMk/>
          <pc:sldMk cId="161441392" sldId="256"/>
        </pc:sldMkLst>
        <pc:spChg chg="mod">
          <ac:chgData name="Guo, Chenyan" userId="c92a7c72-a4d5-4d57-9ea3-e882fbd95b04" providerId="ADAL" clId="{4C59D35C-145D-4E48-99E4-9BC2F320BE92}" dt="2026-05-01T18:44:54.271" v="3" actId="20577"/>
          <ac:spMkLst>
            <pc:docMk/>
            <pc:sldMk cId="161441392" sldId="256"/>
            <ac:spMk id="2" creationId="{0E780425-BFA3-4F76-A3D7-DC99BE53D0EC}"/>
          </ac:spMkLst>
        </pc:spChg>
        <pc:spChg chg="mod">
          <ac:chgData name="Guo, Chenyan" userId="c92a7c72-a4d5-4d57-9ea3-e882fbd95b04" providerId="ADAL" clId="{4C59D35C-145D-4E48-99E4-9BC2F320BE92}" dt="2026-05-01T18:45:15.306" v="8" actId="20577"/>
          <ac:spMkLst>
            <pc:docMk/>
            <pc:sldMk cId="161441392" sldId="256"/>
            <ac:spMk id="3" creationId="{A4E42BE5-C11C-48C6-B3FE-69A55D3E592E}"/>
          </ac:spMkLst>
        </pc:spChg>
      </pc:sldChg>
      <pc:sldChg chg="modSp mod">
        <pc:chgData name="Guo, Chenyan" userId="c92a7c72-a4d5-4d57-9ea3-e882fbd95b04" providerId="ADAL" clId="{4C59D35C-145D-4E48-99E4-9BC2F320BE92}" dt="2026-05-01T19:42:58.134" v="3332" actId="255"/>
        <pc:sldMkLst>
          <pc:docMk/>
          <pc:sldMk cId="2525307828" sldId="285"/>
        </pc:sldMkLst>
        <pc:spChg chg="mod">
          <ac:chgData name="Guo, Chenyan" userId="c92a7c72-a4d5-4d57-9ea3-e882fbd95b04" providerId="ADAL" clId="{4C59D35C-145D-4E48-99E4-9BC2F320BE92}" dt="2026-05-01T19:42:58.134" v="3332" actId="255"/>
          <ac:spMkLst>
            <pc:docMk/>
            <pc:sldMk cId="2525307828" sldId="285"/>
            <ac:spMk id="3" creationId="{8A7312A9-53C1-D5A9-F554-1DB3ACAC44B7}"/>
          </ac:spMkLst>
        </pc:spChg>
      </pc:sldChg>
      <pc:sldChg chg="del">
        <pc:chgData name="Guo, Chenyan" userId="c92a7c72-a4d5-4d57-9ea3-e882fbd95b04" providerId="ADAL" clId="{4C59D35C-145D-4E48-99E4-9BC2F320BE92}" dt="2026-05-01T18:45:25.097" v="9" actId="47"/>
        <pc:sldMkLst>
          <pc:docMk/>
          <pc:sldMk cId="940712320" sldId="292"/>
        </pc:sldMkLst>
      </pc:sldChg>
      <pc:sldChg chg="modSp mod">
        <pc:chgData name="Guo, Chenyan" userId="c92a7c72-a4d5-4d57-9ea3-e882fbd95b04" providerId="ADAL" clId="{4C59D35C-145D-4E48-99E4-9BC2F320BE92}" dt="2026-05-01T19:12:10.147" v="2022" actId="20577"/>
        <pc:sldMkLst>
          <pc:docMk/>
          <pc:sldMk cId="90883652" sldId="294"/>
        </pc:sldMkLst>
        <pc:spChg chg="mod">
          <ac:chgData name="Guo, Chenyan" userId="c92a7c72-a4d5-4d57-9ea3-e882fbd95b04" providerId="ADAL" clId="{4C59D35C-145D-4E48-99E4-9BC2F320BE92}" dt="2026-05-01T19:12:10.147" v="2022" actId="20577"/>
          <ac:spMkLst>
            <pc:docMk/>
            <pc:sldMk cId="90883652" sldId="294"/>
            <ac:spMk id="3" creationId="{F4B7E587-D34E-0998-F5C0-FBE6883B9DD8}"/>
          </ac:spMkLst>
        </pc:spChg>
      </pc:sldChg>
      <pc:sldChg chg="del">
        <pc:chgData name="Guo, Chenyan" userId="c92a7c72-a4d5-4d57-9ea3-e882fbd95b04" providerId="ADAL" clId="{4C59D35C-145D-4E48-99E4-9BC2F320BE92}" dt="2026-05-01T18:53:56.353" v="1085" actId="47"/>
        <pc:sldMkLst>
          <pc:docMk/>
          <pc:sldMk cId="4001616064" sldId="295"/>
        </pc:sldMkLst>
      </pc:sldChg>
      <pc:sldChg chg="modSp mod">
        <pc:chgData name="Guo, Chenyan" userId="c92a7c72-a4d5-4d57-9ea3-e882fbd95b04" providerId="ADAL" clId="{4C59D35C-145D-4E48-99E4-9BC2F320BE92}" dt="2026-05-01T19:41:05.320" v="3330" actId="27636"/>
        <pc:sldMkLst>
          <pc:docMk/>
          <pc:sldMk cId="4187034962" sldId="296"/>
        </pc:sldMkLst>
        <pc:spChg chg="mod">
          <ac:chgData name="Guo, Chenyan" userId="c92a7c72-a4d5-4d57-9ea3-e882fbd95b04" providerId="ADAL" clId="{4C59D35C-145D-4E48-99E4-9BC2F320BE92}" dt="2026-05-01T19:37:49.825" v="3261" actId="1076"/>
          <ac:spMkLst>
            <pc:docMk/>
            <pc:sldMk cId="4187034962" sldId="296"/>
            <ac:spMk id="2" creationId="{E0C93FA2-1F8A-832E-22E1-516C8DBF9688}"/>
          </ac:spMkLst>
        </pc:spChg>
        <pc:spChg chg="mod">
          <ac:chgData name="Guo, Chenyan" userId="c92a7c72-a4d5-4d57-9ea3-e882fbd95b04" providerId="ADAL" clId="{4C59D35C-145D-4E48-99E4-9BC2F320BE92}" dt="2026-05-01T19:41:05.320" v="3330" actId="27636"/>
          <ac:spMkLst>
            <pc:docMk/>
            <pc:sldMk cId="4187034962" sldId="296"/>
            <ac:spMk id="3" creationId="{51772200-D72F-6145-FC3D-A29FE7166F75}"/>
          </ac:spMkLst>
        </pc:spChg>
      </pc:sldChg>
      <pc:sldChg chg="modSp add mod">
        <pc:chgData name="Guo, Chenyan" userId="c92a7c72-a4d5-4d57-9ea3-e882fbd95b04" providerId="ADAL" clId="{4C59D35C-145D-4E48-99E4-9BC2F320BE92}" dt="2026-05-01T19:39:33.040" v="3316" actId="33524"/>
        <pc:sldMkLst>
          <pc:docMk/>
          <pc:sldMk cId="228170016" sldId="297"/>
        </pc:sldMkLst>
        <pc:spChg chg="mod">
          <ac:chgData name="Guo, Chenyan" userId="c92a7c72-a4d5-4d57-9ea3-e882fbd95b04" providerId="ADAL" clId="{4C59D35C-145D-4E48-99E4-9BC2F320BE92}" dt="2026-05-01T19:37:44.670" v="3260" actId="1076"/>
          <ac:spMkLst>
            <pc:docMk/>
            <pc:sldMk cId="228170016" sldId="297"/>
            <ac:spMk id="2" creationId="{AE9FF3CD-3FA5-CD99-44B6-510F0E1FB7D9}"/>
          </ac:spMkLst>
        </pc:spChg>
        <pc:spChg chg="mod">
          <ac:chgData name="Guo, Chenyan" userId="c92a7c72-a4d5-4d57-9ea3-e882fbd95b04" providerId="ADAL" clId="{4C59D35C-145D-4E48-99E4-9BC2F320BE92}" dt="2026-05-01T19:39:33.040" v="3316" actId="33524"/>
          <ac:spMkLst>
            <pc:docMk/>
            <pc:sldMk cId="228170016" sldId="297"/>
            <ac:spMk id="3" creationId="{7BC9AB78-F5DE-62B5-B9D3-3422E128CFA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5EFAFA-34C6-4193-8439-F5DD41942FAD}" type="datetimeFigureOut">
              <a:rPr lang="en-US" smtClean="0"/>
              <a:t>5/1/2026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A74CDBA-CD6A-4A0A-8B97-F97DD661C291}" type="slidenum">
              <a:rPr lang="en-US" smtClean="0"/>
              <a:t>‹#›</a:t>
            </a:fld>
            <a:endParaRPr lang="en-US"/>
          </a:p>
        </p:txBody>
      </p:sp>
    </p:spTree>
    <p:extLst>
      <p:ext uri="{BB962C8B-B14F-4D97-AF65-F5344CB8AC3E}">
        <p14:creationId xmlns:p14="http://schemas.microsoft.com/office/powerpoint/2010/main" val="320682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74CDBA-CD6A-4A0A-8B97-F97DD661C291}" type="slidenum">
              <a:rPr lang="en-US" smtClean="0"/>
              <a:t>1</a:t>
            </a:fld>
            <a:endParaRPr lang="en-US"/>
          </a:p>
        </p:txBody>
      </p:sp>
    </p:spTree>
    <p:extLst>
      <p:ext uri="{BB962C8B-B14F-4D97-AF65-F5344CB8AC3E}">
        <p14:creationId xmlns:p14="http://schemas.microsoft.com/office/powerpoint/2010/main" val="3301224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A74CDBA-CD6A-4A0A-8B97-F97DD661C291}" type="slidenum">
              <a:rPr lang="en-US" smtClean="0"/>
              <a:t>2</a:t>
            </a:fld>
            <a:endParaRPr lang="en-US"/>
          </a:p>
        </p:txBody>
      </p:sp>
    </p:spTree>
    <p:extLst>
      <p:ext uri="{BB962C8B-B14F-4D97-AF65-F5344CB8AC3E}">
        <p14:creationId xmlns:p14="http://schemas.microsoft.com/office/powerpoint/2010/main" val="18281706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E72F57-BC84-F319-D0C6-8DB37146713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76196D-FC4A-1DA6-8004-6E73CF5E138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D82493-B56F-3310-1CF3-88995AFF77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5D9E81-B013-9228-9C0A-B656A2C4900F}"/>
              </a:ext>
            </a:extLst>
          </p:cNvPr>
          <p:cNvSpPr>
            <a:spLocks noGrp="1"/>
          </p:cNvSpPr>
          <p:nvPr>
            <p:ph type="sldNum" sz="quarter" idx="5"/>
          </p:nvPr>
        </p:nvSpPr>
        <p:spPr/>
        <p:txBody>
          <a:bodyPr/>
          <a:lstStyle/>
          <a:p>
            <a:fld id="{AA74CDBA-CD6A-4A0A-8B97-F97DD661C291}" type="slidenum">
              <a:rPr lang="en-US" smtClean="0"/>
              <a:t>3</a:t>
            </a:fld>
            <a:endParaRPr lang="en-US"/>
          </a:p>
        </p:txBody>
      </p:sp>
    </p:spTree>
    <p:extLst>
      <p:ext uri="{BB962C8B-B14F-4D97-AF65-F5344CB8AC3E}">
        <p14:creationId xmlns:p14="http://schemas.microsoft.com/office/powerpoint/2010/main" val="41088973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36BCF-BA6B-867C-8317-91CD6BA676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38E28E5-AD58-70C8-89C5-7C4D5ABEA0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9ACCB7-05BB-0505-2829-19B0051EFC1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9978ACB-4E9E-7F2E-32FC-E0CE11989BE6}"/>
              </a:ext>
            </a:extLst>
          </p:cNvPr>
          <p:cNvSpPr>
            <a:spLocks noGrp="1"/>
          </p:cNvSpPr>
          <p:nvPr>
            <p:ph type="sldNum" sz="quarter" idx="5"/>
          </p:nvPr>
        </p:nvSpPr>
        <p:spPr/>
        <p:txBody>
          <a:bodyPr/>
          <a:lstStyle/>
          <a:p>
            <a:fld id="{AA74CDBA-CD6A-4A0A-8B97-F97DD661C291}" type="slidenum">
              <a:rPr lang="en-US" smtClean="0"/>
              <a:t>4</a:t>
            </a:fld>
            <a:endParaRPr lang="en-US"/>
          </a:p>
        </p:txBody>
      </p:sp>
    </p:spTree>
    <p:extLst>
      <p:ext uri="{BB962C8B-B14F-4D97-AF65-F5344CB8AC3E}">
        <p14:creationId xmlns:p14="http://schemas.microsoft.com/office/powerpoint/2010/main" val="16255197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0FD275-9651-F149-E30C-C3292D26AB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13B83B-2D32-26DA-8647-B5744EA80F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A68F511-7A91-88D9-4DAE-7355CAECAF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BAE8A4F-784F-69B9-B381-0E22831F7302}"/>
              </a:ext>
            </a:extLst>
          </p:cNvPr>
          <p:cNvSpPr>
            <a:spLocks noGrp="1"/>
          </p:cNvSpPr>
          <p:nvPr>
            <p:ph type="sldNum" sz="quarter" idx="5"/>
          </p:nvPr>
        </p:nvSpPr>
        <p:spPr/>
        <p:txBody>
          <a:bodyPr/>
          <a:lstStyle/>
          <a:p>
            <a:fld id="{AA74CDBA-CD6A-4A0A-8B97-F97DD661C291}" type="slidenum">
              <a:rPr lang="en-US" smtClean="0"/>
              <a:t>5</a:t>
            </a:fld>
            <a:endParaRPr lang="en-US"/>
          </a:p>
        </p:txBody>
      </p:sp>
    </p:spTree>
    <p:extLst>
      <p:ext uri="{BB962C8B-B14F-4D97-AF65-F5344CB8AC3E}">
        <p14:creationId xmlns:p14="http://schemas.microsoft.com/office/powerpoint/2010/main" val="1585078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87864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2071664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94670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63E7EB-62E5-4854-A58A-BCE516D80C67}" type="datetimeFigureOut">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14744770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9063E7EB-62E5-4854-A58A-BCE516D80C67}" type="datetimeFigureOut">
              <a:rPr lang="en-US" smtClean="0"/>
              <a:t>5/1/2026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1BCDF4C-EFB4-45D2-9370-B6E859D55DCA}"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4293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063E7EB-62E5-4854-A58A-BCE516D80C67}" type="datetimeFigureOut">
              <a:rPr lang="en-US" smtClean="0"/>
              <a:t>5/1/2026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269855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063E7EB-62E5-4854-A58A-BCE516D80C67}" type="datetimeFigureOut">
              <a:rPr lang="en-US" smtClean="0"/>
              <a:t>5/1/2026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897463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063E7EB-62E5-4854-A58A-BCE516D80C67}" type="datetimeFigureOut">
              <a:rPr lang="en-US" smtClean="0"/>
              <a:t>5/1/2026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3000868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063E7EB-62E5-4854-A58A-BCE516D80C67}" type="datetimeFigureOut">
              <a:rPr lang="en-US" smtClean="0"/>
              <a:t>5/1/2026</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718055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9063E7EB-62E5-4854-A58A-BCE516D80C67}" type="datetimeFigureOut">
              <a:rPr lang="en-US" smtClean="0"/>
              <a:t>5/1/2026</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1BCDF4C-EFB4-45D2-9370-B6E859D55DCA}" type="slidenum">
              <a:rPr lang="en-US" smtClean="0"/>
              <a:t>‹#›</a:t>
            </a:fld>
            <a:endParaRPr lang="en-US"/>
          </a:p>
        </p:txBody>
      </p:sp>
    </p:spTree>
    <p:extLst>
      <p:ext uri="{BB962C8B-B14F-4D97-AF65-F5344CB8AC3E}">
        <p14:creationId xmlns:p14="http://schemas.microsoft.com/office/powerpoint/2010/main" val="39720441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9063E7EB-62E5-4854-A58A-BCE516D80C67}" type="datetimeFigureOut">
              <a:rPr lang="en-US" smtClean="0"/>
              <a:t>5/1/2026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1BCDF4C-EFB4-45D2-9370-B6E859D55DCA}" type="slidenum">
              <a:rPr lang="en-US" smtClean="0"/>
              <a:t>‹#›</a:t>
            </a:fld>
            <a:endParaRPr lang="en-US"/>
          </a:p>
        </p:txBody>
      </p:sp>
    </p:spTree>
    <p:extLst>
      <p:ext uri="{BB962C8B-B14F-4D97-AF65-F5344CB8AC3E}">
        <p14:creationId xmlns:p14="http://schemas.microsoft.com/office/powerpoint/2010/main" val="4257276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063E7EB-62E5-4854-A58A-BCE516D80C67}" type="datetimeFigureOut">
              <a:rPr lang="en-US" smtClean="0"/>
              <a:t>5/1/2026</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A1BCDF4C-EFB4-45D2-9370-B6E859D55DCA}"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52599524"/>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780425-BFA3-4F76-A3D7-DC99BE53D0EC}"/>
              </a:ext>
            </a:extLst>
          </p:cNvPr>
          <p:cNvSpPr>
            <a:spLocks noGrp="1"/>
          </p:cNvSpPr>
          <p:nvPr>
            <p:ph type="ctrTitle"/>
          </p:nvPr>
        </p:nvSpPr>
        <p:spPr>
          <a:xfrm>
            <a:off x="1097280" y="758952"/>
            <a:ext cx="10058400" cy="3232280"/>
          </a:xfrm>
        </p:spPr>
        <p:txBody>
          <a:bodyPr>
            <a:normAutofit fontScale="90000"/>
          </a:bodyPr>
          <a:lstStyle/>
          <a:p>
            <a:r>
              <a:rPr lang="en-US" dirty="0"/>
              <a:t>Congestion Management Working Group -</a:t>
            </a:r>
            <a:br>
              <a:rPr lang="en-US" sz="7200" dirty="0"/>
            </a:br>
            <a:r>
              <a:rPr lang="en-US" sz="6700" dirty="0"/>
              <a:t>4/13/2025 Meeting Update</a:t>
            </a:r>
          </a:p>
        </p:txBody>
      </p:sp>
      <p:sp>
        <p:nvSpPr>
          <p:cNvPr id="3" name="Subtitle 2">
            <a:extLst>
              <a:ext uri="{FF2B5EF4-FFF2-40B4-BE49-F238E27FC236}">
                <a16:creationId xmlns:a16="http://schemas.microsoft.com/office/drawing/2014/main" id="{A4E42BE5-C11C-48C6-B3FE-69A55D3E592E}"/>
              </a:ext>
            </a:extLst>
          </p:cNvPr>
          <p:cNvSpPr>
            <a:spLocks noGrp="1"/>
          </p:cNvSpPr>
          <p:nvPr>
            <p:ph type="subTitle" idx="1"/>
          </p:nvPr>
        </p:nvSpPr>
        <p:spPr/>
        <p:txBody>
          <a:bodyPr>
            <a:normAutofit fontScale="85000" lnSpcReduction="20000"/>
          </a:bodyPr>
          <a:lstStyle/>
          <a:p>
            <a:r>
              <a:rPr lang="en-US" dirty="0"/>
              <a:t>May 8, 2026</a:t>
            </a:r>
          </a:p>
          <a:p>
            <a:endParaRPr lang="en-US" dirty="0"/>
          </a:p>
          <a:p>
            <a:r>
              <a:rPr lang="en-US" dirty="0" err="1"/>
              <a:t>chENYAN</a:t>
            </a:r>
            <a:r>
              <a:rPr lang="en-US" dirty="0"/>
              <a:t> </a:t>
            </a:r>
            <a:r>
              <a:rPr lang="en-US" dirty="0" err="1"/>
              <a:t>guO,</a:t>
            </a:r>
            <a:r>
              <a:rPr lang="en-US" dirty="0"/>
              <a:t> chair</a:t>
            </a:r>
          </a:p>
        </p:txBody>
      </p:sp>
    </p:spTree>
    <p:extLst>
      <p:ext uri="{BB962C8B-B14F-4D97-AF65-F5344CB8AC3E}">
        <p14:creationId xmlns:p14="http://schemas.microsoft.com/office/powerpoint/2010/main" val="161441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9CD09-6333-0053-523C-A8DAF6DA5F08}"/>
              </a:ext>
            </a:extLst>
          </p:cNvPr>
          <p:cNvSpPr>
            <a:spLocks noGrp="1"/>
          </p:cNvSpPr>
          <p:nvPr>
            <p:ph type="title"/>
          </p:nvPr>
        </p:nvSpPr>
        <p:spPr>
          <a:xfrm>
            <a:off x="1066800" y="552933"/>
            <a:ext cx="10058400" cy="1000659"/>
          </a:xfrm>
        </p:spPr>
        <p:txBody>
          <a:bodyPr>
            <a:noAutofit/>
          </a:bodyPr>
          <a:lstStyle/>
          <a:p>
            <a:r>
              <a:rPr lang="en-US" sz="4400" b="1" dirty="0"/>
              <a:t>CRR Long Term Auction Solution Time and Transaction Limits</a:t>
            </a:r>
          </a:p>
        </p:txBody>
      </p:sp>
      <p:sp>
        <p:nvSpPr>
          <p:cNvPr id="3" name="Content Placeholder 2">
            <a:extLst>
              <a:ext uri="{FF2B5EF4-FFF2-40B4-BE49-F238E27FC236}">
                <a16:creationId xmlns:a16="http://schemas.microsoft.com/office/drawing/2014/main" id="{8A7312A9-53C1-D5A9-F554-1DB3ACAC44B7}"/>
              </a:ext>
            </a:extLst>
          </p:cNvPr>
          <p:cNvSpPr>
            <a:spLocks noGrp="1"/>
          </p:cNvSpPr>
          <p:nvPr>
            <p:ph idx="1"/>
          </p:nvPr>
        </p:nvSpPr>
        <p:spPr>
          <a:xfrm>
            <a:off x="911920" y="1774316"/>
            <a:ext cx="10058400" cy="4895706"/>
          </a:xfrm>
        </p:spPr>
        <p:txBody>
          <a:bodyPr>
            <a:normAutofit/>
          </a:bodyPr>
          <a:lstStyle/>
          <a:p>
            <a:pPr marL="234950" indent="-234950">
              <a:buFont typeface="Courier New" panose="02070309020205020404" pitchFamily="49" charset="0"/>
              <a:buChar char="o"/>
            </a:pPr>
            <a:r>
              <a:rPr lang="en-US" sz="2200" dirty="0"/>
              <a:t>ERCOT staff presented an update on the CRR system performance</a:t>
            </a:r>
          </a:p>
          <a:p>
            <a:pPr lvl="3">
              <a:buFont typeface="Arial" panose="020B0604020202020204" pitchFamily="34" charset="0"/>
              <a:buChar char="•"/>
            </a:pPr>
            <a:r>
              <a:rPr lang="en-US" sz="1800" dirty="0"/>
              <a:t>The most recent sequence 6 auction took 102 hours for the peak weekday TOU, which is slightly over targeted 100 hours</a:t>
            </a:r>
          </a:p>
          <a:p>
            <a:pPr lvl="3">
              <a:buFont typeface="Arial" panose="020B0604020202020204" pitchFamily="34" charset="0"/>
              <a:buChar char="•"/>
            </a:pPr>
            <a:r>
              <a:rPr lang="en-US" sz="1800" dirty="0"/>
              <a:t>No changes to all CRRAH transaction limits this month</a:t>
            </a:r>
          </a:p>
          <a:p>
            <a:pPr marL="91440" lvl="3" indent="-91440">
              <a:spcBef>
                <a:spcPts val="1200"/>
              </a:spcBef>
              <a:spcAft>
                <a:spcPts val="200"/>
              </a:spcAft>
              <a:buSzPct val="100000"/>
              <a:buFont typeface="Courier New" panose="02070309020205020404" pitchFamily="49" charset="0"/>
              <a:buChar char="o"/>
            </a:pPr>
            <a:r>
              <a:rPr lang="en-US" sz="2200" dirty="0"/>
              <a:t> ERCOT plans to remove data more than seven years old according to ERCOT data retention policies</a:t>
            </a:r>
          </a:p>
          <a:p>
            <a:pPr lvl="3">
              <a:buSzPct val="100000"/>
              <a:buFont typeface="Arial" panose="020B0604020202020204" pitchFamily="34" charset="0"/>
              <a:buChar char="•"/>
            </a:pPr>
            <a:r>
              <a:rPr lang="en-US" sz="1800" dirty="0"/>
              <a:t>Data removal starts on April 24, 2026</a:t>
            </a:r>
          </a:p>
          <a:p>
            <a:pPr lvl="3">
              <a:buSzPct val="100000"/>
              <a:buFont typeface="Arial" panose="020B0604020202020204" pitchFamily="34" charset="0"/>
              <a:buChar char="•"/>
            </a:pPr>
            <a:r>
              <a:rPr lang="en-US" sz="1800" dirty="0"/>
              <a:t>ERCOT will send 30-day and 10-day market notices announcing this date removal</a:t>
            </a:r>
          </a:p>
          <a:p>
            <a:pPr lvl="3">
              <a:buSzPct val="100000"/>
              <a:buFont typeface="Arial" panose="020B0604020202020204" pitchFamily="34" charset="0"/>
              <a:buChar char="•"/>
            </a:pPr>
            <a:r>
              <a:rPr lang="en-US" sz="1800" dirty="0"/>
              <a:t>Older CRR data will continue to be available using </a:t>
            </a:r>
            <a:r>
              <a:rPr lang="en-US" sz="1800" b="1" i="1" dirty="0"/>
              <a:t>Historical Public Report Request</a:t>
            </a:r>
          </a:p>
          <a:p>
            <a:pPr marL="0" lvl="3" indent="0">
              <a:spcBef>
                <a:spcPts val="1200"/>
              </a:spcBef>
              <a:spcAft>
                <a:spcPts val="200"/>
              </a:spcAft>
              <a:buSzPct val="100000"/>
              <a:buNone/>
            </a:pPr>
            <a:r>
              <a:rPr lang="en-US" sz="1600" dirty="0"/>
              <a:t>	</a:t>
            </a:r>
          </a:p>
          <a:p>
            <a:pPr marL="91440" lvl="3" indent="-91440">
              <a:spcBef>
                <a:spcPts val="1200"/>
              </a:spcBef>
              <a:spcAft>
                <a:spcPts val="200"/>
              </a:spcAft>
              <a:buSzPct val="100000"/>
              <a:buFont typeface="Courier New" panose="02070309020205020404" pitchFamily="49" charset="0"/>
              <a:buChar char="o"/>
            </a:pPr>
            <a:endParaRPr lang="en-US" sz="2200" dirty="0"/>
          </a:p>
        </p:txBody>
      </p:sp>
    </p:spTree>
    <p:extLst>
      <p:ext uri="{BB962C8B-B14F-4D97-AF65-F5344CB8AC3E}">
        <p14:creationId xmlns:p14="http://schemas.microsoft.com/office/powerpoint/2010/main" val="2525307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0E3480-49E9-7F15-0D6E-EA46437056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6BA36A6-6C52-F08B-A536-603029C3C5B3}"/>
              </a:ext>
            </a:extLst>
          </p:cNvPr>
          <p:cNvSpPr>
            <a:spLocks noGrp="1"/>
          </p:cNvSpPr>
          <p:nvPr>
            <p:ph type="title"/>
          </p:nvPr>
        </p:nvSpPr>
        <p:spPr>
          <a:xfrm>
            <a:off x="1097280" y="286604"/>
            <a:ext cx="10058400" cy="974026"/>
          </a:xfrm>
        </p:spPr>
        <p:txBody>
          <a:bodyPr>
            <a:normAutofit/>
          </a:bodyPr>
          <a:lstStyle/>
          <a:p>
            <a:r>
              <a:rPr lang="en-US" sz="4400" b="1" dirty="0"/>
              <a:t>Point to Point (PTP) Obligation Updates</a:t>
            </a:r>
          </a:p>
        </p:txBody>
      </p:sp>
      <p:sp>
        <p:nvSpPr>
          <p:cNvPr id="3" name="Content Placeholder 2">
            <a:extLst>
              <a:ext uri="{FF2B5EF4-FFF2-40B4-BE49-F238E27FC236}">
                <a16:creationId xmlns:a16="http://schemas.microsoft.com/office/drawing/2014/main" id="{F4B7E587-D34E-0998-F5C0-FBE6883B9DD8}"/>
              </a:ext>
            </a:extLst>
          </p:cNvPr>
          <p:cNvSpPr>
            <a:spLocks noGrp="1"/>
          </p:cNvSpPr>
          <p:nvPr>
            <p:ph idx="1"/>
          </p:nvPr>
        </p:nvSpPr>
        <p:spPr>
          <a:xfrm>
            <a:off x="1097280" y="1712568"/>
            <a:ext cx="10058400" cy="4470400"/>
          </a:xfrm>
        </p:spPr>
        <p:txBody>
          <a:bodyPr>
            <a:normAutofit lnSpcReduction="10000"/>
          </a:bodyPr>
          <a:lstStyle/>
          <a:p>
            <a:pPr marL="234950" indent="-234950">
              <a:buFont typeface="Courier New" panose="02070309020205020404" pitchFamily="49" charset="0"/>
              <a:buChar char="o"/>
            </a:pPr>
            <a:r>
              <a:rPr lang="en-US" sz="2200" dirty="0"/>
              <a:t>ERCOT staff presented updates on the daily PTP transactions</a:t>
            </a:r>
          </a:p>
          <a:p>
            <a:pPr lvl="2">
              <a:buFont typeface="Arial" panose="020B0604020202020204" pitchFamily="34" charset="0"/>
              <a:buChar char="•"/>
            </a:pPr>
            <a:r>
              <a:rPr lang="en-US" sz="1800" dirty="0"/>
              <a:t>ERCOT observed steadily increasing growth in transactions since 2021, which is causing significant performance issues and longer solution times</a:t>
            </a:r>
          </a:p>
          <a:p>
            <a:pPr marL="234950" indent="-234950">
              <a:buFont typeface="Courier New" panose="02070309020205020404" pitchFamily="49" charset="0"/>
              <a:buChar char="o"/>
            </a:pPr>
            <a:r>
              <a:rPr lang="en-US" sz="2200" dirty="0"/>
              <a:t>ERCOT staff is exploring and asking for stakeholders’ feedback on NRPP language they plan to file to address performance issues</a:t>
            </a:r>
          </a:p>
          <a:p>
            <a:pPr lvl="2">
              <a:buFont typeface="Arial" panose="020B0604020202020204" pitchFamily="34" charset="0"/>
              <a:buChar char="•"/>
            </a:pPr>
            <a:r>
              <a:rPr lang="en-US" sz="1800" dirty="0"/>
              <a:t>ERCOT is exploring to impose bid fees only on “uncompetitive” bids</a:t>
            </a:r>
          </a:p>
          <a:p>
            <a:pPr lvl="2">
              <a:buFont typeface="Arial" panose="020B0604020202020204" pitchFamily="34" charset="0"/>
              <a:buChar char="•"/>
            </a:pPr>
            <a:r>
              <a:rPr lang="en-US" sz="1800" dirty="0"/>
              <a:t>ERCOT proposed to set the “uncompetitive threshold” for bids at 80% of the clearing price, with a minimum of $5 of difference between the bid and the clearing price, any bids below this threshold would be assessed a fee</a:t>
            </a:r>
          </a:p>
          <a:p>
            <a:pPr lvl="2">
              <a:buFont typeface="Arial" panose="020B0604020202020204" pitchFamily="34" charset="0"/>
              <a:buChar char="•"/>
            </a:pPr>
            <a:r>
              <a:rPr lang="en-US" sz="1800" dirty="0"/>
              <a:t>ERCOT walked through simple examples of bid fees and explained how the calculations work for negative-priced bids and paths with clearing prices close to zero</a:t>
            </a:r>
          </a:p>
          <a:p>
            <a:pPr lvl="2">
              <a:buFont typeface="Arial" panose="020B0604020202020204" pitchFamily="34" charset="0"/>
              <a:buChar char="•"/>
            </a:pPr>
            <a:r>
              <a:rPr lang="en-US" sz="1800" dirty="0"/>
              <a:t>ERCOT is encouraging stakeholders to provide feedback on their proposed method to the designated ERCOT’s staff</a:t>
            </a:r>
          </a:p>
          <a:p>
            <a:pPr marL="234950" indent="-234950">
              <a:buFont typeface="Courier New" panose="02070309020205020404" pitchFamily="49" charset="0"/>
              <a:buChar char="o"/>
            </a:pPr>
            <a:r>
              <a:rPr lang="en-US" sz="2200" dirty="0"/>
              <a:t>ERCOT will continue developing the options for this proposal and bring it back to a future CMWG meeting</a:t>
            </a:r>
          </a:p>
          <a:p>
            <a:pPr marL="566928" lvl="3" indent="0">
              <a:buNone/>
            </a:pPr>
            <a:endParaRPr lang="en-US" sz="1600" dirty="0"/>
          </a:p>
        </p:txBody>
      </p:sp>
    </p:spTree>
    <p:extLst>
      <p:ext uri="{BB962C8B-B14F-4D97-AF65-F5344CB8AC3E}">
        <p14:creationId xmlns:p14="http://schemas.microsoft.com/office/powerpoint/2010/main" val="90883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9D9644-17E6-E943-4A8E-294F8A5549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C93FA2-1F8A-832E-22E1-516C8DBF9688}"/>
              </a:ext>
            </a:extLst>
          </p:cNvPr>
          <p:cNvSpPr>
            <a:spLocks noGrp="1"/>
          </p:cNvSpPr>
          <p:nvPr>
            <p:ph type="title"/>
          </p:nvPr>
        </p:nvSpPr>
        <p:spPr>
          <a:xfrm>
            <a:off x="468923" y="538650"/>
            <a:ext cx="11723077" cy="974026"/>
          </a:xfrm>
        </p:spPr>
        <p:txBody>
          <a:bodyPr>
            <a:noAutofit/>
          </a:bodyPr>
          <a:lstStyle/>
          <a:p>
            <a:r>
              <a:rPr lang="en-US" sz="4400" b="1" dirty="0"/>
              <a:t>NPRR 1301: Align Protocols to Constraint Activation Procedure</a:t>
            </a:r>
          </a:p>
        </p:txBody>
      </p:sp>
      <p:sp>
        <p:nvSpPr>
          <p:cNvPr id="3" name="Content Placeholder 2">
            <a:extLst>
              <a:ext uri="{FF2B5EF4-FFF2-40B4-BE49-F238E27FC236}">
                <a16:creationId xmlns:a16="http://schemas.microsoft.com/office/drawing/2014/main" id="{51772200-D72F-6145-FC3D-A29FE7166F75}"/>
              </a:ext>
            </a:extLst>
          </p:cNvPr>
          <p:cNvSpPr>
            <a:spLocks noGrp="1"/>
          </p:cNvSpPr>
          <p:nvPr>
            <p:ph idx="1"/>
          </p:nvPr>
        </p:nvSpPr>
        <p:spPr>
          <a:xfrm>
            <a:off x="597877" y="1705709"/>
            <a:ext cx="11512061" cy="4566138"/>
          </a:xfrm>
        </p:spPr>
        <p:txBody>
          <a:bodyPr>
            <a:normAutofit/>
          </a:bodyPr>
          <a:lstStyle/>
          <a:p>
            <a:pPr marL="234950" indent="-234950">
              <a:lnSpc>
                <a:spcPct val="110000"/>
              </a:lnSpc>
              <a:buFont typeface="Courier New" panose="02070309020205020404" pitchFamily="49" charset="0"/>
              <a:buChar char="o"/>
            </a:pPr>
            <a:r>
              <a:rPr lang="en-US" sz="2200" dirty="0"/>
              <a:t>ERCOT staff presented their draft comments on NPRR1301</a:t>
            </a:r>
          </a:p>
          <a:p>
            <a:pPr marL="530352" indent="-237744" algn="l" rtl="0" eaLnBrk="1" latinLnBrk="0" hangingPunct="1">
              <a:lnSpc>
                <a:spcPct val="90000"/>
              </a:lnSpc>
              <a:spcBef>
                <a:spcPts val="200"/>
              </a:spcBef>
              <a:spcAft>
                <a:spcPts val="400"/>
              </a:spcAft>
              <a:buFont typeface="Arial" panose="020B0604020202020204" pitchFamily="34" charset="0"/>
              <a:buChar char="•"/>
            </a:pPr>
            <a:r>
              <a:rPr lang="en-US" sz="1800" dirty="0">
                <a:solidFill>
                  <a:srgbClr val="404040"/>
                </a:solidFill>
                <a:effectLst/>
                <a:latin typeface="Calibri" panose="020F0502020204030204" pitchFamily="34" charset="0"/>
              </a:rPr>
              <a:t>ERCOT’s comments would entirely remove references to shift factor percentage difference, replacing it with language stating that only the constraint with the highest overload should be activated, specifics not mentioned in the NPRR would be covered by the operator’s desktop manuals</a:t>
            </a:r>
          </a:p>
          <a:p>
            <a:pPr marL="234950" indent="-234950">
              <a:lnSpc>
                <a:spcPct val="110000"/>
              </a:lnSpc>
              <a:buFont typeface="Courier New" panose="02070309020205020404" pitchFamily="49" charset="0"/>
              <a:buChar char="o"/>
            </a:pPr>
            <a:r>
              <a:rPr lang="en-US" sz="2200" dirty="0">
                <a:solidFill>
                  <a:srgbClr val="404040"/>
                </a:solidFill>
                <a:latin typeface="Calibri" panose="020F0502020204030204" pitchFamily="34" charset="0"/>
              </a:rPr>
              <a:t> </a:t>
            </a:r>
            <a:r>
              <a:rPr lang="en-US" sz="2200" dirty="0"/>
              <a:t>Numerous stakeholder questions on ERCOT’s new comment:</a:t>
            </a:r>
          </a:p>
          <a:p>
            <a:pPr marL="530352" lvl="1" indent="-237744">
              <a:spcBef>
                <a:spcPts val="1200"/>
              </a:spcBef>
              <a:spcAft>
                <a:spcPts val="200"/>
              </a:spcAft>
              <a:buFont typeface="Arial" panose="020B0604020202020204" pitchFamily="34" charset="0"/>
              <a:buChar char="•"/>
            </a:pPr>
            <a:r>
              <a:rPr lang="en-US" sz="1900" dirty="0">
                <a:solidFill>
                  <a:srgbClr val="404040"/>
                </a:solidFill>
                <a:latin typeface="Calibri" panose="020F0502020204030204" pitchFamily="34" charset="0"/>
              </a:rPr>
              <a:t>If the draft language reflected what ERCOT’s intent and the latitude given to operators is within the broad protocol language</a:t>
            </a:r>
          </a:p>
          <a:p>
            <a:pPr marL="530352" lvl="1" indent="-237744">
              <a:spcBef>
                <a:spcPts val="1200"/>
              </a:spcBef>
              <a:spcAft>
                <a:spcPts val="200"/>
              </a:spcAft>
              <a:buFont typeface="Arial" panose="020B0604020202020204" pitchFamily="34" charset="0"/>
              <a:buChar char="•"/>
            </a:pPr>
            <a:r>
              <a:rPr lang="en-US" sz="1900" dirty="0">
                <a:solidFill>
                  <a:srgbClr val="404040"/>
                </a:solidFill>
                <a:latin typeface="Calibri" panose="020F0502020204030204" pitchFamily="34" charset="0"/>
              </a:rPr>
              <a:t>The language question of whether ERCOT operators “ will” or merely “should” take these actions on potentially redundant constraints</a:t>
            </a:r>
          </a:p>
          <a:p>
            <a:pPr marL="530352" lvl="1" indent="-237744">
              <a:spcBef>
                <a:spcPts val="1200"/>
              </a:spcBef>
              <a:spcAft>
                <a:spcPts val="200"/>
              </a:spcAft>
              <a:buFont typeface="Arial" panose="020B0604020202020204" pitchFamily="34" charset="0"/>
              <a:buChar char="•"/>
            </a:pPr>
            <a:r>
              <a:rPr lang="en-US" sz="1900" dirty="0">
                <a:solidFill>
                  <a:srgbClr val="404040"/>
                </a:solidFill>
                <a:latin typeface="Calibri" panose="020F0502020204030204" pitchFamily="34" charset="0"/>
              </a:rPr>
              <a:t>How the NPRR language will interact with the operations procedures</a:t>
            </a:r>
          </a:p>
          <a:p>
            <a:pPr marL="234950" indent="-234950">
              <a:lnSpc>
                <a:spcPct val="110000"/>
              </a:lnSpc>
              <a:buFont typeface="Courier New" panose="02070309020205020404" pitchFamily="49" charset="0"/>
              <a:buChar char="o"/>
            </a:pPr>
            <a:r>
              <a:rPr lang="en-US" sz="2200" dirty="0">
                <a:solidFill>
                  <a:srgbClr val="404040"/>
                </a:solidFill>
                <a:latin typeface="Calibri" panose="020F0502020204030204" pitchFamily="34" charset="0"/>
              </a:rPr>
              <a:t> </a:t>
            </a:r>
            <a:r>
              <a:rPr lang="en-US" sz="2200" dirty="0"/>
              <a:t>ERCOT will continue to work with LCRA on the update language and bring the operators’ desktop procedure language to the CMWG to aid in the discussion</a:t>
            </a:r>
          </a:p>
        </p:txBody>
      </p:sp>
    </p:spTree>
    <p:extLst>
      <p:ext uri="{BB962C8B-B14F-4D97-AF65-F5344CB8AC3E}">
        <p14:creationId xmlns:p14="http://schemas.microsoft.com/office/powerpoint/2010/main" val="41870349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8D4AD-8ADB-2B4D-6E48-E03D81DCEC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9FF3CD-3FA5-CD99-44B6-510F0E1FB7D9}"/>
              </a:ext>
            </a:extLst>
          </p:cNvPr>
          <p:cNvSpPr>
            <a:spLocks noGrp="1"/>
          </p:cNvSpPr>
          <p:nvPr>
            <p:ph type="title"/>
          </p:nvPr>
        </p:nvSpPr>
        <p:spPr>
          <a:xfrm>
            <a:off x="1066800" y="491758"/>
            <a:ext cx="10058400" cy="974026"/>
          </a:xfrm>
        </p:spPr>
        <p:txBody>
          <a:bodyPr>
            <a:noAutofit/>
          </a:bodyPr>
          <a:lstStyle/>
          <a:p>
            <a:r>
              <a:rPr lang="en-US" sz="4400" b="1" dirty="0"/>
              <a:t>Real Time Co-optimization Plus Batteries Task Force (RTCBTF) Assignments</a:t>
            </a:r>
          </a:p>
        </p:txBody>
      </p:sp>
      <p:sp>
        <p:nvSpPr>
          <p:cNvPr id="3" name="Content Placeholder 2">
            <a:extLst>
              <a:ext uri="{FF2B5EF4-FFF2-40B4-BE49-F238E27FC236}">
                <a16:creationId xmlns:a16="http://schemas.microsoft.com/office/drawing/2014/main" id="{7BC9AB78-F5DE-62B5-B9D3-3422E128CFAC}"/>
              </a:ext>
            </a:extLst>
          </p:cNvPr>
          <p:cNvSpPr>
            <a:spLocks noGrp="1"/>
          </p:cNvSpPr>
          <p:nvPr>
            <p:ph idx="1"/>
          </p:nvPr>
        </p:nvSpPr>
        <p:spPr>
          <a:xfrm>
            <a:off x="1097280" y="1712568"/>
            <a:ext cx="10058400" cy="4470400"/>
          </a:xfrm>
        </p:spPr>
        <p:txBody>
          <a:bodyPr>
            <a:normAutofit/>
          </a:bodyPr>
          <a:lstStyle/>
          <a:p>
            <a:pPr marL="234950" indent="-234950">
              <a:buFont typeface="Courier New" panose="02070309020205020404" pitchFamily="49" charset="0"/>
              <a:buChar char="o"/>
            </a:pPr>
            <a:r>
              <a:rPr lang="en-US" sz="2200" dirty="0"/>
              <a:t>There are three items on the RTCBTF’s list that called out CMWG as possible assignee</a:t>
            </a:r>
          </a:p>
          <a:p>
            <a:pPr marL="0" indent="0">
              <a:buNone/>
            </a:pPr>
            <a:endParaRPr lang="en-US" sz="2200" dirty="0"/>
          </a:p>
          <a:p>
            <a:pPr lvl="2">
              <a:buFont typeface="Arial" panose="020B0604020202020204" pitchFamily="34" charset="0"/>
              <a:buChar char="•"/>
            </a:pPr>
            <a:r>
              <a:rPr lang="en-US" sz="1800" dirty="0"/>
              <a:t>Reliability Unit Commitment (RUC) Ancillary Service Deployment Factors ( Medium priority) </a:t>
            </a:r>
          </a:p>
          <a:p>
            <a:pPr lvl="4">
              <a:buFont typeface="Wingdings" panose="05000000000000000000" pitchFamily="2" charset="2"/>
              <a:buChar char="v"/>
            </a:pPr>
            <a:r>
              <a:rPr lang="en-US" dirty="0"/>
              <a:t>CMWG leadership will seek out ERCOT data from this past winter, post- RTC implementation, on Energy Storage Resources (ESRs) and RUC commitments </a:t>
            </a:r>
          </a:p>
          <a:p>
            <a:pPr marL="749808" lvl="4" indent="0">
              <a:buNone/>
            </a:pPr>
            <a:endParaRPr lang="en-US" dirty="0"/>
          </a:p>
          <a:p>
            <a:pPr lvl="2">
              <a:buFont typeface="Arial" panose="020B0604020202020204" pitchFamily="34" charset="0"/>
              <a:buChar char="•"/>
            </a:pPr>
            <a:r>
              <a:rPr lang="en-US" sz="1800" dirty="0"/>
              <a:t>Ancillary Services Deliverability (Medium priority) </a:t>
            </a:r>
          </a:p>
          <a:p>
            <a:pPr lvl="4">
              <a:buFont typeface="Wingdings" panose="05000000000000000000" pitchFamily="2" charset="2"/>
              <a:buChar char="v"/>
            </a:pPr>
            <a:r>
              <a:rPr lang="en-US" sz="1800" dirty="0"/>
              <a:t> </a:t>
            </a:r>
            <a:r>
              <a:rPr lang="en-US" dirty="0"/>
              <a:t>The concern was that the RTC algorithm would deploy more resources for Ancillary Services delivery behind congested interfaces. CMWG leadership will reach out to ERCOT and see if ERCOT has any data that confirms whether this will be ongoing concerns</a:t>
            </a:r>
          </a:p>
          <a:p>
            <a:pPr marL="749808" lvl="4" indent="0">
              <a:buNone/>
            </a:pPr>
            <a:endParaRPr lang="en-US" dirty="0"/>
          </a:p>
          <a:p>
            <a:pPr lvl="2">
              <a:buFont typeface="Arial" panose="020B0604020202020204" pitchFamily="34" charset="0"/>
              <a:buChar char="•"/>
            </a:pPr>
            <a:r>
              <a:rPr lang="en-US" sz="1800" dirty="0"/>
              <a:t>Evaluating Transmission Constraint Shadow Price Caps and How They Interact with Ancillary Service Demand Curves (ASDCs) and Power Balance Penalty Prices (PBPP) (Low Priority)</a:t>
            </a:r>
          </a:p>
        </p:txBody>
      </p:sp>
    </p:spTree>
    <p:extLst>
      <p:ext uri="{BB962C8B-B14F-4D97-AF65-F5344CB8AC3E}">
        <p14:creationId xmlns:p14="http://schemas.microsoft.com/office/powerpoint/2010/main" val="228170016"/>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16BF004497F87479DAD31F00AF725C6" ma:contentTypeVersion="11" ma:contentTypeDescription="Create a new document." ma:contentTypeScope="" ma:versionID="3ab0190e023d7e5aafc33e46ba37906b">
  <xsd:schema xmlns:xsd="http://www.w3.org/2001/XMLSchema" xmlns:xs="http://www.w3.org/2001/XMLSchema" xmlns:p="http://schemas.microsoft.com/office/2006/metadata/properties" xmlns:ns3="4345d1df-5d12-4f7e-b776-008b25f27986" xmlns:ns4="74773060-95be-4758-a20e-6e2cb91bc751" targetNamespace="http://schemas.microsoft.com/office/2006/metadata/properties" ma:root="true" ma:fieldsID="666fe65660b28134fc1fceb1ad30ea0e" ns3:_="" ns4:_="">
    <xsd:import namespace="4345d1df-5d12-4f7e-b776-008b25f27986"/>
    <xsd:import namespace="74773060-95be-4758-a20e-6e2cb91bc751"/>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45d1df-5d12-4f7e-b776-008b25f2798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773060-95be-4758-a20e-6e2cb91bc75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4B11B8E-E5F0-4984-885F-01D3E6F11BE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345d1df-5d12-4f7e-b776-008b25f27986"/>
    <ds:schemaRef ds:uri="74773060-95be-4758-a20e-6e2cb91bc75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38B4D0-C359-4FA3-8BF1-2E9184C77F70}">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38DB13F-86D2-4716-9AB2-253CE0661DC7}">
  <ds:schemaRefs>
    <ds:schemaRef ds:uri="http://schemas.microsoft.com/sharepoint/v3/contenttype/forms"/>
  </ds:schemaRefs>
</ds:datastoreItem>
</file>

<file path=docMetadata/LabelInfo.xml><?xml version="1.0" encoding="utf-8"?>
<clbl:labelList xmlns:clbl="http://schemas.microsoft.com/office/2020/mipLabelMetadata">
  <clbl:label id="{a1681294-4857-4624-8d04-edaddb44ee26}" enabled="0" method="" siteId="{a1681294-4857-4624-8d04-edaddb44ee26}" removed="1"/>
  <clbl:label id="{de49536e-9021-4e8b-a813-eda5cb0caf1c}" enabled="1" method="Privileged" siteId="{db1e96a8-a3da-442a-930b-235cac24cd5c}" removed="0"/>
</clbl:labelList>
</file>

<file path=docProps/app.xml><?xml version="1.0" encoding="utf-8"?>
<Properties xmlns="http://schemas.openxmlformats.org/officeDocument/2006/extended-properties" xmlns:vt="http://schemas.openxmlformats.org/officeDocument/2006/docPropsVTypes">
  <Template>Retrospect</Template>
  <TotalTime>28719</TotalTime>
  <Words>592</Words>
  <Application>Microsoft Office PowerPoint</Application>
  <PresentationFormat>Widescreen</PresentationFormat>
  <Paragraphs>45</Paragraphs>
  <Slides>5</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Calibri Light</vt:lpstr>
      <vt:lpstr>Courier New</vt:lpstr>
      <vt:lpstr>Wingdings</vt:lpstr>
      <vt:lpstr>Retrospect</vt:lpstr>
      <vt:lpstr>Congestion Management Working Group - 4/13/2025 Meeting Update</vt:lpstr>
      <vt:lpstr>CRR Long Term Auction Solution Time and Transaction Limits</vt:lpstr>
      <vt:lpstr>Point to Point (PTP) Obligation Updates</vt:lpstr>
      <vt:lpstr>NPRR 1301: Align Protocols to Constraint Activation Procedure</vt:lpstr>
      <vt:lpstr>Real Time Co-optimization Plus Batteries Task Force (RTCBTF) Assignments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Congestion Management Working Group</dc:title>
  <dc:creator>Morris, Sandra</dc:creator>
  <cp:lastModifiedBy>Guo, Chenyan</cp:lastModifiedBy>
  <cp:revision>74</cp:revision>
  <dcterms:created xsi:type="dcterms:W3CDTF">2019-09-10T19:44:15Z</dcterms:created>
  <dcterms:modified xsi:type="dcterms:W3CDTF">2026-05-01T19:43:00Z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0x010100816BF004497F87479DAD31F00AF725C6</vt:lpwstr>
  </property>
  <property fmtid="{D5CDD505-2E9C-101B-9397-08002B2CF9AE}" pid="3" name="MSIP_Label_dfe1a8d7-e404-4561-a6ce-09441972395c_Enabled">
    <vt:lpwstr>true</vt:lpwstr>
  </property>
  <property fmtid="{D5CDD505-2E9C-101B-9397-08002B2CF9AE}" pid="4" name="MSIP_Label_dfe1a8d7-e404-4561-a6ce-09441972395c_SetDate">
    <vt:lpwstr>2023-11-13T15:48:02Z</vt:lpwstr>
  </property>
  <property fmtid="{D5CDD505-2E9C-101B-9397-08002B2CF9AE}" pid="5" name="MSIP_Label_dfe1a8d7-e404-4561-a6ce-09441972395c_Method">
    <vt:lpwstr>Standard</vt:lpwstr>
  </property>
  <property fmtid="{D5CDD505-2E9C-101B-9397-08002B2CF9AE}" pid="6" name="MSIP_Label_dfe1a8d7-e404-4561-a6ce-09441972395c_Name">
    <vt:lpwstr>Company Confidential Information</vt:lpwstr>
  </property>
  <property fmtid="{D5CDD505-2E9C-101B-9397-08002B2CF9AE}" pid="7" name="MSIP_Label_dfe1a8d7-e404-4561-a6ce-09441972395c_SiteId">
    <vt:lpwstr>d8fb9c07-c19e-4e8c-a1cb-717cd3cf8ffe</vt:lpwstr>
  </property>
  <property fmtid="{D5CDD505-2E9C-101B-9397-08002B2CF9AE}" pid="8" name="MSIP_Label_dfe1a8d7-e404-4561-a6ce-09441972395c_ActionId">
    <vt:lpwstr>adbf3881-2480-45db-b801-1987df6fe63f</vt:lpwstr>
  </property>
  <property fmtid="{D5CDD505-2E9C-101B-9397-08002B2CF9AE}" pid="9" name="MSIP_Label_dfe1a8d7-e404-4561-a6ce-09441972395c_ContentBits">
    <vt:lpwstr>0</vt:lpwstr>
  </property>
  <property fmtid="{D5CDD505-2E9C-101B-9397-08002B2CF9AE}" pid="10" name="MSIP_Label_00b5fe95-8f20-4bf1-a4bc-7cba4c4dcd39_Enabled">
    <vt:lpwstr>true</vt:lpwstr>
  </property>
  <property fmtid="{D5CDD505-2E9C-101B-9397-08002B2CF9AE}" pid="11" name="MSIP_Label_00b5fe95-8f20-4bf1-a4bc-7cba4c4dcd39_SetDate">
    <vt:lpwstr>2024-02-29T18:06:38Z</vt:lpwstr>
  </property>
  <property fmtid="{D5CDD505-2E9C-101B-9397-08002B2CF9AE}" pid="12" name="MSIP_Label_00b5fe95-8f20-4bf1-a4bc-7cba4c4dcd39_Method">
    <vt:lpwstr>Standard</vt:lpwstr>
  </property>
  <property fmtid="{D5CDD505-2E9C-101B-9397-08002B2CF9AE}" pid="13" name="MSIP_Label_00b5fe95-8f20-4bf1-a4bc-7cba4c4dcd39_Name">
    <vt:lpwstr>Internal access</vt:lpwstr>
  </property>
  <property fmtid="{D5CDD505-2E9C-101B-9397-08002B2CF9AE}" pid="14" name="MSIP_Label_00b5fe95-8f20-4bf1-a4bc-7cba4c4dcd39_SiteId">
    <vt:lpwstr>34c5e68e-b374-47fe-91da-0e3d638792fb</vt:lpwstr>
  </property>
  <property fmtid="{D5CDD505-2E9C-101B-9397-08002B2CF9AE}" pid="15" name="MSIP_Label_00b5fe95-8f20-4bf1-a4bc-7cba4c4dcd39_ActionId">
    <vt:lpwstr>a8cc2449-53cf-4d23-a1e2-531234fd10b6</vt:lpwstr>
  </property>
  <property fmtid="{D5CDD505-2E9C-101B-9397-08002B2CF9AE}" pid="16" name="MSIP_Label_00b5fe95-8f20-4bf1-a4bc-7cba4c4dcd39_ContentBits">
    <vt:lpwstr>0</vt:lpwstr>
  </property>
</Properties>
</file>