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18"/>
  </p:notesMasterIdLst>
  <p:handoutMasterIdLst>
    <p:handoutMasterId r:id="rId19"/>
  </p:handoutMasterIdLst>
  <p:sldIdLst>
    <p:sldId id="267" r:id="rId6"/>
    <p:sldId id="2147478773" r:id="rId7"/>
    <p:sldId id="2147478774" r:id="rId8"/>
    <p:sldId id="2147478770" r:id="rId9"/>
    <p:sldId id="263" r:id="rId10"/>
    <p:sldId id="2147478776" r:id="rId11"/>
    <p:sldId id="2147478777" r:id="rId12"/>
    <p:sldId id="269" r:id="rId13"/>
    <p:sldId id="268" r:id="rId14"/>
    <p:sldId id="259" r:id="rId15"/>
    <p:sldId id="2147478772" r:id="rId16"/>
    <p:sldId id="299"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133DE0AF-1350-49FF-8505-E2BA9383918D}">
          <p14:sldIdLst>
            <p14:sldId id="267"/>
            <p14:sldId id="2147478773"/>
            <p14:sldId id="2147478774"/>
            <p14:sldId id="2147478770"/>
            <p14:sldId id="263"/>
            <p14:sldId id="2147478776"/>
            <p14:sldId id="2147478777"/>
            <p14:sldId id="269"/>
            <p14:sldId id="268"/>
            <p14:sldId id="259"/>
            <p14:sldId id="2147478772"/>
            <p14:sldId id="29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9B"/>
    <a:srgbClr val="005763"/>
    <a:srgbClr val="E6EBEF"/>
    <a:srgbClr val="747474"/>
    <a:srgbClr val="B1E5ED"/>
    <a:srgbClr val="E16823"/>
    <a:srgbClr val="9E170D"/>
    <a:srgbClr val="5B6770"/>
    <a:srgbClr val="789DB4"/>
    <a:srgbClr val="7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CAD839-4EA9-4790-BED9-0FE062C34CF4}" v="7" dt="2026-03-16T16:43:48.997"/>
    <p1510:client id="{67A43EC0-3E33-9C2D-2252-BF83F579F87F}" v="6" dt="2026-03-17T22:12:12.148"/>
    <p1510:client id="{7E37EC23-B812-07D2-4EEC-4C2956BAC737}" v="1" dt="2026-03-17T22:28:37.200"/>
    <p1510:client id="{958DAE17-C838-EDBF-CD72-E87FDB54B488}" v="29" dt="2026-03-16T15:50:36.364"/>
    <p1510:client id="{B71744D2-74DA-6223-6C97-6F5DB285BC96}" v="7" dt="2026-03-17T20:27:32.7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autoAdjust="0"/>
    <p:restoredTop sz="94660"/>
  </p:normalViewPr>
  <p:slideViewPr>
    <p:cSldViewPr snapToGrid="0">
      <p:cViewPr varScale="1">
        <p:scale>
          <a:sx n="97" d="100"/>
          <a:sy n="97" d="100"/>
        </p:scale>
        <p:origin x="792" y="30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simien\AppData\Local\Microsoft\Windows\INetCache\Content.Outlook\GJT8AQUN\ERCOT%20Volume%20and%20Count%20Report%20Mar2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simien\Desktop\ERCOT%20Volume%20and%20Count%20Report%20Mar26.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Load Volume Availability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407135425140313E-2"/>
          <c:y val="0.12797153343879825"/>
          <c:w val="0.93259624847423739"/>
          <c:h val="0.7768804198279996"/>
        </c:manualLayout>
      </c:layout>
      <c:lineChart>
        <c:grouping val="standard"/>
        <c:varyColors val="0"/>
        <c:ser>
          <c:idx val="0"/>
          <c:order val="0"/>
          <c:tx>
            <c:strRef>
              <c:f>Volume_Data!$A$1</c:f>
              <c:strCache>
                <c:ptCount val="1"/>
                <c:pt idx="0">
                  <c:v>INITIAL (Oct25-Mar26)</c:v>
                </c:pt>
              </c:strCache>
            </c:strRef>
          </c:tx>
          <c:spPr>
            <a:ln w="28575" cap="rnd">
              <a:solidFill>
                <a:schemeClr val="accent1"/>
              </a:solidFill>
              <a:round/>
            </a:ln>
            <a:effectLst/>
          </c:spPr>
          <c:marker>
            <c:symbol val="none"/>
          </c:marker>
          <c:val>
            <c:numRef>
              <c:f>Volume_Data!$A$2:$A$185</c:f>
              <c:numCache>
                <c:formatCode>General</c:formatCode>
                <c:ptCount val="184"/>
                <c:pt idx="0">
                  <c:v>0.83201381744369074</c:v>
                </c:pt>
                <c:pt idx="1">
                  <c:v>0.83049294763472292</c:v>
                </c:pt>
                <c:pt idx="2">
                  <c:v>0.79445874971157082</c:v>
                </c:pt>
                <c:pt idx="3">
                  <c:v>0.78840639806473878</c:v>
                </c:pt>
                <c:pt idx="4">
                  <c:v>0.84332286902780551</c:v>
                </c:pt>
                <c:pt idx="5">
                  <c:v>0.80484793014291234</c:v>
                </c:pt>
                <c:pt idx="6">
                  <c:v>0.81055737975597042</c:v>
                </c:pt>
                <c:pt idx="7">
                  <c:v>0.7967279545979421</c:v>
                </c:pt>
                <c:pt idx="8">
                  <c:v>0.84525877217558354</c:v>
                </c:pt>
                <c:pt idx="9">
                  <c:v>0.8402099128989674</c:v>
                </c:pt>
                <c:pt idx="10">
                  <c:v>0.82993109989613578</c:v>
                </c:pt>
                <c:pt idx="11">
                  <c:v>0.82980926079243511</c:v>
                </c:pt>
                <c:pt idx="12">
                  <c:v>0.84072330876340429</c:v>
                </c:pt>
                <c:pt idx="13">
                  <c:v>0.8395014122646739</c:v>
                </c:pt>
                <c:pt idx="14">
                  <c:v>0.78088091148590899</c:v>
                </c:pt>
                <c:pt idx="15">
                  <c:v>0.82708540098051642</c:v>
                </c:pt>
                <c:pt idx="16">
                  <c:v>0.79282131777804898</c:v>
                </c:pt>
                <c:pt idx="17">
                  <c:v>0.78273997581349586</c:v>
                </c:pt>
                <c:pt idx="18">
                  <c:v>0.82387604502464351</c:v>
                </c:pt>
                <c:pt idx="19">
                  <c:v>0.83712556370602653</c:v>
                </c:pt>
                <c:pt idx="20">
                  <c:v>0.84169130721806651</c:v>
                </c:pt>
                <c:pt idx="21">
                  <c:v>0.77163807417269092</c:v>
                </c:pt>
                <c:pt idx="22">
                  <c:v>0.82620662365440756</c:v>
                </c:pt>
                <c:pt idx="23">
                  <c:v>0.77861377797527165</c:v>
                </c:pt>
                <c:pt idx="24">
                  <c:v>0.77282442844972832</c:v>
                </c:pt>
                <c:pt idx="25">
                  <c:v>0.77193651022163501</c:v>
                </c:pt>
                <c:pt idx="26">
                  <c:v>0.83564064915926883</c:v>
                </c:pt>
                <c:pt idx="27">
                  <c:v>0.85334044650265495</c:v>
                </c:pt>
                <c:pt idx="28">
                  <c:v>0.82851453614227788</c:v>
                </c:pt>
                <c:pt idx="29">
                  <c:v>0.70098972624530465</c:v>
                </c:pt>
                <c:pt idx="30">
                  <c:v>0.78544726312665869</c:v>
                </c:pt>
                <c:pt idx="31">
                  <c:v>0.7690162158356515</c:v>
                </c:pt>
                <c:pt idx="32">
                  <c:v>0.77614857056140063</c:v>
                </c:pt>
                <c:pt idx="33">
                  <c:v>0.81880024888974023</c:v>
                </c:pt>
                <c:pt idx="34">
                  <c:v>0.82286479635026066</c:v>
                </c:pt>
                <c:pt idx="35">
                  <c:v>0.78294890359622182</c:v>
                </c:pt>
                <c:pt idx="36">
                  <c:v>0.81756338978125742</c:v>
                </c:pt>
                <c:pt idx="37">
                  <c:v>0.77456965493791918</c:v>
                </c:pt>
                <c:pt idx="38">
                  <c:v>0.78092989991552542</c:v>
                </c:pt>
                <c:pt idx="39">
                  <c:v>0.80862079206301085</c:v>
                </c:pt>
                <c:pt idx="40">
                  <c:v>0.77835712577328353</c:v>
                </c:pt>
                <c:pt idx="41">
                  <c:v>0.78256063806685872</c:v>
                </c:pt>
                <c:pt idx="42">
                  <c:v>0.82516320649460395</c:v>
                </c:pt>
                <c:pt idx="43">
                  <c:v>0.8276959574194207</c:v>
                </c:pt>
                <c:pt idx="44">
                  <c:v>0.83000151328371485</c:v>
                </c:pt>
                <c:pt idx="45">
                  <c:v>0.82633740593296334</c:v>
                </c:pt>
                <c:pt idx="46">
                  <c:v>0.83506809394879233</c:v>
                </c:pt>
                <c:pt idx="47">
                  <c:v>0.84173553803561918</c:v>
                </c:pt>
                <c:pt idx="48">
                  <c:v>0.84118823525864106</c:v>
                </c:pt>
                <c:pt idx="49">
                  <c:v>0.79961168955805917</c:v>
                </c:pt>
                <c:pt idx="50">
                  <c:v>0.83921161975563396</c:v>
                </c:pt>
                <c:pt idx="51">
                  <c:v>0.79207583085412925</c:v>
                </c:pt>
                <c:pt idx="52">
                  <c:v>0.78444501713116976</c:v>
                </c:pt>
                <c:pt idx="53">
                  <c:v>0.82509255241019908</c:v>
                </c:pt>
                <c:pt idx="54">
                  <c:v>0.779077024682443</c:v>
                </c:pt>
                <c:pt idx="55">
                  <c:v>0.7767980454071608</c:v>
                </c:pt>
                <c:pt idx="56">
                  <c:v>0.79222774262846718</c:v>
                </c:pt>
                <c:pt idx="57">
                  <c:v>0.80857199375442679</c:v>
                </c:pt>
                <c:pt idx="58">
                  <c:v>0.83362004190347561</c:v>
                </c:pt>
                <c:pt idx="59">
                  <c:v>0.86253405127760896</c:v>
                </c:pt>
                <c:pt idx="60">
                  <c:v>0.89570733338776776</c:v>
                </c:pt>
                <c:pt idx="61">
                  <c:v>0.87656618607125725</c:v>
                </c:pt>
                <c:pt idx="62">
                  <c:v>0.87800606345676235</c:v>
                </c:pt>
                <c:pt idx="63">
                  <c:v>0.83281665653052805</c:v>
                </c:pt>
                <c:pt idx="64">
                  <c:v>0.8330686236034347</c:v>
                </c:pt>
                <c:pt idx="65">
                  <c:v>0.83113180243101548</c:v>
                </c:pt>
                <c:pt idx="66">
                  <c:v>0.82389912417054878</c:v>
                </c:pt>
                <c:pt idx="67">
                  <c:v>0.83068460315154991</c:v>
                </c:pt>
                <c:pt idx="68">
                  <c:v>0.84787593915582504</c:v>
                </c:pt>
                <c:pt idx="69">
                  <c:v>0.84227337967904947</c:v>
                </c:pt>
                <c:pt idx="70">
                  <c:v>0.82494592896532692</c:v>
                </c:pt>
                <c:pt idx="71">
                  <c:v>0.82319701543922341</c:v>
                </c:pt>
                <c:pt idx="72">
                  <c:v>0.81752858180228305</c:v>
                </c:pt>
                <c:pt idx="73">
                  <c:v>0.81321543167224564</c:v>
                </c:pt>
                <c:pt idx="74">
                  <c:v>0.83449101488125177</c:v>
                </c:pt>
                <c:pt idx="75">
                  <c:v>0.84948990629237209</c:v>
                </c:pt>
                <c:pt idx="76">
                  <c:v>0.83773281469910355</c:v>
                </c:pt>
                <c:pt idx="77">
                  <c:v>0.81410770351956363</c:v>
                </c:pt>
                <c:pt idx="78">
                  <c:v>0.81259277462962587</c:v>
                </c:pt>
                <c:pt idx="79">
                  <c:v>0.82203236325887574</c:v>
                </c:pt>
                <c:pt idx="80">
                  <c:v>0.81755015452082958</c:v>
                </c:pt>
                <c:pt idx="81">
                  <c:v>0.81493483773126585</c:v>
                </c:pt>
                <c:pt idx="82">
                  <c:v>0.77932213543853657</c:v>
                </c:pt>
                <c:pt idx="83">
                  <c:v>0.82320003480684967</c:v>
                </c:pt>
                <c:pt idx="84">
                  <c:v>0.81428556547848219</c:v>
                </c:pt>
                <c:pt idx="85">
                  <c:v>0.8104524534983405</c:v>
                </c:pt>
                <c:pt idx="86">
                  <c:v>0.81908520647746064</c:v>
                </c:pt>
                <c:pt idx="87">
                  <c:v>0.82567584648956971</c:v>
                </c:pt>
                <c:pt idx="88">
                  <c:v>0.84480230777808696</c:v>
                </c:pt>
                <c:pt idx="89">
                  <c:v>0.8522844755973974</c:v>
                </c:pt>
                <c:pt idx="90">
                  <c:v>0.86045582826054801</c:v>
                </c:pt>
                <c:pt idx="91">
                  <c:v>0.82722027299946477</c:v>
                </c:pt>
                <c:pt idx="92">
                  <c:v>0.7734824525775007</c:v>
                </c:pt>
                <c:pt idx="93">
                  <c:v>0.77177205856198428</c:v>
                </c:pt>
                <c:pt idx="94">
                  <c:v>0.82879447036832199</c:v>
                </c:pt>
                <c:pt idx="95">
                  <c:v>0.85470000777572153</c:v>
                </c:pt>
                <c:pt idx="96">
                  <c:v>0.80815316510742841</c:v>
                </c:pt>
                <c:pt idx="97">
                  <c:v>0.82447809660906235</c:v>
                </c:pt>
                <c:pt idx="98">
                  <c:v>0.78705214557017289</c:v>
                </c:pt>
                <c:pt idx="99">
                  <c:v>0.76530908304305545</c:v>
                </c:pt>
                <c:pt idx="100">
                  <c:v>0.81760169645489644</c:v>
                </c:pt>
                <c:pt idx="101">
                  <c:v>0.82429309707126086</c:v>
                </c:pt>
                <c:pt idx="102">
                  <c:v>0.83730239102937576</c:v>
                </c:pt>
                <c:pt idx="103">
                  <c:v>0.8403063962082129</c:v>
                </c:pt>
                <c:pt idx="104">
                  <c:v>0.83224060906223263</c:v>
                </c:pt>
                <c:pt idx="105">
                  <c:v>0.82586525827402579</c:v>
                </c:pt>
                <c:pt idx="106">
                  <c:v>0.82546051250191921</c:v>
                </c:pt>
                <c:pt idx="107">
                  <c:v>0.77276022744152661</c:v>
                </c:pt>
                <c:pt idx="108">
                  <c:v>0.82932797876005249</c:v>
                </c:pt>
                <c:pt idx="109">
                  <c:v>0.84447636685655569</c:v>
                </c:pt>
                <c:pt idx="110">
                  <c:v>0.84478602978446138</c:v>
                </c:pt>
                <c:pt idx="111">
                  <c:v>0.79177333042927611</c:v>
                </c:pt>
                <c:pt idx="112">
                  <c:v>0.77769353308252553</c:v>
                </c:pt>
                <c:pt idx="113">
                  <c:v>0.77661420309640172</c:v>
                </c:pt>
                <c:pt idx="114">
                  <c:v>0.78473324590666427</c:v>
                </c:pt>
                <c:pt idx="115">
                  <c:v>0.85102308692307171</c:v>
                </c:pt>
                <c:pt idx="116">
                  <c:v>0.87403497749013859</c:v>
                </c:pt>
                <c:pt idx="117">
                  <c:v>0.87195321316144192</c:v>
                </c:pt>
                <c:pt idx="118">
                  <c:v>0.86869615186460758</c:v>
                </c:pt>
                <c:pt idx="119">
                  <c:v>0.85065223752899954</c:v>
                </c:pt>
                <c:pt idx="120">
                  <c:v>0.83196693877317418</c:v>
                </c:pt>
                <c:pt idx="121">
                  <c:v>0.81526224441291151</c:v>
                </c:pt>
                <c:pt idx="122">
                  <c:v>0.89097883138139222</c:v>
                </c:pt>
                <c:pt idx="123">
                  <c:v>0.88256991462733936</c:v>
                </c:pt>
                <c:pt idx="124">
                  <c:v>0.87371640870184153</c:v>
                </c:pt>
                <c:pt idx="125">
                  <c:v>0.87512970988542926</c:v>
                </c:pt>
                <c:pt idx="126">
                  <c:v>0.82361283136009056</c:v>
                </c:pt>
                <c:pt idx="127">
                  <c:v>0.83467707035240124</c:v>
                </c:pt>
                <c:pt idx="128">
                  <c:v>0.82460050298356136</c:v>
                </c:pt>
                <c:pt idx="129">
                  <c:v>0.82453543938792107</c:v>
                </c:pt>
                <c:pt idx="130">
                  <c:v>0.84116996286202383</c:v>
                </c:pt>
                <c:pt idx="131">
                  <c:v>0.84855704165278945</c:v>
                </c:pt>
                <c:pt idx="132">
                  <c:v>0.83972915394514247</c:v>
                </c:pt>
                <c:pt idx="133">
                  <c:v>0.82591044874871167</c:v>
                </c:pt>
                <c:pt idx="134">
                  <c:v>0.82271045051648073</c:v>
                </c:pt>
                <c:pt idx="135">
                  <c:v>0.82195532122107684</c:v>
                </c:pt>
                <c:pt idx="136">
                  <c:v>0.82299517533874111</c:v>
                </c:pt>
                <c:pt idx="137">
                  <c:v>0.83866627928380577</c:v>
                </c:pt>
                <c:pt idx="138">
                  <c:v>0.84298504285965192</c:v>
                </c:pt>
                <c:pt idx="139">
                  <c:v>0.83681491043235467</c:v>
                </c:pt>
                <c:pt idx="140">
                  <c:v>0.82692351202944048</c:v>
                </c:pt>
                <c:pt idx="141">
                  <c:v>0.82582992215572637</c:v>
                </c:pt>
                <c:pt idx="142">
                  <c:v>0.82025627023299164</c:v>
                </c:pt>
                <c:pt idx="143">
                  <c:v>0.82464024506168254</c:v>
                </c:pt>
                <c:pt idx="144">
                  <c:v>0.83822284680143888</c:v>
                </c:pt>
                <c:pt idx="145">
                  <c:v>0.85044436306968629</c:v>
                </c:pt>
                <c:pt idx="146">
                  <c:v>0.84963565903841687</c:v>
                </c:pt>
                <c:pt idx="147">
                  <c:v>0.84221578706494704</c:v>
                </c:pt>
                <c:pt idx="148">
                  <c:v>0.83569874038090253</c:v>
                </c:pt>
                <c:pt idx="149">
                  <c:v>0.84407471408996848</c:v>
                </c:pt>
                <c:pt idx="150">
                  <c:v>0.85628946853293275</c:v>
                </c:pt>
                <c:pt idx="151">
                  <c:v>0.80245520500272738</c:v>
                </c:pt>
                <c:pt idx="152">
                  <c:v>0.8383296660956796</c:v>
                </c:pt>
                <c:pt idx="153">
                  <c:v>0.85477181221738985</c:v>
                </c:pt>
                <c:pt idx="154">
                  <c:v>0.81538033350821226</c:v>
                </c:pt>
                <c:pt idx="155">
                  <c:v>0.84970446234117536</c:v>
                </c:pt>
                <c:pt idx="156">
                  <c:v>0.83084026846780712</c:v>
                </c:pt>
                <c:pt idx="157">
                  <c:v>0.81981799246284615</c:v>
                </c:pt>
                <c:pt idx="158">
                  <c:v>0.80903010690783339</c:v>
                </c:pt>
                <c:pt idx="159">
                  <c:v>0.83401057101966358</c:v>
                </c:pt>
                <c:pt idx="160">
                  <c:v>0.84124806102033245</c:v>
                </c:pt>
                <c:pt idx="161">
                  <c:v>0.82889547013986709</c:v>
                </c:pt>
                <c:pt idx="162">
                  <c:v>0.81054242092780127</c:v>
                </c:pt>
                <c:pt idx="163">
                  <c:v>0.81206467637750579</c:v>
                </c:pt>
                <c:pt idx="164">
                  <c:v>0.81752072948446897</c:v>
                </c:pt>
                <c:pt idx="165">
                  <c:v>0.82623390175821798</c:v>
                </c:pt>
                <c:pt idx="166">
                  <c:v>0.82769215546348573</c:v>
                </c:pt>
                <c:pt idx="167">
                  <c:v>0.82824374132446554</c:v>
                </c:pt>
                <c:pt idx="168">
                  <c:v>0.81631889550754122</c:v>
                </c:pt>
                <c:pt idx="169">
                  <c:v>0.81702808823326833</c:v>
                </c:pt>
                <c:pt idx="170">
                  <c:v>0.82570131161483462</c:v>
                </c:pt>
                <c:pt idx="171">
                  <c:v>0.83023493790737768</c:v>
                </c:pt>
                <c:pt idx="172">
                  <c:v>0.83323868282589175</c:v>
                </c:pt>
                <c:pt idx="173">
                  <c:v>0.82866557067066104</c:v>
                </c:pt>
                <c:pt idx="174">
                  <c:v>0.83752092003261125</c:v>
                </c:pt>
                <c:pt idx="175">
                  <c:v>0.8395135800805491</c:v>
                </c:pt>
                <c:pt idx="176">
                  <c:v>0.83980625723810975</c:v>
                </c:pt>
                <c:pt idx="177">
                  <c:v>0.82674327774487766</c:v>
                </c:pt>
                <c:pt idx="178">
                  <c:v>0.81787871909592014</c:v>
                </c:pt>
                <c:pt idx="179">
                  <c:v>0.86418674797081296</c:v>
                </c:pt>
                <c:pt idx="180">
                  <c:v>0.87993514006091844</c:v>
                </c:pt>
                <c:pt idx="181">
                  <c:v>0.86886455992246892</c:v>
                </c:pt>
              </c:numCache>
            </c:numRef>
          </c:val>
          <c:smooth val="0"/>
          <c:extLst>
            <c:ext xmlns:c16="http://schemas.microsoft.com/office/drawing/2014/chart" uri="{C3380CC4-5D6E-409C-BE32-E72D297353CC}">
              <c16:uniqueId val="{00000000-CD39-4EBA-84EA-4F53CF6EDA21}"/>
            </c:ext>
          </c:extLst>
        </c:ser>
        <c:ser>
          <c:idx val="1"/>
          <c:order val="1"/>
          <c:tx>
            <c:strRef>
              <c:f>Volume_Data!$B$1</c:f>
              <c:strCache>
                <c:ptCount val="1"/>
                <c:pt idx="0">
                  <c:v>FINAL (Aug25-Jan26)</c:v>
                </c:pt>
              </c:strCache>
            </c:strRef>
          </c:tx>
          <c:spPr>
            <a:ln w="28575" cap="rnd">
              <a:solidFill>
                <a:schemeClr val="accent2"/>
              </a:solidFill>
              <a:round/>
            </a:ln>
            <a:effectLst/>
          </c:spPr>
          <c:marker>
            <c:symbol val="none"/>
          </c:marker>
          <c:val>
            <c:numRef>
              <c:f>Volume_Data!$B$2:$B$185</c:f>
              <c:numCache>
                <c:formatCode>General</c:formatCode>
                <c:ptCount val="184"/>
                <c:pt idx="0">
                  <c:v>0.99907183259870247</c:v>
                </c:pt>
                <c:pt idx="1">
                  <c:v>0.9990575546436421</c:v>
                </c:pt>
                <c:pt idx="2">
                  <c:v>0.99918452199176011</c:v>
                </c:pt>
                <c:pt idx="3">
                  <c:v>0.99920721974990145</c:v>
                </c:pt>
                <c:pt idx="4">
                  <c:v>0.99924642474584746</c:v>
                </c:pt>
                <c:pt idx="5">
                  <c:v>0.99890192610323736</c:v>
                </c:pt>
                <c:pt idx="6">
                  <c:v>0.9992055598759888</c:v>
                </c:pt>
                <c:pt idx="7">
                  <c:v>0.99927312933874146</c:v>
                </c:pt>
                <c:pt idx="8">
                  <c:v>0.99923699202628846</c:v>
                </c:pt>
                <c:pt idx="9">
                  <c:v>0.99922974084634075</c:v>
                </c:pt>
                <c:pt idx="10">
                  <c:v>0.99967260874549857</c:v>
                </c:pt>
                <c:pt idx="11">
                  <c:v>0.99968237921969061</c:v>
                </c:pt>
                <c:pt idx="12">
                  <c:v>0.99970191249471807</c:v>
                </c:pt>
                <c:pt idx="13">
                  <c:v>0.99969938291850713</c:v>
                </c:pt>
                <c:pt idx="14">
                  <c:v>0.99971324633440872</c:v>
                </c:pt>
                <c:pt idx="15">
                  <c:v>0.99970021898676242</c:v>
                </c:pt>
                <c:pt idx="16">
                  <c:v>0.99969924768592888</c:v>
                </c:pt>
                <c:pt idx="17">
                  <c:v>0.99972552970881934</c:v>
                </c:pt>
                <c:pt idx="18">
                  <c:v>0.99972596789276802</c:v>
                </c:pt>
                <c:pt idx="19">
                  <c:v>0.99048473604712783</c:v>
                </c:pt>
                <c:pt idx="20">
                  <c:v>0.99171603945660936</c:v>
                </c:pt>
                <c:pt idx="21">
                  <c:v>0.99796484518625772</c:v>
                </c:pt>
                <c:pt idx="22">
                  <c:v>0.99097149376052129</c:v>
                </c:pt>
                <c:pt idx="23">
                  <c:v>0.99024763546128003</c:v>
                </c:pt>
                <c:pt idx="24">
                  <c:v>0.9927189392578375</c:v>
                </c:pt>
                <c:pt idx="25">
                  <c:v>0.99034924703580751</c:v>
                </c:pt>
                <c:pt idx="26">
                  <c:v>0.99044700817656639</c:v>
                </c:pt>
                <c:pt idx="27">
                  <c:v>0.99222773360576755</c:v>
                </c:pt>
                <c:pt idx="28">
                  <c:v>0.9982295077151816</c:v>
                </c:pt>
                <c:pt idx="29">
                  <c:v>0.99091106694633047</c:v>
                </c:pt>
                <c:pt idx="30">
                  <c:v>0.98942736890769767</c:v>
                </c:pt>
                <c:pt idx="31">
                  <c:v>0.98929852983993527</c:v>
                </c:pt>
                <c:pt idx="32">
                  <c:v>0.99944548299653702</c:v>
                </c:pt>
                <c:pt idx="33">
                  <c:v>0.99947433823823328</c:v>
                </c:pt>
                <c:pt idx="34">
                  <c:v>0.99944347514780307</c:v>
                </c:pt>
                <c:pt idx="35">
                  <c:v>0.99980378741459586</c:v>
                </c:pt>
                <c:pt idx="36">
                  <c:v>0.9999419171489754</c:v>
                </c:pt>
                <c:pt idx="37">
                  <c:v>0.999946595981276</c:v>
                </c:pt>
                <c:pt idx="38">
                  <c:v>0.9999347962119095</c:v>
                </c:pt>
                <c:pt idx="39">
                  <c:v>0.99986856708645477</c:v>
                </c:pt>
                <c:pt idx="40">
                  <c:v>0.99989109023103195</c:v>
                </c:pt>
                <c:pt idx="41">
                  <c:v>0.99989475896664037</c:v>
                </c:pt>
                <c:pt idx="42">
                  <c:v>0.99829375867073789</c:v>
                </c:pt>
                <c:pt idx="43">
                  <c:v>0.99824664928022244</c:v>
                </c:pt>
                <c:pt idx="44">
                  <c:v>0.99820091148297485</c:v>
                </c:pt>
                <c:pt idx="45">
                  <c:v>0.99815672207284345</c:v>
                </c:pt>
                <c:pt idx="46">
                  <c:v>0.99818955586317193</c:v>
                </c:pt>
                <c:pt idx="47">
                  <c:v>0.99812950991083882</c:v>
                </c:pt>
                <c:pt idx="48">
                  <c:v>0.98852435323750076</c:v>
                </c:pt>
                <c:pt idx="49">
                  <c:v>0.98979067788283626</c:v>
                </c:pt>
                <c:pt idx="50">
                  <c:v>0.98438862049950127</c:v>
                </c:pt>
                <c:pt idx="51">
                  <c:v>0.985676285811523</c:v>
                </c:pt>
                <c:pt idx="52">
                  <c:v>0.99538323030422138</c:v>
                </c:pt>
                <c:pt idx="53">
                  <c:v>0.99547514810178828</c:v>
                </c:pt>
                <c:pt idx="54">
                  <c:v>0.99494252442891329</c:v>
                </c:pt>
                <c:pt idx="55">
                  <c:v>0.99463562208288447</c:v>
                </c:pt>
                <c:pt idx="56">
                  <c:v>0.99875553456269373</c:v>
                </c:pt>
                <c:pt idx="57">
                  <c:v>0.99924574464227012</c:v>
                </c:pt>
                <c:pt idx="58">
                  <c:v>0.99914083708740753</c:v>
                </c:pt>
                <c:pt idx="59">
                  <c:v>0.99914655821467491</c:v>
                </c:pt>
                <c:pt idx="60">
                  <c:v>0.99918242315627981</c:v>
                </c:pt>
                <c:pt idx="61">
                  <c:v>0.99914451558655837</c:v>
                </c:pt>
                <c:pt idx="62">
                  <c:v>0.9991429433454293</c:v>
                </c:pt>
                <c:pt idx="63">
                  <c:v>0.99900454919638171</c:v>
                </c:pt>
                <c:pt idx="64">
                  <c:v>0.99942682969295604</c:v>
                </c:pt>
                <c:pt idx="65">
                  <c:v>0.99947990273019527</c:v>
                </c:pt>
                <c:pt idx="66">
                  <c:v>0.99950652843214094</c:v>
                </c:pt>
                <c:pt idx="67">
                  <c:v>0.9995070902893054</c:v>
                </c:pt>
                <c:pt idx="68">
                  <c:v>0.99953009578986274</c:v>
                </c:pt>
                <c:pt idx="69">
                  <c:v>0.9994896088883477</c:v>
                </c:pt>
                <c:pt idx="70">
                  <c:v>0.99940232238358717</c:v>
                </c:pt>
                <c:pt idx="71">
                  <c:v>0.99980105000859198</c:v>
                </c:pt>
                <c:pt idx="72">
                  <c:v>0.99974647429716457</c:v>
                </c:pt>
                <c:pt idx="73">
                  <c:v>0.9996875039189641</c:v>
                </c:pt>
                <c:pt idx="74">
                  <c:v>0.99962767838681377</c:v>
                </c:pt>
                <c:pt idx="75">
                  <c:v>0.99962347366595838</c:v>
                </c:pt>
                <c:pt idx="76">
                  <c:v>0.9995710050027774</c:v>
                </c:pt>
                <c:pt idx="77">
                  <c:v>0.99891741083904384</c:v>
                </c:pt>
                <c:pt idx="78">
                  <c:v>0.99963154837618706</c:v>
                </c:pt>
                <c:pt idx="79">
                  <c:v>0.99961497739216532</c:v>
                </c:pt>
                <c:pt idx="80">
                  <c:v>0.99964089413103996</c:v>
                </c:pt>
                <c:pt idx="81">
                  <c:v>0.9995976190812883</c:v>
                </c:pt>
                <c:pt idx="82">
                  <c:v>0.99956854571760811</c:v>
                </c:pt>
                <c:pt idx="83">
                  <c:v>0.9996645081995682</c:v>
                </c:pt>
                <c:pt idx="84">
                  <c:v>0.99934637249647329</c:v>
                </c:pt>
                <c:pt idx="85">
                  <c:v>0.99952409117131868</c:v>
                </c:pt>
                <c:pt idx="86">
                  <c:v>0.99950978023138948</c:v>
                </c:pt>
                <c:pt idx="87">
                  <c:v>0.99961161036742285</c:v>
                </c:pt>
                <c:pt idx="88">
                  <c:v>0.99940232622066327</c:v>
                </c:pt>
                <c:pt idx="89">
                  <c:v>0.99940198635119604</c:v>
                </c:pt>
                <c:pt idx="90">
                  <c:v>0.99939491200204111</c:v>
                </c:pt>
                <c:pt idx="91">
                  <c:v>0.99921244025538425</c:v>
                </c:pt>
                <c:pt idx="92">
                  <c:v>0.99929998337695736</c:v>
                </c:pt>
                <c:pt idx="93">
                  <c:v>0.99928615463363857</c:v>
                </c:pt>
                <c:pt idx="94">
                  <c:v>0.99956211534014494</c:v>
                </c:pt>
                <c:pt idx="95">
                  <c:v>0.99955058207971126</c:v>
                </c:pt>
                <c:pt idx="96">
                  <c:v>0.9995537118201524</c:v>
                </c:pt>
                <c:pt idx="97">
                  <c:v>0.99957553139645661</c:v>
                </c:pt>
                <c:pt idx="98">
                  <c:v>0.99940945778642587</c:v>
                </c:pt>
                <c:pt idx="99">
                  <c:v>0.99957123499888223</c:v>
                </c:pt>
                <c:pt idx="100">
                  <c:v>0.99953690532744122</c:v>
                </c:pt>
                <c:pt idx="101">
                  <c:v>0.99956050823930376</c:v>
                </c:pt>
                <c:pt idx="102">
                  <c:v>0.9997800213780258</c:v>
                </c:pt>
                <c:pt idx="103">
                  <c:v>0.99976749424562139</c:v>
                </c:pt>
                <c:pt idx="104">
                  <c:v>0.99978283818382174</c:v>
                </c:pt>
                <c:pt idx="105">
                  <c:v>0.99963350161581388</c:v>
                </c:pt>
                <c:pt idx="106">
                  <c:v>0.99980816966726094</c:v>
                </c:pt>
                <c:pt idx="107">
                  <c:v>0.99990691469096227</c:v>
                </c:pt>
                <c:pt idx="108">
                  <c:v>0.99986765489781881</c:v>
                </c:pt>
                <c:pt idx="109">
                  <c:v>0.99986788878855304</c:v>
                </c:pt>
                <c:pt idx="110">
                  <c:v>0.99986315549704163</c:v>
                </c:pt>
                <c:pt idx="111">
                  <c:v>0.99977769768934666</c:v>
                </c:pt>
                <c:pt idx="112">
                  <c:v>0.99957764215526346</c:v>
                </c:pt>
                <c:pt idx="113">
                  <c:v>0.99979741611321249</c:v>
                </c:pt>
                <c:pt idx="114">
                  <c:v>0.99980991406252651</c:v>
                </c:pt>
                <c:pt idx="115">
                  <c:v>0.9997745141546025</c:v>
                </c:pt>
                <c:pt idx="116">
                  <c:v>0.99969516633479338</c:v>
                </c:pt>
                <c:pt idx="117">
                  <c:v>0.99962605181013575</c:v>
                </c:pt>
                <c:pt idx="118">
                  <c:v>0.99963763479639733</c:v>
                </c:pt>
                <c:pt idx="119">
                  <c:v>0.99947490423353269</c:v>
                </c:pt>
                <c:pt idx="120">
                  <c:v>0.99966391250119324</c:v>
                </c:pt>
                <c:pt idx="121">
                  <c:v>0.99915215458647422</c:v>
                </c:pt>
                <c:pt idx="122">
                  <c:v>0.99917283456303541</c:v>
                </c:pt>
                <c:pt idx="123">
                  <c:v>0.99926761289087918</c:v>
                </c:pt>
                <c:pt idx="124">
                  <c:v>0.99924482511947454</c:v>
                </c:pt>
                <c:pt idx="125">
                  <c:v>0.99922047176977069</c:v>
                </c:pt>
                <c:pt idx="126">
                  <c:v>0.99906411597641731</c:v>
                </c:pt>
                <c:pt idx="127">
                  <c:v>0.99918498714573367</c:v>
                </c:pt>
                <c:pt idx="128">
                  <c:v>0.99934693856820878</c:v>
                </c:pt>
                <c:pt idx="129">
                  <c:v>0.99970134782916409</c:v>
                </c:pt>
                <c:pt idx="130">
                  <c:v>0.99974868144674411</c:v>
                </c:pt>
                <c:pt idx="131">
                  <c:v>0.99972612345041134</c:v>
                </c:pt>
                <c:pt idx="132">
                  <c:v>0.99973533265480707</c:v>
                </c:pt>
                <c:pt idx="133">
                  <c:v>0.99913611280473313</c:v>
                </c:pt>
                <c:pt idx="134">
                  <c:v>0.99936441477042792</c:v>
                </c:pt>
                <c:pt idx="135">
                  <c:v>0.99933747433156461</c:v>
                </c:pt>
                <c:pt idx="136">
                  <c:v>0.99929436882344258</c:v>
                </c:pt>
                <c:pt idx="137">
                  <c:v>0.99920838889159314</c:v>
                </c:pt>
                <c:pt idx="138">
                  <c:v>0.99915292409444645</c:v>
                </c:pt>
                <c:pt idx="139">
                  <c:v>0.99908931007359847</c:v>
                </c:pt>
                <c:pt idx="140">
                  <c:v>0.99933259796377527</c:v>
                </c:pt>
                <c:pt idx="141">
                  <c:v>0.99952180686618508</c:v>
                </c:pt>
                <c:pt idx="142">
                  <c:v>0.99942915376332153</c:v>
                </c:pt>
                <c:pt idx="143">
                  <c:v>0.99959165276924178</c:v>
                </c:pt>
                <c:pt idx="144">
                  <c:v>0.99958538474964242</c:v>
                </c:pt>
                <c:pt idx="145">
                  <c:v>0.99956728291374164</c:v>
                </c:pt>
                <c:pt idx="146">
                  <c:v>0.99953401875014858</c:v>
                </c:pt>
                <c:pt idx="147">
                  <c:v>0.99962078848990399</c:v>
                </c:pt>
                <c:pt idx="148">
                  <c:v>0.99958162584607135</c:v>
                </c:pt>
                <c:pt idx="149">
                  <c:v>0.99976961667885333</c:v>
                </c:pt>
                <c:pt idx="150">
                  <c:v>0.99935479908026525</c:v>
                </c:pt>
                <c:pt idx="151">
                  <c:v>0.99934387775930866</c:v>
                </c:pt>
                <c:pt idx="152">
                  <c:v>0.99932941372819228</c:v>
                </c:pt>
                <c:pt idx="153">
                  <c:v>0.99934835523053334</c:v>
                </c:pt>
                <c:pt idx="154">
                  <c:v>0.99922869855221408</c:v>
                </c:pt>
                <c:pt idx="155">
                  <c:v>0.99929573775802727</c:v>
                </c:pt>
                <c:pt idx="156">
                  <c:v>0.99934799930182827</c:v>
                </c:pt>
                <c:pt idx="157">
                  <c:v>0.99930249824075257</c:v>
                </c:pt>
                <c:pt idx="158">
                  <c:v>0.99925097181543709</c:v>
                </c:pt>
                <c:pt idx="159">
                  <c:v>0.99929238328250658</c:v>
                </c:pt>
                <c:pt idx="160">
                  <c:v>0.99934010694457309</c:v>
                </c:pt>
                <c:pt idx="161">
                  <c:v>0.99971704185598764</c:v>
                </c:pt>
                <c:pt idx="162">
                  <c:v>0.99972192961609885</c:v>
                </c:pt>
                <c:pt idx="163">
                  <c:v>0.99979134495611</c:v>
                </c:pt>
                <c:pt idx="164">
                  <c:v>0.99971144216589602</c:v>
                </c:pt>
                <c:pt idx="165">
                  <c:v>0.9996673430850288</c:v>
                </c:pt>
                <c:pt idx="166">
                  <c:v>0.99882559092558487</c:v>
                </c:pt>
                <c:pt idx="167">
                  <c:v>0.99881839879254852</c:v>
                </c:pt>
                <c:pt idx="168">
                  <c:v>0.99971750054270447</c:v>
                </c:pt>
                <c:pt idx="169">
                  <c:v>0.99975536729785841</c:v>
                </c:pt>
                <c:pt idx="170">
                  <c:v>0.99979846902503977</c:v>
                </c:pt>
                <c:pt idx="171">
                  <c:v>0.99972724617833042</c:v>
                </c:pt>
                <c:pt idx="172">
                  <c:v>0.99967754263107766</c:v>
                </c:pt>
                <c:pt idx="173">
                  <c:v>0.99962868806584426</c:v>
                </c:pt>
                <c:pt idx="174">
                  <c:v>0.99961250500013754</c:v>
                </c:pt>
                <c:pt idx="175">
                  <c:v>0.9997023828285867</c:v>
                </c:pt>
                <c:pt idx="176">
                  <c:v>0.9997655953496295</c:v>
                </c:pt>
                <c:pt idx="177">
                  <c:v>0.99984163318497776</c:v>
                </c:pt>
                <c:pt idx="178">
                  <c:v>0.99977745516620564</c:v>
                </c:pt>
                <c:pt idx="179">
                  <c:v>0.99987088516380207</c:v>
                </c:pt>
                <c:pt idx="180">
                  <c:v>0.99980135616042276</c:v>
                </c:pt>
                <c:pt idx="181">
                  <c:v>0.99984879249431824</c:v>
                </c:pt>
                <c:pt idx="182">
                  <c:v>0.99985743244118408</c:v>
                </c:pt>
                <c:pt idx="183">
                  <c:v>0.99988952813182186</c:v>
                </c:pt>
              </c:numCache>
            </c:numRef>
          </c:val>
          <c:smooth val="0"/>
          <c:extLst>
            <c:ext xmlns:c16="http://schemas.microsoft.com/office/drawing/2014/chart" uri="{C3380CC4-5D6E-409C-BE32-E72D297353CC}">
              <c16:uniqueId val="{00000001-CD39-4EBA-84EA-4F53CF6EDA21}"/>
            </c:ext>
          </c:extLst>
        </c:ser>
        <c:ser>
          <c:idx val="2"/>
          <c:order val="2"/>
          <c:tx>
            <c:strRef>
              <c:f>Volume_Data!$C$1</c:f>
              <c:strCache>
                <c:ptCount val="1"/>
                <c:pt idx="0">
                  <c:v>TRUEUP (Apr25-Sep25)</c:v>
                </c:pt>
              </c:strCache>
            </c:strRef>
          </c:tx>
          <c:spPr>
            <a:ln w="28575" cap="rnd">
              <a:solidFill>
                <a:schemeClr val="accent5"/>
              </a:solidFill>
              <a:round/>
            </a:ln>
            <a:effectLst/>
          </c:spPr>
          <c:marker>
            <c:symbol val="none"/>
          </c:marker>
          <c:val>
            <c:numRef>
              <c:f>Volume_Data!$C$2:$C$185</c:f>
              <c:numCache>
                <c:formatCode>General</c:formatCode>
                <c:ptCount val="184"/>
                <c:pt idx="0">
                  <c:v>0.9998954976247264</c:v>
                </c:pt>
                <c:pt idx="1">
                  <c:v>0.99988400184068071</c:v>
                </c:pt>
                <c:pt idx="2">
                  <c:v>0.99989417243944279</c:v>
                </c:pt>
                <c:pt idx="3">
                  <c:v>0.99988545390542094</c:v>
                </c:pt>
                <c:pt idx="4">
                  <c:v>0.99990226992673836</c:v>
                </c:pt>
                <c:pt idx="5">
                  <c:v>0.99990511705149743</c:v>
                </c:pt>
                <c:pt idx="6">
                  <c:v>0.99988548961819634</c:v>
                </c:pt>
                <c:pt idx="7">
                  <c:v>0.99989114043062466</c:v>
                </c:pt>
                <c:pt idx="8">
                  <c:v>0.99987077481508768</c:v>
                </c:pt>
                <c:pt idx="9">
                  <c:v>0.99989066307724572</c:v>
                </c:pt>
                <c:pt idx="10">
                  <c:v>0.99989156211788377</c:v>
                </c:pt>
                <c:pt idx="11">
                  <c:v>0.99990153570986462</c:v>
                </c:pt>
                <c:pt idx="12">
                  <c:v>0.99990415680760614</c:v>
                </c:pt>
                <c:pt idx="13">
                  <c:v>0.99989301148056808</c:v>
                </c:pt>
                <c:pt idx="14">
                  <c:v>0.99989121828615635</c:v>
                </c:pt>
                <c:pt idx="15">
                  <c:v>0.99989421469431994</c:v>
                </c:pt>
                <c:pt idx="16">
                  <c:v>0.99987214512618139</c:v>
                </c:pt>
                <c:pt idx="17">
                  <c:v>0.99991569535794544</c:v>
                </c:pt>
                <c:pt idx="18">
                  <c:v>0.99992522601236389</c:v>
                </c:pt>
                <c:pt idx="19">
                  <c:v>0.99992419637825247</c:v>
                </c:pt>
                <c:pt idx="20">
                  <c:v>0.99991935256331799</c:v>
                </c:pt>
                <c:pt idx="21">
                  <c:v>0.99992037165875758</c:v>
                </c:pt>
                <c:pt idx="22">
                  <c:v>0.99991472705212647</c:v>
                </c:pt>
                <c:pt idx="23">
                  <c:v>0.99991547225408561</c:v>
                </c:pt>
                <c:pt idx="24">
                  <c:v>0.99991533607172134</c:v>
                </c:pt>
                <c:pt idx="25">
                  <c:v>0.99992459111791565</c:v>
                </c:pt>
                <c:pt idx="26">
                  <c:v>0.9999290393925887</c:v>
                </c:pt>
                <c:pt idx="27">
                  <c:v>0.99991820952729149</c:v>
                </c:pt>
                <c:pt idx="28">
                  <c:v>0.99991632559801358</c:v>
                </c:pt>
                <c:pt idx="29">
                  <c:v>0.99991573501627085</c:v>
                </c:pt>
                <c:pt idx="30">
                  <c:v>0.99990160548632268</c:v>
                </c:pt>
                <c:pt idx="31">
                  <c:v>0.99989831564548692</c:v>
                </c:pt>
                <c:pt idx="32">
                  <c:v>0.999901339468386</c:v>
                </c:pt>
                <c:pt idx="33">
                  <c:v>0.99990471248339086</c:v>
                </c:pt>
                <c:pt idx="34">
                  <c:v>0.99989684019612368</c:v>
                </c:pt>
                <c:pt idx="35">
                  <c:v>0.99989515283816444</c:v>
                </c:pt>
                <c:pt idx="36">
                  <c:v>0.99990134767337002</c:v>
                </c:pt>
                <c:pt idx="37">
                  <c:v>0.99989127660919119</c:v>
                </c:pt>
                <c:pt idx="38">
                  <c:v>0.99989540673328281</c:v>
                </c:pt>
                <c:pt idx="39">
                  <c:v>0.99990453166442428</c:v>
                </c:pt>
                <c:pt idx="40">
                  <c:v>0.99990368538816377</c:v>
                </c:pt>
                <c:pt idx="41">
                  <c:v>0.99989775713883822</c:v>
                </c:pt>
                <c:pt idx="42">
                  <c:v>0.99990493281990178</c:v>
                </c:pt>
                <c:pt idx="43">
                  <c:v>0.99990993439763132</c:v>
                </c:pt>
                <c:pt idx="44">
                  <c:v>0.99990452210379832</c:v>
                </c:pt>
                <c:pt idx="45">
                  <c:v>0.9999075932653656</c:v>
                </c:pt>
                <c:pt idx="46">
                  <c:v>0.99991537340060976</c:v>
                </c:pt>
                <c:pt idx="47">
                  <c:v>0.99991672750320615</c:v>
                </c:pt>
                <c:pt idx="48">
                  <c:v>0.99990449004355242</c:v>
                </c:pt>
                <c:pt idx="49">
                  <c:v>0.99991057108125181</c:v>
                </c:pt>
                <c:pt idx="50">
                  <c:v>0.99989419901750731</c:v>
                </c:pt>
                <c:pt idx="51">
                  <c:v>0.99989803803460631</c:v>
                </c:pt>
                <c:pt idx="52">
                  <c:v>0.99989964739423576</c:v>
                </c:pt>
                <c:pt idx="53">
                  <c:v>0.99990006636902407</c:v>
                </c:pt>
                <c:pt idx="54">
                  <c:v>0.99990849050853037</c:v>
                </c:pt>
                <c:pt idx="55">
                  <c:v>0.99989933322926794</c:v>
                </c:pt>
                <c:pt idx="56">
                  <c:v>0.99988617878531993</c:v>
                </c:pt>
                <c:pt idx="57">
                  <c:v>0.99988255343983901</c:v>
                </c:pt>
                <c:pt idx="58">
                  <c:v>0.99989252092960845</c:v>
                </c:pt>
                <c:pt idx="59">
                  <c:v>0.99990000179403205</c:v>
                </c:pt>
                <c:pt idx="60">
                  <c:v>0.99988599443160686</c:v>
                </c:pt>
                <c:pt idx="61">
                  <c:v>0.99987279181431288</c:v>
                </c:pt>
                <c:pt idx="62">
                  <c:v>0.99987198597027926</c:v>
                </c:pt>
                <c:pt idx="63">
                  <c:v>0.99989424214946465</c:v>
                </c:pt>
                <c:pt idx="64">
                  <c:v>0.99991500504239728</c:v>
                </c:pt>
                <c:pt idx="65">
                  <c:v>0.99991637103488817</c:v>
                </c:pt>
                <c:pt idx="66">
                  <c:v>0.99993080424073333</c:v>
                </c:pt>
                <c:pt idx="67">
                  <c:v>0.99993455668915499</c:v>
                </c:pt>
                <c:pt idx="68">
                  <c:v>0.99994114906734277</c:v>
                </c:pt>
                <c:pt idx="69">
                  <c:v>0.99993174157584963</c:v>
                </c:pt>
                <c:pt idx="70">
                  <c:v>0.9999301670423747</c:v>
                </c:pt>
                <c:pt idx="71">
                  <c:v>0.9999275267371931</c:v>
                </c:pt>
                <c:pt idx="72">
                  <c:v>0.99992270464516708</c:v>
                </c:pt>
                <c:pt idx="73">
                  <c:v>0.9999204668952596</c:v>
                </c:pt>
                <c:pt idx="74">
                  <c:v>0.99993029151254231</c:v>
                </c:pt>
                <c:pt idx="75">
                  <c:v>0.99992663841468277</c:v>
                </c:pt>
                <c:pt idx="76">
                  <c:v>0.99991856118983224</c:v>
                </c:pt>
                <c:pt idx="77">
                  <c:v>0.99992063638933226</c:v>
                </c:pt>
                <c:pt idx="78">
                  <c:v>0.99992961633818178</c:v>
                </c:pt>
                <c:pt idx="79">
                  <c:v>0.99993604550338921</c:v>
                </c:pt>
                <c:pt idx="80">
                  <c:v>0.99993454225364398</c:v>
                </c:pt>
                <c:pt idx="81">
                  <c:v>0.99991142463615368</c:v>
                </c:pt>
                <c:pt idx="82">
                  <c:v>0.99980038137998617</c:v>
                </c:pt>
                <c:pt idx="83">
                  <c:v>0.9998005123858168</c:v>
                </c:pt>
                <c:pt idx="84">
                  <c:v>0.99980659283338735</c:v>
                </c:pt>
                <c:pt idx="85">
                  <c:v>0.99979055913152537</c:v>
                </c:pt>
                <c:pt idx="86">
                  <c:v>0.99979424842217646</c:v>
                </c:pt>
                <c:pt idx="87">
                  <c:v>0.99979405364075358</c:v>
                </c:pt>
                <c:pt idx="88">
                  <c:v>0.99980549546507569</c:v>
                </c:pt>
                <c:pt idx="89">
                  <c:v>0.99979860239259399</c:v>
                </c:pt>
                <c:pt idx="90">
                  <c:v>0.99979968295866839</c:v>
                </c:pt>
                <c:pt idx="91">
                  <c:v>0.999800692833692</c:v>
                </c:pt>
                <c:pt idx="92">
                  <c:v>0.99993888828056865</c:v>
                </c:pt>
                <c:pt idx="93">
                  <c:v>0.999932331272257</c:v>
                </c:pt>
                <c:pt idx="94">
                  <c:v>0.99993973460775809</c:v>
                </c:pt>
                <c:pt idx="95">
                  <c:v>0.99993905542790218</c:v>
                </c:pt>
                <c:pt idx="96">
                  <c:v>0.99994044332813437</c:v>
                </c:pt>
                <c:pt idx="97">
                  <c:v>0.99993370250991198</c:v>
                </c:pt>
                <c:pt idx="98">
                  <c:v>0.9998089937011565</c:v>
                </c:pt>
                <c:pt idx="99">
                  <c:v>0.9998102691918711</c:v>
                </c:pt>
                <c:pt idx="100">
                  <c:v>0.9998123350240179</c:v>
                </c:pt>
                <c:pt idx="101">
                  <c:v>0.99981669195658851</c:v>
                </c:pt>
                <c:pt idx="102">
                  <c:v>0.99982422709387642</c:v>
                </c:pt>
                <c:pt idx="103">
                  <c:v>0.99981161681247299</c:v>
                </c:pt>
                <c:pt idx="104">
                  <c:v>0.99980952550487556</c:v>
                </c:pt>
                <c:pt idx="105">
                  <c:v>0.99982061630903207</c:v>
                </c:pt>
                <c:pt idx="106">
                  <c:v>0.99978828839153544</c:v>
                </c:pt>
                <c:pt idx="107">
                  <c:v>0.99978538035362796</c:v>
                </c:pt>
                <c:pt idx="108">
                  <c:v>0.99977975224161519</c:v>
                </c:pt>
                <c:pt idx="109">
                  <c:v>0.99979820289551713</c:v>
                </c:pt>
                <c:pt idx="110">
                  <c:v>0.99979499997600685</c:v>
                </c:pt>
                <c:pt idx="111">
                  <c:v>0.99978936422912645</c:v>
                </c:pt>
                <c:pt idx="112">
                  <c:v>0.99979366252792878</c:v>
                </c:pt>
                <c:pt idx="113">
                  <c:v>0.99979856416075163</c:v>
                </c:pt>
                <c:pt idx="114">
                  <c:v>0.99979410946864333</c:v>
                </c:pt>
                <c:pt idx="115">
                  <c:v>0.99978510800697873</c:v>
                </c:pt>
                <c:pt idx="116">
                  <c:v>0.99979261345709203</c:v>
                </c:pt>
                <c:pt idx="117">
                  <c:v>0.99979148033835252</c:v>
                </c:pt>
                <c:pt idx="118">
                  <c:v>0.99979218635949985</c:v>
                </c:pt>
                <c:pt idx="119">
                  <c:v>0.99979594061406563</c:v>
                </c:pt>
                <c:pt idx="120">
                  <c:v>0.99979514663352453</c:v>
                </c:pt>
                <c:pt idx="121">
                  <c:v>0.99955911451738322</c:v>
                </c:pt>
                <c:pt idx="122">
                  <c:v>0.99957307565890174</c:v>
                </c:pt>
                <c:pt idx="123">
                  <c:v>0.99953995948746577</c:v>
                </c:pt>
                <c:pt idx="124">
                  <c:v>0.99952887083181119</c:v>
                </c:pt>
                <c:pt idx="125">
                  <c:v>0.99953595152535468</c:v>
                </c:pt>
                <c:pt idx="126">
                  <c:v>0.99956900570109231</c:v>
                </c:pt>
                <c:pt idx="127">
                  <c:v>0.99970389730733789</c:v>
                </c:pt>
                <c:pt idx="128">
                  <c:v>0.9996649521458898</c:v>
                </c:pt>
                <c:pt idx="129">
                  <c:v>0.9996851868204274</c:v>
                </c:pt>
                <c:pt idx="130">
                  <c:v>0.99967431831379361</c:v>
                </c:pt>
                <c:pt idx="131">
                  <c:v>0.9996709216644194</c:v>
                </c:pt>
                <c:pt idx="132">
                  <c:v>0.99968447332578425</c:v>
                </c:pt>
                <c:pt idx="133">
                  <c:v>0.99968293601828162</c:v>
                </c:pt>
                <c:pt idx="134">
                  <c:v>0.99970263719955199</c:v>
                </c:pt>
                <c:pt idx="135">
                  <c:v>0.99970206410804974</c:v>
                </c:pt>
                <c:pt idx="136">
                  <c:v>0.99971452682185258</c:v>
                </c:pt>
                <c:pt idx="137">
                  <c:v>0.99970083054379555</c:v>
                </c:pt>
                <c:pt idx="138">
                  <c:v>0.99969945432501561</c:v>
                </c:pt>
                <c:pt idx="139">
                  <c:v>0.99972647925502922</c:v>
                </c:pt>
                <c:pt idx="140">
                  <c:v>0.99972683519092154</c:v>
                </c:pt>
                <c:pt idx="141">
                  <c:v>0.99973657121639081</c:v>
                </c:pt>
                <c:pt idx="142">
                  <c:v>0.99967668602448856</c:v>
                </c:pt>
                <c:pt idx="143">
                  <c:v>0.9996883668987433</c:v>
                </c:pt>
                <c:pt idx="144">
                  <c:v>0.99968034473517853</c:v>
                </c:pt>
                <c:pt idx="145">
                  <c:v>0.99969340241947791</c:v>
                </c:pt>
                <c:pt idx="146">
                  <c:v>0.99971737829620178</c:v>
                </c:pt>
                <c:pt idx="147">
                  <c:v>0.99971680509306315</c:v>
                </c:pt>
                <c:pt idx="148">
                  <c:v>0.99972871600418589</c:v>
                </c:pt>
                <c:pt idx="149">
                  <c:v>0.99992098044708877</c:v>
                </c:pt>
                <c:pt idx="150">
                  <c:v>0.99989757804643864</c:v>
                </c:pt>
                <c:pt idx="151">
                  <c:v>0.99990721935990456</c:v>
                </c:pt>
                <c:pt idx="152">
                  <c:v>0.99994463819865775</c:v>
                </c:pt>
                <c:pt idx="153">
                  <c:v>0.99994422921108828</c:v>
                </c:pt>
                <c:pt idx="154">
                  <c:v>0.99993323516980881</c:v>
                </c:pt>
                <c:pt idx="155">
                  <c:v>0.99992865612505977</c:v>
                </c:pt>
                <c:pt idx="156">
                  <c:v>0.99988402969527646</c:v>
                </c:pt>
                <c:pt idx="157">
                  <c:v>0.99989936260604417</c:v>
                </c:pt>
                <c:pt idx="158">
                  <c:v>0.99990504339351383</c:v>
                </c:pt>
                <c:pt idx="159">
                  <c:v>0.99990940205661605</c:v>
                </c:pt>
                <c:pt idx="160">
                  <c:v>0.99989461400781865</c:v>
                </c:pt>
                <c:pt idx="161">
                  <c:v>0.9998960342400337</c:v>
                </c:pt>
                <c:pt idx="162">
                  <c:v>0.99989547476515073</c:v>
                </c:pt>
                <c:pt idx="163">
                  <c:v>0.99989896958774171</c:v>
                </c:pt>
                <c:pt idx="164">
                  <c:v>0.99990589337619706</c:v>
                </c:pt>
                <c:pt idx="165">
                  <c:v>0.99991262639972545</c:v>
                </c:pt>
                <c:pt idx="166">
                  <c:v>0.99991546756335514</c:v>
                </c:pt>
                <c:pt idx="167">
                  <c:v>0.99990888940281153</c:v>
                </c:pt>
                <c:pt idx="168">
                  <c:v>0.99990638901171036</c:v>
                </c:pt>
                <c:pt idx="169">
                  <c:v>0.99990664137786944</c:v>
                </c:pt>
                <c:pt idx="170">
                  <c:v>0.99990198850963741</c:v>
                </c:pt>
                <c:pt idx="171">
                  <c:v>0.99990237275652238</c:v>
                </c:pt>
                <c:pt idx="172">
                  <c:v>0.99991099343839962</c:v>
                </c:pt>
                <c:pt idx="173">
                  <c:v>0.99991227819332318</c:v>
                </c:pt>
                <c:pt idx="174">
                  <c:v>0.9999097657162469</c:v>
                </c:pt>
                <c:pt idx="175">
                  <c:v>0.99994405906782091</c:v>
                </c:pt>
                <c:pt idx="176">
                  <c:v>0.99994164090909454</c:v>
                </c:pt>
                <c:pt idx="177">
                  <c:v>0.99994199503096404</c:v>
                </c:pt>
                <c:pt idx="178">
                  <c:v>0.99994011095552615</c:v>
                </c:pt>
                <c:pt idx="179">
                  <c:v>0.99994272379428573</c:v>
                </c:pt>
                <c:pt idx="180">
                  <c:v>0.99994100915931894</c:v>
                </c:pt>
                <c:pt idx="181">
                  <c:v>0.99993989067398881</c:v>
                </c:pt>
                <c:pt idx="182">
                  <c:v>0.99994336459185806</c:v>
                </c:pt>
              </c:numCache>
            </c:numRef>
          </c:val>
          <c:smooth val="0"/>
          <c:extLst>
            <c:ext xmlns:c16="http://schemas.microsoft.com/office/drawing/2014/chart" uri="{C3380CC4-5D6E-409C-BE32-E72D297353CC}">
              <c16:uniqueId val="{00000002-CD39-4EBA-84EA-4F53CF6EDA21}"/>
            </c:ext>
          </c:extLst>
        </c:ser>
        <c:dLbls>
          <c:showLegendKey val="0"/>
          <c:showVal val="0"/>
          <c:showCatName val="0"/>
          <c:showSerName val="0"/>
          <c:showPercent val="0"/>
          <c:showBubbleSize val="0"/>
        </c:dLbls>
        <c:smooth val="0"/>
        <c:axId val="486999000"/>
        <c:axId val="487002136"/>
      </c:lineChart>
      <c:catAx>
        <c:axId val="4869990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DAY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7002136"/>
        <c:crosses val="autoZero"/>
        <c:auto val="1"/>
        <c:lblAlgn val="ctr"/>
        <c:lblOffset val="100"/>
        <c:noMultiLvlLbl val="0"/>
      </c:catAx>
      <c:valAx>
        <c:axId val="487002136"/>
        <c:scaling>
          <c:orientation val="minMax"/>
          <c:max val="1"/>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69990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ESI ID Count Availability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4146929653571298E-2"/>
          <c:y val="0.1089240697246785"/>
          <c:w val="0.93732962184964197"/>
          <c:h val="0.78221252312168632"/>
        </c:manualLayout>
      </c:layout>
      <c:lineChart>
        <c:grouping val="standard"/>
        <c:varyColors val="0"/>
        <c:ser>
          <c:idx val="0"/>
          <c:order val="0"/>
          <c:tx>
            <c:strRef>
              <c:f>Count_Data!$A$1</c:f>
              <c:strCache>
                <c:ptCount val="1"/>
                <c:pt idx="0">
                  <c:v>INITIAL (Oct25-Mar26)</c:v>
                </c:pt>
              </c:strCache>
            </c:strRef>
          </c:tx>
          <c:spPr>
            <a:ln w="28575" cap="rnd">
              <a:solidFill>
                <a:schemeClr val="accent1"/>
              </a:solidFill>
              <a:round/>
            </a:ln>
            <a:effectLst/>
          </c:spPr>
          <c:marker>
            <c:symbol val="none"/>
          </c:marker>
          <c:val>
            <c:numRef>
              <c:f>Count_Data!$A$2:$A$185</c:f>
              <c:numCache>
                <c:formatCode>General</c:formatCode>
                <c:ptCount val="184"/>
                <c:pt idx="0">
                  <c:v>0.98465823649234896</c:v>
                </c:pt>
                <c:pt idx="1">
                  <c:v>0.98387547282801924</c:v>
                </c:pt>
                <c:pt idx="2">
                  <c:v>0.98384356335854417</c:v>
                </c:pt>
                <c:pt idx="3">
                  <c:v>0.98473442612219708</c:v>
                </c:pt>
                <c:pt idx="4">
                  <c:v>0.98582658241697607</c:v>
                </c:pt>
                <c:pt idx="5">
                  <c:v>0.98561549434018991</c:v>
                </c:pt>
                <c:pt idx="6">
                  <c:v>0.98550817992527173</c:v>
                </c:pt>
                <c:pt idx="7">
                  <c:v>0.98469317735747064</c:v>
                </c:pt>
                <c:pt idx="8">
                  <c:v>0.98373920640089618</c:v>
                </c:pt>
                <c:pt idx="9">
                  <c:v>0.98406473913748782</c:v>
                </c:pt>
                <c:pt idx="10">
                  <c:v>0.98478998044168942</c:v>
                </c:pt>
                <c:pt idx="11">
                  <c:v>0.98566501310469101</c:v>
                </c:pt>
                <c:pt idx="12">
                  <c:v>0.98566576291002861</c:v>
                </c:pt>
                <c:pt idx="13">
                  <c:v>0.98580444221093777</c:v>
                </c:pt>
                <c:pt idx="14">
                  <c:v>0.98461142198557272</c:v>
                </c:pt>
                <c:pt idx="15">
                  <c:v>0.98403749866787327</c:v>
                </c:pt>
                <c:pt idx="16">
                  <c:v>0.98416032906900874</c:v>
                </c:pt>
                <c:pt idx="17">
                  <c:v>0.98495206507899735</c:v>
                </c:pt>
                <c:pt idx="18">
                  <c:v>0.98564352629607399</c:v>
                </c:pt>
                <c:pt idx="19">
                  <c:v>0.98571428738346012</c:v>
                </c:pt>
                <c:pt idx="20">
                  <c:v>0.98570004028914704</c:v>
                </c:pt>
                <c:pt idx="21">
                  <c:v>0.98493296418700271</c:v>
                </c:pt>
                <c:pt idx="22">
                  <c:v>0.98403081609589804</c:v>
                </c:pt>
                <c:pt idx="23">
                  <c:v>0.98414681031440376</c:v>
                </c:pt>
                <c:pt idx="24">
                  <c:v>0.98496591499162112</c:v>
                </c:pt>
                <c:pt idx="25">
                  <c:v>0.98540599790028982</c:v>
                </c:pt>
                <c:pt idx="26">
                  <c:v>0.985279685164138</c:v>
                </c:pt>
                <c:pt idx="27">
                  <c:v>0.98507436358249856</c:v>
                </c:pt>
                <c:pt idx="28">
                  <c:v>0.98267048013297831</c:v>
                </c:pt>
                <c:pt idx="29">
                  <c:v>0.74106717328693261</c:v>
                </c:pt>
                <c:pt idx="30">
                  <c:v>0.98432276899460625</c:v>
                </c:pt>
                <c:pt idx="31">
                  <c:v>0.9851691464784974</c:v>
                </c:pt>
                <c:pt idx="32">
                  <c:v>0.98608100932485221</c:v>
                </c:pt>
                <c:pt idx="33">
                  <c:v>0.98600363792546641</c:v>
                </c:pt>
                <c:pt idx="34">
                  <c:v>0.98596438795403307</c:v>
                </c:pt>
                <c:pt idx="35">
                  <c:v>0.9847867012799103</c:v>
                </c:pt>
                <c:pt idx="36">
                  <c:v>0.98409280693236556</c:v>
                </c:pt>
                <c:pt idx="37">
                  <c:v>0.98406588477593138</c:v>
                </c:pt>
                <c:pt idx="38">
                  <c:v>0.98487055717380345</c:v>
                </c:pt>
                <c:pt idx="39">
                  <c:v>0.98566637972016291</c:v>
                </c:pt>
                <c:pt idx="40">
                  <c:v>0.98558363850192154</c:v>
                </c:pt>
                <c:pt idx="41">
                  <c:v>0.9856482426098937</c:v>
                </c:pt>
                <c:pt idx="42">
                  <c:v>0.98530046404133009</c:v>
                </c:pt>
                <c:pt idx="43">
                  <c:v>0.98457369072218881</c:v>
                </c:pt>
                <c:pt idx="44">
                  <c:v>0.98451397601549273</c:v>
                </c:pt>
                <c:pt idx="45">
                  <c:v>0.98498268607290007</c:v>
                </c:pt>
                <c:pt idx="46">
                  <c:v>0.98574485414106261</c:v>
                </c:pt>
                <c:pt idx="47">
                  <c:v>0.98560535259827819</c:v>
                </c:pt>
                <c:pt idx="48">
                  <c:v>0.98568217580395245</c:v>
                </c:pt>
                <c:pt idx="49">
                  <c:v>0.98483392502876943</c:v>
                </c:pt>
                <c:pt idx="50">
                  <c:v>0.98414665109429744</c:v>
                </c:pt>
                <c:pt idx="51">
                  <c:v>0.9840179157341391</c:v>
                </c:pt>
                <c:pt idx="52">
                  <c:v>0.98489303194643962</c:v>
                </c:pt>
                <c:pt idx="53">
                  <c:v>0.98570288200923717</c:v>
                </c:pt>
                <c:pt idx="54">
                  <c:v>0.98490910294180989</c:v>
                </c:pt>
                <c:pt idx="55">
                  <c:v>0.98396274380541882</c:v>
                </c:pt>
                <c:pt idx="56">
                  <c:v>0.980955380045611</c:v>
                </c:pt>
                <c:pt idx="57">
                  <c:v>0.98345192487595479</c:v>
                </c:pt>
                <c:pt idx="58">
                  <c:v>0.9844733549736282</c:v>
                </c:pt>
                <c:pt idx="59">
                  <c:v>0.98525208406770803</c:v>
                </c:pt>
                <c:pt idx="60">
                  <c:v>0.98586985626140522</c:v>
                </c:pt>
                <c:pt idx="61">
                  <c:v>0.98580824388283761</c:v>
                </c:pt>
                <c:pt idx="62">
                  <c:v>0.98591660774217094</c:v>
                </c:pt>
                <c:pt idx="63">
                  <c:v>0.98510896697792083</c:v>
                </c:pt>
                <c:pt idx="64">
                  <c:v>0.9843363896276246</c:v>
                </c:pt>
                <c:pt idx="65">
                  <c:v>0.98421539617141629</c:v>
                </c:pt>
                <c:pt idx="66">
                  <c:v>0.98517853541577971</c:v>
                </c:pt>
                <c:pt idx="67">
                  <c:v>0.98598886933642937</c:v>
                </c:pt>
                <c:pt idx="68">
                  <c:v>0.98573837790299323</c:v>
                </c:pt>
                <c:pt idx="69">
                  <c:v>0.98580475046726457</c:v>
                </c:pt>
                <c:pt idx="70">
                  <c:v>0.98540400297207886</c:v>
                </c:pt>
                <c:pt idx="71">
                  <c:v>0.98461802673650678</c:v>
                </c:pt>
                <c:pt idx="72">
                  <c:v>0.98469740826307761</c:v>
                </c:pt>
                <c:pt idx="73">
                  <c:v>0.98511472163362901</c:v>
                </c:pt>
                <c:pt idx="74">
                  <c:v>0.98583906879958083</c:v>
                </c:pt>
                <c:pt idx="75">
                  <c:v>0.98579405669218811</c:v>
                </c:pt>
                <c:pt idx="76">
                  <c:v>0.98580696591789119</c:v>
                </c:pt>
                <c:pt idx="77">
                  <c:v>0.98530888297495123</c:v>
                </c:pt>
                <c:pt idx="78">
                  <c:v>0.98445771465273357</c:v>
                </c:pt>
                <c:pt idx="79">
                  <c:v>0.98455244975936607</c:v>
                </c:pt>
                <c:pt idx="80">
                  <c:v>0.98513618554518823</c:v>
                </c:pt>
                <c:pt idx="81">
                  <c:v>0.97967957645705428</c:v>
                </c:pt>
                <c:pt idx="82">
                  <c:v>0.98421279179728505</c:v>
                </c:pt>
                <c:pt idx="83">
                  <c:v>0.98379361022796419</c:v>
                </c:pt>
                <c:pt idx="84">
                  <c:v>0.98155454015041532</c:v>
                </c:pt>
                <c:pt idx="85">
                  <c:v>0.98405710785088341</c:v>
                </c:pt>
                <c:pt idx="86">
                  <c:v>0.98425280508899959</c:v>
                </c:pt>
                <c:pt idx="87">
                  <c:v>0.98518257017464372</c:v>
                </c:pt>
                <c:pt idx="88">
                  <c:v>0.98595312202604213</c:v>
                </c:pt>
                <c:pt idx="89">
                  <c:v>0.98526844226302812</c:v>
                </c:pt>
                <c:pt idx="90">
                  <c:v>0.98525137394727025</c:v>
                </c:pt>
                <c:pt idx="91">
                  <c:v>0.98449781498932598</c:v>
                </c:pt>
                <c:pt idx="92">
                  <c:v>0.98462656140860039</c:v>
                </c:pt>
                <c:pt idx="93">
                  <c:v>0.98443163607461925</c:v>
                </c:pt>
                <c:pt idx="94">
                  <c:v>0.9853062106329904</c:v>
                </c:pt>
                <c:pt idx="95">
                  <c:v>0.9860452479228452</c:v>
                </c:pt>
                <c:pt idx="96">
                  <c:v>0.98587098498429071</c:v>
                </c:pt>
                <c:pt idx="97">
                  <c:v>0.98589334617615576</c:v>
                </c:pt>
                <c:pt idx="98">
                  <c:v>0.9853253182667312</c:v>
                </c:pt>
                <c:pt idx="99">
                  <c:v>0.98464375842557739</c:v>
                </c:pt>
                <c:pt idx="100">
                  <c:v>0.98492692760599332</c:v>
                </c:pt>
                <c:pt idx="101">
                  <c:v>0.98540965665651403</c:v>
                </c:pt>
                <c:pt idx="102">
                  <c:v>0.98603162173409187</c:v>
                </c:pt>
                <c:pt idx="103">
                  <c:v>0.98609092852018421</c:v>
                </c:pt>
                <c:pt idx="104">
                  <c:v>0.98605797049744282</c:v>
                </c:pt>
                <c:pt idx="105">
                  <c:v>0.98528064969195961</c:v>
                </c:pt>
                <c:pt idx="106">
                  <c:v>0.98439658427146504</c:v>
                </c:pt>
                <c:pt idx="107">
                  <c:v>0.98381135150582488</c:v>
                </c:pt>
                <c:pt idx="108">
                  <c:v>0.98470715568432743</c:v>
                </c:pt>
                <c:pt idx="109">
                  <c:v>0.98549579789427955</c:v>
                </c:pt>
                <c:pt idx="110">
                  <c:v>0.9860328108437898</c:v>
                </c:pt>
                <c:pt idx="111">
                  <c:v>0.98591995263842103</c:v>
                </c:pt>
                <c:pt idx="112">
                  <c:v>0.9854937415666708</c:v>
                </c:pt>
                <c:pt idx="113">
                  <c:v>0.98477661270545636</c:v>
                </c:pt>
                <c:pt idx="114">
                  <c:v>0.98462806393819591</c:v>
                </c:pt>
                <c:pt idx="115">
                  <c:v>0.98492059535313681</c:v>
                </c:pt>
                <c:pt idx="116">
                  <c:v>0.98531929530940121</c:v>
                </c:pt>
                <c:pt idx="117">
                  <c:v>0.98550189675431832</c:v>
                </c:pt>
                <c:pt idx="118">
                  <c:v>0.98555766903394371</c:v>
                </c:pt>
                <c:pt idx="119">
                  <c:v>0.98518438368373229</c:v>
                </c:pt>
                <c:pt idx="120">
                  <c:v>0.98376463395105762</c:v>
                </c:pt>
                <c:pt idx="121">
                  <c:v>0.98457840007145381</c:v>
                </c:pt>
                <c:pt idx="122">
                  <c:v>0.98537726570625883</c:v>
                </c:pt>
                <c:pt idx="123">
                  <c:v>0.98618469345650872</c:v>
                </c:pt>
                <c:pt idx="124">
                  <c:v>0.98574699154144385</c:v>
                </c:pt>
                <c:pt idx="125">
                  <c:v>0.98578554127120588</c:v>
                </c:pt>
                <c:pt idx="126">
                  <c:v>0.98494150381624446</c:v>
                </c:pt>
                <c:pt idx="127">
                  <c:v>0.98429718303987235</c:v>
                </c:pt>
                <c:pt idx="128">
                  <c:v>0.98424759141222307</c:v>
                </c:pt>
                <c:pt idx="129">
                  <c:v>0.98497321461007714</c:v>
                </c:pt>
                <c:pt idx="130">
                  <c:v>0.985979824099533</c:v>
                </c:pt>
                <c:pt idx="131">
                  <c:v>0.98592009284765447</c:v>
                </c:pt>
                <c:pt idx="132">
                  <c:v>0.98586221072017799</c:v>
                </c:pt>
                <c:pt idx="133">
                  <c:v>0.98500927199717159</c:v>
                </c:pt>
                <c:pt idx="134">
                  <c:v>0.98422056038039119</c:v>
                </c:pt>
                <c:pt idx="135">
                  <c:v>0.9844422818234968</c:v>
                </c:pt>
                <c:pt idx="136">
                  <c:v>0.98528668899871263</c:v>
                </c:pt>
                <c:pt idx="137">
                  <c:v>0.98602016058867381</c:v>
                </c:pt>
                <c:pt idx="138">
                  <c:v>0.98573854357368496</c:v>
                </c:pt>
                <c:pt idx="139">
                  <c:v>0.98586238464300657</c:v>
                </c:pt>
                <c:pt idx="140">
                  <c:v>0.98509446708107851</c:v>
                </c:pt>
                <c:pt idx="141">
                  <c:v>0.98440177313783928</c:v>
                </c:pt>
                <c:pt idx="142">
                  <c:v>0.98444880478718155</c:v>
                </c:pt>
                <c:pt idx="143">
                  <c:v>0.98512490993750079</c:v>
                </c:pt>
                <c:pt idx="144">
                  <c:v>0.98584905166398207</c:v>
                </c:pt>
                <c:pt idx="145">
                  <c:v>0.98567725286791796</c:v>
                </c:pt>
                <c:pt idx="146">
                  <c:v>0.98582272501445667</c:v>
                </c:pt>
                <c:pt idx="147">
                  <c:v>0.98512521171498502</c:v>
                </c:pt>
                <c:pt idx="148">
                  <c:v>0.98433135829250751</c:v>
                </c:pt>
                <c:pt idx="149">
                  <c:v>0.98442995305128278</c:v>
                </c:pt>
                <c:pt idx="150">
                  <c:v>0.98481686033626537</c:v>
                </c:pt>
                <c:pt idx="151">
                  <c:v>0.98550147175877445</c:v>
                </c:pt>
                <c:pt idx="152">
                  <c:v>0.98541820803669899</c:v>
                </c:pt>
                <c:pt idx="153">
                  <c:v>0.98585907544789353</c:v>
                </c:pt>
                <c:pt idx="154">
                  <c:v>0.98502359955718544</c:v>
                </c:pt>
                <c:pt idx="155">
                  <c:v>0.98414365930748349</c:v>
                </c:pt>
                <c:pt idx="156">
                  <c:v>0.9841839522999446</c:v>
                </c:pt>
                <c:pt idx="157">
                  <c:v>0.97946960162204699</c:v>
                </c:pt>
                <c:pt idx="158">
                  <c:v>0.96488561372430626</c:v>
                </c:pt>
                <c:pt idx="159">
                  <c:v>0.98581568778674356</c:v>
                </c:pt>
                <c:pt idx="160">
                  <c:v>0.98585020626128228</c:v>
                </c:pt>
                <c:pt idx="161">
                  <c:v>0.98095121713573075</c:v>
                </c:pt>
                <c:pt idx="162">
                  <c:v>0.9841680764458195</c:v>
                </c:pt>
                <c:pt idx="163">
                  <c:v>0.98433959820705119</c:v>
                </c:pt>
                <c:pt idx="164">
                  <c:v>0.9852140758120238</c:v>
                </c:pt>
                <c:pt idx="165">
                  <c:v>0.98603110339601341</c:v>
                </c:pt>
                <c:pt idx="166">
                  <c:v>0.98581544619607309</c:v>
                </c:pt>
                <c:pt idx="167">
                  <c:v>0.98583981327267167</c:v>
                </c:pt>
                <c:pt idx="168">
                  <c:v>0.98499280179851589</c:v>
                </c:pt>
                <c:pt idx="169">
                  <c:v>0.9843153421069637</c:v>
                </c:pt>
                <c:pt idx="170">
                  <c:v>0.9843864924193394</c:v>
                </c:pt>
                <c:pt idx="171">
                  <c:v>0.98509451097810186</c:v>
                </c:pt>
                <c:pt idx="172">
                  <c:v>0.9829590829265209</c:v>
                </c:pt>
                <c:pt idx="173">
                  <c:v>0.98558146242477462</c:v>
                </c:pt>
                <c:pt idx="174">
                  <c:v>0.98566554765000691</c:v>
                </c:pt>
                <c:pt idx="175">
                  <c:v>0.98499156353527673</c:v>
                </c:pt>
                <c:pt idx="176">
                  <c:v>0.9842059958986058</c:v>
                </c:pt>
                <c:pt idx="177">
                  <c:v>0.9842957548424075</c:v>
                </c:pt>
                <c:pt idx="178">
                  <c:v>0.98502198661821483</c:v>
                </c:pt>
                <c:pt idx="179">
                  <c:v>0.98604334491344425</c:v>
                </c:pt>
                <c:pt idx="180">
                  <c:v>0.98587020692145177</c:v>
                </c:pt>
                <c:pt idx="181">
                  <c:v>0.98520042977663769</c:v>
                </c:pt>
              </c:numCache>
            </c:numRef>
          </c:val>
          <c:smooth val="0"/>
          <c:extLst>
            <c:ext xmlns:c16="http://schemas.microsoft.com/office/drawing/2014/chart" uri="{C3380CC4-5D6E-409C-BE32-E72D297353CC}">
              <c16:uniqueId val="{00000000-AAE2-4F4E-99A7-4D6E3A749792}"/>
            </c:ext>
          </c:extLst>
        </c:ser>
        <c:ser>
          <c:idx val="1"/>
          <c:order val="1"/>
          <c:tx>
            <c:strRef>
              <c:f>Count_Data!$B$1</c:f>
              <c:strCache>
                <c:ptCount val="1"/>
                <c:pt idx="0">
                  <c:v>FINAL (Aug25-Jan26)</c:v>
                </c:pt>
              </c:strCache>
            </c:strRef>
          </c:tx>
          <c:spPr>
            <a:ln w="28575" cap="rnd">
              <a:solidFill>
                <a:schemeClr val="accent2"/>
              </a:solidFill>
              <a:round/>
            </a:ln>
            <a:effectLst/>
          </c:spPr>
          <c:marker>
            <c:symbol val="none"/>
          </c:marker>
          <c:val>
            <c:numRef>
              <c:f>Count_Data!$B$2:$B$185</c:f>
              <c:numCache>
                <c:formatCode>General</c:formatCode>
                <c:ptCount val="184"/>
                <c:pt idx="0">
                  <c:v>0.9999292431251906</c:v>
                </c:pt>
                <c:pt idx="1">
                  <c:v>0.99992678331821749</c:v>
                </c:pt>
                <c:pt idx="2">
                  <c:v>0.99991413170696675</c:v>
                </c:pt>
                <c:pt idx="3">
                  <c:v>0.99990991578824795</c:v>
                </c:pt>
                <c:pt idx="4">
                  <c:v>0.99990852184061552</c:v>
                </c:pt>
                <c:pt idx="5">
                  <c:v>0.99990560710209353</c:v>
                </c:pt>
                <c:pt idx="6">
                  <c:v>0.99990690503505586</c:v>
                </c:pt>
                <c:pt idx="7">
                  <c:v>0.99990785274892691</c:v>
                </c:pt>
                <c:pt idx="8">
                  <c:v>0.99990972710891401</c:v>
                </c:pt>
                <c:pt idx="9">
                  <c:v>0.99990738547558378</c:v>
                </c:pt>
                <c:pt idx="10">
                  <c:v>0.99990048352130045</c:v>
                </c:pt>
                <c:pt idx="11">
                  <c:v>0.9998925345206513</c:v>
                </c:pt>
                <c:pt idx="12">
                  <c:v>0.99990892921001939</c:v>
                </c:pt>
                <c:pt idx="13">
                  <c:v>0.99991163112326087</c:v>
                </c:pt>
                <c:pt idx="14">
                  <c:v>0.99990836288717999</c:v>
                </c:pt>
                <c:pt idx="15">
                  <c:v>0.9999094163357457</c:v>
                </c:pt>
                <c:pt idx="16">
                  <c:v>0.99990859733897708</c:v>
                </c:pt>
                <c:pt idx="17">
                  <c:v>0.99990298576804726</c:v>
                </c:pt>
                <c:pt idx="18">
                  <c:v>0.99992733064998929</c:v>
                </c:pt>
                <c:pt idx="19">
                  <c:v>0.99992698261507551</c:v>
                </c:pt>
                <c:pt idx="20">
                  <c:v>0.99992324248098086</c:v>
                </c:pt>
                <c:pt idx="21">
                  <c:v>0.99991810206448317</c:v>
                </c:pt>
                <c:pt idx="22">
                  <c:v>0.99991564773182484</c:v>
                </c:pt>
                <c:pt idx="23">
                  <c:v>0.99991482885748062</c:v>
                </c:pt>
                <c:pt idx="24">
                  <c:v>0.99991237251019183</c:v>
                </c:pt>
                <c:pt idx="25">
                  <c:v>0.99990862805076719</c:v>
                </c:pt>
                <c:pt idx="26">
                  <c:v>0.99991611483212617</c:v>
                </c:pt>
                <c:pt idx="27">
                  <c:v>0.99991261592135572</c:v>
                </c:pt>
                <c:pt idx="28">
                  <c:v>0.99992268101532344</c:v>
                </c:pt>
                <c:pt idx="29">
                  <c:v>0.99992314219956502</c:v>
                </c:pt>
                <c:pt idx="30">
                  <c:v>0.999927587517913</c:v>
                </c:pt>
                <c:pt idx="31">
                  <c:v>0.9999224402201855</c:v>
                </c:pt>
                <c:pt idx="32">
                  <c:v>0.9999222947847981</c:v>
                </c:pt>
                <c:pt idx="33">
                  <c:v>0.99992183522467515</c:v>
                </c:pt>
                <c:pt idx="34">
                  <c:v>0.99992359237079764</c:v>
                </c:pt>
                <c:pt idx="35">
                  <c:v>0.99992477187333828</c:v>
                </c:pt>
                <c:pt idx="36">
                  <c:v>0.99992430535244226</c:v>
                </c:pt>
                <c:pt idx="37">
                  <c:v>0.99992465649973983</c:v>
                </c:pt>
                <c:pt idx="38">
                  <c:v>0.99992231615779459</c:v>
                </c:pt>
                <c:pt idx="39">
                  <c:v>0.99992711410339763</c:v>
                </c:pt>
                <c:pt idx="40">
                  <c:v>0.99992431344574562</c:v>
                </c:pt>
                <c:pt idx="41">
                  <c:v>0.99993039974293529</c:v>
                </c:pt>
                <c:pt idx="42">
                  <c:v>0.99992537892127631</c:v>
                </c:pt>
                <c:pt idx="43">
                  <c:v>0.99992748620278815</c:v>
                </c:pt>
                <c:pt idx="44">
                  <c:v>0.99992865588863766</c:v>
                </c:pt>
                <c:pt idx="45">
                  <c:v>0.99992702129948863</c:v>
                </c:pt>
                <c:pt idx="46">
                  <c:v>0.99992375177741977</c:v>
                </c:pt>
                <c:pt idx="47">
                  <c:v>0.9999212981386717</c:v>
                </c:pt>
                <c:pt idx="48">
                  <c:v>0.99991989888315658</c:v>
                </c:pt>
                <c:pt idx="49">
                  <c:v>0.99992154462842031</c:v>
                </c:pt>
                <c:pt idx="50">
                  <c:v>0.9999165197870904</c:v>
                </c:pt>
                <c:pt idx="51">
                  <c:v>0.99990471108400669</c:v>
                </c:pt>
                <c:pt idx="52">
                  <c:v>0.99990015651109909</c:v>
                </c:pt>
                <c:pt idx="53">
                  <c:v>0.99990354924740354</c:v>
                </c:pt>
                <c:pt idx="54">
                  <c:v>0.99989969698670111</c:v>
                </c:pt>
                <c:pt idx="55">
                  <c:v>0.99989806859866415</c:v>
                </c:pt>
                <c:pt idx="56">
                  <c:v>0.99990193265145944</c:v>
                </c:pt>
                <c:pt idx="57">
                  <c:v>0.99990368776508509</c:v>
                </c:pt>
                <c:pt idx="58">
                  <c:v>0.99990275285397578</c:v>
                </c:pt>
                <c:pt idx="59">
                  <c:v>0.9998992449566666</c:v>
                </c:pt>
                <c:pt idx="60">
                  <c:v>0.99989745659619511</c:v>
                </c:pt>
                <c:pt idx="61">
                  <c:v>0.9999120652550646</c:v>
                </c:pt>
                <c:pt idx="62">
                  <c:v>0.99991032411460556</c:v>
                </c:pt>
                <c:pt idx="63">
                  <c:v>0.99984943772940871</c:v>
                </c:pt>
                <c:pt idx="64">
                  <c:v>0.9999042645188877</c:v>
                </c:pt>
                <c:pt idx="65">
                  <c:v>0.99991303174832136</c:v>
                </c:pt>
                <c:pt idx="66">
                  <c:v>0.99991034414639035</c:v>
                </c:pt>
                <c:pt idx="67">
                  <c:v>0.9999068260498466</c:v>
                </c:pt>
                <c:pt idx="68">
                  <c:v>0.99992366546066669</c:v>
                </c:pt>
                <c:pt idx="69">
                  <c:v>0.99992051670686222</c:v>
                </c:pt>
                <c:pt idx="70">
                  <c:v>0.99991620147969251</c:v>
                </c:pt>
                <c:pt idx="71">
                  <c:v>0.99991351519140725</c:v>
                </c:pt>
                <c:pt idx="72">
                  <c:v>0.99990930788593646</c:v>
                </c:pt>
                <c:pt idx="73">
                  <c:v>0.99990837317269343</c:v>
                </c:pt>
                <c:pt idx="74">
                  <c:v>0.99991339924106881</c:v>
                </c:pt>
                <c:pt idx="75">
                  <c:v>0.99990253407888918</c:v>
                </c:pt>
                <c:pt idx="76">
                  <c:v>0.999918202454534</c:v>
                </c:pt>
                <c:pt idx="77">
                  <c:v>0.99992148073315967</c:v>
                </c:pt>
                <c:pt idx="78">
                  <c:v>0.99992253353433325</c:v>
                </c:pt>
                <c:pt idx="79">
                  <c:v>0.99991785990826254</c:v>
                </c:pt>
                <c:pt idx="80">
                  <c:v>0.99992113125126847</c:v>
                </c:pt>
                <c:pt idx="81">
                  <c:v>0.99991972514450356</c:v>
                </c:pt>
                <c:pt idx="82">
                  <c:v>0.99992136426572564</c:v>
                </c:pt>
                <c:pt idx="83">
                  <c:v>0.99992067192630874</c:v>
                </c:pt>
                <c:pt idx="84">
                  <c:v>0.99992137907412348</c:v>
                </c:pt>
                <c:pt idx="85">
                  <c:v>0.99992955754780366</c:v>
                </c:pt>
                <c:pt idx="86">
                  <c:v>0.99993166046723914</c:v>
                </c:pt>
                <c:pt idx="87">
                  <c:v>0.99993177644214848</c:v>
                </c:pt>
                <c:pt idx="88">
                  <c:v>0.99993154246394089</c:v>
                </c:pt>
                <c:pt idx="89">
                  <c:v>0.99993060841698878</c:v>
                </c:pt>
                <c:pt idx="90">
                  <c:v>0.99993236545456377</c:v>
                </c:pt>
                <c:pt idx="91">
                  <c:v>0.99993107330085762</c:v>
                </c:pt>
                <c:pt idx="92">
                  <c:v>0.99993504177363068</c:v>
                </c:pt>
                <c:pt idx="93">
                  <c:v>0.99993106956436195</c:v>
                </c:pt>
                <c:pt idx="94">
                  <c:v>0.99992358636528378</c:v>
                </c:pt>
                <c:pt idx="95">
                  <c:v>0.99992522474345957</c:v>
                </c:pt>
                <c:pt idx="96">
                  <c:v>0.99992440647398384</c:v>
                </c:pt>
                <c:pt idx="97">
                  <c:v>0.99992791987868113</c:v>
                </c:pt>
                <c:pt idx="98">
                  <c:v>0.99992687805139591</c:v>
                </c:pt>
                <c:pt idx="99">
                  <c:v>0.99992956713338466</c:v>
                </c:pt>
                <c:pt idx="100">
                  <c:v>0.99993085216414623</c:v>
                </c:pt>
                <c:pt idx="101">
                  <c:v>0.99992793413203029</c:v>
                </c:pt>
                <c:pt idx="102">
                  <c:v>0.99992151466420243</c:v>
                </c:pt>
                <c:pt idx="103">
                  <c:v>0.99992128151819692</c:v>
                </c:pt>
                <c:pt idx="104">
                  <c:v>0.99992035233696985</c:v>
                </c:pt>
                <c:pt idx="105">
                  <c:v>0.99991814076542007</c:v>
                </c:pt>
                <c:pt idx="106">
                  <c:v>0.99991872838887441</c:v>
                </c:pt>
                <c:pt idx="107">
                  <c:v>0.99991931234029596</c:v>
                </c:pt>
                <c:pt idx="108">
                  <c:v>0.9999155800468128</c:v>
                </c:pt>
                <c:pt idx="109">
                  <c:v>0.99991897001785579</c:v>
                </c:pt>
                <c:pt idx="110">
                  <c:v>0.99992177885621769</c:v>
                </c:pt>
                <c:pt idx="111">
                  <c:v>0.99992038661752736</c:v>
                </c:pt>
                <c:pt idx="112">
                  <c:v>0.9999177094033056</c:v>
                </c:pt>
                <c:pt idx="113">
                  <c:v>0.99991619356298866</c:v>
                </c:pt>
                <c:pt idx="114">
                  <c:v>0.99991210848590817</c:v>
                </c:pt>
                <c:pt idx="115">
                  <c:v>0.99990405655200953</c:v>
                </c:pt>
                <c:pt idx="116">
                  <c:v>0.99992062999243181</c:v>
                </c:pt>
                <c:pt idx="117">
                  <c:v>0.99992039753610529</c:v>
                </c:pt>
                <c:pt idx="118">
                  <c:v>0.9999221483234344</c:v>
                </c:pt>
                <c:pt idx="119">
                  <c:v>0.99992506627607758</c:v>
                </c:pt>
                <c:pt idx="120">
                  <c:v>0.99992541434432736</c:v>
                </c:pt>
                <c:pt idx="121">
                  <c:v>0.99992494744570359</c:v>
                </c:pt>
                <c:pt idx="122">
                  <c:v>0.99992423355351523</c:v>
                </c:pt>
                <c:pt idx="123">
                  <c:v>0.99992505263826392</c:v>
                </c:pt>
                <c:pt idx="124">
                  <c:v>0.99992365702017472</c:v>
                </c:pt>
                <c:pt idx="125">
                  <c:v>0.99992331509430898</c:v>
                </c:pt>
                <c:pt idx="126">
                  <c:v>0.99992752293706466</c:v>
                </c:pt>
                <c:pt idx="127">
                  <c:v>0.99992717404725795</c:v>
                </c:pt>
                <c:pt idx="128">
                  <c:v>0.99992822465612607</c:v>
                </c:pt>
                <c:pt idx="129">
                  <c:v>0.9999235604715444</c:v>
                </c:pt>
                <c:pt idx="130">
                  <c:v>0.99991901556534835</c:v>
                </c:pt>
                <c:pt idx="131">
                  <c:v>0.99991820712825463</c:v>
                </c:pt>
                <c:pt idx="132">
                  <c:v>0.99991903123084425</c:v>
                </c:pt>
                <c:pt idx="133">
                  <c:v>0.99992090511612075</c:v>
                </c:pt>
                <c:pt idx="134">
                  <c:v>0.99992125725220704</c:v>
                </c:pt>
                <c:pt idx="135">
                  <c:v>0.99992534034885183</c:v>
                </c:pt>
                <c:pt idx="136">
                  <c:v>0.99992265867511865</c:v>
                </c:pt>
                <c:pt idx="137">
                  <c:v>0.99992569519609531</c:v>
                </c:pt>
                <c:pt idx="138">
                  <c:v>0.9999259332699586</c:v>
                </c:pt>
                <c:pt idx="139">
                  <c:v>0.99992547313189772</c:v>
                </c:pt>
                <c:pt idx="140">
                  <c:v>0.99991299681761947</c:v>
                </c:pt>
                <c:pt idx="141">
                  <c:v>0.99991171517472699</c:v>
                </c:pt>
                <c:pt idx="142">
                  <c:v>0.99990448453839087</c:v>
                </c:pt>
                <c:pt idx="143">
                  <c:v>0.99989842467279855</c:v>
                </c:pt>
                <c:pt idx="144">
                  <c:v>0.99991101776204427</c:v>
                </c:pt>
                <c:pt idx="145">
                  <c:v>0.99991346720803698</c:v>
                </c:pt>
                <c:pt idx="146">
                  <c:v>0.99992186393011606</c:v>
                </c:pt>
                <c:pt idx="147">
                  <c:v>0.99992162685847563</c:v>
                </c:pt>
                <c:pt idx="148">
                  <c:v>0.99992827488144365</c:v>
                </c:pt>
                <c:pt idx="149">
                  <c:v>0.99992874141952226</c:v>
                </c:pt>
                <c:pt idx="150">
                  <c:v>0.99992967286218037</c:v>
                </c:pt>
                <c:pt idx="151">
                  <c:v>0.99993165370964066</c:v>
                </c:pt>
                <c:pt idx="152">
                  <c:v>0.99993071022947977</c:v>
                </c:pt>
                <c:pt idx="153">
                  <c:v>0.99993036018366244</c:v>
                </c:pt>
                <c:pt idx="154">
                  <c:v>0.99993012086873179</c:v>
                </c:pt>
                <c:pt idx="155">
                  <c:v>0.99991880564030156</c:v>
                </c:pt>
                <c:pt idx="156">
                  <c:v>0.99991892241236502</c:v>
                </c:pt>
                <c:pt idx="157">
                  <c:v>0.99991799127861158</c:v>
                </c:pt>
                <c:pt idx="158">
                  <c:v>0.99992581670731395</c:v>
                </c:pt>
                <c:pt idx="159">
                  <c:v>0.99992465571686406</c:v>
                </c:pt>
                <c:pt idx="160">
                  <c:v>0.99992606440723075</c:v>
                </c:pt>
                <c:pt idx="161">
                  <c:v>0.99992770645462425</c:v>
                </c:pt>
                <c:pt idx="162">
                  <c:v>0.9999286412299081</c:v>
                </c:pt>
                <c:pt idx="163">
                  <c:v>0.99992759194598568</c:v>
                </c:pt>
                <c:pt idx="164">
                  <c:v>0.99993144057232664</c:v>
                </c:pt>
                <c:pt idx="165">
                  <c:v>0.99991885318092033</c:v>
                </c:pt>
                <c:pt idx="166">
                  <c:v>0.99992399211150029</c:v>
                </c:pt>
                <c:pt idx="167">
                  <c:v>0.99992738054274122</c:v>
                </c:pt>
                <c:pt idx="168">
                  <c:v>0.99992179538222126</c:v>
                </c:pt>
                <c:pt idx="169">
                  <c:v>0.99992436128407269</c:v>
                </c:pt>
                <c:pt idx="170">
                  <c:v>0.99992191418858822</c:v>
                </c:pt>
                <c:pt idx="171">
                  <c:v>0.99991585444450526</c:v>
                </c:pt>
                <c:pt idx="172">
                  <c:v>0.99992320037441862</c:v>
                </c:pt>
                <c:pt idx="173">
                  <c:v>0.99992321123842565</c:v>
                </c:pt>
                <c:pt idx="174">
                  <c:v>0.99992532266492073</c:v>
                </c:pt>
                <c:pt idx="175">
                  <c:v>0.99992859204718099</c:v>
                </c:pt>
                <c:pt idx="176">
                  <c:v>0.99993010928229109</c:v>
                </c:pt>
                <c:pt idx="177">
                  <c:v>0.99992894447010339</c:v>
                </c:pt>
                <c:pt idx="178">
                  <c:v>0.99992941298158167</c:v>
                </c:pt>
                <c:pt idx="179">
                  <c:v>0.99993442101267238</c:v>
                </c:pt>
                <c:pt idx="180">
                  <c:v>0.9999317469110236</c:v>
                </c:pt>
                <c:pt idx="181">
                  <c:v>0.99993210328080906</c:v>
                </c:pt>
                <c:pt idx="182">
                  <c:v>0.99993269129994289</c:v>
                </c:pt>
                <c:pt idx="183">
                  <c:v>0.99992884188597186</c:v>
                </c:pt>
              </c:numCache>
            </c:numRef>
          </c:val>
          <c:smooth val="0"/>
          <c:extLst>
            <c:ext xmlns:c16="http://schemas.microsoft.com/office/drawing/2014/chart" uri="{C3380CC4-5D6E-409C-BE32-E72D297353CC}">
              <c16:uniqueId val="{00000001-AAE2-4F4E-99A7-4D6E3A749792}"/>
            </c:ext>
          </c:extLst>
        </c:ser>
        <c:ser>
          <c:idx val="2"/>
          <c:order val="2"/>
          <c:tx>
            <c:strRef>
              <c:f>Count_Data!$C$1</c:f>
              <c:strCache>
                <c:ptCount val="1"/>
                <c:pt idx="0">
                  <c:v>TRUEUP (Apr25-Sep25)</c:v>
                </c:pt>
              </c:strCache>
            </c:strRef>
          </c:tx>
          <c:spPr>
            <a:ln w="28575" cap="rnd">
              <a:solidFill>
                <a:schemeClr val="accent5"/>
              </a:solidFill>
              <a:round/>
            </a:ln>
            <a:effectLst/>
          </c:spPr>
          <c:marker>
            <c:symbol val="none"/>
          </c:marker>
          <c:val>
            <c:numRef>
              <c:f>Count_Data!$C$2:$C$185</c:f>
              <c:numCache>
                <c:formatCode>General</c:formatCode>
                <c:ptCount val="184"/>
                <c:pt idx="0">
                  <c:v>0.99993979513379738</c:v>
                </c:pt>
                <c:pt idx="1">
                  <c:v>0.99993202533746706</c:v>
                </c:pt>
                <c:pt idx="2">
                  <c:v>0.99990764733107262</c:v>
                </c:pt>
                <c:pt idx="3">
                  <c:v>0.99990777551358612</c:v>
                </c:pt>
                <c:pt idx="4">
                  <c:v>0.99993887217394228</c:v>
                </c:pt>
                <c:pt idx="5">
                  <c:v>0.9999395788540123</c:v>
                </c:pt>
                <c:pt idx="6">
                  <c:v>0.99993840177214455</c:v>
                </c:pt>
                <c:pt idx="7">
                  <c:v>0.99993781892092515</c:v>
                </c:pt>
                <c:pt idx="8">
                  <c:v>0.99993546726294291</c:v>
                </c:pt>
                <c:pt idx="9">
                  <c:v>0.9999286428193952</c:v>
                </c:pt>
                <c:pt idx="10">
                  <c:v>0.99993418370963216</c:v>
                </c:pt>
                <c:pt idx="11">
                  <c:v>0.99993583467432978</c:v>
                </c:pt>
                <c:pt idx="12">
                  <c:v>0.99993654119365427</c:v>
                </c:pt>
                <c:pt idx="13">
                  <c:v>0.99993348460386378</c:v>
                </c:pt>
                <c:pt idx="14">
                  <c:v>0.99993454918810976</c:v>
                </c:pt>
                <c:pt idx="15">
                  <c:v>0.99993596789354855</c:v>
                </c:pt>
                <c:pt idx="16">
                  <c:v>0.99993797405856211</c:v>
                </c:pt>
                <c:pt idx="17">
                  <c:v>0.99993973968012595</c:v>
                </c:pt>
                <c:pt idx="18">
                  <c:v>0.99993938730570098</c:v>
                </c:pt>
                <c:pt idx="19">
                  <c:v>0.99993974038935707</c:v>
                </c:pt>
                <c:pt idx="20">
                  <c:v>0.99993797808072404</c:v>
                </c:pt>
                <c:pt idx="21">
                  <c:v>0.99993610163488023</c:v>
                </c:pt>
                <c:pt idx="22">
                  <c:v>0.99993657750570042</c:v>
                </c:pt>
                <c:pt idx="23">
                  <c:v>0.99993387637847753</c:v>
                </c:pt>
                <c:pt idx="24">
                  <c:v>0.99993541312482948</c:v>
                </c:pt>
                <c:pt idx="25">
                  <c:v>0.99993612078841299</c:v>
                </c:pt>
                <c:pt idx="26">
                  <c:v>0.99993576803838768</c:v>
                </c:pt>
                <c:pt idx="27">
                  <c:v>0.99993353653508432</c:v>
                </c:pt>
                <c:pt idx="28">
                  <c:v>0.999933303612074</c:v>
                </c:pt>
                <c:pt idx="29">
                  <c:v>0.99993446604711789</c:v>
                </c:pt>
                <c:pt idx="30">
                  <c:v>0.99993470292477948</c:v>
                </c:pt>
                <c:pt idx="31">
                  <c:v>0.99993341674669989</c:v>
                </c:pt>
                <c:pt idx="32">
                  <c:v>0.99993271108339032</c:v>
                </c:pt>
                <c:pt idx="33">
                  <c:v>0.99992659414230667</c:v>
                </c:pt>
                <c:pt idx="34">
                  <c:v>0.99993506699744861</c:v>
                </c:pt>
                <c:pt idx="35">
                  <c:v>0.9999367199379714</c:v>
                </c:pt>
                <c:pt idx="36">
                  <c:v>0.99993484350562645</c:v>
                </c:pt>
                <c:pt idx="37">
                  <c:v>0.99991274053975743</c:v>
                </c:pt>
                <c:pt idx="38">
                  <c:v>0.99992274639051026</c:v>
                </c:pt>
                <c:pt idx="39">
                  <c:v>0.99992686192260016</c:v>
                </c:pt>
                <c:pt idx="40">
                  <c:v>0.99992462788989134</c:v>
                </c:pt>
                <c:pt idx="41">
                  <c:v>0.99991463875910624</c:v>
                </c:pt>
                <c:pt idx="42">
                  <c:v>0.99991617676709188</c:v>
                </c:pt>
                <c:pt idx="43">
                  <c:v>0.99991395476253919</c:v>
                </c:pt>
                <c:pt idx="44">
                  <c:v>0.99991643043474276</c:v>
                </c:pt>
                <c:pt idx="45">
                  <c:v>0.99991644339857011</c:v>
                </c:pt>
                <c:pt idx="46">
                  <c:v>0.99991762072676615</c:v>
                </c:pt>
                <c:pt idx="47">
                  <c:v>0.99991891358303253</c:v>
                </c:pt>
                <c:pt idx="48">
                  <c:v>0.99991092923021818</c:v>
                </c:pt>
                <c:pt idx="49">
                  <c:v>0.99991058423041868</c:v>
                </c:pt>
                <c:pt idx="50">
                  <c:v>0.99991905330193209</c:v>
                </c:pt>
                <c:pt idx="51">
                  <c:v>0.99992023495797533</c:v>
                </c:pt>
                <c:pt idx="52">
                  <c:v>0.99992141960591407</c:v>
                </c:pt>
                <c:pt idx="53">
                  <c:v>0.99992576650488385</c:v>
                </c:pt>
                <c:pt idx="54">
                  <c:v>0.99992553169372289</c:v>
                </c:pt>
                <c:pt idx="55">
                  <c:v>0.9999210682658487</c:v>
                </c:pt>
                <c:pt idx="56">
                  <c:v>0.99992776132341255</c:v>
                </c:pt>
                <c:pt idx="57">
                  <c:v>0.99992459733567862</c:v>
                </c:pt>
                <c:pt idx="58">
                  <c:v>0.9999236628222089</c:v>
                </c:pt>
                <c:pt idx="59">
                  <c:v>0.99992342968314096</c:v>
                </c:pt>
                <c:pt idx="60">
                  <c:v>0.99991989083540589</c:v>
                </c:pt>
                <c:pt idx="61">
                  <c:v>0.99983555349814712</c:v>
                </c:pt>
                <c:pt idx="62">
                  <c:v>0.99985034067466749</c:v>
                </c:pt>
                <c:pt idx="63">
                  <c:v>0.99991719562609682</c:v>
                </c:pt>
                <c:pt idx="64">
                  <c:v>0.99991802525902496</c:v>
                </c:pt>
                <c:pt idx="65">
                  <c:v>0.99991615221824948</c:v>
                </c:pt>
                <c:pt idx="66">
                  <c:v>0.99991440332542492</c:v>
                </c:pt>
                <c:pt idx="67">
                  <c:v>0.99992732137466633</c:v>
                </c:pt>
                <c:pt idx="68">
                  <c:v>0.99992814336666413</c:v>
                </c:pt>
                <c:pt idx="69">
                  <c:v>0.99992861760238272</c:v>
                </c:pt>
                <c:pt idx="70">
                  <c:v>0.99992733336213391</c:v>
                </c:pt>
                <c:pt idx="71">
                  <c:v>0.99992111849281851</c:v>
                </c:pt>
                <c:pt idx="72">
                  <c:v>0.99992147914972129</c:v>
                </c:pt>
                <c:pt idx="73">
                  <c:v>0.99992066448423578</c:v>
                </c:pt>
                <c:pt idx="74">
                  <c:v>0.99992183999449824</c:v>
                </c:pt>
                <c:pt idx="75">
                  <c:v>0.99992219203920107</c:v>
                </c:pt>
                <c:pt idx="76">
                  <c:v>0.99991198180018348</c:v>
                </c:pt>
                <c:pt idx="77">
                  <c:v>0.9999166855688727</c:v>
                </c:pt>
                <c:pt idx="78">
                  <c:v>0.99991986313609227</c:v>
                </c:pt>
                <c:pt idx="79">
                  <c:v>0.99992479295771108</c:v>
                </c:pt>
                <c:pt idx="80">
                  <c:v>0.99992409395221205</c:v>
                </c:pt>
                <c:pt idx="81">
                  <c:v>0.99984490381748958</c:v>
                </c:pt>
                <c:pt idx="82">
                  <c:v>0.99992186545865502</c:v>
                </c:pt>
                <c:pt idx="83">
                  <c:v>0.99992116771264128</c:v>
                </c:pt>
                <c:pt idx="84">
                  <c:v>0.99993173239945132</c:v>
                </c:pt>
                <c:pt idx="85">
                  <c:v>0.99992669624307107</c:v>
                </c:pt>
                <c:pt idx="86">
                  <c:v>0.99992716806081383</c:v>
                </c:pt>
                <c:pt idx="87">
                  <c:v>0.99992834646629636</c:v>
                </c:pt>
                <c:pt idx="88">
                  <c:v>0.99992940234156713</c:v>
                </c:pt>
                <c:pt idx="89">
                  <c:v>0.99993491417231584</c:v>
                </c:pt>
                <c:pt idx="90">
                  <c:v>0.9999330111612087</c:v>
                </c:pt>
                <c:pt idx="91">
                  <c:v>0.99993301374672883</c:v>
                </c:pt>
                <c:pt idx="92">
                  <c:v>0.99993067505604061</c:v>
                </c:pt>
                <c:pt idx="93">
                  <c:v>0.99992915806945892</c:v>
                </c:pt>
                <c:pt idx="94">
                  <c:v>0.99992868897614851</c:v>
                </c:pt>
                <c:pt idx="95">
                  <c:v>0.99992810214046846</c:v>
                </c:pt>
                <c:pt idx="96">
                  <c:v>0.99992622561941447</c:v>
                </c:pt>
                <c:pt idx="97">
                  <c:v>0.99992001341710424</c:v>
                </c:pt>
                <c:pt idx="98">
                  <c:v>0.99990114211928549</c:v>
                </c:pt>
                <c:pt idx="99">
                  <c:v>0.9998989259060056</c:v>
                </c:pt>
                <c:pt idx="100">
                  <c:v>0.99989564329518144</c:v>
                </c:pt>
                <c:pt idx="101">
                  <c:v>0.99991324255143343</c:v>
                </c:pt>
                <c:pt idx="102">
                  <c:v>0.99991535546776122</c:v>
                </c:pt>
                <c:pt idx="103">
                  <c:v>0.99992016232020253</c:v>
                </c:pt>
                <c:pt idx="104">
                  <c:v>0.99989496639334874</c:v>
                </c:pt>
                <c:pt idx="105">
                  <c:v>0.99991736237582818</c:v>
                </c:pt>
                <c:pt idx="106">
                  <c:v>0.99991010348881681</c:v>
                </c:pt>
                <c:pt idx="107">
                  <c:v>0.99991995057797911</c:v>
                </c:pt>
                <c:pt idx="108">
                  <c:v>0.99992101207671436</c:v>
                </c:pt>
                <c:pt idx="109">
                  <c:v>0.9999199584393279</c:v>
                </c:pt>
                <c:pt idx="110">
                  <c:v>0.99992077887955555</c:v>
                </c:pt>
                <c:pt idx="111">
                  <c:v>0.9999172662422714</c:v>
                </c:pt>
                <c:pt idx="112">
                  <c:v>0.99993157014757061</c:v>
                </c:pt>
                <c:pt idx="113">
                  <c:v>0.9999336848582614</c:v>
                </c:pt>
                <c:pt idx="114">
                  <c:v>0.9999332170920191</c:v>
                </c:pt>
                <c:pt idx="115">
                  <c:v>0.99993790842054364</c:v>
                </c:pt>
                <c:pt idx="116">
                  <c:v>0.99993743995876194</c:v>
                </c:pt>
                <c:pt idx="117">
                  <c:v>0.99993615131365454</c:v>
                </c:pt>
                <c:pt idx="118">
                  <c:v>0.99993451397950817</c:v>
                </c:pt>
                <c:pt idx="119">
                  <c:v>0.99993580783959646</c:v>
                </c:pt>
                <c:pt idx="120">
                  <c:v>0.99993475459763381</c:v>
                </c:pt>
                <c:pt idx="121">
                  <c:v>0.99993591412351956</c:v>
                </c:pt>
                <c:pt idx="122">
                  <c:v>0.99993638885504621</c:v>
                </c:pt>
                <c:pt idx="123">
                  <c:v>0.99993369472441962</c:v>
                </c:pt>
                <c:pt idx="124">
                  <c:v>0.99991963730417599</c:v>
                </c:pt>
                <c:pt idx="125">
                  <c:v>0.99991530411329144</c:v>
                </c:pt>
                <c:pt idx="126">
                  <c:v>0.9999142608559578</c:v>
                </c:pt>
                <c:pt idx="127">
                  <c:v>0.99991169662520663</c:v>
                </c:pt>
                <c:pt idx="128">
                  <c:v>0.99991287684861507</c:v>
                </c:pt>
                <c:pt idx="129">
                  <c:v>0.99991370675165636</c:v>
                </c:pt>
                <c:pt idx="130">
                  <c:v>0.9999140589490042</c:v>
                </c:pt>
                <c:pt idx="131">
                  <c:v>0.9999132394188095</c:v>
                </c:pt>
                <c:pt idx="132">
                  <c:v>0.99990645411574375</c:v>
                </c:pt>
                <c:pt idx="133">
                  <c:v>0.99989897262298566</c:v>
                </c:pt>
                <c:pt idx="134">
                  <c:v>0.99991618637714907</c:v>
                </c:pt>
                <c:pt idx="135">
                  <c:v>0.9999186534250829</c:v>
                </c:pt>
                <c:pt idx="136">
                  <c:v>0.99991573559374158</c:v>
                </c:pt>
                <c:pt idx="137">
                  <c:v>0.99991667200145307</c:v>
                </c:pt>
                <c:pt idx="138">
                  <c:v>0.99991503375828161</c:v>
                </c:pt>
                <c:pt idx="139">
                  <c:v>0.99990942177388209</c:v>
                </c:pt>
                <c:pt idx="140">
                  <c:v>0.99993353240845084</c:v>
                </c:pt>
                <c:pt idx="141">
                  <c:v>0.99993131186612672</c:v>
                </c:pt>
                <c:pt idx="142">
                  <c:v>0.99992768844531565</c:v>
                </c:pt>
                <c:pt idx="143">
                  <c:v>0.99992313255095455</c:v>
                </c:pt>
                <c:pt idx="144">
                  <c:v>0.99992056106584348</c:v>
                </c:pt>
                <c:pt idx="145">
                  <c:v>0.99991939122003082</c:v>
                </c:pt>
                <c:pt idx="146">
                  <c:v>0.99991868973242015</c:v>
                </c:pt>
                <c:pt idx="147">
                  <c:v>0.99991517927182638</c:v>
                </c:pt>
                <c:pt idx="148">
                  <c:v>0.999923719029575</c:v>
                </c:pt>
                <c:pt idx="149">
                  <c:v>0.99992010219432359</c:v>
                </c:pt>
                <c:pt idx="150">
                  <c:v>0.99993028384418159</c:v>
                </c:pt>
                <c:pt idx="151">
                  <c:v>0.99993097966988631</c:v>
                </c:pt>
                <c:pt idx="152">
                  <c:v>0.99993331942009889</c:v>
                </c:pt>
                <c:pt idx="153">
                  <c:v>0.99993027782531863</c:v>
                </c:pt>
                <c:pt idx="154">
                  <c:v>0.99992990123212333</c:v>
                </c:pt>
                <c:pt idx="155">
                  <c:v>0.9999294408308711</c:v>
                </c:pt>
                <c:pt idx="156">
                  <c:v>0.99993108077052872</c:v>
                </c:pt>
                <c:pt idx="157">
                  <c:v>0.99993050440232378</c:v>
                </c:pt>
                <c:pt idx="158">
                  <c:v>0.9999293358151593</c:v>
                </c:pt>
                <c:pt idx="159">
                  <c:v>0.99992956994260418</c:v>
                </c:pt>
                <c:pt idx="160">
                  <c:v>0.99992734662504013</c:v>
                </c:pt>
                <c:pt idx="161">
                  <c:v>0.99993272943474476</c:v>
                </c:pt>
                <c:pt idx="162">
                  <c:v>0.99992992821092563</c:v>
                </c:pt>
                <c:pt idx="163">
                  <c:v>0.99993519540107267</c:v>
                </c:pt>
                <c:pt idx="164">
                  <c:v>0.99993298099034444</c:v>
                </c:pt>
                <c:pt idx="165">
                  <c:v>0.99993497113291396</c:v>
                </c:pt>
                <c:pt idx="166">
                  <c:v>0.99993590691250966</c:v>
                </c:pt>
                <c:pt idx="167">
                  <c:v>0.99993450595738487</c:v>
                </c:pt>
                <c:pt idx="168">
                  <c:v>0.99993076813687698</c:v>
                </c:pt>
                <c:pt idx="169">
                  <c:v>0.99992971757340154</c:v>
                </c:pt>
                <c:pt idx="170">
                  <c:v>0.99992890255955458</c:v>
                </c:pt>
                <c:pt idx="171">
                  <c:v>0.99993101498471459</c:v>
                </c:pt>
                <c:pt idx="172">
                  <c:v>0.99992973123894235</c:v>
                </c:pt>
                <c:pt idx="173">
                  <c:v>0.99991815629995384</c:v>
                </c:pt>
                <c:pt idx="174">
                  <c:v>0.99991395171264741</c:v>
                </c:pt>
                <c:pt idx="175">
                  <c:v>0.99991757794671121</c:v>
                </c:pt>
                <c:pt idx="176">
                  <c:v>0.99991395866368449</c:v>
                </c:pt>
                <c:pt idx="177">
                  <c:v>0.99991244600496032</c:v>
                </c:pt>
                <c:pt idx="178">
                  <c:v>0.9999132700758151</c:v>
                </c:pt>
                <c:pt idx="179">
                  <c:v>0.99991408993953457</c:v>
                </c:pt>
                <c:pt idx="180">
                  <c:v>0.9999121030582292</c:v>
                </c:pt>
                <c:pt idx="181">
                  <c:v>0.99990812777019322</c:v>
                </c:pt>
                <c:pt idx="182">
                  <c:v>0.99990669321817549</c:v>
                </c:pt>
              </c:numCache>
            </c:numRef>
          </c:val>
          <c:smooth val="0"/>
          <c:extLst>
            <c:ext xmlns:c16="http://schemas.microsoft.com/office/drawing/2014/chart" uri="{C3380CC4-5D6E-409C-BE32-E72D297353CC}">
              <c16:uniqueId val="{00000002-AAE2-4F4E-99A7-4D6E3A749792}"/>
            </c:ext>
          </c:extLst>
        </c:ser>
        <c:dLbls>
          <c:showLegendKey val="0"/>
          <c:showVal val="0"/>
          <c:showCatName val="0"/>
          <c:showSerName val="0"/>
          <c:showPercent val="0"/>
          <c:showBubbleSize val="0"/>
        </c:dLbls>
        <c:smooth val="0"/>
        <c:axId val="487001744"/>
        <c:axId val="486999784"/>
      </c:lineChart>
      <c:catAx>
        <c:axId val="4870017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DAY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6999784"/>
        <c:crosses val="autoZero"/>
        <c:auto val="1"/>
        <c:lblAlgn val="ctr"/>
        <c:lblOffset val="100"/>
        <c:noMultiLvlLbl val="0"/>
      </c:catAx>
      <c:valAx>
        <c:axId val="486999784"/>
        <c:scaling>
          <c:orientation val="minMax"/>
          <c:max val="1"/>
          <c:min val="0.70000000000000007"/>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7001744"/>
        <c:crosses val="autoZero"/>
        <c:crossBetween val="between"/>
      </c:valAx>
      <c:spPr>
        <a:noFill/>
        <a:ln>
          <a:noFill/>
        </a:ln>
        <a:effectLst/>
      </c:spPr>
    </c:plotArea>
    <c:legend>
      <c:legendPos val="t"/>
      <c:overlay val="0"/>
      <c:spPr>
        <a:solidFill>
          <a:schemeClr val="bg1"/>
        </a:solidFill>
        <a:ln>
          <a:solidFill>
            <a:schemeClr val="bg1"/>
          </a:solid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0.36728</cdr:x>
      <cdr:y>0.25304</cdr:y>
    </cdr:from>
    <cdr:to>
      <cdr:x>0.47275</cdr:x>
      <cdr:y>0.39836</cdr:y>
    </cdr:to>
    <cdr:sp macro="" textlink="">
      <cdr:nvSpPr>
        <cdr:cNvPr id="2" name="TextBox 1"/>
        <cdr:cNvSpPr txBox="1"/>
      </cdr:nvSpPr>
      <cdr:spPr>
        <a:xfrm xmlns:a="http://schemas.openxmlformats.org/drawingml/2006/main">
          <a:off x="3184270" y="159213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0.28909</cdr:x>
      <cdr:y>0.16325</cdr:y>
    </cdr:from>
    <cdr:to>
      <cdr:x>0.65429</cdr:x>
      <cdr:y>0.20262</cdr:y>
    </cdr:to>
    <cdr:sp macro="" textlink="">
      <cdr:nvSpPr>
        <cdr:cNvPr id="3" name="TextBox 2"/>
        <cdr:cNvSpPr txBox="1"/>
      </cdr:nvSpPr>
      <cdr:spPr>
        <a:xfrm xmlns:a="http://schemas.openxmlformats.org/drawingml/2006/main">
          <a:off x="3337357" y="910673"/>
          <a:ext cx="4215968" cy="21962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a:t>Day 1 represents the first operating date of the ranges displayed above </a:t>
          </a:r>
        </a:p>
      </cdr:txBody>
    </cdr:sp>
  </cdr:relSizeAnchor>
</c:userShapes>
</file>

<file path=ppt/drawings/drawing2.xml><?xml version="1.0" encoding="utf-8"?>
<c:userShapes xmlns:c="http://schemas.openxmlformats.org/drawingml/2006/chart">
  <cdr:relSizeAnchor xmlns:cdr="http://schemas.openxmlformats.org/drawingml/2006/chartDrawing">
    <cdr:from>
      <cdr:x>0.29685</cdr:x>
      <cdr:y>0.16237</cdr:y>
    </cdr:from>
    <cdr:to>
      <cdr:x>0.66285</cdr:x>
      <cdr:y>0.20782</cdr:y>
    </cdr:to>
    <cdr:sp macro="" textlink="">
      <cdr:nvSpPr>
        <cdr:cNvPr id="2" name="TextBox 1"/>
        <cdr:cNvSpPr txBox="1"/>
      </cdr:nvSpPr>
      <cdr:spPr>
        <a:xfrm xmlns:a="http://schemas.openxmlformats.org/drawingml/2006/main">
          <a:off x="3455258" y="920969"/>
          <a:ext cx="4259992" cy="2577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a:t>Day 1 represents the first operating date of the ranges displayed above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4/29/2026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4/29/2026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504987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08183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228452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4087692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63412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33558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917464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957260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232960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sv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29,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29,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April 29,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April 29,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944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64732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29,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April 29,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April 29,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April 29,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theme" Target="../theme/theme2.xml"/><Relationship Id="rId1" Type="http://schemas.openxmlformats.org/officeDocument/2006/relationships/slideLayout" Target="../slideLayouts/slideLayout15.xml"/><Relationship Id="rId4" Type="http://schemas.openxmlformats.org/officeDocument/2006/relationships/image" Target="../media/image8.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April 29,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69" r:id="rId13"/>
    <p:sldLayoutId id="2147483770"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ercot.com/services/comm/mkt_notices/M-A121225-05"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3195A75-9AE7-205E-BD26-6B5F2FBCE684}"/>
              </a:ext>
            </a:extLst>
          </p:cNvPr>
          <p:cNvSpPr>
            <a:spLocks noGrp="1"/>
          </p:cNvSpPr>
          <p:nvPr>
            <p:ph type="ctrTitle"/>
          </p:nvPr>
        </p:nvSpPr>
        <p:spPr>
          <a:xfrm>
            <a:off x="6251023" y="2362911"/>
            <a:ext cx="4882568" cy="2154660"/>
          </a:xfrm>
        </p:spPr>
        <p:txBody>
          <a:bodyPr/>
          <a:lstStyle/>
          <a:p>
            <a:r>
              <a:rPr lang="en-US" dirty="0"/>
              <a:t>Settlement Stability Report</a:t>
            </a:r>
            <a:br>
              <a:rPr lang="en-US" dirty="0"/>
            </a:br>
            <a:r>
              <a:rPr lang="en-US" sz="1800" dirty="0"/>
              <a:t>2026 Q1 Update to WMS</a:t>
            </a:r>
            <a:br>
              <a:rPr lang="en-US" sz="1800" dirty="0"/>
            </a:br>
            <a:br>
              <a:rPr lang="en-US" dirty="0"/>
            </a:br>
            <a:r>
              <a:rPr lang="en-US" dirty="0"/>
              <a:t>Settlements Group</a:t>
            </a:r>
            <a:br>
              <a:rPr lang="en-US" dirty="0"/>
            </a:br>
            <a:r>
              <a:rPr lang="en-US" dirty="0"/>
              <a:t>ERCOT</a:t>
            </a:r>
            <a:br>
              <a:rPr lang="en-US" dirty="0"/>
            </a:br>
            <a:br>
              <a:rPr lang="en-US" dirty="0"/>
            </a:br>
            <a:r>
              <a:rPr lang="en-US" dirty="0"/>
              <a:t>05/08/2026</a:t>
            </a:r>
            <a:br>
              <a:rPr lang="en-US" dirty="0">
                <a:solidFill>
                  <a:srgbClr val="FF0000"/>
                </a:solidFill>
              </a:rPr>
            </a:br>
            <a:endParaRPr lang="en-US" dirty="0"/>
          </a:p>
        </p:txBody>
      </p:sp>
    </p:spTree>
    <p:extLst>
      <p:ext uri="{BB962C8B-B14F-4D97-AF65-F5344CB8AC3E}">
        <p14:creationId xmlns:p14="http://schemas.microsoft.com/office/powerpoint/2010/main" val="1842569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96240"/>
          </a:xfrm>
        </p:spPr>
        <p:txBody>
          <a:bodyPr anchor="ctr" anchorCtr="0">
            <a:normAutofit/>
          </a:bodyPr>
          <a:lstStyle/>
          <a:p>
            <a:r>
              <a:rPr sz="2000" dirty="0"/>
              <a:t>8.2(2)(g) Net Allocation to Load - Totals and $/MWh</a:t>
            </a:r>
            <a:r>
              <a:rPr sz="2000" dirty="0">
                <a:solidFill>
                  <a:schemeClr val="tx2"/>
                </a:solidFill>
              </a:rPr>
              <a:t> </a:t>
            </a:r>
          </a:p>
        </p:txBody>
      </p:sp>
      <p:sp>
        <p:nvSpPr>
          <p:cNvPr id="3" name="Slide Number Placeholder 6">
            <a:extLst>
              <a:ext uri="{FF2B5EF4-FFF2-40B4-BE49-F238E27FC236}">
                <a16:creationId xmlns:a16="http://schemas.microsoft.com/office/drawing/2014/main" id="{0C9560D0-7FBD-4380-9C3E-F9B1EB297F1D}"/>
              </a:ext>
            </a:extLst>
          </p:cNvPr>
          <p:cNvSpPr>
            <a:spLocks noGrp="1"/>
          </p:cNvSpPr>
          <p:nvPr>
            <p:ph type="sldNum" sz="quarter" idx="12"/>
          </p:nvPr>
        </p:nvSpPr>
        <p:spPr/>
        <p:txBody>
          <a:bodyPr>
            <a:normAutofit/>
          </a:bodyPr>
          <a:lstStyle/>
          <a:p>
            <a:r>
              <a:rPr lang="en-US" dirty="0"/>
              <a:t>10</a:t>
            </a:r>
          </a:p>
        </p:txBody>
      </p:sp>
      <p:sp>
        <p:nvSpPr>
          <p:cNvPr id="4" name="Title Texts4">
            <a:extLst>
              <a:ext uri="{FF2B5EF4-FFF2-40B4-BE49-F238E27FC236}">
                <a16:creationId xmlns:a16="http://schemas.microsoft.com/office/drawing/2014/main" id="{B80B3DE5-403B-40F9-9E6C-120BC30389DF}"/>
              </a:ext>
            </a:extLst>
          </p:cNvPr>
          <p:cNvSpPr txBox="1">
            <a:spLocks/>
          </p:cNvSpPr>
          <p:nvPr/>
        </p:nvSpPr>
        <p:spPr>
          <a:xfrm>
            <a:off x="6201922" y="5897102"/>
            <a:ext cx="5573260" cy="918496"/>
          </a:xfrm>
          <a:prstGeom prst="rect">
            <a:avLst/>
          </a:prstGeom>
        </p:spPr>
        <p:txBody>
          <a:bodyPr vert="horz" lIns="91440" tIns="45720" rIns="91440" bIns="45720"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aseline="30000" dirty="0">
                <a:solidFill>
                  <a:srgbClr val="000000">
                    <a:alpha val="100000"/>
                  </a:srgbClr>
                </a:solidFill>
                <a:ea typeface="Times New Roman"/>
                <a:cs typeface="Times New Roman"/>
              </a:rPr>
              <a:t>1</a:t>
            </a:r>
            <a:r>
              <a:rPr lang="en-US" sz="800" dirty="0">
                <a:solidFill>
                  <a:srgbClr val="000000">
                    <a:alpha val="100000"/>
                  </a:srgbClr>
                </a:solidFill>
                <a:ea typeface="Times New Roman"/>
                <a:cs typeface="Times New Roman"/>
              </a:rPr>
              <a:t>The total ERS charges have been evenly allocated across the contract period.</a:t>
            </a:r>
          </a:p>
          <a:p>
            <a:pPr algn="l"/>
            <a:r>
              <a:rPr lang="en-US" sz="800" baseline="30000" dirty="0">
                <a:solidFill>
                  <a:srgbClr val="000000">
                    <a:alpha val="100000"/>
                  </a:srgbClr>
                </a:solidFill>
                <a:ea typeface="Times New Roman"/>
                <a:cs typeface="Times New Roman"/>
              </a:rPr>
              <a:t>2</a:t>
            </a:r>
            <a:r>
              <a:rPr lang="en-US" sz="800" dirty="0">
                <a:solidFill>
                  <a:srgbClr val="000000">
                    <a:alpha val="100000"/>
                  </a:srgbClr>
                </a:solidFill>
                <a:ea typeface="Times New Roman"/>
                <a:cs typeface="Times New Roman"/>
              </a:rPr>
              <a:t>Zonal Auction Distribution by 2003 Congestion Management Zone, shown below.</a:t>
            </a:r>
          </a:p>
          <a:p>
            <a:pPr algn="l"/>
            <a:r>
              <a:rPr lang="en-US" sz="800" baseline="30000" dirty="0">
                <a:solidFill>
                  <a:srgbClr val="000000">
                    <a:alpha val="100000"/>
                  </a:srgbClr>
                </a:solidFill>
                <a:ea typeface="Times New Roman"/>
                <a:cs typeface="Times New Roman"/>
              </a:rPr>
              <a:t>3</a:t>
            </a:r>
            <a:r>
              <a:rPr lang="en-US" sz="800" dirty="0">
                <a:solidFill>
                  <a:srgbClr val="000000">
                    <a:alpha val="100000"/>
                  </a:srgbClr>
                </a:solidFill>
                <a:ea typeface="Times New Roman"/>
                <a:cs typeface="Times New Roman"/>
              </a:rPr>
              <a:t>The $/MWh value as calculated per PR 8.2 (2) g</a:t>
            </a:r>
          </a:p>
          <a:p>
            <a:pPr algn="l"/>
            <a:r>
              <a:rPr lang="en-US" sz="800" baseline="30000" dirty="0">
                <a:solidFill>
                  <a:srgbClr val="000000">
                    <a:alpha val="100000"/>
                  </a:srgbClr>
                </a:solidFill>
                <a:ea typeface="Times New Roman"/>
                <a:cs typeface="Times New Roman"/>
              </a:rPr>
              <a:t>4</a:t>
            </a:r>
            <a:r>
              <a:rPr lang="en-US" sz="800" dirty="0">
                <a:solidFill>
                  <a:srgbClr val="000000">
                    <a:alpha val="100000"/>
                  </a:srgbClr>
                </a:solidFill>
                <a:ea typeface="Times New Roman"/>
                <a:cs typeface="Times New Roman"/>
              </a:rPr>
              <a:t>The $/MWh value by 2003 Congestion Management Zone, as calculated per PR 8.2(2) g</a:t>
            </a:r>
          </a:p>
          <a:p>
            <a:pPr algn="l"/>
            <a:r>
              <a:rPr lang="en-US" sz="800" baseline="30000" dirty="0">
                <a:solidFill>
                  <a:srgbClr val="000000">
                    <a:alpha val="100000"/>
                  </a:srgbClr>
                </a:solidFill>
                <a:ea typeface="Times New Roman"/>
                <a:cs typeface="Times New Roman"/>
              </a:rPr>
              <a:t>5</a:t>
            </a:r>
            <a:r>
              <a:rPr lang="en-US" sz="800" dirty="0">
                <a:solidFill>
                  <a:srgbClr val="000000">
                    <a:alpha val="100000"/>
                  </a:srgbClr>
                </a:solidFill>
                <a:ea typeface="Times New Roman"/>
                <a:cs typeface="Times New Roman"/>
              </a:rPr>
              <a:t>Allocated to load from two years prior per the </a:t>
            </a:r>
            <a:r>
              <a:rPr lang="en-US" sz="800" i="1" dirty="0">
                <a:solidFill>
                  <a:srgbClr val="000000">
                    <a:alpha val="100000"/>
                  </a:srgbClr>
                </a:solidFill>
                <a:ea typeface="Times New Roman"/>
                <a:cs typeface="Times New Roman"/>
              </a:rPr>
              <a:t>Electric Reliability Organization Fee Assessment and Collection Guide</a:t>
            </a:r>
          </a:p>
        </p:txBody>
      </p:sp>
      <p:sp>
        <p:nvSpPr>
          <p:cNvPr id="5" name="Title Texts3">
            <a:extLst>
              <a:ext uri="{FF2B5EF4-FFF2-40B4-BE49-F238E27FC236}">
                <a16:creationId xmlns:a16="http://schemas.microsoft.com/office/drawing/2014/main" id="{3D0A9919-E4CF-4CB5-AA6E-FD19B54E6BF0}"/>
              </a:ext>
            </a:extLst>
          </p:cNvPr>
          <p:cNvSpPr txBox="1">
            <a:spLocks/>
          </p:cNvSpPr>
          <p:nvPr/>
        </p:nvSpPr>
        <p:spPr>
          <a:xfrm>
            <a:off x="228600" y="5587937"/>
            <a:ext cx="11725274" cy="396240"/>
          </a:xfrm>
        </p:spPr>
        <p:txBody>
          <a:bodyPr lIns="27432" rIns="27432"/>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1000" dirty="0">
                <a:solidFill>
                  <a:srgbClr val="000000">
                    <a:alpha val="100000"/>
                  </a:srgbClr>
                </a:solidFill>
                <a:ea typeface="Times New Roman"/>
                <a:cs typeface="Times New Roman"/>
              </a:rPr>
              <a:t>Note: The Net Allocation to Load amounts provided in this presentation are for informational purposes only and cannot be relied upon for accurate measurements or forecasts of individual QSE charges and payments.</a:t>
            </a:r>
          </a:p>
        </p:txBody>
      </p:sp>
      <p:sp>
        <p:nvSpPr>
          <p:cNvPr id="6" name="Title Texts5">
            <a:extLst>
              <a:ext uri="{FF2B5EF4-FFF2-40B4-BE49-F238E27FC236}">
                <a16:creationId xmlns:a16="http://schemas.microsoft.com/office/drawing/2014/main" id="{F0AE059C-C99A-4A44-B619-C16EB1FFBA48}"/>
              </a:ext>
            </a:extLst>
          </p:cNvPr>
          <p:cNvSpPr txBox="1">
            <a:spLocks/>
          </p:cNvSpPr>
          <p:nvPr/>
        </p:nvSpPr>
        <p:spPr>
          <a:xfrm>
            <a:off x="3200400" y="815182"/>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None/>
            </a:pPr>
            <a:endParaRPr lang="en-US" sz="800" b="1" dirty="0">
              <a:solidFill>
                <a:srgbClr val="005763"/>
              </a:solidFill>
              <a:latin typeface="Times New Roman"/>
              <a:ea typeface="Times New Roman"/>
              <a:cs typeface="Times New Roman"/>
            </a:endParaRPr>
          </a:p>
        </p:txBody>
      </p:sp>
      <p:sp>
        <p:nvSpPr>
          <p:cNvPr id="7" name="TextBox 7">
            <a:extLst>
              <a:ext uri="{FF2B5EF4-FFF2-40B4-BE49-F238E27FC236}">
                <a16:creationId xmlns:a16="http://schemas.microsoft.com/office/drawing/2014/main" id="{05F5AD78-C4D5-8887-58FB-8886608EACD7}"/>
              </a:ext>
            </a:extLst>
          </p:cNvPr>
          <p:cNvSpPr txBox="1"/>
          <p:nvPr/>
        </p:nvSpPr>
        <p:spPr>
          <a:xfrm>
            <a:off x="3024705" y="858075"/>
            <a:ext cx="6139542" cy="246221"/>
          </a:xfrm>
          <a:prstGeom prst="rect">
            <a:avLst/>
          </a:prstGeom>
          <a:noFill/>
        </p:spPr>
        <p:txBody>
          <a:bodyPr wrap="square">
            <a:spAutoFit/>
          </a:bodyPr>
          <a:lstStyle/>
          <a:p>
            <a:pPr marL="0" indent="0" algn="ctr">
              <a:spcBef>
                <a:spcPts val="0"/>
              </a:spcBef>
              <a:buNone/>
            </a:pPr>
            <a:r>
              <a:rPr lang="en-US" sz="1000" b="1" dirty="0">
                <a:solidFill>
                  <a:srgbClr val="005763"/>
                </a:solidFill>
                <a:ea typeface="Times New Roman"/>
                <a:cs typeface="Times New Roman"/>
              </a:rPr>
              <a:t>NET ALLOCATION TO LOAD ($M)</a:t>
            </a:r>
          </a:p>
        </p:txBody>
      </p:sp>
      <p:graphicFrame>
        <p:nvGraphicFramePr>
          <p:cNvPr id="9" name="Table 8">
            <a:extLst>
              <a:ext uri="{FF2B5EF4-FFF2-40B4-BE49-F238E27FC236}">
                <a16:creationId xmlns:a16="http://schemas.microsoft.com/office/drawing/2014/main" id="{D8403B4F-F899-3540-694C-379ACB13D014}"/>
              </a:ext>
            </a:extLst>
          </p:cNvPr>
          <p:cNvGraphicFramePr>
            <a:graphicFrameLocks noGrp="1"/>
          </p:cNvGraphicFramePr>
          <p:nvPr>
            <p:extLst>
              <p:ext uri="{D42A27DB-BD31-4B8C-83A1-F6EECF244321}">
                <p14:modId xmlns:p14="http://schemas.microsoft.com/office/powerpoint/2010/main" val="3857101892"/>
              </p:ext>
            </p:extLst>
          </p:nvPr>
        </p:nvGraphicFramePr>
        <p:xfrm>
          <a:off x="228600" y="1097279"/>
          <a:ext cx="11631177" cy="4420992"/>
        </p:xfrm>
        <a:graphic>
          <a:graphicData uri="http://schemas.openxmlformats.org/drawingml/2006/table">
            <a:tbl>
              <a:tblPr/>
              <a:tblGrid>
                <a:gridCol w="2447925">
                  <a:extLst>
                    <a:ext uri="{9D8B030D-6E8A-4147-A177-3AD203B41FA5}">
                      <a16:colId xmlns:a16="http://schemas.microsoft.com/office/drawing/2014/main" val="20000"/>
                    </a:ext>
                  </a:extLst>
                </a:gridCol>
                <a:gridCol w="706404">
                  <a:extLst>
                    <a:ext uri="{9D8B030D-6E8A-4147-A177-3AD203B41FA5}">
                      <a16:colId xmlns:a16="http://schemas.microsoft.com/office/drawing/2014/main" val="20001"/>
                    </a:ext>
                  </a:extLst>
                </a:gridCol>
                <a:gridCol w="706404">
                  <a:extLst>
                    <a:ext uri="{9D8B030D-6E8A-4147-A177-3AD203B41FA5}">
                      <a16:colId xmlns:a16="http://schemas.microsoft.com/office/drawing/2014/main" val="20002"/>
                    </a:ext>
                  </a:extLst>
                </a:gridCol>
                <a:gridCol w="706404">
                  <a:extLst>
                    <a:ext uri="{9D8B030D-6E8A-4147-A177-3AD203B41FA5}">
                      <a16:colId xmlns:a16="http://schemas.microsoft.com/office/drawing/2014/main" val="20003"/>
                    </a:ext>
                  </a:extLst>
                </a:gridCol>
                <a:gridCol w="706404">
                  <a:extLst>
                    <a:ext uri="{9D8B030D-6E8A-4147-A177-3AD203B41FA5}">
                      <a16:colId xmlns:a16="http://schemas.microsoft.com/office/drawing/2014/main" val="20004"/>
                    </a:ext>
                  </a:extLst>
                </a:gridCol>
                <a:gridCol w="706404">
                  <a:extLst>
                    <a:ext uri="{9D8B030D-6E8A-4147-A177-3AD203B41FA5}">
                      <a16:colId xmlns:a16="http://schemas.microsoft.com/office/drawing/2014/main" val="20005"/>
                    </a:ext>
                  </a:extLst>
                </a:gridCol>
                <a:gridCol w="706404">
                  <a:extLst>
                    <a:ext uri="{9D8B030D-6E8A-4147-A177-3AD203B41FA5}">
                      <a16:colId xmlns:a16="http://schemas.microsoft.com/office/drawing/2014/main" val="20006"/>
                    </a:ext>
                  </a:extLst>
                </a:gridCol>
                <a:gridCol w="706404">
                  <a:extLst>
                    <a:ext uri="{9D8B030D-6E8A-4147-A177-3AD203B41FA5}">
                      <a16:colId xmlns:a16="http://schemas.microsoft.com/office/drawing/2014/main" val="20007"/>
                    </a:ext>
                  </a:extLst>
                </a:gridCol>
                <a:gridCol w="706404">
                  <a:extLst>
                    <a:ext uri="{9D8B030D-6E8A-4147-A177-3AD203B41FA5}">
                      <a16:colId xmlns:a16="http://schemas.microsoft.com/office/drawing/2014/main" val="20008"/>
                    </a:ext>
                  </a:extLst>
                </a:gridCol>
                <a:gridCol w="706404">
                  <a:extLst>
                    <a:ext uri="{9D8B030D-6E8A-4147-A177-3AD203B41FA5}">
                      <a16:colId xmlns:a16="http://schemas.microsoft.com/office/drawing/2014/main" val="20009"/>
                    </a:ext>
                  </a:extLst>
                </a:gridCol>
                <a:gridCol w="706404">
                  <a:extLst>
                    <a:ext uri="{9D8B030D-6E8A-4147-A177-3AD203B41FA5}">
                      <a16:colId xmlns:a16="http://schemas.microsoft.com/office/drawing/2014/main" val="20010"/>
                    </a:ext>
                  </a:extLst>
                </a:gridCol>
                <a:gridCol w="706404">
                  <a:extLst>
                    <a:ext uri="{9D8B030D-6E8A-4147-A177-3AD203B41FA5}">
                      <a16:colId xmlns:a16="http://schemas.microsoft.com/office/drawing/2014/main" val="20011"/>
                    </a:ext>
                  </a:extLst>
                </a:gridCol>
                <a:gridCol w="706404">
                  <a:extLst>
                    <a:ext uri="{9D8B030D-6E8A-4147-A177-3AD203B41FA5}">
                      <a16:colId xmlns:a16="http://schemas.microsoft.com/office/drawing/2014/main" val="20012"/>
                    </a:ext>
                  </a:extLst>
                </a:gridCol>
                <a:gridCol w="706404">
                  <a:extLst>
                    <a:ext uri="{9D8B030D-6E8A-4147-A177-3AD203B41FA5}">
                      <a16:colId xmlns:a16="http://schemas.microsoft.com/office/drawing/2014/main" val="20013"/>
                    </a:ext>
                  </a:extLst>
                </a:gridCol>
              </a:tblGrid>
              <a:tr h="184208">
                <a:tc>
                  <a:txBody>
                    <a:bodyPr/>
                    <a:lstStyle/>
                    <a:p>
                      <a:pPr marL="0" marR="0" algn="l">
                        <a:lnSpc>
                          <a:spcPct val="100000"/>
                        </a:lnSpc>
                        <a:spcBef>
                          <a:spcPts val="0"/>
                        </a:spcBef>
                        <a:spcAft>
                          <a:spcPts val="0"/>
                        </a:spcAft>
                        <a:buNone/>
                      </a:pPr>
                      <a:r>
                        <a:rPr sz="800" b="1" i="0" u="none" cap="none" dirty="0">
                          <a:solidFill>
                            <a:srgbClr val="000000">
                              <a:alpha val="100000"/>
                            </a:srgbClr>
                          </a:solidFill>
                          <a:latin typeface="Arial"/>
                          <a:cs typeface="Arial"/>
                          <a:sym typeface="Arial"/>
                        </a:rPr>
                        <a:t> </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Apr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May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Jun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Jul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Aug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Sep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Oct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Nov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Dec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Jan 2026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Feb 2026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Balancing Account Payout to Load</a:t>
                      </a:r>
                    </a:p>
                  </a:txBody>
                  <a:tcPr marL="27432"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-18.4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-37.0</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-34.7</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-30.5</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-32.4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-25.2</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-0.3</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-17.2</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-16.4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-70.3</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-7.6</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Base/Set Point Deviation Payments</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Black Start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Block Load Transfer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4"/>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DAM Ancillary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15.0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49.0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15.0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Emergency Energy Charges</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6"/>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ERCOT Admin Fee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28.5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27.8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23.9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24.4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7"/>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ERO Pass-Through Fee⁵</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8"/>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ERS Settlement¹</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9"/>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Firm Fuel Service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0"/>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High Dispatch Limit Override </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1"/>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Non-Zonal Auction Distribution</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-48.6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-50.7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-45.6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-42.9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-27.1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-24.9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2"/>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ORDC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3"/>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Real-Time Ancillary Service Revenue Neutrality</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4"/>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Real-Time Derated Ancillary Service</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5"/>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Revenue Neutrality Total</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6"/>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RMR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7"/>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RUC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8"/>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Voltage Services Settlement</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9"/>
                  </a:ext>
                </a:extLst>
              </a:tr>
              <a:tr h="184208">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Zonal Auction Distribution²</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-117.7</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-108.5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-116.2</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-126.8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-138.2</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-138.8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-110.1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-124.5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-110.6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-107.7</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-123.2</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-120.0</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-135.6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20"/>
                  </a:ext>
                </a:extLst>
              </a:tr>
              <a:tr h="184208">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Total Allocation to Load</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-91.6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-114.8</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-99.7</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-125.4</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-119.0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-128.3</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-98.1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-102.7</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-94.7</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-76.1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-124.0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-92.2</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-115.9</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21"/>
                  </a:ext>
                </a:extLst>
              </a:tr>
              <a:tr h="184208">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Adjusted Metered Load (TWh)</a:t>
                      </a:r>
                    </a:p>
                  </a:txBody>
                  <a:tcPr marL="27432"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34.8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36.6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41.3</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45.2</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47.9</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49.5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44.1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41.1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35.7</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37.9</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40.0</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33.2</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38.1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22"/>
                  </a:ext>
                </a:extLst>
              </a:tr>
              <a:tr h="184208">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$/MWh³</a:t>
                      </a:r>
                    </a:p>
                  </a:txBody>
                  <a:tcPr marL="27432"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-2.4</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-2.8</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-2.2</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-2.7</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-2.8</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67226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sz="2000" dirty="0">
                <a:latin typeface="+mn-lt"/>
              </a:rPr>
              <a:t>8.2(2)(g) Net Allocation to Load - Totals and $/MWh</a:t>
            </a:r>
            <a:r>
              <a:rPr dirty="0">
                <a:latin typeface="+mn-lt"/>
              </a:rPr>
              <a:t> </a:t>
            </a:r>
          </a:p>
        </p:txBody>
      </p:sp>
      <p:sp>
        <p:nvSpPr>
          <p:cNvPr id="3" name="Slide Number Placeholder 6">
            <a:extLst>
              <a:ext uri="{FF2B5EF4-FFF2-40B4-BE49-F238E27FC236}">
                <a16:creationId xmlns:a16="http://schemas.microsoft.com/office/drawing/2014/main" id="{19E6BA2A-DFAA-48D7-A34B-C973A6FF7F9D}"/>
              </a:ext>
            </a:extLst>
          </p:cNvPr>
          <p:cNvSpPr>
            <a:spLocks noGrp="1"/>
          </p:cNvSpPr>
          <p:nvPr>
            <p:ph type="sldNum" sz="quarter" idx="12"/>
          </p:nvPr>
        </p:nvSpPr>
        <p:spPr>
          <a:xfrm>
            <a:off x="11658600" y="6366182"/>
            <a:ext cx="533400" cy="365125"/>
          </a:xfrm>
        </p:spPr>
        <p:txBody>
          <a:bodyPr>
            <a:normAutofit/>
          </a:bodyPr>
          <a:lstStyle/>
          <a:p>
            <a:r>
              <a:rPr lang="en-US" dirty="0"/>
              <a:t>11</a:t>
            </a:r>
          </a:p>
        </p:txBody>
      </p:sp>
      <p:sp>
        <p:nvSpPr>
          <p:cNvPr id="4" name="Title Texts3">
            <a:extLst>
              <a:ext uri="{FF2B5EF4-FFF2-40B4-BE49-F238E27FC236}">
                <a16:creationId xmlns:a16="http://schemas.microsoft.com/office/drawing/2014/main" id="{CD41E519-4545-BC47-6B32-B67E21D07728}"/>
              </a:ext>
            </a:extLst>
          </p:cNvPr>
          <p:cNvSpPr txBox="1">
            <a:spLocks/>
          </p:cNvSpPr>
          <p:nvPr/>
        </p:nvSpPr>
        <p:spPr>
          <a:xfrm>
            <a:off x="3200400" y="974330"/>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None/>
            </a:pPr>
            <a:endParaRPr lang="fr-FR" sz="800" b="1" dirty="0">
              <a:solidFill>
                <a:srgbClr val="005763"/>
              </a:solidFill>
              <a:ea typeface="Times New Roman"/>
              <a:cs typeface="Times New Roman"/>
            </a:endParaRPr>
          </a:p>
          <a:p>
            <a:pPr marL="0" indent="0" algn="ctr">
              <a:spcBef>
                <a:spcPts val="0"/>
              </a:spcBef>
              <a:buNone/>
            </a:pPr>
            <a:r>
              <a:rPr lang="fr-FR" sz="800" b="1" dirty="0">
                <a:solidFill>
                  <a:srgbClr val="005763"/>
                </a:solidFill>
                <a:ea typeface="Times New Roman"/>
                <a:cs typeface="Times New Roman"/>
              </a:rPr>
              <a:t>ZONAL AUCTION DISTRIBUTION PER CONGESTION MANAGEMENT ZONE ($M)</a:t>
            </a:r>
          </a:p>
        </p:txBody>
      </p:sp>
      <p:sp>
        <p:nvSpPr>
          <p:cNvPr id="5" name="Title Texts5">
            <a:extLst>
              <a:ext uri="{FF2B5EF4-FFF2-40B4-BE49-F238E27FC236}">
                <a16:creationId xmlns:a16="http://schemas.microsoft.com/office/drawing/2014/main" id="{1FB38E5B-010F-551B-7FA6-70B16A723320}"/>
              </a:ext>
            </a:extLst>
          </p:cNvPr>
          <p:cNvSpPr txBox="1">
            <a:spLocks/>
          </p:cNvSpPr>
          <p:nvPr/>
        </p:nvSpPr>
        <p:spPr>
          <a:xfrm>
            <a:off x="3200400" y="2464025"/>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None/>
            </a:pPr>
            <a:r>
              <a:rPr lang="en-US" sz="800" b="1" dirty="0">
                <a:solidFill>
                  <a:srgbClr val="005763"/>
                </a:solidFill>
                <a:ea typeface="Times New Roman"/>
                <a:cs typeface="Times New Roman"/>
              </a:rPr>
              <a:t>REAL-TIME ADJUSTED METERED LOAD BY CONGESTION MANAGEMENT ZONE (TWh)</a:t>
            </a:r>
          </a:p>
        </p:txBody>
      </p:sp>
      <p:sp>
        <p:nvSpPr>
          <p:cNvPr id="6" name="Title Texts7">
            <a:extLst>
              <a:ext uri="{FF2B5EF4-FFF2-40B4-BE49-F238E27FC236}">
                <a16:creationId xmlns:a16="http://schemas.microsoft.com/office/drawing/2014/main" id="{2D0ED6BA-62E5-FBE1-0B59-0CAFAE9D1163}"/>
              </a:ext>
            </a:extLst>
          </p:cNvPr>
          <p:cNvSpPr txBox="1">
            <a:spLocks/>
          </p:cNvSpPr>
          <p:nvPr/>
        </p:nvSpPr>
        <p:spPr>
          <a:xfrm>
            <a:off x="3200400" y="3797427"/>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None/>
            </a:pPr>
            <a:r>
              <a:rPr lang="fr-FR" sz="800" b="1" dirty="0">
                <a:solidFill>
                  <a:srgbClr val="005763"/>
                </a:solidFill>
                <a:ea typeface="Times New Roman"/>
                <a:cs typeface="Times New Roman"/>
              </a:rPr>
              <a:t>ZONAL AUCTION REVENUE PER CONGESTION MANAGEMENT ZONE ($/MWh)</a:t>
            </a:r>
          </a:p>
        </p:txBody>
      </p:sp>
      <p:sp>
        <p:nvSpPr>
          <p:cNvPr id="7" name="Title Texts9">
            <a:extLst>
              <a:ext uri="{FF2B5EF4-FFF2-40B4-BE49-F238E27FC236}">
                <a16:creationId xmlns:a16="http://schemas.microsoft.com/office/drawing/2014/main" id="{64CEA5EE-9FFF-4CC7-8324-6B88FACAE8F5}"/>
              </a:ext>
            </a:extLst>
          </p:cNvPr>
          <p:cNvSpPr txBox="1">
            <a:spLocks/>
          </p:cNvSpPr>
          <p:nvPr/>
        </p:nvSpPr>
        <p:spPr>
          <a:xfrm>
            <a:off x="3200400" y="5055997"/>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None/>
            </a:pPr>
            <a:endParaRPr lang="en-US" sz="800" b="1" dirty="0">
              <a:solidFill>
                <a:srgbClr val="005763"/>
              </a:solidFill>
              <a:ea typeface="Times New Roman"/>
              <a:cs typeface="Times New Roman"/>
            </a:endParaRPr>
          </a:p>
          <a:p>
            <a:pPr marL="0" indent="0" algn="ctr">
              <a:spcBef>
                <a:spcPts val="0"/>
              </a:spcBef>
              <a:buNone/>
            </a:pPr>
            <a:r>
              <a:rPr lang="en-US" sz="800" b="1" dirty="0">
                <a:solidFill>
                  <a:srgbClr val="005763"/>
                </a:solidFill>
                <a:ea typeface="Times New Roman"/>
                <a:cs typeface="Times New Roman"/>
              </a:rPr>
              <a:t>NET ALLOCATION TO LOAD PER CONGESTION MANAGEMENT ZONE ($/MWh)</a:t>
            </a:r>
            <a:r>
              <a:rPr lang="en-US" sz="800" b="1" baseline="30000" dirty="0">
                <a:solidFill>
                  <a:srgbClr val="005763"/>
                </a:solidFill>
                <a:ea typeface="Times New Roman"/>
                <a:cs typeface="Times New Roman"/>
              </a:rPr>
              <a:t>4</a:t>
            </a:r>
          </a:p>
        </p:txBody>
      </p:sp>
      <p:graphicFrame>
        <p:nvGraphicFramePr>
          <p:cNvPr id="8" name="Table 7"/>
          <p:cNvGraphicFramePr>
            <a:graphicFrameLocks noGrp="1"/>
          </p:cNvGraphicFramePr>
          <p:nvPr>
            <p:extLst>
              <p:ext uri="{D42A27DB-BD31-4B8C-83A1-F6EECF244321}">
                <p14:modId xmlns:p14="http://schemas.microsoft.com/office/powerpoint/2010/main" val="3372867757"/>
              </p:ext>
            </p:extLst>
          </p:nvPr>
        </p:nvGraphicFramePr>
        <p:xfrm>
          <a:off x="228600" y="1293876"/>
          <a:ext cx="11731752" cy="1097280"/>
        </p:xfrm>
        <a:graphic>
          <a:graphicData uri="http://schemas.openxmlformats.org/drawingml/2006/table">
            <a:tbl>
              <a:tblPr/>
              <a:tblGrid>
                <a:gridCol w="795528">
                  <a:extLst>
                    <a:ext uri="{9D8B030D-6E8A-4147-A177-3AD203B41FA5}">
                      <a16:colId xmlns:a16="http://schemas.microsoft.com/office/drawing/2014/main" val="20000"/>
                    </a:ext>
                  </a:extLst>
                </a:gridCol>
                <a:gridCol w="841248">
                  <a:extLst>
                    <a:ext uri="{9D8B030D-6E8A-4147-A177-3AD203B41FA5}">
                      <a16:colId xmlns:a16="http://schemas.microsoft.com/office/drawing/2014/main" val="20001"/>
                    </a:ext>
                  </a:extLst>
                </a:gridCol>
                <a:gridCol w="841248">
                  <a:extLst>
                    <a:ext uri="{9D8B030D-6E8A-4147-A177-3AD203B41FA5}">
                      <a16:colId xmlns:a16="http://schemas.microsoft.com/office/drawing/2014/main" val="20002"/>
                    </a:ext>
                  </a:extLst>
                </a:gridCol>
                <a:gridCol w="841248">
                  <a:extLst>
                    <a:ext uri="{9D8B030D-6E8A-4147-A177-3AD203B41FA5}">
                      <a16:colId xmlns:a16="http://schemas.microsoft.com/office/drawing/2014/main" val="20003"/>
                    </a:ext>
                  </a:extLst>
                </a:gridCol>
                <a:gridCol w="841248">
                  <a:extLst>
                    <a:ext uri="{9D8B030D-6E8A-4147-A177-3AD203B41FA5}">
                      <a16:colId xmlns:a16="http://schemas.microsoft.com/office/drawing/2014/main" val="20004"/>
                    </a:ext>
                  </a:extLst>
                </a:gridCol>
                <a:gridCol w="841248">
                  <a:extLst>
                    <a:ext uri="{9D8B030D-6E8A-4147-A177-3AD203B41FA5}">
                      <a16:colId xmlns:a16="http://schemas.microsoft.com/office/drawing/2014/main" val="20005"/>
                    </a:ext>
                  </a:extLst>
                </a:gridCol>
                <a:gridCol w="841248">
                  <a:extLst>
                    <a:ext uri="{9D8B030D-6E8A-4147-A177-3AD203B41FA5}">
                      <a16:colId xmlns:a16="http://schemas.microsoft.com/office/drawing/2014/main" val="20006"/>
                    </a:ext>
                  </a:extLst>
                </a:gridCol>
                <a:gridCol w="841248">
                  <a:extLst>
                    <a:ext uri="{9D8B030D-6E8A-4147-A177-3AD203B41FA5}">
                      <a16:colId xmlns:a16="http://schemas.microsoft.com/office/drawing/2014/main" val="20007"/>
                    </a:ext>
                  </a:extLst>
                </a:gridCol>
                <a:gridCol w="841248">
                  <a:extLst>
                    <a:ext uri="{9D8B030D-6E8A-4147-A177-3AD203B41FA5}">
                      <a16:colId xmlns:a16="http://schemas.microsoft.com/office/drawing/2014/main" val="20008"/>
                    </a:ext>
                  </a:extLst>
                </a:gridCol>
                <a:gridCol w="841248">
                  <a:extLst>
                    <a:ext uri="{9D8B030D-6E8A-4147-A177-3AD203B41FA5}">
                      <a16:colId xmlns:a16="http://schemas.microsoft.com/office/drawing/2014/main" val="20009"/>
                    </a:ext>
                  </a:extLst>
                </a:gridCol>
                <a:gridCol w="841248">
                  <a:extLst>
                    <a:ext uri="{9D8B030D-6E8A-4147-A177-3AD203B41FA5}">
                      <a16:colId xmlns:a16="http://schemas.microsoft.com/office/drawing/2014/main" val="20010"/>
                    </a:ext>
                  </a:extLst>
                </a:gridCol>
                <a:gridCol w="841248">
                  <a:extLst>
                    <a:ext uri="{9D8B030D-6E8A-4147-A177-3AD203B41FA5}">
                      <a16:colId xmlns:a16="http://schemas.microsoft.com/office/drawing/2014/main" val="20011"/>
                    </a:ext>
                  </a:extLst>
                </a:gridCol>
                <a:gridCol w="841248">
                  <a:extLst>
                    <a:ext uri="{9D8B030D-6E8A-4147-A177-3AD203B41FA5}">
                      <a16:colId xmlns:a16="http://schemas.microsoft.com/office/drawing/2014/main" val="20012"/>
                    </a:ext>
                  </a:extLst>
                </a:gridCol>
                <a:gridCol w="841248">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Arial"/>
                          <a:cs typeface="Arial"/>
                          <a:sym typeface="Arial"/>
                        </a:rPr>
                        <a:t> </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Jan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Feb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HOUSTON</a:t>
                      </a:r>
                    </a:p>
                  </a:txBody>
                  <a:tcPr marL="27432"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-10.1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-11.6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-12.4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-10.6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NORTH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-16.6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-15.5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-19.8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-26.3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-28.3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-29.9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-19.4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-14.6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-18.2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-24.5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-25.1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SOUTH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-38.6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-44.9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-27.4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-28.9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-32.5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-37.4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WEST</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-57.1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-47.7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-50.0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-50.4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-53.5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-53.1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-48.0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-63.1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-60.7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-52.8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-60.5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-52.6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-64.0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TOTAL</a:t>
                      </a:r>
                    </a:p>
                  </a:txBody>
                  <a:tcPr marL="27432"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-117.7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-108.5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-116.2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-126.8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-138.2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-138.8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-110.1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-124.5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-110.6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-107.7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-123.2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-120.0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-135.6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119152821"/>
              </p:ext>
            </p:extLst>
          </p:nvPr>
        </p:nvGraphicFramePr>
        <p:xfrm>
          <a:off x="228600" y="2656332"/>
          <a:ext cx="11731752" cy="1097280"/>
        </p:xfrm>
        <a:graphic>
          <a:graphicData uri="http://schemas.openxmlformats.org/drawingml/2006/table">
            <a:tbl>
              <a:tblPr/>
              <a:tblGrid>
                <a:gridCol w="795528">
                  <a:extLst>
                    <a:ext uri="{9D8B030D-6E8A-4147-A177-3AD203B41FA5}">
                      <a16:colId xmlns:a16="http://schemas.microsoft.com/office/drawing/2014/main" val="20000"/>
                    </a:ext>
                  </a:extLst>
                </a:gridCol>
                <a:gridCol w="841248">
                  <a:extLst>
                    <a:ext uri="{9D8B030D-6E8A-4147-A177-3AD203B41FA5}">
                      <a16:colId xmlns:a16="http://schemas.microsoft.com/office/drawing/2014/main" val="20001"/>
                    </a:ext>
                  </a:extLst>
                </a:gridCol>
                <a:gridCol w="841248">
                  <a:extLst>
                    <a:ext uri="{9D8B030D-6E8A-4147-A177-3AD203B41FA5}">
                      <a16:colId xmlns:a16="http://schemas.microsoft.com/office/drawing/2014/main" val="20002"/>
                    </a:ext>
                  </a:extLst>
                </a:gridCol>
                <a:gridCol w="841248">
                  <a:extLst>
                    <a:ext uri="{9D8B030D-6E8A-4147-A177-3AD203B41FA5}">
                      <a16:colId xmlns:a16="http://schemas.microsoft.com/office/drawing/2014/main" val="20003"/>
                    </a:ext>
                  </a:extLst>
                </a:gridCol>
                <a:gridCol w="841248">
                  <a:extLst>
                    <a:ext uri="{9D8B030D-6E8A-4147-A177-3AD203B41FA5}">
                      <a16:colId xmlns:a16="http://schemas.microsoft.com/office/drawing/2014/main" val="20004"/>
                    </a:ext>
                  </a:extLst>
                </a:gridCol>
                <a:gridCol w="841248">
                  <a:extLst>
                    <a:ext uri="{9D8B030D-6E8A-4147-A177-3AD203B41FA5}">
                      <a16:colId xmlns:a16="http://schemas.microsoft.com/office/drawing/2014/main" val="20005"/>
                    </a:ext>
                  </a:extLst>
                </a:gridCol>
                <a:gridCol w="841248">
                  <a:extLst>
                    <a:ext uri="{9D8B030D-6E8A-4147-A177-3AD203B41FA5}">
                      <a16:colId xmlns:a16="http://schemas.microsoft.com/office/drawing/2014/main" val="20006"/>
                    </a:ext>
                  </a:extLst>
                </a:gridCol>
                <a:gridCol w="841248">
                  <a:extLst>
                    <a:ext uri="{9D8B030D-6E8A-4147-A177-3AD203B41FA5}">
                      <a16:colId xmlns:a16="http://schemas.microsoft.com/office/drawing/2014/main" val="20007"/>
                    </a:ext>
                  </a:extLst>
                </a:gridCol>
                <a:gridCol w="841248">
                  <a:extLst>
                    <a:ext uri="{9D8B030D-6E8A-4147-A177-3AD203B41FA5}">
                      <a16:colId xmlns:a16="http://schemas.microsoft.com/office/drawing/2014/main" val="20008"/>
                    </a:ext>
                  </a:extLst>
                </a:gridCol>
                <a:gridCol w="841248">
                  <a:extLst>
                    <a:ext uri="{9D8B030D-6E8A-4147-A177-3AD203B41FA5}">
                      <a16:colId xmlns:a16="http://schemas.microsoft.com/office/drawing/2014/main" val="20009"/>
                    </a:ext>
                  </a:extLst>
                </a:gridCol>
                <a:gridCol w="841248">
                  <a:extLst>
                    <a:ext uri="{9D8B030D-6E8A-4147-A177-3AD203B41FA5}">
                      <a16:colId xmlns:a16="http://schemas.microsoft.com/office/drawing/2014/main" val="20010"/>
                    </a:ext>
                  </a:extLst>
                </a:gridCol>
                <a:gridCol w="841248">
                  <a:extLst>
                    <a:ext uri="{9D8B030D-6E8A-4147-A177-3AD203B41FA5}">
                      <a16:colId xmlns:a16="http://schemas.microsoft.com/office/drawing/2014/main" val="20011"/>
                    </a:ext>
                  </a:extLst>
                </a:gridCol>
                <a:gridCol w="841248">
                  <a:extLst>
                    <a:ext uri="{9D8B030D-6E8A-4147-A177-3AD203B41FA5}">
                      <a16:colId xmlns:a16="http://schemas.microsoft.com/office/drawing/2014/main" val="20012"/>
                    </a:ext>
                  </a:extLst>
                </a:gridCol>
                <a:gridCol w="841248">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Arial"/>
                          <a:cs typeface="Arial"/>
                          <a:sym typeface="Arial"/>
                        </a:rPr>
                        <a:t> </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Jan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Feb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HOUSTON</a:t>
                      </a:r>
                    </a:p>
                  </a:txBody>
                  <a:tcPr marL="27432"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8.8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NORTH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14.4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15.7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15.9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SOUTH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9.5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9.9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WEST</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 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TOTAL</a:t>
                      </a:r>
                    </a:p>
                  </a:txBody>
                  <a:tcPr marL="27432"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34.8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36.6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41.3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45.2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47.9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49.5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44.1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41.1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35.7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37.9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40.0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33.2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38.1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630764382"/>
              </p:ext>
            </p:extLst>
          </p:nvPr>
        </p:nvGraphicFramePr>
        <p:xfrm>
          <a:off x="228600" y="3977640"/>
          <a:ext cx="11731752" cy="1097280"/>
        </p:xfrm>
        <a:graphic>
          <a:graphicData uri="http://schemas.openxmlformats.org/drawingml/2006/table">
            <a:tbl>
              <a:tblPr/>
              <a:tblGrid>
                <a:gridCol w="795528">
                  <a:extLst>
                    <a:ext uri="{9D8B030D-6E8A-4147-A177-3AD203B41FA5}">
                      <a16:colId xmlns:a16="http://schemas.microsoft.com/office/drawing/2014/main" val="20000"/>
                    </a:ext>
                  </a:extLst>
                </a:gridCol>
                <a:gridCol w="841248">
                  <a:extLst>
                    <a:ext uri="{9D8B030D-6E8A-4147-A177-3AD203B41FA5}">
                      <a16:colId xmlns:a16="http://schemas.microsoft.com/office/drawing/2014/main" val="20001"/>
                    </a:ext>
                  </a:extLst>
                </a:gridCol>
                <a:gridCol w="841248">
                  <a:extLst>
                    <a:ext uri="{9D8B030D-6E8A-4147-A177-3AD203B41FA5}">
                      <a16:colId xmlns:a16="http://schemas.microsoft.com/office/drawing/2014/main" val="20002"/>
                    </a:ext>
                  </a:extLst>
                </a:gridCol>
                <a:gridCol w="841248">
                  <a:extLst>
                    <a:ext uri="{9D8B030D-6E8A-4147-A177-3AD203B41FA5}">
                      <a16:colId xmlns:a16="http://schemas.microsoft.com/office/drawing/2014/main" val="20003"/>
                    </a:ext>
                  </a:extLst>
                </a:gridCol>
                <a:gridCol w="841248">
                  <a:extLst>
                    <a:ext uri="{9D8B030D-6E8A-4147-A177-3AD203B41FA5}">
                      <a16:colId xmlns:a16="http://schemas.microsoft.com/office/drawing/2014/main" val="20004"/>
                    </a:ext>
                  </a:extLst>
                </a:gridCol>
                <a:gridCol w="841248">
                  <a:extLst>
                    <a:ext uri="{9D8B030D-6E8A-4147-A177-3AD203B41FA5}">
                      <a16:colId xmlns:a16="http://schemas.microsoft.com/office/drawing/2014/main" val="20005"/>
                    </a:ext>
                  </a:extLst>
                </a:gridCol>
                <a:gridCol w="841248">
                  <a:extLst>
                    <a:ext uri="{9D8B030D-6E8A-4147-A177-3AD203B41FA5}">
                      <a16:colId xmlns:a16="http://schemas.microsoft.com/office/drawing/2014/main" val="20006"/>
                    </a:ext>
                  </a:extLst>
                </a:gridCol>
                <a:gridCol w="841248">
                  <a:extLst>
                    <a:ext uri="{9D8B030D-6E8A-4147-A177-3AD203B41FA5}">
                      <a16:colId xmlns:a16="http://schemas.microsoft.com/office/drawing/2014/main" val="20007"/>
                    </a:ext>
                  </a:extLst>
                </a:gridCol>
                <a:gridCol w="841248">
                  <a:extLst>
                    <a:ext uri="{9D8B030D-6E8A-4147-A177-3AD203B41FA5}">
                      <a16:colId xmlns:a16="http://schemas.microsoft.com/office/drawing/2014/main" val="20008"/>
                    </a:ext>
                  </a:extLst>
                </a:gridCol>
                <a:gridCol w="841248">
                  <a:extLst>
                    <a:ext uri="{9D8B030D-6E8A-4147-A177-3AD203B41FA5}">
                      <a16:colId xmlns:a16="http://schemas.microsoft.com/office/drawing/2014/main" val="20009"/>
                    </a:ext>
                  </a:extLst>
                </a:gridCol>
                <a:gridCol w="841248">
                  <a:extLst>
                    <a:ext uri="{9D8B030D-6E8A-4147-A177-3AD203B41FA5}">
                      <a16:colId xmlns:a16="http://schemas.microsoft.com/office/drawing/2014/main" val="20010"/>
                    </a:ext>
                  </a:extLst>
                </a:gridCol>
                <a:gridCol w="841248">
                  <a:extLst>
                    <a:ext uri="{9D8B030D-6E8A-4147-A177-3AD203B41FA5}">
                      <a16:colId xmlns:a16="http://schemas.microsoft.com/office/drawing/2014/main" val="20011"/>
                    </a:ext>
                  </a:extLst>
                </a:gridCol>
                <a:gridCol w="841248">
                  <a:extLst>
                    <a:ext uri="{9D8B030D-6E8A-4147-A177-3AD203B41FA5}">
                      <a16:colId xmlns:a16="http://schemas.microsoft.com/office/drawing/2014/main" val="20012"/>
                    </a:ext>
                  </a:extLst>
                </a:gridCol>
                <a:gridCol w="841248">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Arial"/>
                          <a:cs typeface="Arial"/>
                          <a:sym typeface="Arial"/>
                        </a:rPr>
                        <a:t> </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Jan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Feb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HOUSTON</a:t>
                      </a:r>
                    </a:p>
                  </a:txBody>
                  <a:tcPr marL="27432"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NORTH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SOUTH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WEST</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-8.5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TOTAL</a:t>
                      </a:r>
                    </a:p>
                  </a:txBody>
                  <a:tcPr marL="27432"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105409073"/>
              </p:ext>
            </p:extLst>
          </p:nvPr>
        </p:nvGraphicFramePr>
        <p:xfrm>
          <a:off x="228600" y="5358384"/>
          <a:ext cx="11731752" cy="1097280"/>
        </p:xfrm>
        <a:graphic>
          <a:graphicData uri="http://schemas.openxmlformats.org/drawingml/2006/table">
            <a:tbl>
              <a:tblPr/>
              <a:tblGrid>
                <a:gridCol w="795528">
                  <a:extLst>
                    <a:ext uri="{9D8B030D-6E8A-4147-A177-3AD203B41FA5}">
                      <a16:colId xmlns:a16="http://schemas.microsoft.com/office/drawing/2014/main" val="20000"/>
                    </a:ext>
                  </a:extLst>
                </a:gridCol>
                <a:gridCol w="841248">
                  <a:extLst>
                    <a:ext uri="{9D8B030D-6E8A-4147-A177-3AD203B41FA5}">
                      <a16:colId xmlns:a16="http://schemas.microsoft.com/office/drawing/2014/main" val="20001"/>
                    </a:ext>
                  </a:extLst>
                </a:gridCol>
                <a:gridCol w="841248">
                  <a:extLst>
                    <a:ext uri="{9D8B030D-6E8A-4147-A177-3AD203B41FA5}">
                      <a16:colId xmlns:a16="http://schemas.microsoft.com/office/drawing/2014/main" val="20002"/>
                    </a:ext>
                  </a:extLst>
                </a:gridCol>
                <a:gridCol w="841248">
                  <a:extLst>
                    <a:ext uri="{9D8B030D-6E8A-4147-A177-3AD203B41FA5}">
                      <a16:colId xmlns:a16="http://schemas.microsoft.com/office/drawing/2014/main" val="20003"/>
                    </a:ext>
                  </a:extLst>
                </a:gridCol>
                <a:gridCol w="841248">
                  <a:extLst>
                    <a:ext uri="{9D8B030D-6E8A-4147-A177-3AD203B41FA5}">
                      <a16:colId xmlns:a16="http://schemas.microsoft.com/office/drawing/2014/main" val="20004"/>
                    </a:ext>
                  </a:extLst>
                </a:gridCol>
                <a:gridCol w="841248">
                  <a:extLst>
                    <a:ext uri="{9D8B030D-6E8A-4147-A177-3AD203B41FA5}">
                      <a16:colId xmlns:a16="http://schemas.microsoft.com/office/drawing/2014/main" val="20005"/>
                    </a:ext>
                  </a:extLst>
                </a:gridCol>
                <a:gridCol w="841248">
                  <a:extLst>
                    <a:ext uri="{9D8B030D-6E8A-4147-A177-3AD203B41FA5}">
                      <a16:colId xmlns:a16="http://schemas.microsoft.com/office/drawing/2014/main" val="20006"/>
                    </a:ext>
                  </a:extLst>
                </a:gridCol>
                <a:gridCol w="841248">
                  <a:extLst>
                    <a:ext uri="{9D8B030D-6E8A-4147-A177-3AD203B41FA5}">
                      <a16:colId xmlns:a16="http://schemas.microsoft.com/office/drawing/2014/main" val="20007"/>
                    </a:ext>
                  </a:extLst>
                </a:gridCol>
                <a:gridCol w="841248">
                  <a:extLst>
                    <a:ext uri="{9D8B030D-6E8A-4147-A177-3AD203B41FA5}">
                      <a16:colId xmlns:a16="http://schemas.microsoft.com/office/drawing/2014/main" val="20008"/>
                    </a:ext>
                  </a:extLst>
                </a:gridCol>
                <a:gridCol w="841248">
                  <a:extLst>
                    <a:ext uri="{9D8B030D-6E8A-4147-A177-3AD203B41FA5}">
                      <a16:colId xmlns:a16="http://schemas.microsoft.com/office/drawing/2014/main" val="20009"/>
                    </a:ext>
                  </a:extLst>
                </a:gridCol>
                <a:gridCol w="841248">
                  <a:extLst>
                    <a:ext uri="{9D8B030D-6E8A-4147-A177-3AD203B41FA5}">
                      <a16:colId xmlns:a16="http://schemas.microsoft.com/office/drawing/2014/main" val="20010"/>
                    </a:ext>
                  </a:extLst>
                </a:gridCol>
                <a:gridCol w="841248">
                  <a:extLst>
                    <a:ext uri="{9D8B030D-6E8A-4147-A177-3AD203B41FA5}">
                      <a16:colId xmlns:a16="http://schemas.microsoft.com/office/drawing/2014/main" val="20011"/>
                    </a:ext>
                  </a:extLst>
                </a:gridCol>
                <a:gridCol w="841248">
                  <a:extLst>
                    <a:ext uri="{9D8B030D-6E8A-4147-A177-3AD203B41FA5}">
                      <a16:colId xmlns:a16="http://schemas.microsoft.com/office/drawing/2014/main" val="20012"/>
                    </a:ext>
                  </a:extLst>
                </a:gridCol>
                <a:gridCol w="841248">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Arial"/>
                          <a:cs typeface="Arial"/>
                          <a:sym typeface="Arial"/>
                        </a:rPr>
                        <a:t> </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Apr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May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Jul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Aug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Sep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Oct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Nov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Dec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Jan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Feb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ctr">
                        <a:lnSpc>
                          <a:spcPct val="100000"/>
                        </a:lnSpc>
                        <a:spcBef>
                          <a:spcPts val="0"/>
                        </a:spcBef>
                        <a:spcAft>
                          <a:spcPts val="0"/>
                        </a:spcAft>
                        <a:buNone/>
                      </a:pPr>
                      <a:r>
                        <a:rPr sz="800" b="1" i="0" u="none" cap="none">
                          <a:solidFill>
                            <a:srgbClr val="000000">
                              <a:alpha val="100000"/>
                            </a:srgbClr>
                          </a:solidFill>
                          <a:latin typeface="Arial"/>
                          <a:cs typeface="Arial"/>
                          <a:sym typeface="Arial"/>
                        </a:rPr>
                        <a:t>Mar 2026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HOUSTON</a:t>
                      </a:r>
                    </a:p>
                  </a:txBody>
                  <a:tcPr marL="27432"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NORTH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SOUTH</a:t>
                      </a:r>
                    </a:p>
                  </a:txBody>
                  <a:tcPr marL="27432"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-2.2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Arial"/>
                          <a:cs typeface="Arial"/>
                          <a:sym typeface="Arial"/>
                        </a:rPr>
                        <a:t>WEST</a:t>
                      </a:r>
                    </a:p>
                  </a:txBody>
                  <a:tcPr marL="27432"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-6.0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-7.9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-6.2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a:solidFill>
                            <a:srgbClr val="000000">
                              <a:alpha val="100000"/>
                            </a:srgbClr>
                          </a:solidFill>
                          <a:latin typeface="Arial"/>
                          <a:cs typeface="Arial"/>
                          <a:sym typeface="Arial"/>
                        </a:rPr>
                        <a:t>-8.1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-8.0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Arial"/>
                          <a:cs typeface="Arial"/>
                          <a:sym typeface="Arial"/>
                        </a:rPr>
                        <a:t>TOTAL</a:t>
                      </a:r>
                    </a:p>
                  </a:txBody>
                  <a:tcPr marL="27432"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lang="en-US" sz="900" b="0" i="0" u="none" cap="none" dirty="0">
                          <a:solidFill>
                            <a:srgbClr val="000000">
                              <a:alpha val="100000"/>
                            </a:srgbClr>
                          </a:solidFill>
                          <a:latin typeface="Arial"/>
                          <a:cs typeface="Arial"/>
                          <a:sym typeface="Arial"/>
                        </a:rPr>
                        <a:t>-</a:t>
                      </a:r>
                      <a:r>
                        <a:rPr sz="900" b="0" i="0" u="none" cap="none" dirty="0">
                          <a:solidFill>
                            <a:srgbClr val="000000">
                              <a:alpha val="100000"/>
                            </a:srgbClr>
                          </a:solidFill>
                          <a:latin typeface="Arial"/>
                          <a:cs typeface="Arial"/>
                          <a:sym typeface="Arial"/>
                        </a:rPr>
                        <a:t>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ctr">
                        <a:lnSpc>
                          <a:spcPct val="100000"/>
                        </a:lnSpc>
                        <a:spcBef>
                          <a:spcPts val="0"/>
                        </a:spcBef>
                        <a:spcAft>
                          <a:spcPts val="0"/>
                        </a:spcAft>
                        <a:buNone/>
                      </a:pPr>
                      <a:r>
                        <a:rPr sz="900" b="0" i="0" u="none" cap="none" dirty="0">
                          <a:solidFill>
                            <a:srgbClr val="000000">
                              <a:alpha val="100000"/>
                            </a:srgbClr>
                          </a:solidFill>
                          <a:latin typeface="Arial"/>
                          <a:cs typeface="Arial"/>
                          <a:sym typeface="Arial"/>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08988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73110-00D6-457C-B513-43599C1E58CB}"/>
              </a:ext>
            </a:extLst>
          </p:cNvPr>
          <p:cNvSpPr>
            <a:spLocks noGrp="1"/>
          </p:cNvSpPr>
          <p:nvPr>
            <p:ph type="title"/>
          </p:nvPr>
        </p:nvSpPr>
        <p:spPr>
          <a:xfrm>
            <a:off x="1257300" y="457200"/>
            <a:ext cx="10401300" cy="619125"/>
          </a:xfrm>
        </p:spPr>
        <p:txBody>
          <a:bodyPr anchor="ctr" anchorCtr="0">
            <a:normAutofit/>
          </a:bodyPr>
          <a:lstStyle/>
          <a:p>
            <a:r>
              <a:rPr lang="en-US" sz="2000" dirty="0"/>
              <a:t>26.2 Securitization Default Charge</a:t>
            </a:r>
            <a:br>
              <a:rPr lang="en-US" sz="2000" dirty="0"/>
            </a:br>
            <a:r>
              <a:rPr lang="en-US" sz="2000" dirty="0"/>
              <a:t>27.3 Securitization Uplift Charge</a:t>
            </a:r>
          </a:p>
        </p:txBody>
      </p:sp>
      <p:sp>
        <p:nvSpPr>
          <p:cNvPr id="3" name="Slide Number Placeholder 3">
            <a:extLst>
              <a:ext uri="{FF2B5EF4-FFF2-40B4-BE49-F238E27FC236}">
                <a16:creationId xmlns:a16="http://schemas.microsoft.com/office/drawing/2014/main" id="{E50D0AA4-9074-475F-9A01-F6376BF8E476}"/>
              </a:ext>
            </a:extLst>
          </p:cNvPr>
          <p:cNvSpPr>
            <a:spLocks noGrp="1"/>
          </p:cNvSpPr>
          <p:nvPr>
            <p:ph type="sldNum" sz="quarter" idx="12"/>
          </p:nvPr>
        </p:nvSpPr>
        <p:spPr/>
        <p:txBody>
          <a:bodyPr>
            <a:normAutofit/>
          </a:bodyPr>
          <a:lstStyle/>
          <a:p>
            <a:fld id="{1D93BD3E-1E9A-4970-A6F7-E7AC52762E0C}" type="slidenum">
              <a:rPr lang="en-US" smtClean="0"/>
              <a:pPr/>
              <a:t>12</a:t>
            </a:fld>
            <a:endParaRPr lang="en-US"/>
          </a:p>
        </p:txBody>
      </p:sp>
      <p:sp>
        <p:nvSpPr>
          <p:cNvPr id="4" name="TextBox 7">
            <a:extLst>
              <a:ext uri="{FF2B5EF4-FFF2-40B4-BE49-F238E27FC236}">
                <a16:creationId xmlns:a16="http://schemas.microsoft.com/office/drawing/2014/main" id="{C2EC64D6-D670-4B37-A069-99419820F195}"/>
              </a:ext>
            </a:extLst>
          </p:cNvPr>
          <p:cNvSpPr txBox="1"/>
          <p:nvPr/>
        </p:nvSpPr>
        <p:spPr>
          <a:xfrm>
            <a:off x="7871460" y="6110129"/>
            <a:ext cx="3787140" cy="24622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baseline="30000" dirty="0">
                <a:solidFill>
                  <a:srgbClr val="000000">
                    <a:alpha val="100000"/>
                  </a:srgbClr>
                </a:solidFill>
                <a:latin typeface="Times New Roman"/>
                <a:ea typeface="Times New Roman"/>
                <a:cs typeface="Times New Roman"/>
              </a:rPr>
              <a:t>1</a:t>
            </a:r>
            <a:r>
              <a:rPr lang="en-US" sz="1000" dirty="0">
                <a:solidFill>
                  <a:srgbClr val="000000">
                    <a:alpha val="100000"/>
                  </a:srgbClr>
                </a:solidFill>
                <a:latin typeface="Times New Roman"/>
                <a:ea typeface="Times New Roman"/>
                <a:cs typeface="Times New Roman"/>
              </a:rPr>
              <a:t>The data provided is grouped by the month the amount was invoiced. </a:t>
            </a:r>
          </a:p>
        </p:txBody>
      </p:sp>
      <p:graphicFrame>
        <p:nvGraphicFramePr>
          <p:cNvPr id="5" name="Table 4">
            <a:extLst>
              <a:ext uri="{FF2B5EF4-FFF2-40B4-BE49-F238E27FC236}">
                <a16:creationId xmlns:a16="http://schemas.microsoft.com/office/drawing/2014/main" id="{74175436-5E4C-0DE5-B644-6C2D77CB3896}"/>
              </a:ext>
            </a:extLst>
          </p:cNvPr>
          <p:cNvGraphicFramePr>
            <a:graphicFrameLocks noGrp="1"/>
          </p:cNvGraphicFramePr>
          <p:nvPr>
            <p:extLst>
              <p:ext uri="{D42A27DB-BD31-4B8C-83A1-F6EECF244321}">
                <p14:modId xmlns:p14="http://schemas.microsoft.com/office/powerpoint/2010/main" val="2135715003"/>
              </p:ext>
            </p:extLst>
          </p:nvPr>
        </p:nvGraphicFramePr>
        <p:xfrm>
          <a:off x="371453" y="1343025"/>
          <a:ext cx="5219722" cy="4685196"/>
        </p:xfrm>
        <a:graphic>
          <a:graphicData uri="http://schemas.openxmlformats.org/drawingml/2006/table">
            <a:tbl>
              <a:tblPr/>
              <a:tblGrid>
                <a:gridCol w="1478150">
                  <a:extLst>
                    <a:ext uri="{9D8B030D-6E8A-4147-A177-3AD203B41FA5}">
                      <a16:colId xmlns:a16="http://schemas.microsoft.com/office/drawing/2014/main" val="3877628444"/>
                    </a:ext>
                  </a:extLst>
                </a:gridCol>
                <a:gridCol w="1297583">
                  <a:extLst>
                    <a:ext uri="{9D8B030D-6E8A-4147-A177-3AD203B41FA5}">
                      <a16:colId xmlns:a16="http://schemas.microsoft.com/office/drawing/2014/main" val="1735079822"/>
                    </a:ext>
                  </a:extLst>
                </a:gridCol>
                <a:gridCol w="1196799">
                  <a:extLst>
                    <a:ext uri="{9D8B030D-6E8A-4147-A177-3AD203B41FA5}">
                      <a16:colId xmlns:a16="http://schemas.microsoft.com/office/drawing/2014/main" val="2051531450"/>
                    </a:ext>
                  </a:extLst>
                </a:gridCol>
                <a:gridCol w="1247190">
                  <a:extLst>
                    <a:ext uri="{9D8B030D-6E8A-4147-A177-3AD203B41FA5}">
                      <a16:colId xmlns:a16="http://schemas.microsoft.com/office/drawing/2014/main" val="1630269059"/>
                    </a:ext>
                  </a:extLst>
                </a:gridCol>
              </a:tblGrid>
              <a:tr h="644666">
                <a:tc>
                  <a:txBody>
                    <a:bodyPr/>
                    <a:lstStyle/>
                    <a:p>
                      <a:pPr algn="ctr" rtl="0" fontAlgn="ctr"/>
                      <a:r>
                        <a:rPr lang="en-US" sz="900" b="1" i="0" u="none" strike="noStrike" dirty="0">
                          <a:solidFill>
                            <a:srgbClr val="000000"/>
                          </a:solidFill>
                          <a:effectLst/>
                          <a:latin typeface="Arial" panose="020B0604020202020204" pitchFamily="34" charset="0"/>
                        </a:rPr>
                        <a:t>Subchapter M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Reference Month (RTM_FINAL data)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Monthly Uplift ($) (TSDCMA)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SDCMMATOT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2746559365"/>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a:solidFill>
                            <a:srgbClr val="000000"/>
                          </a:solidFill>
                          <a:effectLst/>
                          <a:latin typeface="Arial" panose="020B0604020202020204" pitchFamily="34" charset="0"/>
                        </a:rPr>
                        <a:t>271,342,237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87710244"/>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2,234,826</a:t>
                      </a:r>
                      <a:endParaRPr lang="en-US" sz="1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269,652,704</a:t>
                      </a:r>
                      <a:endParaRPr lang="en-US" sz="1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0090260"/>
                  </a:ext>
                </a:extLst>
              </a:tr>
              <a:tr h="310810">
                <a:tc>
                  <a:txBody>
                    <a:bodyPr/>
                    <a:lstStyle/>
                    <a:p>
                      <a:pPr algn="ctr" rtl="0" fontAlgn="ctr">
                        <a:buNone/>
                      </a:pPr>
                      <a:r>
                        <a:rPr lang="en-US" sz="1000" b="0" i="0" u="none" strike="noStrike">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245,496,350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52568208"/>
                  </a:ext>
                </a:extLst>
              </a:tr>
              <a:tr h="310810">
                <a:tc>
                  <a:txBody>
                    <a:bodyPr/>
                    <a:lstStyle/>
                    <a:p>
                      <a:pPr algn="ctr" rtl="0" fontAlgn="ctr">
                        <a:buNone/>
                      </a:pPr>
                      <a:r>
                        <a:rPr lang="en-US" sz="1000" b="0" i="0" u="none" strike="noStrike">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266,900,167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513327973"/>
                  </a:ext>
                </a:extLst>
              </a:tr>
              <a:tr h="310810">
                <a:tc>
                  <a:txBody>
                    <a:bodyPr/>
                    <a:lstStyle/>
                    <a:p>
                      <a:pPr algn="ctr" rtl="0" fontAlgn="ctr">
                        <a:buNone/>
                      </a:pPr>
                      <a:r>
                        <a:rPr lang="en-US" sz="1000" b="0" i="0" u="none" strike="noStrike">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270,472,809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53084073"/>
                  </a:ext>
                </a:extLst>
              </a:tr>
              <a:tr h="310810">
                <a:tc>
                  <a:txBody>
                    <a:bodyPr/>
                    <a:lstStyle/>
                    <a:p>
                      <a:pPr algn="ctr" rtl="0" fontAlgn="ctr">
                        <a:buNone/>
                      </a:pPr>
                      <a:r>
                        <a:rPr lang="en-US" sz="1000" b="0" i="0" u="none" strike="noStrike">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2,393,201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268,649,078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27312673"/>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266,278,515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48201971"/>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Oct-25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290,092,789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632747044"/>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Nov-25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293,689,057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26823464"/>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Dec-25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300,611,656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13346149"/>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Jan-26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Oct-25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311,264,186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430070345"/>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Feb-26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Nov-25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294,353,452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3135460"/>
                  </a:ext>
                </a:extLst>
              </a:tr>
              <a:tr h="310810">
                <a:tc>
                  <a:txBody>
                    <a:bodyPr/>
                    <a:lstStyle/>
                    <a:p>
                      <a:pPr algn="ctr" rtl="0" fontAlgn="ctr">
                        <a:buNone/>
                      </a:pPr>
                      <a:r>
                        <a:rPr lang="en-US" sz="1000" b="0" i="0" u="none" strike="noStrike" dirty="0">
                          <a:solidFill>
                            <a:srgbClr val="000000"/>
                          </a:solidFill>
                          <a:effectLst/>
                          <a:latin typeface="Arial" panose="020B0604020202020204" pitchFamily="34" charset="0"/>
                        </a:rPr>
                        <a:t>Mar-26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Dec-25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000" b="0" i="0" u="none" strike="noStrike" dirty="0">
                          <a:solidFill>
                            <a:srgbClr val="000000"/>
                          </a:solidFill>
                          <a:effectLst/>
                          <a:latin typeface="Arial" panose="020B0604020202020204" pitchFamily="34" charset="0"/>
                        </a:rPr>
                        <a:t>2,226,786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309,765,874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40061880"/>
                  </a:ext>
                </a:extLst>
              </a:tr>
            </a:tbl>
          </a:graphicData>
        </a:graphic>
      </p:graphicFrame>
      <p:graphicFrame>
        <p:nvGraphicFramePr>
          <p:cNvPr id="6" name="Table 5">
            <a:extLst>
              <a:ext uri="{FF2B5EF4-FFF2-40B4-BE49-F238E27FC236}">
                <a16:creationId xmlns:a16="http://schemas.microsoft.com/office/drawing/2014/main" id="{FE71502C-5B35-F8ED-CA73-7BC91DF27A55}"/>
              </a:ext>
            </a:extLst>
          </p:cNvPr>
          <p:cNvGraphicFramePr>
            <a:graphicFrameLocks noGrp="1"/>
          </p:cNvGraphicFramePr>
          <p:nvPr>
            <p:extLst>
              <p:ext uri="{D42A27DB-BD31-4B8C-83A1-F6EECF244321}">
                <p14:modId xmlns:p14="http://schemas.microsoft.com/office/powerpoint/2010/main" val="1046954048"/>
              </p:ext>
            </p:extLst>
          </p:nvPr>
        </p:nvGraphicFramePr>
        <p:xfrm>
          <a:off x="6343629" y="1343024"/>
          <a:ext cx="5221224" cy="4678398"/>
        </p:xfrm>
        <a:graphic>
          <a:graphicData uri="http://schemas.openxmlformats.org/drawingml/2006/table">
            <a:tbl>
              <a:tblPr/>
              <a:tblGrid>
                <a:gridCol w="1769034">
                  <a:extLst>
                    <a:ext uri="{9D8B030D-6E8A-4147-A177-3AD203B41FA5}">
                      <a16:colId xmlns:a16="http://schemas.microsoft.com/office/drawing/2014/main" val="3665758827"/>
                    </a:ext>
                  </a:extLst>
                </a:gridCol>
                <a:gridCol w="1339657">
                  <a:extLst>
                    <a:ext uri="{9D8B030D-6E8A-4147-A177-3AD203B41FA5}">
                      <a16:colId xmlns:a16="http://schemas.microsoft.com/office/drawing/2014/main" val="2822741041"/>
                    </a:ext>
                  </a:extLst>
                </a:gridCol>
                <a:gridCol w="1288130">
                  <a:extLst>
                    <a:ext uri="{9D8B030D-6E8A-4147-A177-3AD203B41FA5}">
                      <a16:colId xmlns:a16="http://schemas.microsoft.com/office/drawing/2014/main" val="1145590561"/>
                    </a:ext>
                  </a:extLst>
                </a:gridCol>
                <a:gridCol w="824403">
                  <a:extLst>
                    <a:ext uri="{9D8B030D-6E8A-4147-A177-3AD203B41FA5}">
                      <a16:colId xmlns:a16="http://schemas.microsoft.com/office/drawing/2014/main" val="2306494115"/>
                    </a:ext>
                  </a:extLst>
                </a:gridCol>
              </a:tblGrid>
              <a:tr h="643731">
                <a:tc>
                  <a:txBody>
                    <a:bodyPr/>
                    <a:lstStyle/>
                    <a:p>
                      <a:pPr algn="ctr" rtl="0" fontAlgn="ctr"/>
                      <a:r>
                        <a:rPr lang="en-US" sz="900" b="1" i="0" u="none" strike="noStrike" dirty="0">
                          <a:solidFill>
                            <a:srgbClr val="000000"/>
                          </a:solidFill>
                          <a:effectLst/>
                          <a:latin typeface="Arial" panose="020B0604020202020204" pitchFamily="34" charset="0"/>
                        </a:rPr>
                        <a:t>Subchapter N</a:t>
                      </a:r>
                      <a:r>
                        <a:rPr lang="en-US" sz="900" b="1" i="0" u="none" strike="noStrike" baseline="30000" dirty="0">
                          <a:solidFill>
                            <a:srgbClr val="000000"/>
                          </a:solidFill>
                          <a:effectLst/>
                          <a:latin typeface="Arial" panose="020B0604020202020204" pitchFamily="34" charset="0"/>
                        </a:rPr>
                        <a:t>1</a:t>
                      </a:r>
                      <a:r>
                        <a:rPr lang="en-US" sz="900" b="1" i="0" u="none" strike="noStrike" dirty="0">
                          <a:solidFill>
                            <a:srgbClr val="000000"/>
                          </a:solidFill>
                          <a:effectLst/>
                          <a:latin typeface="Arial" panose="020B0604020202020204" pitchFamily="34" charset="0"/>
                        </a:rPr>
                        <a:t>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Monthly Uplift ($) (MTSUCDA)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Non-Optout RTAML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270564177"/>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12,139,972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19,105,310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33633839"/>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Apr-25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11,748,360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20,201,438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0.58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387999044"/>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May-25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11,780,760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22,722,460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07452586"/>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Jun-25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12,173,452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26,566,583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a:solidFill>
                            <a:srgbClr val="000000"/>
                          </a:solidFill>
                          <a:effectLst/>
                          <a:latin typeface="+mj-lt"/>
                        </a:rPr>
                        <a:t>0.46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982274738"/>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Jul-25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12,173,452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28,031,431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113303230"/>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Aug-25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11,180,138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27,680,590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0.40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45109851"/>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Sep-25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12,336,704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28,160,942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584153553"/>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Oct-25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11,951,182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24,437,821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0.49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54805498"/>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Nov-25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9,872,694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17,637,279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42372196"/>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Dec-25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13,290,165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23,749,091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712038788"/>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Jan-26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11,391,570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21,071,235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91872400"/>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Feb-26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a:solidFill>
                            <a:srgbClr val="000000"/>
                          </a:solidFill>
                          <a:effectLst/>
                          <a:latin typeface="+mj-lt"/>
                          <a:ea typeface="+mn-ea"/>
                          <a:cs typeface="+mn-cs"/>
                        </a:rPr>
                        <a:t>11,046,336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19,726,564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
                        <a:buNone/>
                      </a:pPr>
                      <a:r>
                        <a:rPr lang="en-US" sz="1000" b="0" i="0" u="none" strike="noStrike" dirty="0">
                          <a:solidFill>
                            <a:srgbClr val="000000"/>
                          </a:solidFill>
                          <a:effectLst/>
                          <a:latin typeface="+mj-lt"/>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73007019"/>
                  </a:ext>
                </a:extLst>
              </a:tr>
              <a:tr h="310359">
                <a:tc>
                  <a:txBody>
                    <a:bodyPr/>
                    <a:lstStyle/>
                    <a:p>
                      <a:pPr algn="ctr" rtl="0" fontAlgn="ctr">
                        <a:buNone/>
                      </a:pPr>
                      <a:r>
                        <a:rPr lang="en-US" sz="1000" b="0" i="0" u="none" strike="noStrike" dirty="0">
                          <a:solidFill>
                            <a:srgbClr val="000000"/>
                          </a:solidFill>
                          <a:effectLst/>
                          <a:latin typeface="Arial" panose="020B0604020202020204" pitchFamily="34" charset="0"/>
                        </a:rPr>
                        <a:t>Mar-26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12,624,384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marL="0" algn="ctr" defTabSz="914400" rtl="0" eaLnBrk="1" fontAlgn="b" latinLnBrk="0" hangingPunct="1">
                        <a:buNone/>
                      </a:pPr>
                      <a:r>
                        <a:rPr lang="en-US" sz="1000" b="0" i="0" u="none" strike="noStrike" kern="1200" dirty="0">
                          <a:solidFill>
                            <a:srgbClr val="000000"/>
                          </a:solidFill>
                          <a:effectLst/>
                          <a:latin typeface="+mj-lt"/>
                          <a:ea typeface="+mn-ea"/>
                          <a:cs typeface="+mn-cs"/>
                        </a:rPr>
                        <a:t>22,225,127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b">
                        <a:buNone/>
                      </a:pPr>
                      <a:r>
                        <a:rPr lang="en-US" sz="1000" b="0" i="0" u="none" strike="noStrike" dirty="0">
                          <a:solidFill>
                            <a:srgbClr val="000000"/>
                          </a:solidFill>
                          <a:effectLst/>
                          <a:latin typeface="+mj-lt"/>
                        </a:rPr>
                        <a:t>0.57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95096573"/>
                  </a:ext>
                </a:extLst>
              </a:tr>
            </a:tbl>
          </a:graphicData>
        </a:graphic>
      </p:graphicFrame>
    </p:spTree>
    <p:extLst>
      <p:ext uri="{BB962C8B-B14F-4D97-AF65-F5344CB8AC3E}">
        <p14:creationId xmlns:p14="http://schemas.microsoft.com/office/powerpoint/2010/main" val="336770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48861"/>
            <a:ext cx="10401300" cy="389339"/>
          </a:xfrm>
        </p:spPr>
        <p:txBody>
          <a:bodyPr anchor="ctr" anchorCtr="0"/>
          <a:lstStyle/>
          <a:p>
            <a:r>
              <a:rPr lang="en-US" sz="2000" dirty="0"/>
              <a:t>8.2(2)(c)(</a:t>
            </a:r>
            <a:r>
              <a:rPr lang="en-US" sz="2000" dirty="0" err="1"/>
              <a:t>i</a:t>
            </a:r>
            <a:r>
              <a:rPr lang="en-US" sz="2000" dirty="0"/>
              <a:t>) Track number of price changes</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2</a:t>
            </a:fld>
            <a:endParaRPr lang="en-US"/>
          </a:p>
        </p:txBody>
      </p:sp>
      <p:sp>
        <p:nvSpPr>
          <p:cNvPr id="5" name="TextBox 8">
            <a:extLst>
              <a:ext uri="{FF2B5EF4-FFF2-40B4-BE49-F238E27FC236}">
                <a16:creationId xmlns:a16="http://schemas.microsoft.com/office/drawing/2014/main" id="{624221D1-439F-4440-A650-31D787DC01D4}"/>
              </a:ext>
            </a:extLst>
          </p:cNvPr>
          <p:cNvSpPr txBox="1"/>
          <p:nvPr/>
        </p:nvSpPr>
        <p:spPr>
          <a:xfrm>
            <a:off x="266699" y="2659559"/>
            <a:ext cx="11553828" cy="769441"/>
          </a:xfrm>
          <a:prstGeom prst="rect">
            <a:avLst/>
          </a:prstGeom>
          <a:noFill/>
          <a:ln>
            <a:solidFill>
              <a:schemeClr val="tx1"/>
            </a:solidFill>
          </a:ln>
        </p:spPr>
        <p:txBody>
          <a:bodyPr wrap="square" rtlCol="0">
            <a:spAutoFit/>
          </a:bodyPr>
          <a:lstStyle/>
          <a:p>
            <a:pPr defTabSz="457200"/>
            <a:r>
              <a:rPr lang="en-US" sz="1100" b="1" u="sng" dirty="0">
                <a:solidFill>
                  <a:prstClr val="black"/>
                </a:solidFill>
              </a:rPr>
              <a:t>Notes:</a:t>
            </a:r>
          </a:p>
          <a:p>
            <a:pPr defTabSz="457200"/>
            <a:endParaRPr lang="en-US" sz="1100" b="1" u="sng" dirty="0">
              <a:solidFill>
                <a:prstClr val="black"/>
              </a:solidFill>
            </a:endParaRPr>
          </a:p>
          <a:p>
            <a:pPr defTabSz="457200"/>
            <a:r>
              <a:rPr lang="en-US" sz="1100" dirty="0"/>
              <a:t>There were no price changes in Q1 2026.</a:t>
            </a:r>
          </a:p>
          <a:p>
            <a:pPr defTabSz="457200"/>
            <a:endParaRPr lang="en-US" sz="1100" dirty="0">
              <a:solidFill>
                <a:prstClr val="black"/>
              </a:solidFill>
            </a:endParaRPr>
          </a:p>
        </p:txBody>
      </p:sp>
      <p:graphicFrame>
        <p:nvGraphicFramePr>
          <p:cNvPr id="6" name="Table 5">
            <a:extLst>
              <a:ext uri="{FF2B5EF4-FFF2-40B4-BE49-F238E27FC236}">
                <a16:creationId xmlns:a16="http://schemas.microsoft.com/office/drawing/2014/main" id="{BD5497D0-8D99-D284-BD4B-B034543B50C3}"/>
              </a:ext>
            </a:extLst>
          </p:cNvPr>
          <p:cNvGraphicFramePr>
            <a:graphicFrameLocks noGrp="1"/>
          </p:cNvGraphicFramePr>
          <p:nvPr>
            <p:extLst>
              <p:ext uri="{D42A27DB-BD31-4B8C-83A1-F6EECF244321}">
                <p14:modId xmlns:p14="http://schemas.microsoft.com/office/powerpoint/2010/main" val="2421164287"/>
              </p:ext>
            </p:extLst>
          </p:nvPr>
        </p:nvGraphicFramePr>
        <p:xfrm>
          <a:off x="266699" y="1116333"/>
          <a:ext cx="11553828" cy="1280626"/>
        </p:xfrm>
        <a:graphic>
          <a:graphicData uri="http://schemas.openxmlformats.org/drawingml/2006/table">
            <a:tbl>
              <a:tblPr firstRow="1" firstCol="1" bandRow="1"/>
              <a:tblGrid>
                <a:gridCol w="1201852">
                  <a:extLst>
                    <a:ext uri="{9D8B030D-6E8A-4147-A177-3AD203B41FA5}">
                      <a16:colId xmlns:a16="http://schemas.microsoft.com/office/drawing/2014/main" val="743556611"/>
                    </a:ext>
                  </a:extLst>
                </a:gridCol>
                <a:gridCol w="821766">
                  <a:extLst>
                    <a:ext uri="{9D8B030D-6E8A-4147-A177-3AD203B41FA5}">
                      <a16:colId xmlns:a16="http://schemas.microsoft.com/office/drawing/2014/main" val="2174999820"/>
                    </a:ext>
                  </a:extLst>
                </a:gridCol>
                <a:gridCol w="730459">
                  <a:extLst>
                    <a:ext uri="{9D8B030D-6E8A-4147-A177-3AD203B41FA5}">
                      <a16:colId xmlns:a16="http://schemas.microsoft.com/office/drawing/2014/main" val="2568518723"/>
                    </a:ext>
                  </a:extLst>
                </a:gridCol>
                <a:gridCol w="730459">
                  <a:extLst>
                    <a:ext uri="{9D8B030D-6E8A-4147-A177-3AD203B41FA5}">
                      <a16:colId xmlns:a16="http://schemas.microsoft.com/office/drawing/2014/main" val="2651780801"/>
                    </a:ext>
                  </a:extLst>
                </a:gridCol>
                <a:gridCol w="730459">
                  <a:extLst>
                    <a:ext uri="{9D8B030D-6E8A-4147-A177-3AD203B41FA5}">
                      <a16:colId xmlns:a16="http://schemas.microsoft.com/office/drawing/2014/main" val="3126400827"/>
                    </a:ext>
                  </a:extLst>
                </a:gridCol>
                <a:gridCol w="821766">
                  <a:extLst>
                    <a:ext uri="{9D8B030D-6E8A-4147-A177-3AD203B41FA5}">
                      <a16:colId xmlns:a16="http://schemas.microsoft.com/office/drawing/2014/main" val="3446221053"/>
                    </a:ext>
                  </a:extLst>
                </a:gridCol>
                <a:gridCol w="821766">
                  <a:extLst>
                    <a:ext uri="{9D8B030D-6E8A-4147-A177-3AD203B41FA5}">
                      <a16:colId xmlns:a16="http://schemas.microsoft.com/office/drawing/2014/main" val="1056596297"/>
                    </a:ext>
                  </a:extLst>
                </a:gridCol>
                <a:gridCol w="730459">
                  <a:extLst>
                    <a:ext uri="{9D8B030D-6E8A-4147-A177-3AD203B41FA5}">
                      <a16:colId xmlns:a16="http://schemas.microsoft.com/office/drawing/2014/main" val="3811677340"/>
                    </a:ext>
                  </a:extLst>
                </a:gridCol>
                <a:gridCol w="730459">
                  <a:extLst>
                    <a:ext uri="{9D8B030D-6E8A-4147-A177-3AD203B41FA5}">
                      <a16:colId xmlns:a16="http://schemas.microsoft.com/office/drawing/2014/main" val="2856715350"/>
                    </a:ext>
                  </a:extLst>
                </a:gridCol>
                <a:gridCol w="730459">
                  <a:extLst>
                    <a:ext uri="{9D8B030D-6E8A-4147-A177-3AD203B41FA5}">
                      <a16:colId xmlns:a16="http://schemas.microsoft.com/office/drawing/2014/main" val="3862785974"/>
                    </a:ext>
                  </a:extLst>
                </a:gridCol>
                <a:gridCol w="730459">
                  <a:extLst>
                    <a:ext uri="{9D8B030D-6E8A-4147-A177-3AD203B41FA5}">
                      <a16:colId xmlns:a16="http://schemas.microsoft.com/office/drawing/2014/main" val="1248453091"/>
                    </a:ext>
                  </a:extLst>
                </a:gridCol>
                <a:gridCol w="776114">
                  <a:extLst>
                    <a:ext uri="{9D8B030D-6E8A-4147-A177-3AD203B41FA5}">
                      <a16:colId xmlns:a16="http://schemas.microsoft.com/office/drawing/2014/main" val="788975113"/>
                    </a:ext>
                  </a:extLst>
                </a:gridCol>
                <a:gridCol w="776114">
                  <a:extLst>
                    <a:ext uri="{9D8B030D-6E8A-4147-A177-3AD203B41FA5}">
                      <a16:colId xmlns:a16="http://schemas.microsoft.com/office/drawing/2014/main" val="1961763710"/>
                    </a:ext>
                  </a:extLst>
                </a:gridCol>
                <a:gridCol w="1221237">
                  <a:extLst>
                    <a:ext uri="{9D8B030D-6E8A-4147-A177-3AD203B41FA5}">
                      <a16:colId xmlns:a16="http://schemas.microsoft.com/office/drawing/2014/main" val="3961968274"/>
                    </a:ext>
                  </a:extLst>
                </a:gridCol>
              </a:tblGrid>
              <a:tr h="296757">
                <a:tc gridSpan="14">
                  <a:txBody>
                    <a:bodyPr/>
                    <a:lstStyle/>
                    <a:p>
                      <a:pPr algn="l" rtl="0" fontAlgn="ctr"/>
                      <a:r>
                        <a:rPr lang="en-US" sz="1200" b="1" i="0" u="none" strike="noStrike" dirty="0">
                          <a:solidFill>
                            <a:srgbClr val="FFFFFF"/>
                          </a:solidFill>
                          <a:effectLst/>
                          <a:latin typeface="Arial" panose="020B0604020202020204" pitchFamily="34" charset="0"/>
                        </a:rPr>
                        <a:t>Reporting Period: </a:t>
                      </a:r>
                      <a:r>
                        <a:rPr lang="en-US" sz="1200" b="1" i="0" u="none" strike="noStrike" dirty="0">
                          <a:solidFill>
                            <a:schemeClr val="bg1"/>
                          </a:solidFill>
                          <a:effectLst/>
                          <a:latin typeface="Arial" panose="020B0604020202020204" pitchFamily="34" charset="0"/>
                        </a:rPr>
                        <a:t>2026 Q1</a:t>
                      </a:r>
                    </a:p>
                  </a:txBody>
                  <a:tcPr marL="97797" marR="97797" marT="48899" marB="48899"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829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31903344"/>
                  </a:ext>
                </a:extLst>
              </a:tr>
              <a:tr h="296757">
                <a:tc rowSpan="2">
                  <a:txBody>
                    <a:bodyPr/>
                    <a:lstStyle/>
                    <a:p>
                      <a:pPr algn="ctr" rtl="0" fontAlgn="ctr"/>
                      <a:r>
                        <a:rPr lang="en-US" sz="1200" b="1" i="0" u="none" strike="noStrike" dirty="0">
                          <a:solidFill>
                            <a:srgbClr val="FFFFFF"/>
                          </a:solidFill>
                          <a:effectLst/>
                          <a:latin typeface="Arial" panose="020B0604020202020204" pitchFamily="34" charset="0"/>
                        </a:rPr>
                        <a:t>Operating Day</a:t>
                      </a:r>
                    </a:p>
                  </a:txBody>
                  <a:tcPr marL="97797" marR="97797" marT="48899" marB="48899"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829B"/>
                    </a:solidFill>
                  </a:tcPr>
                </a:tc>
                <a:tc gridSpan="6">
                  <a:txBody>
                    <a:bodyPr/>
                    <a:lstStyle/>
                    <a:p>
                      <a:pPr algn="ctr" rtl="0" fontAlgn="ctr"/>
                      <a:r>
                        <a:rPr lang="en-US" sz="1200" b="0" i="0" u="none" strike="noStrike">
                          <a:solidFill>
                            <a:srgbClr val="000000"/>
                          </a:solidFill>
                          <a:effectLst/>
                          <a:latin typeface="Arial" panose="020B0604020202020204" pitchFamily="34" charset="0"/>
                        </a:rPr>
                        <a:t># of Corrected Prices</a:t>
                      </a:r>
                    </a:p>
                  </a:txBody>
                  <a:tcPr marL="97797" marR="97797" marT="48899" marB="48899"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rtl="0" fontAlgn="ctr"/>
                      <a:r>
                        <a:rPr lang="en-US" sz="1200" b="0" i="0" u="none" strike="noStrike">
                          <a:solidFill>
                            <a:srgbClr val="000000"/>
                          </a:solidFill>
                          <a:effectLst/>
                          <a:latin typeface="Arial" panose="020B0604020202020204" pitchFamily="34" charset="0"/>
                        </a:rPr>
                        <a:t># of Intervals Affected</a:t>
                      </a:r>
                    </a:p>
                  </a:txBody>
                  <a:tcPr marL="97797" marR="97797" marT="48899" marB="48899"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rtl="0" fontAlgn="ctr"/>
                      <a:r>
                        <a:rPr lang="en-US" sz="1200" b="1" i="0" u="none" strike="noStrike" dirty="0">
                          <a:solidFill>
                            <a:srgbClr val="000000"/>
                          </a:solidFill>
                          <a:effectLst/>
                          <a:latin typeface="Arial" panose="020B0604020202020204" pitchFamily="34" charset="0"/>
                        </a:rPr>
                        <a:t>Market Notice</a:t>
                      </a:r>
                    </a:p>
                  </a:txBody>
                  <a:tcPr marL="97797" marR="97797" marT="48899" marB="48899"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extLst>
                  <a:ext uri="{0D108BD9-81ED-4DB2-BD59-A6C34878D82A}">
                    <a16:rowId xmlns:a16="http://schemas.microsoft.com/office/drawing/2014/main" val="3072518454"/>
                  </a:ext>
                </a:extLst>
              </a:tr>
              <a:tr h="419902">
                <a:tc vMerge="1">
                  <a:txBody>
                    <a:bodyPr/>
                    <a:lstStyle/>
                    <a:p>
                      <a:endParaRPr lang="en-US"/>
                    </a:p>
                  </a:txBody>
                  <a:tcPr/>
                </a:tc>
                <a:tc>
                  <a:txBody>
                    <a:bodyPr/>
                    <a:lstStyle/>
                    <a:p>
                      <a:pPr algn="ctr" rtl="0" fontAlgn="ctr"/>
                      <a:r>
                        <a:rPr lang="en-US" sz="1000" b="1" i="0" u="none" strike="noStrike" dirty="0">
                          <a:solidFill>
                            <a:srgbClr val="000000"/>
                          </a:solidFill>
                          <a:effectLst/>
                          <a:latin typeface="Arial" panose="020B0604020202020204" pitchFamily="34" charset="0"/>
                        </a:rPr>
                        <a:t>DASPP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MCPC</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RTSPP</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RTRMPR</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ORDC Adders</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RTESOGPR</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DASPP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MCPC</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RTSPP</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dirty="0">
                          <a:solidFill>
                            <a:srgbClr val="000000"/>
                          </a:solidFill>
                          <a:effectLst/>
                          <a:latin typeface="Arial" panose="020B0604020202020204" pitchFamily="34" charset="0"/>
                        </a:rPr>
                        <a:t>RTRMPR</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a:solidFill>
                            <a:srgbClr val="000000"/>
                          </a:solidFill>
                          <a:effectLst/>
                          <a:latin typeface="Arial" panose="020B0604020202020204" pitchFamily="34" charset="0"/>
                        </a:rPr>
                        <a:t>ORDC Adders</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1000" b="1" i="0" u="none" strike="noStrike">
                          <a:solidFill>
                            <a:srgbClr val="000000"/>
                          </a:solidFill>
                          <a:effectLst/>
                          <a:latin typeface="Arial" panose="020B0604020202020204" pitchFamily="34" charset="0"/>
                        </a:rPr>
                        <a:t>RTESOGPR</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vMerge="1">
                  <a:txBody>
                    <a:bodyPr/>
                    <a:lstStyle/>
                    <a:p>
                      <a:endParaRPr lang="en-US"/>
                    </a:p>
                  </a:txBody>
                  <a:tcPr/>
                </a:tc>
                <a:extLst>
                  <a:ext uri="{0D108BD9-81ED-4DB2-BD59-A6C34878D82A}">
                    <a16:rowId xmlns:a16="http://schemas.microsoft.com/office/drawing/2014/main" val="2752432725"/>
                  </a:ext>
                </a:extLst>
              </a:tr>
              <a:tr h="267210">
                <a:tc>
                  <a:txBody>
                    <a:bodyPr/>
                    <a:lstStyle/>
                    <a:p>
                      <a:pPr algn="ctr" fontAlgn="b"/>
                      <a:r>
                        <a:rPr lang="en-US" sz="1100" b="1" i="0" u="none" strike="noStrike" dirty="0">
                          <a:solidFill>
                            <a:schemeClr val="bg1"/>
                          </a:solidFill>
                          <a:effectLst/>
                          <a:latin typeface="+mn-lt"/>
                        </a:rPr>
                        <a:t>-</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829B"/>
                    </a:solidFill>
                  </a:tcPr>
                </a:tc>
                <a:tc>
                  <a:txBody>
                    <a:bodyPr/>
                    <a:lstStyle/>
                    <a:p>
                      <a:pPr algn="ctr" rtl="0" fontAlgn="ctr"/>
                      <a:r>
                        <a:rPr lang="en-US" sz="1100" b="0" i="0" u="none" strike="noStrike" dirty="0">
                          <a:solidFill>
                            <a:srgbClr val="000000"/>
                          </a:solidFill>
                          <a:effectLst/>
                          <a:latin typeface="Arial" panose="020B0604020202020204" pitchFamily="34" charset="0"/>
                        </a:rPr>
                        <a:t>-</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1100" b="0" i="0" u="none" strike="noStrike" dirty="0">
                          <a:solidFill>
                            <a:srgbClr val="000000"/>
                          </a:solidFill>
                          <a:effectLst/>
                          <a:latin typeface="Arial" panose="020B0604020202020204" pitchFamily="34" charset="0"/>
                        </a:rPr>
                        <a:t>           -   </a:t>
                      </a:r>
                    </a:p>
                  </a:txBody>
                  <a:tcPr marL="9094" marR="9094" marT="909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fontAlgn="ctr"/>
                      <a:r>
                        <a:rPr lang="en-US" sz="1200" b="0" i="0" u="none" strike="noStrike" dirty="0">
                          <a:solidFill>
                            <a:schemeClr val="tx1"/>
                          </a:solidFill>
                          <a:effectLst/>
                          <a:latin typeface="Calibri" panose="020F0502020204030204" pitchFamily="34" charset="0"/>
                        </a:rPr>
                        <a:t>-</a:t>
                      </a:r>
                    </a:p>
                  </a:txBody>
                  <a:tcPr marL="9094" marR="9094" marT="9094"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26064492"/>
                  </a:ext>
                </a:extLst>
              </a:tr>
            </a:tbl>
          </a:graphicData>
        </a:graphic>
      </p:graphicFrame>
    </p:spTree>
    <p:extLst>
      <p:ext uri="{BB962C8B-B14F-4D97-AF65-F5344CB8AC3E}">
        <p14:creationId xmlns:p14="http://schemas.microsoft.com/office/powerpoint/2010/main" val="59696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8.2(2)(c)(iv) Track number of resettlements due to non-price errors</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3</a:t>
            </a:fld>
            <a:endParaRPr lang="en-US"/>
          </a:p>
        </p:txBody>
      </p:sp>
      <p:graphicFrame>
        <p:nvGraphicFramePr>
          <p:cNvPr id="4" name="Table 6">
            <a:extLst>
              <a:ext uri="{FF2B5EF4-FFF2-40B4-BE49-F238E27FC236}">
                <a16:creationId xmlns:a16="http://schemas.microsoft.com/office/drawing/2014/main" id="{6B7D6A1A-7CE1-4ABA-8178-2396C79FBE5F}"/>
              </a:ext>
            </a:extLst>
          </p:cNvPr>
          <p:cNvGraphicFramePr>
            <a:graphicFrameLocks noGrp="1"/>
          </p:cNvGraphicFramePr>
          <p:nvPr>
            <p:extLst>
              <p:ext uri="{D42A27DB-BD31-4B8C-83A1-F6EECF244321}">
                <p14:modId xmlns:p14="http://schemas.microsoft.com/office/powerpoint/2010/main" val="2454099750"/>
              </p:ext>
            </p:extLst>
          </p:nvPr>
        </p:nvGraphicFramePr>
        <p:xfrm>
          <a:off x="316992" y="1141622"/>
          <a:ext cx="11558016" cy="1631810"/>
        </p:xfrm>
        <a:graphic>
          <a:graphicData uri="http://schemas.openxmlformats.org/drawingml/2006/table">
            <a:tbl>
              <a:tblPr firstRow="1" firstCol="1" bandRow="1"/>
              <a:tblGrid>
                <a:gridCol w="1555887">
                  <a:extLst>
                    <a:ext uri="{9D8B030D-6E8A-4147-A177-3AD203B41FA5}">
                      <a16:colId xmlns:a16="http://schemas.microsoft.com/office/drawing/2014/main" val="20000"/>
                    </a:ext>
                  </a:extLst>
                </a:gridCol>
                <a:gridCol w="3433840">
                  <a:extLst>
                    <a:ext uri="{9D8B030D-6E8A-4147-A177-3AD203B41FA5}">
                      <a16:colId xmlns:a16="http://schemas.microsoft.com/office/drawing/2014/main" val="20001"/>
                    </a:ext>
                  </a:extLst>
                </a:gridCol>
                <a:gridCol w="3628889">
                  <a:extLst>
                    <a:ext uri="{9D8B030D-6E8A-4147-A177-3AD203B41FA5}">
                      <a16:colId xmlns:a16="http://schemas.microsoft.com/office/drawing/2014/main" val="20002"/>
                    </a:ext>
                  </a:extLst>
                </a:gridCol>
                <a:gridCol w="2939400">
                  <a:extLst>
                    <a:ext uri="{9D8B030D-6E8A-4147-A177-3AD203B41FA5}">
                      <a16:colId xmlns:a16="http://schemas.microsoft.com/office/drawing/2014/main" val="20003"/>
                    </a:ext>
                  </a:extLst>
                </a:gridCol>
              </a:tblGrid>
              <a:tr h="352046">
                <a:tc gridSpan="3">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Reporting Period</a:t>
                      </a:r>
                      <a:r>
                        <a:rPr lang="en-US" sz="1200" b="1" kern="1200" dirty="0">
                          <a:solidFill>
                            <a:schemeClr val="bg1"/>
                          </a:solidFill>
                          <a:effectLst/>
                          <a:latin typeface="+mn-lt"/>
                          <a:ea typeface="+mn-ea"/>
                          <a:cs typeface="+mn-cs"/>
                        </a:rPr>
                        <a:t>: 2026 Q1</a:t>
                      </a: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829B"/>
                    </a:solidFill>
                  </a:tcP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kern="1200" dirty="0">
                        <a:solidFill>
                          <a:schemeClr val="bg1"/>
                        </a:solidFill>
                        <a:effectLst/>
                        <a:latin typeface="+mn-lt"/>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829B"/>
                    </a:solidFill>
                  </a:tcPr>
                </a:tc>
                <a:extLst>
                  <a:ext uri="{0D108BD9-81ED-4DB2-BD59-A6C34878D82A}">
                    <a16:rowId xmlns:a16="http://schemas.microsoft.com/office/drawing/2014/main" val="10000"/>
                  </a:ext>
                </a:extLst>
              </a:tr>
              <a:tr h="731124">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a:spcBef>
                          <a:spcPts val="0"/>
                        </a:spcBef>
                        <a:spcAft>
                          <a:spcPts val="0"/>
                        </a:spcAft>
                      </a:pPr>
                      <a:endParaRPr lang="en-US" sz="1200" dirty="0">
                        <a:effectLst/>
                        <a:latin typeface="+mn-lt"/>
                      </a:endParaRPr>
                    </a:p>
                    <a:p>
                      <a:pPr marL="0" marR="0" algn="ctr">
                        <a:spcBef>
                          <a:spcPts val="0"/>
                        </a:spcBef>
                        <a:spcAft>
                          <a:spcPts val="0"/>
                        </a:spcAft>
                      </a:pPr>
                      <a:r>
                        <a:rPr lang="en-US" sz="1200" dirty="0">
                          <a:effectLst/>
                          <a:latin typeface="+mn-lt"/>
                        </a:rPr>
                        <a:t>Operating Day(s) Resettled</a:t>
                      </a:r>
                    </a:p>
                    <a:p>
                      <a:pPr marL="0" marR="0" algn="ctr">
                        <a:spcBef>
                          <a:spcPts val="0"/>
                        </a:spcBef>
                        <a:spcAft>
                          <a:spcPts val="0"/>
                        </a:spcAft>
                      </a:pPr>
                      <a:endParaRPr lang="en-US" sz="1050" dirty="0">
                        <a:effectLst/>
                        <a:latin typeface="+mn-lt"/>
                        <a:ea typeface="Calibri"/>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829B"/>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spcBef>
                          <a:spcPts val="0"/>
                        </a:spcBef>
                        <a:spcAft>
                          <a:spcPts val="0"/>
                        </a:spcAft>
                      </a:pPr>
                      <a:r>
                        <a:rPr lang="en-US" sz="1200" b="1" dirty="0">
                          <a:solidFill>
                            <a:schemeClr val="tx1"/>
                          </a:solidFill>
                          <a:effectLst/>
                          <a:latin typeface="+mn-lt"/>
                          <a:ea typeface="+mn-ea"/>
                          <a:cs typeface="+mn-cs"/>
                        </a:rPr>
                        <a:t>R</a:t>
                      </a:r>
                      <a:r>
                        <a:rPr lang="en-US" sz="1200" b="1" baseline="0" dirty="0">
                          <a:solidFill>
                            <a:schemeClr val="tx1"/>
                          </a:solidFill>
                          <a:effectLst/>
                          <a:latin typeface="+mn-lt"/>
                          <a:ea typeface="+mn-ea"/>
                          <a:cs typeface="+mn-cs"/>
                        </a:rPr>
                        <a:t>eason for Resettlement</a:t>
                      </a:r>
                      <a:endParaRPr lang="en-US" sz="1200" b="1" dirty="0">
                        <a:solidFill>
                          <a:schemeClr val="tx1"/>
                        </a:solidFill>
                        <a:effectLst/>
                        <a:latin typeface="+mn-lt"/>
                        <a:ea typeface="Calibri"/>
                        <a:cs typeface="Times New Roman"/>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spcBef>
                          <a:spcPts val="0"/>
                        </a:spcBef>
                        <a:spcAft>
                          <a:spcPts val="0"/>
                        </a:spcAft>
                      </a:pPr>
                      <a:r>
                        <a:rPr lang="en-US" sz="1200" b="1" dirty="0">
                          <a:effectLst/>
                          <a:latin typeface="+mn-lt"/>
                          <a:ea typeface="+mn-ea"/>
                          <a:cs typeface="+mn-cs"/>
                        </a:rPr>
                        <a:t>Affected Charge Types</a:t>
                      </a:r>
                      <a:endParaRPr lang="en-US" sz="1200" b="1" dirty="0">
                        <a:effectLst/>
                        <a:latin typeface="+mn-lt"/>
                        <a:ea typeface="Calibri"/>
                        <a:cs typeface="Times New Roman"/>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a:spcBef>
                          <a:spcPts val="0"/>
                        </a:spcBef>
                        <a:spcAft>
                          <a:spcPts val="0"/>
                        </a:spcAft>
                      </a:pPr>
                      <a:r>
                        <a:rPr lang="en-US" sz="1200" b="1" dirty="0">
                          <a:effectLst/>
                          <a:latin typeface="+mn-lt"/>
                          <a:ea typeface="Calibri"/>
                          <a:cs typeface="Times New Roman"/>
                        </a:rPr>
                        <a:t>Market</a:t>
                      </a:r>
                      <a:r>
                        <a:rPr lang="en-US" sz="1200" b="1" baseline="0" dirty="0">
                          <a:effectLst/>
                          <a:latin typeface="+mn-lt"/>
                          <a:ea typeface="Calibri"/>
                          <a:cs typeface="Times New Roman"/>
                        </a:rPr>
                        <a:t> Notice Number</a:t>
                      </a:r>
                      <a:endParaRPr lang="en-US" sz="1200" b="1" dirty="0">
                        <a:effectLst/>
                        <a:latin typeface="+mn-lt"/>
                        <a:ea typeface="Calibri"/>
                        <a:cs typeface="Times New Roman"/>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extLst>
                  <a:ext uri="{0D108BD9-81ED-4DB2-BD59-A6C34878D82A}">
                    <a16:rowId xmlns:a16="http://schemas.microsoft.com/office/drawing/2014/main" val="10001"/>
                  </a:ext>
                </a:extLst>
              </a:tr>
              <a:tr h="385975">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00" b="1" i="0" u="none" strike="noStrike" dirty="0">
                          <a:solidFill>
                            <a:schemeClr val="bg1"/>
                          </a:solidFill>
                          <a:effectLst/>
                          <a:latin typeface="+mn-lt"/>
                        </a:rPr>
                        <a:t>12/05/2025 – 12/06/2025</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829B"/>
                    </a:solidFill>
                  </a:tcPr>
                </a:tc>
                <a:tc>
                  <a:txBody>
                    <a:bodyPr/>
                    <a:lstStyle/>
                    <a:p>
                      <a:pPr algn="ctr"/>
                      <a:r>
                        <a:rPr lang="en-US" sz="1100" dirty="0"/>
                        <a:t>Software issue impacting Ancillary Service trades</a:t>
                      </a: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fontAlgn="t">
                        <a:spcBef>
                          <a:spcPts val="0"/>
                        </a:spcBef>
                        <a:spcAft>
                          <a:spcPts val="0"/>
                        </a:spcAft>
                      </a:pPr>
                      <a:br>
                        <a:rPr lang="en-US" sz="1000" kern="1200" dirty="0">
                          <a:solidFill>
                            <a:schemeClr val="tx1"/>
                          </a:solidFill>
                          <a:effectLst/>
                          <a:latin typeface="Arial" panose="020B0604020202020204" pitchFamily="34" charset="0"/>
                          <a:ea typeface="Calibri" panose="020F0502020204030204" pitchFamily="34" charset="0"/>
                          <a:cs typeface="+mn-cs"/>
                        </a:rPr>
                      </a:br>
                      <a:r>
                        <a:rPr lang="en-US" sz="1000" kern="1200" dirty="0">
                          <a:solidFill>
                            <a:schemeClr val="tx1"/>
                          </a:solidFill>
                          <a:effectLst/>
                          <a:latin typeface="Arial" panose="020B0604020202020204" pitchFamily="34" charset="0"/>
                          <a:ea typeface="Calibri" panose="020F0502020204030204" pitchFamily="34" charset="0"/>
                          <a:cs typeface="+mn-cs"/>
                        </a:rPr>
                        <a:t>BLTRAMT, ESACAMT, LARTRNAMT, LARTRRAMT, RTEIAMT, RTESOGAMT, RTRRIMBAMT</a:t>
                      </a: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defTabSz="457200" rtl="0" eaLnBrk="1" latinLnBrk="0" hangingPunct="1">
                        <a:spcBef>
                          <a:spcPts val="0"/>
                        </a:spcBef>
                        <a:spcAft>
                          <a:spcPts val="0"/>
                        </a:spcAft>
                      </a:pPr>
                      <a:r>
                        <a:rPr lang="en-US" sz="1000" kern="1200" dirty="0">
                          <a:solidFill>
                            <a:schemeClr val="tx1"/>
                          </a:solidFill>
                          <a:effectLst/>
                          <a:latin typeface="Arial" panose="020B0604020202020204" pitchFamily="34" charset="0"/>
                          <a:ea typeface="Calibri" panose="020F0502020204030204" pitchFamily="34" charset="0"/>
                          <a:cs typeface="+mn-cs"/>
                          <a:hlinkClick r:id="rId3"/>
                        </a:rPr>
                        <a:t>M-A121225-05</a:t>
                      </a:r>
                      <a:endParaRPr lang="en-US" sz="1000" kern="1200" dirty="0">
                        <a:solidFill>
                          <a:schemeClr val="tx1"/>
                        </a:solidFill>
                        <a:effectLst/>
                        <a:latin typeface="Arial" panose="020B0604020202020204" pitchFamily="34" charset="0"/>
                        <a:ea typeface="Calibri" panose="020F0502020204030204" pitchFamily="34" charset="0"/>
                        <a:cs typeface="+mn-cs"/>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04212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24706"/>
            <a:ext cx="10401300" cy="587829"/>
          </a:xfrm>
        </p:spPr>
        <p:txBody>
          <a:bodyPr anchor="ctr" anchorCtr="0"/>
          <a:lstStyle/>
          <a:p>
            <a:r>
              <a:rPr lang="en-US" sz="2000" dirty="0"/>
              <a:t>8.2(2)(c)(ii) Track number and types of disputes submitted</a:t>
            </a:r>
            <a:br>
              <a:rPr lang="en-US" sz="2000" dirty="0"/>
            </a:br>
            <a:r>
              <a:rPr lang="en-US" sz="2000" dirty="0"/>
              <a:t>8.2(2)(c)(iii) Compliance with timeliness of response to disputes </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4</a:t>
            </a:fld>
            <a:endParaRPr lang="en-US"/>
          </a:p>
        </p:txBody>
      </p:sp>
      <p:sp>
        <p:nvSpPr>
          <p:cNvPr id="4" name="TextBox 4">
            <a:extLst>
              <a:ext uri="{FF2B5EF4-FFF2-40B4-BE49-F238E27FC236}">
                <a16:creationId xmlns:a16="http://schemas.microsoft.com/office/drawing/2014/main" id="{EBAB549E-B828-452B-99E5-63357B486A21}"/>
              </a:ext>
            </a:extLst>
          </p:cNvPr>
          <p:cNvSpPr txBox="1"/>
          <p:nvPr/>
        </p:nvSpPr>
        <p:spPr>
          <a:xfrm>
            <a:off x="376238" y="5495926"/>
            <a:ext cx="2618014" cy="784830"/>
          </a:xfrm>
          <a:prstGeom prst="rect">
            <a:avLst/>
          </a:prstGeom>
          <a:noFill/>
        </p:spPr>
        <p:txBody>
          <a:bodyPr wrap="square" rtlCol="0">
            <a:spAutoFit/>
          </a:bodyPr>
          <a:lstStyle/>
          <a:p>
            <a:r>
              <a:rPr lang="en-US" sz="900" dirty="0"/>
              <a:t>Submitted but not resolved disputes may be:</a:t>
            </a:r>
          </a:p>
          <a:p>
            <a:pPr marL="171450" indent="-171450">
              <a:buFont typeface="Arial" panose="020B0604020202020204" pitchFamily="34" charset="0"/>
              <a:buChar char="•"/>
            </a:pPr>
            <a:r>
              <a:rPr lang="en-US" sz="900" dirty="0"/>
              <a:t>Not started</a:t>
            </a:r>
          </a:p>
          <a:p>
            <a:pPr marL="171450" indent="-171450">
              <a:buFont typeface="Arial" panose="020B0604020202020204" pitchFamily="34" charset="0"/>
              <a:buChar char="•"/>
            </a:pPr>
            <a:r>
              <a:rPr lang="en-US" sz="900" dirty="0"/>
              <a:t>Open</a:t>
            </a:r>
          </a:p>
          <a:p>
            <a:pPr marL="171450" indent="-171450">
              <a:buFont typeface="Arial" panose="020B0604020202020204" pitchFamily="34" charset="0"/>
              <a:buChar char="•"/>
            </a:pPr>
            <a:r>
              <a:rPr lang="en-US" sz="900" dirty="0"/>
              <a:t>Rejected</a:t>
            </a:r>
          </a:p>
          <a:p>
            <a:pPr marL="171450" indent="-171450">
              <a:buFont typeface="Arial" panose="020B0604020202020204" pitchFamily="34" charset="0"/>
              <a:buChar char="•"/>
            </a:pPr>
            <a:r>
              <a:rPr lang="en-US" sz="900" dirty="0"/>
              <a:t>Withdrawn</a:t>
            </a:r>
          </a:p>
        </p:txBody>
      </p:sp>
      <p:graphicFrame>
        <p:nvGraphicFramePr>
          <p:cNvPr id="5" name="Table 4">
            <a:extLst>
              <a:ext uri="{FF2B5EF4-FFF2-40B4-BE49-F238E27FC236}">
                <a16:creationId xmlns:a16="http://schemas.microsoft.com/office/drawing/2014/main" id="{D3720586-11C3-6485-DFC1-CC91FE8D6AA4}"/>
              </a:ext>
            </a:extLst>
          </p:cNvPr>
          <p:cNvGraphicFramePr>
            <a:graphicFrameLocks noGrp="1"/>
          </p:cNvGraphicFramePr>
          <p:nvPr>
            <p:extLst>
              <p:ext uri="{D42A27DB-BD31-4B8C-83A1-F6EECF244321}">
                <p14:modId xmlns:p14="http://schemas.microsoft.com/office/powerpoint/2010/main" val="25457301"/>
              </p:ext>
            </p:extLst>
          </p:nvPr>
        </p:nvGraphicFramePr>
        <p:xfrm>
          <a:off x="376238" y="1362074"/>
          <a:ext cx="11439523" cy="3943353"/>
        </p:xfrm>
        <a:graphic>
          <a:graphicData uri="http://schemas.openxmlformats.org/drawingml/2006/table">
            <a:tbl>
              <a:tblPr>
                <a:tableStyleId>{5940675A-B579-460E-94D1-54222C63F5DA}</a:tableStyleId>
              </a:tblPr>
              <a:tblGrid>
                <a:gridCol w="4011263">
                  <a:extLst>
                    <a:ext uri="{9D8B030D-6E8A-4147-A177-3AD203B41FA5}">
                      <a16:colId xmlns:a16="http://schemas.microsoft.com/office/drawing/2014/main" val="2690913049"/>
                    </a:ext>
                  </a:extLst>
                </a:gridCol>
                <a:gridCol w="1485652">
                  <a:extLst>
                    <a:ext uri="{9D8B030D-6E8A-4147-A177-3AD203B41FA5}">
                      <a16:colId xmlns:a16="http://schemas.microsoft.com/office/drawing/2014/main" val="3292942697"/>
                    </a:ext>
                  </a:extLst>
                </a:gridCol>
                <a:gridCol w="1485652">
                  <a:extLst>
                    <a:ext uri="{9D8B030D-6E8A-4147-A177-3AD203B41FA5}">
                      <a16:colId xmlns:a16="http://schemas.microsoft.com/office/drawing/2014/main" val="499083936"/>
                    </a:ext>
                  </a:extLst>
                </a:gridCol>
                <a:gridCol w="1485652">
                  <a:extLst>
                    <a:ext uri="{9D8B030D-6E8A-4147-A177-3AD203B41FA5}">
                      <a16:colId xmlns:a16="http://schemas.microsoft.com/office/drawing/2014/main" val="1169571464"/>
                    </a:ext>
                  </a:extLst>
                </a:gridCol>
                <a:gridCol w="1485652">
                  <a:extLst>
                    <a:ext uri="{9D8B030D-6E8A-4147-A177-3AD203B41FA5}">
                      <a16:colId xmlns:a16="http://schemas.microsoft.com/office/drawing/2014/main" val="10812401"/>
                    </a:ext>
                  </a:extLst>
                </a:gridCol>
                <a:gridCol w="1485652">
                  <a:extLst>
                    <a:ext uri="{9D8B030D-6E8A-4147-A177-3AD203B41FA5}">
                      <a16:colId xmlns:a16="http://schemas.microsoft.com/office/drawing/2014/main" val="1717254640"/>
                    </a:ext>
                  </a:extLst>
                </a:gridCol>
              </a:tblGrid>
              <a:tr h="457809">
                <a:tc>
                  <a:txBody>
                    <a:bodyPr/>
                    <a:lstStyle/>
                    <a:p>
                      <a:pPr algn="ctr" rtl="0" fontAlgn="ctr">
                        <a:buNone/>
                      </a:pPr>
                      <a:r>
                        <a:rPr lang="en-US" sz="1600" b="1" u="none" strike="noStrike" dirty="0">
                          <a:solidFill>
                            <a:schemeClr val="bg1"/>
                          </a:solidFill>
                          <a:effectLst/>
                          <a:latin typeface="+mj-lt"/>
                        </a:rPr>
                        <a:t>YEAR</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gridSpan="2">
                  <a:txBody>
                    <a:bodyPr/>
                    <a:lstStyle/>
                    <a:p>
                      <a:pPr algn="ctr" rtl="0" fontAlgn="ctr">
                        <a:buNone/>
                      </a:pPr>
                      <a:r>
                        <a:rPr lang="en-US" sz="1600" b="1" u="none" strike="noStrike" dirty="0">
                          <a:solidFill>
                            <a:schemeClr val="bg1"/>
                          </a:solidFill>
                          <a:effectLst/>
                          <a:latin typeface="+mj-lt"/>
                        </a:rPr>
                        <a:t>2026</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hMerge="1">
                  <a:txBody>
                    <a:bodyPr/>
                    <a:lstStyle/>
                    <a:p>
                      <a:endParaRPr lang="en-US"/>
                    </a:p>
                  </a:txBody>
                  <a:tcPr/>
                </a:tc>
                <a:tc rowSpan="2" gridSpan="3">
                  <a:txBody>
                    <a:bodyPr/>
                    <a:lstStyle/>
                    <a:p>
                      <a:pPr algn="ctr" rtl="0" fontAlgn="ctr">
                        <a:buNone/>
                      </a:pPr>
                      <a:r>
                        <a:rPr lang="en-US" sz="1600" b="1" u="none" strike="noStrike" dirty="0">
                          <a:solidFill>
                            <a:schemeClr val="bg1"/>
                          </a:solidFill>
                          <a:effectLst/>
                          <a:latin typeface="+mj-lt"/>
                        </a:rPr>
                        <a:t>100% of dispute resolutions were timely.</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2067481261"/>
                  </a:ext>
                </a:extLst>
              </a:tr>
              <a:tr h="457809">
                <a:tc>
                  <a:txBody>
                    <a:bodyPr/>
                    <a:lstStyle/>
                    <a:p>
                      <a:pPr algn="ctr" rtl="0" fontAlgn="ctr">
                        <a:buNone/>
                      </a:pPr>
                      <a:r>
                        <a:rPr lang="en-US" sz="1600" b="1" u="none" strike="noStrike" dirty="0">
                          <a:solidFill>
                            <a:schemeClr val="bg1"/>
                          </a:solidFill>
                          <a:effectLst/>
                          <a:latin typeface="+mj-lt"/>
                        </a:rPr>
                        <a:t>CALENDAR QUARTER REPORTED</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gridSpan="2">
                  <a:txBody>
                    <a:bodyPr/>
                    <a:lstStyle/>
                    <a:p>
                      <a:pPr algn="ctr" rtl="0" fontAlgn="ctr">
                        <a:buNone/>
                      </a:pPr>
                      <a:r>
                        <a:rPr lang="en-US" sz="1600" b="1" u="none" strike="noStrike" dirty="0">
                          <a:solidFill>
                            <a:schemeClr val="bg1"/>
                          </a:solidFill>
                          <a:effectLst/>
                          <a:latin typeface="+mj-lt"/>
                        </a:rPr>
                        <a:t>Q1</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h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889620537"/>
                  </a:ext>
                </a:extLst>
              </a:tr>
              <a:tr h="789558">
                <a:tc>
                  <a:txBody>
                    <a:bodyPr/>
                    <a:lstStyle/>
                    <a:p>
                      <a:pPr algn="ctr" rtl="0" fontAlgn="ctr">
                        <a:buNone/>
                      </a:pPr>
                      <a:r>
                        <a:rPr lang="en-US" sz="1600" b="1" u="none" strike="noStrike" dirty="0">
                          <a:solidFill>
                            <a:schemeClr val="bg1"/>
                          </a:solidFill>
                          <a:effectLst/>
                          <a:latin typeface="+mj-lt"/>
                        </a:rPr>
                        <a:t>Disputed Charge Sub-Type</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a:txBody>
                    <a:bodyPr/>
                    <a:lstStyle/>
                    <a:p>
                      <a:pPr algn="ctr" rtl="0" fontAlgn="ctr">
                        <a:buNone/>
                      </a:pPr>
                      <a:r>
                        <a:rPr lang="en-US" sz="1600" b="1" u="none" strike="noStrike" dirty="0">
                          <a:solidFill>
                            <a:schemeClr val="bg1"/>
                          </a:solidFill>
                          <a:effectLst/>
                          <a:latin typeface="+mj-lt"/>
                        </a:rPr>
                        <a:t>Submitted</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a:txBody>
                    <a:bodyPr/>
                    <a:lstStyle/>
                    <a:p>
                      <a:pPr algn="ctr" rtl="0" fontAlgn="ctr">
                        <a:buNone/>
                      </a:pPr>
                      <a:r>
                        <a:rPr lang="en-US" sz="1600" b="1" u="none" strike="noStrike" dirty="0">
                          <a:solidFill>
                            <a:schemeClr val="bg1"/>
                          </a:solidFill>
                          <a:effectLst/>
                          <a:latin typeface="+mj-lt"/>
                        </a:rPr>
                        <a:t>Resolved</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a:txBody>
                    <a:bodyPr/>
                    <a:lstStyle/>
                    <a:p>
                      <a:pPr algn="ctr" rtl="0" fontAlgn="ctr">
                        <a:buNone/>
                      </a:pPr>
                      <a:r>
                        <a:rPr lang="en-US" sz="1600" b="1" u="none" strike="noStrike" dirty="0">
                          <a:solidFill>
                            <a:schemeClr val="bg1"/>
                          </a:solidFill>
                          <a:effectLst/>
                          <a:latin typeface="+mj-lt"/>
                        </a:rPr>
                        <a:t>Denied</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a:txBody>
                    <a:bodyPr/>
                    <a:lstStyle/>
                    <a:p>
                      <a:pPr algn="ctr" rtl="0" fontAlgn="ctr">
                        <a:buNone/>
                      </a:pPr>
                      <a:r>
                        <a:rPr lang="en-US" sz="1600" b="1" u="none" strike="noStrike" dirty="0">
                          <a:solidFill>
                            <a:schemeClr val="bg1"/>
                          </a:solidFill>
                          <a:effectLst/>
                          <a:latin typeface="+mj-lt"/>
                        </a:rPr>
                        <a:t>Granted</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tc>
                  <a:txBody>
                    <a:bodyPr/>
                    <a:lstStyle/>
                    <a:p>
                      <a:pPr algn="ctr" rtl="0" fontAlgn="ctr">
                        <a:buNone/>
                      </a:pPr>
                      <a:r>
                        <a:rPr lang="en-US" sz="1600" b="1" u="none" strike="noStrike" dirty="0">
                          <a:solidFill>
                            <a:schemeClr val="bg1"/>
                          </a:solidFill>
                          <a:effectLst/>
                          <a:latin typeface="+mj-lt"/>
                        </a:rPr>
                        <a:t>Granted with Exceptions</a:t>
                      </a:r>
                      <a:endParaRPr lang="en-US" sz="1600" b="1" i="0" u="none" strike="noStrike" dirty="0">
                        <a:solidFill>
                          <a:schemeClr val="bg1"/>
                        </a:solidFill>
                        <a:effectLst/>
                        <a:latin typeface="+mj-lt"/>
                      </a:endParaRPr>
                    </a:p>
                  </a:txBody>
                  <a:tcPr marL="7620" marR="7620" marT="7620" marB="0" anchor="ctr">
                    <a:solidFill>
                      <a:schemeClr val="accent2">
                        <a:lumMod val="75000"/>
                      </a:schemeClr>
                    </a:solidFill>
                  </a:tcPr>
                </a:tc>
                <a:extLst>
                  <a:ext uri="{0D108BD9-81ED-4DB2-BD59-A6C34878D82A}">
                    <a16:rowId xmlns:a16="http://schemas.microsoft.com/office/drawing/2014/main" val="801113991"/>
                  </a:ext>
                </a:extLst>
              </a:tr>
              <a:tr h="440853">
                <a:tc>
                  <a:txBody>
                    <a:bodyPr/>
                    <a:lstStyle/>
                    <a:p>
                      <a:pPr algn="ctr" rtl="0" fontAlgn="ctr">
                        <a:buNone/>
                      </a:pPr>
                      <a:r>
                        <a:rPr lang="en-US" sz="1600" u="none" strike="noStrike" dirty="0">
                          <a:solidFill>
                            <a:schemeClr val="tx2"/>
                          </a:solidFill>
                          <a:effectLst/>
                        </a:rPr>
                        <a:t>Emergency Operations</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0</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0</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0</a:t>
                      </a:r>
                      <a:endParaRPr lang="en-US" sz="1600" b="0" i="0" u="none" strike="noStrike">
                        <a:solidFill>
                          <a:schemeClr val="tx2"/>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959391349"/>
                  </a:ext>
                </a:extLst>
              </a:tr>
              <a:tr h="440853">
                <a:tc>
                  <a:txBody>
                    <a:bodyPr/>
                    <a:lstStyle/>
                    <a:p>
                      <a:pPr algn="ctr" rtl="0" fontAlgn="ctr">
                        <a:buNone/>
                      </a:pPr>
                      <a:r>
                        <a:rPr lang="en-US" sz="1600" u="none" strike="noStrike" dirty="0">
                          <a:solidFill>
                            <a:schemeClr val="tx2"/>
                          </a:solidFill>
                          <a:effectLst/>
                        </a:rPr>
                        <a:t>Energy-RTM</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12</a:t>
                      </a:r>
                      <a:endParaRPr lang="en-US" sz="1600" b="0" i="0" u="none" strike="noStrike">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5</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4</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0</a:t>
                      </a:r>
                      <a:endParaRPr lang="en-US" sz="1600" b="0" i="0" u="none" strike="noStrike">
                        <a:solidFill>
                          <a:schemeClr val="tx2"/>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519982458"/>
                  </a:ext>
                </a:extLst>
              </a:tr>
              <a:tr h="440853">
                <a:tc>
                  <a:txBody>
                    <a:bodyPr/>
                    <a:lstStyle/>
                    <a:p>
                      <a:pPr algn="ctr" fontAlgn="ctr">
                        <a:buNone/>
                      </a:pPr>
                      <a:r>
                        <a:rPr lang="en-US" sz="1600" u="none" strike="noStrike">
                          <a:solidFill>
                            <a:schemeClr val="tx2"/>
                          </a:solidFill>
                          <a:effectLst/>
                        </a:rPr>
                        <a:t>Reliability Unit Commitment</a:t>
                      </a:r>
                      <a:endParaRPr lang="en-US" sz="1600" b="0" i="0" u="none" strike="noStrike">
                        <a:solidFill>
                          <a:schemeClr val="tx2"/>
                        </a:solidFill>
                        <a:effectLst/>
                        <a:latin typeface="Aptos Narrow" panose="020B000402020202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16</a:t>
                      </a:r>
                      <a:endParaRPr lang="en-US" sz="1600" b="0" i="0" u="none" strike="noStrike">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8</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0</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8</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0</a:t>
                      </a:r>
                      <a:endParaRPr lang="en-US" sz="1600" b="0" i="0" u="none" strike="noStrike" dirty="0">
                        <a:solidFill>
                          <a:schemeClr val="tx2"/>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781633874"/>
                  </a:ext>
                </a:extLst>
              </a:tr>
              <a:tr h="457809">
                <a:tc>
                  <a:txBody>
                    <a:bodyPr/>
                    <a:lstStyle/>
                    <a:p>
                      <a:pPr algn="ctr" fontAlgn="ctr">
                        <a:buNone/>
                      </a:pPr>
                      <a:r>
                        <a:rPr lang="en-US" sz="1600" u="none" strike="noStrike">
                          <a:solidFill>
                            <a:schemeClr val="tx2"/>
                          </a:solidFill>
                          <a:effectLst/>
                        </a:rPr>
                        <a:t>Set Point Deviation</a:t>
                      </a:r>
                      <a:endParaRPr lang="en-US" sz="1600" b="0" i="0" u="none" strike="noStrike">
                        <a:solidFill>
                          <a:schemeClr val="tx2"/>
                        </a:solidFill>
                        <a:effectLst/>
                        <a:latin typeface="Aptos Narrow" panose="020B000402020202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4</a:t>
                      </a:r>
                      <a:endParaRPr lang="en-US" sz="1600" b="0" i="0" u="none" strike="noStrike">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4</a:t>
                      </a:r>
                      <a:endParaRPr lang="en-US" sz="1600" b="0" i="0" u="none" strike="noStrike">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a:solidFill>
                            <a:schemeClr val="tx2"/>
                          </a:solidFill>
                          <a:effectLst/>
                        </a:rPr>
                        <a:t>1</a:t>
                      </a:r>
                      <a:endParaRPr lang="en-US" sz="1600" b="0" i="0" u="none" strike="noStrike">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2</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a:t>
                      </a:r>
                      <a:endParaRPr lang="en-US" sz="1600" b="0" i="0" u="none" strike="noStrike" dirty="0">
                        <a:solidFill>
                          <a:schemeClr val="tx2"/>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28538940"/>
                  </a:ext>
                </a:extLst>
              </a:tr>
              <a:tr h="457809">
                <a:tc>
                  <a:txBody>
                    <a:bodyPr/>
                    <a:lstStyle/>
                    <a:p>
                      <a:pPr algn="ctr" rtl="0" fontAlgn="ctr">
                        <a:buNone/>
                      </a:pPr>
                      <a:r>
                        <a:rPr lang="en-US" sz="1600" u="none" strike="noStrike" dirty="0">
                          <a:solidFill>
                            <a:schemeClr val="tx2"/>
                          </a:solidFill>
                          <a:effectLst/>
                        </a:rPr>
                        <a:t>TOTAL</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32</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18</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6</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11</a:t>
                      </a:r>
                      <a:endParaRPr lang="en-US" sz="1600" b="0" i="0" u="none" strike="noStrike" dirty="0">
                        <a:solidFill>
                          <a:schemeClr val="tx2"/>
                        </a:solidFill>
                        <a:effectLst/>
                        <a:latin typeface="Calibri" panose="020F0502020204030204" pitchFamily="34" charset="0"/>
                      </a:endParaRPr>
                    </a:p>
                  </a:txBody>
                  <a:tcPr marL="7620" marR="7620" marT="7620" marB="0" anchor="ctr"/>
                </a:tc>
                <a:tc>
                  <a:txBody>
                    <a:bodyPr/>
                    <a:lstStyle/>
                    <a:p>
                      <a:pPr algn="ctr" rtl="0" fontAlgn="ctr">
                        <a:buNone/>
                      </a:pPr>
                      <a:r>
                        <a:rPr lang="en-US" sz="1600" u="none" strike="noStrike" dirty="0">
                          <a:solidFill>
                            <a:schemeClr val="tx2"/>
                          </a:solidFill>
                          <a:effectLst/>
                        </a:rPr>
                        <a:t>1</a:t>
                      </a:r>
                      <a:endParaRPr lang="en-US" sz="1600" b="0" i="0" u="none" strike="noStrike" dirty="0">
                        <a:solidFill>
                          <a:schemeClr val="tx2"/>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582697300"/>
                  </a:ext>
                </a:extLst>
              </a:tr>
            </a:tbl>
          </a:graphicData>
        </a:graphic>
      </p:graphicFrame>
    </p:spTree>
    <p:extLst>
      <p:ext uri="{BB962C8B-B14F-4D97-AF65-F5344CB8AC3E}">
        <p14:creationId xmlns:p14="http://schemas.microsoft.com/office/powerpoint/2010/main" val="223175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8.2(2)(c)(v) Other Settlement metrics</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5</a:t>
            </a:fld>
            <a:endParaRPr lang="en-US"/>
          </a:p>
        </p:txBody>
      </p:sp>
      <p:sp>
        <p:nvSpPr>
          <p:cNvPr id="4" name="TextBox 7">
            <a:extLst>
              <a:ext uri="{FF2B5EF4-FFF2-40B4-BE49-F238E27FC236}">
                <a16:creationId xmlns:a16="http://schemas.microsoft.com/office/drawing/2014/main" id="{738B510A-57D6-4EC7-9485-2DBDD80FD154}"/>
              </a:ext>
            </a:extLst>
          </p:cNvPr>
          <p:cNvSpPr txBox="1">
            <a:spLocks noGrp="1" noRot="1" noMove="1" noResize="1" noEditPoints="1" noAdjustHandles="1" noChangeArrowheads="1" noChangeShapeType="1"/>
          </p:cNvSpPr>
          <p:nvPr/>
        </p:nvSpPr>
        <p:spPr>
          <a:xfrm>
            <a:off x="302623" y="4760771"/>
            <a:ext cx="2286000" cy="276999"/>
          </a:xfrm>
          <a:prstGeom prst="rect">
            <a:avLst/>
          </a:prstGeom>
          <a:noFill/>
        </p:spPr>
        <p:txBody>
          <a:bodyPr wrap="square" rtlCol="0">
            <a:spAutoFit/>
          </a:bodyPr>
          <a:lstStyle/>
          <a:p>
            <a:r>
              <a:rPr lang="en-US" sz="1200" b="1" dirty="0"/>
              <a:t>Average percent change</a:t>
            </a:r>
          </a:p>
        </p:txBody>
      </p:sp>
      <p:sp>
        <p:nvSpPr>
          <p:cNvPr id="5" name="TextBox 6">
            <a:extLst>
              <a:ext uri="{FF2B5EF4-FFF2-40B4-BE49-F238E27FC236}">
                <a16:creationId xmlns:a16="http://schemas.microsoft.com/office/drawing/2014/main" id="{0CEEE17A-855C-4A39-978A-63919E23D4BB}"/>
              </a:ext>
            </a:extLst>
          </p:cNvPr>
          <p:cNvSpPr txBox="1"/>
          <p:nvPr/>
        </p:nvSpPr>
        <p:spPr>
          <a:xfrm>
            <a:off x="302623" y="4089129"/>
            <a:ext cx="3276600" cy="215444"/>
          </a:xfrm>
          <a:prstGeom prst="rect">
            <a:avLst/>
          </a:prstGeom>
          <a:noFill/>
        </p:spPr>
        <p:txBody>
          <a:bodyPr wrap="square" rtlCol="0">
            <a:spAutoFit/>
          </a:bodyPr>
          <a:lstStyle/>
          <a:p>
            <a:r>
              <a:rPr lang="en-US" sz="800" b="1" dirty="0"/>
              <a:t>NOTE: </a:t>
            </a:r>
            <a:r>
              <a:rPr lang="en-US" sz="800" dirty="0"/>
              <a:t>ERS Final settlement OD data is not represented in graph.</a:t>
            </a:r>
          </a:p>
        </p:txBody>
      </p:sp>
      <p:pic>
        <p:nvPicPr>
          <p:cNvPr id="10" name="Content Placeholder 5">
            <a:extLst>
              <a:ext uri="{FF2B5EF4-FFF2-40B4-BE49-F238E27FC236}">
                <a16:creationId xmlns:a16="http://schemas.microsoft.com/office/drawing/2014/main" id="{B0360659-8E59-0657-ACFB-32791D93F54F}"/>
              </a:ext>
            </a:extLst>
          </p:cNvPr>
          <p:cNvPicPr>
            <a:picLocks/>
          </p:cNvPicPr>
          <p:nvPr/>
        </p:nvPicPr>
        <p:blipFill>
          <a:blip r:embed="rId3"/>
          <a:stretch>
            <a:fillRect/>
          </a:stretch>
        </p:blipFill>
        <p:spPr>
          <a:xfrm>
            <a:off x="91440" y="1012370"/>
            <a:ext cx="11887200" cy="3116851"/>
          </a:xfrm>
          <a:prstGeom prst="rect">
            <a:avLst/>
          </a:prstGeom>
          <a:noFill/>
        </p:spPr>
      </p:pic>
      <p:graphicFrame>
        <p:nvGraphicFramePr>
          <p:cNvPr id="11" name="Table 10">
            <a:extLst>
              <a:ext uri="{FF2B5EF4-FFF2-40B4-BE49-F238E27FC236}">
                <a16:creationId xmlns:a16="http://schemas.microsoft.com/office/drawing/2014/main" id="{C22EB041-C507-826E-3F32-A84C9BCFAC32}"/>
              </a:ext>
            </a:extLst>
          </p:cNvPr>
          <p:cNvGraphicFramePr>
            <a:graphicFrameLocks noGrp="1"/>
          </p:cNvGraphicFramePr>
          <p:nvPr>
            <p:extLst>
              <p:ext uri="{D42A27DB-BD31-4B8C-83A1-F6EECF244321}">
                <p14:modId xmlns:p14="http://schemas.microsoft.com/office/powerpoint/2010/main" val="2132846296"/>
              </p:ext>
            </p:extLst>
          </p:nvPr>
        </p:nvGraphicFramePr>
        <p:xfrm>
          <a:off x="302623" y="5143500"/>
          <a:ext cx="11676019" cy="883920"/>
        </p:xfrm>
        <a:graphic>
          <a:graphicData uri="http://schemas.openxmlformats.org/drawingml/2006/table">
            <a:tbl>
              <a:tblPr/>
              <a:tblGrid>
                <a:gridCol w="1125399">
                  <a:extLst>
                    <a:ext uri="{9D8B030D-6E8A-4147-A177-3AD203B41FA5}">
                      <a16:colId xmlns:a16="http://schemas.microsoft.com/office/drawing/2014/main" val="20000"/>
                    </a:ext>
                  </a:extLst>
                </a:gridCol>
                <a:gridCol w="1055062">
                  <a:extLst>
                    <a:ext uri="{9D8B030D-6E8A-4147-A177-3AD203B41FA5}">
                      <a16:colId xmlns:a16="http://schemas.microsoft.com/office/drawing/2014/main" val="20001"/>
                    </a:ext>
                  </a:extLst>
                </a:gridCol>
                <a:gridCol w="1055062">
                  <a:extLst>
                    <a:ext uri="{9D8B030D-6E8A-4147-A177-3AD203B41FA5}">
                      <a16:colId xmlns:a16="http://schemas.microsoft.com/office/drawing/2014/main" val="20002"/>
                    </a:ext>
                  </a:extLst>
                </a:gridCol>
                <a:gridCol w="1055062">
                  <a:extLst>
                    <a:ext uri="{9D8B030D-6E8A-4147-A177-3AD203B41FA5}">
                      <a16:colId xmlns:a16="http://schemas.microsoft.com/office/drawing/2014/main" val="20003"/>
                    </a:ext>
                  </a:extLst>
                </a:gridCol>
                <a:gridCol w="1055062">
                  <a:extLst>
                    <a:ext uri="{9D8B030D-6E8A-4147-A177-3AD203B41FA5}">
                      <a16:colId xmlns:a16="http://schemas.microsoft.com/office/drawing/2014/main" val="20004"/>
                    </a:ext>
                  </a:extLst>
                </a:gridCol>
                <a:gridCol w="1055062">
                  <a:extLst>
                    <a:ext uri="{9D8B030D-6E8A-4147-A177-3AD203B41FA5}">
                      <a16:colId xmlns:a16="http://schemas.microsoft.com/office/drawing/2014/main" val="20005"/>
                    </a:ext>
                  </a:extLst>
                </a:gridCol>
                <a:gridCol w="1055062">
                  <a:extLst>
                    <a:ext uri="{9D8B030D-6E8A-4147-A177-3AD203B41FA5}">
                      <a16:colId xmlns:a16="http://schemas.microsoft.com/office/drawing/2014/main" val="20006"/>
                    </a:ext>
                  </a:extLst>
                </a:gridCol>
                <a:gridCol w="1055062">
                  <a:extLst>
                    <a:ext uri="{9D8B030D-6E8A-4147-A177-3AD203B41FA5}">
                      <a16:colId xmlns:a16="http://schemas.microsoft.com/office/drawing/2014/main" val="20007"/>
                    </a:ext>
                  </a:extLst>
                </a:gridCol>
                <a:gridCol w="1055062">
                  <a:extLst>
                    <a:ext uri="{9D8B030D-6E8A-4147-A177-3AD203B41FA5}">
                      <a16:colId xmlns:a16="http://schemas.microsoft.com/office/drawing/2014/main" val="20008"/>
                    </a:ext>
                  </a:extLst>
                </a:gridCol>
                <a:gridCol w="1055062">
                  <a:extLst>
                    <a:ext uri="{9D8B030D-6E8A-4147-A177-3AD203B41FA5}">
                      <a16:colId xmlns:a16="http://schemas.microsoft.com/office/drawing/2014/main" val="20009"/>
                    </a:ext>
                  </a:extLst>
                </a:gridCol>
                <a:gridCol w="1055062">
                  <a:extLst>
                    <a:ext uri="{9D8B030D-6E8A-4147-A177-3AD203B41FA5}">
                      <a16:colId xmlns:a16="http://schemas.microsoft.com/office/drawing/2014/main" val="20010"/>
                    </a:ext>
                  </a:extLst>
                </a:gridCol>
              </a:tblGrid>
              <a:tr h="228600">
                <a:tc>
                  <a:txBody>
                    <a:bodyPr/>
                    <a:lstStyle/>
                    <a:p>
                      <a:pPr marL="63500" marR="63500" algn="ctr">
                        <a:lnSpc>
                          <a:spcPct val="100000"/>
                        </a:lnSpc>
                        <a:spcBef>
                          <a:spcPts val="500"/>
                        </a:spcBef>
                        <a:spcAft>
                          <a:spcPts val="500"/>
                        </a:spcAft>
                        <a:buNone/>
                      </a:pPr>
                      <a:endParaRPr sz="1100" b="1" i="0" u="none" cap="none">
                        <a:solidFill>
                          <a:srgbClr val="000000">
                            <a:alpha val="100000"/>
                          </a:srgbClr>
                        </a:solidFill>
                        <a:latin typeface="Arial"/>
                        <a:cs typeface="Arial"/>
                        <a:sym typeface="Arial"/>
                      </a:endParaRP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2017</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2018</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2019</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2020</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2021</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2022</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2023</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2024</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2025</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tc>
                  <a:txBody>
                    <a:bodyPr/>
                    <a:lstStyle/>
                    <a:p>
                      <a:pPr marL="63500" marR="63500" algn="ctr">
                        <a:lnSpc>
                          <a:spcPct val="100000"/>
                        </a:lnSpc>
                        <a:spcBef>
                          <a:spcPts val="500"/>
                        </a:spcBef>
                        <a:spcAft>
                          <a:spcPts val="500"/>
                        </a:spcAft>
                        <a:buNone/>
                      </a:pPr>
                      <a:r>
                        <a:rPr sz="1100" b="1" i="0" u="none" cap="none">
                          <a:solidFill>
                            <a:srgbClr val="000000">
                              <a:alpha val="100000"/>
                            </a:srgbClr>
                          </a:solidFill>
                          <a:latin typeface="Arial"/>
                          <a:cs typeface="Arial"/>
                          <a:sym typeface="Arial"/>
                        </a:rPr>
                        <a:t>2026</a:t>
                      </a:r>
                    </a:p>
                  </a:txBody>
                  <a:tcPr marL="0" marR="0" marT="63500" marB="63500" anchor="ctr">
                    <a:lnL w="0" cap="flat" cmpd="sng" algn="ctr">
                      <a:noFill/>
                      <a:prstDash val="solid"/>
                    </a:lnL>
                    <a:lnR w="0" cap="flat" cmpd="sng" algn="ctr">
                      <a:noFill/>
                      <a:prstDash val="solid"/>
                    </a:lnR>
                    <a:lnT w="19050" cap="flat" cmpd="sng" algn="ctr">
                      <a:solidFill>
                        <a:srgbClr val="666666">
                          <a:alpha val="100000"/>
                        </a:srgbClr>
                      </a:solidFill>
                      <a:prstDash val="solid"/>
                    </a:lnT>
                    <a:lnB w="19050" cap="flat" cmpd="sng" algn="ctr">
                      <a:solidFill>
                        <a:srgbClr val="666666">
                          <a:alpha val="100000"/>
                        </a:srgbClr>
                      </a:solidFill>
                      <a:prstDash val="solid"/>
                    </a:lnB>
                    <a:solidFill>
                      <a:srgbClr val="BCBCBC">
                        <a:alpha val="100000"/>
                      </a:srgbClr>
                    </a:solidFill>
                  </a:tcPr>
                </a:tc>
                <a:extLst>
                  <a:ext uri="{0D108BD9-81ED-4DB2-BD59-A6C34878D82A}">
                    <a16:rowId xmlns:a16="http://schemas.microsoft.com/office/drawing/2014/main" val="10000"/>
                  </a:ext>
                </a:extLst>
              </a:tr>
              <a:tr h="228600">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FINAL</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3.01</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2.93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2.66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3.09</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3.53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3.36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2.90</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2.32</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1.98</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2.13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9050" cap="flat" cmpd="sng" algn="ctr">
                      <a:solidFill>
                        <a:srgbClr val="666666"/>
                      </a:solidFill>
                      <a:prstDash val="solid"/>
                      <a:round/>
                      <a:headEnd type="none" w="med" len="med"/>
                      <a:tailEnd type="none" w="med" len="med"/>
                    </a:lnT>
                    <a:lnB w="12700" cap="flat" cmpd="sng" algn="ctr">
                      <a:solidFill>
                        <a:srgbClr val="FFFFFF">
                          <a:alpha val="100000"/>
                        </a:srgbClr>
                      </a:solidFill>
                      <a:prstDash val="solid"/>
                    </a:lnB>
                    <a:solidFill>
                      <a:srgbClr val="F3F6F4">
                        <a:alpha val="100000"/>
                      </a:srgbClr>
                    </a:solidFill>
                  </a:tcPr>
                </a:tc>
                <a:extLst>
                  <a:ext uri="{0D108BD9-81ED-4DB2-BD59-A6C34878D82A}">
                    <a16:rowId xmlns:a16="http://schemas.microsoft.com/office/drawing/2014/main" val="10001"/>
                  </a:ext>
                </a:extLst>
              </a:tr>
              <a:tr h="228600">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TRUEUP</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0.27</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0.20</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0.26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0.46</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0.99</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0.83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0.41</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sz="1100" b="0" i="0" u="none" cap="none">
                          <a:solidFill>
                            <a:srgbClr val="000000">
                              <a:alpha val="100000"/>
                            </a:srgbClr>
                          </a:solidFill>
                          <a:latin typeface="Arial"/>
                          <a:cs typeface="Arial"/>
                          <a:sym typeface="Arial"/>
                        </a:rPr>
                        <a:t>0.83</a:t>
                      </a: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tc>
                  <a:txBody>
                    <a:bodyPr/>
                    <a:lstStyle/>
                    <a:p>
                      <a:pPr marL="63500" marR="63500" algn="ctr">
                        <a:lnSpc>
                          <a:spcPct val="100000"/>
                        </a:lnSpc>
                        <a:spcBef>
                          <a:spcPts val="500"/>
                        </a:spcBef>
                        <a:spcAft>
                          <a:spcPts val="500"/>
                        </a:spcAft>
                        <a:buNone/>
                      </a:pPr>
                      <a:r>
                        <a:rPr lang="en-US" sz="1100" b="0" i="0" u="none" cap="none" dirty="0">
                          <a:solidFill>
                            <a:srgbClr val="000000">
                              <a:alpha val="100000"/>
                            </a:srgbClr>
                          </a:solidFill>
                          <a:latin typeface="Arial"/>
                          <a:cs typeface="Arial"/>
                          <a:sym typeface="Arial"/>
                        </a:rPr>
                        <a:t>N/A</a:t>
                      </a:r>
                      <a:endParaRPr sz="1100" b="0" i="0" u="none" cap="none" dirty="0">
                        <a:solidFill>
                          <a:srgbClr val="000000">
                            <a:alpha val="100000"/>
                          </a:srgbClr>
                        </a:solidFill>
                        <a:latin typeface="Arial"/>
                        <a:cs typeface="Arial"/>
                        <a:sym typeface="Arial"/>
                      </a:endParaRPr>
                    </a:p>
                  </a:txBody>
                  <a:tcPr marL="0" marR="0" marT="63500" marB="63500" anchor="ctr">
                    <a:lnL w="12700" cap="flat" cmpd="sng" algn="ctr">
                      <a:solidFill>
                        <a:srgbClr val="FFFFFF">
                          <a:alpha val="100000"/>
                        </a:srgbClr>
                      </a:solidFill>
                      <a:prstDash val="solid"/>
                    </a:lnL>
                    <a:lnR w="12700" cap="flat" cmpd="sng" algn="ctr">
                      <a:solidFill>
                        <a:srgbClr val="FFFFFF">
                          <a:alpha val="100000"/>
                        </a:srgbClr>
                      </a:solidFill>
                      <a:prstDash val="solid"/>
                    </a:lnR>
                    <a:lnT w="12700" cap="flat" cmpd="sng" algn="ctr">
                      <a:solidFill>
                        <a:srgbClr val="FFFFFF">
                          <a:alpha val="100000"/>
                        </a:srgbClr>
                      </a:solidFill>
                      <a:prstDash val="solid"/>
                    </a:lnT>
                    <a:lnB w="12700" cap="flat" cmpd="sng" algn="ctr">
                      <a:solidFill>
                        <a:srgbClr val="FFFFFF">
                          <a:alpha val="100000"/>
                        </a:srgbClr>
                      </a:solidFill>
                      <a:prstDash val="solid"/>
                    </a:lnB>
                    <a:solidFill>
                      <a:srgbClr val="EEEEEE">
                        <a:alpha val="100000"/>
                      </a:srgb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5953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8.2(2)(c)(v) Other Settlement metrics</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6</a:t>
            </a:fld>
            <a:endParaRPr lang="en-US"/>
          </a:p>
        </p:txBody>
      </p:sp>
      <p:pic>
        <p:nvPicPr>
          <p:cNvPr id="4" name="Content Placeholder 3"/>
          <p:cNvPicPr>
            <a:picLocks noGrp="1"/>
          </p:cNvPicPr>
          <p:nvPr>
            <p:ph/>
          </p:nvPr>
        </p:nvPicPr>
        <p:blipFill>
          <a:blip r:embed="rId3"/>
          <a:stretch>
            <a:fillRect/>
          </a:stretch>
        </p:blipFill>
        <p:spPr>
          <a:xfrm>
            <a:off x="228600" y="914400"/>
            <a:ext cx="5669280" cy="2743200"/>
          </a:xfrm>
          <a:prstGeom prst="rect">
            <a:avLst/>
          </a:prstGeom>
        </p:spPr>
      </p:pic>
      <p:pic>
        <p:nvPicPr>
          <p:cNvPr id="5" name="Content Placeholder 4"/>
          <p:cNvPicPr>
            <a:picLocks noGrp="1"/>
          </p:cNvPicPr>
          <p:nvPr>
            <p:ph/>
          </p:nvPr>
        </p:nvPicPr>
        <p:blipFill>
          <a:blip r:embed="rId4"/>
          <a:stretch>
            <a:fillRect/>
          </a:stretch>
        </p:blipFill>
        <p:spPr>
          <a:xfrm>
            <a:off x="6126480" y="914400"/>
            <a:ext cx="5669280" cy="2743200"/>
          </a:xfrm>
          <a:prstGeom prst="rect">
            <a:avLst/>
          </a:prstGeom>
        </p:spPr>
      </p:pic>
      <p:pic>
        <p:nvPicPr>
          <p:cNvPr id="6" name="Content Placeholder 5"/>
          <p:cNvPicPr>
            <a:picLocks noGrp="1"/>
          </p:cNvPicPr>
          <p:nvPr>
            <p:ph/>
          </p:nvPr>
        </p:nvPicPr>
        <p:blipFill>
          <a:blip r:embed="rId5"/>
          <a:stretch>
            <a:fillRect/>
          </a:stretch>
        </p:blipFill>
        <p:spPr>
          <a:xfrm>
            <a:off x="228600" y="3840480"/>
            <a:ext cx="5669280" cy="2743200"/>
          </a:xfrm>
          <a:prstGeom prst="rect">
            <a:avLst/>
          </a:prstGeom>
        </p:spPr>
      </p:pic>
      <p:pic>
        <p:nvPicPr>
          <p:cNvPr id="7" name="Content Placeholder 6"/>
          <p:cNvPicPr>
            <a:picLocks noGrp="1"/>
          </p:cNvPicPr>
          <p:nvPr>
            <p:ph/>
          </p:nvPr>
        </p:nvPicPr>
        <p:blipFill>
          <a:blip r:embed="rId6"/>
          <a:stretch>
            <a:fillRect/>
          </a:stretch>
        </p:blipFill>
        <p:spPr>
          <a:xfrm>
            <a:off x="6126480" y="3840480"/>
            <a:ext cx="5669280" cy="2743200"/>
          </a:xfrm>
          <a:prstGeom prst="rect">
            <a:avLst/>
          </a:prstGeom>
        </p:spPr>
      </p:pic>
    </p:spTree>
    <p:extLst>
      <p:ext uri="{BB962C8B-B14F-4D97-AF65-F5344CB8AC3E}">
        <p14:creationId xmlns:p14="http://schemas.microsoft.com/office/powerpoint/2010/main" val="3370971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8.2(2)(c)(v) Other Settlement metrics</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7</a:t>
            </a:fld>
            <a:endParaRPr lang="en-US"/>
          </a:p>
        </p:txBody>
      </p:sp>
      <p:pic>
        <p:nvPicPr>
          <p:cNvPr id="4" name="Content Placeholder 3"/>
          <p:cNvPicPr>
            <a:picLocks noGrp="1"/>
          </p:cNvPicPr>
          <p:nvPr>
            <p:ph/>
          </p:nvPr>
        </p:nvPicPr>
        <p:blipFill>
          <a:blip r:embed="rId3"/>
          <a:stretch>
            <a:fillRect/>
          </a:stretch>
        </p:blipFill>
        <p:spPr>
          <a:xfrm>
            <a:off x="228600" y="914400"/>
            <a:ext cx="5669280" cy="2743200"/>
          </a:xfrm>
          <a:prstGeom prst="rect">
            <a:avLst/>
          </a:prstGeom>
        </p:spPr>
      </p:pic>
      <p:pic>
        <p:nvPicPr>
          <p:cNvPr id="5" name="Content Placeholder 4"/>
          <p:cNvPicPr>
            <a:picLocks noGrp="1"/>
          </p:cNvPicPr>
          <p:nvPr>
            <p:ph/>
          </p:nvPr>
        </p:nvPicPr>
        <p:blipFill>
          <a:blip r:embed="rId4"/>
          <a:stretch>
            <a:fillRect/>
          </a:stretch>
        </p:blipFill>
        <p:spPr>
          <a:xfrm>
            <a:off x="6126480" y="914400"/>
            <a:ext cx="5669280" cy="2743200"/>
          </a:xfrm>
          <a:prstGeom prst="rect">
            <a:avLst/>
          </a:prstGeom>
        </p:spPr>
      </p:pic>
      <p:pic>
        <p:nvPicPr>
          <p:cNvPr id="6" name="Content Placeholder 5"/>
          <p:cNvPicPr>
            <a:picLocks noGrp="1"/>
          </p:cNvPicPr>
          <p:nvPr>
            <p:ph/>
          </p:nvPr>
        </p:nvPicPr>
        <p:blipFill>
          <a:blip r:embed="rId5"/>
          <a:stretch>
            <a:fillRect/>
          </a:stretch>
        </p:blipFill>
        <p:spPr>
          <a:xfrm>
            <a:off x="228600" y="3840480"/>
            <a:ext cx="5669280" cy="2743200"/>
          </a:xfrm>
          <a:prstGeom prst="rect">
            <a:avLst/>
          </a:prstGeom>
        </p:spPr>
      </p:pic>
      <p:pic>
        <p:nvPicPr>
          <p:cNvPr id="7" name="Content Placeholder 6"/>
          <p:cNvPicPr>
            <a:picLocks noGrp="1"/>
          </p:cNvPicPr>
          <p:nvPr>
            <p:ph/>
          </p:nvPr>
        </p:nvPicPr>
        <p:blipFill>
          <a:blip r:embed="rId6"/>
          <a:stretch>
            <a:fillRect/>
          </a:stretch>
        </p:blipFill>
        <p:spPr>
          <a:xfrm>
            <a:off x="6126480" y="3840480"/>
            <a:ext cx="5669280" cy="2743200"/>
          </a:xfrm>
          <a:prstGeom prst="rect">
            <a:avLst/>
          </a:prstGeom>
        </p:spPr>
      </p:pic>
    </p:spTree>
    <p:extLst>
      <p:ext uri="{BB962C8B-B14F-4D97-AF65-F5344CB8AC3E}">
        <p14:creationId xmlns:p14="http://schemas.microsoft.com/office/powerpoint/2010/main" val="3484216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8.2(2)(c)(vi) Availability of ESIID consumption data</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8</a:t>
            </a:fld>
            <a:endParaRPr lang="en-US"/>
          </a:p>
        </p:txBody>
      </p:sp>
      <p:graphicFrame>
        <p:nvGraphicFramePr>
          <p:cNvPr id="4" name="Chart 3">
            <a:extLst>
              <a:ext uri="{FF2B5EF4-FFF2-40B4-BE49-F238E27FC236}">
                <a16:creationId xmlns:a16="http://schemas.microsoft.com/office/drawing/2014/main" id="{00000000-0008-0000-0100-000002000000}"/>
              </a:ext>
            </a:extLst>
          </p:cNvPr>
          <p:cNvGraphicFramePr>
            <a:graphicFrameLocks noGrp="1"/>
          </p:cNvGraphicFramePr>
          <p:nvPr>
            <p:extLst>
              <p:ext uri="{D42A27DB-BD31-4B8C-83A1-F6EECF244321}">
                <p14:modId xmlns:p14="http://schemas.microsoft.com/office/powerpoint/2010/main" val="1053404022"/>
              </p:ext>
            </p:extLst>
          </p:nvPr>
        </p:nvGraphicFramePr>
        <p:xfrm>
          <a:off x="276225" y="822325"/>
          <a:ext cx="11544300" cy="55784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27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457200"/>
            <a:ext cx="10401300" cy="365125"/>
          </a:xfrm>
        </p:spPr>
        <p:txBody>
          <a:bodyPr anchor="ctr" anchorCtr="0"/>
          <a:lstStyle/>
          <a:p>
            <a:r>
              <a:rPr lang="en-US" sz="2000" dirty="0"/>
              <a:t>8.2(2)(c)(vi) Availability of ESIID consumption data</a:t>
            </a:r>
          </a:p>
        </p:txBody>
      </p:sp>
      <p:sp>
        <p:nvSpPr>
          <p:cNvPr id="3" name="Slide Number Placeholder 5"/>
          <p:cNvSpPr>
            <a:spLocks noGrp="1"/>
          </p:cNvSpPr>
          <p:nvPr>
            <p:ph type="sldNum" sz="quarter" idx="12"/>
          </p:nvPr>
        </p:nvSpPr>
        <p:spPr/>
        <p:txBody>
          <a:bodyPr>
            <a:normAutofit/>
          </a:bodyPr>
          <a:lstStyle/>
          <a:p>
            <a:fld id="{1D93BD3E-1E9A-4970-A6F7-E7AC52762E0C}" type="slidenum">
              <a:rPr lang="en-US" smtClean="0"/>
              <a:t>9</a:t>
            </a:fld>
            <a:endParaRPr lang="en-US"/>
          </a:p>
        </p:txBody>
      </p:sp>
      <p:graphicFrame>
        <p:nvGraphicFramePr>
          <p:cNvPr id="5" name="Chart 4">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373884848"/>
              </p:ext>
            </p:extLst>
          </p:nvPr>
        </p:nvGraphicFramePr>
        <p:xfrm>
          <a:off x="276225" y="904875"/>
          <a:ext cx="11639550" cy="56721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7234579"/>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infopath/2007/PartnerControls"/>
    <ds:schemaRef ds:uri="http://purl.org/dc/terms/"/>
    <ds:schemaRef ds:uri="http://purl.org/dc/elements/1.1/"/>
    <ds:schemaRef ds:uri="http://schemas.microsoft.com/office/2006/documentManagement/types"/>
    <ds:schemaRef ds:uri="http://schemas.openxmlformats.org/package/2006/metadata/core-properties"/>
    <ds:schemaRef ds:uri="3c917f14-8d40-4289-92aa-fd10f73581c9"/>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490</TotalTime>
  <Words>2191</Words>
  <Application>Microsoft Office PowerPoint</Application>
  <PresentationFormat>Widescreen</PresentationFormat>
  <Paragraphs>960</Paragraphs>
  <Slides>12</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Aptos Narrow</vt:lpstr>
      <vt:lpstr>Arial</vt:lpstr>
      <vt:lpstr>Calibri</vt:lpstr>
      <vt:lpstr>Times New Roman</vt:lpstr>
      <vt:lpstr>Wingdings</vt:lpstr>
      <vt:lpstr>Page Design</vt:lpstr>
      <vt:lpstr>Cover</vt:lpstr>
      <vt:lpstr>Settlement Stability Report 2026 Q1 Update to WMS  Settlements Group ERCOT  05/08/2026 </vt:lpstr>
      <vt:lpstr>8.2(2)(c)(i) Track number of price changes</vt:lpstr>
      <vt:lpstr>8.2(2)(c)(iv) Track number of resettlements due to non-price errors</vt:lpstr>
      <vt:lpstr>8.2(2)(c)(ii) Track number and types of disputes submitted 8.2(2)(c)(iii) Compliance with timeliness of response to disputes </vt:lpstr>
      <vt:lpstr>8.2(2)(c)(v) Other Settlement metrics</vt:lpstr>
      <vt:lpstr>8.2(2)(c)(v) Other Settlement metrics</vt:lpstr>
      <vt:lpstr>8.2(2)(c)(v) Other Settlement metrics</vt:lpstr>
      <vt:lpstr>8.2(2)(c)(vi) Availability of ESIID consumption data</vt:lpstr>
      <vt:lpstr>8.2(2)(c)(vi) Availability of ESIID consumption data</vt:lpstr>
      <vt:lpstr>8.2(2)(g) Net Allocation to Load - Totals and $/MWh </vt:lpstr>
      <vt:lpstr>8.2(2)(g) Net Allocation to Load - Totals and $/MWh </vt:lpstr>
      <vt:lpstr>26.2 Securitization Default Charge 27.3 Securitization Uplift Charge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Shanks, Magie</cp:lastModifiedBy>
  <cp:revision>33</cp:revision>
  <cp:lastPrinted>2017-10-10T21:31:05Z</cp:lastPrinted>
  <dcterms:created xsi:type="dcterms:W3CDTF">2016-01-21T15:20:31Z</dcterms:created>
  <dcterms:modified xsi:type="dcterms:W3CDTF">2026-04-29T15:15:13Z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