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F86"/>
    <a:srgbClr val="005697"/>
    <a:srgbClr val="003F87"/>
    <a:srgbClr val="33CC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6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073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5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460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555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329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76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7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90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7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7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BA835-12AC-4E8F-955A-EA3F4DE2791F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4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C2108-FF0B-A120-BD8E-F2FBF507B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86001"/>
            <a:ext cx="9144000" cy="242316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solidFill>
                  <a:srgbClr val="005F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SSWG Report to ROS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A7BE3A-3C3F-DFF4-47C3-FE1AEE9C2D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65776"/>
            <a:ext cx="9144000" cy="1792224"/>
          </a:xfrm>
        </p:spPr>
        <p:txBody>
          <a:bodyPr/>
          <a:lstStyle/>
          <a:p>
            <a:pPr algn="l"/>
            <a:r>
              <a:rPr lang="en-US" sz="1800" b="1" dirty="0">
                <a:solidFill>
                  <a:srgbClr val="005F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7, 2026</a:t>
            </a:r>
          </a:p>
          <a:p>
            <a:pPr algn="l"/>
            <a:r>
              <a:rPr lang="en-US" sz="1800" dirty="0">
                <a:solidFill>
                  <a:srgbClr val="005F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Chair: Chris Ramirez (cramirez@wettllc.com)</a:t>
            </a:r>
          </a:p>
          <a:p>
            <a:pPr algn="l"/>
            <a:r>
              <a:rPr lang="en-US" sz="1800" dirty="0">
                <a:solidFill>
                  <a:srgbClr val="005F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 Chair: Weiwei Hu (weiwei.hu@austinenergy.com)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235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984D8-2A99-DA8D-22B8-BA2D858D5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"/>
            <a:ext cx="10649712" cy="133502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5F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SSWG Report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A32FB-AB61-6A57-E208-46F46396D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975" y="1335024"/>
            <a:ext cx="5526025" cy="552297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b="1" dirty="0">
                <a:solidFill>
                  <a:srgbClr val="86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Updates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26SSWG Case Build #1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Currently Ongoing</a:t>
            </a:r>
          </a:p>
          <a:p>
            <a:pPr marL="236538"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In-Person Tuning Meeting held April 27</a:t>
            </a:r>
            <a:r>
              <a:rPr 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– 29</a:t>
            </a:r>
            <a:r>
              <a:rPr 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</a:p>
          <a:p>
            <a:pPr marL="236538"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Target Posting: May 22</a:t>
            </a:r>
            <a:r>
              <a:rPr 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36538"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Next Business Meeting: June 3</a:t>
            </a:r>
            <a:r>
              <a:rPr 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 descr="Timeline&#10;&#10;Description automatically generated with medium confidence">
            <a:extLst>
              <a:ext uri="{FF2B5EF4-FFF2-40B4-BE49-F238E27FC236}">
                <a16:creationId xmlns:a16="http://schemas.microsoft.com/office/drawing/2014/main" id="{9922C9E8-B1B0-24E9-F51F-1BED18EE160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270766"/>
            <a:ext cx="5526025" cy="231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478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E3FEE-AA42-171A-CB07-C28AF61F9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0493D-35F4-6974-DC3A-5C75F3364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"/>
            <a:ext cx="10649712" cy="133502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5F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SSWG Report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62E5F-36D4-78A8-9502-D1013C9FA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335025"/>
            <a:ext cx="11643360" cy="552297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b="1" dirty="0">
                <a:solidFill>
                  <a:srgbClr val="86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SSWG Procedure Manual Revisions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Section 4.3.3 Generation Dispatch Methodology for Planning Purposes: </a:t>
            </a:r>
          </a:p>
          <a:p>
            <a:pPr marL="979488" lvl="2" indent="-28575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Battery Storage Energy Resources updated to Transmission Energy Storage Resources.</a:t>
            </a:r>
          </a:p>
          <a:p>
            <a:pPr marL="979488" lvl="2" indent="-28575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Specifying that TESRs are online for VAR support with no real power contributions.</a:t>
            </a:r>
          </a:p>
          <a:p>
            <a:pPr marL="979488" lvl="2" indent="-28575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Transmission In-Service Dates added for associated SSWG Cases.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Section 4.3.3.1 Extraordinary Dispatch Conditions:</a:t>
            </a:r>
          </a:p>
          <a:p>
            <a:pPr marL="979488" lvl="2" indent="-28575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 rework of extraordinary dispatch to align with PGRR127 (PG Section 6.9).</a:t>
            </a:r>
          </a:p>
          <a:p>
            <a:pPr marL="693738" lvl="2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Description of Zones in SSWG Cases:</a:t>
            </a:r>
          </a:p>
          <a:p>
            <a:pPr marL="979488" lvl="2" indent="-28575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Zone 319 added for CNP 765 Auto Tertiaries.</a:t>
            </a:r>
          </a:p>
          <a:p>
            <a:pPr marL="693738" lvl="2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Appendix E – Load ID Prefixes:</a:t>
            </a:r>
          </a:p>
          <a:p>
            <a:pPr marL="979488" lvl="2" indent="-28575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Load ID Prefix A# added for generator station loads / auxiliary loads.</a:t>
            </a:r>
          </a:p>
          <a:p>
            <a:pPr marL="693738" lvl="2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9488" lvl="2" indent="-28575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9488" lvl="2" indent="-28575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9488" lvl="2" indent="-285750">
              <a:lnSpc>
                <a:spcPct val="100000"/>
              </a:lnSpc>
              <a:spcBef>
                <a:spcPts val="6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780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127</TotalTime>
  <Words>169</Words>
  <Application>Microsoft Office PowerPoint</Application>
  <PresentationFormat>Widescreen</PresentationFormat>
  <Paragraphs>32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Office 2013 - 2022 Theme</vt:lpstr>
      <vt:lpstr>SSWG Report to ROS</vt:lpstr>
      <vt:lpstr>SSWG Report</vt:lpstr>
      <vt:lpstr>SSWG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Ramirez</dc:creator>
  <cp:lastModifiedBy>Chris Ramirez</cp:lastModifiedBy>
  <cp:revision>3</cp:revision>
  <dcterms:created xsi:type="dcterms:W3CDTF">2026-04-30T17:45:42Z</dcterms:created>
  <dcterms:modified xsi:type="dcterms:W3CDTF">2026-04-30T19:53:14Z</dcterms:modified>
</cp:coreProperties>
</file>