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CF8275-5790-448C-859F-2CD2C536D5DA}" v="31" dt="2026-04-30T18:41:32.798"/>
  </p1510:revLst>
</p1510:revInfo>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8" autoAdjust="0"/>
    <p:restoredTop sz="94660"/>
  </p:normalViewPr>
  <p:slideViewPr>
    <p:cSldViewPr snapToGrid="0">
      <p:cViewPr varScale="1">
        <p:scale>
          <a:sx n="82" d="100"/>
          <a:sy n="82" d="100"/>
        </p:scale>
        <p:origin x="67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padhyay, Aditi" userId="16c0156a-cca6-48bf-b4dd-3f78e9dbe714" providerId="ADAL" clId="{FCF5BD53-CDAA-4A15-AB26-7237E2D6BB67}"/>
    <pc:docChg chg="undo custSel addSld delSld modSld sldOrd">
      <pc:chgData name="Upadhyay, Aditi" userId="16c0156a-cca6-48bf-b4dd-3f78e9dbe714" providerId="ADAL" clId="{FCF5BD53-CDAA-4A15-AB26-7237E2D6BB67}" dt="2026-04-30T19:22:37.034" v="1791" actId="255"/>
      <pc:docMkLst>
        <pc:docMk/>
      </pc:docMkLst>
      <pc:sldChg chg="addSp delSp modSp mod setBg">
        <pc:chgData name="Upadhyay, Aditi" userId="16c0156a-cca6-48bf-b4dd-3f78e9dbe714" providerId="ADAL" clId="{FCF5BD53-CDAA-4A15-AB26-7237E2D6BB67}" dt="2026-04-30T19:22:37.034" v="1791" actId="255"/>
        <pc:sldMkLst>
          <pc:docMk/>
          <pc:sldMk cId="4278210799" sldId="257"/>
        </pc:sldMkLst>
        <pc:spChg chg="mod">
          <ac:chgData name="Upadhyay, Aditi" userId="16c0156a-cca6-48bf-b4dd-3f78e9dbe714" providerId="ADAL" clId="{FCF5BD53-CDAA-4A15-AB26-7237E2D6BB67}" dt="2026-04-30T18:24:47.660" v="1543" actId="27636"/>
          <ac:spMkLst>
            <pc:docMk/>
            <pc:sldMk cId="4278210799" sldId="257"/>
            <ac:spMk id="2" creationId="{C042FF10-FD4A-78B9-5E4F-5B1A463F8040}"/>
          </ac:spMkLst>
        </pc:spChg>
        <pc:spChg chg="mod">
          <ac:chgData name="Upadhyay, Aditi" userId="16c0156a-cca6-48bf-b4dd-3f78e9dbe714" providerId="ADAL" clId="{FCF5BD53-CDAA-4A15-AB26-7237E2D6BB67}" dt="2026-04-30T19:22:37.034" v="1791" actId="255"/>
          <ac:spMkLst>
            <pc:docMk/>
            <pc:sldMk cId="4278210799" sldId="257"/>
            <ac:spMk id="3" creationId="{3414B5C3-F63B-DFFD-87AE-211FA1A5625D}"/>
          </ac:spMkLst>
        </pc:spChg>
        <pc:graphicFrameChg chg="add del">
          <ac:chgData name="Upadhyay, Aditi" userId="16c0156a-cca6-48bf-b4dd-3f78e9dbe714" providerId="ADAL" clId="{FCF5BD53-CDAA-4A15-AB26-7237E2D6BB67}" dt="2026-04-30T16:48:06.361" v="636" actId="478"/>
          <ac:graphicFrameMkLst>
            <pc:docMk/>
            <pc:sldMk cId="4278210799" sldId="257"/>
            <ac:graphicFrameMk id="6" creationId="{5F33F287-0FEC-90CB-572C-D20E67CFDBBE}"/>
          </ac:graphicFrameMkLst>
        </pc:graphicFrameChg>
      </pc:sldChg>
      <pc:sldChg chg="addSp modSp mod setBg">
        <pc:chgData name="Upadhyay, Aditi" userId="16c0156a-cca6-48bf-b4dd-3f78e9dbe714" providerId="ADAL" clId="{FCF5BD53-CDAA-4A15-AB26-7237E2D6BB67}" dt="2026-04-30T19:22:14.792" v="1787" actId="255"/>
        <pc:sldMkLst>
          <pc:docMk/>
          <pc:sldMk cId="1305037867" sldId="259"/>
        </pc:sldMkLst>
        <pc:spChg chg="mod">
          <ac:chgData name="Upadhyay, Aditi" userId="16c0156a-cca6-48bf-b4dd-3f78e9dbe714" providerId="ADAL" clId="{FCF5BD53-CDAA-4A15-AB26-7237E2D6BB67}" dt="2026-04-30T18:41:29.641" v="1667"/>
          <ac:spMkLst>
            <pc:docMk/>
            <pc:sldMk cId="1305037867" sldId="259"/>
            <ac:spMk id="2" creationId="{7C393CAD-4023-93D1-4CE6-AE68DEFC7241}"/>
          </ac:spMkLst>
        </pc:spChg>
        <pc:spChg chg="mod">
          <ac:chgData name="Upadhyay, Aditi" userId="16c0156a-cca6-48bf-b4dd-3f78e9dbe714" providerId="ADAL" clId="{FCF5BD53-CDAA-4A15-AB26-7237E2D6BB67}" dt="2026-04-30T19:22:14.792" v="1787" actId="255"/>
          <ac:spMkLst>
            <pc:docMk/>
            <pc:sldMk cId="1305037867" sldId="259"/>
            <ac:spMk id="3" creationId="{251AD839-74AD-56E6-E57B-272965DA59E7}"/>
          </ac:spMkLst>
        </pc:spChg>
        <pc:spChg chg="add">
          <ac:chgData name="Upadhyay, Aditi" userId="16c0156a-cca6-48bf-b4dd-3f78e9dbe714" providerId="ADAL" clId="{FCF5BD53-CDAA-4A15-AB26-7237E2D6BB67}" dt="2026-04-30T00:06:20.298" v="35"/>
          <ac:spMkLst>
            <pc:docMk/>
            <pc:sldMk cId="1305037867" sldId="259"/>
            <ac:spMk id="4" creationId="{889E16D0-B23C-BEAF-7B0D-EB1432DA8474}"/>
          </ac:spMkLst>
        </pc:spChg>
      </pc:sldChg>
      <pc:sldChg chg="modSp mod ord setBg">
        <pc:chgData name="Upadhyay, Aditi" userId="16c0156a-cca6-48bf-b4dd-3f78e9dbe714" providerId="ADAL" clId="{FCF5BD53-CDAA-4A15-AB26-7237E2D6BB67}" dt="2026-04-30T19:22:24.909" v="1789" actId="255"/>
        <pc:sldMkLst>
          <pc:docMk/>
          <pc:sldMk cId="3722248216" sldId="260"/>
        </pc:sldMkLst>
        <pc:spChg chg="mod">
          <ac:chgData name="Upadhyay, Aditi" userId="16c0156a-cca6-48bf-b4dd-3f78e9dbe714" providerId="ADAL" clId="{FCF5BD53-CDAA-4A15-AB26-7237E2D6BB67}" dt="2026-04-30T18:41:32.798" v="1668"/>
          <ac:spMkLst>
            <pc:docMk/>
            <pc:sldMk cId="3722248216" sldId="260"/>
            <ac:spMk id="2" creationId="{AFDDF626-38DB-01B6-FDCC-1D0A943085C9}"/>
          </ac:spMkLst>
        </pc:spChg>
        <pc:spChg chg="mod">
          <ac:chgData name="Upadhyay, Aditi" userId="16c0156a-cca6-48bf-b4dd-3f78e9dbe714" providerId="ADAL" clId="{FCF5BD53-CDAA-4A15-AB26-7237E2D6BB67}" dt="2026-04-30T19:22:24.909" v="1789" actId="255"/>
          <ac:spMkLst>
            <pc:docMk/>
            <pc:sldMk cId="3722248216" sldId="260"/>
            <ac:spMk id="3" creationId="{486E9BAE-1D4D-D987-BAE6-23DD7F49A6D0}"/>
          </ac:spMkLst>
        </pc:spChg>
      </pc:sldChg>
      <pc:sldChg chg="modSp new del mod">
        <pc:chgData name="Upadhyay, Aditi" userId="16c0156a-cca6-48bf-b4dd-3f78e9dbe714" providerId="ADAL" clId="{FCF5BD53-CDAA-4A15-AB26-7237E2D6BB67}" dt="2026-04-30T18:50:39.860" v="1742" actId="2696"/>
        <pc:sldMkLst>
          <pc:docMk/>
          <pc:sldMk cId="290538088" sldId="263"/>
        </pc:sldMkLst>
        <pc:spChg chg="mod">
          <ac:chgData name="Upadhyay, Aditi" userId="16c0156a-cca6-48bf-b4dd-3f78e9dbe714" providerId="ADAL" clId="{FCF5BD53-CDAA-4A15-AB26-7237E2D6BB67}" dt="2026-04-30T18:49:25.970" v="1740" actId="20577"/>
          <ac:spMkLst>
            <pc:docMk/>
            <pc:sldMk cId="290538088" sldId="263"/>
            <ac:spMk id="3" creationId="{1A4BACC4-E0AA-AFE6-3EB6-A18C7A1F018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1535B71-E6D1-D7E5-D341-53D5558F7EEE}"/>
              </a:ext>
            </a:extLst>
          </p:cNvPr>
          <p:cNvSpPr/>
          <p:nvPr userDrawn="1"/>
        </p:nvSpPr>
        <p:spPr>
          <a:xfrm>
            <a:off x="0" y="6302609"/>
            <a:ext cx="12192000" cy="555391"/>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1EB00F-D8C9-9966-C676-AAC17D4D518B}"/>
              </a:ext>
            </a:extLst>
          </p:cNvPr>
          <p:cNvSpPr>
            <a:spLocks noGrp="1"/>
          </p:cNvSpPr>
          <p:nvPr>
            <p:ph type="ctrTitle"/>
          </p:nvPr>
        </p:nvSpPr>
        <p:spPr>
          <a:xfrm>
            <a:off x="1163548" y="3350843"/>
            <a:ext cx="9144000" cy="953361"/>
          </a:xfrm>
        </p:spPr>
        <p:txBody>
          <a:bodyPr anchor="b"/>
          <a:lstStyle>
            <a:lvl1pPr algn="l">
              <a:defRPr sz="6000"/>
            </a:lvl1pPr>
          </a:lstStyle>
          <a:p>
            <a:r>
              <a:rPr lang="en-US" dirty="0"/>
              <a:t>Click to edit Master title style</a:t>
            </a:r>
          </a:p>
        </p:txBody>
      </p:sp>
      <p:sp>
        <p:nvSpPr>
          <p:cNvPr id="3" name="Subtitle 2">
            <a:extLst>
              <a:ext uri="{FF2B5EF4-FFF2-40B4-BE49-F238E27FC236}">
                <a16:creationId xmlns:a16="http://schemas.microsoft.com/office/drawing/2014/main" id="{E54AA31D-5095-46E9-E7F8-E7CB4C81E47A}"/>
              </a:ext>
            </a:extLst>
          </p:cNvPr>
          <p:cNvSpPr>
            <a:spLocks noGrp="1"/>
          </p:cNvSpPr>
          <p:nvPr>
            <p:ph type="subTitle" idx="1"/>
          </p:nvPr>
        </p:nvSpPr>
        <p:spPr>
          <a:xfrm>
            <a:off x="1163548" y="4540545"/>
            <a:ext cx="9144000" cy="933823"/>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E7009CB-1E70-BFB4-CDF1-4B27E76531CA}"/>
              </a:ext>
            </a:extLst>
          </p:cNvPr>
          <p:cNvSpPr>
            <a:spLocks noGrp="1"/>
          </p:cNvSpPr>
          <p:nvPr>
            <p:ph type="dt" sz="half" idx="10"/>
          </p:nvPr>
        </p:nvSpPr>
        <p:spPr/>
        <p:txBody>
          <a:bodyPr/>
          <a:lstStyle>
            <a:lvl1pPr>
              <a:defRPr>
                <a:solidFill>
                  <a:schemeClr val="bg1"/>
                </a:solidFill>
              </a:defRPr>
            </a:lvl1pPr>
          </a:lstStyle>
          <a:p>
            <a:fld id="{99765021-B3DE-4F31-BD1D-9A3C4C5F61F3}" type="datetimeFigureOut">
              <a:rPr lang="en-US" smtClean="0"/>
              <a:pPr/>
              <a:t>4/30/2026</a:t>
            </a:fld>
            <a:endParaRPr lang="en-US" dirty="0"/>
          </a:p>
        </p:txBody>
      </p:sp>
      <p:sp>
        <p:nvSpPr>
          <p:cNvPr id="5" name="Footer Placeholder 4">
            <a:extLst>
              <a:ext uri="{FF2B5EF4-FFF2-40B4-BE49-F238E27FC236}">
                <a16:creationId xmlns:a16="http://schemas.microsoft.com/office/drawing/2014/main" id="{F504DB8B-8DA3-E111-A321-BBE5C7F17524}"/>
              </a:ext>
            </a:extLst>
          </p:cNvPr>
          <p:cNvSpPr>
            <a:spLocks noGrp="1"/>
          </p:cNvSpPr>
          <p:nvPr>
            <p:ph type="ftr" sz="quarter" idx="11"/>
          </p:nvPr>
        </p:nvSpPr>
        <p:spPr/>
        <p:txBody>
          <a:bodyPr/>
          <a:lstStyle>
            <a:lvl1pPr>
              <a:defRPr>
                <a:solidFill>
                  <a:schemeClr val="bg1"/>
                </a:solidFill>
              </a:defRPr>
            </a:lvl1pPr>
          </a:lstStyle>
          <a:p>
            <a:endParaRPr lang="en-US" dirty="0"/>
          </a:p>
        </p:txBody>
      </p:sp>
      <p:sp>
        <p:nvSpPr>
          <p:cNvPr id="6" name="Slide Number Placeholder 5">
            <a:extLst>
              <a:ext uri="{FF2B5EF4-FFF2-40B4-BE49-F238E27FC236}">
                <a16:creationId xmlns:a16="http://schemas.microsoft.com/office/drawing/2014/main" id="{0D6E0B81-B6A7-4F8E-33F8-8D6BF584D5F2}"/>
              </a:ext>
            </a:extLst>
          </p:cNvPr>
          <p:cNvSpPr>
            <a:spLocks noGrp="1"/>
          </p:cNvSpPr>
          <p:nvPr>
            <p:ph type="sldNum" sz="quarter" idx="12"/>
          </p:nvPr>
        </p:nvSpPr>
        <p:spPr/>
        <p:txBody>
          <a:bodyPr/>
          <a:lstStyle>
            <a:lvl1pPr>
              <a:defRPr>
                <a:solidFill>
                  <a:schemeClr val="bg1"/>
                </a:solidFill>
              </a:defRPr>
            </a:lvl1pPr>
          </a:lstStyle>
          <a:p>
            <a:fld id="{CD140320-BA88-4EB3-A37A-C9F8A1877C0A}" type="slidenum">
              <a:rPr lang="en-US" smtClean="0"/>
              <a:pPr/>
              <a:t>‹#›</a:t>
            </a:fld>
            <a:endParaRPr lang="en-US" dirty="0"/>
          </a:p>
        </p:txBody>
      </p:sp>
      <p:sp>
        <p:nvSpPr>
          <p:cNvPr id="8" name="Rectangle 7">
            <a:extLst>
              <a:ext uri="{FF2B5EF4-FFF2-40B4-BE49-F238E27FC236}">
                <a16:creationId xmlns:a16="http://schemas.microsoft.com/office/drawing/2014/main" id="{117B94C4-71CD-2EA8-1D79-AF7547FA452C}"/>
              </a:ext>
            </a:extLst>
          </p:cNvPr>
          <p:cNvSpPr/>
          <p:nvPr userDrawn="1"/>
        </p:nvSpPr>
        <p:spPr>
          <a:xfrm>
            <a:off x="0" y="6198693"/>
            <a:ext cx="12192000" cy="122738"/>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0DBBD28D-5C33-64CD-CCBB-0B06DC0B8F43}"/>
              </a:ext>
            </a:extLst>
          </p:cNvPr>
          <p:cNvCxnSpPr>
            <a:cxnSpLocks/>
          </p:cNvCxnSpPr>
          <p:nvPr userDrawn="1"/>
        </p:nvCxnSpPr>
        <p:spPr>
          <a:xfrm>
            <a:off x="1127661" y="4356162"/>
            <a:ext cx="9936678" cy="0"/>
          </a:xfrm>
          <a:prstGeom prst="line">
            <a:avLst/>
          </a:prstGeom>
          <a:ln w="57150">
            <a:solidFill>
              <a:srgbClr val="0070C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00638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5111E-B385-AB17-0BC5-B8DAB6B1F19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2C9B0D0-827A-8DA7-D6C0-6D996B350B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528C44-E2FE-87FA-9434-EC146FA4EB68}"/>
              </a:ext>
            </a:extLst>
          </p:cNvPr>
          <p:cNvSpPr>
            <a:spLocks noGrp="1"/>
          </p:cNvSpPr>
          <p:nvPr>
            <p:ph type="dt" sz="half" idx="10"/>
          </p:nvPr>
        </p:nvSpPr>
        <p:spPr/>
        <p:txBody>
          <a:bodyPr/>
          <a:lstStyle/>
          <a:p>
            <a:fld id="{99765021-B3DE-4F31-BD1D-9A3C4C5F61F3}" type="datetimeFigureOut">
              <a:rPr lang="en-US" smtClean="0"/>
              <a:t>4/30/2026</a:t>
            </a:fld>
            <a:endParaRPr lang="en-US"/>
          </a:p>
        </p:txBody>
      </p:sp>
      <p:sp>
        <p:nvSpPr>
          <p:cNvPr id="5" name="Footer Placeholder 4">
            <a:extLst>
              <a:ext uri="{FF2B5EF4-FFF2-40B4-BE49-F238E27FC236}">
                <a16:creationId xmlns:a16="http://schemas.microsoft.com/office/drawing/2014/main" id="{976765D0-C4A0-B82E-7482-F2F1C43F6C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0E343D-CB9E-2CC9-7EF2-0B45AEF05BEF}"/>
              </a:ext>
            </a:extLst>
          </p:cNvPr>
          <p:cNvSpPr>
            <a:spLocks noGrp="1"/>
          </p:cNvSpPr>
          <p:nvPr>
            <p:ph type="sldNum" sz="quarter" idx="12"/>
          </p:nvPr>
        </p:nvSpPr>
        <p:spPr/>
        <p:txBody>
          <a:bodyPr/>
          <a:lstStyle/>
          <a:p>
            <a:fld id="{CD140320-BA88-4EB3-A37A-C9F8A1877C0A}" type="slidenum">
              <a:rPr lang="en-US" smtClean="0"/>
              <a:t>‹#›</a:t>
            </a:fld>
            <a:endParaRPr lang="en-US"/>
          </a:p>
        </p:txBody>
      </p:sp>
    </p:spTree>
    <p:extLst>
      <p:ext uri="{BB962C8B-B14F-4D97-AF65-F5344CB8AC3E}">
        <p14:creationId xmlns:p14="http://schemas.microsoft.com/office/powerpoint/2010/main" val="2751077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3115CA-DE67-90CB-4A03-E816577AF65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11C9CA-FCB8-02E6-CA62-454C4B5FA52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F3DCD-660C-22ED-6526-982B0CF7BB90}"/>
              </a:ext>
            </a:extLst>
          </p:cNvPr>
          <p:cNvSpPr>
            <a:spLocks noGrp="1"/>
          </p:cNvSpPr>
          <p:nvPr>
            <p:ph type="dt" sz="half" idx="10"/>
          </p:nvPr>
        </p:nvSpPr>
        <p:spPr/>
        <p:txBody>
          <a:bodyPr/>
          <a:lstStyle/>
          <a:p>
            <a:fld id="{99765021-B3DE-4F31-BD1D-9A3C4C5F61F3}" type="datetimeFigureOut">
              <a:rPr lang="en-US" smtClean="0"/>
              <a:t>4/30/2026</a:t>
            </a:fld>
            <a:endParaRPr lang="en-US"/>
          </a:p>
        </p:txBody>
      </p:sp>
      <p:sp>
        <p:nvSpPr>
          <p:cNvPr id="5" name="Footer Placeholder 4">
            <a:extLst>
              <a:ext uri="{FF2B5EF4-FFF2-40B4-BE49-F238E27FC236}">
                <a16:creationId xmlns:a16="http://schemas.microsoft.com/office/drawing/2014/main" id="{F23434BF-A53F-DB24-0345-B8B84671E3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4DDF65-F69F-1739-32FA-9D61974D2180}"/>
              </a:ext>
            </a:extLst>
          </p:cNvPr>
          <p:cNvSpPr>
            <a:spLocks noGrp="1"/>
          </p:cNvSpPr>
          <p:nvPr>
            <p:ph type="sldNum" sz="quarter" idx="12"/>
          </p:nvPr>
        </p:nvSpPr>
        <p:spPr/>
        <p:txBody>
          <a:bodyPr/>
          <a:lstStyle/>
          <a:p>
            <a:fld id="{CD140320-BA88-4EB3-A37A-C9F8A1877C0A}" type="slidenum">
              <a:rPr lang="en-US" smtClean="0"/>
              <a:t>‹#›</a:t>
            </a:fld>
            <a:endParaRPr lang="en-US"/>
          </a:p>
        </p:txBody>
      </p:sp>
    </p:spTree>
    <p:extLst>
      <p:ext uri="{BB962C8B-B14F-4D97-AF65-F5344CB8AC3E}">
        <p14:creationId xmlns:p14="http://schemas.microsoft.com/office/powerpoint/2010/main" val="237638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6198BB9-0182-6EF5-12CE-928BFBC8DBDD}"/>
              </a:ext>
            </a:extLst>
          </p:cNvPr>
          <p:cNvSpPr/>
          <p:nvPr userDrawn="1"/>
        </p:nvSpPr>
        <p:spPr>
          <a:xfrm>
            <a:off x="0" y="6302609"/>
            <a:ext cx="12192000" cy="555391"/>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E517059-5D07-E6D4-6342-2BBBB4B00F74}"/>
              </a:ext>
            </a:extLst>
          </p:cNvPr>
          <p:cNvSpPr/>
          <p:nvPr userDrawn="1"/>
        </p:nvSpPr>
        <p:spPr>
          <a:xfrm>
            <a:off x="0" y="6198693"/>
            <a:ext cx="12192000" cy="122738"/>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EF0E41-6DFB-1A5B-B3CD-0AD56D98D7BA}"/>
              </a:ext>
            </a:extLst>
          </p:cNvPr>
          <p:cNvSpPr>
            <a:spLocks noGrp="1"/>
          </p:cNvSpPr>
          <p:nvPr>
            <p:ph type="title"/>
          </p:nvPr>
        </p:nvSpPr>
        <p:spPr>
          <a:xfrm>
            <a:off x="838200" y="365125"/>
            <a:ext cx="10515600" cy="715608"/>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8232E8F6-7B81-9E04-A1CA-3D6A1B09E73B}"/>
              </a:ext>
            </a:extLst>
          </p:cNvPr>
          <p:cNvSpPr>
            <a:spLocks noGrp="1"/>
          </p:cNvSpPr>
          <p:nvPr>
            <p:ph idx="1"/>
          </p:nvPr>
        </p:nvSpPr>
        <p:spPr>
          <a:xfrm>
            <a:off x="838200" y="1353787"/>
            <a:ext cx="10515600" cy="4823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E6CB5E9-1F9C-E4CA-9672-1AE69EA4EE3E}"/>
              </a:ext>
            </a:extLst>
          </p:cNvPr>
          <p:cNvSpPr>
            <a:spLocks noGrp="1"/>
          </p:cNvSpPr>
          <p:nvPr>
            <p:ph type="dt" sz="half" idx="10"/>
          </p:nvPr>
        </p:nvSpPr>
        <p:spPr/>
        <p:txBody>
          <a:bodyPr/>
          <a:lstStyle>
            <a:lvl1pPr>
              <a:defRPr>
                <a:solidFill>
                  <a:schemeClr val="bg1"/>
                </a:solidFill>
              </a:defRPr>
            </a:lvl1pPr>
          </a:lstStyle>
          <a:p>
            <a:fld id="{99765021-B3DE-4F31-BD1D-9A3C4C5F61F3}" type="datetimeFigureOut">
              <a:rPr lang="en-US" smtClean="0"/>
              <a:pPr/>
              <a:t>4/30/2026</a:t>
            </a:fld>
            <a:endParaRPr lang="en-US" dirty="0"/>
          </a:p>
        </p:txBody>
      </p:sp>
      <p:sp>
        <p:nvSpPr>
          <p:cNvPr id="5" name="Footer Placeholder 4">
            <a:extLst>
              <a:ext uri="{FF2B5EF4-FFF2-40B4-BE49-F238E27FC236}">
                <a16:creationId xmlns:a16="http://schemas.microsoft.com/office/drawing/2014/main" id="{C6403D94-F2F3-8096-B1E7-8541353A142C}"/>
              </a:ext>
            </a:extLst>
          </p:cNvPr>
          <p:cNvSpPr>
            <a:spLocks noGrp="1"/>
          </p:cNvSpPr>
          <p:nvPr>
            <p:ph type="ftr" sz="quarter" idx="11"/>
          </p:nvPr>
        </p:nvSpPr>
        <p:spPr/>
        <p:txBody>
          <a:bodyPr/>
          <a:lstStyle>
            <a:lvl1pPr>
              <a:defRPr>
                <a:solidFill>
                  <a:schemeClr val="bg1"/>
                </a:solidFill>
              </a:defRPr>
            </a:lvl1pPr>
          </a:lstStyle>
          <a:p>
            <a:endParaRPr lang="en-US" dirty="0"/>
          </a:p>
        </p:txBody>
      </p:sp>
      <p:sp>
        <p:nvSpPr>
          <p:cNvPr id="6" name="Slide Number Placeholder 5">
            <a:extLst>
              <a:ext uri="{FF2B5EF4-FFF2-40B4-BE49-F238E27FC236}">
                <a16:creationId xmlns:a16="http://schemas.microsoft.com/office/drawing/2014/main" id="{9B2D1437-48CF-8285-B6E4-6179A5E4FFFE}"/>
              </a:ext>
            </a:extLst>
          </p:cNvPr>
          <p:cNvSpPr>
            <a:spLocks noGrp="1"/>
          </p:cNvSpPr>
          <p:nvPr>
            <p:ph type="sldNum" sz="quarter" idx="12"/>
          </p:nvPr>
        </p:nvSpPr>
        <p:spPr/>
        <p:txBody>
          <a:bodyPr/>
          <a:lstStyle>
            <a:lvl1pPr>
              <a:defRPr>
                <a:solidFill>
                  <a:schemeClr val="bg1"/>
                </a:solidFill>
              </a:defRPr>
            </a:lvl1pPr>
          </a:lstStyle>
          <a:p>
            <a:fld id="{CD140320-BA88-4EB3-A37A-C9F8A1877C0A}" type="slidenum">
              <a:rPr lang="en-US" smtClean="0"/>
              <a:pPr/>
              <a:t>‹#›</a:t>
            </a:fld>
            <a:endParaRPr lang="en-US" dirty="0"/>
          </a:p>
        </p:txBody>
      </p:sp>
      <p:cxnSp>
        <p:nvCxnSpPr>
          <p:cNvPr id="10" name="Straight Connector 9">
            <a:extLst>
              <a:ext uri="{FF2B5EF4-FFF2-40B4-BE49-F238E27FC236}">
                <a16:creationId xmlns:a16="http://schemas.microsoft.com/office/drawing/2014/main" id="{203D58E6-4196-B2FC-ADCE-B04445E34C10}"/>
              </a:ext>
            </a:extLst>
          </p:cNvPr>
          <p:cNvCxnSpPr/>
          <p:nvPr userDrawn="1"/>
        </p:nvCxnSpPr>
        <p:spPr>
          <a:xfrm>
            <a:off x="838200" y="1217262"/>
            <a:ext cx="10515600" cy="0"/>
          </a:xfrm>
          <a:prstGeom prst="line">
            <a:avLst/>
          </a:prstGeom>
          <a:ln w="57150">
            <a:solidFill>
              <a:srgbClr val="0070C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28666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49C48-13D4-6465-BE8E-84280B3F6D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F87FE1-1B16-58B6-EB6C-D7C941A022A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24C7C0-AE2F-9BCE-13F8-88B962F2C21B}"/>
              </a:ext>
            </a:extLst>
          </p:cNvPr>
          <p:cNvSpPr>
            <a:spLocks noGrp="1"/>
          </p:cNvSpPr>
          <p:nvPr>
            <p:ph type="dt" sz="half" idx="10"/>
          </p:nvPr>
        </p:nvSpPr>
        <p:spPr/>
        <p:txBody>
          <a:bodyPr/>
          <a:lstStyle/>
          <a:p>
            <a:fld id="{99765021-B3DE-4F31-BD1D-9A3C4C5F61F3}" type="datetimeFigureOut">
              <a:rPr lang="en-US" smtClean="0"/>
              <a:t>4/30/2026</a:t>
            </a:fld>
            <a:endParaRPr lang="en-US"/>
          </a:p>
        </p:txBody>
      </p:sp>
      <p:sp>
        <p:nvSpPr>
          <p:cNvPr id="5" name="Footer Placeholder 4">
            <a:extLst>
              <a:ext uri="{FF2B5EF4-FFF2-40B4-BE49-F238E27FC236}">
                <a16:creationId xmlns:a16="http://schemas.microsoft.com/office/drawing/2014/main" id="{035431C5-35A7-8D8C-FF88-498DDF5272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FFF67-F5D6-C14B-1A24-5A943418E9C5}"/>
              </a:ext>
            </a:extLst>
          </p:cNvPr>
          <p:cNvSpPr>
            <a:spLocks noGrp="1"/>
          </p:cNvSpPr>
          <p:nvPr>
            <p:ph type="sldNum" sz="quarter" idx="12"/>
          </p:nvPr>
        </p:nvSpPr>
        <p:spPr/>
        <p:txBody>
          <a:bodyPr/>
          <a:lstStyle/>
          <a:p>
            <a:fld id="{CD140320-BA88-4EB3-A37A-C9F8A1877C0A}" type="slidenum">
              <a:rPr lang="en-US" smtClean="0"/>
              <a:t>‹#›</a:t>
            </a:fld>
            <a:endParaRPr lang="en-US"/>
          </a:p>
        </p:txBody>
      </p:sp>
    </p:spTree>
    <p:extLst>
      <p:ext uri="{BB962C8B-B14F-4D97-AF65-F5344CB8AC3E}">
        <p14:creationId xmlns:p14="http://schemas.microsoft.com/office/powerpoint/2010/main" val="728118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93940-865F-5BED-B539-BCA73C51CE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8E5D35-EC93-DF43-F85B-26336952D53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5E0FA8A-D98F-ED78-39EB-23B6A6C386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798226-387B-31B8-715C-5CADFAD6FC8B}"/>
              </a:ext>
            </a:extLst>
          </p:cNvPr>
          <p:cNvSpPr>
            <a:spLocks noGrp="1"/>
          </p:cNvSpPr>
          <p:nvPr>
            <p:ph type="dt" sz="half" idx="10"/>
          </p:nvPr>
        </p:nvSpPr>
        <p:spPr/>
        <p:txBody>
          <a:bodyPr/>
          <a:lstStyle/>
          <a:p>
            <a:fld id="{99765021-B3DE-4F31-BD1D-9A3C4C5F61F3}" type="datetimeFigureOut">
              <a:rPr lang="en-US" smtClean="0"/>
              <a:t>4/30/2026</a:t>
            </a:fld>
            <a:endParaRPr lang="en-US"/>
          </a:p>
        </p:txBody>
      </p:sp>
      <p:sp>
        <p:nvSpPr>
          <p:cNvPr id="6" name="Footer Placeholder 5">
            <a:extLst>
              <a:ext uri="{FF2B5EF4-FFF2-40B4-BE49-F238E27FC236}">
                <a16:creationId xmlns:a16="http://schemas.microsoft.com/office/drawing/2014/main" id="{78A55288-7ECD-4FAE-80CF-65C79035C2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0A95F8-E0FF-4CA0-7432-9577B30FEC9C}"/>
              </a:ext>
            </a:extLst>
          </p:cNvPr>
          <p:cNvSpPr>
            <a:spLocks noGrp="1"/>
          </p:cNvSpPr>
          <p:nvPr>
            <p:ph type="sldNum" sz="quarter" idx="12"/>
          </p:nvPr>
        </p:nvSpPr>
        <p:spPr/>
        <p:txBody>
          <a:bodyPr/>
          <a:lstStyle/>
          <a:p>
            <a:fld id="{CD140320-BA88-4EB3-A37A-C9F8A1877C0A}" type="slidenum">
              <a:rPr lang="en-US" smtClean="0"/>
              <a:t>‹#›</a:t>
            </a:fld>
            <a:endParaRPr lang="en-US"/>
          </a:p>
        </p:txBody>
      </p:sp>
    </p:spTree>
    <p:extLst>
      <p:ext uri="{BB962C8B-B14F-4D97-AF65-F5344CB8AC3E}">
        <p14:creationId xmlns:p14="http://schemas.microsoft.com/office/powerpoint/2010/main" val="687256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D7235-C787-4690-F050-628C916DB4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6E2CC3B-BDB0-D992-9799-FBB976DB3B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A9B8692-B656-022C-C8BF-5F5C271B29A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8B4F94A-B576-BF90-CCD1-894B0BCEA1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FC2CD2F-71A7-A9D5-4C2F-D257091D26D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1DE6054-A136-14C0-CFF4-630C78C8AC60}"/>
              </a:ext>
            </a:extLst>
          </p:cNvPr>
          <p:cNvSpPr>
            <a:spLocks noGrp="1"/>
          </p:cNvSpPr>
          <p:nvPr>
            <p:ph type="dt" sz="half" idx="10"/>
          </p:nvPr>
        </p:nvSpPr>
        <p:spPr/>
        <p:txBody>
          <a:bodyPr/>
          <a:lstStyle/>
          <a:p>
            <a:fld id="{99765021-B3DE-4F31-BD1D-9A3C4C5F61F3}" type="datetimeFigureOut">
              <a:rPr lang="en-US" smtClean="0"/>
              <a:t>4/30/2026</a:t>
            </a:fld>
            <a:endParaRPr lang="en-US"/>
          </a:p>
        </p:txBody>
      </p:sp>
      <p:sp>
        <p:nvSpPr>
          <p:cNvPr id="8" name="Footer Placeholder 7">
            <a:extLst>
              <a:ext uri="{FF2B5EF4-FFF2-40B4-BE49-F238E27FC236}">
                <a16:creationId xmlns:a16="http://schemas.microsoft.com/office/drawing/2014/main" id="{EA16A6C4-001A-9093-EE33-3FEF5ED716B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4333354-20A7-08BD-18AA-DEC01B8B0283}"/>
              </a:ext>
            </a:extLst>
          </p:cNvPr>
          <p:cNvSpPr>
            <a:spLocks noGrp="1"/>
          </p:cNvSpPr>
          <p:nvPr>
            <p:ph type="sldNum" sz="quarter" idx="12"/>
          </p:nvPr>
        </p:nvSpPr>
        <p:spPr/>
        <p:txBody>
          <a:bodyPr/>
          <a:lstStyle/>
          <a:p>
            <a:fld id="{CD140320-BA88-4EB3-A37A-C9F8A1877C0A}" type="slidenum">
              <a:rPr lang="en-US" smtClean="0"/>
              <a:t>‹#›</a:t>
            </a:fld>
            <a:endParaRPr lang="en-US"/>
          </a:p>
        </p:txBody>
      </p:sp>
    </p:spTree>
    <p:extLst>
      <p:ext uri="{BB962C8B-B14F-4D97-AF65-F5344CB8AC3E}">
        <p14:creationId xmlns:p14="http://schemas.microsoft.com/office/powerpoint/2010/main" val="266466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7E1C4-39D5-E6A6-3457-86DEE15BB2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80B68C-D898-5F36-B187-7C6E8B219105}"/>
              </a:ext>
            </a:extLst>
          </p:cNvPr>
          <p:cNvSpPr>
            <a:spLocks noGrp="1"/>
          </p:cNvSpPr>
          <p:nvPr>
            <p:ph type="dt" sz="half" idx="10"/>
          </p:nvPr>
        </p:nvSpPr>
        <p:spPr/>
        <p:txBody>
          <a:bodyPr/>
          <a:lstStyle/>
          <a:p>
            <a:fld id="{99765021-B3DE-4F31-BD1D-9A3C4C5F61F3}" type="datetimeFigureOut">
              <a:rPr lang="en-US" smtClean="0"/>
              <a:t>4/30/2026</a:t>
            </a:fld>
            <a:endParaRPr lang="en-US"/>
          </a:p>
        </p:txBody>
      </p:sp>
      <p:sp>
        <p:nvSpPr>
          <p:cNvPr id="4" name="Footer Placeholder 3">
            <a:extLst>
              <a:ext uri="{FF2B5EF4-FFF2-40B4-BE49-F238E27FC236}">
                <a16:creationId xmlns:a16="http://schemas.microsoft.com/office/drawing/2014/main" id="{7D98980C-8235-F88F-4417-7CD4F1DCA6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026655-7FEA-CFBE-3815-AD309EEB8EA3}"/>
              </a:ext>
            </a:extLst>
          </p:cNvPr>
          <p:cNvSpPr>
            <a:spLocks noGrp="1"/>
          </p:cNvSpPr>
          <p:nvPr>
            <p:ph type="sldNum" sz="quarter" idx="12"/>
          </p:nvPr>
        </p:nvSpPr>
        <p:spPr/>
        <p:txBody>
          <a:bodyPr/>
          <a:lstStyle/>
          <a:p>
            <a:fld id="{CD140320-BA88-4EB3-A37A-C9F8A1877C0A}" type="slidenum">
              <a:rPr lang="en-US" smtClean="0"/>
              <a:t>‹#›</a:t>
            </a:fld>
            <a:endParaRPr lang="en-US"/>
          </a:p>
        </p:txBody>
      </p:sp>
    </p:spTree>
    <p:extLst>
      <p:ext uri="{BB962C8B-B14F-4D97-AF65-F5344CB8AC3E}">
        <p14:creationId xmlns:p14="http://schemas.microsoft.com/office/powerpoint/2010/main" val="757299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D9F4470-95EC-01BC-BAED-808730F59B46}"/>
              </a:ext>
            </a:extLst>
          </p:cNvPr>
          <p:cNvSpPr>
            <a:spLocks noGrp="1"/>
          </p:cNvSpPr>
          <p:nvPr>
            <p:ph type="dt" sz="half" idx="10"/>
          </p:nvPr>
        </p:nvSpPr>
        <p:spPr/>
        <p:txBody>
          <a:bodyPr/>
          <a:lstStyle/>
          <a:p>
            <a:fld id="{99765021-B3DE-4F31-BD1D-9A3C4C5F61F3}" type="datetimeFigureOut">
              <a:rPr lang="en-US" smtClean="0"/>
              <a:t>4/30/2026</a:t>
            </a:fld>
            <a:endParaRPr lang="en-US"/>
          </a:p>
        </p:txBody>
      </p:sp>
      <p:sp>
        <p:nvSpPr>
          <p:cNvPr id="3" name="Footer Placeholder 2">
            <a:extLst>
              <a:ext uri="{FF2B5EF4-FFF2-40B4-BE49-F238E27FC236}">
                <a16:creationId xmlns:a16="http://schemas.microsoft.com/office/drawing/2014/main" id="{B1C287C6-5FDA-CA9D-8E88-61815FC3220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DC8BBE5-0411-00DF-D0F8-DCA891B595E0}"/>
              </a:ext>
            </a:extLst>
          </p:cNvPr>
          <p:cNvSpPr>
            <a:spLocks noGrp="1"/>
          </p:cNvSpPr>
          <p:nvPr>
            <p:ph type="sldNum" sz="quarter" idx="12"/>
          </p:nvPr>
        </p:nvSpPr>
        <p:spPr/>
        <p:txBody>
          <a:bodyPr/>
          <a:lstStyle/>
          <a:p>
            <a:fld id="{CD140320-BA88-4EB3-A37A-C9F8A1877C0A}" type="slidenum">
              <a:rPr lang="en-US" smtClean="0"/>
              <a:t>‹#›</a:t>
            </a:fld>
            <a:endParaRPr lang="en-US"/>
          </a:p>
        </p:txBody>
      </p:sp>
    </p:spTree>
    <p:extLst>
      <p:ext uri="{BB962C8B-B14F-4D97-AF65-F5344CB8AC3E}">
        <p14:creationId xmlns:p14="http://schemas.microsoft.com/office/powerpoint/2010/main" val="4054426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69479-EFBA-F750-4CF7-1A4B5ADDA6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CF64B2A-C8F9-731F-C42C-F40E3397CD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D231432-DD08-70D8-619E-984F7066F8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11ABEA-5784-4887-8AC4-080B8CB0FB7A}"/>
              </a:ext>
            </a:extLst>
          </p:cNvPr>
          <p:cNvSpPr>
            <a:spLocks noGrp="1"/>
          </p:cNvSpPr>
          <p:nvPr>
            <p:ph type="dt" sz="half" idx="10"/>
          </p:nvPr>
        </p:nvSpPr>
        <p:spPr/>
        <p:txBody>
          <a:bodyPr/>
          <a:lstStyle/>
          <a:p>
            <a:fld id="{99765021-B3DE-4F31-BD1D-9A3C4C5F61F3}" type="datetimeFigureOut">
              <a:rPr lang="en-US" smtClean="0"/>
              <a:t>4/30/2026</a:t>
            </a:fld>
            <a:endParaRPr lang="en-US"/>
          </a:p>
        </p:txBody>
      </p:sp>
      <p:sp>
        <p:nvSpPr>
          <p:cNvPr id="6" name="Footer Placeholder 5">
            <a:extLst>
              <a:ext uri="{FF2B5EF4-FFF2-40B4-BE49-F238E27FC236}">
                <a16:creationId xmlns:a16="http://schemas.microsoft.com/office/drawing/2014/main" id="{51638F2C-B25A-5F36-6E3B-C4094052BE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F143D0-9444-D808-D28F-1722FB13DA6F}"/>
              </a:ext>
            </a:extLst>
          </p:cNvPr>
          <p:cNvSpPr>
            <a:spLocks noGrp="1"/>
          </p:cNvSpPr>
          <p:nvPr>
            <p:ph type="sldNum" sz="quarter" idx="12"/>
          </p:nvPr>
        </p:nvSpPr>
        <p:spPr/>
        <p:txBody>
          <a:bodyPr/>
          <a:lstStyle/>
          <a:p>
            <a:fld id="{CD140320-BA88-4EB3-A37A-C9F8A1877C0A}" type="slidenum">
              <a:rPr lang="en-US" smtClean="0"/>
              <a:t>‹#›</a:t>
            </a:fld>
            <a:endParaRPr lang="en-US"/>
          </a:p>
        </p:txBody>
      </p:sp>
    </p:spTree>
    <p:extLst>
      <p:ext uri="{BB962C8B-B14F-4D97-AF65-F5344CB8AC3E}">
        <p14:creationId xmlns:p14="http://schemas.microsoft.com/office/powerpoint/2010/main" val="2135153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C57CA-2AB4-3B9C-93F5-203359704B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18F558-F809-9DD7-5DE8-54A6FD2654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5BDCE81-1D41-7981-4F18-CCFB827E15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F62FBF-43BD-0788-048E-80AD7F94C2E8}"/>
              </a:ext>
            </a:extLst>
          </p:cNvPr>
          <p:cNvSpPr>
            <a:spLocks noGrp="1"/>
          </p:cNvSpPr>
          <p:nvPr>
            <p:ph type="dt" sz="half" idx="10"/>
          </p:nvPr>
        </p:nvSpPr>
        <p:spPr/>
        <p:txBody>
          <a:bodyPr/>
          <a:lstStyle/>
          <a:p>
            <a:fld id="{99765021-B3DE-4F31-BD1D-9A3C4C5F61F3}" type="datetimeFigureOut">
              <a:rPr lang="en-US" smtClean="0"/>
              <a:t>4/30/2026</a:t>
            </a:fld>
            <a:endParaRPr lang="en-US"/>
          </a:p>
        </p:txBody>
      </p:sp>
      <p:sp>
        <p:nvSpPr>
          <p:cNvPr id="6" name="Footer Placeholder 5">
            <a:extLst>
              <a:ext uri="{FF2B5EF4-FFF2-40B4-BE49-F238E27FC236}">
                <a16:creationId xmlns:a16="http://schemas.microsoft.com/office/drawing/2014/main" id="{31EFA352-8795-7E45-C1E7-DA6C8333CE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B8B6A1-0613-F235-D815-C4EBD09CDB3B}"/>
              </a:ext>
            </a:extLst>
          </p:cNvPr>
          <p:cNvSpPr>
            <a:spLocks noGrp="1"/>
          </p:cNvSpPr>
          <p:nvPr>
            <p:ph type="sldNum" sz="quarter" idx="12"/>
          </p:nvPr>
        </p:nvSpPr>
        <p:spPr/>
        <p:txBody>
          <a:bodyPr/>
          <a:lstStyle/>
          <a:p>
            <a:fld id="{CD140320-BA88-4EB3-A37A-C9F8A1877C0A}" type="slidenum">
              <a:rPr lang="en-US" smtClean="0"/>
              <a:t>‹#›</a:t>
            </a:fld>
            <a:endParaRPr lang="en-US"/>
          </a:p>
        </p:txBody>
      </p:sp>
    </p:spTree>
    <p:extLst>
      <p:ext uri="{BB962C8B-B14F-4D97-AF65-F5344CB8AC3E}">
        <p14:creationId xmlns:p14="http://schemas.microsoft.com/office/powerpoint/2010/main" val="3046708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3C9439-7FF0-D6F7-9F3E-0EABF2733F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173E91B-600E-60B5-1A64-2E89F9F6C2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6B7016-5956-AA6F-7BF3-5814FDFA86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9765021-B3DE-4F31-BD1D-9A3C4C5F61F3}" type="datetimeFigureOut">
              <a:rPr lang="en-US" smtClean="0"/>
              <a:t>4/30/2026</a:t>
            </a:fld>
            <a:endParaRPr lang="en-US"/>
          </a:p>
        </p:txBody>
      </p:sp>
      <p:sp>
        <p:nvSpPr>
          <p:cNvPr id="5" name="Footer Placeholder 4">
            <a:extLst>
              <a:ext uri="{FF2B5EF4-FFF2-40B4-BE49-F238E27FC236}">
                <a16:creationId xmlns:a16="http://schemas.microsoft.com/office/drawing/2014/main" id="{78E79E08-54EC-BED2-8138-C7CC834EB0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080B63E-73B3-EB8A-6D24-B70CDFCD61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D140320-BA88-4EB3-A37A-C9F8A1877C0A}" type="slidenum">
              <a:rPr lang="en-US" smtClean="0"/>
              <a:t>‹#›</a:t>
            </a:fld>
            <a:endParaRPr lang="en-US"/>
          </a:p>
        </p:txBody>
      </p:sp>
    </p:spTree>
    <p:extLst>
      <p:ext uri="{BB962C8B-B14F-4D97-AF65-F5344CB8AC3E}">
        <p14:creationId xmlns:p14="http://schemas.microsoft.com/office/powerpoint/2010/main" val="3686981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BCB7B-1B41-21AA-1850-3DF37F0FA5B1}"/>
              </a:ext>
            </a:extLst>
          </p:cNvPr>
          <p:cNvSpPr>
            <a:spLocks noGrp="1"/>
          </p:cNvSpPr>
          <p:nvPr>
            <p:ph type="ctrTitle"/>
          </p:nvPr>
        </p:nvSpPr>
        <p:spPr/>
        <p:txBody>
          <a:bodyPr/>
          <a:lstStyle/>
          <a:p>
            <a:r>
              <a:rPr lang="en-US" dirty="0"/>
              <a:t>DWG Report to ROS</a:t>
            </a:r>
          </a:p>
        </p:txBody>
      </p:sp>
      <p:sp>
        <p:nvSpPr>
          <p:cNvPr id="3" name="Subtitle 2">
            <a:extLst>
              <a:ext uri="{FF2B5EF4-FFF2-40B4-BE49-F238E27FC236}">
                <a16:creationId xmlns:a16="http://schemas.microsoft.com/office/drawing/2014/main" id="{A34DC465-5FDB-5D89-7E6B-2177C6E2837C}"/>
              </a:ext>
            </a:extLst>
          </p:cNvPr>
          <p:cNvSpPr>
            <a:spLocks noGrp="1"/>
          </p:cNvSpPr>
          <p:nvPr>
            <p:ph type="subTitle" idx="1"/>
          </p:nvPr>
        </p:nvSpPr>
        <p:spPr/>
        <p:txBody>
          <a:bodyPr>
            <a:normAutofit/>
          </a:bodyPr>
          <a:lstStyle/>
          <a:p>
            <a:r>
              <a:rPr lang="en-US" dirty="0"/>
              <a:t>Aditi Upadhyay – DWG Chair</a:t>
            </a:r>
          </a:p>
          <a:p>
            <a:r>
              <a:rPr lang="en-US" dirty="0"/>
              <a:t>May 7</a:t>
            </a:r>
            <a:r>
              <a:rPr lang="en-US" baseline="30000" dirty="0"/>
              <a:t>th</a:t>
            </a:r>
            <a:r>
              <a:rPr lang="en-US" dirty="0"/>
              <a:t>, 2026</a:t>
            </a:r>
          </a:p>
        </p:txBody>
      </p:sp>
    </p:spTree>
    <p:extLst>
      <p:ext uri="{BB962C8B-B14F-4D97-AF65-F5344CB8AC3E}">
        <p14:creationId xmlns:p14="http://schemas.microsoft.com/office/powerpoint/2010/main" val="1152846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2FF10-FD4A-78B9-5E4F-5B1A463F8040}"/>
              </a:ext>
            </a:extLst>
          </p:cNvPr>
          <p:cNvSpPr>
            <a:spLocks noGrp="1"/>
          </p:cNvSpPr>
          <p:nvPr>
            <p:ph type="title"/>
          </p:nvPr>
        </p:nvSpPr>
        <p:spPr>
          <a:xfrm>
            <a:off x="838200" y="303133"/>
            <a:ext cx="9850395" cy="492204"/>
          </a:xfrm>
        </p:spPr>
        <p:txBody>
          <a:bodyPr>
            <a:normAutofit fontScale="90000"/>
          </a:bodyPr>
          <a:lstStyle/>
          <a:p>
            <a:r>
              <a:rPr lang="en-US" dirty="0"/>
              <a:t>DWG Update</a:t>
            </a:r>
          </a:p>
        </p:txBody>
      </p:sp>
      <p:sp>
        <p:nvSpPr>
          <p:cNvPr id="3" name="Content Placeholder 2">
            <a:extLst>
              <a:ext uri="{FF2B5EF4-FFF2-40B4-BE49-F238E27FC236}">
                <a16:creationId xmlns:a16="http://schemas.microsoft.com/office/drawing/2014/main" id="{3414B5C3-F63B-DFFD-87AE-211FA1A5625D}"/>
              </a:ext>
            </a:extLst>
          </p:cNvPr>
          <p:cNvSpPr>
            <a:spLocks noGrp="1"/>
          </p:cNvSpPr>
          <p:nvPr>
            <p:ph idx="1"/>
          </p:nvPr>
        </p:nvSpPr>
        <p:spPr>
          <a:xfrm>
            <a:off x="699796" y="1278294"/>
            <a:ext cx="10654004" cy="5047861"/>
          </a:xfrm>
        </p:spPr>
        <p:txBody>
          <a:bodyPr>
            <a:normAutofit fontScale="25000" lnSpcReduction="20000"/>
          </a:bodyPr>
          <a:lstStyle/>
          <a:p>
            <a:r>
              <a:rPr lang="en-US" sz="7400" b="1" dirty="0">
                <a:latin typeface="Calibri" panose="020F0502020204030204" pitchFamily="34" charset="0"/>
                <a:ea typeface="Calibri" panose="020F0502020204030204" pitchFamily="34" charset="0"/>
                <a:cs typeface="Calibri" panose="020F0502020204030204" pitchFamily="34" charset="0"/>
              </a:rPr>
              <a:t>DWG Webex meeting held on 4/16/2026</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6200" b="1" i="0" u="none" strike="noStrike" kern="1200" cap="none" spc="0" normalizeH="0" baseline="0" noProof="0" dirty="0">
                <a:ln>
                  <a:noFill/>
                </a:ln>
                <a:solidFill>
                  <a:prstClr val="black"/>
                </a:solidFill>
                <a:effectLst/>
                <a:uLnTx/>
                <a:uFillTx/>
                <a:ea typeface="Calibri" panose="020F0502020204030204" pitchFamily="34" charset="0"/>
                <a:cs typeface="Calibri" panose="020F0502020204030204" pitchFamily="34" charset="0"/>
              </a:rPr>
              <a:t>NOGR282 Updates</a:t>
            </a:r>
          </a:p>
          <a:p>
            <a:pPr marR="0" lvl="0" fontAlgn="auto">
              <a:lnSpc>
                <a:spcPct val="110000"/>
              </a:lnSpc>
              <a:spcAft>
                <a:spcPts val="0"/>
              </a:spcAft>
              <a:buClrTx/>
              <a:buSzTx/>
              <a:tabLst/>
              <a:defRPr/>
            </a:pPr>
            <a:r>
              <a:rPr lang="en-US" sz="4900" b="0" i="0" dirty="0">
                <a:effectLst/>
                <a:latin typeface="Calibri" panose="020F0502020204030204" pitchFamily="34" charset="0"/>
                <a:ea typeface="Calibri" panose="020F0502020204030204" pitchFamily="34" charset="0"/>
                <a:cs typeface="Calibri" panose="020F0502020204030204" pitchFamily="34" charset="0"/>
              </a:rPr>
              <a:t>"</a:t>
            </a:r>
            <a:r>
              <a:rPr lang="en-US" sz="6400" dirty="0">
                <a:latin typeface="Calibri" panose="020F0502020204030204" pitchFamily="34" charset="0"/>
                <a:ea typeface="Calibri" panose="020F0502020204030204" pitchFamily="34" charset="0"/>
                <a:cs typeface="Calibri" panose="020F0502020204030204" pitchFamily="34" charset="0"/>
              </a:rPr>
              <a:t>Large Electronic Load" renamed to "Large Computational Load" (LCL) to avoid acronym conflicts and align with NERC terminology. New requirements expected to be enforceable after Board of Directors (BOD) vote in June; exemption date set at November 14, 2025.</a:t>
            </a:r>
          </a:p>
          <a:p>
            <a:pPr>
              <a:lnSpc>
                <a:spcPct val="110000"/>
              </a:lnSpc>
            </a:pPr>
            <a:r>
              <a:rPr lang="en-US" sz="6400" dirty="0">
                <a:latin typeface="Calibri" panose="020F0502020204030204" pitchFamily="34" charset="0"/>
                <a:ea typeface="Calibri" panose="020F0502020204030204" pitchFamily="34" charset="0"/>
                <a:cs typeface="Calibri" panose="020F0502020204030204" pitchFamily="34" charset="0"/>
              </a:rPr>
              <a:t>In response to DCC and stakeholder feedback, ERCOT increased low-frequency ride-through threshold to 57.5 Hz; Removed positive sequence voltage reference from VRT requirements and raised allowable overcurrent from 125% to 150% for better ride-through</a:t>
            </a:r>
          </a:p>
          <a:p>
            <a:pPr>
              <a:lnSpc>
                <a:spcPct val="110000"/>
              </a:lnSpc>
            </a:pPr>
            <a:r>
              <a:rPr lang="en-US" sz="6400" dirty="0">
                <a:latin typeface="Calibri" panose="020F0502020204030204" pitchFamily="34" charset="0"/>
                <a:ea typeface="Calibri" panose="020F0502020204030204" pitchFamily="34" charset="0"/>
                <a:cs typeface="Calibri" panose="020F0502020204030204" pitchFamily="34" charset="0"/>
              </a:rPr>
              <a:t>DCC requested exemption for cooling (VFD-driven) loads; ERCOT maintained that all critical cooling must maximize ride-through capability. Exception allowed only for deep voltage sags (&lt;0.35 </a:t>
            </a:r>
            <a:r>
              <a:rPr lang="en-US" sz="6400" dirty="0" err="1">
                <a:latin typeface="Calibri" panose="020F0502020204030204" pitchFamily="34" charset="0"/>
                <a:ea typeface="Calibri" panose="020F0502020204030204" pitchFamily="34" charset="0"/>
                <a:cs typeface="Calibri" panose="020F0502020204030204" pitchFamily="34" charset="0"/>
              </a:rPr>
              <a:t>pu</a:t>
            </a:r>
            <a:r>
              <a:rPr lang="en-US" sz="6400" dirty="0">
                <a:latin typeface="Calibri" panose="020F0502020204030204" pitchFamily="34" charset="0"/>
                <a:ea typeface="Calibri" panose="020F0502020204030204" pitchFamily="34" charset="0"/>
                <a:cs typeface="Calibri" panose="020F0502020204030204" pitchFamily="34" charset="0"/>
              </a:rPr>
              <a:t>).</a:t>
            </a:r>
            <a:endParaRPr lang="en-US" sz="2400" dirty="0"/>
          </a:p>
          <a:p>
            <a:r>
              <a:rPr lang="en-US" sz="6200" b="1" dirty="0">
                <a:ea typeface="Calibri" panose="020F0502020204030204" pitchFamily="34" charset="0"/>
                <a:cs typeface="Calibri" panose="020F0502020204030204" pitchFamily="34" charset="0"/>
              </a:rPr>
              <a:t>Large Load Model Quality Test Updates</a:t>
            </a:r>
          </a:p>
          <a:p>
            <a:pPr>
              <a:lnSpc>
                <a:spcPct val="110000"/>
              </a:lnSpc>
            </a:pPr>
            <a:r>
              <a:rPr lang="en-US" sz="6400" dirty="0">
                <a:latin typeface="Calibri" panose="020F0502020204030204" pitchFamily="34" charset="0"/>
                <a:ea typeface="Calibri" panose="020F0502020204030204" pitchFamily="34" charset="0"/>
                <a:cs typeface="Calibri" panose="020F0502020204030204" pitchFamily="34" charset="0"/>
              </a:rPr>
              <a:t>The updated load model quality test aims to ensure model accuracy, understanding, and ride-through capability for large electronic (now termed "computational") loads.</a:t>
            </a:r>
          </a:p>
          <a:p>
            <a:pPr>
              <a:lnSpc>
                <a:spcPct val="110000"/>
              </a:lnSpc>
            </a:pPr>
            <a:r>
              <a:rPr lang="en-US" sz="6400" dirty="0">
                <a:latin typeface="Calibri" panose="020F0502020204030204" pitchFamily="34" charset="0"/>
                <a:ea typeface="Calibri" panose="020F0502020204030204" pitchFamily="34" charset="0"/>
                <a:cs typeface="Calibri" panose="020F0502020204030204" pitchFamily="34" charset="0"/>
              </a:rPr>
              <a:t>The test is aligned with NOGRR 282 requirements, incorporating feedback and recent procedural language updates.</a:t>
            </a:r>
          </a:p>
          <a:p>
            <a:pPr>
              <a:lnSpc>
                <a:spcPct val="110000"/>
              </a:lnSpc>
            </a:pPr>
            <a:r>
              <a:rPr lang="en-US" sz="6400" dirty="0">
                <a:latin typeface="Calibri" panose="020F0502020204030204" pitchFamily="34" charset="0"/>
                <a:ea typeface="Calibri" panose="020F0502020204030204" pitchFamily="34" charset="0"/>
                <a:cs typeface="Calibri" panose="020F0502020204030204" pitchFamily="34" charset="0"/>
              </a:rPr>
              <a:t>PSCAD model validation required for large computational loads using field measurements; documentation for model version and compiler now recommended</a:t>
            </a:r>
          </a:p>
          <a:p>
            <a:pPr>
              <a:lnSpc>
                <a:spcPct val="110000"/>
              </a:lnSpc>
            </a:pPr>
            <a:r>
              <a:rPr lang="en-US" sz="6400" dirty="0">
                <a:latin typeface="Calibri" panose="020F0502020204030204" pitchFamily="34" charset="0"/>
                <a:ea typeface="Calibri" panose="020F0502020204030204" pitchFamily="34" charset="0"/>
                <a:cs typeface="Calibri" panose="020F0502020204030204" pitchFamily="34" charset="0"/>
              </a:rPr>
              <a:t>focus remains on aligning with NOGR282 with timing to be finalized expected Q3</a:t>
            </a:r>
          </a:p>
          <a:p>
            <a:endParaRPr lang="en-US" sz="3500" dirty="0">
              <a:latin typeface="Calibri" panose="020F0502020204030204" pitchFamily="34" charset="0"/>
              <a:ea typeface="Calibri" panose="020F0502020204030204" pitchFamily="34" charset="0"/>
              <a:cs typeface="Calibri" panose="020F0502020204030204" pitchFamily="34" charset="0"/>
            </a:endParaRPr>
          </a:p>
          <a:p>
            <a:endParaRPr lang="en-US" sz="3500" dirty="0">
              <a:latin typeface="Calibri" panose="020F0502020204030204" pitchFamily="34" charset="0"/>
              <a:ea typeface="Calibri" panose="020F0502020204030204" pitchFamily="34" charset="0"/>
              <a:cs typeface="Calibri" panose="020F0502020204030204" pitchFamily="34" charset="0"/>
            </a:endParaRPr>
          </a:p>
          <a:p>
            <a:endParaRPr lang="en-US" sz="3500" dirty="0">
              <a:latin typeface="Calibri" panose="020F0502020204030204" pitchFamily="34" charset="0"/>
              <a:ea typeface="Calibri" panose="020F0502020204030204" pitchFamily="34" charset="0"/>
              <a:cs typeface="Calibri" panose="020F0502020204030204" pitchFamily="34" charset="0"/>
            </a:endParaRPr>
          </a:p>
          <a:p>
            <a:endParaRPr lang="en-US" sz="3500" dirty="0">
              <a:latin typeface="Calibri" panose="020F0502020204030204" pitchFamily="34" charset="0"/>
              <a:ea typeface="Calibri" panose="020F0502020204030204" pitchFamily="34" charset="0"/>
              <a:cs typeface="Calibri" panose="020F0502020204030204" pitchFamily="34" charset="0"/>
            </a:endParaRPr>
          </a:p>
          <a:p>
            <a:endParaRPr lang="en-US" sz="3500" dirty="0">
              <a:latin typeface="Calibri" panose="020F0502020204030204" pitchFamily="34" charset="0"/>
              <a:ea typeface="Calibri" panose="020F0502020204030204" pitchFamily="34" charset="0"/>
              <a:cs typeface="Calibri" panose="020F0502020204030204" pitchFamily="34" charset="0"/>
            </a:endParaRPr>
          </a:p>
          <a:p>
            <a:endParaRPr lang="en-US" sz="3800" b="1" dirty="0">
              <a:latin typeface="Calibri" panose="020F0502020204030204" pitchFamily="34" charset="0"/>
              <a:ea typeface="Calibri" panose="020F0502020204030204" pitchFamily="34" charset="0"/>
              <a:cs typeface="Calibri" panose="020F0502020204030204" pitchFamily="34" charset="0"/>
            </a:endParaRPr>
          </a:p>
          <a:p>
            <a:pPr marL="457200" lvl="1" indent="0">
              <a:buNone/>
            </a:pPr>
            <a:endParaRPr lang="en-US" sz="1400" dirty="0"/>
          </a:p>
          <a:p>
            <a:pPr marL="457200" lvl="1" indent="0">
              <a:buNone/>
            </a:pPr>
            <a:endParaRPr lang="en-US" sz="1400" dirty="0"/>
          </a:p>
          <a:p>
            <a:pPr marL="457200" lvl="1" indent="0">
              <a:buNone/>
            </a:pPr>
            <a:endParaRPr lang="en-US" sz="1400" dirty="0"/>
          </a:p>
          <a:p>
            <a:pPr marL="457200" lvl="1" indent="0">
              <a:buNone/>
            </a:pPr>
            <a:endParaRPr lang="en-US" sz="1400" dirty="0"/>
          </a:p>
          <a:p>
            <a:pPr marL="457200" lvl="1" indent="0">
              <a:buNone/>
            </a:pPr>
            <a:endParaRPr lang="en-US" sz="1400" dirty="0"/>
          </a:p>
          <a:p>
            <a:pPr marL="457200" lvl="1" indent="0">
              <a:buNone/>
            </a:pPr>
            <a:endParaRPr lang="en-US" sz="1400" dirty="0"/>
          </a:p>
          <a:p>
            <a:pPr marL="457200" lvl="1" indent="0">
              <a:buNone/>
            </a:pPr>
            <a:endParaRPr lang="en-US" sz="1400" dirty="0"/>
          </a:p>
          <a:p>
            <a:pPr lvl="1"/>
            <a:endParaRPr lang="en-US" sz="2000" dirty="0"/>
          </a:p>
        </p:txBody>
      </p:sp>
    </p:spTree>
    <p:extLst>
      <p:ext uri="{BB962C8B-B14F-4D97-AF65-F5344CB8AC3E}">
        <p14:creationId xmlns:p14="http://schemas.microsoft.com/office/powerpoint/2010/main" val="4278210799"/>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93CAD-4023-93D1-4CE6-AE68DEFC7241}"/>
              </a:ext>
            </a:extLst>
          </p:cNvPr>
          <p:cNvSpPr>
            <a:spLocks noGrp="1"/>
          </p:cNvSpPr>
          <p:nvPr>
            <p:ph type="title"/>
          </p:nvPr>
        </p:nvSpPr>
        <p:spPr/>
        <p:txBody>
          <a:bodyPr/>
          <a:lstStyle/>
          <a:p>
            <a:r>
              <a:rPr lang="en-US" dirty="0"/>
              <a:t>DWG Update, continued</a:t>
            </a:r>
          </a:p>
        </p:txBody>
      </p:sp>
      <p:sp>
        <p:nvSpPr>
          <p:cNvPr id="3" name="Content Placeholder 2">
            <a:extLst>
              <a:ext uri="{FF2B5EF4-FFF2-40B4-BE49-F238E27FC236}">
                <a16:creationId xmlns:a16="http://schemas.microsoft.com/office/drawing/2014/main" id="{251AD839-74AD-56E6-E57B-272965DA59E7}"/>
              </a:ext>
            </a:extLst>
          </p:cNvPr>
          <p:cNvSpPr>
            <a:spLocks noGrp="1"/>
          </p:cNvSpPr>
          <p:nvPr>
            <p:ph idx="1"/>
          </p:nvPr>
        </p:nvSpPr>
        <p:spPr>
          <a:xfrm>
            <a:off x="838200" y="1353787"/>
            <a:ext cx="10587892" cy="4828182"/>
          </a:xfrm>
        </p:spPr>
        <p:txBody>
          <a:bodyPr>
            <a:normAutofit fontScale="85000" lnSpcReduction="10000"/>
          </a:bodyPr>
          <a:lstStyle/>
          <a:p>
            <a:pPr>
              <a:lnSpc>
                <a:spcPct val="110000"/>
              </a:lnSpc>
            </a:pPr>
            <a:r>
              <a:rPr lang="en-US" sz="1900" b="1" dirty="0">
                <a:cs typeface="Calibri" panose="020F0502020204030204" pitchFamily="34" charset="0"/>
              </a:rPr>
              <a:t>Flat Start Case Build Process Improvements</a:t>
            </a:r>
          </a:p>
          <a:p>
            <a:pPr>
              <a:lnSpc>
                <a:spcPct val="100000"/>
              </a:lnSpc>
            </a:pPr>
            <a:r>
              <a:rPr lang="en-US" sz="1900" dirty="0">
                <a:latin typeface="Calibri" panose="020F0502020204030204" pitchFamily="34" charset="0"/>
                <a:ea typeface="Calibri" panose="020F0502020204030204" pitchFamily="34" charset="0"/>
                <a:cs typeface="Calibri" panose="020F0502020204030204" pitchFamily="34" charset="0"/>
              </a:rPr>
              <a:t>Proposal to use October cases for dynamic builds to improve data accuracy and reduce mid-cycle rework (with some schedule risk if delayed). </a:t>
            </a:r>
          </a:p>
          <a:p>
            <a:pPr>
              <a:lnSpc>
                <a:spcPct val="100000"/>
              </a:lnSpc>
            </a:pPr>
            <a:r>
              <a:rPr lang="en-US" sz="1900" dirty="0">
                <a:latin typeface="Calibri" panose="020F0502020204030204" pitchFamily="34" charset="0"/>
                <a:ea typeface="Calibri" panose="020F0502020204030204" pitchFamily="34" charset="0"/>
                <a:cs typeface="Calibri" panose="020F0502020204030204" pitchFamily="34" charset="0"/>
              </a:rPr>
              <a:t>Move to Python-based scripts with variable inputs; encourage annual resubmissions and consolidation of dependent steps to reduce errors</a:t>
            </a:r>
          </a:p>
          <a:p>
            <a:pPr>
              <a:lnSpc>
                <a:spcPct val="100000"/>
              </a:lnSpc>
            </a:pPr>
            <a:r>
              <a:rPr lang="en-US" sz="1900" dirty="0">
                <a:latin typeface="Calibri" panose="020F0502020204030204" pitchFamily="34" charset="0"/>
                <a:ea typeface="Calibri" panose="020F0502020204030204" pitchFamily="34" charset="0"/>
                <a:cs typeface="Calibri" panose="020F0502020204030204" pitchFamily="34" charset="0"/>
              </a:rPr>
              <a:t>Improve clarity on ERCOT feedback/rejections and introduce structured support (e.g., workshops) for issue resolution</a:t>
            </a:r>
          </a:p>
          <a:p>
            <a:pPr>
              <a:lnSpc>
                <a:spcPct val="100000"/>
              </a:lnSpc>
            </a:pPr>
            <a:r>
              <a:rPr lang="en-US" sz="1900" dirty="0">
                <a:latin typeface="Calibri" panose="020F0502020204030204" pitchFamily="34" charset="0"/>
                <a:ea typeface="Calibri" panose="020F0502020204030204" pitchFamily="34" charset="0"/>
                <a:cs typeface="Calibri" panose="020F0502020204030204" pitchFamily="34" charset="0"/>
              </a:rPr>
              <a:t>Improve generator spreadsheets (filters, tracking, documentation) and modeling consistency across cases</a:t>
            </a:r>
          </a:p>
          <a:p>
            <a:pPr>
              <a:lnSpc>
                <a:spcPct val="100000"/>
              </a:lnSpc>
            </a:pPr>
            <a:r>
              <a:rPr lang="en-US" sz="1900" dirty="0">
                <a:latin typeface="Calibri" panose="020F0502020204030204" pitchFamily="34" charset="0"/>
                <a:ea typeface="Calibri" panose="020F0502020204030204" pitchFamily="34" charset="0"/>
                <a:cs typeface="Calibri" panose="020F0502020204030204" pitchFamily="34" charset="0"/>
              </a:rPr>
              <a:t>Next Steps: Stakeholders to provide feedback by April 30 to finalize improvements ahead of next case build cycle</a:t>
            </a:r>
          </a:p>
          <a:p>
            <a:pPr>
              <a:spcBef>
                <a:spcPts val="600"/>
              </a:spcBef>
            </a:pPr>
            <a:r>
              <a:rPr lang="en-US" sz="1900" b="1" dirty="0">
                <a:ea typeface="Calibri" panose="020F0502020204030204" pitchFamily="34" charset="0"/>
                <a:cs typeface="Calibri" panose="020F0502020204030204" pitchFamily="34" charset="0"/>
              </a:rPr>
              <a:t>Contingency Modeling and Database Enhancements</a:t>
            </a:r>
          </a:p>
          <a:p>
            <a:pPr>
              <a:lnSpc>
                <a:spcPct val="100000"/>
              </a:lnSpc>
            </a:pPr>
            <a:r>
              <a:rPr lang="en-US" sz="1900" dirty="0">
                <a:latin typeface="Calibri" panose="020F0502020204030204" pitchFamily="34" charset="0"/>
                <a:ea typeface="Calibri" panose="020F0502020204030204" pitchFamily="34" charset="0"/>
                <a:cs typeface="Calibri" panose="020F0502020204030204" pitchFamily="34" charset="0"/>
              </a:rPr>
              <a:t>Isolate Contingency Proposal: ERCOT seeking feedback on adding node-breaker “isolate” contingencies to SSWG—offers more accurate/simplified modeling for complex systems but depends on high-quality node-breaker data, validation, and tool compatibility; input requested on scope, timeline, and downstream impacts.</a:t>
            </a:r>
          </a:p>
          <a:p>
            <a:pPr>
              <a:lnSpc>
                <a:spcPct val="100000"/>
              </a:lnSpc>
            </a:pPr>
            <a:r>
              <a:rPr lang="en-US" sz="1900" dirty="0">
                <a:latin typeface="Calibri" panose="020F0502020204030204" pitchFamily="34" charset="0"/>
                <a:ea typeface="Calibri" panose="020F0502020204030204" pitchFamily="34" charset="0"/>
                <a:cs typeface="Calibri" panose="020F0502020204030204" pitchFamily="34" charset="0"/>
              </a:rPr>
              <a:t>Process &amp; Coordination: Cross-group coordination (SSWG,DWG) to ensure changes do not inadvertently affect dynamic studies. Testing and validation across </a:t>
            </a:r>
            <a:r>
              <a:rPr lang="en-US" sz="1900" dirty="0" err="1">
                <a:latin typeface="Calibri" panose="020F0502020204030204" pitchFamily="34" charset="0"/>
                <a:ea typeface="Calibri" panose="020F0502020204030204" pitchFamily="34" charset="0"/>
                <a:cs typeface="Calibri" panose="020F0502020204030204" pitchFamily="34" charset="0"/>
              </a:rPr>
              <a:t>softwares</a:t>
            </a:r>
            <a:r>
              <a:rPr lang="en-US" sz="1900" dirty="0">
                <a:latin typeface="Calibri" panose="020F0502020204030204" pitchFamily="34" charset="0"/>
                <a:ea typeface="Calibri" panose="020F0502020204030204" pitchFamily="34" charset="0"/>
                <a:cs typeface="Calibri" panose="020F0502020204030204" pitchFamily="34" charset="0"/>
              </a:rPr>
              <a:t> versions (v35/v36) recommended before full roll out.</a:t>
            </a:r>
          </a:p>
          <a:p>
            <a:pPr marL="457200" lvl="1" indent="0">
              <a:lnSpc>
                <a:spcPct val="110000"/>
              </a:lnSpc>
              <a:buNone/>
            </a:pPr>
            <a:endParaRPr lang="en-US" sz="16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0503786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DF626-38DB-01B6-FDCC-1D0A943085C9}"/>
              </a:ext>
            </a:extLst>
          </p:cNvPr>
          <p:cNvSpPr>
            <a:spLocks noGrp="1"/>
          </p:cNvSpPr>
          <p:nvPr>
            <p:ph type="title"/>
          </p:nvPr>
        </p:nvSpPr>
        <p:spPr/>
        <p:txBody>
          <a:bodyPr/>
          <a:lstStyle/>
          <a:p>
            <a:r>
              <a:rPr lang="en-US" dirty="0"/>
              <a:t>DWG Update, continued</a:t>
            </a:r>
          </a:p>
        </p:txBody>
      </p:sp>
      <p:sp>
        <p:nvSpPr>
          <p:cNvPr id="3" name="Content Placeholder 2">
            <a:extLst>
              <a:ext uri="{FF2B5EF4-FFF2-40B4-BE49-F238E27FC236}">
                <a16:creationId xmlns:a16="http://schemas.microsoft.com/office/drawing/2014/main" id="{486E9BAE-1D4D-D987-BAE6-23DD7F49A6D0}"/>
              </a:ext>
            </a:extLst>
          </p:cNvPr>
          <p:cNvSpPr>
            <a:spLocks noGrp="1"/>
          </p:cNvSpPr>
          <p:nvPr>
            <p:ph idx="1"/>
          </p:nvPr>
        </p:nvSpPr>
        <p:spPr>
          <a:xfrm>
            <a:off x="838201" y="1353787"/>
            <a:ext cx="10515599" cy="4974824"/>
          </a:xfrm>
        </p:spPr>
        <p:txBody>
          <a:bodyPr>
            <a:normAutofit/>
          </a:bodyPr>
          <a:lstStyle/>
          <a:p>
            <a:r>
              <a:rPr lang="en-US" sz="1600" b="1" dirty="0">
                <a:cs typeface="Calibri" panose="020F0502020204030204" pitchFamily="34" charset="0"/>
              </a:rPr>
              <a:t>2025 Case Quality Metrics- Summary</a:t>
            </a:r>
          </a:p>
          <a:p>
            <a:r>
              <a:rPr lang="en-US" sz="1600" dirty="0">
                <a:latin typeface="Calibri" panose="020F0502020204030204" pitchFamily="34" charset="0"/>
                <a:ea typeface="Calibri" panose="020F0502020204030204" pitchFamily="34" charset="0"/>
                <a:cs typeface="Calibri" panose="020F0502020204030204" pitchFamily="34" charset="0"/>
              </a:rPr>
              <a:t>TRE presented the summary table of case Quality Metrics over multiple years which shows Overall trend improving, but some metrics remain consistently poor (&gt;5% flagged red). </a:t>
            </a:r>
          </a:p>
          <a:p>
            <a:r>
              <a:rPr lang="en-US" sz="1600" dirty="0">
                <a:latin typeface="Calibri" panose="020F0502020204030204" pitchFamily="34" charset="0"/>
                <a:ea typeface="Calibri" panose="020F0502020204030204" pitchFamily="34" charset="0"/>
                <a:cs typeface="Calibri" panose="020F0502020204030204" pitchFamily="34" charset="0"/>
              </a:rPr>
              <a:t>Key challenge: delays from generators in resolving model/data issues. If TSPs struggle to get generator responses, Texas RE can assist</a:t>
            </a:r>
          </a:p>
          <a:p>
            <a:r>
              <a:rPr lang="en-US" sz="1600" dirty="0">
                <a:latin typeface="Calibri" panose="020F0502020204030204" pitchFamily="34" charset="0"/>
                <a:ea typeface="Calibri" panose="020F0502020204030204" pitchFamily="34" charset="0"/>
                <a:cs typeface="Calibri" panose="020F0502020204030204" pitchFamily="34" charset="0"/>
              </a:rPr>
              <a:t>White Paper request: Strong recommendation for NERC to publish a white paper detailing model check parameters and ranges, to aid generators owners in compliance and streamline the model submission/validation process.</a:t>
            </a:r>
          </a:p>
          <a:p>
            <a:pPr>
              <a:spcBef>
                <a:spcPts val="600"/>
              </a:spcBef>
            </a:pPr>
            <a:r>
              <a:rPr lang="en-US" sz="1600" b="1" i="0" dirty="0">
                <a:solidFill>
                  <a:srgbClr val="0E172A"/>
                </a:solidFill>
                <a:effectLst/>
              </a:rPr>
              <a:t>MOD-026-2 Standard &amp; Procedure Manual Alignment</a:t>
            </a:r>
          </a:p>
          <a:p>
            <a:r>
              <a:rPr lang="en-US" sz="1600" b="0" i="0" dirty="0">
                <a:effectLst/>
                <a:latin typeface="Calibri" panose="020F0502020204030204" pitchFamily="34" charset="0"/>
                <a:ea typeface="Calibri" panose="020F0502020204030204" pitchFamily="34" charset="0"/>
                <a:cs typeface="Calibri" panose="020F0502020204030204" pitchFamily="34" charset="0"/>
              </a:rPr>
              <a:t>MOD-026-2 effective April 1; procedure manual updates ready for approval by year-end to meet the 12-month compliance window</a:t>
            </a:r>
            <a:r>
              <a:rPr lang="en-US" sz="1600" dirty="0">
                <a:latin typeface="Calibri" panose="020F0502020204030204" pitchFamily="34" charset="0"/>
                <a:ea typeface="Calibri" panose="020F0502020204030204" pitchFamily="34" charset="0"/>
                <a:cs typeface="Calibri" panose="020F0502020204030204" pitchFamily="34" charset="0"/>
              </a:rPr>
              <a:t>.</a:t>
            </a:r>
          </a:p>
          <a:p>
            <a:r>
              <a:rPr lang="en-US" sz="1600" dirty="0">
                <a:latin typeface="Calibri" panose="020F0502020204030204" pitchFamily="34" charset="0"/>
                <a:ea typeface="Calibri" panose="020F0502020204030204" pitchFamily="34" charset="0"/>
                <a:cs typeface="Calibri" panose="020F0502020204030204" pitchFamily="34" charset="0"/>
              </a:rPr>
              <a:t>Ensure</a:t>
            </a:r>
            <a:r>
              <a:rPr lang="en-US" sz="1600" b="0" i="0" dirty="0">
                <a:effectLst/>
                <a:latin typeface="Calibri" panose="020F0502020204030204" pitchFamily="34" charset="0"/>
                <a:ea typeface="Calibri" panose="020F0502020204030204" pitchFamily="34" charset="0"/>
                <a:cs typeface="Calibri" panose="020F0502020204030204" pitchFamily="34" charset="0"/>
              </a:rPr>
              <a:t> DWG and TSP processes align with MOD-026-2, focusing on model verification and validation, especially for inverter-based resources.</a:t>
            </a:r>
          </a:p>
          <a:p>
            <a:r>
              <a:rPr lang="en-US" sz="1600" dirty="0">
                <a:latin typeface="Calibri" panose="020F0502020204030204" pitchFamily="34" charset="0"/>
                <a:ea typeface="Calibri" panose="020F0502020204030204" pitchFamily="34" charset="0"/>
                <a:cs typeface="Calibri" panose="020F0502020204030204" pitchFamily="34" charset="0"/>
              </a:rPr>
              <a:t>Current update focus only on R1 (joint development between TSPs and ERCOT); R2 to R7 are not addressed since they mainly apply to TSP model reviews</a:t>
            </a:r>
          </a:p>
          <a:p>
            <a:r>
              <a:rPr lang="en-US" sz="1600" dirty="0">
                <a:latin typeface="Calibri" panose="020F0502020204030204" pitchFamily="34" charset="0"/>
                <a:ea typeface="Calibri" panose="020F0502020204030204" pitchFamily="34" charset="0"/>
                <a:cs typeface="Calibri" panose="020F0502020204030204" pitchFamily="34" charset="0"/>
              </a:rPr>
              <a:t>Validation criteria for model acceptance/rejection need to be transparent and jointly developed.</a:t>
            </a:r>
          </a:p>
        </p:txBody>
      </p:sp>
    </p:spTree>
    <p:extLst>
      <p:ext uri="{BB962C8B-B14F-4D97-AF65-F5344CB8AC3E}">
        <p14:creationId xmlns:p14="http://schemas.microsoft.com/office/powerpoint/2010/main" val="3722248216"/>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B92A1-E65C-B3E7-B48F-6012EE6A0247}"/>
              </a:ext>
            </a:extLst>
          </p:cNvPr>
          <p:cNvSpPr>
            <a:spLocks noGrp="1"/>
          </p:cNvSpPr>
          <p:nvPr>
            <p:ph type="title"/>
          </p:nvPr>
        </p:nvSpPr>
        <p:spPr/>
        <p:txBody>
          <a:bodyPr/>
          <a:lstStyle/>
          <a:p>
            <a:r>
              <a:rPr lang="en-US" dirty="0"/>
              <a:t>Questions or Feedback?</a:t>
            </a:r>
          </a:p>
        </p:txBody>
      </p:sp>
      <p:sp>
        <p:nvSpPr>
          <p:cNvPr id="3" name="Content Placeholder 2">
            <a:extLst>
              <a:ext uri="{FF2B5EF4-FFF2-40B4-BE49-F238E27FC236}">
                <a16:creationId xmlns:a16="http://schemas.microsoft.com/office/drawing/2014/main" id="{4EAD4F7F-77B9-DEEF-79E8-1B2FD792935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19661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docMetadata/LabelInfo.xml><?xml version="1.0" encoding="utf-8"?>
<clbl:labelList xmlns:clbl="http://schemas.microsoft.com/office/2020/mipLabelMetadata">
  <clbl:label id="{a1681294-4857-4624-8d04-edaddb44ee26}" enabled="0" method="" siteId="{a1681294-4857-4624-8d04-edaddb44ee26}" removed="1"/>
</clbl:labelList>
</file>

<file path=docProps/app.xml><?xml version="1.0" encoding="utf-8"?>
<Properties xmlns="http://schemas.openxmlformats.org/officeDocument/2006/extended-properties" xmlns:vt="http://schemas.openxmlformats.org/officeDocument/2006/docPropsVTypes">
  <Template/>
  <TotalTime>7639</TotalTime>
  <Words>622</Words>
  <Application>Microsoft Office PowerPoint</Application>
  <PresentationFormat>Widescreen</PresentationFormat>
  <Paragraphs>47</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Calibri</vt:lpstr>
      <vt:lpstr>Office Theme</vt:lpstr>
      <vt:lpstr>DWG Report to ROS</vt:lpstr>
      <vt:lpstr>DWG Update</vt:lpstr>
      <vt:lpstr>DWG Update, continued</vt:lpstr>
      <vt:lpstr>DWG Update, continued</vt:lpstr>
      <vt:lpstr>Questions or Feedback?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Qureshi, Fahad A</dc:creator>
  <cp:lastModifiedBy>Upadhyay, Aditi</cp:lastModifiedBy>
  <cp:revision>32</cp:revision>
  <dcterms:created xsi:type="dcterms:W3CDTF">2025-04-18T20:50:22Z</dcterms:created>
  <dcterms:modified xsi:type="dcterms:W3CDTF">2026-04-30T19:22:37Z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3ac3a1a-de19-428b-b395-6d250d7743fb_Enabled">
    <vt:lpwstr>true</vt:lpwstr>
  </property>
  <property fmtid="{D5CDD505-2E9C-101B-9397-08002B2CF9AE}" pid="3" name="MSIP_Label_e3ac3a1a-de19-428b-b395-6d250d7743fb_SetDate">
    <vt:lpwstr>2025-04-18T20:53:49Z</vt:lpwstr>
  </property>
  <property fmtid="{D5CDD505-2E9C-101B-9397-08002B2CF9AE}" pid="4" name="MSIP_Label_e3ac3a1a-de19-428b-b395-6d250d7743fb_Method">
    <vt:lpwstr>Standard</vt:lpwstr>
  </property>
  <property fmtid="{D5CDD505-2E9C-101B-9397-08002B2CF9AE}" pid="5" name="MSIP_Label_e3ac3a1a-de19-428b-b395-6d250d7743fb_Name">
    <vt:lpwstr>Internal Use Only</vt:lpwstr>
  </property>
  <property fmtid="{D5CDD505-2E9C-101B-9397-08002B2CF9AE}" pid="6" name="MSIP_Label_e3ac3a1a-de19-428b-b395-6d250d7743fb_SiteId">
    <vt:lpwstr>88cc5fd7-fd78-44b6-ad75-b6915088974f</vt:lpwstr>
  </property>
  <property fmtid="{D5CDD505-2E9C-101B-9397-08002B2CF9AE}" pid="7" name="MSIP_Label_e3ac3a1a-de19-428b-b395-6d250d7743fb_ActionId">
    <vt:lpwstr>e95f6da5-0c8e-4465-802e-51e926f29b93</vt:lpwstr>
  </property>
  <property fmtid="{D5CDD505-2E9C-101B-9397-08002B2CF9AE}" pid="8" name="MSIP_Label_e3ac3a1a-de19-428b-b395-6d250d7743fb_ContentBits">
    <vt:lpwstr>0</vt:lpwstr>
  </property>
</Properties>
</file>