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9"/>
  </p:notesMasterIdLst>
  <p:handoutMasterIdLst>
    <p:handoutMasterId r:id="rId10"/>
  </p:handoutMasterIdLst>
  <p:sldIdLst>
    <p:sldId id="272" r:id="rId6"/>
    <p:sldId id="2147478764" r:id="rId7"/>
    <p:sldId id="21474787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32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4/28/2026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April 28,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April 28,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28,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April 28,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April 28,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April 28,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April 28,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April 28,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28,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28,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April 28,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image" Target="../media/image6.sv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April 28,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7365" y="1092200"/>
            <a:ext cx="4882568" cy="3999346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3200" dirty="0"/>
              <a:t>SERVM Projects associated with the 2026 Reliability Assessment</a:t>
            </a:r>
            <a:br>
              <a:rPr lang="en-US" b="0" dirty="0"/>
            </a:br>
            <a:br>
              <a:rPr lang="en-US" b="0" dirty="0"/>
            </a:br>
            <a:r>
              <a:rPr lang="en-US" b="0" i="1" dirty="0"/>
              <a:t>Pete Warnken</a:t>
            </a:r>
            <a:br>
              <a:rPr lang="en-US" b="0" i="1" dirty="0"/>
            </a:br>
            <a:r>
              <a:rPr lang="en-US" b="0" i="1" dirty="0"/>
              <a:t>ERCOT Resource Adequacy Department</a:t>
            </a:r>
            <a:br>
              <a:rPr lang="en-US" b="0" i="1" dirty="0"/>
            </a:br>
            <a:br>
              <a:rPr lang="en-US" sz="2800" b="0" i="1" dirty="0"/>
            </a:br>
            <a:r>
              <a:rPr lang="en-US" dirty="0"/>
              <a:t>Supply Analysis Working Group</a:t>
            </a:r>
            <a:br>
              <a:rPr lang="en-US" sz="2800" dirty="0"/>
            </a:br>
            <a:br>
              <a:rPr lang="en-US" sz="2800" b="0" i="1" dirty="0"/>
            </a:br>
            <a:br>
              <a:rPr lang="en-US" sz="1400" b="0" dirty="0"/>
            </a:br>
            <a:br>
              <a:rPr lang="en-US" sz="1200" b="0" dirty="0"/>
            </a:br>
            <a:r>
              <a:rPr lang="en-US" sz="1600" b="0" dirty="0"/>
              <a:t>April 30, 2026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3FA1E-F8A4-8972-7E8E-F695BBD0DB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8D8A1-8163-F0ED-54DB-BDFC01B81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648929"/>
          </a:xfrm>
        </p:spPr>
        <p:txBody>
          <a:bodyPr/>
          <a:lstStyle/>
          <a:p>
            <a:r>
              <a:rPr lang="en-US" dirty="0"/>
              <a:t>2026 SERVM Project Descriptions – No Change since March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D82D4A-E1F3-724E-ACBB-E8253A5C4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AC64EBE-1F26-71C5-587A-E14992641A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277138"/>
              </p:ext>
            </p:extLst>
          </p:nvPr>
        </p:nvGraphicFramePr>
        <p:xfrm>
          <a:off x="1086182" y="1235710"/>
          <a:ext cx="9470981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1653">
                  <a:extLst>
                    <a:ext uri="{9D8B030D-6E8A-4147-A177-3AD203B41FA5}">
                      <a16:colId xmlns:a16="http://schemas.microsoft.com/office/drawing/2014/main" val="3602799343"/>
                    </a:ext>
                  </a:extLst>
                </a:gridCol>
                <a:gridCol w="976283">
                  <a:extLst>
                    <a:ext uri="{9D8B030D-6E8A-4147-A177-3AD203B41FA5}">
                      <a16:colId xmlns:a16="http://schemas.microsoft.com/office/drawing/2014/main" val="4201315882"/>
                    </a:ext>
                  </a:extLst>
                </a:gridCol>
                <a:gridCol w="5663045">
                  <a:extLst>
                    <a:ext uri="{9D8B030D-6E8A-4147-A177-3AD203B41FA5}">
                      <a16:colId xmlns:a16="http://schemas.microsoft.com/office/drawing/2014/main" val="4110935398"/>
                    </a:ext>
                  </a:extLst>
                </a:gridCol>
              </a:tblGrid>
              <a:tr h="284802">
                <a:tc>
                  <a:txBody>
                    <a:bodyPr/>
                    <a:lstStyle/>
                    <a:p>
                      <a:r>
                        <a:rPr lang="en-US" dirty="0"/>
                        <a:t>Modeling Change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824222"/>
                  </a:ext>
                </a:extLst>
              </a:tr>
              <a:tr h="946109">
                <a:tc>
                  <a:txBody>
                    <a:bodyPr/>
                    <a:lstStyle/>
                    <a:p>
                      <a:r>
                        <a:rPr lang="en-US" dirty="0"/>
                        <a:t>AORDC/DRRS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PowerGEM is shifting reserve product allocation in SERVM from a hierarchical approach to demand curve-based optimization to align with ERCOT AORDC/DRRS implementation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0454044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r>
                        <a:rPr lang="en-US" dirty="0"/>
                        <a:t>Senate Bill 6 Net Metering Arrangements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PowerGEM will model the net metering arrangements of large loads co-located with existing generation,  including curtailment conditions imposed during emergency conditions that are expected to be approved by the PUCT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0551422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r>
                        <a:rPr lang="en-US" dirty="0"/>
                        <a:t>Zonal Reliability / Supply Deliverability Study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Conduct a 2029 zonal simulation, iterating between TARA and SERVM to calibrate zonal boundaries and transfer limits so the SERVM zonal model provides a more realistic representation of system deliverability and reliability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2474938"/>
                  </a:ext>
                </a:extLst>
              </a:tr>
              <a:tr h="26108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Emergency Pricing Program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PowerGEM will implement the EPP in SERVM, capping prices at $5,000/MWh for 12 hours within a rolling 24-hour period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6612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739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6C0C0-0BCB-DB26-662D-330CD3E12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SERVM Project Schedule – No Change since March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AA175-1712-7D6A-A857-023F303E9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A9A04FA-E621-69C2-838E-E20DFD898A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3" y="2038350"/>
            <a:ext cx="10696575" cy="278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11">
            <a:extLst>
              <a:ext uri="{FF2B5EF4-FFF2-40B4-BE49-F238E27FC236}">
                <a16:creationId xmlns:a16="http://schemas.microsoft.com/office/drawing/2014/main" id="{F722AEA9-C568-E0DF-0DBF-06986E164913}"/>
              </a:ext>
            </a:extLst>
          </p:cNvPr>
          <p:cNvSpPr txBox="1"/>
          <p:nvPr/>
        </p:nvSpPr>
        <p:spPr>
          <a:xfrm>
            <a:off x="1257300" y="5086290"/>
            <a:ext cx="99667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Schedule is dependent on finalized inputs, including CDR, LTRA, and load forecast.</a:t>
            </a:r>
          </a:p>
        </p:txBody>
      </p:sp>
    </p:spTree>
    <p:extLst>
      <p:ext uri="{BB962C8B-B14F-4D97-AF65-F5344CB8AC3E}">
        <p14:creationId xmlns:p14="http://schemas.microsoft.com/office/powerpoint/2010/main" val="1876632128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Props1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http://purl.org/dc/dcmitype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cf8c9251-373f-4ee3-86cf-d97122226a81"/>
    <ds:schemaRef ds:uri="5f527160-b6a2-448e-b210-55bbe2178a90"/>
    <ds:schemaRef ds:uri="http://purl.org/dc/elements/1.1/"/>
    <ds:schemaRef ds:uri="3c917f14-8d40-4289-92aa-fd10f73581c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1478</TotalTime>
  <Words>202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Wingdings</vt:lpstr>
      <vt:lpstr>Cover</vt:lpstr>
      <vt:lpstr>Page Design</vt:lpstr>
      <vt:lpstr>SERVM Projects associated with the 2026 Reliability Assessment  Pete Warnken ERCOT Resource Adequacy Department  Supply Analysis Working Group    April 30, 2026</vt:lpstr>
      <vt:lpstr>2026 SERVM Project Descriptions – No Change since March Meeting</vt:lpstr>
      <vt:lpstr>2026 SERVM Project Schedule – No Change since March Meeting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Warnken, Pete</dc:creator>
  <cp:keywords/>
  <cp:lastModifiedBy>Warnken, Pete</cp:lastModifiedBy>
  <cp:revision>6</cp:revision>
  <dcterms:created xsi:type="dcterms:W3CDTF">2026-03-16T23:46:13Z</dcterms:created>
  <dcterms:modified xsi:type="dcterms:W3CDTF">2026-04-28T20:30:51Z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