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4"/>
    <p:sldMasterId id="2147483660" r:id="rId5"/>
  </p:sldMasterIdLst>
  <p:notesMasterIdLst>
    <p:notesMasterId r:id="rId11"/>
  </p:notesMasterIdLst>
  <p:handoutMasterIdLst>
    <p:handoutMasterId r:id="rId12"/>
  </p:handoutMasterIdLst>
  <p:sldIdLst>
    <p:sldId id="272" r:id="rId6"/>
    <p:sldId id="2147478765" r:id="rId7"/>
    <p:sldId id="2147478776" r:id="rId8"/>
    <p:sldId id="2147478778" r:id="rId9"/>
    <p:sldId id="2147478777"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1E5ED"/>
    <a:srgbClr val="2794A4"/>
    <a:srgbClr val="00343B"/>
    <a:srgbClr val="00829B"/>
    <a:srgbClr val="E6EBF0"/>
    <a:srgbClr val="FFFFFF"/>
    <a:srgbClr val="DADCDE"/>
    <a:srgbClr val="A9E5EA"/>
    <a:srgbClr val="00AEC7"/>
    <a:srgbClr val="D6D9D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63" d="100"/>
          <a:sy n="63" d="100"/>
        </p:scale>
        <p:origin x="960" y="288"/>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84" d="100"/>
          <a:sy n="84" d="100"/>
        </p:scale>
        <p:origin x="3054"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notesMaster" Target="notesMasters/notesMaster1.xml"/><Relationship Id="rId5" Type="http://schemas.openxmlformats.org/officeDocument/2006/relationships/slideMaster" Target="slideMasters/slideMaster2.xml"/><Relationship Id="rId15" Type="http://schemas.openxmlformats.org/officeDocument/2006/relationships/theme" Target="theme/theme1.xml"/><Relationship Id="rId10" Type="http://schemas.openxmlformats.org/officeDocument/2006/relationships/slide" Target="slides/slide5.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654C447-F63E-708A-7640-F379BC3B6F4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B9E9CD3C-9D08-D54A-E18D-CB66DD9854F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E3C7D50-3744-4F5E-B211-7EE7AB53D25A}" type="datetimeFigureOut">
              <a:rPr lang="en-US" smtClean="0"/>
              <a:t>4/29/2026</a:t>
            </a:fld>
            <a:endParaRPr lang="en-US" dirty="0"/>
          </a:p>
        </p:txBody>
      </p:sp>
      <p:sp>
        <p:nvSpPr>
          <p:cNvPr id="4" name="Footer Placeholder 3">
            <a:extLst>
              <a:ext uri="{FF2B5EF4-FFF2-40B4-BE49-F238E27FC236}">
                <a16:creationId xmlns:a16="http://schemas.microsoft.com/office/drawing/2014/main" id="{93A76D3F-B471-2F90-E003-19CC7E13919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3AFA019F-EAF7-AC1D-CF33-3B24307B5D1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3BB4229-F194-457F-858D-7FD6DC77E739}" type="slidenum">
              <a:rPr lang="en-US" smtClean="0"/>
              <a:t>‹#›</a:t>
            </a:fld>
            <a:endParaRPr lang="en-US" dirty="0"/>
          </a:p>
        </p:txBody>
      </p:sp>
    </p:spTree>
    <p:extLst>
      <p:ext uri="{BB962C8B-B14F-4D97-AF65-F5344CB8AC3E}">
        <p14:creationId xmlns:p14="http://schemas.microsoft.com/office/powerpoint/2010/main" val="3125549398"/>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2832203-7F7F-406D-A6A3-240BE64C5DFA}" type="datetimeFigureOut">
              <a:rPr lang="en-US" smtClean="0"/>
              <a:t>4/29/2026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694BC6D-B4C2-499C-B968-7B53BF050EFF}" type="slidenum">
              <a:rPr lang="en-US" smtClean="0"/>
              <a:t>‹#›</a:t>
            </a:fld>
            <a:endParaRPr lang="en-US"/>
          </a:p>
        </p:txBody>
      </p:sp>
    </p:spTree>
    <p:extLst>
      <p:ext uri="{BB962C8B-B14F-4D97-AF65-F5344CB8AC3E}">
        <p14:creationId xmlns:p14="http://schemas.microsoft.com/office/powerpoint/2010/main" val="31770387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8.svg"/><Relationship Id="rId7" Type="http://schemas.openxmlformats.org/officeDocument/2006/relationships/image" Target="../media/image12.svg"/><Relationship Id="rId2" Type="http://schemas.openxmlformats.org/officeDocument/2006/relationships/image" Target="../media/image7.png"/><Relationship Id="rId1" Type="http://schemas.openxmlformats.org/officeDocument/2006/relationships/slideMaster" Target="../slideMasters/slideMaster2.xml"/><Relationship Id="rId6" Type="http://schemas.openxmlformats.org/officeDocument/2006/relationships/image" Target="../media/image11.png"/><Relationship Id="rId11" Type="http://schemas.openxmlformats.org/officeDocument/2006/relationships/image" Target="../media/image16.svg"/><Relationship Id="rId5" Type="http://schemas.openxmlformats.org/officeDocument/2006/relationships/image" Target="../media/image10.svg"/><Relationship Id="rId10" Type="http://schemas.openxmlformats.org/officeDocument/2006/relationships/image" Target="../media/image15.png"/><Relationship Id="rId4" Type="http://schemas.openxmlformats.org/officeDocument/2006/relationships/image" Target="../media/image9.png"/><Relationship Id="rId9" Type="http://schemas.openxmlformats.org/officeDocument/2006/relationships/image" Target="../media/image14.sv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CF6855-B24E-92AB-2FE8-002F720AEB18}"/>
              </a:ext>
            </a:extLst>
          </p:cNvPr>
          <p:cNvSpPr>
            <a:spLocks noGrp="1"/>
          </p:cNvSpPr>
          <p:nvPr>
            <p:ph type="ctrTitle" hasCustomPrompt="1"/>
          </p:nvPr>
        </p:nvSpPr>
        <p:spPr>
          <a:xfrm>
            <a:off x="882069" y="2564247"/>
            <a:ext cx="4882568" cy="3999346"/>
          </a:xfrm>
          <a:prstGeom prst="rect">
            <a:avLst/>
          </a:prstGeom>
        </p:spPr>
        <p:txBody>
          <a:bodyPr anchor="t"/>
          <a:lstStyle>
            <a:lvl1pPr algn="l">
              <a:defRPr lang="en-US" sz="2000" b="1" dirty="0">
                <a:solidFill>
                  <a:schemeClr val="tx1"/>
                </a:solidFill>
              </a:defRPr>
            </a:lvl1pPr>
          </a:lstStyle>
          <a:p>
            <a:r>
              <a:rPr lang="en-US" dirty="0"/>
              <a:t>Click to edit Master title style</a:t>
            </a:r>
            <a:br>
              <a:rPr lang="en-US" dirty="0"/>
            </a:br>
            <a:endParaRPr lang="en-US" dirty="0"/>
          </a:p>
        </p:txBody>
      </p:sp>
      <p:sp>
        <p:nvSpPr>
          <p:cNvPr id="4" name="Text Placeholder 11">
            <a:extLst>
              <a:ext uri="{FF2B5EF4-FFF2-40B4-BE49-F238E27FC236}">
                <a16:creationId xmlns:a16="http://schemas.microsoft.com/office/drawing/2014/main" id="{BED41D71-8915-53EB-36A0-392D41DD0EAB}"/>
              </a:ext>
            </a:extLst>
          </p:cNvPr>
          <p:cNvSpPr>
            <a:spLocks noGrp="1"/>
          </p:cNvSpPr>
          <p:nvPr>
            <p:ph type="body" sz="quarter" idx="15"/>
          </p:nvPr>
        </p:nvSpPr>
        <p:spPr>
          <a:xfrm flipH="1">
            <a:off x="6427363" y="5054600"/>
            <a:ext cx="5201214" cy="1457037"/>
          </a:xfrm>
          <a:prstGeom prst="foldedCorner">
            <a:avLst>
              <a:gd name="adj" fmla="val 21194"/>
            </a:avLst>
          </a:prstGeom>
          <a:solidFill>
            <a:srgbClr val="E6EBF0">
              <a:alpha val="68000"/>
            </a:srgbClr>
          </a:solidFill>
          <a:ln w="9525" cap="rnd">
            <a:noFill/>
          </a:ln>
          <a:effectLst>
            <a:outerShdw blurRad="50800" dist="38100" dir="10800000" sx="1000" sy="1000" algn="r" rotWithShape="0">
              <a:prstClr val="black">
                <a:alpha val="46000"/>
              </a:prstClr>
            </a:outerShdw>
          </a:effectLst>
        </p:spPr>
        <p:txBody>
          <a:bodyPr vert="horz" wrap="square" lIns="274320" tIns="182880" rIns="640080" bIns="182880">
            <a:noAutofit/>
          </a:bodyPr>
          <a:lstStyle>
            <a:lvl1pPr marL="0" indent="0">
              <a:buNone/>
              <a:defRPr lang="en-US" sz="1600" b="1" dirty="0"/>
            </a:lvl1pPr>
            <a:lvl2pPr marL="548640" indent="-182880">
              <a:lnSpc>
                <a:spcPct val="100000"/>
              </a:lnSpc>
              <a:spcBef>
                <a:spcPts val="300"/>
              </a:spcBef>
              <a:spcAft>
                <a:spcPts val="300"/>
              </a:spcAft>
              <a:buFont typeface="Arial" panose="020B0604020202020204" pitchFamily="34" charset="0"/>
              <a:buChar char="•"/>
              <a:defRPr lang="en-US" sz="1400" dirty="0" smtClean="0"/>
            </a:lvl2pPr>
            <a:lvl3pPr marL="548640" indent="-182880">
              <a:lnSpc>
                <a:spcPct val="100000"/>
              </a:lnSpc>
              <a:spcBef>
                <a:spcPts val="100"/>
              </a:spcBef>
              <a:buFont typeface="Arial" panose="020B0604020202020204" pitchFamily="34" charset="0"/>
              <a:buChar char="◦"/>
              <a:defRPr lang="en-US" sz="1400" dirty="0"/>
            </a:lvl3pPr>
            <a:lvl4pPr marL="731520" indent="-182880">
              <a:lnSpc>
                <a:spcPct val="100000"/>
              </a:lnSpc>
              <a:spcBef>
                <a:spcPts val="300"/>
              </a:spcBef>
              <a:spcAft>
                <a:spcPts val="300"/>
              </a:spcAft>
              <a:buFont typeface="Arial" panose="020B0604020202020204" pitchFamily="34" charset="0"/>
              <a:buChar char="-"/>
              <a:defRPr lang="en-US" sz="1400" dirty="0" smtClean="0"/>
            </a:lvl4pPr>
            <a:lvl5pPr marL="914400" indent="-182880">
              <a:lnSpc>
                <a:spcPct val="100000"/>
              </a:lnSpc>
              <a:spcBef>
                <a:spcPts val="300"/>
              </a:spcBef>
              <a:spcAft>
                <a:spcPts val="300"/>
              </a:spcAft>
              <a:buFont typeface="Arial" panose="020B0604020202020204" pitchFamily="34" charset="0"/>
              <a:buChar char="◦"/>
              <a:defRPr lang="en-US" sz="1400" dirty="0"/>
            </a:lvl5pPr>
            <a:lvl6pPr marL="1097280" indent="-182880">
              <a:lnSpc>
                <a:spcPct val="100000"/>
              </a:lnSpc>
              <a:spcBef>
                <a:spcPts val="300"/>
              </a:spcBef>
              <a:spcAft>
                <a:spcPts val="300"/>
              </a:spcAft>
              <a:buFont typeface="Wingdings" panose="05000000000000000000" pitchFamily="2" charset="2"/>
              <a:buChar char="§"/>
              <a:defRPr sz="1400"/>
            </a:lvl6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8">
            <a:extLst>
              <a:ext uri="{FF2B5EF4-FFF2-40B4-BE49-F238E27FC236}">
                <a16:creationId xmlns:a16="http://schemas.microsoft.com/office/drawing/2014/main" id="{4A302066-7B9E-F90D-A634-1CEEF4EAA7FF}"/>
              </a:ext>
            </a:extLst>
          </p:cNvPr>
          <p:cNvSpPr>
            <a:spLocks noGrp="1"/>
          </p:cNvSpPr>
          <p:nvPr>
            <p:ph sz="quarter" idx="16"/>
          </p:nvPr>
        </p:nvSpPr>
        <p:spPr>
          <a:xfrm>
            <a:off x="6427365" y="1092200"/>
            <a:ext cx="5201213" cy="2551584"/>
          </a:xfrm>
          <a:prstGeom prst="rect">
            <a:avLst/>
          </a:prstGeom>
        </p:spPr>
        <p:txBody>
          <a:bodyPr lIns="0" tIns="0" rIns="0" bIns="0"/>
          <a:lstStyle>
            <a:lvl1pPr marL="0" indent="0">
              <a:lnSpc>
                <a:spcPct val="100000"/>
              </a:lnSpc>
              <a:spcBef>
                <a:spcPts val="300"/>
              </a:spcBef>
              <a:spcAft>
                <a:spcPts val="300"/>
              </a:spcAft>
              <a:buFont typeface="Arial" panose="020B0604020202020204" pitchFamily="34" charset="0"/>
              <a:buNone/>
              <a:defRPr sz="1600" b="1" i="0"/>
            </a:lvl1pPr>
            <a:lvl2pPr marL="548640" indent="-182880">
              <a:lnSpc>
                <a:spcPct val="100000"/>
              </a:lnSpc>
              <a:spcBef>
                <a:spcPts val="300"/>
              </a:spcBef>
              <a:spcAft>
                <a:spcPts val="300"/>
              </a:spcAft>
              <a:defRPr sz="1400"/>
            </a:lvl2pPr>
            <a:lvl3pPr marL="731520" indent="-182880">
              <a:lnSpc>
                <a:spcPct val="100000"/>
              </a:lnSpc>
              <a:spcBef>
                <a:spcPts val="300"/>
              </a:spcBef>
              <a:spcAft>
                <a:spcPts val="300"/>
              </a:spcAft>
              <a:buFont typeface="Arial" panose="020B0604020202020204" pitchFamily="34" charset="0"/>
              <a:buChar char="-"/>
              <a:defRPr sz="1400"/>
            </a:lvl3pPr>
            <a:lvl4pPr marL="914400" indent="-182880">
              <a:lnSpc>
                <a:spcPct val="100000"/>
              </a:lnSpc>
              <a:spcBef>
                <a:spcPts val="300"/>
              </a:spcBef>
              <a:spcAft>
                <a:spcPts val="300"/>
              </a:spcAft>
              <a:buFont typeface="Arial" panose="020B0604020202020204" pitchFamily="34" charset="0"/>
              <a:buChar char="◦"/>
              <a:defRPr sz="1400"/>
            </a:lvl4pPr>
            <a:lvl5pPr marL="1097280" indent="-182880">
              <a:lnSpc>
                <a:spcPct val="100000"/>
              </a:lnSpc>
              <a:spcBef>
                <a:spcPts val="300"/>
              </a:spcBef>
              <a:spcAft>
                <a:spcPts val="300"/>
              </a:spcAft>
              <a:buFont typeface="Wingdings" panose="05000000000000000000" pitchFamily="2" charset="2"/>
              <a:buChar cha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7134552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B5BA45-4981-AC22-EC96-99A5E0901D64}"/>
              </a:ext>
            </a:extLst>
          </p:cNvPr>
          <p:cNvSpPr>
            <a:spLocks noGrp="1"/>
          </p:cNvSpPr>
          <p:nvPr>
            <p:ph type="title"/>
          </p:nvPr>
        </p:nvSpPr>
        <p:spPr>
          <a:xfrm>
            <a:off x="1257300" y="461962"/>
            <a:ext cx="4838700" cy="1527094"/>
          </a:xfrm>
        </p:spPr>
        <p:txBody>
          <a:bodyPr anchor="t">
            <a:normAutofit/>
          </a:bodyPr>
          <a:lstStyle>
            <a:lvl1pPr>
              <a:defRPr lang="en-US" dirty="0"/>
            </a:lvl1pPr>
          </a:lstStyle>
          <a:p>
            <a:r>
              <a:rPr lang="en-US" dirty="0"/>
              <a:t>Click to edit Master title style</a:t>
            </a:r>
          </a:p>
        </p:txBody>
      </p:sp>
      <p:sp>
        <p:nvSpPr>
          <p:cNvPr id="5" name="Date Placeholder 4">
            <a:extLst>
              <a:ext uri="{FF2B5EF4-FFF2-40B4-BE49-F238E27FC236}">
                <a16:creationId xmlns:a16="http://schemas.microsoft.com/office/drawing/2014/main" id="{D0273643-F605-4790-3956-B453E9FC90CB}"/>
              </a:ext>
            </a:extLst>
          </p:cNvPr>
          <p:cNvSpPr>
            <a:spLocks noGrp="1"/>
          </p:cNvSpPr>
          <p:nvPr>
            <p:ph type="dt" sz="half" idx="10"/>
          </p:nvPr>
        </p:nvSpPr>
        <p:spPr/>
        <p:txBody>
          <a:bodyPr/>
          <a:lstStyle/>
          <a:p>
            <a:fld id="{2DF188F8-67CB-419F-AAD4-5AB1C4EFBB40}" type="datetime4">
              <a:rPr lang="en-US" smtClean="0"/>
              <a:t>April 29, 2026</a:t>
            </a:fld>
            <a:endParaRPr lang="en-US" dirty="0"/>
          </a:p>
        </p:txBody>
      </p:sp>
      <p:sp>
        <p:nvSpPr>
          <p:cNvPr id="6" name="Footer Placeholder 5">
            <a:extLst>
              <a:ext uri="{FF2B5EF4-FFF2-40B4-BE49-F238E27FC236}">
                <a16:creationId xmlns:a16="http://schemas.microsoft.com/office/drawing/2014/main" id="{B0265AF8-0057-EBA2-2E30-0B741139752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85ADE8A-3AB5-3C00-B26E-3F6DD6EA52F2}"/>
              </a:ext>
            </a:extLst>
          </p:cNvPr>
          <p:cNvSpPr>
            <a:spLocks noGrp="1"/>
          </p:cNvSpPr>
          <p:nvPr>
            <p:ph type="sldNum" sz="quarter" idx="12"/>
          </p:nvPr>
        </p:nvSpPr>
        <p:spPr/>
        <p:txBody>
          <a:bodyPr/>
          <a:lstStyle/>
          <a:p>
            <a:fld id="{BCDE79FB-97BA-492B-8D57-F1373F9ADA95}" type="slidenum">
              <a:rPr lang="en-US" smtClean="0"/>
              <a:t>‹#›</a:t>
            </a:fld>
            <a:endParaRPr lang="en-US" dirty="0"/>
          </a:p>
        </p:txBody>
      </p:sp>
      <p:sp>
        <p:nvSpPr>
          <p:cNvPr id="16" name="Text Placeholder 15">
            <a:extLst>
              <a:ext uri="{FF2B5EF4-FFF2-40B4-BE49-F238E27FC236}">
                <a16:creationId xmlns:a16="http://schemas.microsoft.com/office/drawing/2014/main" id="{581ED5FB-5036-27D9-26F4-B48307D67C6E}"/>
              </a:ext>
            </a:extLst>
          </p:cNvPr>
          <p:cNvSpPr>
            <a:spLocks noGrp="1"/>
          </p:cNvSpPr>
          <p:nvPr>
            <p:ph type="body" sz="quarter" idx="13"/>
          </p:nvPr>
        </p:nvSpPr>
        <p:spPr>
          <a:xfrm>
            <a:off x="495300" y="2181225"/>
            <a:ext cx="5600700" cy="40005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 name="Text Placeholder 17">
            <a:extLst>
              <a:ext uri="{FF2B5EF4-FFF2-40B4-BE49-F238E27FC236}">
                <a16:creationId xmlns:a16="http://schemas.microsoft.com/office/drawing/2014/main" id="{B0ACB72E-F2A9-AC8B-FAC7-489B4728504C}"/>
              </a:ext>
            </a:extLst>
          </p:cNvPr>
          <p:cNvSpPr>
            <a:spLocks noGrp="1"/>
          </p:cNvSpPr>
          <p:nvPr>
            <p:ph type="body" sz="quarter" idx="14"/>
          </p:nvPr>
        </p:nvSpPr>
        <p:spPr>
          <a:xfrm>
            <a:off x="6457950" y="457200"/>
            <a:ext cx="5200650" cy="5724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445951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13" name="Title Placeholder 1">
            <a:extLst>
              <a:ext uri="{FF2B5EF4-FFF2-40B4-BE49-F238E27FC236}">
                <a16:creationId xmlns:a16="http://schemas.microsoft.com/office/drawing/2014/main" id="{197228CF-7CDD-26CC-CA47-4AF0A314BDEA}"/>
              </a:ext>
            </a:extLst>
          </p:cNvPr>
          <p:cNvSpPr>
            <a:spLocks noGrp="1"/>
          </p:cNvSpPr>
          <p:nvPr>
            <p:ph type="title"/>
          </p:nvPr>
        </p:nvSpPr>
        <p:spPr>
          <a:xfrm>
            <a:off x="1257300" y="457200"/>
            <a:ext cx="4838700" cy="1219200"/>
          </a:xfrm>
          <a:prstGeom prst="rect">
            <a:avLst/>
          </a:prstGeom>
          <a:noFill/>
        </p:spPr>
        <p:txBody>
          <a:bodyPr vert="horz" lIns="0" tIns="0" rIns="0" bIns="0" rtlCol="0" anchor="t">
            <a:normAutofit/>
          </a:bodyPr>
          <a:lstStyle/>
          <a:p>
            <a:r>
              <a:rPr lang="en-US" dirty="0"/>
              <a:t>Click to edit Master title style</a:t>
            </a:r>
          </a:p>
        </p:txBody>
      </p:sp>
      <p:sp>
        <p:nvSpPr>
          <p:cNvPr id="12" name="Text Placeholder 11">
            <a:extLst>
              <a:ext uri="{FF2B5EF4-FFF2-40B4-BE49-F238E27FC236}">
                <a16:creationId xmlns:a16="http://schemas.microsoft.com/office/drawing/2014/main" id="{C277CEE6-13A0-6BA8-8A3C-EA3A8B9CA323}"/>
              </a:ext>
            </a:extLst>
          </p:cNvPr>
          <p:cNvSpPr>
            <a:spLocks noGrp="1"/>
          </p:cNvSpPr>
          <p:nvPr>
            <p:ph type="body" sz="quarter" idx="13"/>
          </p:nvPr>
        </p:nvSpPr>
        <p:spPr>
          <a:xfrm>
            <a:off x="493776" y="2152650"/>
            <a:ext cx="5602224" cy="401955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Picture Placeholder 2">
            <a:extLst>
              <a:ext uri="{FF2B5EF4-FFF2-40B4-BE49-F238E27FC236}">
                <a16:creationId xmlns:a16="http://schemas.microsoft.com/office/drawing/2014/main" id="{5E24E62B-01AB-F5DE-E2D4-85B1DECC92BB}"/>
              </a:ext>
              <a:ext uri="{C183D7F6-B498-43B3-948B-1728B52AA6E4}">
                <adec:decorative xmlns:adec="http://schemas.microsoft.com/office/drawing/2017/decorative" val="1"/>
              </a:ext>
            </a:extLst>
          </p:cNvPr>
          <p:cNvSpPr>
            <a:spLocks noGrp="1"/>
          </p:cNvSpPr>
          <p:nvPr>
            <p:ph type="pic" idx="1"/>
          </p:nvPr>
        </p:nvSpPr>
        <p:spPr>
          <a:xfrm>
            <a:off x="6496050" y="0"/>
            <a:ext cx="5695950" cy="6858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8" name="Rectangle 7">
            <a:extLst>
              <a:ext uri="{FF2B5EF4-FFF2-40B4-BE49-F238E27FC236}">
                <a16:creationId xmlns:a16="http://schemas.microsoft.com/office/drawing/2014/main" id="{4C33291D-BE72-DBF6-5318-1BD0E7127EE8}"/>
              </a:ext>
              <a:ext uri="{C183D7F6-B498-43B3-948B-1728B52AA6E4}">
                <adec:decorative xmlns:adec="http://schemas.microsoft.com/office/drawing/2017/decorative" val="1"/>
              </a:ext>
            </a:extLst>
          </p:cNvPr>
          <p:cNvSpPr/>
          <p:nvPr/>
        </p:nvSpPr>
        <p:spPr>
          <a:xfrm>
            <a:off x="10853288" y="6356350"/>
            <a:ext cx="1338712" cy="36512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Footer Placeholder 5">
            <a:extLst>
              <a:ext uri="{FF2B5EF4-FFF2-40B4-BE49-F238E27FC236}">
                <a16:creationId xmlns:a16="http://schemas.microsoft.com/office/drawing/2014/main" id="{21138100-AC14-9CC0-AD86-426AD89D4336}"/>
              </a:ext>
            </a:extLst>
          </p:cNvPr>
          <p:cNvSpPr>
            <a:spLocks noGrp="1"/>
          </p:cNvSpPr>
          <p:nvPr>
            <p:ph type="ftr" sz="quarter" idx="11"/>
          </p:nvPr>
        </p:nvSpPr>
        <p:spPr/>
        <p:txBody>
          <a:bodyPr/>
          <a:lstStyle/>
          <a:p>
            <a:endParaRPr lang="en-US" dirty="0"/>
          </a:p>
        </p:txBody>
      </p:sp>
      <p:sp>
        <p:nvSpPr>
          <p:cNvPr id="5" name="Date Placeholder 4">
            <a:extLst>
              <a:ext uri="{FF2B5EF4-FFF2-40B4-BE49-F238E27FC236}">
                <a16:creationId xmlns:a16="http://schemas.microsoft.com/office/drawing/2014/main" id="{1D796E23-B521-5C07-85E1-BA73A20DB266}"/>
              </a:ext>
            </a:extLst>
          </p:cNvPr>
          <p:cNvSpPr>
            <a:spLocks noGrp="1"/>
          </p:cNvSpPr>
          <p:nvPr>
            <p:ph type="dt" sz="half" idx="10"/>
          </p:nvPr>
        </p:nvSpPr>
        <p:spPr/>
        <p:txBody>
          <a:bodyPr/>
          <a:lstStyle/>
          <a:p>
            <a:fld id="{E710D0B2-8800-4E48-BDCE-A19E57C7C5AF}" type="datetime4">
              <a:rPr lang="en-US" smtClean="0"/>
              <a:t>April 29, 2026</a:t>
            </a:fld>
            <a:endParaRPr lang="en-US" dirty="0"/>
          </a:p>
        </p:txBody>
      </p:sp>
      <p:sp>
        <p:nvSpPr>
          <p:cNvPr id="7" name="Slide Number Placeholder 6">
            <a:extLst>
              <a:ext uri="{FF2B5EF4-FFF2-40B4-BE49-F238E27FC236}">
                <a16:creationId xmlns:a16="http://schemas.microsoft.com/office/drawing/2014/main" id="{742A00A7-6A1E-80A0-8EB9-F7F0592559B3}"/>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38823126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Placeholder 1">
            <a:extLst>
              <a:ext uri="{FF2B5EF4-FFF2-40B4-BE49-F238E27FC236}">
                <a16:creationId xmlns:a16="http://schemas.microsoft.com/office/drawing/2014/main" id="{DB285AF9-0372-9C81-F75D-2589F4F48723}"/>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dirty="0"/>
              <a:t>Click to edit Master title style</a:t>
            </a:r>
          </a:p>
        </p:txBody>
      </p:sp>
      <p:sp>
        <p:nvSpPr>
          <p:cNvPr id="4" name="Footer Placeholder 3">
            <a:extLst>
              <a:ext uri="{FF2B5EF4-FFF2-40B4-BE49-F238E27FC236}">
                <a16:creationId xmlns:a16="http://schemas.microsoft.com/office/drawing/2014/main" id="{A123DE44-506E-FCA1-8F5C-9F7354AAEC2D}"/>
              </a:ext>
            </a:extLst>
          </p:cNvPr>
          <p:cNvSpPr>
            <a:spLocks noGrp="1"/>
          </p:cNvSpPr>
          <p:nvPr>
            <p:ph type="ftr" sz="quarter" idx="11"/>
          </p:nvPr>
        </p:nvSpPr>
        <p:spPr/>
        <p:txBody>
          <a:bodyPr/>
          <a:lstStyle/>
          <a:p>
            <a:endParaRPr lang="en-US" dirty="0"/>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4622DDF3-D449-4F98-B894-CB4D05D68FAC}" type="datetime4">
              <a:rPr lang="en-US" smtClean="0"/>
              <a:t>April 29, 2026</a:t>
            </a:fld>
            <a:endParaRPr lang="en-US" dirty="0"/>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5728480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lide with Social">
    <p:spTree>
      <p:nvGrpSpPr>
        <p:cNvPr id="1" name=""/>
        <p:cNvGrpSpPr/>
        <p:nvPr/>
      </p:nvGrpSpPr>
      <p:grpSpPr>
        <a:xfrm>
          <a:off x="0" y="0"/>
          <a:ext cx="0" cy="0"/>
          <a:chOff x="0" y="0"/>
          <a:chExt cx="0" cy="0"/>
        </a:xfrm>
      </p:grpSpPr>
      <p:sp>
        <p:nvSpPr>
          <p:cNvPr id="19" name="Title 1">
            <a:extLst>
              <a:ext uri="{FF2B5EF4-FFF2-40B4-BE49-F238E27FC236}">
                <a16:creationId xmlns:a16="http://schemas.microsoft.com/office/drawing/2014/main" id="{021CF500-4BD3-92C6-CCBD-156DED65A672}"/>
              </a:ext>
            </a:extLst>
          </p:cNvPr>
          <p:cNvSpPr>
            <a:spLocks noGrp="1"/>
          </p:cNvSpPr>
          <p:nvPr>
            <p:ph type="title"/>
          </p:nvPr>
        </p:nvSpPr>
        <p:spPr>
          <a:xfrm>
            <a:off x="530868" y="1430448"/>
            <a:ext cx="5565131" cy="1848259"/>
          </a:xfrm>
        </p:spPr>
        <p:txBody>
          <a:bodyPr anchor="ctr"/>
          <a:lstStyle>
            <a:lvl1pPr>
              <a:defRPr sz="4000"/>
            </a:lvl1pPr>
          </a:lstStyle>
          <a:p>
            <a:r>
              <a:rPr lang="en-US" dirty="0"/>
              <a:t>Click to edit Master title style</a:t>
            </a:r>
          </a:p>
        </p:txBody>
      </p:sp>
      <p:sp>
        <p:nvSpPr>
          <p:cNvPr id="22" name="Text Placeholder 22">
            <a:extLst>
              <a:ext uri="{FF2B5EF4-FFF2-40B4-BE49-F238E27FC236}">
                <a16:creationId xmlns:a16="http://schemas.microsoft.com/office/drawing/2014/main" id="{5BFBC12E-0B6E-E8C7-9088-B497FB49171C}"/>
              </a:ext>
            </a:extLst>
          </p:cNvPr>
          <p:cNvSpPr>
            <a:spLocks noGrp="1"/>
          </p:cNvSpPr>
          <p:nvPr>
            <p:ph type="body" sz="quarter" idx="13"/>
          </p:nvPr>
        </p:nvSpPr>
        <p:spPr>
          <a:xfrm>
            <a:off x="530868" y="3501136"/>
            <a:ext cx="5565131" cy="682625"/>
          </a:xfrm>
        </p:spPr>
        <p:txBody>
          <a:bodyPr wrap="square"/>
          <a:lstStyle>
            <a:lvl1pPr>
              <a:defRPr sz="2400" b="1">
                <a:solidFill>
                  <a:srgbClr val="00829B"/>
                </a:solidFill>
              </a:defRPr>
            </a:lvl1pPr>
            <a:lvl2pPr>
              <a:defRPr sz="2400"/>
            </a:lvl2pPr>
            <a:lvl3pPr>
              <a:defRPr sz="2400"/>
            </a:lvl3pPr>
            <a:lvl4pPr>
              <a:defRPr sz="2400"/>
            </a:lvl4pPr>
            <a:lvl5pPr>
              <a:defRPr sz="2400"/>
            </a:lvl5pPr>
          </a:lstStyle>
          <a:p>
            <a:pPr lvl="0"/>
            <a:r>
              <a:rPr lang="en-US" dirty="0"/>
              <a:t>Click to edit Master text styles</a:t>
            </a:r>
          </a:p>
        </p:txBody>
      </p:sp>
      <p:sp>
        <p:nvSpPr>
          <p:cNvPr id="21" name="Rectangle 20">
            <a:extLst>
              <a:ext uri="{FF2B5EF4-FFF2-40B4-BE49-F238E27FC236}">
                <a16:creationId xmlns:a16="http://schemas.microsoft.com/office/drawing/2014/main" id="{724F3841-022A-64DD-C790-8E712FB9DD3A}"/>
              </a:ext>
              <a:ext uri="{C183D7F6-B498-43B3-948B-1728B52AA6E4}">
                <adec:decorative xmlns:adec="http://schemas.microsoft.com/office/drawing/2017/decorative" val="1"/>
              </a:ext>
            </a:extLst>
          </p:cNvPr>
          <p:cNvSpPr/>
          <p:nvPr userDrawn="1"/>
        </p:nvSpPr>
        <p:spPr>
          <a:xfrm>
            <a:off x="7572375" y="0"/>
            <a:ext cx="4619625"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62E7750B-0863-BB91-0C67-54B5E9B868D6}"/>
              </a:ext>
            </a:extLst>
          </p:cNvPr>
          <p:cNvSpPr txBox="1"/>
          <p:nvPr userDrawn="1"/>
        </p:nvSpPr>
        <p:spPr>
          <a:xfrm>
            <a:off x="8032876" y="1370524"/>
            <a:ext cx="3625724" cy="369332"/>
          </a:xfrm>
          <a:prstGeom prst="rect">
            <a:avLst/>
          </a:prstGeom>
          <a:noFill/>
        </p:spPr>
        <p:txBody>
          <a:bodyPr wrap="square" rtlCol="0">
            <a:spAutoFit/>
          </a:bodyPr>
          <a:lstStyle/>
          <a:p>
            <a:r>
              <a:rPr lang="en-US" b="1" dirty="0"/>
              <a:t>Learn More</a:t>
            </a:r>
          </a:p>
        </p:txBody>
      </p:sp>
      <p:sp>
        <p:nvSpPr>
          <p:cNvPr id="7" name="TextBox 6">
            <a:extLst>
              <a:ext uri="{FF2B5EF4-FFF2-40B4-BE49-F238E27FC236}">
                <a16:creationId xmlns:a16="http://schemas.microsoft.com/office/drawing/2014/main" id="{3B961C0C-432D-CBAD-EA65-6543DA81C252}"/>
              </a:ext>
            </a:extLst>
          </p:cNvPr>
          <p:cNvSpPr txBox="1"/>
          <p:nvPr userDrawn="1"/>
        </p:nvSpPr>
        <p:spPr>
          <a:xfrm>
            <a:off x="8054878" y="1783080"/>
            <a:ext cx="3320924" cy="338554"/>
          </a:xfrm>
          <a:prstGeom prst="rect">
            <a:avLst/>
          </a:prstGeom>
          <a:noFill/>
        </p:spPr>
        <p:txBody>
          <a:bodyPr wrap="square" rtlCol="0">
            <a:spAutoFit/>
          </a:bodyPr>
          <a:lstStyle/>
          <a:p>
            <a:r>
              <a:rPr lang="en-US" sz="1600" dirty="0">
                <a:solidFill>
                  <a:srgbClr val="00829B"/>
                </a:solidFill>
              </a:rPr>
              <a:t>www.ercot.com</a:t>
            </a:r>
          </a:p>
        </p:txBody>
      </p:sp>
      <p:sp>
        <p:nvSpPr>
          <p:cNvPr id="8" name="TextBox 7">
            <a:extLst>
              <a:ext uri="{FF2B5EF4-FFF2-40B4-BE49-F238E27FC236}">
                <a16:creationId xmlns:a16="http://schemas.microsoft.com/office/drawing/2014/main" id="{74781169-74C0-5084-B1E5-21B24E64EBD9}"/>
              </a:ext>
            </a:extLst>
          </p:cNvPr>
          <p:cNvSpPr txBox="1"/>
          <p:nvPr userDrawn="1"/>
        </p:nvSpPr>
        <p:spPr>
          <a:xfrm>
            <a:off x="8032876" y="2442045"/>
            <a:ext cx="3625724" cy="369332"/>
          </a:xfrm>
          <a:prstGeom prst="rect">
            <a:avLst/>
          </a:prstGeom>
          <a:noFill/>
        </p:spPr>
        <p:txBody>
          <a:bodyPr wrap="square" rtlCol="0">
            <a:spAutoFit/>
          </a:bodyPr>
          <a:lstStyle/>
          <a:p>
            <a:r>
              <a:rPr lang="en-US" b="1" dirty="0"/>
              <a:t>Download ERCOT Mobile App</a:t>
            </a:r>
          </a:p>
        </p:txBody>
      </p:sp>
      <p:pic>
        <p:nvPicPr>
          <p:cNvPr id="9" name="Graphic 8" descr="Google play logo on the left and App Store logo on the right">
            <a:extLst>
              <a:ext uri="{FF2B5EF4-FFF2-40B4-BE49-F238E27FC236}">
                <a16:creationId xmlns:a16="http://schemas.microsoft.com/office/drawing/2014/main" id="{4CC00E98-A942-2688-815D-B898449C0BC2}"/>
              </a:ext>
              <a:ext uri="{C183D7F6-B498-43B3-948B-1728B52AA6E4}">
                <adec:decorative xmlns:adec="http://schemas.microsoft.com/office/drawing/2017/decorative" val="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8341368" y="2987763"/>
            <a:ext cx="2635124" cy="367447"/>
          </a:xfrm>
          <a:prstGeom prst="rect">
            <a:avLst/>
          </a:prstGeom>
        </p:spPr>
      </p:pic>
      <p:sp>
        <p:nvSpPr>
          <p:cNvPr id="10" name="TextBox 9">
            <a:extLst>
              <a:ext uri="{FF2B5EF4-FFF2-40B4-BE49-F238E27FC236}">
                <a16:creationId xmlns:a16="http://schemas.microsoft.com/office/drawing/2014/main" id="{1EBBA5BE-9DD2-6EE7-CE28-D076D6D33E94}"/>
              </a:ext>
            </a:extLst>
          </p:cNvPr>
          <p:cNvSpPr txBox="1"/>
          <p:nvPr userDrawn="1"/>
        </p:nvSpPr>
        <p:spPr>
          <a:xfrm>
            <a:off x="8054878" y="3786789"/>
            <a:ext cx="3625724" cy="369332"/>
          </a:xfrm>
          <a:prstGeom prst="rect">
            <a:avLst/>
          </a:prstGeom>
          <a:noFill/>
        </p:spPr>
        <p:txBody>
          <a:bodyPr wrap="square" rtlCol="0">
            <a:spAutoFit/>
          </a:bodyPr>
          <a:lstStyle/>
          <a:p>
            <a:r>
              <a:rPr lang="en-US" b="1" dirty="0"/>
              <a:t>Connect With Us</a:t>
            </a:r>
          </a:p>
        </p:txBody>
      </p:sp>
      <p:pic>
        <p:nvPicPr>
          <p:cNvPr id="11" name="Graphic 10" descr="Instagram icon">
            <a:extLst>
              <a:ext uri="{FF2B5EF4-FFF2-40B4-BE49-F238E27FC236}">
                <a16:creationId xmlns:a16="http://schemas.microsoft.com/office/drawing/2014/main" id="{808F1D0F-170C-B600-9B14-471787DABDB6}"/>
              </a:ext>
              <a:ext uri="{C183D7F6-B498-43B3-948B-1728B52AA6E4}">
                <adec:decorative xmlns:adec="http://schemas.microsoft.com/office/drawing/2017/decorative" val="0"/>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8326128" y="4359746"/>
            <a:ext cx="314995" cy="314995"/>
          </a:xfrm>
          <a:prstGeom prst="rect">
            <a:avLst/>
          </a:prstGeom>
        </p:spPr>
      </p:pic>
      <p:sp>
        <p:nvSpPr>
          <p:cNvPr id="12" name="TextBox 11">
            <a:extLst>
              <a:ext uri="{FF2B5EF4-FFF2-40B4-BE49-F238E27FC236}">
                <a16:creationId xmlns:a16="http://schemas.microsoft.com/office/drawing/2014/main" id="{80EB4558-FE65-DD30-A396-E7A22D6A4264}"/>
              </a:ext>
            </a:extLst>
          </p:cNvPr>
          <p:cNvSpPr txBox="1"/>
          <p:nvPr userDrawn="1"/>
        </p:nvSpPr>
        <p:spPr>
          <a:xfrm>
            <a:off x="8715473" y="4378550"/>
            <a:ext cx="3098730" cy="307777"/>
          </a:xfrm>
          <a:prstGeom prst="rect">
            <a:avLst/>
          </a:prstGeom>
          <a:noFill/>
        </p:spPr>
        <p:txBody>
          <a:bodyPr wrap="square" rtlCol="0">
            <a:spAutoFit/>
          </a:bodyPr>
          <a:lstStyle/>
          <a:p>
            <a:r>
              <a:rPr lang="en-US" sz="1400" dirty="0"/>
              <a:t>facebook.com/ERCOTISO</a:t>
            </a:r>
          </a:p>
        </p:txBody>
      </p:sp>
      <p:pic>
        <p:nvPicPr>
          <p:cNvPr id="13" name="Graphic 12" descr="Twitter or X  icon">
            <a:extLst>
              <a:ext uri="{FF2B5EF4-FFF2-40B4-BE49-F238E27FC236}">
                <a16:creationId xmlns:a16="http://schemas.microsoft.com/office/drawing/2014/main" id="{787C2377-716C-DE29-E499-06278CE1DB08}"/>
              </a:ext>
              <a:ext uri="{C183D7F6-B498-43B3-948B-1728B52AA6E4}">
                <adec:decorative xmlns:adec="http://schemas.microsoft.com/office/drawing/2017/decorative" val="0"/>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a:off x="8326128" y="4816173"/>
            <a:ext cx="314995" cy="314995"/>
          </a:xfrm>
          <a:prstGeom prst="rect">
            <a:avLst/>
          </a:prstGeom>
        </p:spPr>
      </p:pic>
      <p:sp>
        <p:nvSpPr>
          <p:cNvPr id="14" name="TextBox 13">
            <a:extLst>
              <a:ext uri="{FF2B5EF4-FFF2-40B4-BE49-F238E27FC236}">
                <a16:creationId xmlns:a16="http://schemas.microsoft.com/office/drawing/2014/main" id="{D6BFB969-D759-088E-D454-9701B3843365}"/>
              </a:ext>
            </a:extLst>
          </p:cNvPr>
          <p:cNvSpPr txBox="1"/>
          <p:nvPr userDrawn="1"/>
        </p:nvSpPr>
        <p:spPr>
          <a:xfrm>
            <a:off x="8715473" y="4823175"/>
            <a:ext cx="2108130" cy="307777"/>
          </a:xfrm>
          <a:prstGeom prst="rect">
            <a:avLst/>
          </a:prstGeom>
          <a:noFill/>
        </p:spPr>
        <p:txBody>
          <a:bodyPr wrap="square" lIns="91440" tIns="45720" rIns="91440" bIns="45720" rtlCol="0" anchor="t">
            <a:spAutoFit/>
          </a:bodyPr>
          <a:lstStyle/>
          <a:p>
            <a:r>
              <a:rPr lang="en-US" sz="1400" dirty="0"/>
              <a:t>x.com/ercot_iso</a:t>
            </a:r>
          </a:p>
        </p:txBody>
      </p:sp>
      <p:pic>
        <p:nvPicPr>
          <p:cNvPr id="15" name="Graphic 14" descr="LinkedIn icon">
            <a:extLst>
              <a:ext uri="{FF2B5EF4-FFF2-40B4-BE49-F238E27FC236}">
                <a16:creationId xmlns:a16="http://schemas.microsoft.com/office/drawing/2014/main" id="{44604974-1959-249D-D54A-C4A63E150B5F}"/>
              </a:ext>
              <a:ext uri="{C183D7F6-B498-43B3-948B-1728B52AA6E4}">
                <adec:decorative xmlns:adec="http://schemas.microsoft.com/office/drawing/2017/decorative" val="0"/>
              </a:ext>
            </a:extLst>
          </p:cNvPr>
          <p:cNvPicPr>
            <a:picLocks noChangeAspect="1"/>
          </p:cNvPicPr>
          <p:nvPr userDrawn="1"/>
        </p:nvPicPr>
        <p:blipFill>
          <a:blip r:embed="rId8">
            <a:extLst>
              <a:ext uri="{96DAC541-7B7A-43D3-8B79-37D633B846F1}">
                <asvg:svgBlip xmlns:asvg="http://schemas.microsoft.com/office/drawing/2016/SVG/main" r:embed="rId9"/>
              </a:ext>
            </a:extLst>
          </a:blip>
          <a:srcRect/>
          <a:stretch/>
        </p:blipFill>
        <p:spPr>
          <a:xfrm>
            <a:off x="8326128" y="5292078"/>
            <a:ext cx="314995" cy="314995"/>
          </a:xfrm>
          <a:prstGeom prst="rect">
            <a:avLst/>
          </a:prstGeom>
        </p:spPr>
      </p:pic>
      <p:sp>
        <p:nvSpPr>
          <p:cNvPr id="16" name="TextBox 15">
            <a:extLst>
              <a:ext uri="{FF2B5EF4-FFF2-40B4-BE49-F238E27FC236}">
                <a16:creationId xmlns:a16="http://schemas.microsoft.com/office/drawing/2014/main" id="{2405696A-1EA6-9F4D-1D36-33EB7B0D95CF}"/>
              </a:ext>
            </a:extLst>
          </p:cNvPr>
          <p:cNvSpPr txBox="1"/>
          <p:nvPr userDrawn="1"/>
        </p:nvSpPr>
        <p:spPr>
          <a:xfrm>
            <a:off x="8715473" y="5299080"/>
            <a:ext cx="3132351" cy="307777"/>
          </a:xfrm>
          <a:prstGeom prst="rect">
            <a:avLst/>
          </a:prstGeom>
          <a:noFill/>
        </p:spPr>
        <p:txBody>
          <a:bodyPr wrap="square" lIns="91440" tIns="45720" rIns="91440" bIns="45720" rtlCol="0" anchor="t">
            <a:spAutoFit/>
          </a:bodyPr>
          <a:lstStyle/>
          <a:p>
            <a:r>
              <a:rPr lang="en-US" sz="1400" dirty="0"/>
              <a:t>linkedin.com/company/ercot</a:t>
            </a:r>
          </a:p>
        </p:txBody>
      </p:sp>
      <p:pic>
        <p:nvPicPr>
          <p:cNvPr id="17" name="Graphic 16" descr="Instagram icon">
            <a:extLst>
              <a:ext uri="{FF2B5EF4-FFF2-40B4-BE49-F238E27FC236}">
                <a16:creationId xmlns:a16="http://schemas.microsoft.com/office/drawing/2014/main" id="{253A132C-4DFA-62F1-D25A-9C176280377F}"/>
              </a:ext>
              <a:ext uri="{C183D7F6-B498-43B3-948B-1728B52AA6E4}">
                <adec:decorative xmlns:adec="http://schemas.microsoft.com/office/drawing/2017/decorative" val="0"/>
              </a:ext>
            </a:extLst>
          </p:cNvPr>
          <p:cNvPicPr>
            <a:picLocks noChangeAspect="1"/>
          </p:cNvPicPr>
          <p:nvPr userDrawn="1"/>
        </p:nvPicPr>
        <p:blipFill>
          <a:blip r:embed="rId10">
            <a:extLst>
              <a:ext uri="{96DAC541-7B7A-43D3-8B79-37D633B846F1}">
                <asvg:svgBlip xmlns:asvg="http://schemas.microsoft.com/office/drawing/2016/SVG/main" r:embed="rId11"/>
              </a:ext>
            </a:extLst>
          </a:blip>
          <a:stretch>
            <a:fillRect/>
          </a:stretch>
        </p:blipFill>
        <p:spPr>
          <a:xfrm>
            <a:off x="8326128" y="5773360"/>
            <a:ext cx="314996" cy="314996"/>
          </a:xfrm>
          <a:prstGeom prst="rect">
            <a:avLst/>
          </a:prstGeom>
        </p:spPr>
      </p:pic>
      <p:sp>
        <p:nvSpPr>
          <p:cNvPr id="18" name="TextBox 17">
            <a:extLst>
              <a:ext uri="{FF2B5EF4-FFF2-40B4-BE49-F238E27FC236}">
                <a16:creationId xmlns:a16="http://schemas.microsoft.com/office/drawing/2014/main" id="{C36F1584-300D-A8F1-CE34-0DF564E44055}"/>
              </a:ext>
              <a:ext uri="{C183D7F6-B498-43B3-948B-1728B52AA6E4}">
                <adec:decorative xmlns:adec="http://schemas.microsoft.com/office/drawing/2017/decorative" val="0"/>
              </a:ext>
            </a:extLst>
          </p:cNvPr>
          <p:cNvSpPr txBox="1"/>
          <p:nvPr userDrawn="1"/>
        </p:nvSpPr>
        <p:spPr>
          <a:xfrm>
            <a:off x="8706121" y="5773359"/>
            <a:ext cx="3132351" cy="307777"/>
          </a:xfrm>
          <a:prstGeom prst="rect">
            <a:avLst/>
          </a:prstGeom>
          <a:noFill/>
        </p:spPr>
        <p:txBody>
          <a:bodyPr wrap="square" lIns="91440" tIns="45720" rIns="91440" bIns="45720" rtlCol="0" anchor="t">
            <a:spAutoFit/>
          </a:bodyPr>
          <a:lstStyle/>
          <a:p>
            <a:r>
              <a:rPr lang="en-US" sz="1400" dirty="0"/>
              <a:t>instagram.com/ercot_iso</a:t>
            </a:r>
          </a:p>
        </p:txBody>
      </p:sp>
      <p:sp>
        <p:nvSpPr>
          <p:cNvPr id="20" name="Footer Placeholder 3">
            <a:extLst>
              <a:ext uri="{FF2B5EF4-FFF2-40B4-BE49-F238E27FC236}">
                <a16:creationId xmlns:a16="http://schemas.microsoft.com/office/drawing/2014/main" id="{7C754C4F-B602-D803-BB7A-BEE1415CE0E5}"/>
              </a:ext>
            </a:extLst>
          </p:cNvPr>
          <p:cNvSpPr>
            <a:spLocks noGrp="1"/>
          </p:cNvSpPr>
          <p:nvPr>
            <p:ph type="ftr" sz="quarter" idx="11"/>
          </p:nvPr>
        </p:nvSpPr>
        <p:spPr>
          <a:xfrm>
            <a:off x="530869" y="6356350"/>
            <a:ext cx="5565131" cy="365125"/>
          </a:xfrm>
        </p:spPr>
        <p:txBody>
          <a:bodyPr/>
          <a:lstStyle/>
          <a:p>
            <a:endParaRPr lang="en-US" dirty="0"/>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4622DDF3-D449-4F98-B894-CB4D05D68FAC}" type="datetime4">
              <a:rPr lang="en-US" smtClean="0"/>
              <a:t>April 29, 2026</a:t>
            </a:fld>
            <a:endParaRPr lang="en-US" dirty="0"/>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178605609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ection Slide">
    <p:spTree>
      <p:nvGrpSpPr>
        <p:cNvPr id="1" name=""/>
        <p:cNvGrpSpPr/>
        <p:nvPr/>
      </p:nvGrpSpPr>
      <p:grpSpPr>
        <a:xfrm>
          <a:off x="0" y="0"/>
          <a:ext cx="0" cy="0"/>
          <a:chOff x="0" y="0"/>
          <a:chExt cx="0" cy="0"/>
        </a:xfrm>
      </p:grpSpPr>
      <p:sp>
        <p:nvSpPr>
          <p:cNvPr id="24" name="Title 1">
            <a:extLst>
              <a:ext uri="{FF2B5EF4-FFF2-40B4-BE49-F238E27FC236}">
                <a16:creationId xmlns:a16="http://schemas.microsoft.com/office/drawing/2014/main" id="{0511CB1D-D7A8-8516-A8D6-FDE88BB37837}"/>
              </a:ext>
            </a:extLst>
          </p:cNvPr>
          <p:cNvSpPr>
            <a:spLocks noGrp="1"/>
          </p:cNvSpPr>
          <p:nvPr>
            <p:ph type="title"/>
          </p:nvPr>
        </p:nvSpPr>
        <p:spPr>
          <a:xfrm>
            <a:off x="530868" y="1430448"/>
            <a:ext cx="5565132" cy="1848259"/>
          </a:xfrm>
        </p:spPr>
        <p:txBody>
          <a:bodyPr anchor="ctr"/>
          <a:lstStyle>
            <a:lvl1pPr>
              <a:defRPr sz="4000"/>
            </a:lvl1pPr>
          </a:lstStyle>
          <a:p>
            <a:r>
              <a:rPr lang="en-US" dirty="0"/>
              <a:t>Click to edit Master title style</a:t>
            </a:r>
          </a:p>
        </p:txBody>
      </p:sp>
      <p:sp>
        <p:nvSpPr>
          <p:cNvPr id="26" name="Text Placeholder 22">
            <a:extLst>
              <a:ext uri="{FF2B5EF4-FFF2-40B4-BE49-F238E27FC236}">
                <a16:creationId xmlns:a16="http://schemas.microsoft.com/office/drawing/2014/main" id="{7DB85F87-C4AC-5AA2-4395-ABB6B533D5DF}"/>
              </a:ext>
            </a:extLst>
          </p:cNvPr>
          <p:cNvSpPr>
            <a:spLocks noGrp="1"/>
          </p:cNvSpPr>
          <p:nvPr>
            <p:ph type="body" sz="quarter" idx="13"/>
          </p:nvPr>
        </p:nvSpPr>
        <p:spPr>
          <a:xfrm>
            <a:off x="530868" y="3501136"/>
            <a:ext cx="5565132" cy="682625"/>
          </a:xfrm>
        </p:spPr>
        <p:txBody>
          <a:bodyPr wrap="square"/>
          <a:lstStyle>
            <a:lvl1pPr>
              <a:defRPr sz="2400" b="1">
                <a:solidFill>
                  <a:srgbClr val="00829B"/>
                </a:solidFill>
              </a:defRPr>
            </a:lvl1pPr>
            <a:lvl2pPr>
              <a:defRPr sz="2400"/>
            </a:lvl2pPr>
            <a:lvl3pPr>
              <a:defRPr sz="2400"/>
            </a:lvl3pPr>
            <a:lvl4pPr>
              <a:defRPr sz="2400"/>
            </a:lvl4pPr>
            <a:lvl5pPr>
              <a:defRPr sz="2400"/>
            </a:lvl5pPr>
          </a:lstStyle>
          <a:p>
            <a:pPr lvl="0"/>
            <a:r>
              <a:rPr lang="en-US" dirty="0"/>
              <a:t>Click to edit Master text styles</a:t>
            </a:r>
          </a:p>
        </p:txBody>
      </p:sp>
      <p:sp>
        <p:nvSpPr>
          <p:cNvPr id="25" name="Footer Placeholder 3">
            <a:extLst>
              <a:ext uri="{FF2B5EF4-FFF2-40B4-BE49-F238E27FC236}">
                <a16:creationId xmlns:a16="http://schemas.microsoft.com/office/drawing/2014/main" id="{524951DF-39E3-E4DB-EB22-28C36CEEB99F}"/>
              </a:ext>
            </a:extLst>
          </p:cNvPr>
          <p:cNvSpPr>
            <a:spLocks noGrp="1"/>
          </p:cNvSpPr>
          <p:nvPr>
            <p:ph type="ftr" sz="quarter" idx="11"/>
          </p:nvPr>
        </p:nvSpPr>
        <p:spPr>
          <a:xfrm>
            <a:off x="530869" y="6356350"/>
            <a:ext cx="8010526" cy="365125"/>
          </a:xfrm>
        </p:spPr>
        <p:txBody>
          <a:bodyPr/>
          <a:lstStyle/>
          <a:p>
            <a:endParaRPr lang="en-US" dirty="0"/>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4622DDF3-D449-4F98-B894-CB4D05D68FAC}" type="datetime4">
              <a:rPr lang="en-US" smtClean="0"/>
              <a:t>April 29, 2026</a:t>
            </a:fld>
            <a:endParaRPr lang="en-US" dirty="0"/>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270994299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Appendix1">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724F3841-022A-64DD-C790-8E712FB9DD3A}"/>
              </a:ext>
              <a:ext uri="{C183D7F6-B498-43B3-948B-1728B52AA6E4}">
                <adec:decorative xmlns:adec="http://schemas.microsoft.com/office/drawing/2017/decorative" val="1"/>
              </a:ext>
            </a:extLst>
          </p:cNvPr>
          <p:cNvSpPr/>
          <p:nvPr userDrawn="1"/>
        </p:nvSpPr>
        <p:spPr>
          <a:xfrm>
            <a:off x="0" y="0"/>
            <a:ext cx="4619625"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9" name="Graphic 18" descr="ERCOT logo">
            <a:extLst>
              <a:ext uri="{FF2B5EF4-FFF2-40B4-BE49-F238E27FC236}">
                <a16:creationId xmlns:a16="http://schemas.microsoft.com/office/drawing/2014/main" id="{B751E01E-9D1B-AB32-9537-F544F49949EB}"/>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37956" y="108220"/>
            <a:ext cx="703682" cy="259285"/>
          </a:xfrm>
          <a:prstGeom prst="rect">
            <a:avLst/>
          </a:prstGeom>
        </p:spPr>
      </p:pic>
      <p:sp>
        <p:nvSpPr>
          <p:cNvPr id="2" name="Title 1">
            <a:extLst>
              <a:ext uri="{FF2B5EF4-FFF2-40B4-BE49-F238E27FC236}">
                <a16:creationId xmlns:a16="http://schemas.microsoft.com/office/drawing/2014/main" id="{C5AB5A33-CD56-3912-4016-20DF30F14CCA}"/>
              </a:ext>
            </a:extLst>
          </p:cNvPr>
          <p:cNvSpPr>
            <a:spLocks noGrp="1"/>
          </p:cNvSpPr>
          <p:nvPr>
            <p:ph type="title"/>
          </p:nvPr>
        </p:nvSpPr>
        <p:spPr>
          <a:xfrm>
            <a:off x="530869" y="1430448"/>
            <a:ext cx="4064224" cy="1848259"/>
          </a:xfrm>
        </p:spPr>
        <p:txBody>
          <a:bodyPr anchor="ctr"/>
          <a:lstStyle>
            <a:lvl1pPr>
              <a:defRPr sz="4000"/>
            </a:lvl1pPr>
          </a:lstStyle>
          <a:p>
            <a:r>
              <a:rPr lang="en-US" dirty="0"/>
              <a:t>Click to edit Master title style</a:t>
            </a:r>
          </a:p>
        </p:txBody>
      </p:sp>
      <p:sp>
        <p:nvSpPr>
          <p:cNvPr id="23" name="Text Placeholder 22">
            <a:extLst>
              <a:ext uri="{FF2B5EF4-FFF2-40B4-BE49-F238E27FC236}">
                <a16:creationId xmlns:a16="http://schemas.microsoft.com/office/drawing/2014/main" id="{113BE72E-F22F-EA59-A56F-ACBBDAEAF810}"/>
              </a:ext>
            </a:extLst>
          </p:cNvPr>
          <p:cNvSpPr>
            <a:spLocks noGrp="1"/>
          </p:cNvSpPr>
          <p:nvPr>
            <p:ph type="body" sz="quarter" idx="13"/>
          </p:nvPr>
        </p:nvSpPr>
        <p:spPr>
          <a:xfrm>
            <a:off x="530869" y="3501136"/>
            <a:ext cx="4078434" cy="682625"/>
          </a:xfrm>
        </p:spPr>
        <p:txBody>
          <a:bodyPr wrap="square"/>
          <a:lstStyle>
            <a:lvl1pPr>
              <a:defRPr sz="2400" b="1">
                <a:solidFill>
                  <a:srgbClr val="00829B"/>
                </a:solidFill>
              </a:defRPr>
            </a:lvl1pPr>
            <a:lvl2pPr>
              <a:defRPr sz="2400"/>
            </a:lvl2pPr>
            <a:lvl3pPr>
              <a:defRPr sz="2400"/>
            </a:lvl3pPr>
            <a:lvl4pPr>
              <a:defRPr sz="2400"/>
            </a:lvl4pPr>
            <a:lvl5pPr>
              <a:defRPr sz="2400"/>
            </a:lvl5pPr>
          </a:lstStyle>
          <a:p>
            <a:pPr lvl="0"/>
            <a:r>
              <a:rPr lang="en-US" dirty="0"/>
              <a:t>Click to edit Master text styles</a:t>
            </a:r>
          </a:p>
        </p:txBody>
      </p:sp>
      <p:sp>
        <p:nvSpPr>
          <p:cNvPr id="7" name="Text Placeholder 6">
            <a:extLst>
              <a:ext uri="{FF2B5EF4-FFF2-40B4-BE49-F238E27FC236}">
                <a16:creationId xmlns:a16="http://schemas.microsoft.com/office/drawing/2014/main" id="{6A05AE35-B341-C586-A0DD-9B916DA1D819}"/>
              </a:ext>
            </a:extLst>
          </p:cNvPr>
          <p:cNvSpPr>
            <a:spLocks noGrp="1"/>
          </p:cNvSpPr>
          <p:nvPr>
            <p:ph type="body" sz="quarter" idx="14"/>
          </p:nvPr>
        </p:nvSpPr>
        <p:spPr>
          <a:xfrm>
            <a:off x="5076825" y="1371600"/>
            <a:ext cx="6581775" cy="4800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a:extLst>
              <a:ext uri="{FF2B5EF4-FFF2-40B4-BE49-F238E27FC236}">
                <a16:creationId xmlns:a16="http://schemas.microsoft.com/office/drawing/2014/main" id="{A123DE44-506E-FCA1-8F5C-9F7354AAEC2D}"/>
              </a:ext>
            </a:extLst>
          </p:cNvPr>
          <p:cNvSpPr>
            <a:spLocks noGrp="1"/>
          </p:cNvSpPr>
          <p:nvPr>
            <p:ph type="ftr" sz="quarter" idx="11"/>
          </p:nvPr>
        </p:nvSpPr>
        <p:spPr>
          <a:xfrm>
            <a:off x="530869" y="6356350"/>
            <a:ext cx="8010526" cy="365125"/>
          </a:xfrm>
        </p:spPr>
        <p:txBody>
          <a:bodyPr/>
          <a:lstStyle/>
          <a:p>
            <a:endParaRPr lang="en-US" dirty="0"/>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4622DDF3-D449-4F98-B894-CB4D05D68FAC}" type="datetime4">
              <a:rPr lang="en-US" smtClean="0"/>
              <a:t>April 29, 2026</a:t>
            </a:fld>
            <a:endParaRPr lang="en-US" dirty="0"/>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dirty="0"/>
          </a:p>
        </p:txBody>
      </p:sp>
      <p:grpSp>
        <p:nvGrpSpPr>
          <p:cNvPr id="8" name="Group 7" descr="Confidential document label">
            <a:extLst>
              <a:ext uri="{FF2B5EF4-FFF2-40B4-BE49-F238E27FC236}">
                <a16:creationId xmlns:a16="http://schemas.microsoft.com/office/drawing/2014/main" id="{CDD9FF63-9408-EDE4-8E4D-207871A99374}"/>
              </a:ext>
            </a:extLst>
          </p:cNvPr>
          <p:cNvGrpSpPr/>
          <p:nvPr userDrawn="1"/>
        </p:nvGrpSpPr>
        <p:grpSpPr>
          <a:xfrm>
            <a:off x="-91688" y="457199"/>
            <a:ext cx="1162970" cy="358775"/>
            <a:chOff x="-91688" y="6362698"/>
            <a:chExt cx="1162970" cy="358775"/>
          </a:xfrm>
        </p:grpSpPr>
        <p:sp>
          <p:nvSpPr>
            <p:cNvPr id="9" name="Rectangle 8">
              <a:extLst>
                <a:ext uri="{FF2B5EF4-FFF2-40B4-BE49-F238E27FC236}">
                  <a16:creationId xmlns:a16="http://schemas.microsoft.com/office/drawing/2014/main" id="{40E25432-F52F-28E3-5AF1-36B3BEC45282}"/>
                </a:ext>
              </a:extLst>
            </p:cNvPr>
            <p:cNvSpPr/>
            <p:nvPr/>
          </p:nvSpPr>
          <p:spPr>
            <a:xfrm rot="10800000">
              <a:off x="-12035" y="6362698"/>
              <a:ext cx="986590" cy="358775"/>
            </a:xfrm>
            <a:prstGeom prst="rect">
              <a:avLst/>
            </a:prstGeom>
            <a:solidFill>
              <a:srgbClr val="0082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a:extLst>
                <a:ext uri="{FF2B5EF4-FFF2-40B4-BE49-F238E27FC236}">
                  <a16:creationId xmlns:a16="http://schemas.microsoft.com/office/drawing/2014/main" id="{89B3A409-F400-7551-A8C4-6293E631585B}"/>
                </a:ext>
              </a:extLst>
            </p:cNvPr>
            <p:cNvSpPr txBox="1"/>
            <p:nvPr/>
          </p:nvSpPr>
          <p:spPr>
            <a:xfrm>
              <a:off x="-91688" y="6427015"/>
              <a:ext cx="1162970" cy="230832"/>
            </a:xfrm>
            <a:prstGeom prst="rect">
              <a:avLst/>
            </a:prstGeom>
            <a:noFill/>
          </p:spPr>
          <p:txBody>
            <a:bodyPr wrap="square" rtlCol="0">
              <a:spAutoFit/>
            </a:bodyPr>
            <a:lstStyle/>
            <a:p>
              <a:pPr algn="ctr"/>
              <a:r>
                <a:rPr lang="en-US" sz="900" b="1" spc="80" baseline="0" dirty="0">
                  <a:solidFill>
                    <a:schemeClr val="bg1"/>
                  </a:solidFill>
                </a:rPr>
                <a:t>PUBLIC</a:t>
              </a:r>
            </a:p>
          </p:txBody>
        </p:sp>
      </p:grpSp>
    </p:spTree>
    <p:extLst>
      <p:ext uri="{BB962C8B-B14F-4D97-AF65-F5344CB8AC3E}">
        <p14:creationId xmlns:p14="http://schemas.microsoft.com/office/powerpoint/2010/main" val="19646740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C9C062-513C-DF24-5E8C-7A974D572078}"/>
              </a:ext>
            </a:extLst>
          </p:cNvPr>
          <p:cNvSpPr>
            <a:spLocks noGrp="1"/>
          </p:cNvSpPr>
          <p:nvPr>
            <p:ph type="ctrTitle"/>
          </p:nvPr>
        </p:nvSpPr>
        <p:spPr>
          <a:xfrm>
            <a:off x="533400" y="1122363"/>
            <a:ext cx="11125200" cy="2387600"/>
          </a:xfrm>
        </p:spPr>
        <p:txBody>
          <a:bodyPr anchor="ctr">
            <a:normAutofit/>
          </a:bodyPr>
          <a:lstStyle>
            <a:lvl1pPr algn="ctr">
              <a:defRPr sz="4000"/>
            </a:lvl1pPr>
          </a:lstStyle>
          <a:p>
            <a:r>
              <a:rPr lang="en-US"/>
              <a:t>Click to edit Master title style</a:t>
            </a:r>
          </a:p>
        </p:txBody>
      </p:sp>
      <p:sp>
        <p:nvSpPr>
          <p:cNvPr id="3" name="Subtitle 2">
            <a:extLst>
              <a:ext uri="{FF2B5EF4-FFF2-40B4-BE49-F238E27FC236}">
                <a16:creationId xmlns:a16="http://schemas.microsoft.com/office/drawing/2014/main" id="{532C3F11-2763-0216-A1B0-5E8B4FA80139}"/>
              </a:ext>
            </a:extLst>
          </p:cNvPr>
          <p:cNvSpPr>
            <a:spLocks noGrp="1"/>
          </p:cNvSpPr>
          <p:nvPr>
            <p:ph type="subTitle" idx="1"/>
          </p:nvPr>
        </p:nvSpPr>
        <p:spPr>
          <a:xfrm>
            <a:off x="533400" y="3602038"/>
            <a:ext cx="11125200" cy="1655762"/>
          </a:xfrm>
        </p:spPr>
        <p:txBody>
          <a:bodyPr wrap="square"/>
          <a:lstStyle>
            <a:lvl1pPr marL="0" indent="0" algn="ctr">
              <a:buNone/>
              <a:defRPr sz="2400" b="1">
                <a:solidFill>
                  <a:srgbClr val="00829B"/>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5" name="Footer Placeholder 4">
            <a:extLst>
              <a:ext uri="{FF2B5EF4-FFF2-40B4-BE49-F238E27FC236}">
                <a16:creationId xmlns:a16="http://schemas.microsoft.com/office/drawing/2014/main" id="{E95C98B8-43D7-C7B4-9956-25AC1BBC5587}"/>
              </a:ext>
            </a:extLst>
          </p:cNvPr>
          <p:cNvSpPr>
            <a:spLocks noGrp="1"/>
          </p:cNvSpPr>
          <p:nvPr>
            <p:ph type="ftr" sz="quarter" idx="11"/>
          </p:nvPr>
        </p:nvSpPr>
        <p:spPr/>
        <p:txBody>
          <a:bodyPr/>
          <a:lstStyle/>
          <a:p>
            <a:endParaRPr lang="en-US" dirty="0"/>
          </a:p>
        </p:txBody>
      </p:sp>
      <p:sp>
        <p:nvSpPr>
          <p:cNvPr id="4" name="Date Placeholder 3">
            <a:extLst>
              <a:ext uri="{FF2B5EF4-FFF2-40B4-BE49-F238E27FC236}">
                <a16:creationId xmlns:a16="http://schemas.microsoft.com/office/drawing/2014/main" id="{C6E9BF30-5D82-5572-733E-882E0C0D3307}"/>
              </a:ext>
            </a:extLst>
          </p:cNvPr>
          <p:cNvSpPr>
            <a:spLocks noGrp="1"/>
          </p:cNvSpPr>
          <p:nvPr>
            <p:ph type="dt" sz="half" idx="10"/>
          </p:nvPr>
        </p:nvSpPr>
        <p:spPr/>
        <p:txBody>
          <a:bodyPr/>
          <a:lstStyle/>
          <a:p>
            <a:fld id="{8D345B5F-6A76-46F9-AC11-757A044249AE}" type="datetime4">
              <a:rPr lang="en-US" smtClean="0"/>
              <a:t>April 29, 2026</a:t>
            </a:fld>
            <a:endParaRPr lang="en-US" dirty="0"/>
          </a:p>
        </p:txBody>
      </p:sp>
      <p:sp>
        <p:nvSpPr>
          <p:cNvPr id="6" name="Slide Number Placeholder 5">
            <a:extLst>
              <a:ext uri="{FF2B5EF4-FFF2-40B4-BE49-F238E27FC236}">
                <a16:creationId xmlns:a16="http://schemas.microsoft.com/office/drawing/2014/main" id="{BB5906F4-426A-AD9D-021A-D7E95E349F77}"/>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42651303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Title Placeholder 1">
            <a:extLst>
              <a:ext uri="{FF2B5EF4-FFF2-40B4-BE49-F238E27FC236}">
                <a16:creationId xmlns:a16="http://schemas.microsoft.com/office/drawing/2014/main" id="{27592878-2087-441A-BF63-8BAC672970F6}"/>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endParaRPr lang="en-US" dirty="0"/>
          </a:p>
        </p:txBody>
      </p:sp>
      <p:sp>
        <p:nvSpPr>
          <p:cNvPr id="10" name="Text Placeholder 9">
            <a:extLst>
              <a:ext uri="{FF2B5EF4-FFF2-40B4-BE49-F238E27FC236}">
                <a16:creationId xmlns:a16="http://schemas.microsoft.com/office/drawing/2014/main" id="{D75DFB14-F372-06CE-E1C3-58DFC53BCF1F}"/>
              </a:ext>
            </a:extLst>
          </p:cNvPr>
          <p:cNvSpPr>
            <a:spLocks noGrp="1"/>
          </p:cNvSpPr>
          <p:nvPr>
            <p:ph type="body" sz="quarter" idx="16"/>
          </p:nvPr>
        </p:nvSpPr>
        <p:spPr>
          <a:xfrm>
            <a:off x="495300" y="1676400"/>
            <a:ext cx="11187714"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a:xfrm>
            <a:off x="533400" y="6356350"/>
            <a:ext cx="8010526" cy="365125"/>
          </a:xfrm>
        </p:spPr>
        <p:txBody>
          <a:bodyPr/>
          <a:lstStyle/>
          <a:p>
            <a:endParaRPr lang="en-US" dirty="0"/>
          </a:p>
        </p:txBody>
      </p:sp>
      <p:sp>
        <p:nvSpPr>
          <p:cNvPr id="6" name="Date Placeholder 3">
            <a:extLst>
              <a:ext uri="{FF2B5EF4-FFF2-40B4-BE49-F238E27FC236}">
                <a16:creationId xmlns:a16="http://schemas.microsoft.com/office/drawing/2014/main" id="{FCF93DBC-D2B3-EAA9-B573-4CBB1A9ECD37}"/>
              </a:ext>
            </a:extLst>
          </p:cNvPr>
          <p:cNvSpPr>
            <a:spLocks noGrp="1"/>
          </p:cNvSpPr>
          <p:nvPr>
            <p:ph type="dt" sz="half" idx="10"/>
          </p:nvPr>
        </p:nvSpPr>
        <p:spPr>
          <a:xfrm>
            <a:off x="8716884" y="6356350"/>
            <a:ext cx="2773273" cy="365125"/>
          </a:xfrm>
        </p:spPr>
        <p:txBody>
          <a:bodyPr/>
          <a:lstStyle/>
          <a:p>
            <a:fld id="{14560760-0B16-41B8-81DA-58FA2187E1CC}" type="datetime4">
              <a:rPr lang="en-US" smtClean="0"/>
              <a:t>April 29, 2026</a:t>
            </a:fld>
            <a:endParaRPr lang="en-US" dirty="0"/>
          </a:p>
        </p:txBody>
      </p:sp>
      <p:sp>
        <p:nvSpPr>
          <p:cNvPr id="11"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a:xfrm>
            <a:off x="11658600" y="6356350"/>
            <a:ext cx="533400" cy="365125"/>
          </a:xfrm>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8794742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Keynote and Image">
    <p:spTree>
      <p:nvGrpSpPr>
        <p:cNvPr id="1" name=""/>
        <p:cNvGrpSpPr/>
        <p:nvPr/>
      </p:nvGrpSpPr>
      <p:grpSpPr>
        <a:xfrm>
          <a:off x="0" y="0"/>
          <a:ext cx="0" cy="0"/>
          <a:chOff x="0" y="0"/>
          <a:chExt cx="0" cy="0"/>
        </a:xfrm>
      </p:grpSpPr>
      <p:sp>
        <p:nvSpPr>
          <p:cNvPr id="8" name="Title Placeholder 1">
            <a:extLst>
              <a:ext uri="{FF2B5EF4-FFF2-40B4-BE49-F238E27FC236}">
                <a16:creationId xmlns:a16="http://schemas.microsoft.com/office/drawing/2014/main" id="{698A9E75-460B-F928-5105-B8FF5327AB58}"/>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p>
        </p:txBody>
      </p:sp>
      <p:sp>
        <p:nvSpPr>
          <p:cNvPr id="11" name="Text Placeholder 10">
            <a:extLst>
              <a:ext uri="{FF2B5EF4-FFF2-40B4-BE49-F238E27FC236}">
                <a16:creationId xmlns:a16="http://schemas.microsoft.com/office/drawing/2014/main" id="{648759D8-B0A7-2B10-9F64-81A8CC0F5760}"/>
              </a:ext>
            </a:extLst>
          </p:cNvPr>
          <p:cNvSpPr>
            <a:spLocks noGrp="1"/>
          </p:cNvSpPr>
          <p:nvPr>
            <p:ph type="body" sz="quarter" idx="16"/>
          </p:nvPr>
        </p:nvSpPr>
        <p:spPr>
          <a:xfrm>
            <a:off x="495300" y="1676400"/>
            <a:ext cx="5394223" cy="45179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6331972" y="4630994"/>
            <a:ext cx="5326623" cy="1577301"/>
          </a:xfrm>
          <a:prstGeom prst="foldedCorner">
            <a:avLst>
              <a:gd name="adj" fmla="val 16667"/>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7F8B62A2-45B4-4ECA-8168-BE9383DA5644}" type="datetime4">
              <a:rPr lang="en-US" smtClean="0"/>
              <a:t>April 29, 2026</a:t>
            </a:fld>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
        <p:nvSpPr>
          <p:cNvPr id="2" name="Picture Placeholder 2">
            <a:extLst>
              <a:ext uri="{FF2B5EF4-FFF2-40B4-BE49-F238E27FC236}">
                <a16:creationId xmlns:a16="http://schemas.microsoft.com/office/drawing/2014/main" id="{B0CE8C99-4E3A-25C3-1E3E-9D611CA96078}"/>
              </a:ext>
              <a:ext uri="{C183D7F6-B498-43B3-948B-1728B52AA6E4}">
                <adec:decorative xmlns:adec="http://schemas.microsoft.com/office/drawing/2017/decorative" val="1"/>
              </a:ext>
            </a:extLst>
          </p:cNvPr>
          <p:cNvSpPr>
            <a:spLocks noGrp="1"/>
          </p:cNvSpPr>
          <p:nvPr>
            <p:ph type="pic" idx="1"/>
          </p:nvPr>
        </p:nvSpPr>
        <p:spPr>
          <a:xfrm>
            <a:off x="6322142" y="1661652"/>
            <a:ext cx="5336458" cy="2772696"/>
          </a:xfrm>
        </p:spPr>
        <p:txBody>
          <a:bodyPr/>
          <a:lstStyle>
            <a:lvl1pPr marL="0" indent="0">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Tree>
    <p:extLst>
      <p:ext uri="{BB962C8B-B14F-4D97-AF65-F5344CB8AC3E}">
        <p14:creationId xmlns:p14="http://schemas.microsoft.com/office/powerpoint/2010/main" val="2863742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Keynote and Image in Sidebar">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F05638A-F774-C6DB-0DC6-A2F6139BCE38}"/>
              </a:ext>
              <a:ext uri="{C183D7F6-B498-43B3-948B-1728B52AA6E4}">
                <adec:decorative xmlns:adec="http://schemas.microsoft.com/office/drawing/2017/decorative" val="1"/>
              </a:ext>
            </a:extLst>
          </p:cNvPr>
          <p:cNvSpPr/>
          <p:nvPr userDrawn="1"/>
        </p:nvSpPr>
        <p:spPr>
          <a:xfrm>
            <a:off x="6096001" y="0"/>
            <a:ext cx="6096000"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Placeholder 1">
            <a:extLst>
              <a:ext uri="{FF2B5EF4-FFF2-40B4-BE49-F238E27FC236}">
                <a16:creationId xmlns:a16="http://schemas.microsoft.com/office/drawing/2014/main" id="{698A9E75-460B-F928-5105-B8FF5327AB58}"/>
              </a:ext>
            </a:extLst>
          </p:cNvPr>
          <p:cNvSpPr>
            <a:spLocks noGrp="1"/>
          </p:cNvSpPr>
          <p:nvPr>
            <p:ph type="title"/>
          </p:nvPr>
        </p:nvSpPr>
        <p:spPr>
          <a:xfrm>
            <a:off x="1257300" y="457200"/>
            <a:ext cx="4648200" cy="914400"/>
          </a:xfrm>
          <a:prstGeom prst="rect">
            <a:avLst/>
          </a:prstGeom>
          <a:noFill/>
        </p:spPr>
        <p:txBody>
          <a:bodyPr vert="horz" lIns="0" tIns="0" rIns="0" bIns="0" rtlCol="0" anchor="t">
            <a:normAutofit/>
          </a:bodyPr>
          <a:lstStyle/>
          <a:p>
            <a:r>
              <a:rPr lang="en-US"/>
              <a:t>Click to edit Master title style</a:t>
            </a:r>
          </a:p>
        </p:txBody>
      </p:sp>
      <p:sp>
        <p:nvSpPr>
          <p:cNvPr id="11" name="Text Placeholder 10">
            <a:extLst>
              <a:ext uri="{FF2B5EF4-FFF2-40B4-BE49-F238E27FC236}">
                <a16:creationId xmlns:a16="http://schemas.microsoft.com/office/drawing/2014/main" id="{648759D8-B0A7-2B10-9F64-81A8CC0F5760}"/>
              </a:ext>
            </a:extLst>
          </p:cNvPr>
          <p:cNvSpPr>
            <a:spLocks noGrp="1"/>
          </p:cNvSpPr>
          <p:nvPr>
            <p:ph type="body" sz="quarter" idx="16"/>
          </p:nvPr>
        </p:nvSpPr>
        <p:spPr>
          <a:xfrm>
            <a:off x="495300" y="1676400"/>
            <a:ext cx="5394223" cy="45179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6331972" y="4630994"/>
            <a:ext cx="5326623" cy="1577301"/>
          </a:xfrm>
          <a:prstGeom prst="foldedCorner">
            <a:avLst>
              <a:gd name="adj" fmla="val 16667"/>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5EC2E430-0983-479E-8535-00F341009C9B}" type="datetime4">
              <a:rPr lang="en-US" smtClean="0"/>
              <a:t>April 29, 2026</a:t>
            </a:fld>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
        <p:nvSpPr>
          <p:cNvPr id="2" name="Picture Placeholder 2">
            <a:extLst>
              <a:ext uri="{FF2B5EF4-FFF2-40B4-BE49-F238E27FC236}">
                <a16:creationId xmlns:a16="http://schemas.microsoft.com/office/drawing/2014/main" id="{B0CE8C99-4E3A-25C3-1E3E-9D611CA96078}"/>
              </a:ext>
              <a:ext uri="{C183D7F6-B498-43B3-948B-1728B52AA6E4}">
                <adec:decorative xmlns:adec="http://schemas.microsoft.com/office/drawing/2017/decorative" val="1"/>
              </a:ext>
            </a:extLst>
          </p:cNvPr>
          <p:cNvSpPr>
            <a:spLocks noGrp="1"/>
          </p:cNvSpPr>
          <p:nvPr>
            <p:ph type="pic" idx="1"/>
          </p:nvPr>
        </p:nvSpPr>
        <p:spPr>
          <a:xfrm>
            <a:off x="6322142" y="1661652"/>
            <a:ext cx="5336458" cy="2772696"/>
          </a:xfrm>
        </p:spPr>
        <p:txBody>
          <a:bodyPr/>
          <a:lstStyle>
            <a:lvl1pPr marL="0" indent="0">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Tree>
    <p:extLst>
      <p:ext uri="{BB962C8B-B14F-4D97-AF65-F5344CB8AC3E}">
        <p14:creationId xmlns:p14="http://schemas.microsoft.com/office/powerpoint/2010/main" val="6176539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ide Keynote">
    <p:spTree>
      <p:nvGrpSpPr>
        <p:cNvPr id="1" name=""/>
        <p:cNvGrpSpPr/>
        <p:nvPr/>
      </p:nvGrpSpPr>
      <p:grpSpPr>
        <a:xfrm>
          <a:off x="0" y="0"/>
          <a:ext cx="0" cy="0"/>
          <a:chOff x="0" y="0"/>
          <a:chExt cx="0" cy="0"/>
        </a:xfrm>
      </p:grpSpPr>
      <p:sp>
        <p:nvSpPr>
          <p:cNvPr id="8" name="Title Placeholder 1">
            <a:extLst>
              <a:ext uri="{FF2B5EF4-FFF2-40B4-BE49-F238E27FC236}">
                <a16:creationId xmlns:a16="http://schemas.microsoft.com/office/drawing/2014/main" id="{27592878-2087-441A-BF63-8BAC672970F6}"/>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dirty="0"/>
              <a:t>Click to edit Master title style</a:t>
            </a:r>
          </a:p>
        </p:txBody>
      </p:sp>
      <p:sp>
        <p:nvSpPr>
          <p:cNvPr id="10" name="Text Placeholder 9">
            <a:extLst>
              <a:ext uri="{FF2B5EF4-FFF2-40B4-BE49-F238E27FC236}">
                <a16:creationId xmlns:a16="http://schemas.microsoft.com/office/drawing/2014/main" id="{D75DFB14-F372-06CE-E1C3-58DFC53BCF1F}"/>
              </a:ext>
            </a:extLst>
          </p:cNvPr>
          <p:cNvSpPr>
            <a:spLocks noGrp="1"/>
          </p:cNvSpPr>
          <p:nvPr>
            <p:ph type="body" sz="quarter" idx="16"/>
          </p:nvPr>
        </p:nvSpPr>
        <p:spPr>
          <a:xfrm>
            <a:off x="495300" y="1676400"/>
            <a:ext cx="6867525"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Text Placeholder 11">
            <a:extLst>
              <a:ext uri="{FF2B5EF4-FFF2-40B4-BE49-F238E27FC236}">
                <a16:creationId xmlns:a16="http://schemas.microsoft.com/office/drawing/2014/main" id="{28CAB249-6E2A-0D66-037F-C8C994EC04ED}"/>
              </a:ext>
            </a:extLst>
          </p:cNvPr>
          <p:cNvSpPr>
            <a:spLocks noGrp="1"/>
          </p:cNvSpPr>
          <p:nvPr>
            <p:ph type="body" sz="quarter" idx="15"/>
          </p:nvPr>
        </p:nvSpPr>
        <p:spPr>
          <a:xfrm flipH="1">
            <a:off x="7598003" y="1676400"/>
            <a:ext cx="4060596" cy="3190875"/>
          </a:xfrm>
          <a:prstGeom prst="foldedCorner">
            <a:avLst>
              <a:gd name="adj" fmla="val 8542"/>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b="1" dirty="0"/>
            </a:lvl1pPr>
            <a:lvl2pPr marL="548640" indent="-182880">
              <a:buFont typeface="Arial" panose="020B0604020202020204" pitchFamily="34" charset="0"/>
              <a:buChar char="•"/>
              <a:defRPr lang="en-US" dirty="0"/>
            </a:lvl2pPr>
            <a:lvl3pPr>
              <a:defRPr lang="en-US" dirty="0"/>
            </a:lvl3pPr>
            <a:lvl4pPr>
              <a:defRPr lang="en-US" dirty="0"/>
            </a:lvl4pPr>
            <a:lvl5pPr>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dirty="0"/>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14560760-0B16-41B8-81DA-58FA2187E1CC}" type="datetime4">
              <a:rPr lang="en-US" smtClean="0"/>
              <a:t>April 29, 2026</a:t>
            </a:fld>
            <a:endParaRPr lang="en-US" dirty="0"/>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22419914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Keynote with Sidebar">
    <p:spTree>
      <p:nvGrpSpPr>
        <p:cNvPr id="1" name=""/>
        <p:cNvGrpSpPr/>
        <p:nvPr/>
      </p:nvGrpSpPr>
      <p:grpSpPr>
        <a:xfrm>
          <a:off x="0" y="0"/>
          <a:ext cx="0" cy="0"/>
          <a:chOff x="0" y="0"/>
          <a:chExt cx="0" cy="0"/>
        </a:xfrm>
      </p:grpSpPr>
      <p:sp>
        <p:nvSpPr>
          <p:cNvPr id="9" name="Title Placeholder 1">
            <a:extLst>
              <a:ext uri="{FF2B5EF4-FFF2-40B4-BE49-F238E27FC236}">
                <a16:creationId xmlns:a16="http://schemas.microsoft.com/office/drawing/2014/main" id="{EF24F99E-0EFC-4E0E-5FA5-D6E2097368DF}"/>
              </a:ext>
            </a:extLst>
          </p:cNvPr>
          <p:cNvSpPr>
            <a:spLocks noGrp="1"/>
          </p:cNvSpPr>
          <p:nvPr>
            <p:ph type="title"/>
          </p:nvPr>
        </p:nvSpPr>
        <p:spPr>
          <a:xfrm>
            <a:off x="1257300" y="457200"/>
            <a:ext cx="5991225" cy="914400"/>
          </a:xfrm>
          <a:prstGeom prst="rect">
            <a:avLst/>
          </a:prstGeom>
          <a:noFill/>
        </p:spPr>
        <p:txBody>
          <a:bodyPr vert="horz" lIns="0" tIns="0" rIns="0" bIns="0" rtlCol="0" anchor="t">
            <a:normAutofit/>
          </a:bodyPr>
          <a:lstStyle/>
          <a:p>
            <a:r>
              <a:rPr lang="en-US" dirty="0"/>
              <a:t>Click to edit Master title style</a:t>
            </a:r>
          </a:p>
        </p:txBody>
      </p:sp>
      <p:sp>
        <p:nvSpPr>
          <p:cNvPr id="13" name="Text Placeholder 12">
            <a:extLst>
              <a:ext uri="{FF2B5EF4-FFF2-40B4-BE49-F238E27FC236}">
                <a16:creationId xmlns:a16="http://schemas.microsoft.com/office/drawing/2014/main" id="{56CB17BE-2CF2-5B69-2FA2-C556C75E78C7}"/>
              </a:ext>
            </a:extLst>
          </p:cNvPr>
          <p:cNvSpPr>
            <a:spLocks noGrp="1"/>
          </p:cNvSpPr>
          <p:nvPr>
            <p:ph type="body" sz="quarter" idx="17"/>
          </p:nvPr>
        </p:nvSpPr>
        <p:spPr>
          <a:xfrm>
            <a:off x="495299" y="1676400"/>
            <a:ext cx="6791325" cy="260985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495300" y="4463716"/>
            <a:ext cx="6800850" cy="1744579"/>
          </a:xfrm>
          <a:prstGeom prst="foldedCorner">
            <a:avLst>
              <a:gd name="adj" fmla="val 16667"/>
            </a:avLst>
          </a:prstGeom>
          <a:solidFill>
            <a:schemeClr val="accent2">
              <a:lumMod val="20000"/>
              <a:lumOff val="8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2">
            <a:extLst>
              <a:ext uri="{FF2B5EF4-FFF2-40B4-BE49-F238E27FC236}">
                <a16:creationId xmlns:a16="http://schemas.microsoft.com/office/drawing/2014/main" id="{8C5D5F82-2DE8-D31E-AE3D-018BD935DE3D}"/>
              </a:ext>
            </a:extLst>
          </p:cNvPr>
          <p:cNvSpPr>
            <a:spLocks noGrp="1"/>
          </p:cNvSpPr>
          <p:nvPr>
            <p:ph idx="16"/>
          </p:nvPr>
        </p:nvSpPr>
        <p:spPr>
          <a:xfrm>
            <a:off x="8077201" y="533400"/>
            <a:ext cx="3581400" cy="5638799"/>
          </a:xfrm>
        </p:spPr>
        <p:txBody>
          <a:bodyPr>
            <a:noAutofit/>
          </a:bodyPr>
          <a:lstStyle>
            <a:lvl1pPr>
              <a:defRPr lang="en-US" dirty="0"/>
            </a:lvl1pPr>
            <a:lvl2pPr>
              <a:defRPr lang="en-US" dirty="0"/>
            </a:lvl2pPr>
            <a:lvl3pPr>
              <a:defRPr lang="en-US" dirty="0"/>
            </a:lvl3pPr>
            <a:lvl4pPr>
              <a:defRPr lang="en-US" dirty="0"/>
            </a:lvl4pPr>
            <a:lvl5pPr>
              <a:defRPr lang="en-US" dirty="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a:xfrm>
            <a:off x="533401" y="6356350"/>
            <a:ext cx="6762749" cy="365125"/>
          </a:xfrm>
        </p:spPr>
        <p:txBody>
          <a:bodyPr wrap="square" lIns="0"/>
          <a:lstStyle/>
          <a:p>
            <a:endParaRPr lang="en-US" dirty="0"/>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7012927F-A0F2-4B8B-8583-E7E57526878C}" type="datetime4">
              <a:rPr lang="en-US" smtClean="0"/>
              <a:t>April 29, 2026</a:t>
            </a:fld>
            <a:endParaRPr lang="en-US" dirty="0"/>
          </a:p>
        </p:txBody>
      </p:sp>
      <p:sp>
        <p:nvSpPr>
          <p:cNvPr id="7" name="Rectangle 6">
            <a:extLst>
              <a:ext uri="{FF2B5EF4-FFF2-40B4-BE49-F238E27FC236}">
                <a16:creationId xmlns:a16="http://schemas.microsoft.com/office/drawing/2014/main" id="{155086D0-23A2-1C6B-A4BF-B6E909DA999A}"/>
              </a:ext>
              <a:ext uri="{C183D7F6-B498-43B3-948B-1728B52AA6E4}">
                <adec:decorative xmlns:adec="http://schemas.microsoft.com/office/drawing/2017/decorative" val="1"/>
              </a:ext>
            </a:extLst>
          </p:cNvPr>
          <p:cNvSpPr/>
          <p:nvPr userDrawn="1"/>
        </p:nvSpPr>
        <p:spPr>
          <a:xfrm>
            <a:off x="7572375" y="0"/>
            <a:ext cx="4619625"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6574750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Keynote Horizontal">
    <p:spTree>
      <p:nvGrpSpPr>
        <p:cNvPr id="1" name=""/>
        <p:cNvGrpSpPr/>
        <p:nvPr/>
      </p:nvGrpSpPr>
      <p:grpSpPr>
        <a:xfrm>
          <a:off x="0" y="0"/>
          <a:ext cx="0" cy="0"/>
          <a:chOff x="0" y="0"/>
          <a:chExt cx="0" cy="0"/>
        </a:xfrm>
      </p:grpSpPr>
      <p:sp>
        <p:nvSpPr>
          <p:cNvPr id="8" name="Title Placeholder 1">
            <a:extLst>
              <a:ext uri="{FF2B5EF4-FFF2-40B4-BE49-F238E27FC236}">
                <a16:creationId xmlns:a16="http://schemas.microsoft.com/office/drawing/2014/main" id="{698A9E75-460B-F928-5105-B8FF5327AB58}"/>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dirty="0"/>
              <a:t>Click to edit Master title style</a:t>
            </a:r>
          </a:p>
        </p:txBody>
      </p:sp>
      <p:sp>
        <p:nvSpPr>
          <p:cNvPr id="11" name="Text Placeholder 10">
            <a:extLst>
              <a:ext uri="{FF2B5EF4-FFF2-40B4-BE49-F238E27FC236}">
                <a16:creationId xmlns:a16="http://schemas.microsoft.com/office/drawing/2014/main" id="{648759D8-B0A7-2B10-9F64-81A8CC0F5760}"/>
              </a:ext>
            </a:extLst>
          </p:cNvPr>
          <p:cNvSpPr>
            <a:spLocks noGrp="1"/>
          </p:cNvSpPr>
          <p:nvPr>
            <p:ph type="body" sz="quarter" idx="16"/>
          </p:nvPr>
        </p:nvSpPr>
        <p:spPr>
          <a:xfrm>
            <a:off x="495300" y="1676400"/>
            <a:ext cx="11163300" cy="2619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495299" y="4463716"/>
            <a:ext cx="11163298" cy="1744579"/>
          </a:xfrm>
          <a:prstGeom prst="foldedCorner">
            <a:avLst>
              <a:gd name="adj" fmla="val 16667"/>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dirty="0"/>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7012927F-A0F2-4B8B-8583-E7E57526878C}" type="datetime4">
              <a:rPr lang="en-US" smtClean="0"/>
              <a:t>April 29, 2026</a:t>
            </a:fld>
            <a:endParaRPr lang="en-US" dirty="0"/>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34633517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11" name="Title Placeholder 1">
            <a:extLst>
              <a:ext uri="{FF2B5EF4-FFF2-40B4-BE49-F238E27FC236}">
                <a16:creationId xmlns:a16="http://schemas.microsoft.com/office/drawing/2014/main" id="{03A0C87A-E909-99E5-543B-B8CA963FA44D}"/>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dirty="0"/>
              <a:t>Click to edit Master title style</a:t>
            </a:r>
          </a:p>
        </p:txBody>
      </p:sp>
      <p:sp>
        <p:nvSpPr>
          <p:cNvPr id="21" name="Text Placeholder 20">
            <a:extLst>
              <a:ext uri="{FF2B5EF4-FFF2-40B4-BE49-F238E27FC236}">
                <a16:creationId xmlns:a16="http://schemas.microsoft.com/office/drawing/2014/main" id="{43EC354D-D331-C418-3300-B354E37BE146}"/>
              </a:ext>
            </a:extLst>
          </p:cNvPr>
          <p:cNvSpPr>
            <a:spLocks noGrp="1"/>
          </p:cNvSpPr>
          <p:nvPr>
            <p:ph type="body" sz="quarter" idx="13"/>
          </p:nvPr>
        </p:nvSpPr>
        <p:spPr>
          <a:xfrm>
            <a:off x="495300" y="1981200"/>
            <a:ext cx="5381625" cy="4191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Text Placeholder 22">
            <a:extLst>
              <a:ext uri="{FF2B5EF4-FFF2-40B4-BE49-F238E27FC236}">
                <a16:creationId xmlns:a16="http://schemas.microsoft.com/office/drawing/2014/main" id="{8AF89336-B087-2FA3-5FA7-10663E499445}"/>
              </a:ext>
            </a:extLst>
          </p:cNvPr>
          <p:cNvSpPr>
            <a:spLocks noGrp="1"/>
          </p:cNvSpPr>
          <p:nvPr>
            <p:ph type="body" sz="quarter" idx="14"/>
          </p:nvPr>
        </p:nvSpPr>
        <p:spPr>
          <a:xfrm>
            <a:off x="6343650" y="1971674"/>
            <a:ext cx="5314950" cy="421076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a:extLst>
              <a:ext uri="{FF2B5EF4-FFF2-40B4-BE49-F238E27FC236}">
                <a16:creationId xmlns:a16="http://schemas.microsoft.com/office/drawing/2014/main" id="{615AFFA6-4F88-DA05-B2CA-9691F408E98F}"/>
              </a:ext>
            </a:extLst>
          </p:cNvPr>
          <p:cNvSpPr>
            <a:spLocks noGrp="1"/>
          </p:cNvSpPr>
          <p:nvPr>
            <p:ph type="ftr" sz="quarter" idx="11"/>
          </p:nvPr>
        </p:nvSpPr>
        <p:spPr/>
        <p:txBody>
          <a:bodyPr/>
          <a:lstStyle/>
          <a:p>
            <a:endParaRPr lang="en-US" dirty="0"/>
          </a:p>
        </p:txBody>
      </p:sp>
      <p:sp>
        <p:nvSpPr>
          <p:cNvPr id="5" name="Date Placeholder 4">
            <a:extLst>
              <a:ext uri="{FF2B5EF4-FFF2-40B4-BE49-F238E27FC236}">
                <a16:creationId xmlns:a16="http://schemas.microsoft.com/office/drawing/2014/main" id="{0AD51180-8907-F3FB-F8E0-201D1BE61650}"/>
              </a:ext>
            </a:extLst>
          </p:cNvPr>
          <p:cNvSpPr>
            <a:spLocks noGrp="1"/>
          </p:cNvSpPr>
          <p:nvPr>
            <p:ph type="dt" sz="half" idx="10"/>
          </p:nvPr>
        </p:nvSpPr>
        <p:spPr/>
        <p:txBody>
          <a:bodyPr/>
          <a:lstStyle/>
          <a:p>
            <a:fld id="{91B5BA03-1E8A-4A71-9375-E941FF070046}" type="datetime4">
              <a:rPr lang="en-US" smtClean="0"/>
              <a:t>April 29, 2026</a:t>
            </a:fld>
            <a:endParaRPr lang="en-US" dirty="0"/>
          </a:p>
        </p:txBody>
      </p:sp>
      <p:sp>
        <p:nvSpPr>
          <p:cNvPr id="7" name="Slide Number Placeholder 6">
            <a:extLst>
              <a:ext uri="{FF2B5EF4-FFF2-40B4-BE49-F238E27FC236}">
                <a16:creationId xmlns:a16="http://schemas.microsoft.com/office/drawing/2014/main" id="{A7C96C78-7C87-2BC7-8FE9-856E3E375E71}"/>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160754416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13" Type="http://schemas.openxmlformats.org/officeDocument/2006/relationships/slideLayout" Target="../slideLayouts/slideLayout14.xml"/><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slideLayout" Target="../slideLayouts/slideLayout13.xml"/><Relationship Id="rId17" Type="http://schemas.openxmlformats.org/officeDocument/2006/relationships/image" Target="../media/image6.svg"/><Relationship Id="rId2" Type="http://schemas.openxmlformats.org/officeDocument/2006/relationships/slideLayout" Target="../slideLayouts/slideLayout3.xml"/><Relationship Id="rId16"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5" Type="http://schemas.openxmlformats.org/officeDocument/2006/relationships/theme" Target="../theme/theme2.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 Id="rId14"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3" name="Graphic 2">
            <a:extLst>
              <a:ext uri="{FF2B5EF4-FFF2-40B4-BE49-F238E27FC236}">
                <a16:creationId xmlns:a16="http://schemas.microsoft.com/office/drawing/2014/main" id="{A1678F26-9E3A-1EC0-39CE-8DC562CAF93C}"/>
              </a:ext>
              <a:ext uri="{C183D7F6-B498-43B3-948B-1728B52AA6E4}">
                <adec:decorative xmlns:adec="http://schemas.microsoft.com/office/drawing/2017/decorative" val="1"/>
              </a:ext>
            </a:extLst>
          </p:cNvPr>
          <p:cNvPicPr>
            <a:picLocks noChangeAspect="1"/>
          </p:cNvPicPr>
          <p:nvPr userDrawn="1"/>
        </p:nvPicPr>
        <p:blipFill>
          <a:blip r:embed="rId3">
            <a:extLst>
              <a:ext uri="{96DAC541-7B7A-43D3-8B79-37D633B846F1}">
                <asvg:svgBlip xmlns:asvg="http://schemas.microsoft.com/office/drawing/2016/SVG/main" r:embed="rId4"/>
              </a:ext>
            </a:extLst>
          </a:blip>
          <a:srcRect l="59827" t="14818" r="10238" b="43257"/>
          <a:stretch>
            <a:fillRect/>
          </a:stretch>
        </p:blipFill>
        <p:spPr>
          <a:xfrm>
            <a:off x="-1" y="-1"/>
            <a:ext cx="12192001" cy="5732047"/>
          </a:xfrm>
          <a:prstGeom prst="rect">
            <a:avLst/>
          </a:prstGeom>
        </p:spPr>
      </p:pic>
      <p:sp>
        <p:nvSpPr>
          <p:cNvPr id="2" name="Rectangle 1">
            <a:extLst>
              <a:ext uri="{FF2B5EF4-FFF2-40B4-BE49-F238E27FC236}">
                <a16:creationId xmlns:a16="http://schemas.microsoft.com/office/drawing/2014/main" id="{F83DA6C0-622C-56B9-A11A-C7B46D6B1872}"/>
              </a:ext>
              <a:ext uri="{C183D7F6-B498-43B3-948B-1728B52AA6E4}">
                <adec:decorative xmlns:adec="http://schemas.microsoft.com/office/drawing/2017/decorative" val="1"/>
              </a:ext>
            </a:extLst>
          </p:cNvPr>
          <p:cNvSpPr>
            <a:spLocks/>
          </p:cNvSpPr>
          <p:nvPr userDrawn="1"/>
        </p:nvSpPr>
        <p:spPr>
          <a:xfrm>
            <a:off x="-1" y="0"/>
            <a:ext cx="6096001" cy="6858000"/>
          </a:xfrm>
          <a:prstGeom prst="rect">
            <a:avLst/>
          </a:prstGeom>
          <a:gradFill flip="none" rotWithShape="1">
            <a:gsLst>
              <a:gs pos="0">
                <a:schemeClr val="bg1">
                  <a:alpha val="0"/>
                </a:schemeClr>
              </a:gs>
              <a:gs pos="51000">
                <a:srgbClr val="B1E5ED">
                  <a:alpha val="6667"/>
                </a:srgbClr>
              </a:gs>
              <a:gs pos="71000">
                <a:srgbClr val="2794A4">
                  <a:alpha val="83922"/>
                </a:srgbClr>
              </a:gs>
              <a:gs pos="98000">
                <a:srgbClr val="00343B"/>
              </a:gs>
            </a:gsLst>
            <a:lin ang="162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Graphic 12" descr="ERCOT logo white on background">
            <a:extLst>
              <a:ext uri="{FF2B5EF4-FFF2-40B4-BE49-F238E27FC236}">
                <a16:creationId xmlns:a16="http://schemas.microsoft.com/office/drawing/2014/main" id="{24916EE6-D8BD-2246-322B-E4425F0F9A21}"/>
              </a:ext>
            </a:extLst>
          </p:cNvPr>
          <p:cNvPicPr>
            <a:picLocks noChangeAspect="1"/>
          </p:cNvPicPr>
          <p:nvPr userDrawn="1"/>
        </p:nvPicPr>
        <p:blipFill>
          <a:blip r:embed="rId5">
            <a:extLst>
              <a:ext uri="{96DAC541-7B7A-43D3-8B79-37D633B846F1}">
                <asvg:svgBlip xmlns:asvg="http://schemas.microsoft.com/office/drawing/2016/SVG/main" r:embed="rId6"/>
              </a:ext>
            </a:extLst>
          </a:blip>
          <a:stretch>
            <a:fillRect/>
          </a:stretch>
        </p:blipFill>
        <p:spPr>
          <a:xfrm>
            <a:off x="974555" y="1125953"/>
            <a:ext cx="2425881" cy="889910"/>
          </a:xfrm>
          <a:prstGeom prst="rect">
            <a:avLst/>
          </a:prstGeom>
          <a:effectLst>
            <a:outerShdw blurRad="50800" dist="12700" dir="10800000" algn="r" rotWithShape="0">
              <a:schemeClr val="tx2">
                <a:alpha val="40000"/>
              </a:schemeClr>
            </a:outerShdw>
          </a:effectLst>
        </p:spPr>
      </p:pic>
      <p:sp>
        <p:nvSpPr>
          <p:cNvPr id="18" name="TextBox 17">
            <a:extLst>
              <a:ext uri="{FF2B5EF4-FFF2-40B4-BE49-F238E27FC236}">
                <a16:creationId xmlns:a16="http://schemas.microsoft.com/office/drawing/2014/main" id="{EDC1132D-9952-07F0-B506-0AC57F014644}"/>
              </a:ext>
            </a:extLst>
          </p:cNvPr>
          <p:cNvSpPr txBox="1"/>
          <p:nvPr userDrawn="1"/>
        </p:nvSpPr>
        <p:spPr>
          <a:xfrm>
            <a:off x="-91688" y="503044"/>
            <a:ext cx="1162970" cy="230832"/>
          </a:xfrm>
          <a:prstGeom prst="rect">
            <a:avLst/>
          </a:prstGeom>
          <a:noFill/>
        </p:spPr>
        <p:txBody>
          <a:bodyPr wrap="square" rtlCol="0">
            <a:spAutoFit/>
          </a:bodyPr>
          <a:lstStyle/>
          <a:p>
            <a:pPr algn="ctr"/>
            <a:r>
              <a:rPr lang="en-US" sz="900" b="1" spc="0" dirty="0">
                <a:solidFill>
                  <a:schemeClr val="bg1"/>
                </a:solidFill>
              </a:rPr>
              <a:t>CONFIDENTIAL</a:t>
            </a:r>
          </a:p>
        </p:txBody>
      </p:sp>
      <p:grpSp>
        <p:nvGrpSpPr>
          <p:cNvPr id="19" name="Group 18">
            <a:extLst>
              <a:ext uri="{FF2B5EF4-FFF2-40B4-BE49-F238E27FC236}">
                <a16:creationId xmlns:a16="http://schemas.microsoft.com/office/drawing/2014/main" id="{DFE356D3-1829-BA32-62D3-D6BBF887FF81}"/>
              </a:ext>
              <a:ext uri="{C183D7F6-B498-43B3-948B-1728B52AA6E4}">
                <adec:decorative xmlns:adec="http://schemas.microsoft.com/office/drawing/2017/decorative" val="1"/>
              </a:ext>
            </a:extLst>
          </p:cNvPr>
          <p:cNvGrpSpPr/>
          <p:nvPr userDrawn="1"/>
        </p:nvGrpSpPr>
        <p:grpSpPr>
          <a:xfrm>
            <a:off x="-91688" y="457199"/>
            <a:ext cx="1162970" cy="358775"/>
            <a:chOff x="-91688" y="6362698"/>
            <a:chExt cx="1162970" cy="358775"/>
          </a:xfrm>
        </p:grpSpPr>
        <p:sp>
          <p:nvSpPr>
            <p:cNvPr id="20" name="Rectangle 19">
              <a:extLst>
                <a:ext uri="{FF2B5EF4-FFF2-40B4-BE49-F238E27FC236}">
                  <a16:creationId xmlns:a16="http://schemas.microsoft.com/office/drawing/2014/main" id="{769F1A3B-7D9E-6E0C-224F-7FFACD1B9397}"/>
                </a:ext>
              </a:extLst>
            </p:cNvPr>
            <p:cNvSpPr/>
            <p:nvPr/>
          </p:nvSpPr>
          <p:spPr>
            <a:xfrm rot="10800000">
              <a:off x="-12035" y="6362698"/>
              <a:ext cx="986590" cy="358775"/>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extBox 20">
              <a:extLst>
                <a:ext uri="{FF2B5EF4-FFF2-40B4-BE49-F238E27FC236}">
                  <a16:creationId xmlns:a16="http://schemas.microsoft.com/office/drawing/2014/main" id="{432CD704-9BA3-CCE0-2685-8FBAA5974224}"/>
                </a:ext>
              </a:extLst>
            </p:cNvPr>
            <p:cNvSpPr txBox="1"/>
            <p:nvPr/>
          </p:nvSpPr>
          <p:spPr>
            <a:xfrm>
              <a:off x="-91688" y="6427015"/>
              <a:ext cx="1162970" cy="230832"/>
            </a:xfrm>
            <a:prstGeom prst="rect">
              <a:avLst/>
            </a:prstGeom>
            <a:noFill/>
          </p:spPr>
          <p:txBody>
            <a:bodyPr wrap="square" rtlCol="0">
              <a:spAutoFit/>
            </a:bodyPr>
            <a:lstStyle/>
            <a:p>
              <a:pPr algn="ctr"/>
              <a:r>
                <a:rPr lang="en-US" sz="900" b="1" spc="80" baseline="0" dirty="0">
                  <a:solidFill>
                    <a:schemeClr val="bg1"/>
                  </a:solidFill>
                </a:rPr>
                <a:t>PUBLIC</a:t>
              </a:r>
            </a:p>
          </p:txBody>
        </p:sp>
      </p:grpSp>
    </p:spTree>
    <p:extLst>
      <p:ext uri="{BB962C8B-B14F-4D97-AF65-F5344CB8AC3E}">
        <p14:creationId xmlns:p14="http://schemas.microsoft.com/office/powerpoint/2010/main" val="3338138243"/>
      </p:ext>
    </p:extLst>
  </p:cSld>
  <p:clrMap bg1="lt1" tx1="dk1" bg2="lt2" tx2="dk2" accent1="accent1" accent2="accent2" accent3="accent3" accent4="accent4" accent5="accent5" accent6="accent6" hlink="hlink" folHlink="folHlink"/>
  <p:sldLayoutIdLst>
    <p:sldLayoutId id="2147483678"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D23ED7C-25D4-4004-0ADC-2942F5EF2DDF}"/>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dirty="0"/>
              <a:t>Click to edit Master title style</a:t>
            </a:r>
          </a:p>
        </p:txBody>
      </p:sp>
      <p:sp>
        <p:nvSpPr>
          <p:cNvPr id="3" name="Text Placeholder 2">
            <a:extLst>
              <a:ext uri="{FF2B5EF4-FFF2-40B4-BE49-F238E27FC236}">
                <a16:creationId xmlns:a16="http://schemas.microsoft.com/office/drawing/2014/main" id="{E117534D-C175-91CE-AB0E-8AF761299486}"/>
              </a:ext>
            </a:extLst>
          </p:cNvPr>
          <p:cNvSpPr>
            <a:spLocks noGrp="1"/>
          </p:cNvSpPr>
          <p:nvPr>
            <p:ph type="body" idx="1"/>
          </p:nvPr>
        </p:nvSpPr>
        <p:spPr>
          <a:xfrm>
            <a:off x="533400" y="1706252"/>
            <a:ext cx="11125201" cy="4470711"/>
          </a:xfrm>
          <a:prstGeom prst="rect">
            <a:avLst/>
          </a:prstGeom>
        </p:spPr>
        <p:txBody>
          <a:bodyPr vert="horz" wrap="square"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AC8CF572-2776-A000-A27C-E69A8CD2DB0E}"/>
              </a:ext>
            </a:extLst>
          </p:cNvPr>
          <p:cNvSpPr>
            <a:spLocks noGrp="1"/>
          </p:cNvSpPr>
          <p:nvPr>
            <p:ph type="dt" sz="half" idx="2"/>
          </p:nvPr>
        </p:nvSpPr>
        <p:spPr>
          <a:xfrm>
            <a:off x="8716884" y="6356350"/>
            <a:ext cx="2773273" cy="365125"/>
          </a:xfrm>
          <a:prstGeom prst="rect">
            <a:avLst/>
          </a:prstGeom>
        </p:spPr>
        <p:txBody>
          <a:bodyPr vert="horz" lIns="0" tIns="0" rIns="0" bIns="0" rtlCol="0" anchor="ctr"/>
          <a:lstStyle>
            <a:lvl1pPr algn="ctr">
              <a:defRPr sz="1200">
                <a:solidFill>
                  <a:srgbClr val="5B6770"/>
                </a:solidFill>
              </a:defRPr>
            </a:lvl1pPr>
          </a:lstStyle>
          <a:p>
            <a:fld id="{B145F6E8-FE0B-4A87-A96D-6C3DE3AC3724}" type="datetime4">
              <a:rPr lang="en-US" smtClean="0"/>
              <a:t>April 29, 2026</a:t>
            </a:fld>
            <a:endParaRPr lang="en-US" dirty="0"/>
          </a:p>
        </p:txBody>
      </p:sp>
      <p:sp>
        <p:nvSpPr>
          <p:cNvPr id="5" name="Footer Placeholder 4">
            <a:extLst>
              <a:ext uri="{FF2B5EF4-FFF2-40B4-BE49-F238E27FC236}">
                <a16:creationId xmlns:a16="http://schemas.microsoft.com/office/drawing/2014/main" id="{1C71D105-0AFC-E989-21E7-4A7577224539}"/>
              </a:ext>
            </a:extLst>
          </p:cNvPr>
          <p:cNvSpPr>
            <a:spLocks noGrp="1"/>
          </p:cNvSpPr>
          <p:nvPr>
            <p:ph type="ftr" sz="quarter" idx="3"/>
          </p:nvPr>
        </p:nvSpPr>
        <p:spPr>
          <a:xfrm>
            <a:off x="533400" y="6356350"/>
            <a:ext cx="8010526" cy="365125"/>
          </a:xfrm>
          <a:prstGeom prst="rect">
            <a:avLst/>
          </a:prstGeom>
          <a:solidFill>
            <a:schemeClr val="bg1"/>
          </a:solidFill>
        </p:spPr>
        <p:txBody>
          <a:bodyPr vert="horz" lIns="0" tIns="0" rIns="0" bIns="0" rtlCol="0" anchor="ctr"/>
          <a:lstStyle>
            <a:lvl1pPr algn="l">
              <a:defRPr sz="1200">
                <a:solidFill>
                  <a:srgbClr val="5B6770"/>
                </a:solidFill>
              </a:defRPr>
            </a:lvl1pPr>
          </a:lstStyle>
          <a:p>
            <a:endParaRPr lang="en-US" dirty="0"/>
          </a:p>
        </p:txBody>
      </p:sp>
      <p:sp>
        <p:nvSpPr>
          <p:cNvPr id="6" name="Slide Number Placeholder 5">
            <a:extLst>
              <a:ext uri="{FF2B5EF4-FFF2-40B4-BE49-F238E27FC236}">
                <a16:creationId xmlns:a16="http://schemas.microsoft.com/office/drawing/2014/main" id="{AD294E2B-7999-A86B-70B0-0CA8AF3AB003}"/>
              </a:ext>
            </a:extLst>
          </p:cNvPr>
          <p:cNvSpPr>
            <a:spLocks noGrp="1"/>
          </p:cNvSpPr>
          <p:nvPr>
            <p:ph type="sldNum" sz="quarter" idx="4"/>
          </p:nvPr>
        </p:nvSpPr>
        <p:spPr>
          <a:xfrm>
            <a:off x="11658600" y="6356350"/>
            <a:ext cx="533400" cy="365125"/>
          </a:xfrm>
          <a:prstGeom prst="rect">
            <a:avLst/>
          </a:prstGeom>
          <a:solidFill>
            <a:schemeClr val="bg1"/>
          </a:solidFill>
        </p:spPr>
        <p:txBody>
          <a:bodyPr vert="horz" wrap="square" lIns="91440" tIns="45720" rIns="91440" bIns="45720" rtlCol="0" anchor="ctr">
            <a:normAutofit/>
          </a:bodyPr>
          <a:lstStyle>
            <a:lvl1pPr algn="ctr">
              <a:defRPr sz="1200" b="1">
                <a:solidFill>
                  <a:schemeClr val="accent1"/>
                </a:solidFill>
              </a:defRPr>
            </a:lvl1pPr>
          </a:lstStyle>
          <a:p>
            <a:fld id="{BCDE79FB-97BA-492B-8D57-F1373F9ADA95}" type="slidenum">
              <a:rPr lang="en-US" smtClean="0"/>
              <a:pPr/>
              <a:t>‹#›</a:t>
            </a:fld>
            <a:endParaRPr lang="en-US" dirty="0"/>
          </a:p>
        </p:txBody>
      </p:sp>
      <p:pic>
        <p:nvPicPr>
          <p:cNvPr id="23" name="Graphic 22" descr="ERCOT logo">
            <a:extLst>
              <a:ext uri="{FF2B5EF4-FFF2-40B4-BE49-F238E27FC236}">
                <a16:creationId xmlns:a16="http://schemas.microsoft.com/office/drawing/2014/main" id="{860966C1-7702-678E-6F8A-91940323E9F1}"/>
              </a:ext>
            </a:extLst>
          </p:cNvPr>
          <p:cNvPicPr>
            <a:picLocks noChangeAspect="1"/>
          </p:cNvPicPr>
          <p:nvPr userDrawn="1"/>
        </p:nvPicPr>
        <p:blipFill>
          <a:blip r:embed="rId16">
            <a:extLst>
              <a:ext uri="{96DAC541-7B7A-43D3-8B79-37D633B846F1}">
                <asvg:svgBlip xmlns:asvg="http://schemas.microsoft.com/office/drawing/2016/SVG/main" r:embed="rId17"/>
              </a:ext>
            </a:extLst>
          </a:blip>
          <a:srcRect/>
          <a:stretch/>
        </p:blipFill>
        <p:spPr>
          <a:xfrm>
            <a:off x="137956" y="108220"/>
            <a:ext cx="703682" cy="259285"/>
          </a:xfrm>
          <a:prstGeom prst="rect">
            <a:avLst/>
          </a:prstGeom>
        </p:spPr>
      </p:pic>
      <p:grpSp>
        <p:nvGrpSpPr>
          <p:cNvPr id="7" name="Group 6" descr="Confidential document label">
            <a:extLst>
              <a:ext uri="{FF2B5EF4-FFF2-40B4-BE49-F238E27FC236}">
                <a16:creationId xmlns:a16="http://schemas.microsoft.com/office/drawing/2014/main" id="{7CE24704-51D7-2CB8-A1DB-A39B7EEEA928}"/>
              </a:ext>
            </a:extLst>
          </p:cNvPr>
          <p:cNvGrpSpPr/>
          <p:nvPr userDrawn="1"/>
        </p:nvGrpSpPr>
        <p:grpSpPr>
          <a:xfrm>
            <a:off x="-91688" y="457199"/>
            <a:ext cx="1162970" cy="358775"/>
            <a:chOff x="-91688" y="6362698"/>
            <a:chExt cx="1162970" cy="358775"/>
          </a:xfrm>
        </p:grpSpPr>
        <p:sp>
          <p:nvSpPr>
            <p:cNvPr id="9" name="Rectangle 8">
              <a:extLst>
                <a:ext uri="{FF2B5EF4-FFF2-40B4-BE49-F238E27FC236}">
                  <a16:creationId xmlns:a16="http://schemas.microsoft.com/office/drawing/2014/main" id="{422AAAB4-B1A4-DCFD-AF60-75F135DD9F6D}"/>
                </a:ext>
              </a:extLst>
            </p:cNvPr>
            <p:cNvSpPr/>
            <p:nvPr/>
          </p:nvSpPr>
          <p:spPr>
            <a:xfrm rot="10800000">
              <a:off x="-12035" y="6362698"/>
              <a:ext cx="986590" cy="358775"/>
            </a:xfrm>
            <a:prstGeom prst="rect">
              <a:avLst/>
            </a:prstGeom>
            <a:solidFill>
              <a:srgbClr val="0082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a:extLst>
                <a:ext uri="{FF2B5EF4-FFF2-40B4-BE49-F238E27FC236}">
                  <a16:creationId xmlns:a16="http://schemas.microsoft.com/office/drawing/2014/main" id="{2209C7F2-C29B-60A9-D309-0B97779BE9DF}"/>
                </a:ext>
              </a:extLst>
            </p:cNvPr>
            <p:cNvSpPr txBox="1"/>
            <p:nvPr/>
          </p:nvSpPr>
          <p:spPr>
            <a:xfrm>
              <a:off x="-91688" y="6427015"/>
              <a:ext cx="1162970" cy="230832"/>
            </a:xfrm>
            <a:prstGeom prst="rect">
              <a:avLst/>
            </a:prstGeom>
            <a:noFill/>
          </p:spPr>
          <p:txBody>
            <a:bodyPr wrap="square" rtlCol="0">
              <a:spAutoFit/>
            </a:bodyPr>
            <a:lstStyle/>
            <a:p>
              <a:pPr algn="ctr"/>
              <a:r>
                <a:rPr lang="en-US" sz="900" b="1" spc="80" baseline="0" dirty="0">
                  <a:solidFill>
                    <a:schemeClr val="bg1"/>
                  </a:solidFill>
                </a:rPr>
                <a:t>PUBLIC</a:t>
              </a:r>
            </a:p>
          </p:txBody>
        </p:sp>
      </p:grpSp>
    </p:spTree>
    <p:extLst>
      <p:ext uri="{BB962C8B-B14F-4D97-AF65-F5344CB8AC3E}">
        <p14:creationId xmlns:p14="http://schemas.microsoft.com/office/powerpoint/2010/main" val="3499037964"/>
      </p:ext>
    </p:extLst>
  </p:cSld>
  <p:clrMap bg1="lt1" tx1="dk1" bg2="lt2" tx2="dk2" accent1="accent1" accent2="accent2" accent3="accent3" accent4="accent4" accent5="accent5" accent6="accent6" hlink="hlink" folHlink="folHlink"/>
  <p:sldLayoutIdLst>
    <p:sldLayoutId id="2147483661" r:id="rId1"/>
    <p:sldLayoutId id="2147483681" r:id="rId2"/>
    <p:sldLayoutId id="2147483682" r:id="rId3"/>
    <p:sldLayoutId id="2147483683" r:id="rId4"/>
    <p:sldLayoutId id="2147483671" r:id="rId5"/>
    <p:sldLayoutId id="2147483673" r:id="rId6"/>
    <p:sldLayoutId id="2147483672" r:id="rId7"/>
    <p:sldLayoutId id="2147483664" r:id="rId8"/>
    <p:sldLayoutId id="2147483668" r:id="rId9"/>
    <p:sldLayoutId id="2147483669" r:id="rId10"/>
    <p:sldLayoutId id="2147483666" r:id="rId11"/>
    <p:sldLayoutId id="2147483675" r:id="rId12"/>
    <p:sldLayoutId id="2147483679" r:id="rId13"/>
    <p:sldLayoutId id="2147483676" r:id="rId14"/>
  </p:sldLayoutIdLst>
  <p:hf hdr="0" ftr="0" dt="0"/>
  <p:txStyles>
    <p:titleStyle>
      <a:lvl1pPr algn="l" defTabSz="914400" rtl="0" eaLnBrk="1" latinLnBrk="0" hangingPunct="1">
        <a:lnSpc>
          <a:spcPct val="90000"/>
        </a:lnSpc>
        <a:spcBef>
          <a:spcPct val="0"/>
        </a:spcBef>
        <a:buNone/>
        <a:defRPr sz="2400" b="1" kern="1200">
          <a:solidFill>
            <a:schemeClr val="tx1"/>
          </a:solidFill>
          <a:latin typeface="+mj-lt"/>
          <a:ea typeface="+mj-ea"/>
          <a:cs typeface="+mj-cs"/>
        </a:defRPr>
      </a:lvl1pPr>
    </p:titleStyle>
    <p:bodyStyle>
      <a:lvl1pPr marL="0" indent="0" algn="l" defTabSz="914400" rtl="0" eaLnBrk="1" latinLnBrk="0" hangingPunct="1">
        <a:lnSpc>
          <a:spcPct val="100000"/>
        </a:lnSpc>
        <a:spcBef>
          <a:spcPts val="300"/>
        </a:spcBef>
        <a:spcAft>
          <a:spcPts val="300"/>
        </a:spcAft>
        <a:buFont typeface="Arial" panose="020B0604020202020204" pitchFamily="34" charset="0"/>
        <a:buNone/>
        <a:defRPr sz="1600" b="0" kern="1200">
          <a:solidFill>
            <a:schemeClr val="tx1"/>
          </a:solidFill>
          <a:latin typeface="+mn-lt"/>
          <a:ea typeface="+mn-ea"/>
          <a:cs typeface="+mn-cs"/>
        </a:defRPr>
      </a:lvl1pPr>
      <a:lvl2pPr marL="54864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2pPr>
      <a:lvl3pPr marL="73152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3pPr>
      <a:lvl4pPr marL="91440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4pPr>
      <a:lvl5pPr marL="109728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2" pos="7344">
          <p15:clr>
            <a:srgbClr val="F26B43"/>
          </p15:clr>
        </p15:guide>
        <p15:guide id="3" pos="312" userDrawn="1">
          <p15:clr>
            <a:srgbClr val="F26B43"/>
          </p15:clr>
        </p15:guide>
        <p15:guide id="5" pos="3840" userDrawn="1">
          <p15:clr>
            <a:srgbClr val="F26B43"/>
          </p15:clr>
        </p15:guide>
        <p15:guide id="6" orient="horz" pos="216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image" Target="../media/image18.emf"/><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BAF31B-7178-C607-17D8-2A2BD0BBEF72}"/>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AD499839-B798-E7B3-DB15-49FAE56390EE}"/>
              </a:ext>
            </a:extLst>
          </p:cNvPr>
          <p:cNvSpPr>
            <a:spLocks noGrp="1"/>
          </p:cNvSpPr>
          <p:nvPr>
            <p:ph type="ctrTitle"/>
          </p:nvPr>
        </p:nvSpPr>
        <p:spPr>
          <a:xfrm>
            <a:off x="6427365" y="1092200"/>
            <a:ext cx="4882568" cy="3999346"/>
          </a:xfrm>
        </p:spPr>
        <p:txBody>
          <a:bodyPr>
            <a:normAutofit fontScale="90000"/>
          </a:bodyPr>
          <a:lstStyle/>
          <a:p>
            <a:pPr lvl="0">
              <a:lnSpc>
                <a:spcPct val="100000"/>
              </a:lnSpc>
              <a:spcBef>
                <a:spcPts val="300"/>
              </a:spcBef>
              <a:spcAft>
                <a:spcPts val="300"/>
              </a:spcAft>
              <a:defRPr/>
            </a:pPr>
            <a:r>
              <a:rPr lang="en-US" sz="3100" dirty="0"/>
              <a:t>Turbine Availability RFI Proposal for Planned Gas Projects</a:t>
            </a:r>
            <a:br>
              <a:rPr lang="en-US" sz="3100" dirty="0"/>
            </a:br>
            <a:br>
              <a:rPr lang="en-US" sz="1600" b="0" dirty="0"/>
            </a:br>
            <a:r>
              <a:rPr lang="en-US" b="0" i="1" dirty="0"/>
              <a:t>Pete Warnken</a:t>
            </a:r>
            <a:br>
              <a:rPr lang="en-US" b="0" i="1" dirty="0"/>
            </a:br>
            <a:r>
              <a:rPr lang="en-US" b="0" i="1" dirty="0"/>
              <a:t>ERCOT Resource Adequacy Department</a:t>
            </a:r>
            <a:br>
              <a:rPr lang="en-US" b="0" i="1" dirty="0"/>
            </a:br>
            <a:br>
              <a:rPr lang="en-US" sz="2800" b="0" i="1" dirty="0"/>
            </a:br>
            <a:r>
              <a:rPr lang="en-US" dirty="0"/>
              <a:t>Supply Analysis Working Group</a:t>
            </a:r>
            <a:br>
              <a:rPr lang="en-US" sz="2800" dirty="0"/>
            </a:br>
            <a:br>
              <a:rPr lang="en-US" sz="2800" b="0" i="1" dirty="0"/>
            </a:br>
            <a:br>
              <a:rPr lang="en-US" sz="1400" b="0" dirty="0"/>
            </a:br>
            <a:br>
              <a:rPr lang="en-US" sz="1200" b="0" dirty="0"/>
            </a:br>
            <a:r>
              <a:rPr lang="en-US" sz="1600" b="0" dirty="0"/>
              <a:t>April 30, 2026</a:t>
            </a:r>
            <a:endParaRPr lang="en-US" sz="1600" dirty="0"/>
          </a:p>
        </p:txBody>
      </p:sp>
    </p:spTree>
    <p:extLst>
      <p:ext uri="{BB962C8B-B14F-4D97-AF65-F5344CB8AC3E}">
        <p14:creationId xmlns:p14="http://schemas.microsoft.com/office/powerpoint/2010/main" val="35846111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31187A-70E5-FE4F-0E2C-52344A871C4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3CF7A05-3278-4E4F-9EF3-C16BCF96038F}"/>
              </a:ext>
            </a:extLst>
          </p:cNvPr>
          <p:cNvSpPr>
            <a:spLocks noGrp="1"/>
          </p:cNvSpPr>
          <p:nvPr>
            <p:ph type="title"/>
          </p:nvPr>
        </p:nvSpPr>
        <p:spPr>
          <a:xfrm>
            <a:off x="1257300" y="457200"/>
            <a:ext cx="10401300" cy="547045"/>
          </a:xfrm>
        </p:spPr>
        <p:txBody>
          <a:bodyPr/>
          <a:lstStyle/>
          <a:p>
            <a:r>
              <a:rPr lang="en-US" dirty="0"/>
              <a:t>RFI Rationale</a:t>
            </a:r>
          </a:p>
        </p:txBody>
      </p:sp>
      <p:sp>
        <p:nvSpPr>
          <p:cNvPr id="4" name="Slide Number Placeholder 3">
            <a:extLst>
              <a:ext uri="{FF2B5EF4-FFF2-40B4-BE49-F238E27FC236}">
                <a16:creationId xmlns:a16="http://schemas.microsoft.com/office/drawing/2014/main" id="{BF2A14E1-4D59-4FA4-DD6C-850846615093}"/>
              </a:ext>
            </a:extLst>
          </p:cNvPr>
          <p:cNvSpPr>
            <a:spLocks noGrp="1"/>
          </p:cNvSpPr>
          <p:nvPr>
            <p:ph type="sldNum" sz="quarter" idx="12"/>
          </p:nvPr>
        </p:nvSpPr>
        <p:spPr/>
        <p:txBody>
          <a:bodyPr/>
          <a:lstStyle/>
          <a:p>
            <a:fld id="{BCDE79FB-97BA-492B-8D57-F1373F9ADA95}" type="slidenum">
              <a:rPr lang="en-US" smtClean="0"/>
              <a:t>2</a:t>
            </a:fld>
            <a:endParaRPr lang="en-US" dirty="0"/>
          </a:p>
        </p:txBody>
      </p:sp>
      <p:sp>
        <p:nvSpPr>
          <p:cNvPr id="7" name="TextBox 6">
            <a:extLst>
              <a:ext uri="{FF2B5EF4-FFF2-40B4-BE49-F238E27FC236}">
                <a16:creationId xmlns:a16="http://schemas.microsoft.com/office/drawing/2014/main" id="{5DDC02A2-3396-EBD9-028B-822F1F6F283E}"/>
              </a:ext>
            </a:extLst>
          </p:cNvPr>
          <p:cNvSpPr txBox="1"/>
          <p:nvPr/>
        </p:nvSpPr>
        <p:spPr>
          <a:xfrm>
            <a:off x="797794" y="1004245"/>
            <a:ext cx="10235296" cy="5724644"/>
          </a:xfrm>
          <a:prstGeom prst="rect">
            <a:avLst/>
          </a:prstGeom>
          <a:noFill/>
        </p:spPr>
        <p:txBody>
          <a:bodyPr wrap="square">
            <a:spAutoFit/>
          </a:bodyPr>
          <a:lstStyle/>
          <a:p>
            <a:pPr marL="342900" marR="0" indent="-342900">
              <a:spcBef>
                <a:spcPts val="600"/>
              </a:spcBef>
              <a:buFont typeface="Arial" panose="020B0604020202020204" pitchFamily="34" charset="0"/>
              <a:buChar char="•"/>
            </a:pPr>
            <a:r>
              <a:rPr lang="en-US" sz="2400" dirty="0">
                <a:ea typeface="Aptos" panose="020B0004020202020204" pitchFamily="34" charset="0"/>
                <a:cs typeface="Aptos" panose="020B0004020202020204" pitchFamily="34" charset="0"/>
              </a:rPr>
              <a:t>ERCOT is not confident that all gas-fired projects currently qualified to be included in the CDR report have realistic projected Commercial Operations Dates based on supply chain issues associated with critical component acquisition (gas turbines, transformers, etc.)</a:t>
            </a:r>
          </a:p>
          <a:p>
            <a:pPr marL="800100" lvl="1" indent="-342900">
              <a:spcBef>
                <a:spcPts val="600"/>
              </a:spcBef>
              <a:buFont typeface="Arial" panose="020B0604020202020204" pitchFamily="34" charset="0"/>
              <a:buChar char="‒"/>
            </a:pPr>
            <a:r>
              <a:rPr lang="en-US" sz="2200" dirty="0">
                <a:ea typeface="Aptos" panose="020B0004020202020204" pitchFamily="34" charset="0"/>
                <a:cs typeface="Aptos" panose="020B0004020202020204" pitchFamily="34" charset="0"/>
              </a:rPr>
              <a:t>Projected CODs in RIOO-IS may reflect obsolete project planning data</a:t>
            </a:r>
          </a:p>
          <a:p>
            <a:pPr marL="342900" marR="0" indent="-342900">
              <a:spcBef>
                <a:spcPts val="600"/>
              </a:spcBef>
              <a:buFont typeface="Arial" panose="020B0604020202020204" pitchFamily="34" charset="0"/>
              <a:buChar char="•"/>
            </a:pPr>
            <a:r>
              <a:rPr lang="en-US" sz="2400" dirty="0">
                <a:effectLst/>
                <a:ea typeface="Aptos" panose="020B0004020202020204" pitchFamily="34" charset="0"/>
                <a:cs typeface="Aptos" panose="020B0004020202020204" pitchFamily="34" charset="0"/>
              </a:rPr>
              <a:t>An RFI </a:t>
            </a:r>
            <a:r>
              <a:rPr lang="en-US" sz="2400" dirty="0">
                <a:ea typeface="Aptos" panose="020B0004020202020204" pitchFamily="34" charset="0"/>
                <a:cs typeface="Aptos" panose="020B0004020202020204" pitchFamily="34" charset="0"/>
              </a:rPr>
              <a:t>to determine critical component acquisition status and projected COD delay risk would have the following benefits:</a:t>
            </a:r>
          </a:p>
          <a:p>
            <a:pPr marL="1257300" lvl="2" indent="-342900">
              <a:spcBef>
                <a:spcPts val="600"/>
              </a:spcBef>
              <a:buFont typeface="Arial" panose="020B0604020202020204" pitchFamily="34" charset="0"/>
              <a:buChar char="‒"/>
            </a:pPr>
            <a:r>
              <a:rPr lang="en-US" sz="2400" dirty="0">
                <a:ea typeface="Aptos" panose="020B0004020202020204" pitchFamily="34" charset="0"/>
                <a:cs typeface="Aptos" panose="020B0004020202020204" pitchFamily="34" charset="0"/>
              </a:rPr>
              <a:t>Provides a more accurate timing assessment of expected new dispatchable resource capacity for regulators and the market</a:t>
            </a:r>
          </a:p>
          <a:p>
            <a:pPr marL="1257300" lvl="2" indent="-342900">
              <a:spcBef>
                <a:spcPts val="600"/>
              </a:spcBef>
              <a:buFont typeface="Arial" panose="020B0604020202020204" pitchFamily="34" charset="0"/>
              <a:buChar char="‒"/>
            </a:pPr>
            <a:r>
              <a:rPr lang="en-US" sz="2400" dirty="0">
                <a:ea typeface="Aptos" panose="020B0004020202020204" pitchFamily="34" charset="0"/>
                <a:cs typeface="Aptos" panose="020B0004020202020204" pitchFamily="34" charset="0"/>
              </a:rPr>
              <a:t>Can serve as the basis for a CDR planned project delay scenario</a:t>
            </a:r>
          </a:p>
          <a:p>
            <a:pPr marL="342900" indent="-342900">
              <a:spcBef>
                <a:spcPts val="600"/>
              </a:spcBef>
              <a:buFont typeface="Arial" panose="020B0604020202020204" pitchFamily="34" charset="0"/>
              <a:buChar char="•"/>
            </a:pPr>
            <a:r>
              <a:rPr lang="en-US" sz="2400" dirty="0">
                <a:effectLst/>
                <a:ea typeface="Aptos" panose="020B0004020202020204" pitchFamily="34" charset="0"/>
                <a:cs typeface="Aptos" panose="020B0004020202020204" pitchFamily="34" charset="0"/>
              </a:rPr>
              <a:t>The RFI would be </a:t>
            </a:r>
            <a:r>
              <a:rPr lang="en-US" sz="2400" dirty="0">
                <a:ea typeface="Aptos" panose="020B0004020202020204" pitchFamily="34" charset="0"/>
                <a:cs typeface="Aptos" panose="020B0004020202020204" pitchFamily="34" charset="0"/>
              </a:rPr>
              <a:t>sent to generation owners with gas projects that qualify to be in the forthcoming CDR report as well as TEF projects</a:t>
            </a:r>
          </a:p>
          <a:p>
            <a:pPr marL="342900" indent="-342900">
              <a:spcBef>
                <a:spcPts val="600"/>
              </a:spcBef>
              <a:buFont typeface="Arial" panose="020B0604020202020204" pitchFamily="34" charset="0"/>
              <a:buChar char="•"/>
            </a:pPr>
            <a:r>
              <a:rPr lang="en-US" sz="2400" dirty="0">
                <a:effectLst/>
                <a:ea typeface="Aptos" panose="020B0004020202020204" pitchFamily="34" charset="0"/>
                <a:cs typeface="Aptos" panose="020B0004020202020204" pitchFamily="34" charset="0"/>
              </a:rPr>
              <a:t>Responses will be considered Confidential Information with aggregate results made publicly available</a:t>
            </a:r>
          </a:p>
        </p:txBody>
      </p:sp>
    </p:spTree>
    <p:extLst>
      <p:ext uri="{BB962C8B-B14F-4D97-AF65-F5344CB8AC3E}">
        <p14:creationId xmlns:p14="http://schemas.microsoft.com/office/powerpoint/2010/main" val="7115480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1DB979-AA59-A5DC-A29E-E619617CDC0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73FE9E6-1ACE-7ED6-1FB5-513BD7E52061}"/>
              </a:ext>
            </a:extLst>
          </p:cNvPr>
          <p:cNvSpPr>
            <a:spLocks noGrp="1"/>
          </p:cNvSpPr>
          <p:nvPr>
            <p:ph type="title"/>
          </p:nvPr>
        </p:nvSpPr>
        <p:spPr>
          <a:xfrm>
            <a:off x="1257300" y="457200"/>
            <a:ext cx="10401300" cy="547045"/>
          </a:xfrm>
        </p:spPr>
        <p:txBody>
          <a:bodyPr/>
          <a:lstStyle/>
          <a:p>
            <a:r>
              <a:rPr lang="en-US" dirty="0"/>
              <a:t>Brattle/Sargent &amp; Lundy Gas Turbine Availability Assessment</a:t>
            </a:r>
          </a:p>
        </p:txBody>
      </p:sp>
      <p:sp>
        <p:nvSpPr>
          <p:cNvPr id="4" name="Slide Number Placeholder 3">
            <a:extLst>
              <a:ext uri="{FF2B5EF4-FFF2-40B4-BE49-F238E27FC236}">
                <a16:creationId xmlns:a16="http://schemas.microsoft.com/office/drawing/2014/main" id="{BCAF254A-DB12-B104-BAC4-11F0E4E45D3D}"/>
              </a:ext>
            </a:extLst>
          </p:cNvPr>
          <p:cNvSpPr>
            <a:spLocks noGrp="1"/>
          </p:cNvSpPr>
          <p:nvPr>
            <p:ph type="sldNum" sz="quarter" idx="12"/>
          </p:nvPr>
        </p:nvSpPr>
        <p:spPr/>
        <p:txBody>
          <a:bodyPr/>
          <a:lstStyle/>
          <a:p>
            <a:fld id="{BCDE79FB-97BA-492B-8D57-F1373F9ADA95}" type="slidenum">
              <a:rPr lang="en-US" smtClean="0"/>
              <a:t>3</a:t>
            </a:fld>
            <a:endParaRPr lang="en-US" dirty="0"/>
          </a:p>
        </p:txBody>
      </p:sp>
      <p:sp>
        <p:nvSpPr>
          <p:cNvPr id="7" name="TextBox 6">
            <a:extLst>
              <a:ext uri="{FF2B5EF4-FFF2-40B4-BE49-F238E27FC236}">
                <a16:creationId xmlns:a16="http://schemas.microsoft.com/office/drawing/2014/main" id="{919B4C0C-7F26-85A2-ECB2-6DA73C7EF68D}"/>
              </a:ext>
            </a:extLst>
          </p:cNvPr>
          <p:cNvSpPr txBox="1"/>
          <p:nvPr/>
        </p:nvSpPr>
        <p:spPr>
          <a:xfrm>
            <a:off x="797794" y="1004245"/>
            <a:ext cx="10235296" cy="369332"/>
          </a:xfrm>
          <a:prstGeom prst="rect">
            <a:avLst/>
          </a:prstGeom>
          <a:noFill/>
        </p:spPr>
        <p:txBody>
          <a:bodyPr wrap="square">
            <a:spAutoFit/>
          </a:bodyPr>
          <a:lstStyle/>
          <a:p>
            <a:pPr marL="285750" marR="0" indent="-285750">
              <a:spcBef>
                <a:spcPts val="600"/>
              </a:spcBef>
              <a:buFont typeface="Calibri" panose="020F0502020204030204" pitchFamily="34" charset="0"/>
              <a:buChar char="●"/>
            </a:pPr>
            <a:endParaRPr lang="en-US" sz="1800" dirty="0">
              <a:effectLst/>
              <a:ea typeface="Aptos" panose="020B0004020202020204" pitchFamily="34" charset="0"/>
              <a:cs typeface="Aptos" panose="020B0004020202020204" pitchFamily="34" charset="0"/>
            </a:endParaRPr>
          </a:p>
        </p:txBody>
      </p:sp>
      <p:pic>
        <p:nvPicPr>
          <p:cNvPr id="1027" name="Picture 3">
            <a:extLst>
              <a:ext uri="{FF2B5EF4-FFF2-40B4-BE49-F238E27FC236}">
                <a16:creationId xmlns:a16="http://schemas.microsoft.com/office/drawing/2014/main" id="{9144F110-E036-7894-4C5F-B14CCD16B0D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06195" y="1934099"/>
            <a:ext cx="7018493" cy="37425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a:extLst>
              <a:ext uri="{FF2B5EF4-FFF2-40B4-BE49-F238E27FC236}">
                <a16:creationId xmlns:a16="http://schemas.microsoft.com/office/drawing/2014/main" id="{133272D6-1C9A-6767-73B9-A215C4C512EE}"/>
              </a:ext>
            </a:extLst>
          </p:cNvPr>
          <p:cNvSpPr txBox="1"/>
          <p:nvPr/>
        </p:nvSpPr>
        <p:spPr>
          <a:xfrm>
            <a:off x="797794" y="1004245"/>
            <a:ext cx="10596412" cy="830997"/>
          </a:xfrm>
          <a:prstGeom prst="rect">
            <a:avLst/>
          </a:prstGeom>
          <a:noFill/>
        </p:spPr>
        <p:txBody>
          <a:bodyPr wrap="square">
            <a:spAutoFit/>
          </a:bodyPr>
          <a:lstStyle/>
          <a:p>
            <a:pPr marL="342900" marR="0" indent="-342900">
              <a:spcBef>
                <a:spcPts val="600"/>
              </a:spcBef>
              <a:buFont typeface="Arial" panose="020B0604020202020204" pitchFamily="34" charset="0"/>
              <a:buChar char="•"/>
            </a:pPr>
            <a:r>
              <a:rPr lang="en-US" sz="2400" dirty="0">
                <a:ea typeface="Aptos" panose="020B0004020202020204" pitchFamily="34" charset="0"/>
                <a:cs typeface="Aptos" panose="020B0004020202020204" pitchFamily="34" charset="0"/>
              </a:rPr>
              <a:t>CDR-qualified projects that haven’t acquired gas turbines and other critical components are at a high risk of projected COD delays</a:t>
            </a:r>
          </a:p>
        </p:txBody>
      </p:sp>
      <p:graphicFrame>
        <p:nvGraphicFramePr>
          <p:cNvPr id="6" name="Table 5">
            <a:extLst>
              <a:ext uri="{FF2B5EF4-FFF2-40B4-BE49-F238E27FC236}">
                <a16:creationId xmlns:a16="http://schemas.microsoft.com/office/drawing/2014/main" id="{227CBFEF-F603-9180-5A28-3D0ED555A9F5}"/>
              </a:ext>
            </a:extLst>
          </p:cNvPr>
          <p:cNvGraphicFramePr>
            <a:graphicFrameLocks noGrp="1"/>
          </p:cNvGraphicFramePr>
          <p:nvPr>
            <p:extLst>
              <p:ext uri="{D42A27DB-BD31-4B8C-83A1-F6EECF244321}">
                <p14:modId xmlns:p14="http://schemas.microsoft.com/office/powerpoint/2010/main" val="1264874714"/>
              </p:ext>
            </p:extLst>
          </p:nvPr>
        </p:nvGraphicFramePr>
        <p:xfrm>
          <a:off x="2406195" y="5683606"/>
          <a:ext cx="5588000" cy="709781"/>
        </p:xfrm>
        <a:graphic>
          <a:graphicData uri="http://schemas.openxmlformats.org/drawingml/2006/table">
            <a:tbl>
              <a:tblPr>
                <a:tableStyleId>{5C22544A-7EE6-4342-B048-85BDC9FD1C3A}</a:tableStyleId>
              </a:tblPr>
              <a:tblGrid>
                <a:gridCol w="5588000">
                  <a:extLst>
                    <a:ext uri="{9D8B030D-6E8A-4147-A177-3AD203B41FA5}">
                      <a16:colId xmlns:a16="http://schemas.microsoft.com/office/drawing/2014/main" val="2657615531"/>
                    </a:ext>
                  </a:extLst>
                </a:gridCol>
              </a:tblGrid>
              <a:tr h="218032">
                <a:tc>
                  <a:txBody>
                    <a:bodyPr/>
                    <a:lstStyle/>
                    <a:p>
                      <a:pPr algn="l" fontAlgn="ctr">
                        <a:buNone/>
                      </a:pPr>
                      <a:r>
                        <a:rPr lang="en-US" sz="900" b="1" i="1" u="none" strike="noStrike" dirty="0">
                          <a:effectLst/>
                        </a:rPr>
                        <a:t>Sources and Notes</a:t>
                      </a:r>
                    </a:p>
                    <a:p>
                      <a:pPr algn="l" fontAlgn="ctr">
                        <a:buNone/>
                      </a:pPr>
                      <a:r>
                        <a:rPr lang="en-US" sz="900" u="none" strike="noStrike" dirty="0">
                          <a:effectLst/>
                        </a:rPr>
                        <a:t>Project development and delivery-to-COD durations based on OEM advertisement and S&amp;L project data.</a:t>
                      </a:r>
                      <a:endParaRPr lang="en-US" sz="900" b="0" i="0" u="none" strike="noStrike" dirty="0">
                        <a:solidFill>
                          <a:srgbClr val="000000"/>
                        </a:solidFill>
                        <a:effectLst/>
                        <a:latin typeface="Calibri" panose="020F0502020204030204" pitchFamily="34" charset="0"/>
                      </a:endParaRPr>
                    </a:p>
                  </a:txBody>
                  <a:tcPr marL="7620" marR="7620" marT="7620" marB="0" anchor="ctr">
                    <a:noFill/>
                  </a:tcPr>
                </a:tc>
                <a:extLst>
                  <a:ext uri="{0D108BD9-81ED-4DB2-BD59-A6C34878D82A}">
                    <a16:rowId xmlns:a16="http://schemas.microsoft.com/office/drawing/2014/main" val="3441015298"/>
                  </a:ext>
                </a:extLst>
              </a:tr>
              <a:tr h="145901">
                <a:tc>
                  <a:txBody>
                    <a:bodyPr/>
                    <a:lstStyle/>
                    <a:p>
                      <a:pPr algn="l" fontAlgn="ctr">
                        <a:buNone/>
                      </a:pPr>
                      <a:r>
                        <a:rPr lang="en-US" sz="900" u="none" strike="noStrike" dirty="0">
                          <a:effectLst/>
                        </a:rPr>
                        <a:t>Notice-to-Proceed-to-Delivery (of gen equipment) durations based on Q1 2026 vendor quotes and OEM presentations</a:t>
                      </a:r>
                      <a:endParaRPr lang="en-US" sz="900" b="0" i="0" u="none" strike="noStrike" dirty="0">
                        <a:solidFill>
                          <a:srgbClr val="000000"/>
                        </a:solidFill>
                        <a:effectLst/>
                        <a:latin typeface="Calibri" panose="020F0502020204030204" pitchFamily="34" charset="0"/>
                      </a:endParaRPr>
                    </a:p>
                  </a:txBody>
                  <a:tcPr marL="7620" marR="7620" marT="7620" marB="0" anchor="ctr">
                    <a:noFill/>
                  </a:tcPr>
                </a:tc>
                <a:extLst>
                  <a:ext uri="{0D108BD9-81ED-4DB2-BD59-A6C34878D82A}">
                    <a16:rowId xmlns:a16="http://schemas.microsoft.com/office/drawing/2014/main" val="1320783650"/>
                  </a:ext>
                </a:extLst>
              </a:tr>
              <a:tr h="145901">
                <a:tc>
                  <a:txBody>
                    <a:bodyPr/>
                    <a:lstStyle/>
                    <a:p>
                      <a:pPr algn="l" fontAlgn="b">
                        <a:buNone/>
                      </a:pPr>
                      <a:r>
                        <a:rPr lang="en-US" sz="900" u="none" strike="noStrike" dirty="0">
                          <a:effectLst/>
                        </a:rPr>
                        <a:t>Project durations assume multiples of each technology needed to achieve &gt;200 MW capacity. </a:t>
                      </a:r>
                      <a:endParaRPr lang="en-US" sz="900" b="0" i="0" u="none" strike="noStrike" dirty="0">
                        <a:solidFill>
                          <a:srgbClr val="000000"/>
                        </a:solidFill>
                        <a:effectLst/>
                        <a:latin typeface="Calibri" panose="020F0502020204030204" pitchFamily="34" charset="0"/>
                      </a:endParaRPr>
                    </a:p>
                  </a:txBody>
                  <a:tcPr marL="7620" marR="7620" marT="7620" marB="0" anchor="b">
                    <a:noFill/>
                  </a:tcPr>
                </a:tc>
                <a:extLst>
                  <a:ext uri="{0D108BD9-81ED-4DB2-BD59-A6C34878D82A}">
                    <a16:rowId xmlns:a16="http://schemas.microsoft.com/office/drawing/2014/main" val="3220258099"/>
                  </a:ext>
                </a:extLst>
              </a:tr>
            </a:tbl>
          </a:graphicData>
        </a:graphic>
      </p:graphicFrame>
    </p:spTree>
    <p:extLst>
      <p:ext uri="{BB962C8B-B14F-4D97-AF65-F5344CB8AC3E}">
        <p14:creationId xmlns:p14="http://schemas.microsoft.com/office/powerpoint/2010/main" val="27390104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CAA131-9836-5F48-6406-987DEB19101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94F711D-F2BA-D49C-B41A-7928104DB794}"/>
              </a:ext>
            </a:extLst>
          </p:cNvPr>
          <p:cNvSpPr>
            <a:spLocks noGrp="1"/>
          </p:cNvSpPr>
          <p:nvPr>
            <p:ph type="title"/>
          </p:nvPr>
        </p:nvSpPr>
        <p:spPr>
          <a:xfrm>
            <a:off x="1257300" y="457200"/>
            <a:ext cx="10401300" cy="547045"/>
          </a:xfrm>
        </p:spPr>
        <p:txBody>
          <a:bodyPr/>
          <a:lstStyle/>
          <a:p>
            <a:r>
              <a:rPr lang="en-US" dirty="0"/>
              <a:t>At-Risk Planned Gas Capacity</a:t>
            </a:r>
          </a:p>
        </p:txBody>
      </p:sp>
      <p:sp>
        <p:nvSpPr>
          <p:cNvPr id="4" name="Slide Number Placeholder 3">
            <a:extLst>
              <a:ext uri="{FF2B5EF4-FFF2-40B4-BE49-F238E27FC236}">
                <a16:creationId xmlns:a16="http://schemas.microsoft.com/office/drawing/2014/main" id="{E3B29A16-AD9B-71BF-515B-7489C08D2DAE}"/>
              </a:ext>
            </a:extLst>
          </p:cNvPr>
          <p:cNvSpPr>
            <a:spLocks noGrp="1"/>
          </p:cNvSpPr>
          <p:nvPr>
            <p:ph type="sldNum" sz="quarter" idx="12"/>
          </p:nvPr>
        </p:nvSpPr>
        <p:spPr/>
        <p:txBody>
          <a:bodyPr/>
          <a:lstStyle/>
          <a:p>
            <a:fld id="{BCDE79FB-97BA-492B-8D57-F1373F9ADA95}" type="slidenum">
              <a:rPr lang="en-US" smtClean="0"/>
              <a:t>4</a:t>
            </a:fld>
            <a:endParaRPr lang="en-US" dirty="0"/>
          </a:p>
        </p:txBody>
      </p:sp>
      <p:pic>
        <p:nvPicPr>
          <p:cNvPr id="5" name="Picture 4">
            <a:extLst>
              <a:ext uri="{FF2B5EF4-FFF2-40B4-BE49-F238E27FC236}">
                <a16:creationId xmlns:a16="http://schemas.microsoft.com/office/drawing/2014/main" id="{D5E67E1E-4FBE-1192-8B05-BC35DEEB907C}"/>
              </a:ext>
            </a:extLst>
          </p:cNvPr>
          <p:cNvPicPr>
            <a:picLocks noChangeAspect="1"/>
          </p:cNvPicPr>
          <p:nvPr/>
        </p:nvPicPr>
        <p:blipFill>
          <a:blip r:embed="rId2"/>
          <a:stretch>
            <a:fillRect/>
          </a:stretch>
        </p:blipFill>
        <p:spPr>
          <a:xfrm>
            <a:off x="1578058" y="3755267"/>
            <a:ext cx="8771963" cy="1637433"/>
          </a:xfrm>
          <a:prstGeom prst="rect">
            <a:avLst/>
          </a:prstGeom>
        </p:spPr>
      </p:pic>
      <p:pic>
        <p:nvPicPr>
          <p:cNvPr id="6" name="Picture 5">
            <a:extLst>
              <a:ext uri="{FF2B5EF4-FFF2-40B4-BE49-F238E27FC236}">
                <a16:creationId xmlns:a16="http://schemas.microsoft.com/office/drawing/2014/main" id="{2465E863-E832-BB37-7326-0B2790A06AC9}"/>
              </a:ext>
            </a:extLst>
          </p:cNvPr>
          <p:cNvPicPr>
            <a:picLocks noChangeAspect="1"/>
          </p:cNvPicPr>
          <p:nvPr/>
        </p:nvPicPr>
        <p:blipFill>
          <a:blip r:embed="rId3"/>
          <a:stretch>
            <a:fillRect/>
          </a:stretch>
        </p:blipFill>
        <p:spPr>
          <a:xfrm>
            <a:off x="1578058" y="1387308"/>
            <a:ext cx="8771963" cy="1637433"/>
          </a:xfrm>
          <a:prstGeom prst="rect">
            <a:avLst/>
          </a:prstGeom>
        </p:spPr>
      </p:pic>
      <p:sp>
        <p:nvSpPr>
          <p:cNvPr id="8" name="TextBox 7">
            <a:extLst>
              <a:ext uri="{FF2B5EF4-FFF2-40B4-BE49-F238E27FC236}">
                <a16:creationId xmlns:a16="http://schemas.microsoft.com/office/drawing/2014/main" id="{A7CB5AE6-8570-0584-1384-46D77123BC64}"/>
              </a:ext>
            </a:extLst>
          </p:cNvPr>
          <p:cNvSpPr txBox="1"/>
          <p:nvPr/>
        </p:nvSpPr>
        <p:spPr>
          <a:xfrm>
            <a:off x="1578059" y="5666372"/>
            <a:ext cx="10235296" cy="400110"/>
          </a:xfrm>
          <a:prstGeom prst="rect">
            <a:avLst/>
          </a:prstGeom>
          <a:noFill/>
        </p:spPr>
        <p:txBody>
          <a:bodyPr wrap="square">
            <a:spAutoFit/>
          </a:bodyPr>
          <a:lstStyle/>
          <a:p>
            <a:pPr marL="342900" marR="0" indent="-342900">
              <a:spcBef>
                <a:spcPts val="600"/>
              </a:spcBef>
              <a:buFont typeface="Arial" panose="020B0604020202020204" pitchFamily="34" charset="0"/>
              <a:buChar char="•"/>
            </a:pPr>
            <a:r>
              <a:rPr lang="en-US" sz="2000" dirty="0">
                <a:ea typeface="Aptos" panose="020B0004020202020204" pitchFamily="34" charset="0"/>
                <a:cs typeface="Aptos" panose="020B0004020202020204" pitchFamily="34" charset="0"/>
              </a:rPr>
              <a:t>Data pulled from RIOO-IS on April 28, 2026</a:t>
            </a:r>
            <a:endParaRPr lang="en-US" sz="2000" dirty="0">
              <a:effectLst/>
              <a:ea typeface="Aptos" panose="020B0004020202020204" pitchFamily="34" charset="0"/>
              <a:cs typeface="Aptos" panose="020B0004020202020204" pitchFamily="34" charset="0"/>
            </a:endParaRPr>
          </a:p>
        </p:txBody>
      </p:sp>
    </p:spTree>
    <p:extLst>
      <p:ext uri="{BB962C8B-B14F-4D97-AF65-F5344CB8AC3E}">
        <p14:creationId xmlns:p14="http://schemas.microsoft.com/office/powerpoint/2010/main" val="38076829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76C0C0-0BCB-DB26-662D-330CD3E12C91}"/>
              </a:ext>
            </a:extLst>
          </p:cNvPr>
          <p:cNvSpPr>
            <a:spLocks noGrp="1"/>
          </p:cNvSpPr>
          <p:nvPr>
            <p:ph type="title"/>
          </p:nvPr>
        </p:nvSpPr>
        <p:spPr>
          <a:xfrm>
            <a:off x="1257300" y="457200"/>
            <a:ext cx="10401300" cy="486697"/>
          </a:xfrm>
        </p:spPr>
        <p:txBody>
          <a:bodyPr/>
          <a:lstStyle/>
          <a:p>
            <a:r>
              <a:rPr lang="en-US" dirty="0"/>
              <a:t>RFI Questions (RESPONSES TREATED AS PROTECTED INFO)</a:t>
            </a:r>
          </a:p>
        </p:txBody>
      </p:sp>
      <p:sp>
        <p:nvSpPr>
          <p:cNvPr id="4" name="Slide Number Placeholder 3">
            <a:extLst>
              <a:ext uri="{FF2B5EF4-FFF2-40B4-BE49-F238E27FC236}">
                <a16:creationId xmlns:a16="http://schemas.microsoft.com/office/drawing/2014/main" id="{C31AA175-1712-7D6A-A857-023F303E9B5A}"/>
              </a:ext>
            </a:extLst>
          </p:cNvPr>
          <p:cNvSpPr>
            <a:spLocks noGrp="1"/>
          </p:cNvSpPr>
          <p:nvPr>
            <p:ph type="sldNum" sz="quarter" idx="12"/>
          </p:nvPr>
        </p:nvSpPr>
        <p:spPr/>
        <p:txBody>
          <a:bodyPr/>
          <a:lstStyle/>
          <a:p>
            <a:fld id="{BCDE79FB-97BA-492B-8D57-F1373F9ADA95}" type="slidenum">
              <a:rPr lang="en-US" smtClean="0"/>
              <a:t>5</a:t>
            </a:fld>
            <a:endParaRPr lang="en-US" dirty="0"/>
          </a:p>
        </p:txBody>
      </p:sp>
      <p:sp>
        <p:nvSpPr>
          <p:cNvPr id="5" name="TextBox 4">
            <a:extLst>
              <a:ext uri="{FF2B5EF4-FFF2-40B4-BE49-F238E27FC236}">
                <a16:creationId xmlns:a16="http://schemas.microsoft.com/office/drawing/2014/main" id="{3B6CD08D-5DCB-F50B-3930-7606FEB902CC}"/>
              </a:ext>
            </a:extLst>
          </p:cNvPr>
          <p:cNvSpPr txBox="1"/>
          <p:nvPr/>
        </p:nvSpPr>
        <p:spPr>
          <a:xfrm>
            <a:off x="1935725" y="1120676"/>
            <a:ext cx="8624119" cy="5432256"/>
          </a:xfrm>
          <a:prstGeom prst="rect">
            <a:avLst/>
          </a:prstGeom>
          <a:noFill/>
          <a:ln>
            <a:solidFill>
              <a:schemeClr val="accent1"/>
            </a:solidFill>
          </a:ln>
        </p:spPr>
        <p:txBody>
          <a:bodyPr wrap="square">
            <a:spAutoFit/>
          </a:bodyPr>
          <a:lstStyle/>
          <a:p>
            <a:pPr marL="0" marR="0">
              <a:buNone/>
            </a:pPr>
            <a:r>
              <a:rPr lang="en-US" sz="1100" b="1" dirty="0">
                <a:effectLst/>
                <a:latin typeface="Aptos" panose="020B0004020202020204" pitchFamily="34" charset="0"/>
                <a:ea typeface="Aptos" panose="020B0004020202020204" pitchFamily="34" charset="0"/>
                <a:cs typeface="Aptos" panose="020B0004020202020204" pitchFamily="34" charset="0"/>
              </a:rPr>
              <a:t> </a:t>
            </a:r>
            <a:endParaRPr lang="en-US" sz="1200" dirty="0">
              <a:effectLst/>
              <a:latin typeface="Aptos" panose="020B0004020202020204" pitchFamily="34" charset="0"/>
              <a:ea typeface="Aptos" panose="020B0004020202020204" pitchFamily="34" charset="0"/>
              <a:cs typeface="Aptos" panose="020B0004020202020204" pitchFamily="34" charset="0"/>
            </a:endParaRPr>
          </a:p>
          <a:p>
            <a:pPr marL="342900" marR="0" lvl="0" indent="-342900">
              <a:buFont typeface="+mj-lt"/>
              <a:buAutoNum type="arabicPeriod"/>
            </a:pPr>
            <a:r>
              <a:rPr lang="en-US" sz="1400" b="1" dirty="0">
                <a:effectLst/>
                <a:ea typeface="Times New Roman" panose="02020603050405020304" pitchFamily="18" charset="0"/>
                <a:cs typeface="Aptos" panose="020B0004020202020204" pitchFamily="34" charset="0"/>
              </a:rPr>
              <a:t>What is the acquisition status of the gas turbine(s)?</a:t>
            </a:r>
            <a:endParaRPr lang="en-US" sz="1400" dirty="0">
              <a:effectLst/>
              <a:ea typeface="Aptos" panose="020B0004020202020204" pitchFamily="34" charset="0"/>
              <a:cs typeface="Aptos" panose="020B0004020202020204" pitchFamily="34" charset="0"/>
            </a:endParaRPr>
          </a:p>
          <a:p>
            <a:pPr marL="800100" marR="0" lvl="1" indent="-342900">
              <a:buFont typeface="+mj-lt"/>
              <a:buAutoNum type="alphaUcPeriod"/>
            </a:pPr>
            <a:r>
              <a:rPr lang="en-US" sz="1400" b="1" dirty="0">
                <a:effectLst/>
                <a:ea typeface="Times New Roman" panose="02020603050405020304" pitchFamily="18" charset="0"/>
                <a:cs typeface="Aptos" panose="020B0004020202020204" pitchFamily="34" charset="0"/>
              </a:rPr>
              <a:t>The gas turbine(s) have been acquired</a:t>
            </a:r>
            <a:endParaRPr lang="en-US" sz="1400" dirty="0">
              <a:effectLst/>
              <a:ea typeface="Aptos" panose="020B0004020202020204" pitchFamily="34" charset="0"/>
              <a:cs typeface="Aptos" panose="020B0004020202020204" pitchFamily="34" charset="0"/>
            </a:endParaRPr>
          </a:p>
          <a:p>
            <a:pPr marL="800100" marR="0" lvl="1" indent="-342900">
              <a:buFont typeface="+mj-lt"/>
              <a:buAutoNum type="alphaUcPeriod"/>
            </a:pPr>
            <a:r>
              <a:rPr lang="en-US" sz="1400" b="1" dirty="0">
                <a:effectLst/>
                <a:ea typeface="Times New Roman" panose="02020603050405020304" pitchFamily="18" charset="0"/>
                <a:cs typeface="Aptos" panose="020B0004020202020204" pitchFamily="34" charset="0"/>
              </a:rPr>
              <a:t>The gas turbine(s) have been secured through a reservation agreement </a:t>
            </a:r>
          </a:p>
          <a:p>
            <a:pPr marL="800100" marR="0" lvl="1" indent="-342900">
              <a:buFont typeface="+mj-lt"/>
              <a:buAutoNum type="alphaUcPeriod"/>
            </a:pPr>
            <a:r>
              <a:rPr lang="en-US" sz="1400" b="1" dirty="0">
                <a:effectLst/>
                <a:ea typeface="Times New Roman" panose="02020603050405020304" pitchFamily="18" charset="0"/>
                <a:cs typeface="Aptos" panose="020B0004020202020204" pitchFamily="34" charset="0"/>
              </a:rPr>
              <a:t>The gas turbines(s) have neither been acquired nor reserved</a:t>
            </a:r>
            <a:endParaRPr lang="en-US" sz="1400" dirty="0">
              <a:effectLst/>
              <a:ea typeface="Aptos" panose="020B0004020202020204" pitchFamily="34" charset="0"/>
              <a:cs typeface="Aptos" panose="020B0004020202020204" pitchFamily="34" charset="0"/>
            </a:endParaRPr>
          </a:p>
          <a:p>
            <a:pPr marL="342900" marR="0" indent="-342900">
              <a:buFont typeface="+mj-lt"/>
              <a:buAutoNum type="arabicPeriod"/>
            </a:pPr>
            <a:endParaRPr lang="en-US" sz="1400" dirty="0">
              <a:effectLst/>
              <a:ea typeface="Aptos" panose="020B0004020202020204" pitchFamily="34" charset="0"/>
              <a:cs typeface="Aptos" panose="020B0004020202020204" pitchFamily="34" charset="0"/>
            </a:endParaRPr>
          </a:p>
          <a:p>
            <a:pPr marL="342900" marR="0" lvl="0" indent="-342900">
              <a:buFont typeface="+mj-lt"/>
              <a:buAutoNum type="arabicPeriod"/>
            </a:pPr>
            <a:r>
              <a:rPr lang="en-US" sz="1400" b="1" dirty="0">
                <a:effectLst/>
                <a:ea typeface="Times New Roman" panose="02020603050405020304" pitchFamily="18" charset="0"/>
                <a:cs typeface="Aptos" panose="020B0004020202020204" pitchFamily="34" charset="0"/>
              </a:rPr>
              <a:t>Based on the turbine acquisition status indicated in Q1 and current supply chain issues affecting turbines and other critical components, </a:t>
            </a:r>
            <a:r>
              <a:rPr lang="en-US" sz="1400" b="1" dirty="0">
                <a:ea typeface="Times New Roman" panose="02020603050405020304" pitchFamily="18" charset="0"/>
                <a:cs typeface="Aptos" panose="020B0004020202020204" pitchFamily="34" charset="0"/>
              </a:rPr>
              <a:t>what is the likeli</a:t>
            </a:r>
            <a:r>
              <a:rPr lang="en-US" sz="1400" b="1" dirty="0">
                <a:effectLst/>
                <a:ea typeface="Times New Roman" panose="02020603050405020304" pitchFamily="18" charset="0"/>
                <a:cs typeface="Aptos" panose="020B0004020202020204" pitchFamily="34" charset="0"/>
              </a:rPr>
              <a:t>hood of a significant delay (&gt; 6 months) to the current projected Commercial Operations Date in RIOO-IS?</a:t>
            </a:r>
          </a:p>
          <a:p>
            <a:pPr marL="800100" lvl="1" indent="-342900">
              <a:buFont typeface="+mj-lt"/>
              <a:buAutoNum type="alphaUcPeriod"/>
            </a:pPr>
            <a:r>
              <a:rPr lang="en-US" sz="1400" b="1" dirty="0">
                <a:ea typeface="Times New Roman" panose="02020603050405020304" pitchFamily="18" charset="0"/>
                <a:cs typeface="Aptos" panose="020B0004020202020204" pitchFamily="34" charset="0"/>
              </a:rPr>
              <a:t>Near certainty (likelihood &gt; 90%)</a:t>
            </a:r>
          </a:p>
          <a:p>
            <a:pPr marL="800100" lvl="1" indent="-342900">
              <a:buFont typeface="+mj-lt"/>
              <a:buAutoNum type="alphaUcPeriod"/>
            </a:pPr>
            <a:r>
              <a:rPr lang="en-US" sz="1400" b="1" dirty="0">
                <a:ea typeface="Aptos" panose="020B0004020202020204" pitchFamily="34" charset="0"/>
                <a:cs typeface="Aptos" panose="020B0004020202020204" pitchFamily="34" charset="0"/>
              </a:rPr>
              <a:t>High </a:t>
            </a:r>
            <a:r>
              <a:rPr lang="en-US" sz="1400" b="1" dirty="0">
                <a:ea typeface="Times New Roman" panose="02020603050405020304" pitchFamily="18" charset="0"/>
                <a:cs typeface="Aptos" panose="020B0004020202020204" pitchFamily="34" charset="0"/>
              </a:rPr>
              <a:t>(likelihood 50% ‒ 90%)</a:t>
            </a:r>
          </a:p>
          <a:p>
            <a:pPr marL="800100" lvl="1" indent="-342900">
              <a:buFont typeface="+mj-lt"/>
              <a:buAutoNum type="alphaUcPeriod"/>
            </a:pPr>
            <a:r>
              <a:rPr lang="en-US" sz="1400" b="1" dirty="0">
                <a:ea typeface="Times New Roman" panose="02020603050405020304" pitchFamily="18" charset="0"/>
                <a:cs typeface="Aptos" panose="020B0004020202020204" pitchFamily="34" charset="0"/>
              </a:rPr>
              <a:t>Moderate (likelihood 30% ‒ 50%)</a:t>
            </a:r>
          </a:p>
          <a:p>
            <a:pPr marL="800100" lvl="1" indent="-342900">
              <a:buFont typeface="+mj-lt"/>
              <a:buAutoNum type="alphaUcPeriod"/>
            </a:pPr>
            <a:r>
              <a:rPr lang="en-US" sz="1400" b="1" dirty="0">
                <a:ea typeface="Times New Roman" panose="02020603050405020304" pitchFamily="18" charset="0"/>
                <a:cs typeface="Aptos" panose="020B0004020202020204" pitchFamily="34" charset="0"/>
              </a:rPr>
              <a:t>Low to moderate (</a:t>
            </a:r>
            <a:r>
              <a:rPr lang="en-US" sz="1400" b="1">
                <a:ea typeface="Times New Roman" panose="02020603050405020304" pitchFamily="18" charset="0"/>
                <a:cs typeface="Aptos" panose="020B0004020202020204" pitchFamily="34" charset="0"/>
              </a:rPr>
              <a:t>likelihood 10</a:t>
            </a:r>
            <a:r>
              <a:rPr lang="en-US" sz="1400" b="1" dirty="0">
                <a:ea typeface="Times New Roman" panose="02020603050405020304" pitchFamily="18" charset="0"/>
                <a:cs typeface="Aptos" panose="020B0004020202020204" pitchFamily="34" charset="0"/>
              </a:rPr>
              <a:t>% ‒ 30%)</a:t>
            </a:r>
          </a:p>
          <a:p>
            <a:pPr marL="800100" lvl="1" indent="-342900">
              <a:buFont typeface="+mj-lt"/>
              <a:buAutoNum type="alphaUcPeriod"/>
            </a:pPr>
            <a:r>
              <a:rPr lang="en-US" sz="1400" b="1" dirty="0">
                <a:ea typeface="Times New Roman" panose="02020603050405020304" pitchFamily="18" charset="0"/>
                <a:cs typeface="Aptos" panose="020B0004020202020204" pitchFamily="34" charset="0"/>
              </a:rPr>
              <a:t>Low (likelihood &lt; 10%)</a:t>
            </a:r>
          </a:p>
          <a:p>
            <a:pPr marL="800100" lvl="1" indent="-342900">
              <a:buFont typeface="+mj-lt"/>
              <a:buAutoNum type="alphaUcPeriod"/>
            </a:pPr>
            <a:endParaRPr lang="en-US" sz="1400" b="1" dirty="0">
              <a:ea typeface="Times New Roman" panose="02020603050405020304" pitchFamily="18" charset="0"/>
              <a:cs typeface="Aptos" panose="020B0004020202020204" pitchFamily="34" charset="0"/>
            </a:endParaRPr>
          </a:p>
          <a:p>
            <a:pPr marL="342900" indent="-342900">
              <a:buFont typeface="+mj-lt"/>
              <a:buAutoNum type="arabicPeriod"/>
            </a:pPr>
            <a:r>
              <a:rPr lang="en-US" sz="1400" b="1" dirty="0">
                <a:ea typeface="Aptos" panose="020B0004020202020204" pitchFamily="34" charset="0"/>
                <a:cs typeface="Aptos" panose="020B0004020202020204" pitchFamily="34" charset="0"/>
              </a:rPr>
              <a:t>If a revised </a:t>
            </a:r>
            <a:r>
              <a:rPr lang="en-US" sz="1400" b="1" dirty="0">
                <a:ea typeface="Times New Roman" panose="02020603050405020304" pitchFamily="18" charset="0"/>
                <a:cs typeface="Aptos" panose="020B0004020202020204" pitchFamily="34" charset="0"/>
              </a:rPr>
              <a:t>projected Commercial Operations Date is available, please provide it and update RIOO-IS accordingly; revised projected COD: ___/___/_____</a:t>
            </a:r>
          </a:p>
          <a:p>
            <a:pPr marL="342900" indent="-342900">
              <a:buFont typeface="+mj-lt"/>
              <a:buAutoNum type="arabicPeriod"/>
            </a:pPr>
            <a:endParaRPr lang="en-US" sz="1400" b="1" dirty="0">
              <a:effectLst/>
              <a:ea typeface="Times New Roman" panose="02020603050405020304" pitchFamily="18" charset="0"/>
              <a:cs typeface="Aptos" panose="020B0004020202020204" pitchFamily="34" charset="0"/>
            </a:endParaRPr>
          </a:p>
          <a:p>
            <a:pPr marL="342900" indent="-342900">
              <a:buFont typeface="+mj-lt"/>
              <a:buAutoNum type="arabicPeriod"/>
            </a:pPr>
            <a:r>
              <a:rPr lang="en-US" sz="1400" b="1" dirty="0">
                <a:effectLst/>
                <a:ea typeface="Times New Roman" panose="02020603050405020304" pitchFamily="18" charset="0"/>
                <a:cs typeface="Aptos" panose="020B0004020202020204" pitchFamily="34" charset="0"/>
              </a:rPr>
              <a:t>Are there any other major components (e.g., main transformers) affected by supply chain issues that may likely delay the projected COD? Please explain: ________________________________________________________________________________________________________</a:t>
            </a:r>
            <a:r>
              <a:rPr lang="en-US" sz="1400" b="1" dirty="0">
                <a:effectLst/>
                <a:ea typeface="Aptos" panose="020B0004020202020204" pitchFamily="34" charset="0"/>
                <a:cs typeface="Aptos" panose="020B0004020202020204" pitchFamily="34" charset="0"/>
              </a:rPr>
              <a:t>________________________________________________________________________________________________________________________________________________________________________________________________________________________________</a:t>
            </a:r>
            <a:endParaRPr lang="en-US" sz="1400" dirty="0">
              <a:effectLst/>
              <a:ea typeface="Aptos" panose="020B0004020202020204" pitchFamily="34" charset="0"/>
              <a:cs typeface="Aptos" panose="020B0004020202020204" pitchFamily="34" charset="0"/>
            </a:endParaRPr>
          </a:p>
          <a:p>
            <a:pPr marL="0" marR="0" indent="457200">
              <a:buNone/>
            </a:pPr>
            <a:r>
              <a:rPr lang="en-US" sz="1400" b="1" dirty="0">
                <a:effectLst/>
                <a:latin typeface="Aptos" panose="020B0004020202020204" pitchFamily="34" charset="0"/>
                <a:ea typeface="Aptos" panose="020B0004020202020204" pitchFamily="34" charset="0"/>
                <a:cs typeface="Aptos" panose="020B0004020202020204" pitchFamily="34" charset="0"/>
              </a:rPr>
              <a:t> </a:t>
            </a:r>
            <a:endParaRPr lang="en-US" sz="1400" dirty="0">
              <a:effectLst/>
              <a:latin typeface="Aptos" panose="020B0004020202020204" pitchFamily="34" charset="0"/>
              <a:ea typeface="Aptos" panose="020B0004020202020204" pitchFamily="34" charset="0"/>
              <a:cs typeface="Aptos" panose="020B0004020202020204" pitchFamily="34" charset="0"/>
            </a:endParaRPr>
          </a:p>
        </p:txBody>
      </p:sp>
    </p:spTree>
    <p:extLst>
      <p:ext uri="{BB962C8B-B14F-4D97-AF65-F5344CB8AC3E}">
        <p14:creationId xmlns:p14="http://schemas.microsoft.com/office/powerpoint/2010/main" val="3296599421"/>
      </p:ext>
    </p:extLst>
  </p:cSld>
  <p:clrMapOvr>
    <a:masterClrMapping/>
  </p:clrMapOvr>
</p:sld>
</file>

<file path=ppt/theme/theme1.xml><?xml version="1.0" encoding="utf-8"?>
<a:theme xmlns:a="http://schemas.openxmlformats.org/drawingml/2006/main" name="Cover">
  <a:themeElements>
    <a:clrScheme name="ERCOT">
      <a:dk1>
        <a:srgbClr val="000000"/>
      </a:dk1>
      <a:lt1>
        <a:srgbClr val="FFFFFF"/>
      </a:lt1>
      <a:dk2>
        <a:srgbClr val="2D3338"/>
      </a:dk2>
      <a:lt2>
        <a:srgbClr val="FFFFFF"/>
      </a:lt2>
      <a:accent1>
        <a:srgbClr val="003865"/>
      </a:accent1>
      <a:accent2>
        <a:srgbClr val="5B6770"/>
      </a:accent2>
      <a:accent3>
        <a:srgbClr val="26D07C"/>
      </a:accent3>
      <a:accent4>
        <a:srgbClr val="00829B"/>
      </a:accent4>
      <a:accent5>
        <a:srgbClr val="685BC7"/>
      </a:accent5>
      <a:accent6>
        <a:srgbClr val="890C58"/>
      </a:accent6>
      <a:hlink>
        <a:srgbClr val="3996DF"/>
      </a:hlink>
      <a:folHlink>
        <a:srgbClr val="867ED0"/>
      </a:folHlink>
    </a:clrScheme>
    <a:fontScheme name="ERCOT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ERCOT Official PowerPoint Template - Public" id="{FB506FE2-73A5-49D8-88D7-3B8BB673CC8D}" vid="{942DDDCD-BEC6-4902-AAD2-EB3CD2B6933E}"/>
    </a:ext>
  </a:extLst>
</a:theme>
</file>

<file path=ppt/theme/theme2.xml><?xml version="1.0" encoding="utf-8"?>
<a:theme xmlns:a="http://schemas.openxmlformats.org/drawingml/2006/main" name="Page Design">
  <a:themeElements>
    <a:clrScheme name="ERCOT colors">
      <a:dk1>
        <a:srgbClr val="171A1C"/>
      </a:dk1>
      <a:lt1>
        <a:srgbClr val="FFFFFF"/>
      </a:lt1>
      <a:dk2>
        <a:srgbClr val="4A525A"/>
      </a:dk2>
      <a:lt2>
        <a:srgbClr val="E6EBEF"/>
      </a:lt2>
      <a:accent1>
        <a:srgbClr val="005763"/>
      </a:accent1>
      <a:accent2>
        <a:srgbClr val="3DBED1"/>
      </a:accent2>
      <a:accent3>
        <a:srgbClr val="003865"/>
      </a:accent3>
      <a:accent4>
        <a:srgbClr val="0063B4"/>
      </a:accent4>
      <a:accent5>
        <a:srgbClr val="26D07C"/>
      </a:accent5>
      <a:accent6>
        <a:srgbClr val="867ED0"/>
      </a:accent6>
      <a:hlink>
        <a:srgbClr val="00AEC7"/>
      </a:hlink>
      <a:folHlink>
        <a:srgbClr val="685BC7"/>
      </a:folHlink>
    </a:clrScheme>
    <a:fontScheme name="ERCOT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ERCOT Official PowerPoint Template - Public" id="{FB506FE2-73A5-49D8-88D7-3B8BB673CC8D}" vid="{E771427F-03EA-4C50-B0D4-53899F39E546}"/>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Audience xmlns="3c917f14-8d40-4289-92aa-fd10f73581c9">Public</Audienc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56779995893D9842BA3FA5B9B5E7FD29" ma:contentTypeVersion="5" ma:contentTypeDescription="Create a new document." ma:contentTypeScope="" ma:versionID="6d199b3ad5f5b9d872d256308c85908b">
  <xsd:schema xmlns:xsd="http://www.w3.org/2001/XMLSchema" xmlns:xs="http://www.w3.org/2001/XMLSchema" xmlns:p="http://schemas.microsoft.com/office/2006/metadata/properties" xmlns:ns2="3c917f14-8d40-4289-92aa-fd10f73581c9" targetNamespace="http://schemas.microsoft.com/office/2006/metadata/properties" ma:root="true" ma:fieldsID="dcedc2ff92fcc6164a822d33fd796499" ns2:_="">
    <xsd:import namespace="3c917f14-8d40-4289-92aa-fd10f73581c9"/>
    <xsd:element name="properties">
      <xsd:complexType>
        <xsd:sequence>
          <xsd:element name="documentManagement">
            <xsd:complexType>
              <xsd:all>
                <xsd:element ref="ns2:Audience" minOccurs="0"/>
                <xsd:element ref="ns2:MediaServiceMetadata" minOccurs="0"/>
                <xsd:element ref="ns2:MediaServiceFastMetadata"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c917f14-8d40-4289-92aa-fd10f73581c9" elementFormDefault="qualified">
    <xsd:import namespace="http://schemas.microsoft.com/office/2006/documentManagement/types"/>
    <xsd:import namespace="http://schemas.microsoft.com/office/infopath/2007/PartnerControls"/>
    <xsd:element name="Audience" ma:index="8" nillable="true" ma:displayName="Audience" ma:format="Dropdown" ma:internalName="Audience">
      <xsd:simpleType>
        <xsd:restriction base="dms:Choice">
          <xsd:enumeration value="Public"/>
          <xsd:enumeration value="Internal"/>
          <xsd:enumeration value="Confidential"/>
          <xsd:enumeration value="Board of Directors"/>
        </xsd:restriction>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E754FD2-17D2-4534-9157-8CFDD0166132}">
  <ds:schemaRefs>
    <ds:schemaRef ds:uri="http://purl.org/dc/dcmitype/"/>
    <ds:schemaRef ds:uri="http://schemas.microsoft.com/office/2006/documentManagement/types"/>
    <ds:schemaRef ds:uri="http://www.w3.org/XML/1998/namespace"/>
    <ds:schemaRef ds:uri="http://purl.org/dc/terms/"/>
    <ds:schemaRef ds:uri="http://schemas.microsoft.com/office/infopath/2007/PartnerControls"/>
    <ds:schemaRef ds:uri="http://schemas.openxmlformats.org/package/2006/metadata/core-properties"/>
    <ds:schemaRef ds:uri="http://schemas.microsoft.com/office/2006/metadata/properties"/>
    <ds:schemaRef ds:uri="cf8c9251-373f-4ee3-86cf-d97122226a81"/>
    <ds:schemaRef ds:uri="5f527160-b6a2-448e-b210-55bbe2178a90"/>
    <ds:schemaRef ds:uri="http://purl.org/dc/elements/1.1/"/>
    <ds:schemaRef ds:uri="3c917f14-8d40-4289-92aa-fd10f73581c9"/>
  </ds:schemaRefs>
</ds:datastoreItem>
</file>

<file path=customXml/itemProps2.xml><?xml version="1.0" encoding="utf-8"?>
<ds:datastoreItem xmlns:ds="http://schemas.openxmlformats.org/officeDocument/2006/customXml" ds:itemID="{B57DC9A4-2D51-40CB-BA99-0BF7D516F6D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c917f14-8d40-4289-92aa-fd10f73581c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6A5F3B15-1EDA-47D5-B690-303F08E28C2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ERCOT Official PowerPoint Template - Public</Template>
  <TotalTime>1759</TotalTime>
  <Words>458</Words>
  <Application>Microsoft Office PowerPoint</Application>
  <PresentationFormat>Widescreen</PresentationFormat>
  <Paragraphs>39</Paragraphs>
  <Slides>5</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5</vt:i4>
      </vt:variant>
    </vt:vector>
  </HeadingPairs>
  <TitlesOfParts>
    <vt:vector size="12" baseType="lpstr">
      <vt:lpstr>Aptos</vt:lpstr>
      <vt:lpstr>Arial</vt:lpstr>
      <vt:lpstr>Calibri</vt:lpstr>
      <vt:lpstr>Times New Roman</vt:lpstr>
      <vt:lpstr>Wingdings</vt:lpstr>
      <vt:lpstr>Cover</vt:lpstr>
      <vt:lpstr>Page Design</vt:lpstr>
      <vt:lpstr>Turbine Availability RFI Proposal for Planned Gas Projects  Pete Warnken ERCOT Resource Adequacy Department  Supply Analysis Working Group    April 30, 2026</vt:lpstr>
      <vt:lpstr>RFI Rationale</vt:lpstr>
      <vt:lpstr>Brattle/Sargent &amp; Lundy Gas Turbine Availability Assessment</vt:lpstr>
      <vt:lpstr>At-Risk Planned Gas Capacity</vt:lpstr>
      <vt:lpstr>RFI Questions (RESPONSES TREATED AS PROTECTED INFO)</vt:lpstr>
    </vt:vector>
  </TitlesOfParts>
  <Company>ERCOT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Warnken, Pete</dc:creator>
  <cp:keywords/>
  <cp:lastModifiedBy>Warnken, Pete</cp:lastModifiedBy>
  <cp:revision>15</cp:revision>
  <dcterms:created xsi:type="dcterms:W3CDTF">2026-03-16T23:46:13Z</dcterms:created>
  <dcterms:modified xsi:type="dcterms:W3CDTF">2026-04-29T20:18:55Z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0x01010056779995893D9842BA3FA5B9B5E7FD29</vt:lpwstr>
  </property>
  <property fmtid="{D5CDD505-2E9C-101B-9397-08002B2CF9AE}" pid="3" name="MediaServiceImageTags">
    <vt:lpwstr/>
  </property>
  <property fmtid="{D5CDD505-2E9C-101B-9397-08002B2CF9AE}" pid="4" name="MSIP_Label_c144db1d-993e-40da-980d-6eea152adc50_Enabled">
    <vt:lpwstr>true</vt:lpwstr>
  </property>
  <property fmtid="{D5CDD505-2E9C-101B-9397-08002B2CF9AE}" pid="5" name="MSIP_Label_c144db1d-993e-40da-980d-6eea152adc50_SetDate">
    <vt:lpwstr>2026-02-04T21:33:56Z</vt:lpwstr>
  </property>
  <property fmtid="{D5CDD505-2E9C-101B-9397-08002B2CF9AE}" pid="6" name="MSIP_Label_c144db1d-993e-40da-980d-6eea152adc50_Method">
    <vt:lpwstr>Privileged</vt:lpwstr>
  </property>
  <property fmtid="{D5CDD505-2E9C-101B-9397-08002B2CF9AE}" pid="7" name="MSIP_Label_c144db1d-993e-40da-980d-6eea152adc50_Name">
    <vt:lpwstr>Public</vt:lpwstr>
  </property>
  <property fmtid="{D5CDD505-2E9C-101B-9397-08002B2CF9AE}" pid="8" name="MSIP_Label_c144db1d-993e-40da-980d-6eea152adc50_SiteId">
    <vt:lpwstr>0afb747d-bff7-4596-a9fc-950ef9e0ec45</vt:lpwstr>
  </property>
  <property fmtid="{D5CDD505-2E9C-101B-9397-08002B2CF9AE}" pid="9" name="MSIP_Label_c144db1d-993e-40da-980d-6eea152adc50_ActionId">
    <vt:lpwstr>1d14393e-8913-4215-8969-3d0b24cf798e</vt:lpwstr>
  </property>
  <property fmtid="{D5CDD505-2E9C-101B-9397-08002B2CF9AE}" pid="10" name="MSIP_Label_c144db1d-993e-40da-980d-6eea152adc50_ContentBits">
    <vt:lpwstr>0</vt:lpwstr>
  </property>
  <property fmtid="{D5CDD505-2E9C-101B-9397-08002B2CF9AE}" pid="11" name="MSIP_Label_c144db1d-993e-40da-980d-6eea152adc50_Tag">
    <vt:lpwstr>10, 0, 1, 1</vt:lpwstr>
  </property>
</Properties>
</file>