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  <p:sldMasterId id="2147483660" r:id="rId5"/>
  </p:sldMasterIdLst>
  <p:notesMasterIdLst>
    <p:notesMasterId r:id="rId10"/>
  </p:notesMasterIdLst>
  <p:handoutMasterIdLst>
    <p:handoutMasterId r:id="rId11"/>
  </p:handoutMasterIdLst>
  <p:sldIdLst>
    <p:sldId id="272" r:id="rId6"/>
    <p:sldId id="2147478765" r:id="rId7"/>
    <p:sldId id="2147478779" r:id="rId8"/>
    <p:sldId id="214747878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E5ED"/>
    <a:srgbClr val="2794A4"/>
    <a:srgbClr val="00343B"/>
    <a:srgbClr val="00829B"/>
    <a:srgbClr val="E6EBF0"/>
    <a:srgbClr val="FFFFFF"/>
    <a:srgbClr val="DADCDE"/>
    <a:srgbClr val="A9E5EA"/>
    <a:srgbClr val="00AEC7"/>
    <a:srgbClr val="D6D9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96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05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54C447-F63E-708A-7640-F379BC3B6F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E9CD3C-9D08-D54A-E18D-CB66DD9854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3C7D50-3744-4F5E-B211-7EE7AB53D25A}" type="datetimeFigureOut">
              <a:rPr lang="en-US" smtClean="0"/>
              <a:t>4/29/2026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76D3F-B471-2F90-E003-19CC7E1391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FA019F-EAF7-AC1D-CF33-3B24307B5D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B4229-F194-457F-858D-7FD6DC77E7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54939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32203-7F7F-406D-A6A3-240BE64C5DFA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94BC6D-B4C2-499C-B968-7B53BF05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3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1.png"/><Relationship Id="rId11" Type="http://schemas.openxmlformats.org/officeDocument/2006/relationships/image" Target="../media/image16.svg"/><Relationship Id="rId5" Type="http://schemas.openxmlformats.org/officeDocument/2006/relationships/image" Target="../media/image10.sv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sv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2069" y="2564247"/>
            <a:ext cx="4882568" cy="3999346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ED41D71-8915-53EB-36A0-392D41DD0E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427363" y="5054600"/>
            <a:ext cx="5201214" cy="1457037"/>
          </a:xfrm>
          <a:prstGeom prst="foldedCorner">
            <a:avLst>
              <a:gd name="adj" fmla="val 21194"/>
            </a:avLst>
          </a:prstGeom>
          <a:solidFill>
            <a:srgbClr val="E6EBF0">
              <a:alpha val="68000"/>
            </a:srgbClr>
          </a:solidFill>
          <a:ln w="9525" cap="rnd">
            <a:noFill/>
          </a:ln>
          <a:effectLst>
            <a:outerShdw blurRad="50800" dist="38100" dir="10800000" sx="1000" sy="1000" algn="r" rotWithShape="0">
              <a:prstClr val="black">
                <a:alpha val="46000"/>
              </a:prstClr>
            </a:outerShdw>
          </a:effectLst>
        </p:spPr>
        <p:txBody>
          <a:bodyPr vert="horz" wrap="square" lIns="274320" tIns="182880" rIns="640080" bIns="18288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dirty="0" smtClean="0"/>
            </a:lvl2pPr>
            <a:lvl3pPr marL="548640" indent="-18288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◦"/>
              <a:defRPr lang="en-US" sz="1400" dirty="0"/>
            </a:lvl3pPr>
            <a:lvl4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dirty="0" smtClean="0"/>
            </a:lvl4pPr>
            <a:lvl5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dirty="0"/>
            </a:lvl5pPr>
            <a:lvl6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4A302066-7B9E-F90D-A634-1CEEF4EAA7F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5" y="1092200"/>
            <a:ext cx="5201213" cy="25515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1" i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1400"/>
            </a:lvl2pPr>
            <a:lvl3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/>
            </a:lvl3pPr>
            <a:lvl4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/>
            </a:lvl4pPr>
            <a:lvl5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45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5BA45-4981-AC22-EC96-99A5E090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1962"/>
            <a:ext cx="4838700" cy="1527094"/>
          </a:xfrm>
        </p:spPr>
        <p:txBody>
          <a:bodyPr anchor="t">
            <a:normAutofit/>
          </a:bodyPr>
          <a:lstStyle>
            <a:lvl1pPr>
              <a:defRPr lang="en-US" dirty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73643-F605-4790-3956-B453E9FC9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188F8-67CB-419F-AAD4-5AB1C4EFBB40}" type="datetime4">
              <a:rPr lang="en-US" smtClean="0"/>
              <a:t>April 29, 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65AF8-0057-EBA2-2E30-0B741139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ADE8A-3AB5-3C00-B26E-3F6DD6EA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81ED5FB-5036-27D9-26F4-B48307D67C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2181225"/>
            <a:ext cx="5600700" cy="4000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0ACB72E-F2A9-AC8B-FAC7-489B472850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57950" y="457200"/>
            <a:ext cx="5200650" cy="572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4595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97228CF-7CDD-26CC-CA47-4AF0A314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277CEE6-13A0-6BA8-8A3C-EA3A8B9CA3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2152650"/>
            <a:ext cx="5602224" cy="40195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4E62B-01AB-F5DE-E2D4-85B1DECC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96050" y="0"/>
            <a:ext cx="56959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3291D-BE72-DBF6-5318-1BD0E7127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3288" y="6356350"/>
            <a:ext cx="133871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38100-AC14-9CC0-AD86-426AD89D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6E23-B521-5C07-85E1-BA73A20D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D0B2-8800-4E48-BDCE-A19E57C7C5AF}" type="datetime4">
              <a:rPr lang="en-US" smtClean="0"/>
              <a:t>April 29,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A00A7-6A1E-80A0-8EB9-F7F05925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3126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April 29,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8480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April 29,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0560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0511CB1D-D7A8-8516-A8D6-FDE88BB3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2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7DB85F87-C4AC-5AA2-4395-ABB6B533D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2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524951DF-39E3-E4DB-EB22-28C36CEE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April 29,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9429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Graphic 18" descr="ERCOT logo">
            <a:extLst>
              <a:ext uri="{FF2B5EF4-FFF2-40B4-BE49-F238E27FC236}">
                <a16:creationId xmlns:a16="http://schemas.microsoft.com/office/drawing/2014/main" id="{B751E01E-9D1B-AB32-9537-F544F49949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AB5A33-CD56-3912-4016-20DF30F1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430448"/>
            <a:ext cx="4064224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13BE72E-F22F-EA59-A56F-ACBBDAEAF8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9" y="3501136"/>
            <a:ext cx="4078434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A05AE35-B341-C586-A0DD-9B916DA1D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6825" y="1371600"/>
            <a:ext cx="658177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April 29,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 descr="Confidential document label">
            <a:extLst>
              <a:ext uri="{FF2B5EF4-FFF2-40B4-BE49-F238E27FC236}">
                <a16:creationId xmlns:a16="http://schemas.microsoft.com/office/drawing/2014/main" id="{CDD9FF63-9408-EDE4-8E4D-207871A99374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E25432-F52F-28E3-5AF1-36B3BEC45282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9B3A409-F400-7551-A8C4-6293E631585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4674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122363"/>
            <a:ext cx="111252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02038"/>
            <a:ext cx="11125200" cy="1655762"/>
          </a:xfrm>
        </p:spPr>
        <p:txBody>
          <a:bodyPr wrap="square"/>
          <a:lstStyle>
            <a:lvl1pPr marL="0" indent="0" algn="ctr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April 29,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130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87714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0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16884" y="6356350"/>
            <a:ext cx="2773273" cy="365125"/>
          </a:xfrm>
        </p:spPr>
        <p:txBody>
          <a:bodyPr/>
          <a:lstStyle/>
          <a:p>
            <a:fld id="{14560760-0B16-41B8-81DA-58FA2187E1CC}" type="datetime4">
              <a:rPr lang="en-US" smtClean="0"/>
              <a:t>April 29, 2026</a:t>
            </a:fld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8600" y="6356350"/>
            <a:ext cx="533400" cy="365125"/>
          </a:xfrm>
        </p:spPr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474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62A2-45B4-4ECA-8168-BE9383DA5644}" type="datetime4">
              <a:rPr lang="en-US" smtClean="0"/>
              <a:t>April 29,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86374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 in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05638A-F774-C6DB-0DC6-A2F6139BCE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6001" y="0"/>
            <a:ext cx="6096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6482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2E430-0983-479E-8535-00F341009C9B}" type="datetime4">
              <a:rPr lang="en-US" smtClean="0"/>
              <a:t>April 29,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617653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Key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6867525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CAB249-6E2A-0D66-037F-C8C994EC04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7598003" y="1676400"/>
            <a:ext cx="4060596" cy="3190875"/>
          </a:xfrm>
          <a:prstGeom prst="foldedCorner">
            <a:avLst>
              <a:gd name="adj" fmla="val 8542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b="1" dirty="0"/>
            </a:lvl1pPr>
            <a:lvl2pPr marL="548640" indent="-182880">
              <a:buFont typeface="Arial" panose="020B0604020202020204" pitchFamily="34" charset="0"/>
              <a:buChar char="•"/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0760-0B16-41B8-81DA-58FA2187E1CC}" type="datetime4">
              <a:rPr lang="en-US" smtClean="0"/>
              <a:t>April 29,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991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EF24F99E-0EFC-4E0E-5FA5-D6E20973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5991225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6CB17BE-2CF2-5B69-2FA2-C556C75E78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5299" y="1676400"/>
            <a:ext cx="6791325" cy="26098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300" y="4463716"/>
            <a:ext cx="6800850" cy="1744579"/>
          </a:xfrm>
          <a:prstGeom prst="foldedCorner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C5D5F82-2DE8-D31E-AE3D-018BD935DE3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077201" y="533400"/>
            <a:ext cx="3581400" cy="5638799"/>
          </a:xfrm>
        </p:spPr>
        <p:txBody>
          <a:bodyPr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56350"/>
            <a:ext cx="6762749" cy="365125"/>
          </a:xfrm>
        </p:spPr>
        <p:txBody>
          <a:bodyPr wrap="square" lIns="0"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April 29, 2026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5086D0-23A2-1C6B-A4BF-B6E909DA9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75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3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4463716"/>
            <a:ext cx="11163298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April 29,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351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03A0C87A-E909-99E5-543B-B8CA963FA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3EC354D-D331-C418-3300-B354E37BE1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1981200"/>
            <a:ext cx="538162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AF89336-B087-2FA3-5FA7-10663E4994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3650" y="1971674"/>
            <a:ext cx="5314950" cy="42107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AFFA6-4F88-DA05-B2CA-9691F408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51180-8907-F3FB-F8E0-201D1BE61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A03-1E8A-4A71-9375-E941FF070046}" type="datetime4">
              <a:rPr lang="en-US" smtClean="0"/>
              <a:t>April 29,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96C78-7C87-2BC7-8FE9-856E3E375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544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image" Target="../media/image6.svg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A1678F26-9E3A-1EC0-39CE-8DC562CAF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3DA6C0-622C-56B9-A11A-C7B46D6B1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1" y="0"/>
            <a:ext cx="6096001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ERCOT logo white on background">
            <a:extLst>
              <a:ext uri="{FF2B5EF4-FFF2-40B4-BE49-F238E27FC236}">
                <a16:creationId xmlns:a16="http://schemas.microsoft.com/office/drawing/2014/main" id="{24916EE6-D8BD-2246-322B-E4425F0F9A2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DC1132D-9952-07F0-B506-0AC57F014644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E356D3-1829-BA32-62D3-D6BBF887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69F1A3B-7D9E-6E0C-224F-7FFACD1B9397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32CD704-9BA3-CCE0-2685-8FBAA5974224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8138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3ED7C-25D4-4004-0ADC-2942F5EF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7534D-C175-91CE-AB0E-8AF761299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06252"/>
            <a:ext cx="11125201" cy="44707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F572-2776-A000-A27C-E69A8CD2D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6884" y="6356350"/>
            <a:ext cx="27732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5B6770"/>
                </a:solidFill>
              </a:defRPr>
            </a:lvl1pPr>
          </a:lstStyle>
          <a:p>
            <a:fld id="{B145F6E8-FE0B-4A87-A96D-6C3DE3AC3724}" type="datetime4">
              <a:rPr lang="en-US" smtClean="0"/>
              <a:t>April 29,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D105-0AFC-E989-21E7-4A757722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356350"/>
            <a:ext cx="8010526" cy="3651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5B677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94E2B-7999-A86B-70B0-0CA8AF3AB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BCDE79FB-97BA-492B-8D57-F1373F9ADA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3" name="Graphic 22" descr="ERCOT logo">
            <a:extLst>
              <a:ext uri="{FF2B5EF4-FFF2-40B4-BE49-F238E27FC236}">
                <a16:creationId xmlns:a16="http://schemas.microsoft.com/office/drawing/2014/main" id="{860966C1-7702-678E-6F8A-91940323E9F1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7" name="Group 6" descr="Confidential document label">
            <a:extLst>
              <a:ext uri="{FF2B5EF4-FFF2-40B4-BE49-F238E27FC236}">
                <a16:creationId xmlns:a16="http://schemas.microsoft.com/office/drawing/2014/main" id="{7CE24704-51D7-2CB8-A1DB-A39B7EEEA928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22AAAB4-B1A4-DCFD-AF60-75F135DD9F6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09C7F2-C29B-60A9-D309-0B97779BE9DF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9037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1" r:id="rId2"/>
    <p:sldLayoutId id="2147483682" r:id="rId3"/>
    <p:sldLayoutId id="2147483683" r:id="rId4"/>
    <p:sldLayoutId id="2147483671" r:id="rId5"/>
    <p:sldLayoutId id="2147483673" r:id="rId6"/>
    <p:sldLayoutId id="2147483672" r:id="rId7"/>
    <p:sldLayoutId id="2147483664" r:id="rId8"/>
    <p:sldLayoutId id="2147483668" r:id="rId9"/>
    <p:sldLayoutId id="2147483669" r:id="rId10"/>
    <p:sldLayoutId id="2147483666" r:id="rId11"/>
    <p:sldLayoutId id="2147483675" r:id="rId12"/>
    <p:sldLayoutId id="2147483679" r:id="rId13"/>
    <p:sldLayoutId id="2147483676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◦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-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344">
          <p15:clr>
            <a:srgbClr val="F26B43"/>
          </p15:clr>
        </p15:guide>
        <p15:guide id="3" pos="312" userDrawn="1">
          <p15:clr>
            <a:srgbClr val="F26B43"/>
          </p15:clr>
        </p15:guide>
        <p15:guide id="5" pos="3840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AF31B-7178-C607-17D8-2A2BD0BBE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499839-B798-E7B3-DB15-49FAE56390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27365" y="1092200"/>
            <a:ext cx="4882568" cy="3999346"/>
          </a:xfrm>
        </p:spPr>
        <p:txBody>
          <a:bodyPr>
            <a:normAutofit fontScale="90000"/>
          </a:bodyPr>
          <a:lstStyle/>
          <a:p>
            <a:pPr lvl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3100" dirty="0"/>
              <a:t>CDR, Reliability Assessment and NERC LTRA Update</a:t>
            </a:r>
            <a:br>
              <a:rPr lang="en-US" sz="3100" dirty="0"/>
            </a:br>
            <a:br>
              <a:rPr lang="en-US" sz="1600" b="0" dirty="0"/>
            </a:br>
            <a:r>
              <a:rPr lang="en-US" b="0" i="1" dirty="0"/>
              <a:t>Pete Warnken</a:t>
            </a:r>
            <a:br>
              <a:rPr lang="en-US" b="0" i="1" dirty="0"/>
            </a:br>
            <a:r>
              <a:rPr lang="en-US" b="0" i="1" dirty="0"/>
              <a:t>ERCOT Resource Adequacy Department</a:t>
            </a:r>
            <a:br>
              <a:rPr lang="en-US" b="0" i="1" dirty="0"/>
            </a:br>
            <a:br>
              <a:rPr lang="en-US" sz="2800" b="0" i="1" dirty="0"/>
            </a:br>
            <a:r>
              <a:rPr lang="en-US" dirty="0"/>
              <a:t>Supply Analysis Working Group</a:t>
            </a:r>
            <a:br>
              <a:rPr lang="en-US" sz="2800" dirty="0"/>
            </a:br>
            <a:br>
              <a:rPr lang="en-US" sz="2800" b="0" i="1" dirty="0"/>
            </a:br>
            <a:br>
              <a:rPr lang="en-US" sz="1400" b="0" dirty="0"/>
            </a:br>
            <a:br>
              <a:rPr lang="en-US" sz="1200" b="0" dirty="0"/>
            </a:br>
            <a:r>
              <a:rPr lang="en-US" sz="1600" b="0" dirty="0"/>
              <a:t>April 30, 2026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584611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31187A-70E5-FE4F-0E2C-52344A871C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F7A05-3278-4E4F-9EF3-C16BCF960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547045"/>
          </a:xfrm>
        </p:spPr>
        <p:txBody>
          <a:bodyPr/>
          <a:lstStyle/>
          <a:p>
            <a:r>
              <a:rPr lang="en-US" dirty="0"/>
              <a:t>May 2026 Capacity, Demand and Reserves (CDR) Report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2A14E1-4D59-4FA4-DD6C-850846615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2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DC02A2-3396-EBD9-028B-822F1F6F283E}"/>
              </a:ext>
            </a:extLst>
          </p:cNvPr>
          <p:cNvSpPr txBox="1"/>
          <p:nvPr/>
        </p:nvSpPr>
        <p:spPr>
          <a:xfrm>
            <a:off x="934954" y="1004245"/>
            <a:ext cx="10235296" cy="37087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ea typeface="Aptos" panose="020B0004020202020204" pitchFamily="34" charset="0"/>
                <a:cs typeface="Aptos" panose="020B0004020202020204" pitchFamily="34" charset="0"/>
              </a:rPr>
              <a:t>Due to ongoing Long Term Load Forecast (LTLF) development activities, ERCOT will </a:t>
            </a:r>
            <a:r>
              <a:rPr lang="en-US" sz="2800" u="sng" dirty="0">
                <a:ea typeface="Aptos" panose="020B0004020202020204" pitchFamily="34" charset="0"/>
                <a:cs typeface="Aptos" panose="020B0004020202020204" pitchFamily="34" charset="0"/>
              </a:rPr>
              <a:t>not</a:t>
            </a:r>
            <a:r>
              <a:rPr lang="en-US" sz="2800" dirty="0">
                <a:ea typeface="Aptos" panose="020B0004020202020204" pitchFamily="34" charset="0"/>
                <a:cs typeface="Aptos" panose="020B0004020202020204" pitchFamily="34" charset="0"/>
              </a:rPr>
              <a:t> be releasing the CDR in May</a:t>
            </a:r>
          </a:p>
          <a:p>
            <a:pPr marL="342900" marR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ea typeface="Aptos" panose="020B0004020202020204" pitchFamily="34" charset="0"/>
                <a:cs typeface="Aptos" panose="020B0004020202020204" pitchFamily="34" charset="0"/>
              </a:rPr>
              <a:t>Expect the LTLF status and “path forward” to be discussed at the May 7</a:t>
            </a:r>
            <a:r>
              <a:rPr lang="en-US" sz="2800" baseline="30000" dirty="0">
                <a:ea typeface="Aptos" panose="020B0004020202020204" pitchFamily="34" charset="0"/>
                <a:cs typeface="Aptos" panose="020B0004020202020204" pitchFamily="34" charset="0"/>
              </a:rPr>
              <a:t>th</a:t>
            </a:r>
            <a:r>
              <a:rPr lang="en-US" sz="2800" dirty="0">
                <a:ea typeface="Aptos" panose="020B0004020202020204" pitchFamily="34" charset="0"/>
                <a:cs typeface="Aptos" panose="020B0004020202020204" pitchFamily="34" charset="0"/>
              </a:rPr>
              <a:t> PUCT Open Meeting</a:t>
            </a:r>
          </a:p>
          <a:p>
            <a:pPr marL="342900" marR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>
                <a:ea typeface="Aptos" panose="020B0004020202020204" pitchFamily="34" charset="0"/>
                <a:cs typeface="Aptos" panose="020B0004020202020204" pitchFamily="34" charset="0"/>
              </a:rPr>
              <a:t>Releasing </a:t>
            </a:r>
            <a:r>
              <a:rPr lang="en-US" sz="2800" dirty="0">
                <a:ea typeface="Aptos" panose="020B0004020202020204" pitchFamily="34" charset="0"/>
                <a:cs typeface="Aptos" panose="020B0004020202020204" pitchFamily="34" charset="0"/>
              </a:rPr>
              <a:t>just one CDR report in 2026 is on the table, targeting no sooner than 5-6 weeks after LTLF approval</a:t>
            </a:r>
          </a:p>
          <a:p>
            <a:pPr marL="342900" marR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24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1548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1A0AF9-C104-5E8C-608F-9C018CFE99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2579FC-6B92-3ECE-C9B5-396CD28C3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547045"/>
          </a:xfrm>
        </p:spPr>
        <p:txBody>
          <a:bodyPr/>
          <a:lstStyle/>
          <a:p>
            <a:r>
              <a:rPr lang="en-US" dirty="0"/>
              <a:t>Triennial Reliability Assessment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994E29-6B0E-9B34-D39A-1230703F3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3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7C1C79D-57C0-5C82-5085-57990976412B}"/>
              </a:ext>
            </a:extLst>
          </p:cNvPr>
          <p:cNvSpPr txBox="1"/>
          <p:nvPr/>
        </p:nvSpPr>
        <p:spPr>
          <a:xfrm>
            <a:off x="934954" y="1004245"/>
            <a:ext cx="10235296" cy="5416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Based on the LTLF adjustment process per PURA §25.370(e)(2), ERCOT will work with the PUCT to establish revised deadlines for SERVM </a:t>
            </a:r>
            <a:r>
              <a:rPr lang="en-US" sz="2800" dirty="0">
                <a:ea typeface="Aptos" panose="020B0004020202020204" pitchFamily="34" charset="0"/>
                <a:cs typeface="Aptos" panose="020B0004020202020204" pitchFamily="34" charset="0"/>
              </a:rPr>
              <a:t>probabilistic simulations, market design option analysis, and </a:t>
            </a:r>
            <a:r>
              <a:rPr lang="en-US" sz="2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Reliability Assessment results submission</a:t>
            </a:r>
          </a:p>
          <a:p>
            <a:pPr marL="342900" marR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ea typeface="Aptos" panose="020B0004020202020204" pitchFamily="34" charset="0"/>
                <a:cs typeface="Aptos" panose="020B0004020202020204" pitchFamily="34" charset="0"/>
              </a:rPr>
              <a:t>Discussion on the status and next steps for the final ERCOT/PUCT staff modeling assumptions expected at the May 7</a:t>
            </a:r>
            <a:r>
              <a:rPr lang="en-US" sz="2800" baseline="30000" dirty="0">
                <a:ea typeface="Aptos" panose="020B0004020202020204" pitchFamily="34" charset="0"/>
                <a:cs typeface="Aptos" panose="020B0004020202020204" pitchFamily="34" charset="0"/>
              </a:rPr>
              <a:t>th</a:t>
            </a:r>
            <a:r>
              <a:rPr lang="en-US" sz="2800" dirty="0">
                <a:ea typeface="Aptos" panose="020B0004020202020204" pitchFamily="34" charset="0"/>
                <a:cs typeface="Aptos" panose="020B0004020202020204" pitchFamily="34" charset="0"/>
              </a:rPr>
              <a:t> PUCT Open Meeting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‒"/>
            </a:pPr>
            <a:r>
              <a:rPr lang="en-US" sz="2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PUCT staff preparing a memo </a:t>
            </a:r>
            <a:r>
              <a:rPr lang="en-US" sz="2800" dirty="0">
                <a:ea typeface="Aptos" panose="020B0004020202020204" pitchFamily="34" charset="0"/>
                <a:cs typeface="Aptos" panose="020B0004020202020204" pitchFamily="34" charset="0"/>
              </a:rPr>
              <a:t>with their recommendation for the </a:t>
            </a:r>
            <a:r>
              <a:rPr lang="en-US" sz="2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CONE reference technology (large frame combustion turbine) and recommended revised schedule dates for Commissioner consideration</a:t>
            </a:r>
            <a:endParaRPr lang="en-US" sz="24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404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5435D1-D1BC-2DC3-BB95-5D45733403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5544B-616D-F6BD-C64E-2045D7D36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547045"/>
          </a:xfrm>
        </p:spPr>
        <p:txBody>
          <a:bodyPr/>
          <a:lstStyle/>
          <a:p>
            <a:r>
              <a:rPr lang="en-US" dirty="0"/>
              <a:t>NERC 2026 Long Term Reliability Assessment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A1E61C-2649-E161-89B1-2D2F44EB9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4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229E76C-840E-4327-9054-1FDF49D4BC32}"/>
              </a:ext>
            </a:extLst>
          </p:cNvPr>
          <p:cNvSpPr txBox="1"/>
          <p:nvPr/>
        </p:nvSpPr>
        <p:spPr>
          <a:xfrm>
            <a:off x="934954" y="1004245"/>
            <a:ext cx="10235296" cy="56169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ea typeface="Aptos" panose="020B0004020202020204" pitchFamily="34" charset="0"/>
                <a:cs typeface="Aptos" panose="020B0004020202020204" pitchFamily="34" charset="0"/>
              </a:rPr>
              <a:t>L</a:t>
            </a:r>
            <a:r>
              <a:rPr lang="en-US" sz="28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oad and resource forecast data submission deadlines:</a:t>
            </a:r>
          </a:p>
          <a:p>
            <a:pPr marL="800100" lvl="1" indent="-342900">
              <a:spcBef>
                <a:spcPts val="600"/>
              </a:spcBef>
              <a:buFont typeface="Arial" panose="020B0604020202020204" pitchFamily="34" charset="0"/>
              <a:buChar char="‒"/>
            </a:pPr>
            <a:r>
              <a:rPr lang="en-US" sz="2400" dirty="0">
                <a:ea typeface="Aptos" panose="020B0004020202020204" pitchFamily="34" charset="0"/>
                <a:cs typeface="Aptos" panose="020B0004020202020204" pitchFamily="34" charset="0"/>
              </a:rPr>
              <a:t>June 12, preliminary data form</a:t>
            </a:r>
          </a:p>
          <a:p>
            <a:pPr marL="800100" lvl="1" indent="-342900">
              <a:spcBef>
                <a:spcPts val="600"/>
              </a:spcBef>
              <a:buFont typeface="Arial" panose="020B0604020202020204" pitchFamily="34" charset="0"/>
              <a:buChar char="‒"/>
            </a:pPr>
            <a:r>
              <a:rPr lang="en-US" sz="24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July 17, final data form</a:t>
            </a:r>
          </a:p>
          <a:p>
            <a:pPr marL="800100" lvl="1" indent="-342900">
              <a:spcBef>
                <a:spcPts val="600"/>
              </a:spcBef>
              <a:buFont typeface="Arial" panose="020B0604020202020204" pitchFamily="34" charset="0"/>
              <a:buChar char="‒"/>
            </a:pPr>
            <a:r>
              <a:rPr lang="en-US" sz="2400" dirty="0">
                <a:ea typeface="Aptos" panose="020B0004020202020204" pitchFamily="34" charset="0"/>
                <a:cs typeface="Aptos" panose="020B0004020202020204" pitchFamily="34" charset="0"/>
              </a:rPr>
              <a:t>October 30, cut-off for data changes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ea typeface="Aptos" panose="020B0004020202020204" pitchFamily="34" charset="0"/>
                <a:cs typeface="Aptos" panose="020B0004020202020204" pitchFamily="34" charset="0"/>
              </a:rPr>
              <a:t>ERCOT is considering developing a provisional large load forecast to meet the June 12 data form submission deadline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ea typeface="Aptos" panose="020B0004020202020204" pitchFamily="34" charset="0"/>
                <a:cs typeface="Aptos" panose="020B0004020202020204" pitchFamily="34" charset="0"/>
              </a:rPr>
              <a:t>Based on the current CDR preparation work, ERCOT will have the resource forecast data ready in time. This can be shared with SAWG when available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ea typeface="Aptos" panose="020B0004020202020204" pitchFamily="34" charset="0"/>
                <a:cs typeface="Aptos" panose="020B0004020202020204" pitchFamily="34" charset="0"/>
              </a:rPr>
              <a:t>“Reference Margin Level” development strategy?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ea typeface="Aptos" panose="020B0004020202020204" pitchFamily="34" charset="0"/>
                <a:cs typeface="Aptos" panose="020B0004020202020204" pitchFamily="34" charset="0"/>
              </a:rPr>
              <a:t>Probabilistic Assessment work scheduling issues will need to be worked out with NERC staff</a:t>
            </a:r>
            <a:endParaRPr lang="en-US" sz="24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589003"/>
      </p:ext>
    </p:extLst>
  </p:cSld>
  <p:clrMapOvr>
    <a:masterClrMapping/>
  </p:clrMapOvr>
</p:sld>
</file>

<file path=ppt/theme/theme1.xml><?xml version="1.0" encoding="utf-8"?>
<a:theme xmlns:a="http://schemas.openxmlformats.org/drawingml/2006/main" name="Cover">
  <a:themeElements>
    <a:clrScheme name="ERCOT">
      <a:dk1>
        <a:srgbClr val="000000"/>
      </a:dk1>
      <a:lt1>
        <a:srgbClr val="FFFFFF"/>
      </a:lt1>
      <a:dk2>
        <a:srgbClr val="2D3338"/>
      </a:dk2>
      <a:lt2>
        <a:srgbClr val="FFFFFF"/>
      </a:lt2>
      <a:accent1>
        <a:srgbClr val="003865"/>
      </a:accent1>
      <a:accent2>
        <a:srgbClr val="5B6770"/>
      </a:accent2>
      <a:accent3>
        <a:srgbClr val="26D07C"/>
      </a:accent3>
      <a:accent4>
        <a:srgbClr val="00829B"/>
      </a:accent4>
      <a:accent5>
        <a:srgbClr val="685BC7"/>
      </a:accent5>
      <a:accent6>
        <a:srgbClr val="890C58"/>
      </a:accent6>
      <a:hlink>
        <a:srgbClr val="3996DF"/>
      </a:hlink>
      <a:folHlink>
        <a:srgbClr val="867ED0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942DDDCD-BEC6-4902-AAD2-EB3CD2B6933E}"/>
    </a:ext>
  </a:extLst>
</a:theme>
</file>

<file path=ppt/theme/theme2.xml><?xml version="1.0" encoding="utf-8"?>
<a:theme xmlns:a="http://schemas.openxmlformats.org/drawingml/2006/main" name="Page Design">
  <a:themeElements>
    <a:clrScheme name="ERCOT colors">
      <a:dk1>
        <a:srgbClr val="171A1C"/>
      </a:dk1>
      <a:lt1>
        <a:srgbClr val="FFFFFF"/>
      </a:lt1>
      <a:dk2>
        <a:srgbClr val="4A525A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685BC7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E771427F-03EA-4C50-B0D4-53899F39E54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779995893D9842BA3FA5B9B5E7FD29" ma:contentTypeVersion="5" ma:contentTypeDescription="Create a new document." ma:contentTypeScope="" ma:versionID="6d199b3ad5f5b9d872d256308c85908b">
  <xsd:schema xmlns:xsd="http://www.w3.org/2001/XMLSchema" xmlns:xs="http://www.w3.org/2001/XMLSchema" xmlns:p="http://schemas.microsoft.com/office/2006/metadata/properties" xmlns:ns2="3c917f14-8d40-4289-92aa-fd10f73581c9" targetNamespace="http://schemas.microsoft.com/office/2006/metadata/properties" ma:root="true" ma:fieldsID="dcedc2ff92fcc6164a822d33fd796499" ns2:_="">
    <xsd:import namespace="3c917f14-8d40-4289-92aa-fd10f73581c9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917f14-8d40-4289-92aa-fd10f73581c9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Public"/>
          <xsd:enumeration value="Internal"/>
          <xsd:enumeration value="Confidential"/>
          <xsd:enumeration value="Board of Directors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dience xmlns="3c917f14-8d40-4289-92aa-fd10f73581c9">Public</Audience>
  </documentManagement>
</p:properties>
</file>

<file path=customXml/itemProps1.xml><?xml version="1.0" encoding="utf-8"?>
<ds:datastoreItem xmlns:ds="http://schemas.openxmlformats.org/officeDocument/2006/customXml" ds:itemID="{6A5F3B15-1EDA-47D5-B690-303F08E28C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7DC9A4-2D51-40CB-BA99-0BF7D516F6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917f14-8d40-4289-92aa-fd10f73581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E754FD2-17D2-4534-9157-8CFDD0166132}">
  <ds:schemaRefs>
    <ds:schemaRef ds:uri="http://purl.org/dc/dcmitype/"/>
    <ds:schemaRef ds:uri="http://schemas.microsoft.com/office/2006/documentManagement/types"/>
    <ds:schemaRef ds:uri="http://www.w3.org/XML/1998/namespace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cf8c9251-373f-4ee3-86cf-d97122226a81"/>
    <ds:schemaRef ds:uri="5f527160-b6a2-448e-b210-55bbe2178a90"/>
    <ds:schemaRef ds:uri="http://purl.org/dc/elements/1.1/"/>
    <ds:schemaRef ds:uri="3c917f14-8d40-4289-92aa-fd10f73581c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ERCOT Official PowerPoint Template - Public</Template>
  <TotalTime>1860</TotalTime>
  <Words>301</Words>
  <Application>Microsoft Office PowerPoint</Application>
  <PresentationFormat>Widescreen</PresentationFormat>
  <Paragraphs>21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Arial</vt:lpstr>
      <vt:lpstr>Wingdings</vt:lpstr>
      <vt:lpstr>Cover</vt:lpstr>
      <vt:lpstr>Page Design</vt:lpstr>
      <vt:lpstr>CDR, Reliability Assessment and NERC LTRA Update  Pete Warnken ERCOT Resource Adequacy Department  Supply Analysis Working Group    April 30, 2026</vt:lpstr>
      <vt:lpstr>May 2026 Capacity, Demand and Reserves (CDR) Report</vt:lpstr>
      <vt:lpstr>Triennial Reliability Assessment</vt:lpstr>
      <vt:lpstr>NERC 2026 Long Term Reliability Assessment</vt:lpstr>
    </vt:vector>
  </TitlesOfParts>
  <Company>ERCOT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Warnken, Pete</dc:creator>
  <cp:keywords/>
  <cp:lastModifiedBy>Warnken, Pete</cp:lastModifiedBy>
  <cp:revision>20</cp:revision>
  <dcterms:created xsi:type="dcterms:W3CDTF">2026-03-16T23:46:13Z</dcterms:created>
  <dcterms:modified xsi:type="dcterms:W3CDTF">2026-04-29T21:32:58Z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0x01010056779995893D9842BA3FA5B9B5E7FD29</vt:lpwstr>
  </property>
  <property fmtid="{D5CDD505-2E9C-101B-9397-08002B2CF9AE}" pid="3" name="MediaServiceImageTags">
    <vt:lpwstr/>
  </property>
  <property fmtid="{D5CDD505-2E9C-101B-9397-08002B2CF9AE}" pid="4" name="MSIP_Label_c144db1d-993e-40da-980d-6eea152adc50_Enabled">
    <vt:lpwstr>true</vt:lpwstr>
  </property>
  <property fmtid="{D5CDD505-2E9C-101B-9397-08002B2CF9AE}" pid="5" name="MSIP_Label_c144db1d-993e-40da-980d-6eea152adc50_SetDate">
    <vt:lpwstr>2026-02-04T21:33:56Z</vt:lpwstr>
  </property>
  <property fmtid="{D5CDD505-2E9C-101B-9397-08002B2CF9AE}" pid="6" name="MSIP_Label_c144db1d-993e-40da-980d-6eea152adc50_Method">
    <vt:lpwstr>Privileged</vt:lpwstr>
  </property>
  <property fmtid="{D5CDD505-2E9C-101B-9397-08002B2CF9AE}" pid="7" name="MSIP_Label_c144db1d-993e-40da-980d-6eea152adc50_Name">
    <vt:lpwstr>Public</vt:lpwstr>
  </property>
  <property fmtid="{D5CDD505-2E9C-101B-9397-08002B2CF9AE}" pid="8" name="MSIP_Label_c144db1d-993e-40da-980d-6eea152adc50_SiteId">
    <vt:lpwstr>0afb747d-bff7-4596-a9fc-950ef9e0ec45</vt:lpwstr>
  </property>
  <property fmtid="{D5CDD505-2E9C-101B-9397-08002B2CF9AE}" pid="9" name="MSIP_Label_c144db1d-993e-40da-980d-6eea152adc50_ActionId">
    <vt:lpwstr>1d14393e-8913-4215-8969-3d0b24cf798e</vt:lpwstr>
  </property>
  <property fmtid="{D5CDD505-2E9C-101B-9397-08002B2CF9AE}" pid="10" name="MSIP_Label_c144db1d-993e-40da-980d-6eea152adc50_ContentBits">
    <vt:lpwstr>0</vt:lpwstr>
  </property>
  <property fmtid="{D5CDD505-2E9C-101B-9397-08002B2CF9AE}" pid="11" name="MSIP_Label_c144db1d-993e-40da-980d-6eea152adc50_Tag">
    <vt:lpwstr>10, 0, 1, 1</vt:lpwstr>
  </property>
</Properties>
</file>