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4.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5.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6.xml" ContentType="application/vnd.openxmlformats-officedocument.theme+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7.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8.xml" ContentType="application/vnd.openxmlformats-officedocument.theme+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9.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10.xml" ContentType="application/vnd.openxmlformats-officedocument.theme+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11.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53" r:id="rId4"/>
    <p:sldMasterId id="2147483648" r:id="rId5"/>
    <p:sldMasterId id="2147483661" r:id="rId6"/>
    <p:sldMasterId id="2147483665" r:id="rId7"/>
    <p:sldMasterId id="2147483680" r:id="rId8"/>
    <p:sldMasterId id="2147483683" r:id="rId9"/>
    <p:sldMasterId id="2147483700" r:id="rId10"/>
    <p:sldMasterId id="2147483704" r:id="rId11"/>
    <p:sldMasterId id="2147483721" r:id="rId12"/>
    <p:sldMasterId id="2147483725" r:id="rId13"/>
    <p:sldMasterId id="2147483740" r:id="rId14"/>
    <p:sldMasterId id="2147483744" r:id="rId15"/>
  </p:sldMasterIdLst>
  <p:notesMasterIdLst>
    <p:notesMasterId r:id="rId30"/>
  </p:notesMasterIdLst>
  <p:handoutMasterIdLst>
    <p:handoutMasterId r:id="rId31"/>
  </p:handoutMasterIdLst>
  <p:sldIdLst>
    <p:sldId id="285" r:id="rId16"/>
    <p:sldId id="257" r:id="rId17"/>
    <p:sldId id="261" r:id="rId18"/>
    <p:sldId id="262" r:id="rId19"/>
    <p:sldId id="263" r:id="rId20"/>
    <p:sldId id="274" r:id="rId21"/>
    <p:sldId id="265" r:id="rId22"/>
    <p:sldId id="270" r:id="rId23"/>
    <p:sldId id="266" r:id="rId24"/>
    <p:sldId id="288" r:id="rId25"/>
    <p:sldId id="287" r:id="rId26"/>
    <p:sldId id="272" r:id="rId27"/>
    <p:sldId id="279" r:id="rId28"/>
    <p:sldId id="275"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1" autoAdjust="0"/>
    <p:restoredTop sz="94660"/>
  </p:normalViewPr>
  <p:slideViewPr>
    <p:cSldViewPr showGuides="1">
      <p:cViewPr varScale="1">
        <p:scale>
          <a:sx n="142" d="100"/>
          <a:sy n="142" d="100"/>
        </p:scale>
        <p:origin x="2334" y="342"/>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0.xml"/><Relationship Id="rId18" Type="http://schemas.openxmlformats.org/officeDocument/2006/relationships/slide" Target="slides/slide3.xml"/><Relationship Id="rId26"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slide" Target="slides/slide6.xml"/><Relationship Id="rId34"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9.xml"/><Relationship Id="rId32"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Master" Target="slideMasters/slideMaster12.xml"/><Relationship Id="rId23" Type="http://schemas.openxmlformats.org/officeDocument/2006/relationships/slide" Target="slides/slide8.xml"/><Relationship Id="rId28" Type="http://schemas.openxmlformats.org/officeDocument/2006/relationships/slide" Target="slides/slide13.xml"/><Relationship Id="rId10" Type="http://schemas.openxmlformats.org/officeDocument/2006/relationships/slideMaster" Target="slideMasters/slideMaster7.xml"/><Relationship Id="rId19" Type="http://schemas.openxmlformats.org/officeDocument/2006/relationships/slide" Target="slides/slide4.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Master" Target="slideMasters/slideMaster5.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January</a:t>
            </a:r>
            <a:r>
              <a:rPr lang="en-US" baseline="0" dirty="0"/>
              <a:t> - March</a:t>
            </a:r>
            <a:endParaRPr lang="en-US"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UFE as Percent of Total Load</c:v>
                </c:pt>
              </c:strCache>
            </c:strRef>
          </c:tx>
          <c:spPr>
            <a:solidFill>
              <a:schemeClr val="accent1"/>
            </a:solidFill>
            <a:ln>
              <a:noFill/>
            </a:ln>
            <a:effectLst/>
          </c:spPr>
          <c:invertIfNegative val="0"/>
          <c:cat>
            <c:numRef>
              <c:f>Sheet1!$A$2:$A$3</c:f>
              <c:numCache>
                <c:formatCode>General</c:formatCode>
                <c:ptCount val="2"/>
                <c:pt idx="0">
                  <c:v>2025</c:v>
                </c:pt>
                <c:pt idx="1">
                  <c:v>2026</c:v>
                </c:pt>
              </c:numCache>
            </c:numRef>
          </c:cat>
          <c:val>
            <c:numRef>
              <c:f>Sheet1!$B$2:$B$3</c:f>
              <c:numCache>
                <c:formatCode>General</c:formatCode>
                <c:ptCount val="2"/>
                <c:pt idx="0">
                  <c:v>-6.5394217531911294E-3</c:v>
                </c:pt>
                <c:pt idx="1">
                  <c:v>-7.7930251198655065E-5</c:v>
                </c:pt>
              </c:numCache>
            </c:numRef>
          </c:val>
          <c:extLst>
            <c:ext xmlns:c16="http://schemas.microsoft.com/office/drawing/2014/chart" uri="{C3380CC4-5D6E-409C-BE32-E72D297353CC}">
              <c16:uniqueId val="{00000000-3C91-42ED-9240-B88E9DA95397}"/>
            </c:ext>
          </c:extLst>
        </c:ser>
        <c:dLbls>
          <c:showLegendKey val="0"/>
          <c:showVal val="0"/>
          <c:showCatName val="0"/>
          <c:showSerName val="0"/>
          <c:showPercent val="0"/>
          <c:showBubbleSize val="0"/>
        </c:dLbls>
        <c:gapWidth val="219"/>
        <c:overlap val="-27"/>
        <c:axId val="562372543"/>
        <c:axId val="562373503"/>
      </c:barChart>
      <c:catAx>
        <c:axId val="562372543"/>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62373503"/>
        <c:crosses val="autoZero"/>
        <c:auto val="1"/>
        <c:lblAlgn val="ctr"/>
        <c:lblOffset val="100"/>
        <c:noMultiLvlLbl val="0"/>
      </c:catAx>
      <c:valAx>
        <c:axId val="562373503"/>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6237254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4/28/2026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4/28/2026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22068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41059642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342166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40745707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9730127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2363799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11028537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12</a:t>
            </a:fld>
            <a:endParaRPr lang="en-US"/>
          </a:p>
        </p:txBody>
      </p:sp>
    </p:spTree>
    <p:extLst>
      <p:ext uri="{BB962C8B-B14F-4D97-AF65-F5344CB8AC3E}">
        <p14:creationId xmlns:p14="http://schemas.microsoft.com/office/powerpoint/2010/main" val="2805468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slideMaster" Target="../slideMasters/slideMaster4.xml"/><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slideMaster" Target="../slideMasters/slideMaster6.xml"/><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4.svg"/><Relationship Id="rId1" Type="http://schemas.openxmlformats.org/officeDocument/2006/relationships/slideMaster" Target="../slideMasters/slideMaster7.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slideMaster" Target="../slideMasters/slideMaster8.xml"/><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8.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4.svg"/><Relationship Id="rId1" Type="http://schemas.openxmlformats.org/officeDocument/2006/relationships/slideMaster" Target="../slideMasters/slideMaster9.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4.svg"/><Relationship Id="rId1" Type="http://schemas.openxmlformats.org/officeDocument/2006/relationships/slideMaster" Target="../slideMasters/slideMaster3.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slideMaster" Target="../slideMasters/slideMaster10.xml"/><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75.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0.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7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4.svg"/><Relationship Id="rId1" Type="http://schemas.openxmlformats.org/officeDocument/2006/relationships/slideMaster" Target="../slideMasters/slideMaster11.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8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svg"/><Relationship Id="rId1" Type="http://schemas.openxmlformats.org/officeDocument/2006/relationships/slideMaster" Target="../slideMasters/slideMaster12.xml"/><Relationship Id="rId6" Type="http://schemas.openxmlformats.org/officeDocument/2006/relationships/image" Target="../media/image10.svg"/><Relationship Id="rId5" Type="http://schemas.openxmlformats.org/officeDocument/2006/relationships/image" Target="../media/image9.svg"/><Relationship Id="rId4" Type="http://schemas.openxmlformats.org/officeDocument/2006/relationships/image" Target="../media/image8.sv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9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slideMaster" Target="../slideMasters/slideMaster1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371475" y="1676400"/>
            <a:ext cx="8390786"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400050" y="6356351"/>
            <a:ext cx="6007895" cy="365125"/>
          </a:xfrm>
        </p:spPr>
        <p:txBody>
          <a:bodyPr/>
          <a:lstStyle/>
          <a:p>
            <a:r>
              <a:rPr lang="en-US"/>
              <a:t>May 2026 WMS</a:t>
            </a:r>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6537663" y="6356351"/>
            <a:ext cx="2079955" cy="365125"/>
          </a:xfrm>
        </p:spPr>
        <p:txBody>
          <a:bodyPr/>
          <a:lstStyle/>
          <a:p>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8743950" y="6356351"/>
            <a:ext cx="40005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598688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4045667"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748980" y="4630995"/>
            <a:ext cx="3994967"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4741606" y="1661652"/>
            <a:ext cx="4002344" cy="2772696"/>
          </a:xfrm>
        </p:spPr>
        <p:txBody>
          <a:bodyPr/>
          <a:lstStyle>
            <a:lvl1pPr marL="0" indent="0">
              <a:buNone/>
              <a:defRPr sz="12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Tree>
    <p:extLst>
      <p:ext uri="{BB962C8B-B14F-4D97-AF65-F5344CB8AC3E}">
        <p14:creationId xmlns:p14="http://schemas.microsoft.com/office/powerpoint/2010/main" val="4795327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4572001" y="0"/>
            <a:ext cx="4572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348615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4045667"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748980" y="4630995"/>
            <a:ext cx="3994967"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4741606" y="1661652"/>
            <a:ext cx="4002344" cy="2772696"/>
          </a:xfrm>
        </p:spPr>
        <p:txBody>
          <a:bodyPr/>
          <a:lstStyle>
            <a:lvl1pPr marL="0" indent="0">
              <a:buNone/>
              <a:defRPr sz="12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Tree>
    <p:extLst>
      <p:ext uri="{BB962C8B-B14F-4D97-AF65-F5344CB8AC3E}">
        <p14:creationId xmlns:p14="http://schemas.microsoft.com/office/powerpoint/2010/main" val="41252270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371475" y="1676400"/>
            <a:ext cx="515064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5698502" y="1676401"/>
            <a:ext cx="3045447"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411480" indent="-13716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678451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942975" y="457200"/>
            <a:ext cx="4493419"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371475" y="1676400"/>
            <a:ext cx="5093494"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371475" y="4463717"/>
            <a:ext cx="5100638"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6057901" y="533401"/>
            <a:ext cx="268605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400051" y="6356351"/>
            <a:ext cx="5072062" cy="365125"/>
          </a:xfrm>
        </p:spPr>
        <p:txBody>
          <a:bodyPr wrap="square" lIns="0"/>
          <a:lstStyle/>
          <a:p>
            <a:r>
              <a:rPr lang="en-US"/>
              <a:t>May 2026 WMS</a:t>
            </a:r>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5679282"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66119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8372475"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371474" y="4463717"/>
            <a:ext cx="8372474"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9653136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371475" y="1981200"/>
            <a:ext cx="4036219"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4757737" y="1971675"/>
            <a:ext cx="3986213"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r>
              <a:rPr lang="en-US"/>
              <a:t>May 2026 WMS</a:t>
            </a:r>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4031933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942975" y="461962"/>
            <a:ext cx="3629025" cy="1527094"/>
          </a:xfrm>
        </p:spPr>
        <p:txBody>
          <a:bodyPr anchor="t">
            <a:normAutofit/>
          </a:bodyPr>
          <a:lstStyle>
            <a:lvl1pPr>
              <a:defRPr lang="en-US" dirty="0"/>
            </a:lvl1pPr>
          </a:lstStyle>
          <a:p>
            <a:r>
              <a:rPr lang="en-US"/>
              <a:t>Click to edit Master title style</a:t>
            </a:r>
            <a:endParaRPr lang="en-US" dirty="0"/>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r>
              <a:rPr lang="en-US"/>
              <a:t>May 2026 WMS</a:t>
            </a:r>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371475" y="2181225"/>
            <a:ext cx="4200525"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4843462" y="457201"/>
            <a:ext cx="3900488"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2697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942975" y="457200"/>
            <a:ext cx="3629025" cy="12192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370332" y="2152650"/>
            <a:ext cx="4201668"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4872037" y="0"/>
            <a:ext cx="4271963" cy="68580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8139966" y="6356351"/>
            <a:ext cx="1004034"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r>
              <a:rPr lang="en-US"/>
              <a:t>May 2026 WMS</a:t>
            </a:r>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4308544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7780240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May 2026 WMS</a:t>
            </a:r>
            <a:endParaRPr lang="en-US" dirty="0"/>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398152" y="1430449"/>
            <a:ext cx="4173848" cy="1848259"/>
          </a:xfrm>
        </p:spPr>
        <p:txBody>
          <a:bodyPr anchor="ctr"/>
          <a:lstStyle>
            <a:lvl1pPr>
              <a:defRPr sz="3000"/>
            </a:lvl1pPr>
          </a:lstStyle>
          <a:p>
            <a:r>
              <a:rPr lang="en-US"/>
              <a:t>Click to edit Master title style</a:t>
            </a:r>
            <a:endParaRPr lang="en-US" dirty="0"/>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398152" y="3501137"/>
            <a:ext cx="4173848"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5679282"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6024657" y="1370524"/>
            <a:ext cx="2719293" cy="300082"/>
          </a:xfrm>
          <a:prstGeom prst="rect">
            <a:avLst/>
          </a:prstGeom>
          <a:noFill/>
        </p:spPr>
        <p:txBody>
          <a:bodyPr wrap="square" rtlCol="0">
            <a:spAutoFit/>
          </a:bodyPr>
          <a:lstStyle/>
          <a:p>
            <a:r>
              <a:rPr lang="en-US" sz="1350"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6041159" y="1783081"/>
            <a:ext cx="2490693" cy="276999"/>
          </a:xfrm>
          <a:prstGeom prst="rect">
            <a:avLst/>
          </a:prstGeom>
          <a:noFill/>
        </p:spPr>
        <p:txBody>
          <a:bodyPr wrap="square" rtlCol="0">
            <a:spAutoFit/>
          </a:bodyPr>
          <a:lstStyle/>
          <a:p>
            <a:r>
              <a:rPr lang="en-US" sz="12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6024657" y="2442045"/>
            <a:ext cx="2719293" cy="300082"/>
          </a:xfrm>
          <a:prstGeom prst="rect">
            <a:avLst/>
          </a:prstGeom>
          <a:noFill/>
        </p:spPr>
        <p:txBody>
          <a:bodyPr wrap="square" rtlCol="0">
            <a:spAutoFit/>
          </a:bodyPr>
          <a:lstStyle/>
          <a:p>
            <a:r>
              <a:rPr lang="en-US" sz="1350"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6256026" y="2987764"/>
            <a:ext cx="1976343"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6041159" y="3786789"/>
            <a:ext cx="2719293" cy="300082"/>
          </a:xfrm>
          <a:prstGeom prst="rect">
            <a:avLst/>
          </a:prstGeom>
          <a:noFill/>
        </p:spPr>
        <p:txBody>
          <a:bodyPr wrap="square" rtlCol="0">
            <a:spAutoFit/>
          </a:bodyPr>
          <a:lstStyle/>
          <a:p>
            <a:r>
              <a:rPr lang="en-US" sz="1350"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6244597" y="4359747"/>
            <a:ext cx="236246"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6536605" y="4378550"/>
            <a:ext cx="2324048" cy="253916"/>
          </a:xfrm>
          <a:prstGeom prst="rect">
            <a:avLst/>
          </a:prstGeom>
          <a:noFill/>
        </p:spPr>
        <p:txBody>
          <a:bodyPr wrap="square" rtlCol="0">
            <a:spAutoFit/>
          </a:bodyPr>
          <a:lstStyle/>
          <a:p>
            <a:r>
              <a:rPr lang="en-US" sz="105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6244597" y="4816174"/>
            <a:ext cx="236246"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6536604" y="4823175"/>
            <a:ext cx="1581098" cy="230832"/>
          </a:xfrm>
          <a:prstGeom prst="rect">
            <a:avLst/>
          </a:prstGeom>
          <a:noFill/>
        </p:spPr>
        <p:txBody>
          <a:bodyPr wrap="square" lIns="68580" tIns="34290" rIns="68580" bIns="34290" rtlCol="0" anchor="t">
            <a:spAutoFit/>
          </a:bodyPr>
          <a:lstStyle/>
          <a:p>
            <a:r>
              <a:rPr lang="en-US" sz="105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6244597" y="5292079"/>
            <a:ext cx="236246"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6536605" y="5299080"/>
            <a:ext cx="2349263" cy="230832"/>
          </a:xfrm>
          <a:prstGeom prst="rect">
            <a:avLst/>
          </a:prstGeom>
          <a:noFill/>
        </p:spPr>
        <p:txBody>
          <a:bodyPr wrap="square" lIns="68580" tIns="34290" rIns="68580" bIns="34290" rtlCol="0" anchor="t">
            <a:spAutoFit/>
          </a:bodyPr>
          <a:lstStyle/>
          <a:p>
            <a:r>
              <a:rPr lang="en-US" sz="105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6244596" y="5773360"/>
            <a:ext cx="236247"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6529591" y="5773359"/>
            <a:ext cx="2349263" cy="230832"/>
          </a:xfrm>
          <a:prstGeom prst="rect">
            <a:avLst/>
          </a:prstGeom>
          <a:noFill/>
        </p:spPr>
        <p:txBody>
          <a:bodyPr wrap="square" lIns="68580" tIns="34290" rIns="68580" bIns="34290" rtlCol="0" anchor="t">
            <a:spAutoFit/>
          </a:bodyPr>
          <a:lstStyle/>
          <a:p>
            <a:r>
              <a:rPr lang="en-US" sz="105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398152" y="6356351"/>
            <a:ext cx="4173848" cy="365125"/>
          </a:xfrm>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9675923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398151" y="1430449"/>
            <a:ext cx="4173849" cy="1848259"/>
          </a:xfrm>
        </p:spPr>
        <p:txBody>
          <a:bodyPr anchor="ctr"/>
          <a:lstStyle>
            <a:lvl1pPr>
              <a:defRPr sz="3000"/>
            </a:lvl1pPr>
          </a:lstStyle>
          <a:p>
            <a:r>
              <a:rPr lang="en-US"/>
              <a:t>Click to edit Master title style</a:t>
            </a:r>
            <a:endParaRPr lang="en-US" dirty="0"/>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398151" y="3501137"/>
            <a:ext cx="4173849"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398152" y="6356351"/>
            <a:ext cx="6007895" cy="365125"/>
          </a:xfrm>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527308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3467" y="108221"/>
            <a:ext cx="52776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398152" y="1430449"/>
            <a:ext cx="3048168" cy="1848259"/>
          </a:xfrm>
        </p:spPr>
        <p:txBody>
          <a:bodyPr anchor="ctr"/>
          <a:lstStyle>
            <a:lvl1pPr>
              <a:defRPr sz="3000"/>
            </a:lvl1pPr>
          </a:lstStyle>
          <a:p>
            <a:r>
              <a:rPr lang="en-US"/>
              <a:t>Click to edit Master title style</a:t>
            </a:r>
            <a:endParaRPr lang="en-US" dirty="0"/>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398151" y="3501137"/>
            <a:ext cx="3058826"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3807619" y="1371600"/>
            <a:ext cx="4936331"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398152" y="6356351"/>
            <a:ext cx="6007895" cy="365125"/>
          </a:xfrm>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68766" y="457200"/>
            <a:ext cx="872228"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spTree>
    <p:extLst>
      <p:ext uri="{BB962C8B-B14F-4D97-AF65-F5344CB8AC3E}">
        <p14:creationId xmlns:p14="http://schemas.microsoft.com/office/powerpoint/2010/main" val="4012083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over and Intr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6AB88-A927-0E58-978B-BD672CA0E1AA}"/>
              </a:ext>
            </a:extLst>
          </p:cNvPr>
          <p:cNvSpPr>
            <a:spLocks noGrp="1"/>
          </p:cNvSpPr>
          <p:nvPr>
            <p:ph type="ctrTitle" hasCustomPrompt="1"/>
          </p:nvPr>
        </p:nvSpPr>
        <p:spPr>
          <a:xfrm>
            <a:off x="443345" y="2512291"/>
            <a:ext cx="3304310" cy="3999346"/>
          </a:xfrm>
          <a:prstGeom prst="rect">
            <a:avLst/>
          </a:prstGeom>
        </p:spPr>
        <p:txBody>
          <a:bodyPr anchor="t"/>
          <a:lstStyle>
            <a:lvl1pPr algn="l">
              <a:defRPr lang="en-US" sz="1500" b="1" dirty="0">
                <a:solidFill>
                  <a:schemeClr val="tx1"/>
                </a:solidFill>
              </a:defRPr>
            </a:lvl1pPr>
          </a:lstStyle>
          <a:p>
            <a:r>
              <a:rPr lang="en-US" dirty="0"/>
              <a:t>Click to edit Master title style</a:t>
            </a:r>
            <a:br>
              <a:rPr lang="en-US" dirty="0"/>
            </a:br>
            <a:endParaRPr lang="en-US" dirty="0"/>
          </a:p>
        </p:txBody>
      </p:sp>
      <p:sp>
        <p:nvSpPr>
          <p:cNvPr id="9" name="Content Placeholder 8">
            <a:extLst>
              <a:ext uri="{FF2B5EF4-FFF2-40B4-BE49-F238E27FC236}">
                <a16:creationId xmlns:a16="http://schemas.microsoft.com/office/drawing/2014/main" id="{91023D64-FDEA-C94D-7B7A-7700863E6A3B}"/>
              </a:ext>
            </a:extLst>
          </p:cNvPr>
          <p:cNvSpPr>
            <a:spLocks noGrp="1"/>
          </p:cNvSpPr>
          <p:nvPr>
            <p:ph sz="quarter" idx="16"/>
          </p:nvPr>
        </p:nvSpPr>
        <p:spPr>
          <a:xfrm>
            <a:off x="4768248" y="465828"/>
            <a:ext cx="3953186" cy="3177957"/>
          </a:xfrm>
          <a:prstGeom prst="rect">
            <a:avLst/>
          </a:prstGeom>
        </p:spPr>
        <p:txBody>
          <a:bodyPr lIns="0" tIns="0" rIns="0" bIns="0"/>
          <a:lstStyle>
            <a:lvl1pPr marL="0" indent="0">
              <a:lnSpc>
                <a:spcPct val="100000"/>
              </a:lnSpc>
              <a:spcBef>
                <a:spcPts val="225"/>
              </a:spcBef>
              <a:spcAft>
                <a:spcPts val="225"/>
              </a:spcAft>
              <a:buFont typeface="Arial" panose="020B0604020202020204" pitchFamily="34" charset="0"/>
              <a:buNone/>
              <a:defRPr sz="1200" b="1" i="0"/>
            </a:lvl1pPr>
            <a:lvl2pPr marL="411480" indent="-137160">
              <a:lnSpc>
                <a:spcPct val="100000"/>
              </a:lnSpc>
              <a:spcBef>
                <a:spcPts val="225"/>
              </a:spcBef>
              <a:spcAft>
                <a:spcPts val="225"/>
              </a:spcAft>
              <a:defRPr sz="1050"/>
            </a:lvl2pPr>
            <a:lvl3pPr marL="548640" indent="-137160">
              <a:lnSpc>
                <a:spcPct val="100000"/>
              </a:lnSpc>
              <a:spcBef>
                <a:spcPts val="225"/>
              </a:spcBef>
              <a:spcAft>
                <a:spcPts val="225"/>
              </a:spcAft>
              <a:buFont typeface="Arial" panose="020B0604020202020204" pitchFamily="34" charset="0"/>
              <a:buChar char="-"/>
              <a:defRPr sz="1050"/>
            </a:lvl3pPr>
            <a:lvl4pPr marL="685800" indent="-137160">
              <a:lnSpc>
                <a:spcPct val="100000"/>
              </a:lnSpc>
              <a:spcBef>
                <a:spcPts val="225"/>
              </a:spcBef>
              <a:spcAft>
                <a:spcPts val="225"/>
              </a:spcAft>
              <a:buFont typeface="Arial" panose="020B0604020202020204" pitchFamily="34" charset="0"/>
              <a:buChar char="◦"/>
              <a:defRPr sz="1050"/>
            </a:lvl4pPr>
            <a:lvl5pPr marL="822960" indent="-137160">
              <a:lnSpc>
                <a:spcPct val="100000"/>
              </a:lnSpc>
              <a:spcBef>
                <a:spcPts val="225"/>
              </a:spcBef>
              <a:spcAft>
                <a:spcPts val="225"/>
              </a:spcAft>
              <a:buFont typeface="Wingdings" panose="05000000000000000000" pitchFamily="2" charset="2"/>
              <a:buChar cha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11">
            <a:extLst>
              <a:ext uri="{FF2B5EF4-FFF2-40B4-BE49-F238E27FC236}">
                <a16:creationId xmlns:a16="http://schemas.microsoft.com/office/drawing/2014/main" id="{681CFB4C-0082-7591-D601-508B2E0753B6}"/>
              </a:ext>
            </a:extLst>
          </p:cNvPr>
          <p:cNvSpPr>
            <a:spLocks noGrp="1"/>
          </p:cNvSpPr>
          <p:nvPr>
            <p:ph type="body" sz="quarter" idx="15"/>
          </p:nvPr>
        </p:nvSpPr>
        <p:spPr>
          <a:xfrm flipH="1">
            <a:off x="4571998" y="4177793"/>
            <a:ext cx="4149436" cy="2333845"/>
          </a:xfrm>
          <a:prstGeom prst="foldedCorner">
            <a:avLst>
              <a:gd name="adj" fmla="val 21194"/>
            </a:avLst>
          </a:prstGeom>
          <a:gradFill>
            <a:gsLst>
              <a:gs pos="100000">
                <a:schemeClr val="bg2">
                  <a:alpha val="76000"/>
                </a:schemeClr>
              </a:gs>
              <a:gs pos="0">
                <a:schemeClr val="bg2"/>
              </a:gs>
            </a:gsLst>
            <a:lin ang="0" scaled="0"/>
          </a:gradFill>
          <a:ln w="25400" cap="rnd">
            <a:noFill/>
          </a:ln>
          <a:effectLst>
            <a:outerShdw blurRad="50800" dist="38100" dir="10800000" sx="1000" sy="1000" algn="r" rotWithShape="0">
              <a:prstClr val="black">
                <a:alpha val="46000"/>
              </a:prstClr>
            </a:outerShdw>
          </a:effectLst>
        </p:spPr>
        <p:txBody>
          <a:bodyPr vert="horz" wrap="square" lIns="274320" tIns="182880" rIns="91440" bIns="91440">
            <a:noAutofit/>
          </a:bodyPr>
          <a:lstStyle>
            <a:lvl1pPr marL="0" indent="0">
              <a:buNone/>
              <a:defRPr lang="en-US" sz="1200" b="1" dirty="0"/>
            </a:lvl1pPr>
            <a:lvl2pPr marL="411480" indent="-137160">
              <a:lnSpc>
                <a:spcPct val="100000"/>
              </a:lnSpc>
              <a:spcBef>
                <a:spcPts val="225"/>
              </a:spcBef>
              <a:spcAft>
                <a:spcPts val="225"/>
              </a:spcAft>
              <a:buFont typeface="Arial" panose="020B0604020202020204" pitchFamily="34" charset="0"/>
              <a:buChar char="•"/>
              <a:defRPr lang="en-US" sz="1050" dirty="0" smtClean="0"/>
            </a:lvl2pPr>
            <a:lvl3pPr marL="411480" indent="-137160">
              <a:lnSpc>
                <a:spcPct val="100000"/>
              </a:lnSpc>
              <a:spcBef>
                <a:spcPts val="75"/>
              </a:spcBef>
              <a:buFont typeface="Arial" panose="020B0604020202020204" pitchFamily="34" charset="0"/>
              <a:buChar char="◦"/>
              <a:defRPr lang="en-US" sz="1050" dirty="0"/>
            </a:lvl3pPr>
            <a:lvl4pPr marL="548640" indent="-137160">
              <a:lnSpc>
                <a:spcPct val="100000"/>
              </a:lnSpc>
              <a:spcBef>
                <a:spcPts val="225"/>
              </a:spcBef>
              <a:spcAft>
                <a:spcPts val="225"/>
              </a:spcAft>
              <a:buFont typeface="Arial" panose="020B0604020202020204" pitchFamily="34" charset="0"/>
              <a:buChar char="-"/>
              <a:defRPr lang="en-US" sz="1050" dirty="0" smtClean="0"/>
            </a:lvl4pPr>
            <a:lvl5pPr marL="685800" indent="-137160">
              <a:lnSpc>
                <a:spcPct val="100000"/>
              </a:lnSpc>
              <a:spcBef>
                <a:spcPts val="225"/>
              </a:spcBef>
              <a:spcAft>
                <a:spcPts val="225"/>
              </a:spcAft>
              <a:buFont typeface="Arial" panose="020B0604020202020204" pitchFamily="34" charset="0"/>
              <a:buChar char="◦"/>
              <a:defRPr lang="en-US" sz="1050" dirty="0"/>
            </a:lvl5pPr>
            <a:lvl6pPr marL="822960" indent="-137160">
              <a:lnSpc>
                <a:spcPct val="100000"/>
              </a:lnSpc>
              <a:spcBef>
                <a:spcPts val="225"/>
              </a:spcBef>
              <a:spcAft>
                <a:spcPts val="225"/>
              </a:spcAft>
              <a:buFont typeface="Wingdings" panose="05000000000000000000" pitchFamily="2" charset="2"/>
              <a:buChar char="§"/>
              <a:defRPr sz="105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9344955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09038422"/>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400050" y="1122363"/>
            <a:ext cx="8343900" cy="2387600"/>
          </a:xfrm>
        </p:spPr>
        <p:txBody>
          <a:bodyPr anchor="ctr">
            <a:normAutofit/>
          </a:bodyPr>
          <a:lstStyle>
            <a:lvl1pPr algn="ctr">
              <a:defRPr sz="3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400050" y="3602038"/>
            <a:ext cx="8343900" cy="1655762"/>
          </a:xfrm>
          <a:prstGeom prst="rect">
            <a:avLst/>
          </a:prstGeom>
        </p:spPr>
        <p:txBody>
          <a:bodyPr wrap="square"/>
          <a:lstStyle>
            <a:lvl1pPr marL="0" indent="0" algn="ctr">
              <a:buNone/>
              <a:defRPr sz="1800" b="1">
                <a:solidFill>
                  <a:srgbClr val="00829B"/>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r>
              <a:rPr lang="en-US"/>
              <a:t>May 2026 WMS</a:t>
            </a:r>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969537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386179" y="1676400"/>
            <a:ext cx="8376081" cy="4495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400050" y="6356351"/>
            <a:ext cx="6007895" cy="365125"/>
          </a:xfrm>
        </p:spPr>
        <p:txBody>
          <a:bodyPr/>
          <a:lstStyle/>
          <a:p>
            <a:r>
              <a:rPr lang="en-US"/>
              <a:t>May 2026 WMS</a:t>
            </a:r>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6537663" y="6356351"/>
            <a:ext cx="2079955" cy="365125"/>
          </a:xfrm>
        </p:spPr>
        <p:txBody>
          <a:bodyPr/>
          <a:lstStyle/>
          <a:p>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8743950" y="6356351"/>
            <a:ext cx="400050" cy="365125"/>
          </a:xfrm>
        </p:spPr>
        <p:txBody>
          <a:bodyPr/>
          <a:lstStyle/>
          <a:p>
            <a:fld id="{BCDE79FB-97BA-492B-8D57-F1373F9ADA95}" type="slidenum">
              <a:rPr lang="en-US" smtClean="0"/>
              <a:t>‹#›</a:t>
            </a:fld>
            <a:endParaRPr lang="en-US" dirty="0"/>
          </a:p>
        </p:txBody>
      </p:sp>
      <p:sp>
        <p:nvSpPr>
          <p:cNvPr id="12" name="TextBox 11">
            <a:extLst>
              <a:ext uri="{FF2B5EF4-FFF2-40B4-BE49-F238E27FC236}">
                <a16:creationId xmlns:a16="http://schemas.microsoft.com/office/drawing/2014/main" id="{6F70FB3F-20D0-CB9F-1EB1-8B1BDF955A02}"/>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7" name="Text Placeholder 6">
            <a:extLst>
              <a:ext uri="{FF2B5EF4-FFF2-40B4-BE49-F238E27FC236}">
                <a16:creationId xmlns:a16="http://schemas.microsoft.com/office/drawing/2014/main" id="{A5346533-CF4B-E4C8-38D6-D434ACC267F0}"/>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Tree>
    <p:extLst>
      <p:ext uri="{BB962C8B-B14F-4D97-AF65-F5344CB8AC3E}">
        <p14:creationId xmlns:p14="http://schemas.microsoft.com/office/powerpoint/2010/main" val="866814537"/>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ist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42C241-ABAD-0B48-C7F4-FACC6EB421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D03155-D640-660D-D4AA-CF4C5B6AB1B4}"/>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E5F7A1E9-1408-8F67-EA6A-B47C576940F5}"/>
              </a:ext>
            </a:extLst>
          </p:cNvPr>
          <p:cNvSpPr>
            <a:spLocks noGrp="1"/>
          </p:cNvSpPr>
          <p:nvPr>
            <p:ph type="ftr" sz="quarter" idx="11"/>
          </p:nvPr>
        </p:nvSpPr>
        <p:spPr/>
        <p:txBody>
          <a:bodyPr/>
          <a:lstStyle/>
          <a:p>
            <a:r>
              <a:rPr lang="en-US"/>
              <a:t>May 2026 WMS</a:t>
            </a:r>
            <a:endParaRPr lang="en-US" dirty="0"/>
          </a:p>
        </p:txBody>
      </p:sp>
      <p:sp>
        <p:nvSpPr>
          <p:cNvPr id="5" name="Slide Number Placeholder 4">
            <a:extLst>
              <a:ext uri="{FF2B5EF4-FFF2-40B4-BE49-F238E27FC236}">
                <a16:creationId xmlns:a16="http://schemas.microsoft.com/office/drawing/2014/main" id="{DCC26F69-DFD9-AF88-1E7D-661B691872D5}"/>
              </a:ext>
            </a:extLst>
          </p:cNvPr>
          <p:cNvSpPr>
            <a:spLocks noGrp="1"/>
          </p:cNvSpPr>
          <p:nvPr>
            <p:ph type="sldNum" sz="quarter" idx="12"/>
          </p:nvPr>
        </p:nvSpPr>
        <p:spPr/>
        <p:txBody>
          <a:bodyPr/>
          <a:lstStyle/>
          <a:p>
            <a:fld id="{BCDE79FB-97BA-492B-8D57-F1373F9ADA95}" type="slidenum">
              <a:rPr lang="en-US" smtClean="0"/>
              <a:pPr/>
              <a:t>‹#›</a:t>
            </a:fld>
            <a:endParaRPr lang="en-US" dirty="0"/>
          </a:p>
        </p:txBody>
      </p:sp>
      <p:sp>
        <p:nvSpPr>
          <p:cNvPr id="7" name="Text Placeholder 6">
            <a:extLst>
              <a:ext uri="{FF2B5EF4-FFF2-40B4-BE49-F238E27FC236}">
                <a16:creationId xmlns:a16="http://schemas.microsoft.com/office/drawing/2014/main" id="{6ACA757B-A946-80C2-B694-C245628A3954}"/>
              </a:ext>
            </a:extLst>
          </p:cNvPr>
          <p:cNvSpPr>
            <a:spLocks noGrp="1"/>
          </p:cNvSpPr>
          <p:nvPr>
            <p:ph type="body" sz="quarter" idx="13"/>
          </p:nvPr>
        </p:nvSpPr>
        <p:spPr>
          <a:xfrm>
            <a:off x="377654" y="1696995"/>
            <a:ext cx="8372475" cy="4440280"/>
          </a:xfrm>
        </p:spPr>
        <p:txBody>
          <a:bodyPr/>
          <a:lstStyle>
            <a:lvl1pPr marL="0" indent="-205740">
              <a:buFont typeface="Arial" panose="020B0604020202020204" pitchFamily="34" charset="0"/>
              <a:buChar char="●"/>
              <a:defRPr/>
            </a:lvl1pPr>
            <a:lvl2pPr>
              <a:buFont typeface="Courier New" panose="02070309020205020404" pitchFamily="49" charset="0"/>
              <a:buChar char="o"/>
              <a:defRPr/>
            </a:lvl2pPr>
            <a:lvl3pPr>
              <a:buFont typeface="Arial" panose="020B0604020202020204" pitchFamily="34" charset="0"/>
              <a:buChar char="•"/>
              <a:defRPr/>
            </a:lvl3pPr>
            <a:lvl4pPr>
              <a:buFont typeface="Arial" panose="020B0604020202020204" pitchFamily="34" charset="0"/>
              <a:buChar char="̶"/>
              <a:defRPr/>
            </a:lvl4pPr>
            <a:lvl5pPr>
              <a:buFont typeface="Wingdings" panose="05000000000000000000" pitchFamily="2"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Box 7">
            <a:extLst>
              <a:ext uri="{FF2B5EF4-FFF2-40B4-BE49-F238E27FC236}">
                <a16:creationId xmlns:a16="http://schemas.microsoft.com/office/drawing/2014/main" id="{BEFBAA02-75E4-FB8B-B8D4-040C53F22F49}"/>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9" name="Text Placeholder 6">
            <a:extLst>
              <a:ext uri="{FF2B5EF4-FFF2-40B4-BE49-F238E27FC236}">
                <a16:creationId xmlns:a16="http://schemas.microsoft.com/office/drawing/2014/main" id="{DC896843-4B19-C94E-0DBB-F0E804A3E2B2}"/>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Tree>
    <p:extLst>
      <p:ext uri="{BB962C8B-B14F-4D97-AF65-F5344CB8AC3E}">
        <p14:creationId xmlns:p14="http://schemas.microsoft.com/office/powerpoint/2010/main" val="369042774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748980" y="4630995"/>
            <a:ext cx="3994967"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4741606" y="1651248"/>
            <a:ext cx="4002344" cy="2783101"/>
          </a:xfrm>
          <a:prstGeom prst="rect">
            <a:avLst/>
          </a:prstGeom>
        </p:spPr>
        <p:txBody>
          <a:bodyPr/>
          <a:lstStyle>
            <a:lvl1pPr marL="0" indent="0">
              <a:buNone/>
              <a:defRPr sz="12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3" name="TextBox 12">
            <a:extLst>
              <a:ext uri="{FF2B5EF4-FFF2-40B4-BE49-F238E27FC236}">
                <a16:creationId xmlns:a16="http://schemas.microsoft.com/office/drawing/2014/main" id="{BDE8EA16-66E3-3C94-F6E5-C697E5CA7BCE}"/>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14" name="Text Placeholder 6">
            <a:extLst>
              <a:ext uri="{FF2B5EF4-FFF2-40B4-BE49-F238E27FC236}">
                <a16:creationId xmlns:a16="http://schemas.microsoft.com/office/drawing/2014/main" id="{6D63F37B-E2E2-F45C-6C6C-2ECD791B9949}"/>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
        <p:nvSpPr>
          <p:cNvPr id="15" name="Text Placeholder 9">
            <a:extLst>
              <a:ext uri="{FF2B5EF4-FFF2-40B4-BE49-F238E27FC236}">
                <a16:creationId xmlns:a16="http://schemas.microsoft.com/office/drawing/2014/main" id="{F8D715F3-0DC3-D35E-565A-8D7CB3F7E14A}"/>
              </a:ext>
            </a:extLst>
          </p:cNvPr>
          <p:cNvSpPr>
            <a:spLocks noGrp="1"/>
          </p:cNvSpPr>
          <p:nvPr>
            <p:ph type="body" sz="quarter" idx="16"/>
          </p:nvPr>
        </p:nvSpPr>
        <p:spPr>
          <a:xfrm>
            <a:off x="386179" y="1676400"/>
            <a:ext cx="4034901" cy="4495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2063877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4572001" y="0"/>
            <a:ext cx="4572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3486150" cy="9144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748980" y="4630995"/>
            <a:ext cx="3994967"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4741606" y="1661652"/>
            <a:ext cx="4002344" cy="2772696"/>
          </a:xfrm>
          <a:prstGeom prst="rect">
            <a:avLst/>
          </a:prstGeom>
        </p:spPr>
        <p:txBody>
          <a:bodyPr/>
          <a:lstStyle>
            <a:lvl1pPr marL="0" indent="0">
              <a:buNone/>
              <a:defRPr sz="12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10" name="TextBox 9">
            <a:extLst>
              <a:ext uri="{FF2B5EF4-FFF2-40B4-BE49-F238E27FC236}">
                <a16:creationId xmlns:a16="http://schemas.microsoft.com/office/drawing/2014/main" id="{86807DEF-7344-7C76-B22E-FCD5688BFF92}"/>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13" name="Text Placeholder 6">
            <a:extLst>
              <a:ext uri="{FF2B5EF4-FFF2-40B4-BE49-F238E27FC236}">
                <a16:creationId xmlns:a16="http://schemas.microsoft.com/office/drawing/2014/main" id="{177F65F0-C099-EE1E-46EC-95DF2989EAF4}"/>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
        <p:nvSpPr>
          <p:cNvPr id="14" name="Text Placeholder 9">
            <a:extLst>
              <a:ext uri="{FF2B5EF4-FFF2-40B4-BE49-F238E27FC236}">
                <a16:creationId xmlns:a16="http://schemas.microsoft.com/office/drawing/2014/main" id="{562EA36D-A2DB-7357-5251-1189FD27909C}"/>
              </a:ext>
            </a:extLst>
          </p:cNvPr>
          <p:cNvSpPr>
            <a:spLocks noGrp="1"/>
          </p:cNvSpPr>
          <p:nvPr>
            <p:ph type="body" sz="quarter" idx="16"/>
          </p:nvPr>
        </p:nvSpPr>
        <p:spPr>
          <a:xfrm>
            <a:off x="386179" y="1676400"/>
            <a:ext cx="8376081" cy="4495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57929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May 2026 WMS</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Sidebar">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5679282"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371475" y="4463717"/>
            <a:ext cx="5050631"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6057901" y="533401"/>
            <a:ext cx="2686050" cy="5638799"/>
          </a:xfrm>
          <a:prstGeom prst="rect">
            <a:avLst/>
          </a:prstGeo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11" name="Title Placeholder 1">
            <a:extLst>
              <a:ext uri="{FF2B5EF4-FFF2-40B4-BE49-F238E27FC236}">
                <a16:creationId xmlns:a16="http://schemas.microsoft.com/office/drawing/2014/main" id="{76B0E102-ECBF-9F87-26E6-0A3ECAD1E9FC}"/>
              </a:ext>
            </a:extLst>
          </p:cNvPr>
          <p:cNvSpPr>
            <a:spLocks noGrp="1"/>
          </p:cNvSpPr>
          <p:nvPr>
            <p:ph type="title"/>
          </p:nvPr>
        </p:nvSpPr>
        <p:spPr>
          <a:xfrm>
            <a:off x="942975" y="457200"/>
            <a:ext cx="4483501" cy="914400"/>
          </a:xfrm>
          <a:prstGeom prst="rect">
            <a:avLst/>
          </a:prstGeom>
          <a:noFill/>
        </p:spPr>
        <p:txBody>
          <a:bodyPr vert="horz" lIns="0" tIns="0" rIns="0" bIns="0" rtlCol="0" anchor="t">
            <a:normAutofit/>
          </a:bodyPr>
          <a:lstStyle/>
          <a:p>
            <a:r>
              <a:rPr lang="en-US"/>
              <a:t>Click to edit Master title style</a:t>
            </a:r>
          </a:p>
        </p:txBody>
      </p:sp>
      <p:sp>
        <p:nvSpPr>
          <p:cNvPr id="13" name="TextBox 12">
            <a:extLst>
              <a:ext uri="{FF2B5EF4-FFF2-40B4-BE49-F238E27FC236}">
                <a16:creationId xmlns:a16="http://schemas.microsoft.com/office/drawing/2014/main" id="{BE854331-5B7D-48B5-979C-A1049988C149}"/>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14" name="Text Placeholder 6">
            <a:extLst>
              <a:ext uri="{FF2B5EF4-FFF2-40B4-BE49-F238E27FC236}">
                <a16:creationId xmlns:a16="http://schemas.microsoft.com/office/drawing/2014/main" id="{ACC7D4C6-051F-64D7-82A1-7E4CF303E551}"/>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
        <p:nvSpPr>
          <p:cNvPr id="15" name="Text Placeholder 9">
            <a:extLst>
              <a:ext uri="{FF2B5EF4-FFF2-40B4-BE49-F238E27FC236}">
                <a16:creationId xmlns:a16="http://schemas.microsoft.com/office/drawing/2014/main" id="{A3D223FC-8686-99D8-8C4C-068F4E02D0C4}"/>
              </a:ext>
            </a:extLst>
          </p:cNvPr>
          <p:cNvSpPr>
            <a:spLocks noGrp="1"/>
          </p:cNvSpPr>
          <p:nvPr>
            <p:ph type="body" sz="quarter" idx="18"/>
          </p:nvPr>
        </p:nvSpPr>
        <p:spPr>
          <a:xfrm>
            <a:off x="386179" y="1676400"/>
            <a:ext cx="5026981" cy="262039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5314530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5613136" y="1635526"/>
            <a:ext cx="3130811" cy="2944894"/>
          </a:xfrm>
          <a:prstGeom prst="foldedCorner">
            <a:avLst>
              <a:gd name="adj" fmla="val 10320"/>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411480" indent="-13716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457200" y="6356351"/>
            <a:ext cx="5950745" cy="365125"/>
          </a:xfrm>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9" name="TextBox 8">
            <a:extLst>
              <a:ext uri="{FF2B5EF4-FFF2-40B4-BE49-F238E27FC236}">
                <a16:creationId xmlns:a16="http://schemas.microsoft.com/office/drawing/2014/main" id="{6F1F11C9-5FE7-F056-4739-387489E4E1A2}"/>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10" name="Text Placeholder 6">
            <a:extLst>
              <a:ext uri="{FF2B5EF4-FFF2-40B4-BE49-F238E27FC236}">
                <a16:creationId xmlns:a16="http://schemas.microsoft.com/office/drawing/2014/main" id="{8DD4BE33-CDA3-C70F-25EA-E6C1C0C8495E}"/>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
        <p:nvSpPr>
          <p:cNvPr id="11" name="Text Placeholder 9">
            <a:extLst>
              <a:ext uri="{FF2B5EF4-FFF2-40B4-BE49-F238E27FC236}">
                <a16:creationId xmlns:a16="http://schemas.microsoft.com/office/drawing/2014/main" id="{1A52283F-3149-BF6C-5EF0-E83C2ECE3FB2}"/>
              </a:ext>
            </a:extLst>
          </p:cNvPr>
          <p:cNvSpPr>
            <a:spLocks noGrp="1"/>
          </p:cNvSpPr>
          <p:nvPr>
            <p:ph type="body" sz="quarter" idx="16"/>
          </p:nvPr>
        </p:nvSpPr>
        <p:spPr>
          <a:xfrm>
            <a:off x="386179" y="1676400"/>
            <a:ext cx="5000348" cy="44958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743624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371475" y="4463717"/>
            <a:ext cx="8386698"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9" name="TextBox 8">
            <a:extLst>
              <a:ext uri="{FF2B5EF4-FFF2-40B4-BE49-F238E27FC236}">
                <a16:creationId xmlns:a16="http://schemas.microsoft.com/office/drawing/2014/main" id="{C887D583-B472-68E7-E5CF-10FFF33092A1}"/>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10" name="Text Placeholder 6">
            <a:extLst>
              <a:ext uri="{FF2B5EF4-FFF2-40B4-BE49-F238E27FC236}">
                <a16:creationId xmlns:a16="http://schemas.microsoft.com/office/drawing/2014/main" id="{1ADA0B46-B604-69E8-3A7D-EF6EE8B37B39}"/>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
        <p:nvSpPr>
          <p:cNvPr id="11" name="Text Placeholder 9">
            <a:extLst>
              <a:ext uri="{FF2B5EF4-FFF2-40B4-BE49-F238E27FC236}">
                <a16:creationId xmlns:a16="http://schemas.microsoft.com/office/drawing/2014/main" id="{0231118F-6A63-3BA2-3C90-A335CB0880EF}"/>
              </a:ext>
            </a:extLst>
          </p:cNvPr>
          <p:cNvSpPr>
            <a:spLocks noGrp="1"/>
          </p:cNvSpPr>
          <p:nvPr>
            <p:ph type="body" sz="quarter" idx="16"/>
          </p:nvPr>
        </p:nvSpPr>
        <p:spPr>
          <a:xfrm>
            <a:off x="386179" y="1676401"/>
            <a:ext cx="8376081" cy="265590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5411769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Keynote N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371475" y="4463717"/>
            <a:ext cx="8386698" cy="1744579"/>
          </a:xfrm>
          <a:prstGeom prst="foldedCorner">
            <a:avLst>
              <a:gd name="adj" fmla="val 16667"/>
            </a:avLst>
          </a:prstGeom>
          <a:solidFill>
            <a:schemeClr val="accent2">
              <a:lumMod val="20000"/>
              <a:lumOff val="80000"/>
              <a:alpha val="6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9" name="TextBox 8">
            <a:extLst>
              <a:ext uri="{FF2B5EF4-FFF2-40B4-BE49-F238E27FC236}">
                <a16:creationId xmlns:a16="http://schemas.microsoft.com/office/drawing/2014/main" id="{B3CA4EDD-2B9A-F7F7-92D4-1D72BC4604F4}"/>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10" name="Text Placeholder 6">
            <a:extLst>
              <a:ext uri="{FF2B5EF4-FFF2-40B4-BE49-F238E27FC236}">
                <a16:creationId xmlns:a16="http://schemas.microsoft.com/office/drawing/2014/main" id="{60822C50-D020-6527-762E-148D7DB72FE6}"/>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Tree>
    <p:extLst>
      <p:ext uri="{BB962C8B-B14F-4D97-AF65-F5344CB8AC3E}">
        <p14:creationId xmlns:p14="http://schemas.microsoft.com/office/powerpoint/2010/main" val="7284892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4757737" y="1971675"/>
            <a:ext cx="3986213" cy="421076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r>
              <a:rPr lang="en-US"/>
              <a:t>May 2026 WMS</a:t>
            </a:r>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4" name="TextBox 3">
            <a:extLst>
              <a:ext uri="{FF2B5EF4-FFF2-40B4-BE49-F238E27FC236}">
                <a16:creationId xmlns:a16="http://schemas.microsoft.com/office/drawing/2014/main" id="{842CBA36-D10C-CEB5-584B-7C6222380358}"/>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8" name="Text Placeholder 6">
            <a:extLst>
              <a:ext uri="{FF2B5EF4-FFF2-40B4-BE49-F238E27FC236}">
                <a16:creationId xmlns:a16="http://schemas.microsoft.com/office/drawing/2014/main" id="{F9EDE186-38FB-D7BF-5E14-D23C8CF30106}"/>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
        <p:nvSpPr>
          <p:cNvPr id="9" name="Title Placeholder 1">
            <a:extLst>
              <a:ext uri="{FF2B5EF4-FFF2-40B4-BE49-F238E27FC236}">
                <a16:creationId xmlns:a16="http://schemas.microsoft.com/office/drawing/2014/main" id="{78C0B30B-FF45-D372-8A44-D3C66C6993C5}"/>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1AC93CD-23C7-49F4-43C7-E031B231E8BC}"/>
              </a:ext>
            </a:extLst>
          </p:cNvPr>
          <p:cNvSpPr>
            <a:spLocks noGrp="1"/>
          </p:cNvSpPr>
          <p:nvPr>
            <p:ph type="body" sz="quarter" idx="16"/>
          </p:nvPr>
        </p:nvSpPr>
        <p:spPr>
          <a:xfrm>
            <a:off x="386179" y="1969364"/>
            <a:ext cx="4034901" cy="421837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11628408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942975" y="461962"/>
            <a:ext cx="3629025" cy="1527094"/>
          </a:xfrm>
        </p:spPr>
        <p:txBody>
          <a:bodyPr anchor="t">
            <a:normAutofit/>
          </a:bodyPr>
          <a:lstStyle>
            <a:lvl1pPr>
              <a:defRPr lang="en-US" dirty="0"/>
            </a:lvl1pPr>
          </a:lstStyle>
          <a:p>
            <a:r>
              <a:rPr lang="en-US"/>
              <a:t>Click to edit Master title style</a:t>
            </a:r>
            <a:endParaRPr lang="en-US" dirty="0"/>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r>
              <a:rPr lang="en-US"/>
              <a:t>May 2026 WMS</a:t>
            </a:r>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4843462" y="457201"/>
            <a:ext cx="3900488" cy="5724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Box 7">
            <a:extLst>
              <a:ext uri="{FF2B5EF4-FFF2-40B4-BE49-F238E27FC236}">
                <a16:creationId xmlns:a16="http://schemas.microsoft.com/office/drawing/2014/main" id="{7B4784BA-27B2-07C4-6251-7B026EA06720}"/>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9" name="Text Placeholder 6">
            <a:extLst>
              <a:ext uri="{FF2B5EF4-FFF2-40B4-BE49-F238E27FC236}">
                <a16:creationId xmlns:a16="http://schemas.microsoft.com/office/drawing/2014/main" id="{3863D950-99E3-DEEE-A331-C70B3FADBD18}"/>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
        <p:nvSpPr>
          <p:cNvPr id="10" name="Text Placeholder 9">
            <a:extLst>
              <a:ext uri="{FF2B5EF4-FFF2-40B4-BE49-F238E27FC236}">
                <a16:creationId xmlns:a16="http://schemas.microsoft.com/office/drawing/2014/main" id="{37673B57-5924-D749-442C-4AEAFBA23876}"/>
              </a:ext>
            </a:extLst>
          </p:cNvPr>
          <p:cNvSpPr>
            <a:spLocks noGrp="1"/>
          </p:cNvSpPr>
          <p:nvPr>
            <p:ph type="body" sz="quarter" idx="16"/>
          </p:nvPr>
        </p:nvSpPr>
        <p:spPr>
          <a:xfrm>
            <a:off x="386179" y="2253450"/>
            <a:ext cx="4185821" cy="3934287"/>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7835253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4872037" y="0"/>
            <a:ext cx="4271963" cy="6858000"/>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8139966" y="6356351"/>
            <a:ext cx="1004034"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r>
              <a:rPr lang="en-US"/>
              <a:t>May 2026 WMS</a:t>
            </a:r>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9" name="TextBox 8">
            <a:extLst>
              <a:ext uri="{FF2B5EF4-FFF2-40B4-BE49-F238E27FC236}">
                <a16:creationId xmlns:a16="http://schemas.microsoft.com/office/drawing/2014/main" id="{FB0FAF81-AD4D-608C-D12A-6246E1761EC9}"/>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10" name="Text Placeholder 6">
            <a:extLst>
              <a:ext uri="{FF2B5EF4-FFF2-40B4-BE49-F238E27FC236}">
                <a16:creationId xmlns:a16="http://schemas.microsoft.com/office/drawing/2014/main" id="{E5E1EF1F-C1DC-48F9-17AC-5AE4DCAAA67B}"/>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
        <p:nvSpPr>
          <p:cNvPr id="11" name="Title Placeholder 1">
            <a:extLst>
              <a:ext uri="{FF2B5EF4-FFF2-40B4-BE49-F238E27FC236}">
                <a16:creationId xmlns:a16="http://schemas.microsoft.com/office/drawing/2014/main" id="{AAD787B3-2795-8B5A-B598-22E07AB7C429}"/>
              </a:ext>
            </a:extLst>
          </p:cNvPr>
          <p:cNvSpPr>
            <a:spLocks noGrp="1"/>
          </p:cNvSpPr>
          <p:nvPr>
            <p:ph type="title"/>
          </p:nvPr>
        </p:nvSpPr>
        <p:spPr>
          <a:xfrm>
            <a:off x="942975" y="457200"/>
            <a:ext cx="3629025" cy="1495887"/>
          </a:xfrm>
          <a:prstGeom prst="rect">
            <a:avLst/>
          </a:prstGeom>
          <a:noFill/>
        </p:spPr>
        <p:txBody>
          <a:bodyPr vert="horz" lIns="0" tIns="0" rIns="0" bIns="0" rtlCol="0" anchor="t">
            <a:normAutofit/>
          </a:bodyPr>
          <a:lstStyle/>
          <a:p>
            <a:r>
              <a:rPr lang="en-US"/>
              <a:t>Click to edit Master title style</a:t>
            </a:r>
            <a:endParaRPr lang="en-US" dirty="0"/>
          </a:p>
        </p:txBody>
      </p:sp>
      <p:sp>
        <p:nvSpPr>
          <p:cNvPr id="14" name="Text Placeholder 9">
            <a:extLst>
              <a:ext uri="{FF2B5EF4-FFF2-40B4-BE49-F238E27FC236}">
                <a16:creationId xmlns:a16="http://schemas.microsoft.com/office/drawing/2014/main" id="{3A940954-A279-78B4-1C49-F83180F1797A}"/>
              </a:ext>
            </a:extLst>
          </p:cNvPr>
          <p:cNvSpPr>
            <a:spLocks noGrp="1"/>
          </p:cNvSpPr>
          <p:nvPr>
            <p:ph type="body" sz="quarter" idx="16"/>
          </p:nvPr>
        </p:nvSpPr>
        <p:spPr>
          <a:xfrm>
            <a:off x="386179" y="2235694"/>
            <a:ext cx="4185821" cy="394316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6310084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8" name="TextBox 7">
            <a:extLst>
              <a:ext uri="{FF2B5EF4-FFF2-40B4-BE49-F238E27FC236}">
                <a16:creationId xmlns:a16="http://schemas.microsoft.com/office/drawing/2014/main" id="{0A248838-1A38-BE42-D55F-0D374CBD18A5}"/>
              </a:ext>
            </a:extLst>
          </p:cNvPr>
          <p:cNvSpPr txBox="1"/>
          <p:nvPr userDrawn="1"/>
        </p:nvSpPr>
        <p:spPr>
          <a:xfrm>
            <a:off x="924106" y="112189"/>
            <a:ext cx="391850" cy="369332"/>
          </a:xfrm>
          <a:prstGeom prst="rect">
            <a:avLst/>
          </a:prstGeom>
          <a:noFill/>
        </p:spPr>
        <p:txBody>
          <a:bodyPr wrap="square" rtlCol="0">
            <a:spAutoFit/>
          </a:bodyPr>
          <a:lstStyle/>
          <a:p>
            <a:r>
              <a:rPr lang="en-US" sz="900" b="1" dirty="0"/>
              <a:t>Item</a:t>
            </a:r>
          </a:p>
        </p:txBody>
      </p:sp>
      <p:sp>
        <p:nvSpPr>
          <p:cNvPr id="9" name="Text Placeholder 6">
            <a:extLst>
              <a:ext uri="{FF2B5EF4-FFF2-40B4-BE49-F238E27FC236}">
                <a16:creationId xmlns:a16="http://schemas.microsoft.com/office/drawing/2014/main" id="{B68BCC90-553B-74F1-5D80-7421FBD90CB9}"/>
              </a:ext>
            </a:extLst>
          </p:cNvPr>
          <p:cNvSpPr>
            <a:spLocks noGrp="1"/>
          </p:cNvSpPr>
          <p:nvPr>
            <p:ph type="body" sz="quarter" idx="17" hasCustomPrompt="1"/>
          </p:nvPr>
        </p:nvSpPr>
        <p:spPr>
          <a:xfrm>
            <a:off x="1291701" y="161743"/>
            <a:ext cx="7463901" cy="292963"/>
          </a:xfrm>
        </p:spPr>
        <p:txBody>
          <a:bodyPr/>
          <a:lstStyle>
            <a:lvl1pPr>
              <a:defRPr sz="900" b="1"/>
            </a:lvl1pPr>
          </a:lstStyle>
          <a:p>
            <a:pPr lvl="0"/>
            <a:r>
              <a:rPr lang="en-US" dirty="0"/>
              <a:t>XXX</a:t>
            </a:r>
          </a:p>
        </p:txBody>
      </p:sp>
    </p:spTree>
    <p:extLst>
      <p:ext uri="{BB962C8B-B14F-4D97-AF65-F5344CB8AC3E}">
        <p14:creationId xmlns:p14="http://schemas.microsoft.com/office/powerpoint/2010/main" val="152102063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losing Slide with Social Icon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EC2F0B-AA35-78CE-95EE-010789FFC164}"/>
              </a:ext>
              <a:ext uri="{C183D7F6-B498-43B3-948B-1728B52AA6E4}">
                <adec:decorative xmlns:adec="http://schemas.microsoft.com/office/drawing/2017/decorative" val="1"/>
              </a:ext>
            </a:extLst>
          </p:cNvPr>
          <p:cNvSpPr/>
          <p:nvPr userDrawn="1"/>
        </p:nvSpPr>
        <p:spPr>
          <a:xfrm>
            <a:off x="857250" y="-1"/>
            <a:ext cx="7886700" cy="588645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6" name="Rectangle 35">
            <a:extLst>
              <a:ext uri="{FF2B5EF4-FFF2-40B4-BE49-F238E27FC236}">
                <a16:creationId xmlns:a16="http://schemas.microsoft.com/office/drawing/2014/main" id="{C606C8A0-707B-EA05-8721-6AB65F7FFC3C}"/>
              </a:ext>
              <a:ext uri="{C183D7F6-B498-43B3-948B-1728B52AA6E4}">
                <adec:decorative xmlns:adec="http://schemas.microsoft.com/office/drawing/2017/decorative" val="1"/>
              </a:ext>
            </a:extLst>
          </p:cNvPr>
          <p:cNvSpPr/>
          <p:nvPr userDrawn="1"/>
        </p:nvSpPr>
        <p:spPr>
          <a:xfrm>
            <a:off x="5679282"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TextBox 22">
            <a:extLst>
              <a:ext uri="{FF2B5EF4-FFF2-40B4-BE49-F238E27FC236}">
                <a16:creationId xmlns:a16="http://schemas.microsoft.com/office/drawing/2014/main" id="{F1C7A2C0-5595-134D-48E1-6FB56E97C543}"/>
              </a:ext>
            </a:extLst>
          </p:cNvPr>
          <p:cNvSpPr txBox="1"/>
          <p:nvPr userDrawn="1"/>
        </p:nvSpPr>
        <p:spPr>
          <a:xfrm>
            <a:off x="6024657" y="1370524"/>
            <a:ext cx="2719293" cy="300082"/>
          </a:xfrm>
          <a:prstGeom prst="rect">
            <a:avLst/>
          </a:prstGeom>
          <a:noFill/>
        </p:spPr>
        <p:txBody>
          <a:bodyPr wrap="square" rtlCol="0">
            <a:spAutoFit/>
          </a:bodyPr>
          <a:lstStyle/>
          <a:p>
            <a:r>
              <a:rPr lang="en-US" sz="1350" b="1" dirty="0"/>
              <a:t>Learn More</a:t>
            </a:r>
          </a:p>
        </p:txBody>
      </p:sp>
      <p:sp>
        <p:nvSpPr>
          <p:cNvPr id="24" name="TextBox 23">
            <a:extLst>
              <a:ext uri="{FF2B5EF4-FFF2-40B4-BE49-F238E27FC236}">
                <a16:creationId xmlns:a16="http://schemas.microsoft.com/office/drawing/2014/main" id="{CE6068C8-6094-4312-CC5E-3C2204EF4FCA}"/>
              </a:ext>
            </a:extLst>
          </p:cNvPr>
          <p:cNvSpPr txBox="1"/>
          <p:nvPr userDrawn="1"/>
        </p:nvSpPr>
        <p:spPr>
          <a:xfrm>
            <a:off x="6041159" y="1783081"/>
            <a:ext cx="2490693" cy="276999"/>
          </a:xfrm>
          <a:prstGeom prst="rect">
            <a:avLst/>
          </a:prstGeom>
          <a:noFill/>
        </p:spPr>
        <p:txBody>
          <a:bodyPr wrap="square" rtlCol="0">
            <a:spAutoFit/>
          </a:bodyPr>
          <a:lstStyle/>
          <a:p>
            <a:r>
              <a:rPr lang="en-US" sz="1200" dirty="0">
                <a:solidFill>
                  <a:srgbClr val="00829B"/>
                </a:solidFill>
              </a:rPr>
              <a:t>www.ercot.com</a:t>
            </a:r>
          </a:p>
        </p:txBody>
      </p:sp>
      <p:sp>
        <p:nvSpPr>
          <p:cNvPr id="25" name="TextBox 24">
            <a:extLst>
              <a:ext uri="{FF2B5EF4-FFF2-40B4-BE49-F238E27FC236}">
                <a16:creationId xmlns:a16="http://schemas.microsoft.com/office/drawing/2014/main" id="{F423784E-7856-0C97-A430-21C095D74723}"/>
              </a:ext>
            </a:extLst>
          </p:cNvPr>
          <p:cNvSpPr txBox="1"/>
          <p:nvPr userDrawn="1"/>
        </p:nvSpPr>
        <p:spPr>
          <a:xfrm>
            <a:off x="6024657" y="2442045"/>
            <a:ext cx="2719293" cy="300082"/>
          </a:xfrm>
          <a:prstGeom prst="rect">
            <a:avLst/>
          </a:prstGeom>
          <a:noFill/>
        </p:spPr>
        <p:txBody>
          <a:bodyPr wrap="square" rtlCol="0">
            <a:spAutoFit/>
          </a:bodyPr>
          <a:lstStyle/>
          <a:p>
            <a:r>
              <a:rPr lang="en-US" sz="1350" b="1" dirty="0"/>
              <a:t>Download ERCOT Mobile App</a:t>
            </a:r>
          </a:p>
        </p:txBody>
      </p:sp>
      <p:pic>
        <p:nvPicPr>
          <p:cNvPr id="26" name="Graphic 25" descr="Google play logo on the left and App Store logo on the right">
            <a:extLst>
              <a:ext uri="{FF2B5EF4-FFF2-40B4-BE49-F238E27FC236}">
                <a16:creationId xmlns:a16="http://schemas.microsoft.com/office/drawing/2014/main" id="{A0C150D5-4154-4FD1-E593-4A43494F7195}"/>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6256026" y="2987764"/>
            <a:ext cx="1976343" cy="367447"/>
          </a:xfrm>
          <a:prstGeom prst="rect">
            <a:avLst/>
          </a:prstGeom>
        </p:spPr>
      </p:pic>
      <p:sp>
        <p:nvSpPr>
          <p:cNvPr id="27" name="TextBox 26">
            <a:extLst>
              <a:ext uri="{FF2B5EF4-FFF2-40B4-BE49-F238E27FC236}">
                <a16:creationId xmlns:a16="http://schemas.microsoft.com/office/drawing/2014/main" id="{7E719E70-E0CB-D7A4-F4EB-AB9CBE7C4558}"/>
              </a:ext>
            </a:extLst>
          </p:cNvPr>
          <p:cNvSpPr txBox="1"/>
          <p:nvPr userDrawn="1"/>
        </p:nvSpPr>
        <p:spPr>
          <a:xfrm>
            <a:off x="6041159" y="3786789"/>
            <a:ext cx="2719293" cy="300082"/>
          </a:xfrm>
          <a:prstGeom prst="rect">
            <a:avLst/>
          </a:prstGeom>
          <a:noFill/>
        </p:spPr>
        <p:txBody>
          <a:bodyPr wrap="square" rtlCol="0">
            <a:spAutoFit/>
          </a:bodyPr>
          <a:lstStyle/>
          <a:p>
            <a:r>
              <a:rPr lang="en-US" sz="1350" b="1" dirty="0"/>
              <a:t>Connect With Us</a:t>
            </a:r>
          </a:p>
        </p:txBody>
      </p:sp>
      <p:pic>
        <p:nvPicPr>
          <p:cNvPr id="28" name="Graphic 27" descr="Instagram icon">
            <a:extLst>
              <a:ext uri="{FF2B5EF4-FFF2-40B4-BE49-F238E27FC236}">
                <a16:creationId xmlns:a16="http://schemas.microsoft.com/office/drawing/2014/main" id="{979AB60E-9770-13B5-9343-6BD72E2CF894}"/>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6244597" y="4359747"/>
            <a:ext cx="236246" cy="314995"/>
          </a:xfrm>
          <a:prstGeom prst="rect">
            <a:avLst/>
          </a:prstGeom>
        </p:spPr>
      </p:pic>
      <p:sp>
        <p:nvSpPr>
          <p:cNvPr id="29" name="TextBox 28">
            <a:extLst>
              <a:ext uri="{FF2B5EF4-FFF2-40B4-BE49-F238E27FC236}">
                <a16:creationId xmlns:a16="http://schemas.microsoft.com/office/drawing/2014/main" id="{A8F1C02E-B451-8399-EA20-4549B65AD7DE}"/>
              </a:ext>
            </a:extLst>
          </p:cNvPr>
          <p:cNvSpPr txBox="1"/>
          <p:nvPr userDrawn="1"/>
        </p:nvSpPr>
        <p:spPr>
          <a:xfrm>
            <a:off x="6536605" y="4378550"/>
            <a:ext cx="2324048" cy="253916"/>
          </a:xfrm>
          <a:prstGeom prst="rect">
            <a:avLst/>
          </a:prstGeom>
          <a:noFill/>
        </p:spPr>
        <p:txBody>
          <a:bodyPr wrap="square" rtlCol="0">
            <a:spAutoFit/>
          </a:bodyPr>
          <a:lstStyle/>
          <a:p>
            <a:r>
              <a:rPr lang="en-US" sz="1050" dirty="0"/>
              <a:t>facebook.com/ERCOTISO</a:t>
            </a:r>
          </a:p>
        </p:txBody>
      </p:sp>
      <p:pic>
        <p:nvPicPr>
          <p:cNvPr id="30" name="Graphic 29" descr="Twitter or X  icon">
            <a:extLst>
              <a:ext uri="{FF2B5EF4-FFF2-40B4-BE49-F238E27FC236}">
                <a16:creationId xmlns:a16="http://schemas.microsoft.com/office/drawing/2014/main" id="{2ECCCDE0-AFCD-7893-0AFD-50DF7E31FF67}"/>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6244597" y="4816174"/>
            <a:ext cx="236246" cy="314995"/>
          </a:xfrm>
          <a:prstGeom prst="rect">
            <a:avLst/>
          </a:prstGeom>
        </p:spPr>
      </p:pic>
      <p:sp>
        <p:nvSpPr>
          <p:cNvPr id="31" name="TextBox 30">
            <a:extLst>
              <a:ext uri="{FF2B5EF4-FFF2-40B4-BE49-F238E27FC236}">
                <a16:creationId xmlns:a16="http://schemas.microsoft.com/office/drawing/2014/main" id="{D1583059-78CF-FEAD-60A0-1C0F38F4AAC5}"/>
              </a:ext>
            </a:extLst>
          </p:cNvPr>
          <p:cNvSpPr txBox="1"/>
          <p:nvPr userDrawn="1"/>
        </p:nvSpPr>
        <p:spPr>
          <a:xfrm>
            <a:off x="6536604" y="4823175"/>
            <a:ext cx="1581098" cy="230832"/>
          </a:xfrm>
          <a:prstGeom prst="rect">
            <a:avLst/>
          </a:prstGeom>
          <a:noFill/>
        </p:spPr>
        <p:txBody>
          <a:bodyPr wrap="square" lIns="68580" tIns="34290" rIns="68580" bIns="34290" rtlCol="0" anchor="t">
            <a:spAutoFit/>
          </a:bodyPr>
          <a:lstStyle/>
          <a:p>
            <a:r>
              <a:rPr lang="en-US" sz="1050" dirty="0"/>
              <a:t>x.com/ercot_iso</a:t>
            </a:r>
          </a:p>
        </p:txBody>
      </p:sp>
      <p:pic>
        <p:nvPicPr>
          <p:cNvPr id="32" name="Graphic 31" descr="LinkedIn icon">
            <a:extLst>
              <a:ext uri="{FF2B5EF4-FFF2-40B4-BE49-F238E27FC236}">
                <a16:creationId xmlns:a16="http://schemas.microsoft.com/office/drawing/2014/main" id="{1903480E-F3B1-1C62-9EDC-F53FB9BC74BE}"/>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6244597" y="5292079"/>
            <a:ext cx="236246" cy="314995"/>
          </a:xfrm>
          <a:prstGeom prst="rect">
            <a:avLst/>
          </a:prstGeom>
        </p:spPr>
      </p:pic>
      <p:sp>
        <p:nvSpPr>
          <p:cNvPr id="33" name="TextBox 32">
            <a:extLst>
              <a:ext uri="{FF2B5EF4-FFF2-40B4-BE49-F238E27FC236}">
                <a16:creationId xmlns:a16="http://schemas.microsoft.com/office/drawing/2014/main" id="{CBAD8042-AFA6-EFE2-77AF-5DCC566A4431}"/>
              </a:ext>
            </a:extLst>
          </p:cNvPr>
          <p:cNvSpPr txBox="1"/>
          <p:nvPr userDrawn="1"/>
        </p:nvSpPr>
        <p:spPr>
          <a:xfrm>
            <a:off x="6536605" y="5299080"/>
            <a:ext cx="2349263" cy="230832"/>
          </a:xfrm>
          <a:prstGeom prst="rect">
            <a:avLst/>
          </a:prstGeom>
          <a:noFill/>
        </p:spPr>
        <p:txBody>
          <a:bodyPr wrap="square" lIns="68580" tIns="34290" rIns="68580" bIns="34290" rtlCol="0" anchor="t">
            <a:spAutoFit/>
          </a:bodyPr>
          <a:lstStyle/>
          <a:p>
            <a:r>
              <a:rPr lang="en-US" sz="1050" dirty="0"/>
              <a:t>linkedin.com/company/ercot</a:t>
            </a:r>
          </a:p>
        </p:txBody>
      </p:sp>
      <p:pic>
        <p:nvPicPr>
          <p:cNvPr id="34" name="Graphic 33" descr="Instagram icon">
            <a:extLst>
              <a:ext uri="{FF2B5EF4-FFF2-40B4-BE49-F238E27FC236}">
                <a16:creationId xmlns:a16="http://schemas.microsoft.com/office/drawing/2014/main" id="{EDBCA817-DEC9-119D-CE2F-884915CACBFB}"/>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6244596" y="5773360"/>
            <a:ext cx="236247" cy="314996"/>
          </a:xfrm>
          <a:prstGeom prst="rect">
            <a:avLst/>
          </a:prstGeom>
        </p:spPr>
      </p:pic>
      <p:sp>
        <p:nvSpPr>
          <p:cNvPr id="35" name="TextBox 34">
            <a:extLst>
              <a:ext uri="{FF2B5EF4-FFF2-40B4-BE49-F238E27FC236}">
                <a16:creationId xmlns:a16="http://schemas.microsoft.com/office/drawing/2014/main" id="{B020B383-6412-86E2-A484-51635C64859B}"/>
              </a:ext>
              <a:ext uri="{C183D7F6-B498-43B3-948B-1728B52AA6E4}">
                <adec:decorative xmlns:adec="http://schemas.microsoft.com/office/drawing/2017/decorative" val="0"/>
              </a:ext>
            </a:extLst>
          </p:cNvPr>
          <p:cNvSpPr txBox="1"/>
          <p:nvPr userDrawn="1"/>
        </p:nvSpPr>
        <p:spPr>
          <a:xfrm>
            <a:off x="6529591" y="5773359"/>
            <a:ext cx="2349263" cy="230832"/>
          </a:xfrm>
          <a:prstGeom prst="rect">
            <a:avLst/>
          </a:prstGeom>
          <a:noFill/>
        </p:spPr>
        <p:txBody>
          <a:bodyPr wrap="square" lIns="68580" tIns="34290" rIns="68580" bIns="34290" rtlCol="0" anchor="t">
            <a:spAutoFit/>
          </a:bodyPr>
          <a:lstStyle/>
          <a:p>
            <a:r>
              <a:rPr lang="en-US" sz="1050" dirty="0"/>
              <a:t>instagram.com/ercot_iso</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8" name="Title 1">
            <a:extLst>
              <a:ext uri="{FF2B5EF4-FFF2-40B4-BE49-F238E27FC236}">
                <a16:creationId xmlns:a16="http://schemas.microsoft.com/office/drawing/2014/main" id="{8800AE6F-9A46-8238-7077-A5AC13D407C3}"/>
              </a:ext>
            </a:extLst>
          </p:cNvPr>
          <p:cNvSpPr>
            <a:spLocks noGrp="1"/>
          </p:cNvSpPr>
          <p:nvPr>
            <p:ph type="title"/>
          </p:nvPr>
        </p:nvSpPr>
        <p:spPr>
          <a:xfrm>
            <a:off x="398152" y="1430449"/>
            <a:ext cx="3048168" cy="1848259"/>
          </a:xfrm>
        </p:spPr>
        <p:txBody>
          <a:bodyPr anchor="ctr"/>
          <a:lstStyle>
            <a:lvl1pPr>
              <a:defRPr sz="3000"/>
            </a:lvl1pPr>
          </a:lstStyle>
          <a:p>
            <a:r>
              <a:rPr lang="en-US"/>
              <a:t>Click to edit Master title style</a:t>
            </a:r>
            <a:endParaRPr lang="en-US" dirty="0"/>
          </a:p>
        </p:txBody>
      </p:sp>
      <p:sp>
        <p:nvSpPr>
          <p:cNvPr id="9" name="Text Placeholder 22">
            <a:extLst>
              <a:ext uri="{FF2B5EF4-FFF2-40B4-BE49-F238E27FC236}">
                <a16:creationId xmlns:a16="http://schemas.microsoft.com/office/drawing/2014/main" id="{5C4FB799-C0A9-098A-E039-8CF18E102051}"/>
              </a:ext>
            </a:extLst>
          </p:cNvPr>
          <p:cNvSpPr>
            <a:spLocks noGrp="1"/>
          </p:cNvSpPr>
          <p:nvPr>
            <p:ph type="body" sz="quarter" idx="13"/>
          </p:nvPr>
        </p:nvSpPr>
        <p:spPr>
          <a:xfrm>
            <a:off x="398151" y="3501137"/>
            <a:ext cx="3058826" cy="682625"/>
          </a:xfrm>
          <a:prstGeom prst="rect">
            <a:avLst/>
          </a:prstGeo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Tree>
    <p:extLst>
      <p:ext uri="{BB962C8B-B14F-4D97-AF65-F5344CB8AC3E}">
        <p14:creationId xmlns:p14="http://schemas.microsoft.com/office/powerpoint/2010/main" val="267769004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398151" y="1430449"/>
            <a:ext cx="4173849" cy="1848259"/>
          </a:xfrm>
        </p:spPr>
        <p:txBody>
          <a:bodyPr anchor="ctr"/>
          <a:lstStyle>
            <a:lvl1pPr>
              <a:defRPr sz="3000"/>
            </a:lvl1pPr>
          </a:lstStyle>
          <a:p>
            <a:r>
              <a:rPr lang="en-US"/>
              <a:t>Click to edit Master title style</a:t>
            </a:r>
            <a:endParaRPr lang="en-US" dirty="0"/>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398151" y="3501137"/>
            <a:ext cx="4173849" cy="682625"/>
          </a:xfrm>
          <a:prstGeom prst="rect">
            <a:avLst/>
          </a:prstGeo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398152" y="6356351"/>
            <a:ext cx="6007895" cy="365125"/>
          </a:xfrm>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179016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41910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May 2026 WMS</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4" name="Content Placeholder 2">
            <a:extLst>
              <a:ext uri="{FF2B5EF4-FFF2-40B4-BE49-F238E27FC236}">
                <a16:creationId xmlns:a16="http://schemas.microsoft.com/office/drawing/2014/main" id="{CA3B8B35-CC16-2229-A5B2-CCCBA4F7783A}"/>
              </a:ext>
            </a:extLst>
          </p:cNvPr>
          <p:cNvSpPr>
            <a:spLocks noGrp="1"/>
          </p:cNvSpPr>
          <p:nvPr>
            <p:ph idx="12"/>
          </p:nvPr>
        </p:nvSpPr>
        <p:spPr>
          <a:xfrm>
            <a:off x="4648202" y="990600"/>
            <a:ext cx="41910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49715863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3467" y="108221"/>
            <a:ext cx="527762" cy="259285"/>
          </a:xfrm>
          <a:prstGeom prst="rect">
            <a:avLst/>
          </a:prstGeom>
        </p:spPr>
      </p:pic>
      <p:grpSp>
        <p:nvGrpSpPr>
          <p:cNvPr id="20" name="Group 19" descr="Confidential document label">
            <a:extLst>
              <a:ext uri="{FF2B5EF4-FFF2-40B4-BE49-F238E27FC236}">
                <a16:creationId xmlns:a16="http://schemas.microsoft.com/office/drawing/2014/main" id="{3B6CFFE6-489D-17D2-9884-1ADAECA66CA9}"/>
              </a:ext>
              <a:ext uri="{C183D7F6-B498-43B3-948B-1728B52AA6E4}">
                <adec:decorative xmlns:adec="http://schemas.microsoft.com/office/drawing/2017/decorative" val="0"/>
              </a:ext>
            </a:extLst>
          </p:cNvPr>
          <p:cNvGrpSpPr/>
          <p:nvPr userDrawn="1"/>
        </p:nvGrpSpPr>
        <p:grpSpPr>
          <a:xfrm>
            <a:off x="-68766" y="457200"/>
            <a:ext cx="872228" cy="358775"/>
            <a:chOff x="-91688" y="6362698"/>
            <a:chExt cx="1162970" cy="358775"/>
          </a:xfrm>
        </p:grpSpPr>
        <p:sp>
          <p:nvSpPr>
            <p:cNvPr id="22" name="Rectangle 21">
              <a:extLst>
                <a:ext uri="{FF2B5EF4-FFF2-40B4-BE49-F238E27FC236}">
                  <a16:creationId xmlns:a16="http://schemas.microsoft.com/office/drawing/2014/main" id="{55FA20CA-1326-E8FD-F266-B055679F20E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4" name="TextBox 23">
              <a:extLst>
                <a:ext uri="{FF2B5EF4-FFF2-40B4-BE49-F238E27FC236}">
                  <a16:creationId xmlns:a16="http://schemas.microsoft.com/office/drawing/2014/main" id="{13744901-5CF8-A85F-8C67-5BB032900B25}"/>
                </a:ext>
              </a:extLst>
            </p:cNvPr>
            <p:cNvSpPr txBox="1"/>
            <p:nvPr/>
          </p:nvSpPr>
          <p:spPr>
            <a:xfrm>
              <a:off x="-91688" y="6427015"/>
              <a:ext cx="1162970" cy="196208"/>
            </a:xfrm>
            <a:prstGeom prst="rect">
              <a:avLst/>
            </a:prstGeom>
            <a:noFill/>
          </p:spPr>
          <p:txBody>
            <a:bodyPr wrap="square" rtlCol="0">
              <a:spAutoFit/>
            </a:bodyPr>
            <a:lstStyle/>
            <a:p>
              <a:pPr algn="ctr"/>
              <a:r>
                <a:rPr lang="en-US" sz="675" b="1" spc="0" dirty="0">
                  <a:solidFill>
                    <a:schemeClr val="bg1"/>
                  </a:solidFill>
                </a:rPr>
                <a:t>CONFIDENTIAL</a:t>
              </a:r>
            </a:p>
          </p:txBody>
        </p:sp>
      </p:grpSp>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398152" y="1430449"/>
            <a:ext cx="3048168" cy="1848259"/>
          </a:xfrm>
        </p:spPr>
        <p:txBody>
          <a:bodyPr anchor="ctr"/>
          <a:lstStyle>
            <a:lvl1pPr>
              <a:defRPr sz="3000"/>
            </a:lvl1pPr>
          </a:lstStyle>
          <a:p>
            <a:r>
              <a:rPr lang="en-US"/>
              <a:t>Click to edit Master title style</a:t>
            </a:r>
            <a:endParaRPr lang="en-US" dirty="0"/>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398151" y="3501137"/>
            <a:ext cx="3058826" cy="682625"/>
          </a:xfrm>
          <a:prstGeom prst="rect">
            <a:avLst/>
          </a:prstGeo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3807619" y="1371600"/>
            <a:ext cx="4936331" cy="480060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398152" y="6356351"/>
            <a:ext cx="6007895" cy="365125"/>
          </a:xfrm>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87055500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661552" y="2564247"/>
            <a:ext cx="3661926" cy="3999346"/>
          </a:xfrm>
          <a:prstGeom prst="rect">
            <a:avLst/>
          </a:prstGeom>
        </p:spPr>
        <p:txBody>
          <a:bodyPr anchor="t"/>
          <a:lstStyle>
            <a:lvl1pPr algn="l">
              <a:defRPr lang="en-US" sz="1500" b="1" dirty="0">
                <a:solidFill>
                  <a:schemeClr val="tx1"/>
                </a:solidFill>
              </a:defRPr>
            </a:lvl1pPr>
          </a:lstStyle>
          <a:p>
            <a:r>
              <a:rPr lang="en-US"/>
              <a:t>Click to edit Master title style</a:t>
            </a:r>
            <a:br>
              <a:rPr lang="en-US"/>
            </a:br>
            <a:endParaRPr lang="en-US"/>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4820522" y="5054601"/>
            <a:ext cx="3900911"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200" b="1" dirty="0"/>
            </a:lvl1pPr>
            <a:lvl2pPr marL="411480" indent="-137160">
              <a:lnSpc>
                <a:spcPct val="100000"/>
              </a:lnSpc>
              <a:spcBef>
                <a:spcPts val="225"/>
              </a:spcBef>
              <a:spcAft>
                <a:spcPts val="225"/>
              </a:spcAft>
              <a:buFont typeface="Arial" panose="020B0604020202020204" pitchFamily="34" charset="0"/>
              <a:buChar char="•"/>
              <a:defRPr lang="en-US" sz="1050" dirty="0" smtClean="0"/>
            </a:lvl2pPr>
            <a:lvl3pPr marL="411480" indent="-137160">
              <a:lnSpc>
                <a:spcPct val="100000"/>
              </a:lnSpc>
              <a:spcBef>
                <a:spcPts val="75"/>
              </a:spcBef>
              <a:buFont typeface="Arial" panose="020B0604020202020204" pitchFamily="34" charset="0"/>
              <a:buChar char="◦"/>
              <a:defRPr lang="en-US" sz="1050" dirty="0"/>
            </a:lvl3pPr>
            <a:lvl4pPr marL="548640" indent="-137160">
              <a:lnSpc>
                <a:spcPct val="100000"/>
              </a:lnSpc>
              <a:spcBef>
                <a:spcPts val="225"/>
              </a:spcBef>
              <a:spcAft>
                <a:spcPts val="225"/>
              </a:spcAft>
              <a:buFont typeface="Arial" panose="020B0604020202020204" pitchFamily="34" charset="0"/>
              <a:buChar char="-"/>
              <a:defRPr lang="en-US" sz="1050" dirty="0" smtClean="0"/>
            </a:lvl4pPr>
            <a:lvl5pPr marL="685800" indent="-137160">
              <a:lnSpc>
                <a:spcPct val="100000"/>
              </a:lnSpc>
              <a:spcBef>
                <a:spcPts val="225"/>
              </a:spcBef>
              <a:spcAft>
                <a:spcPts val="225"/>
              </a:spcAft>
              <a:buFont typeface="Arial" panose="020B0604020202020204" pitchFamily="34" charset="0"/>
              <a:buChar char="◦"/>
              <a:defRPr lang="en-US" sz="1050" dirty="0"/>
            </a:lvl5pPr>
            <a:lvl6pPr marL="822960" indent="-137160">
              <a:lnSpc>
                <a:spcPct val="100000"/>
              </a:lnSpc>
              <a:spcBef>
                <a:spcPts val="225"/>
              </a:spcBef>
              <a:spcAft>
                <a:spcPts val="225"/>
              </a:spcAft>
              <a:buFont typeface="Wingdings" panose="05000000000000000000" pitchFamily="2" charset="2"/>
              <a:buChar char="§"/>
              <a:defRPr sz="105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4820524" y="1092200"/>
            <a:ext cx="3900910" cy="2551584"/>
          </a:xfrm>
          <a:prstGeom prst="rect">
            <a:avLst/>
          </a:prstGeom>
        </p:spPr>
        <p:txBody>
          <a:bodyPr lIns="0" tIns="0" rIns="0" bIns="0"/>
          <a:lstStyle>
            <a:lvl1pPr marL="0" indent="0">
              <a:lnSpc>
                <a:spcPct val="100000"/>
              </a:lnSpc>
              <a:spcBef>
                <a:spcPts val="225"/>
              </a:spcBef>
              <a:spcAft>
                <a:spcPts val="225"/>
              </a:spcAft>
              <a:buFont typeface="Arial" panose="020B0604020202020204" pitchFamily="34" charset="0"/>
              <a:buNone/>
              <a:defRPr sz="1200" b="1" i="0"/>
            </a:lvl1pPr>
            <a:lvl2pPr marL="411480" indent="-137160">
              <a:lnSpc>
                <a:spcPct val="100000"/>
              </a:lnSpc>
              <a:spcBef>
                <a:spcPts val="225"/>
              </a:spcBef>
              <a:spcAft>
                <a:spcPts val="225"/>
              </a:spcAft>
              <a:defRPr sz="1050"/>
            </a:lvl2pPr>
            <a:lvl3pPr marL="548640" indent="-137160">
              <a:lnSpc>
                <a:spcPct val="100000"/>
              </a:lnSpc>
              <a:spcBef>
                <a:spcPts val="225"/>
              </a:spcBef>
              <a:spcAft>
                <a:spcPts val="225"/>
              </a:spcAft>
              <a:buFont typeface="Arial" panose="020B0604020202020204" pitchFamily="34" charset="0"/>
              <a:buChar char="-"/>
              <a:defRPr sz="1050"/>
            </a:lvl3pPr>
            <a:lvl4pPr marL="685800" indent="-137160">
              <a:lnSpc>
                <a:spcPct val="100000"/>
              </a:lnSpc>
              <a:spcBef>
                <a:spcPts val="225"/>
              </a:spcBef>
              <a:spcAft>
                <a:spcPts val="225"/>
              </a:spcAft>
              <a:buFont typeface="Arial" panose="020B0604020202020204" pitchFamily="34" charset="0"/>
              <a:buChar char="◦"/>
              <a:defRPr sz="1050"/>
            </a:lvl4pPr>
            <a:lvl5pPr marL="822960" indent="-137160">
              <a:lnSpc>
                <a:spcPct val="100000"/>
              </a:lnSpc>
              <a:spcBef>
                <a:spcPts val="225"/>
              </a:spcBef>
              <a:spcAft>
                <a:spcPts val="225"/>
              </a:spcAft>
              <a:buFont typeface="Wingdings" panose="05000000000000000000" pitchFamily="2" charset="2"/>
              <a:buChar cha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2048888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p:nvSpPr>
        <p:spPr>
          <a:xfrm>
            <a:off x="0" y="0"/>
            <a:ext cx="914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p:nvSpPr>
        <p:spPr>
          <a:xfrm>
            <a:off x="0" y="0"/>
            <a:ext cx="315468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30917" y="1125953"/>
            <a:ext cx="181941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p:nvSpPr>
        <p:spPr>
          <a:xfrm>
            <a:off x="-68766" y="503044"/>
            <a:ext cx="872228" cy="196208"/>
          </a:xfrm>
          <a:prstGeom prst="rect">
            <a:avLst/>
          </a:prstGeom>
          <a:noFill/>
        </p:spPr>
        <p:txBody>
          <a:bodyPr wrap="square" rtlCol="0">
            <a:spAutoFit/>
          </a:bodyPr>
          <a:lstStyle/>
          <a:p>
            <a:pPr algn="ctr"/>
            <a:r>
              <a:rPr lang="en-US" sz="675"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p:nvGrpSpPr>
        <p:grpSpPr>
          <a:xfrm>
            <a:off x="-68766" y="457200"/>
            <a:ext cx="872228"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rcRect l="59827" t="14818" r="10238" b="43257"/>
          <a:stretch>
            <a:fillRect/>
          </a:stretch>
        </p:blipFill>
        <p:spPr>
          <a:xfrm>
            <a:off x="-1" y="-1"/>
            <a:ext cx="9144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3806190" y="2062264"/>
            <a:ext cx="4737126" cy="3366409"/>
          </a:xfrm>
          <a:prstGeom prst="rect">
            <a:avLst/>
          </a:prstGeom>
        </p:spPr>
        <p:txBody>
          <a:bodyPr anchor="t"/>
          <a:lstStyle>
            <a:lvl1pPr algn="l">
              <a:defRPr lang="en-US" sz="15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86412411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08855501"/>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400050" y="1122363"/>
            <a:ext cx="8343900" cy="2387600"/>
          </a:xfrm>
        </p:spPr>
        <p:txBody>
          <a:bodyPr anchor="ctr">
            <a:normAutofit/>
          </a:bodyPr>
          <a:lstStyle>
            <a:lvl1pPr algn="ctr">
              <a:defRPr sz="3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400050" y="3602038"/>
            <a:ext cx="8343900" cy="1655762"/>
          </a:xfrm>
        </p:spPr>
        <p:txBody>
          <a:bodyPr wrap="square"/>
          <a:lstStyle>
            <a:lvl1pPr marL="0" indent="0" algn="ctr">
              <a:buNone/>
              <a:defRPr sz="1800" b="1">
                <a:solidFill>
                  <a:srgbClr val="00829B"/>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60949550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371475" y="1676400"/>
            <a:ext cx="8390786"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400050" y="6356351"/>
            <a:ext cx="6007895" cy="365125"/>
          </a:xfrm>
        </p:spPr>
        <p:txBody>
          <a:bodyPr/>
          <a:lstStyle/>
          <a:p>
            <a:r>
              <a:rPr lang="en-US"/>
              <a:t>May 2026 WMS</a:t>
            </a:r>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6537663" y="6356351"/>
            <a:ext cx="2079955" cy="365125"/>
          </a:xfrm>
        </p:spPr>
        <p:txBody>
          <a:bodyPr/>
          <a:lstStyle/>
          <a:p>
            <a:endParaRPr lang="en-US"/>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8743950" y="6356351"/>
            <a:ext cx="400050" cy="365125"/>
          </a:xfrm>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68098007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371475" y="1676400"/>
            <a:ext cx="515064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5698502" y="1676401"/>
            <a:ext cx="3045447"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411480" indent="-13716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97254000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942975" y="457200"/>
            <a:ext cx="4493419" cy="914400"/>
          </a:xfrm>
          <a:prstGeom prst="rect">
            <a:avLst/>
          </a:prstGeom>
          <a:noFill/>
        </p:spPr>
        <p:txBody>
          <a:bodyPr vert="horz" lIns="0" tIns="0" rIns="0" bIns="0" rtlCol="0" anchor="t">
            <a:normAutofit/>
          </a:bodyPr>
          <a:lstStyle/>
          <a:p>
            <a:r>
              <a:rPr lang="en-US"/>
              <a:t>Click to edit Master title style</a:t>
            </a:r>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371475" y="1676400"/>
            <a:ext cx="5093494"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371475" y="4463717"/>
            <a:ext cx="5100638"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6057901" y="533401"/>
            <a:ext cx="268605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400051" y="6356351"/>
            <a:ext cx="5072062" cy="365125"/>
          </a:xfrm>
        </p:spPr>
        <p:txBody>
          <a:bodyPr wrap="square" lIns="0"/>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5679282"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955769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8372475"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371474" y="4463717"/>
            <a:ext cx="8372474"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78955890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4045667"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748980" y="4630995"/>
            <a:ext cx="3994967"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4741606" y="1661652"/>
            <a:ext cx="4002344" cy="2772696"/>
          </a:xfrm>
        </p:spPr>
        <p:txBody>
          <a:bodyPr/>
          <a:lstStyle>
            <a:lvl1pPr marL="0" indent="0">
              <a:buNone/>
              <a:defRPr sz="12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Tree>
    <p:extLst>
      <p:ext uri="{BB962C8B-B14F-4D97-AF65-F5344CB8AC3E}">
        <p14:creationId xmlns:p14="http://schemas.microsoft.com/office/powerpoint/2010/main" val="758307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41910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May 2026 WMS</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
        <p:nvSpPr>
          <p:cNvPr id="4" name="Content Placeholder 2">
            <a:extLst>
              <a:ext uri="{FF2B5EF4-FFF2-40B4-BE49-F238E27FC236}">
                <a16:creationId xmlns:a16="http://schemas.microsoft.com/office/drawing/2014/main" id="{089BFABF-9E85-B6FE-5CEE-984488746A44}"/>
              </a:ext>
            </a:extLst>
          </p:cNvPr>
          <p:cNvSpPr>
            <a:spLocks noGrp="1"/>
          </p:cNvSpPr>
          <p:nvPr>
            <p:ph idx="12"/>
          </p:nvPr>
        </p:nvSpPr>
        <p:spPr>
          <a:xfrm>
            <a:off x="4648200" y="1000027"/>
            <a:ext cx="4191000" cy="3343373"/>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2">
            <a:extLst>
              <a:ext uri="{FF2B5EF4-FFF2-40B4-BE49-F238E27FC236}">
                <a16:creationId xmlns:a16="http://schemas.microsoft.com/office/drawing/2014/main" id="{C95C6318-8335-5B16-6F07-88BA6812F3A9}"/>
              </a:ext>
            </a:extLst>
          </p:cNvPr>
          <p:cNvSpPr>
            <a:spLocks noGrp="1"/>
          </p:cNvSpPr>
          <p:nvPr>
            <p:ph idx="13"/>
          </p:nvPr>
        </p:nvSpPr>
        <p:spPr>
          <a:xfrm>
            <a:off x="4648200" y="4467520"/>
            <a:ext cx="4191000" cy="1575301"/>
          </a:xfrm>
          <a:prstGeom prst="rect">
            <a:avLst/>
          </a:prstGeom>
        </p:spPr>
        <p:txBody>
          <a:bodyPr/>
          <a:lstStyle/>
          <a:p>
            <a:pPr lvl="0"/>
            <a:endParaRPr lang="en-US" dirty="0"/>
          </a:p>
        </p:txBody>
      </p:sp>
    </p:spTree>
    <p:extLst>
      <p:ext uri="{BB962C8B-B14F-4D97-AF65-F5344CB8AC3E}">
        <p14:creationId xmlns:p14="http://schemas.microsoft.com/office/powerpoint/2010/main" val="404815210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4572001" y="0"/>
            <a:ext cx="4572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348615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4045667"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748980" y="4630995"/>
            <a:ext cx="3994967"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4741606" y="1661652"/>
            <a:ext cx="4002344" cy="2772696"/>
          </a:xfrm>
        </p:spPr>
        <p:txBody>
          <a:bodyPr/>
          <a:lstStyle>
            <a:lvl1pPr marL="0" indent="0">
              <a:buNone/>
              <a:defRPr sz="12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Tree>
    <p:extLst>
      <p:ext uri="{BB962C8B-B14F-4D97-AF65-F5344CB8AC3E}">
        <p14:creationId xmlns:p14="http://schemas.microsoft.com/office/powerpoint/2010/main" val="285009391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2 Content Blocks">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9CB5BA45-4981-AC22-EC96-99A5E0901D64}"/>
              </a:ext>
            </a:extLst>
          </p:cNvPr>
          <p:cNvSpPr>
            <a:spLocks noGrp="1"/>
          </p:cNvSpPr>
          <p:nvPr>
            <p:ph type="title"/>
          </p:nvPr>
        </p:nvSpPr>
        <p:spPr>
          <a:xfrm>
            <a:off x="942975" y="461962"/>
            <a:ext cx="3629025" cy="1527094"/>
          </a:xfrm>
        </p:spPr>
        <p:txBody>
          <a:bodyPr anchor="t">
            <a:normAutofit/>
          </a:bodyPr>
          <a:lstStyle>
            <a:lvl1pPr>
              <a:defRPr lang="en-US" dirty="0"/>
            </a:lvl1pPr>
          </a:lstStyle>
          <a:p>
            <a:r>
              <a:rPr lang="en-US"/>
              <a:t>Click to edit Master title style</a:t>
            </a:r>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a:xfrm>
            <a:off x="6537663" y="6356351"/>
            <a:ext cx="2079955" cy="365125"/>
          </a:xfrm>
        </p:spPr>
        <p:txBody>
          <a:bodyPr/>
          <a:lstStyle/>
          <a:p>
            <a:endParaRPr lang="en-US"/>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a:xfrm>
            <a:off x="400050" y="6356351"/>
            <a:ext cx="6007895" cy="365125"/>
          </a:xfrm>
        </p:spPr>
        <p:txBody>
          <a:bodyPr/>
          <a:lstStyle/>
          <a:p>
            <a:r>
              <a:rPr lang="en-US"/>
              <a:t>May 2026 WMS</a:t>
            </a:r>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a:xfrm>
            <a:off x="8743950" y="6356351"/>
            <a:ext cx="400050" cy="365125"/>
          </a:xfrm>
        </p:spPr>
        <p:txBody>
          <a:bodyPr/>
          <a:lstStyle/>
          <a:p>
            <a:fld id="{BCDE79FB-97BA-492B-8D57-F1373F9ADA95}" type="slidenum">
              <a:rPr lang="en-US" smtClean="0"/>
              <a:t>‹#›</a:t>
            </a:fld>
            <a:endParaRPr lang="en-US"/>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371475" y="2181225"/>
            <a:ext cx="4200525"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4843462" y="457201"/>
            <a:ext cx="3900488"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34243859"/>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942975" y="457200"/>
            <a:ext cx="3629025" cy="1219200"/>
          </a:xfrm>
          <a:prstGeom prst="rect">
            <a:avLst/>
          </a:prstGeom>
          <a:noFill/>
        </p:spPr>
        <p:txBody>
          <a:bodyPr vert="horz" lIns="0" tIns="0" rIns="0" bIns="0" rtlCol="0" anchor="t">
            <a:normAutofit/>
          </a:bodyPr>
          <a:lstStyle/>
          <a:p>
            <a:r>
              <a:rPr lang="en-US"/>
              <a:t>Click to edit Master title style</a:t>
            </a:r>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370332" y="2152650"/>
            <a:ext cx="4201668"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4872037" y="0"/>
            <a:ext cx="4271963" cy="68580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8139966" y="6356351"/>
            <a:ext cx="1004034"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r>
              <a:rPr lang="en-US"/>
              <a:t>May 2026 WMS</a:t>
            </a:r>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endParaRPr lang="en-US"/>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9605950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398152" y="1430449"/>
            <a:ext cx="4173848" cy="1848259"/>
          </a:xfrm>
        </p:spPr>
        <p:txBody>
          <a:bodyPr anchor="ctr"/>
          <a:lstStyle>
            <a:lvl1pPr>
              <a:defRPr sz="3000"/>
            </a:lvl1pPr>
          </a:lstStyle>
          <a:p>
            <a:r>
              <a:rPr lang="en-US"/>
              <a:t>Click to edit Master title style</a:t>
            </a:r>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398152" y="3501137"/>
            <a:ext cx="4173848"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5679282"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6024657" y="1370524"/>
            <a:ext cx="2719293" cy="300082"/>
          </a:xfrm>
          <a:prstGeom prst="rect">
            <a:avLst/>
          </a:prstGeom>
          <a:noFill/>
        </p:spPr>
        <p:txBody>
          <a:bodyPr wrap="square" rtlCol="0">
            <a:spAutoFit/>
          </a:bodyPr>
          <a:lstStyle/>
          <a:p>
            <a:r>
              <a:rPr lang="en-US" sz="1350" b="1"/>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6041159" y="1783081"/>
            <a:ext cx="2490693" cy="276999"/>
          </a:xfrm>
          <a:prstGeom prst="rect">
            <a:avLst/>
          </a:prstGeom>
          <a:noFill/>
        </p:spPr>
        <p:txBody>
          <a:bodyPr wrap="square" rtlCol="0">
            <a:spAutoFit/>
          </a:bodyPr>
          <a:lstStyle/>
          <a:p>
            <a:r>
              <a:rPr lang="en-US" sz="120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6024657" y="2442045"/>
            <a:ext cx="2719293" cy="300082"/>
          </a:xfrm>
          <a:prstGeom prst="rect">
            <a:avLst/>
          </a:prstGeom>
          <a:noFill/>
        </p:spPr>
        <p:txBody>
          <a:bodyPr wrap="square" rtlCol="0">
            <a:spAutoFit/>
          </a:bodyPr>
          <a:lstStyle/>
          <a:p>
            <a:r>
              <a:rPr lang="en-US" sz="1350" b="1"/>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6256026" y="2987764"/>
            <a:ext cx="1976343"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6041159" y="3786789"/>
            <a:ext cx="2719293" cy="300082"/>
          </a:xfrm>
          <a:prstGeom prst="rect">
            <a:avLst/>
          </a:prstGeom>
          <a:noFill/>
        </p:spPr>
        <p:txBody>
          <a:bodyPr wrap="square" rtlCol="0">
            <a:spAutoFit/>
          </a:bodyPr>
          <a:lstStyle/>
          <a:p>
            <a:r>
              <a:rPr lang="en-US" sz="1350" b="1"/>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6244597" y="4359747"/>
            <a:ext cx="236246"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6536605" y="4378550"/>
            <a:ext cx="2324048" cy="253916"/>
          </a:xfrm>
          <a:prstGeom prst="rect">
            <a:avLst/>
          </a:prstGeom>
          <a:noFill/>
        </p:spPr>
        <p:txBody>
          <a:bodyPr wrap="square" rtlCol="0">
            <a:spAutoFit/>
          </a:bodyPr>
          <a:lstStyle/>
          <a:p>
            <a:r>
              <a:rPr lang="en-US" sz="105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6244597" y="4816174"/>
            <a:ext cx="236246"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6536604" y="4823175"/>
            <a:ext cx="1581098" cy="230832"/>
          </a:xfrm>
          <a:prstGeom prst="rect">
            <a:avLst/>
          </a:prstGeom>
          <a:noFill/>
        </p:spPr>
        <p:txBody>
          <a:bodyPr wrap="square" lIns="68580" tIns="34290" rIns="68580" bIns="34290" rtlCol="0" anchor="t">
            <a:spAutoFit/>
          </a:bodyPr>
          <a:lstStyle/>
          <a:p>
            <a:r>
              <a:rPr lang="en-US" sz="105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6244597" y="5292079"/>
            <a:ext cx="236246"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6536605" y="5299080"/>
            <a:ext cx="2349263" cy="230832"/>
          </a:xfrm>
          <a:prstGeom prst="rect">
            <a:avLst/>
          </a:prstGeom>
          <a:noFill/>
        </p:spPr>
        <p:txBody>
          <a:bodyPr wrap="square" lIns="68580" tIns="34290" rIns="68580" bIns="34290" rtlCol="0" anchor="t">
            <a:spAutoFit/>
          </a:bodyPr>
          <a:lstStyle/>
          <a:p>
            <a:r>
              <a:rPr lang="en-US" sz="105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6244596" y="5773360"/>
            <a:ext cx="236247"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6529591" y="5773359"/>
            <a:ext cx="2349263" cy="230832"/>
          </a:xfrm>
          <a:prstGeom prst="rect">
            <a:avLst/>
          </a:prstGeom>
          <a:noFill/>
        </p:spPr>
        <p:txBody>
          <a:bodyPr wrap="square" lIns="68580" tIns="34290" rIns="68580" bIns="34290" rtlCol="0" anchor="t">
            <a:spAutoFit/>
          </a:bodyPr>
          <a:lstStyle/>
          <a:p>
            <a:r>
              <a:rPr lang="en-US" sz="105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398152" y="6356351"/>
            <a:ext cx="4173848" cy="365125"/>
          </a:xfrm>
        </p:spPr>
        <p:txBody>
          <a:bodyPr/>
          <a:lstStyle/>
          <a:p>
            <a:r>
              <a:rPr lang="en-US"/>
              <a:t>May 2026 WMS</a:t>
            </a:r>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96745844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398151" y="1430449"/>
            <a:ext cx="4173849" cy="1848259"/>
          </a:xfrm>
        </p:spPr>
        <p:txBody>
          <a:bodyPr anchor="ctr"/>
          <a:lstStyle>
            <a:lvl1pPr>
              <a:defRPr sz="3000"/>
            </a:lvl1pPr>
          </a:lstStyle>
          <a:p>
            <a:r>
              <a:rPr lang="en-US"/>
              <a:t>Click to edit Master title style</a:t>
            </a:r>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398151" y="3501137"/>
            <a:ext cx="4173849"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398152" y="6356351"/>
            <a:ext cx="6007895" cy="365125"/>
          </a:xfrm>
        </p:spPr>
        <p:txBody>
          <a:bodyPr/>
          <a:lstStyle/>
          <a:p>
            <a:r>
              <a:rPr lang="en-US"/>
              <a:t>May 2026 WMS</a:t>
            </a:r>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149219633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Appendix 2">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3467" y="108221"/>
            <a:ext cx="527762" cy="259285"/>
          </a:xfrm>
          <a:prstGeom prst="rect">
            <a:avLst/>
          </a:prstGeom>
        </p:spPr>
      </p:pic>
      <p:grpSp>
        <p:nvGrpSpPr>
          <p:cNvPr id="20" name="Group 19" descr="Confidential document label">
            <a:extLst>
              <a:ext uri="{FF2B5EF4-FFF2-40B4-BE49-F238E27FC236}">
                <a16:creationId xmlns:a16="http://schemas.microsoft.com/office/drawing/2014/main" id="{3B6CFFE6-489D-17D2-9884-1ADAECA66CA9}"/>
              </a:ext>
              <a:ext uri="{C183D7F6-B498-43B3-948B-1728B52AA6E4}">
                <adec:decorative xmlns:adec="http://schemas.microsoft.com/office/drawing/2017/decorative" val="0"/>
              </a:ext>
            </a:extLst>
          </p:cNvPr>
          <p:cNvGrpSpPr/>
          <p:nvPr userDrawn="1"/>
        </p:nvGrpSpPr>
        <p:grpSpPr>
          <a:xfrm>
            <a:off x="-68766" y="457200"/>
            <a:ext cx="872228" cy="358775"/>
            <a:chOff x="-91688" y="6362698"/>
            <a:chExt cx="1162970" cy="358775"/>
          </a:xfrm>
        </p:grpSpPr>
        <p:sp>
          <p:nvSpPr>
            <p:cNvPr id="22" name="Rectangle 21">
              <a:extLst>
                <a:ext uri="{FF2B5EF4-FFF2-40B4-BE49-F238E27FC236}">
                  <a16:creationId xmlns:a16="http://schemas.microsoft.com/office/drawing/2014/main" id="{55FA20CA-1326-E8FD-F266-B055679F20E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4" name="TextBox 23">
              <a:extLst>
                <a:ext uri="{FF2B5EF4-FFF2-40B4-BE49-F238E27FC236}">
                  <a16:creationId xmlns:a16="http://schemas.microsoft.com/office/drawing/2014/main" id="{13744901-5CF8-A85F-8C67-5BB032900B25}"/>
                </a:ext>
              </a:extLst>
            </p:cNvPr>
            <p:cNvSpPr txBox="1"/>
            <p:nvPr/>
          </p:nvSpPr>
          <p:spPr>
            <a:xfrm>
              <a:off x="-91688" y="6427015"/>
              <a:ext cx="1162970" cy="196208"/>
            </a:xfrm>
            <a:prstGeom prst="rect">
              <a:avLst/>
            </a:prstGeom>
            <a:noFill/>
          </p:spPr>
          <p:txBody>
            <a:bodyPr wrap="square" rtlCol="0">
              <a:spAutoFit/>
            </a:bodyPr>
            <a:lstStyle/>
            <a:p>
              <a:pPr algn="ctr"/>
              <a:r>
                <a:rPr lang="en-US" sz="675" b="1" spc="0">
                  <a:solidFill>
                    <a:schemeClr val="bg1"/>
                  </a:solidFill>
                </a:rPr>
                <a:t>CONFIDENTIAL</a:t>
              </a:r>
            </a:p>
          </p:txBody>
        </p:sp>
      </p:grpSp>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398152" y="1430449"/>
            <a:ext cx="3048168" cy="1848259"/>
          </a:xfrm>
        </p:spPr>
        <p:txBody>
          <a:bodyPr anchor="ctr"/>
          <a:lstStyle>
            <a:lvl1pPr>
              <a:defRPr sz="3000"/>
            </a:lvl1pPr>
          </a:lstStyle>
          <a:p>
            <a:r>
              <a:rPr lang="en-US"/>
              <a:t>Click to edit Master title style</a:t>
            </a:r>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398151" y="3501137"/>
            <a:ext cx="3058826"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3807619" y="1371600"/>
            <a:ext cx="4936331"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398152" y="6356351"/>
            <a:ext cx="6007895" cy="365125"/>
          </a:xfrm>
        </p:spPr>
        <p:txBody>
          <a:bodyPr/>
          <a:lstStyle/>
          <a:p>
            <a:r>
              <a:rPr lang="en-US"/>
              <a:t>May 2026 WMS</a:t>
            </a:r>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203708186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Empty Slide with 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r>
              <a:rPr lang="en-US"/>
              <a:t>May 2026 WMS</a:t>
            </a:r>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a:p>
        </p:txBody>
      </p:sp>
    </p:spTree>
    <p:extLst>
      <p:ext uri="{BB962C8B-B14F-4D97-AF65-F5344CB8AC3E}">
        <p14:creationId xmlns:p14="http://schemas.microsoft.com/office/powerpoint/2010/main" val="327932504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38695069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371475" y="1676400"/>
            <a:ext cx="8390786"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400050" y="6356351"/>
            <a:ext cx="6007895" cy="365125"/>
          </a:xfrm>
        </p:spPr>
        <p:txBody>
          <a:bodyPr/>
          <a:lstStyle/>
          <a:p>
            <a:r>
              <a:rPr lang="en-US"/>
              <a:t>May 2026 WMS</a:t>
            </a:r>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6537663" y="6356351"/>
            <a:ext cx="2079955" cy="365125"/>
          </a:xfrm>
        </p:spPr>
        <p:txBody>
          <a:bodyPr/>
          <a:lstStyle/>
          <a:p>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8743950" y="6356351"/>
            <a:ext cx="40005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741228416"/>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1_Keynote Horiz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C8853-B873-F2E3-2665-37A006BD8B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3D3AE-2541-364A-0DC2-19A646A7D8DD}"/>
              </a:ext>
            </a:extLst>
          </p:cNvPr>
          <p:cNvSpPr>
            <a:spLocks noGrp="1"/>
          </p:cNvSpPr>
          <p:nvPr>
            <p:ph idx="1"/>
          </p:nvPr>
        </p:nvSpPr>
        <p:spPr>
          <a:xfrm>
            <a:off x="1057274" y="1466850"/>
            <a:ext cx="7686675" cy="2806677"/>
          </a:xfrm>
        </p:spPr>
        <p:txBody>
          <a:bodyPr>
            <a:normAutofit/>
          </a:bodyPr>
          <a:lstStyle>
            <a:lvl1pPr marL="0" indent="0">
              <a:buNone/>
              <a:defRPr lang="en-US" dirty="0"/>
            </a:lvl1pPr>
            <a:lvl2pP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1057274" y="4463717"/>
            <a:ext cx="7700900"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457200" tIns="182880" rIns="182880" bIns="182880">
            <a:noAutofit/>
          </a:bodyPr>
          <a:lstStyle>
            <a:lvl1pPr marL="0" indent="0">
              <a:buNone/>
              <a:defRPr lang="en-US" sz="1200" b="1" dirty="0"/>
            </a:lvl1pPr>
            <a:lvl2pPr marL="342900" indent="0">
              <a:buNone/>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98574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661552" y="2564247"/>
            <a:ext cx="3661926" cy="3999346"/>
          </a:xfrm>
          <a:prstGeom prst="rect">
            <a:avLst/>
          </a:prstGeom>
        </p:spPr>
        <p:txBody>
          <a:bodyPr anchor="t"/>
          <a:lstStyle>
            <a:lvl1pPr algn="l">
              <a:defRPr lang="en-US" sz="15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4820522" y="5054601"/>
            <a:ext cx="3900911"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200" b="1" dirty="0"/>
            </a:lvl1pPr>
            <a:lvl2pPr marL="411480" indent="-137160">
              <a:lnSpc>
                <a:spcPct val="100000"/>
              </a:lnSpc>
              <a:spcBef>
                <a:spcPts val="225"/>
              </a:spcBef>
              <a:spcAft>
                <a:spcPts val="225"/>
              </a:spcAft>
              <a:buFont typeface="Arial" panose="020B0604020202020204" pitchFamily="34" charset="0"/>
              <a:buChar char="•"/>
              <a:defRPr lang="en-US" sz="1050" dirty="0" smtClean="0"/>
            </a:lvl2pPr>
            <a:lvl3pPr marL="411480" indent="-137160">
              <a:lnSpc>
                <a:spcPct val="100000"/>
              </a:lnSpc>
              <a:spcBef>
                <a:spcPts val="75"/>
              </a:spcBef>
              <a:buFont typeface="Arial" panose="020B0604020202020204" pitchFamily="34" charset="0"/>
              <a:buChar char="◦"/>
              <a:defRPr lang="en-US" sz="1050" dirty="0"/>
            </a:lvl3pPr>
            <a:lvl4pPr marL="548640" indent="-137160">
              <a:lnSpc>
                <a:spcPct val="100000"/>
              </a:lnSpc>
              <a:spcBef>
                <a:spcPts val="225"/>
              </a:spcBef>
              <a:spcAft>
                <a:spcPts val="225"/>
              </a:spcAft>
              <a:buFont typeface="Arial" panose="020B0604020202020204" pitchFamily="34" charset="0"/>
              <a:buChar char="-"/>
              <a:defRPr lang="en-US" sz="1050" dirty="0" smtClean="0"/>
            </a:lvl4pPr>
            <a:lvl5pPr marL="685800" indent="-137160">
              <a:lnSpc>
                <a:spcPct val="100000"/>
              </a:lnSpc>
              <a:spcBef>
                <a:spcPts val="225"/>
              </a:spcBef>
              <a:spcAft>
                <a:spcPts val="225"/>
              </a:spcAft>
              <a:buFont typeface="Arial" panose="020B0604020202020204" pitchFamily="34" charset="0"/>
              <a:buChar char="◦"/>
              <a:defRPr lang="en-US" sz="1050" dirty="0"/>
            </a:lvl5pPr>
            <a:lvl6pPr marL="822960" indent="-137160">
              <a:lnSpc>
                <a:spcPct val="100000"/>
              </a:lnSpc>
              <a:spcBef>
                <a:spcPts val="225"/>
              </a:spcBef>
              <a:spcAft>
                <a:spcPts val="225"/>
              </a:spcAft>
              <a:buFont typeface="Wingdings" panose="05000000000000000000" pitchFamily="2" charset="2"/>
              <a:buChar char="§"/>
              <a:defRPr sz="105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4820524" y="1092200"/>
            <a:ext cx="3900910" cy="2551584"/>
          </a:xfrm>
          <a:prstGeom prst="rect">
            <a:avLst/>
          </a:prstGeom>
        </p:spPr>
        <p:txBody>
          <a:bodyPr lIns="0" tIns="0" rIns="0" bIns="0"/>
          <a:lstStyle>
            <a:lvl1pPr marL="0" indent="0">
              <a:lnSpc>
                <a:spcPct val="100000"/>
              </a:lnSpc>
              <a:spcBef>
                <a:spcPts val="225"/>
              </a:spcBef>
              <a:spcAft>
                <a:spcPts val="225"/>
              </a:spcAft>
              <a:buFont typeface="Arial" panose="020B0604020202020204" pitchFamily="34" charset="0"/>
              <a:buNone/>
              <a:defRPr sz="1200" b="1" i="0"/>
            </a:lvl1pPr>
            <a:lvl2pPr marL="411480" indent="-137160">
              <a:lnSpc>
                <a:spcPct val="100000"/>
              </a:lnSpc>
              <a:spcBef>
                <a:spcPts val="225"/>
              </a:spcBef>
              <a:spcAft>
                <a:spcPts val="225"/>
              </a:spcAft>
              <a:defRPr sz="1050"/>
            </a:lvl2pPr>
            <a:lvl3pPr marL="548640" indent="-137160">
              <a:lnSpc>
                <a:spcPct val="100000"/>
              </a:lnSpc>
              <a:spcBef>
                <a:spcPts val="225"/>
              </a:spcBef>
              <a:spcAft>
                <a:spcPts val="225"/>
              </a:spcAft>
              <a:buFont typeface="Arial" panose="020B0604020202020204" pitchFamily="34" charset="0"/>
              <a:buChar char="-"/>
              <a:defRPr sz="1050"/>
            </a:lvl3pPr>
            <a:lvl4pPr marL="685800" indent="-137160">
              <a:lnSpc>
                <a:spcPct val="100000"/>
              </a:lnSpc>
              <a:spcBef>
                <a:spcPts val="225"/>
              </a:spcBef>
              <a:spcAft>
                <a:spcPts val="225"/>
              </a:spcAft>
              <a:buFont typeface="Arial" panose="020B0604020202020204" pitchFamily="34" charset="0"/>
              <a:buChar char="◦"/>
              <a:defRPr sz="1050"/>
            </a:lvl4pPr>
            <a:lvl5pPr marL="822960" indent="-137160">
              <a:lnSpc>
                <a:spcPct val="100000"/>
              </a:lnSpc>
              <a:spcBef>
                <a:spcPts val="225"/>
              </a:spcBef>
              <a:spcAft>
                <a:spcPts val="225"/>
              </a:spcAft>
              <a:buFont typeface="Wingdings" panose="05000000000000000000" pitchFamily="2" charset="2"/>
              <a:buChar cha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3512353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661552" y="2564247"/>
            <a:ext cx="3661926" cy="3999346"/>
          </a:xfrm>
          <a:prstGeom prst="rect">
            <a:avLst/>
          </a:prstGeom>
        </p:spPr>
        <p:txBody>
          <a:bodyPr anchor="t"/>
          <a:lstStyle>
            <a:lvl1pPr algn="l">
              <a:defRPr lang="en-US" sz="15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4820522" y="5054601"/>
            <a:ext cx="3900911"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200" b="1" dirty="0"/>
            </a:lvl1pPr>
            <a:lvl2pPr marL="411480" indent="-137160">
              <a:lnSpc>
                <a:spcPct val="100000"/>
              </a:lnSpc>
              <a:spcBef>
                <a:spcPts val="225"/>
              </a:spcBef>
              <a:spcAft>
                <a:spcPts val="225"/>
              </a:spcAft>
              <a:buFont typeface="Arial" panose="020B0604020202020204" pitchFamily="34" charset="0"/>
              <a:buChar char="•"/>
              <a:defRPr lang="en-US" sz="1050" dirty="0" smtClean="0"/>
            </a:lvl2pPr>
            <a:lvl3pPr marL="411480" indent="-137160">
              <a:lnSpc>
                <a:spcPct val="100000"/>
              </a:lnSpc>
              <a:spcBef>
                <a:spcPts val="75"/>
              </a:spcBef>
              <a:buFont typeface="Arial" panose="020B0604020202020204" pitchFamily="34" charset="0"/>
              <a:buChar char="◦"/>
              <a:defRPr lang="en-US" sz="1050" dirty="0"/>
            </a:lvl3pPr>
            <a:lvl4pPr marL="548640" indent="-137160">
              <a:lnSpc>
                <a:spcPct val="100000"/>
              </a:lnSpc>
              <a:spcBef>
                <a:spcPts val="225"/>
              </a:spcBef>
              <a:spcAft>
                <a:spcPts val="225"/>
              </a:spcAft>
              <a:buFont typeface="Arial" panose="020B0604020202020204" pitchFamily="34" charset="0"/>
              <a:buChar char="-"/>
              <a:defRPr lang="en-US" sz="1050" dirty="0" smtClean="0"/>
            </a:lvl4pPr>
            <a:lvl5pPr marL="685800" indent="-137160">
              <a:lnSpc>
                <a:spcPct val="100000"/>
              </a:lnSpc>
              <a:spcBef>
                <a:spcPts val="225"/>
              </a:spcBef>
              <a:spcAft>
                <a:spcPts val="225"/>
              </a:spcAft>
              <a:buFont typeface="Arial" panose="020B0604020202020204" pitchFamily="34" charset="0"/>
              <a:buChar char="◦"/>
              <a:defRPr lang="en-US" sz="1050" dirty="0"/>
            </a:lvl5pPr>
            <a:lvl6pPr marL="822960" indent="-137160">
              <a:lnSpc>
                <a:spcPct val="100000"/>
              </a:lnSpc>
              <a:spcBef>
                <a:spcPts val="225"/>
              </a:spcBef>
              <a:spcAft>
                <a:spcPts val="225"/>
              </a:spcAft>
              <a:buFont typeface="Wingdings" panose="05000000000000000000" pitchFamily="2" charset="2"/>
              <a:buChar char="§"/>
              <a:defRPr sz="105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4820524" y="1092200"/>
            <a:ext cx="3900910" cy="2551584"/>
          </a:xfrm>
          <a:prstGeom prst="rect">
            <a:avLst/>
          </a:prstGeom>
        </p:spPr>
        <p:txBody>
          <a:bodyPr lIns="0" tIns="0" rIns="0" bIns="0"/>
          <a:lstStyle>
            <a:lvl1pPr marL="0" indent="0">
              <a:lnSpc>
                <a:spcPct val="100000"/>
              </a:lnSpc>
              <a:spcBef>
                <a:spcPts val="225"/>
              </a:spcBef>
              <a:spcAft>
                <a:spcPts val="225"/>
              </a:spcAft>
              <a:buFont typeface="Arial" panose="020B0604020202020204" pitchFamily="34" charset="0"/>
              <a:buNone/>
              <a:defRPr sz="1200" b="1" i="0"/>
            </a:lvl1pPr>
            <a:lvl2pPr marL="411480" indent="-137160">
              <a:lnSpc>
                <a:spcPct val="100000"/>
              </a:lnSpc>
              <a:spcBef>
                <a:spcPts val="225"/>
              </a:spcBef>
              <a:spcAft>
                <a:spcPts val="225"/>
              </a:spcAft>
              <a:defRPr sz="1050"/>
            </a:lvl2pPr>
            <a:lvl3pPr marL="548640" indent="-137160">
              <a:lnSpc>
                <a:spcPct val="100000"/>
              </a:lnSpc>
              <a:spcBef>
                <a:spcPts val="225"/>
              </a:spcBef>
              <a:spcAft>
                <a:spcPts val="225"/>
              </a:spcAft>
              <a:buFont typeface="Arial" panose="020B0604020202020204" pitchFamily="34" charset="0"/>
              <a:buChar char="-"/>
              <a:defRPr sz="1050"/>
            </a:lvl3pPr>
            <a:lvl4pPr marL="685800" indent="-137160">
              <a:lnSpc>
                <a:spcPct val="100000"/>
              </a:lnSpc>
              <a:spcBef>
                <a:spcPts val="225"/>
              </a:spcBef>
              <a:spcAft>
                <a:spcPts val="225"/>
              </a:spcAft>
              <a:buFont typeface="Arial" panose="020B0604020202020204" pitchFamily="34" charset="0"/>
              <a:buChar char="◦"/>
              <a:defRPr sz="1050"/>
            </a:lvl4pPr>
            <a:lvl5pPr marL="822960" indent="-137160">
              <a:lnSpc>
                <a:spcPct val="100000"/>
              </a:lnSpc>
              <a:spcBef>
                <a:spcPts val="225"/>
              </a:spcBef>
              <a:spcAft>
                <a:spcPts val="225"/>
              </a:spcAft>
              <a:buFont typeface="Wingdings" panose="05000000000000000000" pitchFamily="2" charset="2"/>
              <a:buChar cha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9513320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p:nvSpPr>
        <p:spPr>
          <a:xfrm>
            <a:off x="0" y="0"/>
            <a:ext cx="914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p:nvSpPr>
        <p:spPr>
          <a:xfrm>
            <a:off x="0" y="0"/>
            <a:ext cx="315468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30917" y="1125953"/>
            <a:ext cx="181941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p:nvSpPr>
        <p:spPr>
          <a:xfrm>
            <a:off x="-68766" y="503044"/>
            <a:ext cx="872228" cy="196208"/>
          </a:xfrm>
          <a:prstGeom prst="rect">
            <a:avLst/>
          </a:prstGeom>
          <a:noFill/>
        </p:spPr>
        <p:txBody>
          <a:bodyPr wrap="square" rtlCol="0">
            <a:spAutoFit/>
          </a:bodyPr>
          <a:lstStyle/>
          <a:p>
            <a:pPr algn="ctr"/>
            <a:r>
              <a:rPr lang="en-US" sz="675"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p:nvGrpSpPr>
        <p:grpSpPr>
          <a:xfrm>
            <a:off x="-68766" y="457200"/>
            <a:ext cx="872228"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rcRect l="59827" t="14818" r="10238" b="43257"/>
          <a:stretch>
            <a:fillRect/>
          </a:stretch>
        </p:blipFill>
        <p:spPr>
          <a:xfrm>
            <a:off x="-1" y="-1"/>
            <a:ext cx="9144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3806190" y="2062264"/>
            <a:ext cx="4737126" cy="3366409"/>
          </a:xfrm>
          <a:prstGeom prst="rect">
            <a:avLst/>
          </a:prstGeom>
        </p:spPr>
        <p:txBody>
          <a:bodyPr anchor="t"/>
          <a:lstStyle>
            <a:lvl1pPr algn="l">
              <a:defRPr lang="en-US" sz="15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47800052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400050" y="1122363"/>
            <a:ext cx="8343900" cy="2387600"/>
          </a:xfrm>
        </p:spPr>
        <p:txBody>
          <a:bodyPr anchor="ctr">
            <a:normAutofit/>
          </a:bodyPr>
          <a:lstStyle>
            <a:lvl1pPr algn="ctr">
              <a:defRPr sz="3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400050" y="3602038"/>
            <a:ext cx="8343900" cy="1655762"/>
          </a:xfrm>
        </p:spPr>
        <p:txBody>
          <a:bodyPr wrap="square"/>
          <a:lstStyle>
            <a:lvl1pPr marL="0" indent="0" algn="ctr">
              <a:buNone/>
              <a:defRPr sz="1800" b="1">
                <a:solidFill>
                  <a:srgbClr val="00829B"/>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r>
              <a:rPr lang="en-US"/>
              <a:t>May 2026 WMS</a:t>
            </a:r>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07935646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371475" y="1676400"/>
            <a:ext cx="8390786"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400050" y="6356351"/>
            <a:ext cx="6007895" cy="365125"/>
          </a:xfrm>
        </p:spPr>
        <p:txBody>
          <a:bodyPr/>
          <a:lstStyle/>
          <a:p>
            <a:r>
              <a:rPr lang="en-US"/>
              <a:t>May 2026 WMS</a:t>
            </a:r>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6537663" y="6356351"/>
            <a:ext cx="2079955" cy="365125"/>
          </a:xfrm>
        </p:spPr>
        <p:txBody>
          <a:bodyPr/>
          <a:lstStyle/>
          <a:p>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8743950" y="6356351"/>
            <a:ext cx="40005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8840891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4045667"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748980" y="4630995"/>
            <a:ext cx="3994967"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4741606" y="1661652"/>
            <a:ext cx="4002344" cy="2772696"/>
          </a:xfrm>
        </p:spPr>
        <p:txBody>
          <a:bodyPr/>
          <a:lstStyle>
            <a:lvl1pPr marL="0" indent="0">
              <a:buNone/>
              <a:defRPr sz="12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Tree>
    <p:extLst>
      <p:ext uri="{BB962C8B-B14F-4D97-AF65-F5344CB8AC3E}">
        <p14:creationId xmlns:p14="http://schemas.microsoft.com/office/powerpoint/2010/main" val="285694391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4572001" y="0"/>
            <a:ext cx="4572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348615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4045667"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748980" y="4630995"/>
            <a:ext cx="3994967"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4741606" y="1661652"/>
            <a:ext cx="4002344" cy="2772696"/>
          </a:xfrm>
        </p:spPr>
        <p:txBody>
          <a:bodyPr/>
          <a:lstStyle>
            <a:lvl1pPr marL="0" indent="0">
              <a:buNone/>
              <a:defRPr sz="12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Tree>
    <p:extLst>
      <p:ext uri="{BB962C8B-B14F-4D97-AF65-F5344CB8AC3E}">
        <p14:creationId xmlns:p14="http://schemas.microsoft.com/office/powerpoint/2010/main" val="334241935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371475" y="1676400"/>
            <a:ext cx="515064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5698502" y="1676401"/>
            <a:ext cx="3045447"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411480" indent="-13716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498566029"/>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942975" y="457200"/>
            <a:ext cx="4493419"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371475" y="1676400"/>
            <a:ext cx="5093494"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371475" y="4463717"/>
            <a:ext cx="5100638"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6057901" y="533401"/>
            <a:ext cx="268605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400051" y="6356351"/>
            <a:ext cx="5072062" cy="365125"/>
          </a:xfrm>
        </p:spPr>
        <p:txBody>
          <a:bodyPr wrap="square" lIns="0"/>
          <a:lstStyle/>
          <a:p>
            <a:r>
              <a:rPr lang="en-US"/>
              <a:t>May 2026 WMS</a:t>
            </a:r>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5679282"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9046421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8372475"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371474" y="4463717"/>
            <a:ext cx="8372474"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r>
              <a:rPr lang="en-US"/>
              <a:t>May 2026 WMS</a:t>
            </a:r>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4126830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371475" y="1981200"/>
            <a:ext cx="4036219"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4757737" y="1971675"/>
            <a:ext cx="3986213"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r>
              <a:rPr lang="en-US"/>
              <a:t>May 2026 WMS</a:t>
            </a:r>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323156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p:nvSpPr>
        <p:spPr>
          <a:xfrm>
            <a:off x="0" y="0"/>
            <a:ext cx="914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p:nvSpPr>
        <p:spPr>
          <a:xfrm>
            <a:off x="0" y="0"/>
            <a:ext cx="315468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30917" y="1125953"/>
            <a:ext cx="181941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p:nvSpPr>
        <p:spPr>
          <a:xfrm>
            <a:off x="-68766" y="503044"/>
            <a:ext cx="872228" cy="196208"/>
          </a:xfrm>
          <a:prstGeom prst="rect">
            <a:avLst/>
          </a:prstGeom>
          <a:noFill/>
        </p:spPr>
        <p:txBody>
          <a:bodyPr wrap="square" rtlCol="0">
            <a:spAutoFit/>
          </a:bodyPr>
          <a:lstStyle/>
          <a:p>
            <a:pPr algn="ctr"/>
            <a:r>
              <a:rPr lang="en-US" sz="675"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p:nvGrpSpPr>
        <p:grpSpPr>
          <a:xfrm>
            <a:off x="-68766" y="457200"/>
            <a:ext cx="872228"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rcRect l="59827" t="14818" r="10238" b="43257"/>
          <a:stretch>
            <a:fillRect/>
          </a:stretch>
        </p:blipFill>
        <p:spPr>
          <a:xfrm>
            <a:off x="-1" y="-1"/>
            <a:ext cx="9144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3806190" y="2062264"/>
            <a:ext cx="4737126" cy="3366409"/>
          </a:xfrm>
          <a:prstGeom prst="rect">
            <a:avLst/>
          </a:prstGeom>
        </p:spPr>
        <p:txBody>
          <a:bodyPr anchor="t"/>
          <a:lstStyle>
            <a:lvl1pPr algn="l">
              <a:defRPr lang="en-US" sz="15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4192894574"/>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942975" y="461962"/>
            <a:ext cx="3629025" cy="1527094"/>
          </a:xfrm>
        </p:spPr>
        <p:txBody>
          <a:bodyPr anchor="t">
            <a:normAutofit/>
          </a:bodyPr>
          <a:lstStyle>
            <a:lvl1pPr>
              <a:defRPr lang="en-US" dirty="0"/>
            </a:lvl1pPr>
          </a:lstStyle>
          <a:p>
            <a:r>
              <a:rPr lang="en-US"/>
              <a:t>Click to edit Master title style</a:t>
            </a:r>
            <a:endParaRPr lang="en-US" dirty="0"/>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r>
              <a:rPr lang="en-US"/>
              <a:t>May 2026 WMS</a:t>
            </a:r>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371475" y="2181225"/>
            <a:ext cx="4200525"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4843462" y="457201"/>
            <a:ext cx="3900488"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60315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942975" y="457200"/>
            <a:ext cx="3629025" cy="12192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370332" y="2152650"/>
            <a:ext cx="4201668"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4872037" y="0"/>
            <a:ext cx="4271963" cy="68580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8139966" y="6356351"/>
            <a:ext cx="1004034"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r>
              <a:rPr lang="en-US"/>
              <a:t>May 2026 WMS</a:t>
            </a:r>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6267969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52904511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398152" y="1430449"/>
            <a:ext cx="4173848" cy="1848259"/>
          </a:xfrm>
        </p:spPr>
        <p:txBody>
          <a:bodyPr anchor="ctr"/>
          <a:lstStyle>
            <a:lvl1pPr>
              <a:defRPr sz="3000"/>
            </a:lvl1pPr>
          </a:lstStyle>
          <a:p>
            <a:r>
              <a:rPr lang="en-US"/>
              <a:t>Click to edit Master title style</a:t>
            </a:r>
            <a:endParaRPr lang="en-US" dirty="0"/>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398152" y="3501137"/>
            <a:ext cx="4173848"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5679282"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6024657" y="1370524"/>
            <a:ext cx="2719293" cy="300082"/>
          </a:xfrm>
          <a:prstGeom prst="rect">
            <a:avLst/>
          </a:prstGeom>
          <a:noFill/>
        </p:spPr>
        <p:txBody>
          <a:bodyPr wrap="square" rtlCol="0">
            <a:spAutoFit/>
          </a:bodyPr>
          <a:lstStyle/>
          <a:p>
            <a:r>
              <a:rPr lang="en-US" sz="1350"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6041159" y="1783081"/>
            <a:ext cx="2490693" cy="276999"/>
          </a:xfrm>
          <a:prstGeom prst="rect">
            <a:avLst/>
          </a:prstGeom>
          <a:noFill/>
        </p:spPr>
        <p:txBody>
          <a:bodyPr wrap="square" rtlCol="0">
            <a:spAutoFit/>
          </a:bodyPr>
          <a:lstStyle/>
          <a:p>
            <a:r>
              <a:rPr lang="en-US" sz="12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6024657" y="2442045"/>
            <a:ext cx="2719293" cy="300082"/>
          </a:xfrm>
          <a:prstGeom prst="rect">
            <a:avLst/>
          </a:prstGeom>
          <a:noFill/>
        </p:spPr>
        <p:txBody>
          <a:bodyPr wrap="square" rtlCol="0">
            <a:spAutoFit/>
          </a:bodyPr>
          <a:lstStyle/>
          <a:p>
            <a:r>
              <a:rPr lang="en-US" sz="1350"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6256026" y="2987764"/>
            <a:ext cx="1976343"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6041159" y="3786789"/>
            <a:ext cx="2719293" cy="300082"/>
          </a:xfrm>
          <a:prstGeom prst="rect">
            <a:avLst/>
          </a:prstGeom>
          <a:noFill/>
        </p:spPr>
        <p:txBody>
          <a:bodyPr wrap="square" rtlCol="0">
            <a:spAutoFit/>
          </a:bodyPr>
          <a:lstStyle/>
          <a:p>
            <a:r>
              <a:rPr lang="en-US" sz="1350"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6244597" y="4359747"/>
            <a:ext cx="236246"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6536605" y="4378550"/>
            <a:ext cx="2324048" cy="253916"/>
          </a:xfrm>
          <a:prstGeom prst="rect">
            <a:avLst/>
          </a:prstGeom>
          <a:noFill/>
        </p:spPr>
        <p:txBody>
          <a:bodyPr wrap="square" rtlCol="0">
            <a:spAutoFit/>
          </a:bodyPr>
          <a:lstStyle/>
          <a:p>
            <a:r>
              <a:rPr lang="en-US" sz="105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6244597" y="4816174"/>
            <a:ext cx="236246"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6536604" y="4823175"/>
            <a:ext cx="1581098" cy="230832"/>
          </a:xfrm>
          <a:prstGeom prst="rect">
            <a:avLst/>
          </a:prstGeom>
          <a:noFill/>
        </p:spPr>
        <p:txBody>
          <a:bodyPr wrap="square" lIns="68580" tIns="34290" rIns="68580" bIns="34290" rtlCol="0" anchor="t">
            <a:spAutoFit/>
          </a:bodyPr>
          <a:lstStyle/>
          <a:p>
            <a:r>
              <a:rPr lang="en-US" sz="105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6244597" y="5292079"/>
            <a:ext cx="236246"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6536605" y="5299080"/>
            <a:ext cx="2349263" cy="230832"/>
          </a:xfrm>
          <a:prstGeom prst="rect">
            <a:avLst/>
          </a:prstGeom>
          <a:noFill/>
        </p:spPr>
        <p:txBody>
          <a:bodyPr wrap="square" lIns="68580" tIns="34290" rIns="68580" bIns="34290" rtlCol="0" anchor="t">
            <a:spAutoFit/>
          </a:bodyPr>
          <a:lstStyle/>
          <a:p>
            <a:r>
              <a:rPr lang="en-US" sz="105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6244596" y="5773360"/>
            <a:ext cx="236247"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6529591" y="5773359"/>
            <a:ext cx="2349263" cy="230832"/>
          </a:xfrm>
          <a:prstGeom prst="rect">
            <a:avLst/>
          </a:prstGeom>
          <a:noFill/>
        </p:spPr>
        <p:txBody>
          <a:bodyPr wrap="square" lIns="68580" tIns="34290" rIns="68580" bIns="34290" rtlCol="0" anchor="t">
            <a:spAutoFit/>
          </a:bodyPr>
          <a:lstStyle/>
          <a:p>
            <a:r>
              <a:rPr lang="en-US" sz="105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398152" y="6356351"/>
            <a:ext cx="4173848" cy="365125"/>
          </a:xfrm>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89504735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398151" y="1430449"/>
            <a:ext cx="4173849" cy="1848259"/>
          </a:xfrm>
        </p:spPr>
        <p:txBody>
          <a:bodyPr anchor="ctr"/>
          <a:lstStyle>
            <a:lvl1pPr>
              <a:defRPr sz="3000"/>
            </a:lvl1pPr>
          </a:lstStyle>
          <a:p>
            <a:r>
              <a:rPr lang="en-US"/>
              <a:t>Click to edit Master title style</a:t>
            </a:r>
            <a:endParaRPr lang="en-US" dirty="0"/>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398151" y="3501137"/>
            <a:ext cx="4173849"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398152" y="6356351"/>
            <a:ext cx="6007895" cy="365125"/>
          </a:xfrm>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58088320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3467" y="108221"/>
            <a:ext cx="52776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398152" y="1430449"/>
            <a:ext cx="3048168" cy="1848259"/>
          </a:xfrm>
        </p:spPr>
        <p:txBody>
          <a:bodyPr anchor="ctr"/>
          <a:lstStyle>
            <a:lvl1pPr>
              <a:defRPr sz="3000"/>
            </a:lvl1pPr>
          </a:lstStyle>
          <a:p>
            <a:r>
              <a:rPr lang="en-US"/>
              <a:t>Click to edit Master title style</a:t>
            </a:r>
            <a:endParaRPr lang="en-US" dirty="0"/>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398151" y="3501137"/>
            <a:ext cx="3058826"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3807619" y="1371600"/>
            <a:ext cx="4936331"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398152" y="6356351"/>
            <a:ext cx="6007895" cy="365125"/>
          </a:xfrm>
        </p:spPr>
        <p:txBody>
          <a:bodyPr/>
          <a:lstStyle/>
          <a:p>
            <a:r>
              <a:rPr lang="en-US"/>
              <a:t>May 2026 WMS</a:t>
            </a:r>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68766" y="457200"/>
            <a:ext cx="872228"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spTree>
    <p:extLst>
      <p:ext uri="{BB962C8B-B14F-4D97-AF65-F5344CB8AC3E}">
        <p14:creationId xmlns:p14="http://schemas.microsoft.com/office/powerpoint/2010/main" val="322317244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p:cSld name="Cover v1(defaul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661552" y="2564247"/>
            <a:ext cx="3661926" cy="3999346"/>
          </a:xfrm>
          <a:prstGeom prst="rect">
            <a:avLst/>
          </a:prstGeom>
        </p:spPr>
        <p:txBody>
          <a:bodyPr anchor="t"/>
          <a:lstStyle>
            <a:lvl1pPr algn="l">
              <a:defRPr lang="en-US" sz="1500" b="1" dirty="0">
                <a:solidFill>
                  <a:schemeClr val="tx1"/>
                </a:solidFill>
              </a:defRPr>
            </a:lvl1pPr>
          </a:lstStyle>
          <a:p>
            <a:r>
              <a:rPr lang="en-US" dirty="0"/>
              <a:t>Click to edit Master title style</a:t>
            </a:r>
            <a:br>
              <a:rPr lang="en-US" dirty="0"/>
            </a:br>
            <a:endParaRPr lang="en-US" dirty="0"/>
          </a:p>
        </p:txBody>
      </p:sp>
      <p:sp>
        <p:nvSpPr>
          <p:cNvPr id="4" name="Text Placeholder 11">
            <a:extLst>
              <a:ext uri="{FF2B5EF4-FFF2-40B4-BE49-F238E27FC236}">
                <a16:creationId xmlns:a16="http://schemas.microsoft.com/office/drawing/2014/main" id="{BED41D71-8915-53EB-36A0-392D41DD0EAB}"/>
              </a:ext>
            </a:extLst>
          </p:cNvPr>
          <p:cNvSpPr>
            <a:spLocks noGrp="1"/>
          </p:cNvSpPr>
          <p:nvPr>
            <p:ph type="body" sz="quarter" idx="15"/>
          </p:nvPr>
        </p:nvSpPr>
        <p:spPr>
          <a:xfrm flipH="1">
            <a:off x="4820522" y="5054601"/>
            <a:ext cx="3900911" cy="1457037"/>
          </a:xfrm>
          <a:prstGeom prst="foldedCorner">
            <a:avLst>
              <a:gd name="adj" fmla="val 21194"/>
            </a:avLst>
          </a:prstGeom>
          <a:solidFill>
            <a:srgbClr val="E6EBF0">
              <a:alpha val="68000"/>
            </a:srgbClr>
          </a:solidFill>
          <a:ln w="9525" cap="rnd">
            <a:noFill/>
          </a:ln>
          <a:effectLst>
            <a:outerShdw blurRad="50800" dist="38100" dir="10800000" sx="1000" sy="1000" algn="r" rotWithShape="0">
              <a:prstClr val="black">
                <a:alpha val="46000"/>
              </a:prstClr>
            </a:outerShdw>
          </a:effectLst>
        </p:spPr>
        <p:txBody>
          <a:bodyPr vert="horz" wrap="square" lIns="274320" tIns="182880" rIns="640080" bIns="182880">
            <a:noAutofit/>
          </a:bodyPr>
          <a:lstStyle>
            <a:lvl1pPr marL="0" indent="0">
              <a:buNone/>
              <a:defRPr lang="en-US" sz="1200" b="1" dirty="0"/>
            </a:lvl1pPr>
            <a:lvl2pPr marL="411480" indent="-137160">
              <a:lnSpc>
                <a:spcPct val="100000"/>
              </a:lnSpc>
              <a:spcBef>
                <a:spcPts val="225"/>
              </a:spcBef>
              <a:spcAft>
                <a:spcPts val="225"/>
              </a:spcAft>
              <a:buFont typeface="Arial" panose="020B0604020202020204" pitchFamily="34" charset="0"/>
              <a:buChar char="•"/>
              <a:defRPr lang="en-US" sz="1050" dirty="0" smtClean="0"/>
            </a:lvl2pPr>
            <a:lvl3pPr marL="411480" indent="-137160">
              <a:lnSpc>
                <a:spcPct val="100000"/>
              </a:lnSpc>
              <a:spcBef>
                <a:spcPts val="75"/>
              </a:spcBef>
              <a:buFont typeface="Arial" panose="020B0604020202020204" pitchFamily="34" charset="0"/>
              <a:buChar char="◦"/>
              <a:defRPr lang="en-US" sz="1050" dirty="0"/>
            </a:lvl3pPr>
            <a:lvl4pPr marL="548640" indent="-137160">
              <a:lnSpc>
                <a:spcPct val="100000"/>
              </a:lnSpc>
              <a:spcBef>
                <a:spcPts val="225"/>
              </a:spcBef>
              <a:spcAft>
                <a:spcPts val="225"/>
              </a:spcAft>
              <a:buFont typeface="Arial" panose="020B0604020202020204" pitchFamily="34" charset="0"/>
              <a:buChar char="-"/>
              <a:defRPr lang="en-US" sz="1050" dirty="0" smtClean="0"/>
            </a:lvl4pPr>
            <a:lvl5pPr marL="685800" indent="-137160">
              <a:lnSpc>
                <a:spcPct val="100000"/>
              </a:lnSpc>
              <a:spcBef>
                <a:spcPts val="225"/>
              </a:spcBef>
              <a:spcAft>
                <a:spcPts val="225"/>
              </a:spcAft>
              <a:buFont typeface="Arial" panose="020B0604020202020204" pitchFamily="34" charset="0"/>
              <a:buChar char="◦"/>
              <a:defRPr lang="en-US" sz="1050" dirty="0"/>
            </a:lvl5pPr>
            <a:lvl6pPr marL="822960" indent="-137160">
              <a:lnSpc>
                <a:spcPct val="100000"/>
              </a:lnSpc>
              <a:spcBef>
                <a:spcPts val="225"/>
              </a:spcBef>
              <a:spcAft>
                <a:spcPts val="225"/>
              </a:spcAft>
              <a:buFont typeface="Wingdings" panose="05000000000000000000" pitchFamily="2" charset="2"/>
              <a:buChar char="§"/>
              <a:defRPr sz="1050"/>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8">
            <a:extLst>
              <a:ext uri="{FF2B5EF4-FFF2-40B4-BE49-F238E27FC236}">
                <a16:creationId xmlns:a16="http://schemas.microsoft.com/office/drawing/2014/main" id="{4A302066-7B9E-F90D-A634-1CEEF4EAA7FF}"/>
              </a:ext>
            </a:extLst>
          </p:cNvPr>
          <p:cNvSpPr>
            <a:spLocks noGrp="1"/>
          </p:cNvSpPr>
          <p:nvPr>
            <p:ph sz="quarter" idx="16"/>
          </p:nvPr>
        </p:nvSpPr>
        <p:spPr>
          <a:xfrm>
            <a:off x="4820524" y="1092200"/>
            <a:ext cx="3900910" cy="2551584"/>
          </a:xfrm>
          <a:prstGeom prst="rect">
            <a:avLst/>
          </a:prstGeom>
        </p:spPr>
        <p:txBody>
          <a:bodyPr lIns="0" tIns="0" rIns="0" bIns="0"/>
          <a:lstStyle>
            <a:lvl1pPr marL="0" indent="0">
              <a:lnSpc>
                <a:spcPct val="100000"/>
              </a:lnSpc>
              <a:spcBef>
                <a:spcPts val="225"/>
              </a:spcBef>
              <a:spcAft>
                <a:spcPts val="225"/>
              </a:spcAft>
              <a:buFont typeface="Arial" panose="020B0604020202020204" pitchFamily="34" charset="0"/>
              <a:buNone/>
              <a:defRPr sz="1200" b="1" i="0"/>
            </a:lvl1pPr>
            <a:lvl2pPr marL="411480" indent="-137160">
              <a:lnSpc>
                <a:spcPct val="100000"/>
              </a:lnSpc>
              <a:spcBef>
                <a:spcPts val="225"/>
              </a:spcBef>
              <a:spcAft>
                <a:spcPts val="225"/>
              </a:spcAft>
              <a:defRPr sz="1050"/>
            </a:lvl2pPr>
            <a:lvl3pPr marL="548640" indent="-137160">
              <a:lnSpc>
                <a:spcPct val="100000"/>
              </a:lnSpc>
              <a:spcBef>
                <a:spcPts val="225"/>
              </a:spcBef>
              <a:spcAft>
                <a:spcPts val="225"/>
              </a:spcAft>
              <a:buFont typeface="Arial" panose="020B0604020202020204" pitchFamily="34" charset="0"/>
              <a:buChar char="-"/>
              <a:defRPr sz="1050"/>
            </a:lvl3pPr>
            <a:lvl4pPr marL="685800" indent="-137160">
              <a:lnSpc>
                <a:spcPct val="100000"/>
              </a:lnSpc>
              <a:spcBef>
                <a:spcPts val="225"/>
              </a:spcBef>
              <a:spcAft>
                <a:spcPts val="225"/>
              </a:spcAft>
              <a:buFont typeface="Arial" panose="020B0604020202020204" pitchFamily="34" charset="0"/>
              <a:buChar char="◦"/>
              <a:defRPr sz="1050"/>
            </a:lvl4pPr>
            <a:lvl5pPr marL="822960" indent="-137160">
              <a:lnSpc>
                <a:spcPct val="100000"/>
              </a:lnSpc>
              <a:spcBef>
                <a:spcPts val="225"/>
              </a:spcBef>
              <a:spcAft>
                <a:spcPts val="225"/>
              </a:spcAft>
              <a:buFont typeface="Wingdings" panose="05000000000000000000" pitchFamily="2" charset="2"/>
              <a:buChar char="§"/>
              <a:defRPr sz="105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815615987"/>
      </p:ext>
    </p:extLst>
  </p:cSld>
  <p:clrMapOvr>
    <a:masterClrMapping/>
  </p:clrMapOvr>
  <p:hf hdr="0" dt="0"/>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p:cSld name="Cover v2">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B6F8A40-F0D0-857B-E8A8-1B3161AC4336}"/>
              </a:ext>
              <a:ext uri="{C183D7F6-B498-43B3-948B-1728B52AA6E4}">
                <adec:decorative xmlns:adec="http://schemas.microsoft.com/office/drawing/2017/decorative" val="1"/>
              </a:ext>
            </a:extLst>
          </p:cNvPr>
          <p:cNvSpPr>
            <a:spLocks/>
          </p:cNvSpPr>
          <p:nvPr/>
        </p:nvSpPr>
        <p:spPr>
          <a:xfrm>
            <a:off x="0" y="0"/>
            <a:ext cx="914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Rectangle 4">
            <a:extLst>
              <a:ext uri="{FF2B5EF4-FFF2-40B4-BE49-F238E27FC236}">
                <a16:creationId xmlns:a16="http://schemas.microsoft.com/office/drawing/2014/main" id="{62DC5253-5E42-F62E-EA4E-3AB21BA87CDB}"/>
              </a:ext>
              <a:ext uri="{C183D7F6-B498-43B3-948B-1728B52AA6E4}">
                <adec:decorative xmlns:adec="http://schemas.microsoft.com/office/drawing/2017/decorative" val="1"/>
              </a:ext>
            </a:extLst>
          </p:cNvPr>
          <p:cNvSpPr>
            <a:spLocks/>
          </p:cNvSpPr>
          <p:nvPr/>
        </p:nvSpPr>
        <p:spPr>
          <a:xfrm>
            <a:off x="0" y="0"/>
            <a:ext cx="3154680"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7" name="Graphic 6" descr="ERCOT logo white on background">
            <a:extLst>
              <a:ext uri="{FF2B5EF4-FFF2-40B4-BE49-F238E27FC236}">
                <a16:creationId xmlns:a16="http://schemas.microsoft.com/office/drawing/2014/main" id="{590365CF-9C80-03DF-D245-DBE4EBA33356}"/>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30917" y="1125953"/>
            <a:ext cx="1819411" cy="889910"/>
          </a:xfrm>
          <a:prstGeom prst="rect">
            <a:avLst/>
          </a:prstGeom>
          <a:effectLst>
            <a:outerShdw blurRad="50800" dist="12700" dir="10800000" algn="r" rotWithShape="0">
              <a:schemeClr val="tx2">
                <a:alpha val="40000"/>
              </a:schemeClr>
            </a:outerShdw>
          </a:effectLst>
        </p:spPr>
      </p:pic>
      <p:sp>
        <p:nvSpPr>
          <p:cNvPr id="8" name="TextBox 7">
            <a:extLst>
              <a:ext uri="{FF2B5EF4-FFF2-40B4-BE49-F238E27FC236}">
                <a16:creationId xmlns:a16="http://schemas.microsoft.com/office/drawing/2014/main" id="{1A1A5353-DA71-B6B2-BDDB-2FB68F1F0909}"/>
              </a:ext>
            </a:extLst>
          </p:cNvPr>
          <p:cNvSpPr txBox="1"/>
          <p:nvPr/>
        </p:nvSpPr>
        <p:spPr>
          <a:xfrm>
            <a:off x="-68766" y="503044"/>
            <a:ext cx="872228" cy="196208"/>
          </a:xfrm>
          <a:prstGeom prst="rect">
            <a:avLst/>
          </a:prstGeom>
          <a:noFill/>
        </p:spPr>
        <p:txBody>
          <a:bodyPr wrap="square" rtlCol="0">
            <a:spAutoFit/>
          </a:bodyPr>
          <a:lstStyle/>
          <a:p>
            <a:pPr algn="ctr"/>
            <a:r>
              <a:rPr lang="en-US" sz="675" b="1" spc="0" dirty="0">
                <a:solidFill>
                  <a:schemeClr val="bg1"/>
                </a:solidFill>
              </a:rPr>
              <a:t>CONFIDENTIAL</a:t>
            </a:r>
          </a:p>
        </p:txBody>
      </p:sp>
      <p:grpSp>
        <p:nvGrpSpPr>
          <p:cNvPr id="9" name="Group 8">
            <a:extLst>
              <a:ext uri="{FF2B5EF4-FFF2-40B4-BE49-F238E27FC236}">
                <a16:creationId xmlns:a16="http://schemas.microsoft.com/office/drawing/2014/main" id="{C05802D9-2F73-A263-28E7-486C8A489A26}"/>
              </a:ext>
              <a:ext uri="{C183D7F6-B498-43B3-948B-1728B52AA6E4}">
                <adec:decorative xmlns:adec="http://schemas.microsoft.com/office/drawing/2017/decorative" val="1"/>
              </a:ext>
            </a:extLst>
          </p:cNvPr>
          <p:cNvGrpSpPr/>
          <p:nvPr/>
        </p:nvGrpSpPr>
        <p:grpSpPr>
          <a:xfrm>
            <a:off x="-68766" y="457200"/>
            <a:ext cx="872228" cy="358775"/>
            <a:chOff x="-91688" y="6362698"/>
            <a:chExt cx="1162970" cy="358775"/>
          </a:xfrm>
        </p:grpSpPr>
        <p:sp>
          <p:nvSpPr>
            <p:cNvPr id="10" name="Rectangle 9">
              <a:extLst>
                <a:ext uri="{FF2B5EF4-FFF2-40B4-BE49-F238E27FC236}">
                  <a16:creationId xmlns:a16="http://schemas.microsoft.com/office/drawing/2014/main" id="{8241ADA3-F564-E7C2-1972-0F9FF557AE05}"/>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1" name="TextBox 10">
              <a:extLst>
                <a:ext uri="{FF2B5EF4-FFF2-40B4-BE49-F238E27FC236}">
                  <a16:creationId xmlns:a16="http://schemas.microsoft.com/office/drawing/2014/main" id="{D77A54B6-1CA8-9AE2-BCA6-21205CB4852B}"/>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pic>
        <p:nvPicPr>
          <p:cNvPr id="3" name="Graphic 2">
            <a:extLst>
              <a:ext uri="{FF2B5EF4-FFF2-40B4-BE49-F238E27FC236}">
                <a16:creationId xmlns:a16="http://schemas.microsoft.com/office/drawing/2014/main" id="{81B94DDE-8E3F-CACF-1508-79E6F98F5EE5}"/>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3"/>
              </a:ext>
            </a:extLst>
          </a:blip>
          <a:srcRect l="59827" t="14818" r="10238" b="43257"/>
          <a:stretch>
            <a:fillRect/>
          </a:stretch>
        </p:blipFill>
        <p:spPr>
          <a:xfrm>
            <a:off x="-1" y="-1"/>
            <a:ext cx="9144001" cy="5732047"/>
          </a:xfrm>
          <a:prstGeom prst="rect">
            <a:avLst/>
          </a:prstGeom>
        </p:spPr>
      </p:pic>
      <p:sp>
        <p:nvSpPr>
          <p:cNvPr id="2" name="Title 1">
            <a:extLst>
              <a:ext uri="{FF2B5EF4-FFF2-40B4-BE49-F238E27FC236}">
                <a16:creationId xmlns:a16="http://schemas.microsoft.com/office/drawing/2014/main" id="{AFCF6855-B24E-92AB-2FE8-002F720AEB18}"/>
              </a:ext>
            </a:extLst>
          </p:cNvPr>
          <p:cNvSpPr>
            <a:spLocks noGrp="1"/>
          </p:cNvSpPr>
          <p:nvPr>
            <p:ph type="ctrTitle" hasCustomPrompt="1"/>
          </p:nvPr>
        </p:nvSpPr>
        <p:spPr>
          <a:xfrm>
            <a:off x="3806190" y="2062264"/>
            <a:ext cx="4737126" cy="3366409"/>
          </a:xfrm>
          <a:prstGeom prst="rect">
            <a:avLst/>
          </a:prstGeom>
        </p:spPr>
        <p:txBody>
          <a:bodyPr anchor="t"/>
          <a:lstStyle>
            <a:lvl1pPr algn="l">
              <a:defRPr lang="en-US" sz="1500" b="1" dirty="0">
                <a:solidFill>
                  <a:schemeClr val="tx1"/>
                </a:solidFill>
              </a:defRPr>
            </a:lvl1pPr>
          </a:lstStyle>
          <a:p>
            <a:r>
              <a:rPr lang="en-US" dirty="0"/>
              <a:t>Click to edit Master title style</a:t>
            </a:r>
            <a:br>
              <a:rPr lang="en-US" dirty="0"/>
            </a:br>
            <a:endParaRPr lang="en-US" dirty="0"/>
          </a:p>
        </p:txBody>
      </p:sp>
    </p:spTree>
    <p:extLst>
      <p:ext uri="{BB962C8B-B14F-4D97-AF65-F5344CB8AC3E}">
        <p14:creationId xmlns:p14="http://schemas.microsoft.com/office/powerpoint/2010/main" val="1239995161"/>
      </p:ext>
    </p:extLst>
  </p:cSld>
  <p:clrMapOvr>
    <a:masterClrMapping/>
  </p:clrMapOvr>
  <p:hf hdr="0" dt="0"/>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400050" y="1122363"/>
            <a:ext cx="8343900" cy="2387600"/>
          </a:xfrm>
        </p:spPr>
        <p:txBody>
          <a:bodyPr anchor="ctr">
            <a:normAutofit/>
          </a:bodyPr>
          <a:lstStyle>
            <a:lvl1pPr algn="ctr">
              <a:defRPr sz="3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400050" y="3602038"/>
            <a:ext cx="8343900" cy="1655762"/>
          </a:xfrm>
        </p:spPr>
        <p:txBody>
          <a:bodyPr wrap="square"/>
          <a:lstStyle>
            <a:lvl1pPr marL="0" indent="0" algn="ctr">
              <a:buNone/>
              <a:defRPr sz="1800" b="1">
                <a:solidFill>
                  <a:srgbClr val="00829B"/>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fld id="{8D345B5F-6A76-46F9-AC11-757A044249AE}" type="datetime4">
              <a:rPr lang="en-US" smtClean="0"/>
              <a:t>April 28, 2026</a:t>
            </a:fld>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411001209"/>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371475" y="1676400"/>
            <a:ext cx="8390786"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400050" y="6356351"/>
            <a:ext cx="6007895" cy="365125"/>
          </a:xfrm>
        </p:spPr>
        <p:txBody>
          <a:bodyPr/>
          <a:lstStyle/>
          <a:p>
            <a:endParaRPr lang="en-US" dirty="0"/>
          </a:p>
        </p:txBody>
      </p:sp>
      <p:sp>
        <p:nvSpPr>
          <p:cNvPr id="6" name="Date Placeholder 3">
            <a:extLst>
              <a:ext uri="{FF2B5EF4-FFF2-40B4-BE49-F238E27FC236}">
                <a16:creationId xmlns:a16="http://schemas.microsoft.com/office/drawing/2014/main" id="{FCF93DBC-D2B3-EAA9-B573-4CBB1A9ECD37}"/>
              </a:ext>
            </a:extLst>
          </p:cNvPr>
          <p:cNvSpPr>
            <a:spLocks noGrp="1"/>
          </p:cNvSpPr>
          <p:nvPr>
            <p:ph type="dt" sz="half" idx="10"/>
          </p:nvPr>
        </p:nvSpPr>
        <p:spPr>
          <a:xfrm>
            <a:off x="6537663" y="6356351"/>
            <a:ext cx="2079955" cy="365125"/>
          </a:xfrm>
        </p:spPr>
        <p:txBody>
          <a:bodyPr/>
          <a:lstStyle/>
          <a:p>
            <a:fld id="{14560760-0B16-41B8-81DA-58FA2187E1CC}" type="datetime4">
              <a:rPr lang="en-US" smtClean="0"/>
              <a:t>April 28, 2026</a:t>
            </a:fld>
            <a:endParaRPr lang="en-US" dirty="0"/>
          </a:p>
        </p:txBody>
      </p:sp>
      <p:sp>
        <p:nvSpPr>
          <p:cNvPr id="11"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a:xfrm>
            <a:off x="8743950" y="6356351"/>
            <a:ext cx="400050" cy="365125"/>
          </a:xfrm>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609061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1509451"/>
      </p:ext>
    </p:extLst>
  </p:cSld>
  <p:clrMapOvr>
    <a:masterClrMapping/>
  </p:clrMapOvr>
  <p:extLst>
    <p:ext uri="{DCECCB84-F9BA-43D5-87BE-67443E8EF086}">
      <p15:sldGuideLst xmlns:p15="http://schemas.microsoft.com/office/powerpoint/2012/main"/>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Keynote and Imag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4045667"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748980" y="4630995"/>
            <a:ext cx="3994967"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F8B62A2-45B4-4ECA-8168-BE9383DA5644}" type="datetime4">
              <a:rPr lang="en-US" smtClean="0"/>
              <a:t>April 28,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4741606" y="1661652"/>
            <a:ext cx="4002344" cy="2772696"/>
          </a:xfrm>
        </p:spPr>
        <p:txBody>
          <a:bodyPr/>
          <a:lstStyle>
            <a:lvl1pPr marL="0" indent="0">
              <a:buNone/>
              <a:defRPr sz="12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Tree>
    <p:extLst>
      <p:ext uri="{BB962C8B-B14F-4D97-AF65-F5344CB8AC3E}">
        <p14:creationId xmlns:p14="http://schemas.microsoft.com/office/powerpoint/2010/main" val="2358978381"/>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Keynote and Image in Sidebar">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F05638A-F774-C6DB-0DC6-A2F6139BCE38}"/>
              </a:ext>
              <a:ext uri="{C183D7F6-B498-43B3-948B-1728B52AA6E4}">
                <adec:decorative xmlns:adec="http://schemas.microsoft.com/office/drawing/2017/decorative" val="1"/>
              </a:ext>
            </a:extLst>
          </p:cNvPr>
          <p:cNvSpPr/>
          <p:nvPr userDrawn="1"/>
        </p:nvSpPr>
        <p:spPr>
          <a:xfrm>
            <a:off x="4572001" y="0"/>
            <a:ext cx="4572000"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3486150" cy="914400"/>
          </a:xfrm>
          <a:prstGeom prst="rect">
            <a:avLst/>
          </a:prstGeom>
          <a:noFill/>
        </p:spPr>
        <p:txBody>
          <a:bodyPr vert="horz" lIns="0" tIns="0" rIns="0" bIns="0" rtlCol="0" anchor="t">
            <a:normAutofit/>
          </a:bodyPr>
          <a:lstStyle/>
          <a:p>
            <a:r>
              <a:rPr lang="en-US"/>
              <a:t>Click to edit Master title style</a:t>
            </a:r>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4045667" cy="45179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4748980" y="4630995"/>
            <a:ext cx="3994967" cy="1577301"/>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5EC2E430-0983-479E-8535-00F341009C9B}" type="datetime4">
              <a:rPr lang="en-US" smtClean="0"/>
              <a:t>April 28, 2026</a:t>
            </a:fld>
            <a:endParaRPr lang="en-US"/>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a:p>
        </p:txBody>
      </p:sp>
      <p:sp>
        <p:nvSpPr>
          <p:cNvPr id="2" name="Picture Placeholder 2">
            <a:extLst>
              <a:ext uri="{FF2B5EF4-FFF2-40B4-BE49-F238E27FC236}">
                <a16:creationId xmlns:a16="http://schemas.microsoft.com/office/drawing/2014/main" id="{B0CE8C99-4E3A-25C3-1E3E-9D611CA96078}"/>
              </a:ext>
              <a:ext uri="{C183D7F6-B498-43B3-948B-1728B52AA6E4}">
                <adec:decorative xmlns:adec="http://schemas.microsoft.com/office/drawing/2017/decorative" val="1"/>
              </a:ext>
            </a:extLst>
          </p:cNvPr>
          <p:cNvSpPr>
            <a:spLocks noGrp="1"/>
          </p:cNvSpPr>
          <p:nvPr>
            <p:ph type="pic" idx="1"/>
          </p:nvPr>
        </p:nvSpPr>
        <p:spPr>
          <a:xfrm>
            <a:off x="4741606" y="1661652"/>
            <a:ext cx="4002344" cy="2772696"/>
          </a:xfrm>
        </p:spPr>
        <p:txBody>
          <a:bodyPr/>
          <a:lstStyle>
            <a:lvl1pPr marL="0" indent="0">
              <a:buNone/>
              <a:defRPr sz="12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Tree>
    <p:extLst>
      <p:ext uri="{BB962C8B-B14F-4D97-AF65-F5344CB8AC3E}">
        <p14:creationId xmlns:p14="http://schemas.microsoft.com/office/powerpoint/2010/main" val="321064774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Side Keynote">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27592878-2087-441A-BF63-8BAC672970F6}"/>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0" name="Text Placeholder 9">
            <a:extLst>
              <a:ext uri="{FF2B5EF4-FFF2-40B4-BE49-F238E27FC236}">
                <a16:creationId xmlns:a16="http://schemas.microsoft.com/office/drawing/2014/main" id="{D75DFB14-F372-06CE-E1C3-58DFC53BCF1F}"/>
              </a:ext>
            </a:extLst>
          </p:cNvPr>
          <p:cNvSpPr>
            <a:spLocks noGrp="1"/>
          </p:cNvSpPr>
          <p:nvPr>
            <p:ph type="body" sz="quarter" idx="16"/>
          </p:nvPr>
        </p:nvSpPr>
        <p:spPr>
          <a:xfrm>
            <a:off x="371475" y="1676400"/>
            <a:ext cx="5150644"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Text Placeholder 11">
            <a:extLst>
              <a:ext uri="{FF2B5EF4-FFF2-40B4-BE49-F238E27FC236}">
                <a16:creationId xmlns:a16="http://schemas.microsoft.com/office/drawing/2014/main" id="{28CAB249-6E2A-0D66-037F-C8C994EC04ED}"/>
              </a:ext>
            </a:extLst>
          </p:cNvPr>
          <p:cNvSpPr>
            <a:spLocks noGrp="1"/>
          </p:cNvSpPr>
          <p:nvPr>
            <p:ph type="body" sz="quarter" idx="15"/>
          </p:nvPr>
        </p:nvSpPr>
        <p:spPr>
          <a:xfrm flipH="1">
            <a:off x="5698502" y="1676401"/>
            <a:ext cx="3045447" cy="3190875"/>
          </a:xfrm>
          <a:prstGeom prst="foldedCorner">
            <a:avLst>
              <a:gd name="adj" fmla="val 8542"/>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b="1" dirty="0"/>
            </a:lvl1pPr>
            <a:lvl2pPr marL="411480" indent="-137160">
              <a:buFont typeface="Arial" panose="020B0604020202020204" pitchFamily="34" charset="0"/>
              <a:buChar char="•"/>
              <a:defRPr lang="en-US" dirty="0"/>
            </a:lvl2pPr>
            <a:lvl3pPr>
              <a:defRPr lang="en-US" dirty="0"/>
            </a:lvl3pPr>
            <a:lvl4pPr>
              <a:defRPr lang="en-US" dirty="0"/>
            </a:lvl4pPr>
            <a:lvl5pPr>
              <a:defRPr lang="en-US"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14560760-0B16-41B8-81DA-58FA2187E1CC}" type="datetime4">
              <a:rPr lang="en-US" smtClean="0"/>
              <a:t>April 28,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12166965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Keynote with Sidebar">
    <p:spTree>
      <p:nvGrpSpPr>
        <p:cNvPr id="1" name=""/>
        <p:cNvGrpSpPr/>
        <p:nvPr/>
      </p:nvGrpSpPr>
      <p:grpSpPr>
        <a:xfrm>
          <a:off x="0" y="0"/>
          <a:ext cx="0" cy="0"/>
          <a:chOff x="0" y="0"/>
          <a:chExt cx="0" cy="0"/>
        </a:xfrm>
      </p:grpSpPr>
      <p:sp>
        <p:nvSpPr>
          <p:cNvPr id="9" name="Title Placeholder 1">
            <a:extLst>
              <a:ext uri="{FF2B5EF4-FFF2-40B4-BE49-F238E27FC236}">
                <a16:creationId xmlns:a16="http://schemas.microsoft.com/office/drawing/2014/main" id="{EF24F99E-0EFC-4E0E-5FA5-D6E2097368DF}"/>
              </a:ext>
            </a:extLst>
          </p:cNvPr>
          <p:cNvSpPr>
            <a:spLocks noGrp="1"/>
          </p:cNvSpPr>
          <p:nvPr>
            <p:ph type="title"/>
          </p:nvPr>
        </p:nvSpPr>
        <p:spPr>
          <a:xfrm>
            <a:off x="942975" y="457200"/>
            <a:ext cx="4493419"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3" name="Text Placeholder 12">
            <a:extLst>
              <a:ext uri="{FF2B5EF4-FFF2-40B4-BE49-F238E27FC236}">
                <a16:creationId xmlns:a16="http://schemas.microsoft.com/office/drawing/2014/main" id="{56CB17BE-2CF2-5B69-2FA2-C556C75E78C7}"/>
              </a:ext>
            </a:extLst>
          </p:cNvPr>
          <p:cNvSpPr>
            <a:spLocks noGrp="1"/>
          </p:cNvSpPr>
          <p:nvPr>
            <p:ph type="body" sz="quarter" idx="17"/>
          </p:nvPr>
        </p:nvSpPr>
        <p:spPr>
          <a:xfrm>
            <a:off x="371475" y="1676400"/>
            <a:ext cx="5093494" cy="2609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371475" y="4463717"/>
            <a:ext cx="5100638" cy="1744579"/>
          </a:xfrm>
          <a:prstGeom prst="foldedCorner">
            <a:avLst>
              <a:gd name="adj" fmla="val 16667"/>
            </a:avLst>
          </a:prstGeom>
          <a:solidFill>
            <a:schemeClr val="accent2">
              <a:lumMod val="20000"/>
              <a:lumOff val="8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8C5D5F82-2DE8-D31E-AE3D-018BD935DE3D}"/>
              </a:ext>
            </a:extLst>
          </p:cNvPr>
          <p:cNvSpPr>
            <a:spLocks noGrp="1"/>
          </p:cNvSpPr>
          <p:nvPr>
            <p:ph idx="16"/>
          </p:nvPr>
        </p:nvSpPr>
        <p:spPr>
          <a:xfrm>
            <a:off x="6057901" y="533401"/>
            <a:ext cx="2686050" cy="5638799"/>
          </a:xfrm>
        </p:spPr>
        <p:txBody>
          <a:bodyPr>
            <a:noAutofit/>
          </a:bodyPr>
          <a:lstStyle>
            <a:lvl1pPr>
              <a:defRPr lang="en-US" dirty="0"/>
            </a:lvl1pPr>
            <a:lvl2pPr>
              <a:defRPr lang="en-US" dirty="0"/>
            </a:lvl2pPr>
            <a:lvl3pPr>
              <a:defRPr lang="en-US" dirty="0"/>
            </a:lvl3pPr>
            <a:lvl4pPr>
              <a:defRPr lang="en-US" dirty="0"/>
            </a:lvl4pPr>
            <a:lvl5pPr>
              <a:defRPr lang="en-US" dirty="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a:xfrm>
            <a:off x="400051" y="6356351"/>
            <a:ext cx="5072062" cy="365125"/>
          </a:xfrm>
        </p:spPr>
        <p:txBody>
          <a:bodyPr wrap="square" lIns="0"/>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28, 2026</a:t>
            </a:fld>
            <a:endParaRPr lang="en-US" dirty="0"/>
          </a:p>
        </p:txBody>
      </p:sp>
      <p:sp>
        <p:nvSpPr>
          <p:cNvPr id="7" name="Rectangle 6">
            <a:extLst>
              <a:ext uri="{FF2B5EF4-FFF2-40B4-BE49-F238E27FC236}">
                <a16:creationId xmlns:a16="http://schemas.microsoft.com/office/drawing/2014/main" id="{155086D0-23A2-1C6B-A4BF-B6E909DA999A}"/>
              </a:ext>
              <a:ext uri="{C183D7F6-B498-43B3-948B-1728B52AA6E4}">
                <adec:decorative xmlns:adec="http://schemas.microsoft.com/office/drawing/2017/decorative" val="1"/>
              </a:ext>
            </a:extLst>
          </p:cNvPr>
          <p:cNvSpPr/>
          <p:nvPr userDrawn="1"/>
        </p:nvSpPr>
        <p:spPr>
          <a:xfrm>
            <a:off x="5679282"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817428547"/>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Keynote Horizontal">
    <p:spTree>
      <p:nvGrpSpPr>
        <p:cNvPr id="1" name=""/>
        <p:cNvGrpSpPr/>
        <p:nvPr/>
      </p:nvGrpSpPr>
      <p:grpSpPr>
        <a:xfrm>
          <a:off x="0" y="0"/>
          <a:ext cx="0" cy="0"/>
          <a:chOff x="0" y="0"/>
          <a:chExt cx="0" cy="0"/>
        </a:xfrm>
      </p:grpSpPr>
      <p:sp>
        <p:nvSpPr>
          <p:cNvPr id="8" name="Title Placeholder 1">
            <a:extLst>
              <a:ext uri="{FF2B5EF4-FFF2-40B4-BE49-F238E27FC236}">
                <a16:creationId xmlns:a16="http://schemas.microsoft.com/office/drawing/2014/main" id="{698A9E75-460B-F928-5105-B8FF5327AB58}"/>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1" name="Text Placeholder 10">
            <a:extLst>
              <a:ext uri="{FF2B5EF4-FFF2-40B4-BE49-F238E27FC236}">
                <a16:creationId xmlns:a16="http://schemas.microsoft.com/office/drawing/2014/main" id="{648759D8-B0A7-2B10-9F64-81A8CC0F5760}"/>
              </a:ext>
            </a:extLst>
          </p:cNvPr>
          <p:cNvSpPr>
            <a:spLocks noGrp="1"/>
          </p:cNvSpPr>
          <p:nvPr>
            <p:ph type="body" sz="quarter" idx="16"/>
          </p:nvPr>
        </p:nvSpPr>
        <p:spPr>
          <a:xfrm>
            <a:off x="371475" y="1676401"/>
            <a:ext cx="8372475" cy="2619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a:extLst>
              <a:ext uri="{FF2B5EF4-FFF2-40B4-BE49-F238E27FC236}">
                <a16:creationId xmlns:a16="http://schemas.microsoft.com/office/drawing/2014/main" id="{2CC02514-7922-9313-80E4-38CE9C0E382E}"/>
              </a:ext>
            </a:extLst>
          </p:cNvPr>
          <p:cNvSpPr>
            <a:spLocks noGrp="1"/>
          </p:cNvSpPr>
          <p:nvPr>
            <p:ph type="body" sz="quarter" idx="15"/>
          </p:nvPr>
        </p:nvSpPr>
        <p:spPr>
          <a:xfrm flipH="1">
            <a:off x="371474" y="4463717"/>
            <a:ext cx="8372474" cy="1744579"/>
          </a:xfrm>
          <a:prstGeom prst="foldedCorner">
            <a:avLst>
              <a:gd name="adj" fmla="val 16667"/>
            </a:avLst>
          </a:prstGeom>
          <a:solidFill>
            <a:schemeClr val="accent1">
              <a:lumMod val="10000"/>
              <a:lumOff val="90000"/>
            </a:schemeClr>
          </a:solidFill>
          <a:ln w="12700" cap="rnd">
            <a:solidFill>
              <a:schemeClr val="accent2"/>
            </a:solidFill>
          </a:ln>
        </p:spPr>
        <p:txBody>
          <a:bodyPr vert="horz" wrap="square" lIns="365760" tIns="91440" rIns="91440" bIns="91440">
            <a:noAutofit/>
          </a:bodyPr>
          <a:lstStyle>
            <a:lvl1pPr marL="0" indent="0">
              <a:buNone/>
              <a:defRPr lang="en-US" sz="1200" b="1" dirty="0"/>
            </a:lvl1pPr>
            <a:lvl2pPr marL="411480" indent="-137160">
              <a:buFont typeface="Arial" panose="020B0604020202020204" pitchFamily="34" charset="0"/>
              <a:buChar char="•"/>
              <a:defRPr lang="en-US" sz="1050" dirty="0"/>
            </a:lvl2pPr>
            <a:lvl3pPr>
              <a:defRPr lang="en-US" sz="1050" dirty="0"/>
            </a:lvl3pPr>
            <a:lvl4pPr>
              <a:defRPr lang="en-US" sz="1050" dirty="0"/>
            </a:lvl4pPr>
            <a:lvl5pPr>
              <a:defRPr lang="en-US" sz="1050" dirty="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79F717B5-930A-9245-9888-15FD3932C27E}"/>
              </a:ext>
            </a:extLst>
          </p:cNvPr>
          <p:cNvSpPr>
            <a:spLocks noGrp="1"/>
          </p:cNvSpPr>
          <p:nvPr>
            <p:ph type="ftr" sz="quarter" idx="11"/>
          </p:nvPr>
        </p:nvSpPr>
        <p:spPr/>
        <p:txBody>
          <a:bodyPr/>
          <a:lstStyle/>
          <a:p>
            <a:endParaRPr lang="en-US" dirty="0"/>
          </a:p>
        </p:txBody>
      </p:sp>
      <p:sp>
        <p:nvSpPr>
          <p:cNvPr id="4" name="Date Placeholder 3">
            <a:extLst>
              <a:ext uri="{FF2B5EF4-FFF2-40B4-BE49-F238E27FC236}">
                <a16:creationId xmlns:a16="http://schemas.microsoft.com/office/drawing/2014/main" id="{FCF93DBC-D2B3-EAA9-B573-4CBB1A9ECD37}"/>
              </a:ext>
            </a:extLst>
          </p:cNvPr>
          <p:cNvSpPr>
            <a:spLocks noGrp="1"/>
          </p:cNvSpPr>
          <p:nvPr>
            <p:ph type="dt" sz="half" idx="10"/>
          </p:nvPr>
        </p:nvSpPr>
        <p:spPr/>
        <p:txBody>
          <a:bodyPr/>
          <a:lstStyle/>
          <a:p>
            <a:fld id="{7012927F-A0F2-4B8B-8583-E7E57526878C}" type="datetime4">
              <a:rPr lang="en-US" smtClean="0"/>
              <a:t>April 28, 2026</a:t>
            </a:fld>
            <a:endParaRPr lang="en-US" dirty="0"/>
          </a:p>
        </p:txBody>
      </p:sp>
      <p:sp>
        <p:nvSpPr>
          <p:cNvPr id="6" name="Slide Number Placeholder 5">
            <a:extLst>
              <a:ext uri="{FF2B5EF4-FFF2-40B4-BE49-F238E27FC236}">
                <a16:creationId xmlns:a16="http://schemas.microsoft.com/office/drawing/2014/main" id="{07533FE6-6102-A20B-2C52-DA18949D10CE}"/>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141627139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1" name="Title Placeholder 1">
            <a:extLst>
              <a:ext uri="{FF2B5EF4-FFF2-40B4-BE49-F238E27FC236}">
                <a16:creationId xmlns:a16="http://schemas.microsoft.com/office/drawing/2014/main" id="{03A0C87A-E909-99E5-543B-B8CA963FA44D}"/>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21" name="Text Placeholder 20">
            <a:extLst>
              <a:ext uri="{FF2B5EF4-FFF2-40B4-BE49-F238E27FC236}">
                <a16:creationId xmlns:a16="http://schemas.microsoft.com/office/drawing/2014/main" id="{43EC354D-D331-C418-3300-B354E37BE146}"/>
              </a:ext>
            </a:extLst>
          </p:cNvPr>
          <p:cNvSpPr>
            <a:spLocks noGrp="1"/>
          </p:cNvSpPr>
          <p:nvPr>
            <p:ph type="body" sz="quarter" idx="13"/>
          </p:nvPr>
        </p:nvSpPr>
        <p:spPr>
          <a:xfrm>
            <a:off x="371475" y="1981200"/>
            <a:ext cx="4036219" cy="4191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2">
            <a:extLst>
              <a:ext uri="{FF2B5EF4-FFF2-40B4-BE49-F238E27FC236}">
                <a16:creationId xmlns:a16="http://schemas.microsoft.com/office/drawing/2014/main" id="{8AF89336-B087-2FA3-5FA7-10663E499445}"/>
              </a:ext>
            </a:extLst>
          </p:cNvPr>
          <p:cNvSpPr>
            <a:spLocks noGrp="1"/>
          </p:cNvSpPr>
          <p:nvPr>
            <p:ph type="body" sz="quarter" idx="14"/>
          </p:nvPr>
        </p:nvSpPr>
        <p:spPr>
          <a:xfrm>
            <a:off x="4757737" y="1971675"/>
            <a:ext cx="3986213" cy="421076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615AFFA6-4F88-DA05-B2CA-9691F408E98F}"/>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0AD51180-8907-F3FB-F8E0-201D1BE61650}"/>
              </a:ext>
            </a:extLst>
          </p:cNvPr>
          <p:cNvSpPr>
            <a:spLocks noGrp="1"/>
          </p:cNvSpPr>
          <p:nvPr>
            <p:ph type="dt" sz="half" idx="10"/>
          </p:nvPr>
        </p:nvSpPr>
        <p:spPr/>
        <p:txBody>
          <a:bodyPr/>
          <a:lstStyle/>
          <a:p>
            <a:fld id="{91B5BA03-1E8A-4A71-9375-E941FF070046}" type="datetime4">
              <a:rPr lang="en-US" smtClean="0"/>
              <a:t>April 28, 2026</a:t>
            </a:fld>
            <a:endParaRPr lang="en-US" dirty="0"/>
          </a:p>
        </p:txBody>
      </p:sp>
      <p:sp>
        <p:nvSpPr>
          <p:cNvPr id="7" name="Slide Number Placeholder 6">
            <a:extLst>
              <a:ext uri="{FF2B5EF4-FFF2-40B4-BE49-F238E27FC236}">
                <a16:creationId xmlns:a16="http://schemas.microsoft.com/office/drawing/2014/main" id="{A7C96C78-7C87-2BC7-8FE9-856E3E375E71}"/>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420869807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BA45-4981-AC22-EC96-99A5E0901D64}"/>
              </a:ext>
            </a:extLst>
          </p:cNvPr>
          <p:cNvSpPr>
            <a:spLocks noGrp="1"/>
          </p:cNvSpPr>
          <p:nvPr>
            <p:ph type="title"/>
          </p:nvPr>
        </p:nvSpPr>
        <p:spPr>
          <a:xfrm>
            <a:off x="942975" y="461962"/>
            <a:ext cx="3629025" cy="1527094"/>
          </a:xfrm>
        </p:spPr>
        <p:txBody>
          <a:bodyPr anchor="t">
            <a:normAutofit/>
          </a:bodyPr>
          <a:lstStyle>
            <a:lvl1pPr>
              <a:defRPr lang="en-US" dirty="0"/>
            </a:lvl1pPr>
          </a:lstStyle>
          <a:p>
            <a:r>
              <a:rPr lang="en-US"/>
              <a:t>Click to edit Master title style</a:t>
            </a:r>
            <a:endParaRPr lang="en-US" dirty="0"/>
          </a:p>
        </p:txBody>
      </p:sp>
      <p:sp>
        <p:nvSpPr>
          <p:cNvPr id="5" name="Date Placeholder 4">
            <a:extLst>
              <a:ext uri="{FF2B5EF4-FFF2-40B4-BE49-F238E27FC236}">
                <a16:creationId xmlns:a16="http://schemas.microsoft.com/office/drawing/2014/main" id="{D0273643-F605-4790-3956-B453E9FC90CB}"/>
              </a:ext>
            </a:extLst>
          </p:cNvPr>
          <p:cNvSpPr>
            <a:spLocks noGrp="1"/>
          </p:cNvSpPr>
          <p:nvPr>
            <p:ph type="dt" sz="half" idx="10"/>
          </p:nvPr>
        </p:nvSpPr>
        <p:spPr/>
        <p:txBody>
          <a:bodyPr/>
          <a:lstStyle/>
          <a:p>
            <a:fld id="{2DF188F8-67CB-419F-AAD4-5AB1C4EFBB40}" type="datetime4">
              <a:rPr lang="en-US" smtClean="0"/>
              <a:t>April 28, 2026</a:t>
            </a:fld>
            <a:endParaRPr lang="en-US" dirty="0"/>
          </a:p>
        </p:txBody>
      </p:sp>
      <p:sp>
        <p:nvSpPr>
          <p:cNvPr id="6" name="Footer Placeholder 5">
            <a:extLst>
              <a:ext uri="{FF2B5EF4-FFF2-40B4-BE49-F238E27FC236}">
                <a16:creationId xmlns:a16="http://schemas.microsoft.com/office/drawing/2014/main" id="{B0265AF8-0057-EBA2-2E30-0B741139752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5ADE8A-3AB5-3C00-B26E-3F6DD6EA52F2}"/>
              </a:ext>
            </a:extLst>
          </p:cNvPr>
          <p:cNvSpPr>
            <a:spLocks noGrp="1"/>
          </p:cNvSpPr>
          <p:nvPr>
            <p:ph type="sldNum" sz="quarter" idx="12"/>
          </p:nvPr>
        </p:nvSpPr>
        <p:spPr/>
        <p:txBody>
          <a:bodyPr/>
          <a:lstStyle/>
          <a:p>
            <a:fld id="{BCDE79FB-97BA-492B-8D57-F1373F9ADA95}" type="slidenum">
              <a:rPr lang="en-US" smtClean="0"/>
              <a:t>‹#›</a:t>
            </a:fld>
            <a:endParaRPr lang="en-US" dirty="0"/>
          </a:p>
        </p:txBody>
      </p:sp>
      <p:sp>
        <p:nvSpPr>
          <p:cNvPr id="16" name="Text Placeholder 15">
            <a:extLst>
              <a:ext uri="{FF2B5EF4-FFF2-40B4-BE49-F238E27FC236}">
                <a16:creationId xmlns:a16="http://schemas.microsoft.com/office/drawing/2014/main" id="{581ED5FB-5036-27D9-26F4-B48307D67C6E}"/>
              </a:ext>
            </a:extLst>
          </p:cNvPr>
          <p:cNvSpPr>
            <a:spLocks noGrp="1"/>
          </p:cNvSpPr>
          <p:nvPr>
            <p:ph type="body" sz="quarter" idx="13"/>
          </p:nvPr>
        </p:nvSpPr>
        <p:spPr>
          <a:xfrm>
            <a:off x="371475" y="2181225"/>
            <a:ext cx="4200525" cy="40005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17">
            <a:extLst>
              <a:ext uri="{FF2B5EF4-FFF2-40B4-BE49-F238E27FC236}">
                <a16:creationId xmlns:a16="http://schemas.microsoft.com/office/drawing/2014/main" id="{B0ACB72E-F2A9-AC8B-FAC7-489B4728504C}"/>
              </a:ext>
            </a:extLst>
          </p:cNvPr>
          <p:cNvSpPr>
            <a:spLocks noGrp="1"/>
          </p:cNvSpPr>
          <p:nvPr>
            <p:ph type="body" sz="quarter" idx="14"/>
          </p:nvPr>
        </p:nvSpPr>
        <p:spPr>
          <a:xfrm>
            <a:off x="4843462" y="457201"/>
            <a:ext cx="3900488" cy="572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4393318"/>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13" name="Title Placeholder 1">
            <a:extLst>
              <a:ext uri="{FF2B5EF4-FFF2-40B4-BE49-F238E27FC236}">
                <a16:creationId xmlns:a16="http://schemas.microsoft.com/office/drawing/2014/main" id="{197228CF-7CDD-26CC-CA47-4AF0A314BDEA}"/>
              </a:ext>
            </a:extLst>
          </p:cNvPr>
          <p:cNvSpPr>
            <a:spLocks noGrp="1"/>
          </p:cNvSpPr>
          <p:nvPr>
            <p:ph type="title"/>
          </p:nvPr>
        </p:nvSpPr>
        <p:spPr>
          <a:xfrm>
            <a:off x="942975" y="457200"/>
            <a:ext cx="3629025" cy="1219200"/>
          </a:xfrm>
          <a:prstGeom prst="rect">
            <a:avLst/>
          </a:prstGeom>
          <a:noFill/>
        </p:spPr>
        <p:txBody>
          <a:bodyPr vert="horz" lIns="0" tIns="0" rIns="0" bIns="0" rtlCol="0" anchor="t">
            <a:normAutofit/>
          </a:bodyPr>
          <a:lstStyle/>
          <a:p>
            <a:r>
              <a:rPr lang="en-US"/>
              <a:t>Click to edit Master title style</a:t>
            </a:r>
            <a:endParaRPr lang="en-US" dirty="0"/>
          </a:p>
        </p:txBody>
      </p:sp>
      <p:sp>
        <p:nvSpPr>
          <p:cNvPr id="12" name="Text Placeholder 11">
            <a:extLst>
              <a:ext uri="{FF2B5EF4-FFF2-40B4-BE49-F238E27FC236}">
                <a16:creationId xmlns:a16="http://schemas.microsoft.com/office/drawing/2014/main" id="{C277CEE6-13A0-6BA8-8A3C-EA3A8B9CA323}"/>
              </a:ext>
            </a:extLst>
          </p:cNvPr>
          <p:cNvSpPr>
            <a:spLocks noGrp="1"/>
          </p:cNvSpPr>
          <p:nvPr>
            <p:ph type="body" sz="quarter" idx="13"/>
          </p:nvPr>
        </p:nvSpPr>
        <p:spPr>
          <a:xfrm>
            <a:off x="370332" y="2152650"/>
            <a:ext cx="4201668" cy="40195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Picture Placeholder 2">
            <a:extLst>
              <a:ext uri="{FF2B5EF4-FFF2-40B4-BE49-F238E27FC236}">
                <a16:creationId xmlns:a16="http://schemas.microsoft.com/office/drawing/2014/main" id="{5E24E62B-01AB-F5DE-E2D4-85B1DECC92BB}"/>
              </a:ext>
              <a:ext uri="{C183D7F6-B498-43B3-948B-1728B52AA6E4}">
                <adec:decorative xmlns:adec="http://schemas.microsoft.com/office/drawing/2017/decorative" val="1"/>
              </a:ext>
            </a:extLst>
          </p:cNvPr>
          <p:cNvSpPr>
            <a:spLocks noGrp="1"/>
          </p:cNvSpPr>
          <p:nvPr>
            <p:ph type="pic" idx="1"/>
          </p:nvPr>
        </p:nvSpPr>
        <p:spPr>
          <a:xfrm>
            <a:off x="4872037" y="0"/>
            <a:ext cx="4271963" cy="68580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Rectangle 7">
            <a:extLst>
              <a:ext uri="{FF2B5EF4-FFF2-40B4-BE49-F238E27FC236}">
                <a16:creationId xmlns:a16="http://schemas.microsoft.com/office/drawing/2014/main" id="{4C33291D-BE72-DBF6-5318-1BD0E7127EE8}"/>
              </a:ext>
              <a:ext uri="{C183D7F6-B498-43B3-948B-1728B52AA6E4}">
                <adec:decorative xmlns:adec="http://schemas.microsoft.com/office/drawing/2017/decorative" val="1"/>
              </a:ext>
            </a:extLst>
          </p:cNvPr>
          <p:cNvSpPr/>
          <p:nvPr/>
        </p:nvSpPr>
        <p:spPr>
          <a:xfrm>
            <a:off x="8139966" y="6356351"/>
            <a:ext cx="1004034" cy="365125"/>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Footer Placeholder 5">
            <a:extLst>
              <a:ext uri="{FF2B5EF4-FFF2-40B4-BE49-F238E27FC236}">
                <a16:creationId xmlns:a16="http://schemas.microsoft.com/office/drawing/2014/main" id="{21138100-AC14-9CC0-AD86-426AD89D4336}"/>
              </a:ext>
            </a:extLst>
          </p:cNvPr>
          <p:cNvSpPr>
            <a:spLocks noGrp="1"/>
          </p:cNvSpPr>
          <p:nvPr>
            <p:ph type="ftr" sz="quarter" idx="11"/>
          </p:nvPr>
        </p:nvSpPr>
        <p:spPr/>
        <p:txBody>
          <a:bodyPr/>
          <a:lstStyle/>
          <a:p>
            <a:endParaRPr lang="en-US" dirty="0"/>
          </a:p>
        </p:txBody>
      </p:sp>
      <p:sp>
        <p:nvSpPr>
          <p:cNvPr id="5" name="Date Placeholder 4">
            <a:extLst>
              <a:ext uri="{FF2B5EF4-FFF2-40B4-BE49-F238E27FC236}">
                <a16:creationId xmlns:a16="http://schemas.microsoft.com/office/drawing/2014/main" id="{1D796E23-B521-5C07-85E1-BA73A20DB266}"/>
              </a:ext>
            </a:extLst>
          </p:cNvPr>
          <p:cNvSpPr>
            <a:spLocks noGrp="1"/>
          </p:cNvSpPr>
          <p:nvPr>
            <p:ph type="dt" sz="half" idx="10"/>
          </p:nvPr>
        </p:nvSpPr>
        <p:spPr/>
        <p:txBody>
          <a:bodyPr/>
          <a:lstStyle/>
          <a:p>
            <a:fld id="{E710D0B2-8800-4E48-BDCE-A19E57C7C5AF}" type="datetime4">
              <a:rPr lang="en-US" smtClean="0"/>
              <a:t>April 28, 2026</a:t>
            </a:fld>
            <a:endParaRPr lang="en-US" dirty="0"/>
          </a:p>
        </p:txBody>
      </p:sp>
      <p:sp>
        <p:nvSpPr>
          <p:cNvPr id="7" name="Slide Number Placeholder 6">
            <a:extLst>
              <a:ext uri="{FF2B5EF4-FFF2-40B4-BE49-F238E27FC236}">
                <a16:creationId xmlns:a16="http://schemas.microsoft.com/office/drawing/2014/main" id="{742A00A7-6A1E-80A0-8EB9-F7F0592559B3}"/>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373536053"/>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DB285AF9-0372-9C81-F75D-2589F4F48723}"/>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34181889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Slide with Social">
    <p:spTree>
      <p:nvGrpSpPr>
        <p:cNvPr id="1" name=""/>
        <p:cNvGrpSpPr/>
        <p:nvPr/>
      </p:nvGrpSpPr>
      <p:grpSpPr>
        <a:xfrm>
          <a:off x="0" y="0"/>
          <a:ext cx="0" cy="0"/>
          <a:chOff x="0" y="0"/>
          <a:chExt cx="0" cy="0"/>
        </a:xfrm>
      </p:grpSpPr>
      <p:sp>
        <p:nvSpPr>
          <p:cNvPr id="19" name="Title 1">
            <a:extLst>
              <a:ext uri="{FF2B5EF4-FFF2-40B4-BE49-F238E27FC236}">
                <a16:creationId xmlns:a16="http://schemas.microsoft.com/office/drawing/2014/main" id="{021CF500-4BD3-92C6-CCBD-156DED65A672}"/>
              </a:ext>
            </a:extLst>
          </p:cNvPr>
          <p:cNvSpPr>
            <a:spLocks noGrp="1"/>
          </p:cNvSpPr>
          <p:nvPr>
            <p:ph type="title"/>
          </p:nvPr>
        </p:nvSpPr>
        <p:spPr>
          <a:xfrm>
            <a:off x="398152" y="1430449"/>
            <a:ext cx="4173848" cy="1848259"/>
          </a:xfrm>
        </p:spPr>
        <p:txBody>
          <a:bodyPr anchor="ctr"/>
          <a:lstStyle>
            <a:lvl1pPr>
              <a:defRPr sz="3000"/>
            </a:lvl1pPr>
          </a:lstStyle>
          <a:p>
            <a:r>
              <a:rPr lang="en-US"/>
              <a:t>Click to edit Master title style</a:t>
            </a:r>
            <a:endParaRPr lang="en-US" dirty="0"/>
          </a:p>
        </p:txBody>
      </p:sp>
      <p:sp>
        <p:nvSpPr>
          <p:cNvPr id="22" name="Text Placeholder 22">
            <a:extLst>
              <a:ext uri="{FF2B5EF4-FFF2-40B4-BE49-F238E27FC236}">
                <a16:creationId xmlns:a16="http://schemas.microsoft.com/office/drawing/2014/main" id="{5BFBC12E-0B6E-E8C7-9088-B497FB49171C}"/>
              </a:ext>
            </a:extLst>
          </p:cNvPr>
          <p:cNvSpPr>
            <a:spLocks noGrp="1"/>
          </p:cNvSpPr>
          <p:nvPr>
            <p:ph type="body" sz="quarter" idx="13"/>
          </p:nvPr>
        </p:nvSpPr>
        <p:spPr>
          <a:xfrm>
            <a:off x="398152" y="3501137"/>
            <a:ext cx="4173848"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5679282"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6" name="TextBox 5">
            <a:extLst>
              <a:ext uri="{FF2B5EF4-FFF2-40B4-BE49-F238E27FC236}">
                <a16:creationId xmlns:a16="http://schemas.microsoft.com/office/drawing/2014/main" id="{62E7750B-0863-BB91-0C67-54B5E9B868D6}"/>
              </a:ext>
            </a:extLst>
          </p:cNvPr>
          <p:cNvSpPr txBox="1"/>
          <p:nvPr userDrawn="1"/>
        </p:nvSpPr>
        <p:spPr>
          <a:xfrm>
            <a:off x="6024657" y="1370524"/>
            <a:ext cx="2719293" cy="300082"/>
          </a:xfrm>
          <a:prstGeom prst="rect">
            <a:avLst/>
          </a:prstGeom>
          <a:noFill/>
        </p:spPr>
        <p:txBody>
          <a:bodyPr wrap="square" rtlCol="0">
            <a:spAutoFit/>
          </a:bodyPr>
          <a:lstStyle/>
          <a:p>
            <a:r>
              <a:rPr lang="en-US" sz="1350" b="1" dirty="0"/>
              <a:t>Learn More</a:t>
            </a:r>
          </a:p>
        </p:txBody>
      </p:sp>
      <p:sp>
        <p:nvSpPr>
          <p:cNvPr id="7" name="TextBox 6">
            <a:extLst>
              <a:ext uri="{FF2B5EF4-FFF2-40B4-BE49-F238E27FC236}">
                <a16:creationId xmlns:a16="http://schemas.microsoft.com/office/drawing/2014/main" id="{3B961C0C-432D-CBAD-EA65-6543DA81C252}"/>
              </a:ext>
            </a:extLst>
          </p:cNvPr>
          <p:cNvSpPr txBox="1"/>
          <p:nvPr userDrawn="1"/>
        </p:nvSpPr>
        <p:spPr>
          <a:xfrm>
            <a:off x="6041159" y="1783081"/>
            <a:ext cx="2490693" cy="276999"/>
          </a:xfrm>
          <a:prstGeom prst="rect">
            <a:avLst/>
          </a:prstGeom>
          <a:noFill/>
        </p:spPr>
        <p:txBody>
          <a:bodyPr wrap="square" rtlCol="0">
            <a:spAutoFit/>
          </a:bodyPr>
          <a:lstStyle/>
          <a:p>
            <a:r>
              <a:rPr lang="en-US" sz="1200" dirty="0">
                <a:solidFill>
                  <a:srgbClr val="00829B"/>
                </a:solidFill>
              </a:rPr>
              <a:t>www.ercot.com</a:t>
            </a:r>
          </a:p>
        </p:txBody>
      </p:sp>
      <p:sp>
        <p:nvSpPr>
          <p:cNvPr id="8" name="TextBox 7">
            <a:extLst>
              <a:ext uri="{FF2B5EF4-FFF2-40B4-BE49-F238E27FC236}">
                <a16:creationId xmlns:a16="http://schemas.microsoft.com/office/drawing/2014/main" id="{74781169-74C0-5084-B1E5-21B24E64EBD9}"/>
              </a:ext>
            </a:extLst>
          </p:cNvPr>
          <p:cNvSpPr txBox="1"/>
          <p:nvPr userDrawn="1"/>
        </p:nvSpPr>
        <p:spPr>
          <a:xfrm>
            <a:off x="6024657" y="2442045"/>
            <a:ext cx="2719293" cy="300082"/>
          </a:xfrm>
          <a:prstGeom prst="rect">
            <a:avLst/>
          </a:prstGeom>
          <a:noFill/>
        </p:spPr>
        <p:txBody>
          <a:bodyPr wrap="square" rtlCol="0">
            <a:spAutoFit/>
          </a:bodyPr>
          <a:lstStyle/>
          <a:p>
            <a:r>
              <a:rPr lang="en-US" sz="1350" b="1" dirty="0"/>
              <a:t>Download ERCOT Mobile App</a:t>
            </a:r>
          </a:p>
        </p:txBody>
      </p:sp>
      <p:pic>
        <p:nvPicPr>
          <p:cNvPr id="9" name="Graphic 8" descr="Google play logo on the left and App Store logo on the right">
            <a:extLst>
              <a:ext uri="{FF2B5EF4-FFF2-40B4-BE49-F238E27FC236}">
                <a16:creationId xmlns:a16="http://schemas.microsoft.com/office/drawing/2014/main" id="{4CC00E98-A942-2688-815D-B898449C0BC2}"/>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2"/>
              </a:ext>
            </a:extLst>
          </a:blip>
          <a:stretch>
            <a:fillRect/>
          </a:stretch>
        </p:blipFill>
        <p:spPr>
          <a:xfrm>
            <a:off x="6256026" y="2987764"/>
            <a:ext cx="1976343" cy="367447"/>
          </a:xfrm>
          <a:prstGeom prst="rect">
            <a:avLst/>
          </a:prstGeom>
        </p:spPr>
      </p:pic>
      <p:sp>
        <p:nvSpPr>
          <p:cNvPr id="10" name="TextBox 9">
            <a:extLst>
              <a:ext uri="{FF2B5EF4-FFF2-40B4-BE49-F238E27FC236}">
                <a16:creationId xmlns:a16="http://schemas.microsoft.com/office/drawing/2014/main" id="{1EBBA5BE-9DD2-6EE7-CE28-D076D6D33E94}"/>
              </a:ext>
            </a:extLst>
          </p:cNvPr>
          <p:cNvSpPr txBox="1"/>
          <p:nvPr userDrawn="1"/>
        </p:nvSpPr>
        <p:spPr>
          <a:xfrm>
            <a:off x="6041159" y="3786789"/>
            <a:ext cx="2719293" cy="300082"/>
          </a:xfrm>
          <a:prstGeom prst="rect">
            <a:avLst/>
          </a:prstGeom>
          <a:noFill/>
        </p:spPr>
        <p:txBody>
          <a:bodyPr wrap="square" rtlCol="0">
            <a:spAutoFit/>
          </a:bodyPr>
          <a:lstStyle/>
          <a:p>
            <a:r>
              <a:rPr lang="en-US" sz="1350" b="1" dirty="0"/>
              <a:t>Connect With Us</a:t>
            </a:r>
          </a:p>
        </p:txBody>
      </p:sp>
      <p:pic>
        <p:nvPicPr>
          <p:cNvPr id="11" name="Graphic 10" descr="Instagram icon">
            <a:extLst>
              <a:ext uri="{FF2B5EF4-FFF2-40B4-BE49-F238E27FC236}">
                <a16:creationId xmlns:a16="http://schemas.microsoft.com/office/drawing/2014/main" id="{808F1D0F-170C-B600-9B14-471787DABDB6}"/>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6244597" y="4359747"/>
            <a:ext cx="236246" cy="314995"/>
          </a:xfrm>
          <a:prstGeom prst="rect">
            <a:avLst/>
          </a:prstGeom>
        </p:spPr>
      </p:pic>
      <p:sp>
        <p:nvSpPr>
          <p:cNvPr id="12" name="TextBox 11">
            <a:extLst>
              <a:ext uri="{FF2B5EF4-FFF2-40B4-BE49-F238E27FC236}">
                <a16:creationId xmlns:a16="http://schemas.microsoft.com/office/drawing/2014/main" id="{80EB4558-FE65-DD30-A396-E7A22D6A4264}"/>
              </a:ext>
            </a:extLst>
          </p:cNvPr>
          <p:cNvSpPr txBox="1"/>
          <p:nvPr userDrawn="1"/>
        </p:nvSpPr>
        <p:spPr>
          <a:xfrm>
            <a:off x="6536605" y="4378550"/>
            <a:ext cx="2324048" cy="253916"/>
          </a:xfrm>
          <a:prstGeom prst="rect">
            <a:avLst/>
          </a:prstGeom>
          <a:noFill/>
        </p:spPr>
        <p:txBody>
          <a:bodyPr wrap="square" rtlCol="0">
            <a:spAutoFit/>
          </a:bodyPr>
          <a:lstStyle/>
          <a:p>
            <a:r>
              <a:rPr lang="en-US" sz="1050" dirty="0"/>
              <a:t>facebook.com/ERCOTISO</a:t>
            </a:r>
          </a:p>
        </p:txBody>
      </p:sp>
      <p:pic>
        <p:nvPicPr>
          <p:cNvPr id="13" name="Graphic 12" descr="Twitter or X  icon">
            <a:extLst>
              <a:ext uri="{FF2B5EF4-FFF2-40B4-BE49-F238E27FC236}">
                <a16:creationId xmlns:a16="http://schemas.microsoft.com/office/drawing/2014/main" id="{787C2377-716C-DE29-E499-06278CE1DB08}"/>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4"/>
              </a:ext>
            </a:extLst>
          </a:blip>
          <a:stretch>
            <a:fillRect/>
          </a:stretch>
        </p:blipFill>
        <p:spPr>
          <a:xfrm>
            <a:off x="6244597" y="4816174"/>
            <a:ext cx="236246" cy="314995"/>
          </a:xfrm>
          <a:prstGeom prst="rect">
            <a:avLst/>
          </a:prstGeom>
        </p:spPr>
      </p:pic>
      <p:sp>
        <p:nvSpPr>
          <p:cNvPr id="14" name="TextBox 13">
            <a:extLst>
              <a:ext uri="{FF2B5EF4-FFF2-40B4-BE49-F238E27FC236}">
                <a16:creationId xmlns:a16="http://schemas.microsoft.com/office/drawing/2014/main" id="{D6BFB969-D759-088E-D454-9701B3843365}"/>
              </a:ext>
            </a:extLst>
          </p:cNvPr>
          <p:cNvSpPr txBox="1"/>
          <p:nvPr userDrawn="1"/>
        </p:nvSpPr>
        <p:spPr>
          <a:xfrm>
            <a:off x="6536604" y="4823175"/>
            <a:ext cx="1581098" cy="230832"/>
          </a:xfrm>
          <a:prstGeom prst="rect">
            <a:avLst/>
          </a:prstGeom>
          <a:noFill/>
        </p:spPr>
        <p:txBody>
          <a:bodyPr wrap="square" lIns="68580" tIns="34290" rIns="68580" bIns="34290" rtlCol="0" anchor="t">
            <a:spAutoFit/>
          </a:bodyPr>
          <a:lstStyle/>
          <a:p>
            <a:r>
              <a:rPr lang="en-US" sz="1050" dirty="0"/>
              <a:t>x.com/ercot_iso</a:t>
            </a:r>
          </a:p>
        </p:txBody>
      </p:sp>
      <p:pic>
        <p:nvPicPr>
          <p:cNvPr id="15" name="Graphic 14" descr="LinkedIn icon">
            <a:extLst>
              <a:ext uri="{FF2B5EF4-FFF2-40B4-BE49-F238E27FC236}">
                <a16:creationId xmlns:a16="http://schemas.microsoft.com/office/drawing/2014/main" id="{44604974-1959-249D-D54A-C4A63E150B5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5"/>
              </a:ext>
            </a:extLst>
          </a:blip>
          <a:srcRect/>
          <a:stretch/>
        </p:blipFill>
        <p:spPr>
          <a:xfrm>
            <a:off x="6244597" y="5292079"/>
            <a:ext cx="236246" cy="314995"/>
          </a:xfrm>
          <a:prstGeom prst="rect">
            <a:avLst/>
          </a:prstGeom>
        </p:spPr>
      </p:pic>
      <p:sp>
        <p:nvSpPr>
          <p:cNvPr id="16" name="TextBox 15">
            <a:extLst>
              <a:ext uri="{FF2B5EF4-FFF2-40B4-BE49-F238E27FC236}">
                <a16:creationId xmlns:a16="http://schemas.microsoft.com/office/drawing/2014/main" id="{2405696A-1EA6-9F4D-1D36-33EB7B0D95CF}"/>
              </a:ext>
            </a:extLst>
          </p:cNvPr>
          <p:cNvSpPr txBox="1"/>
          <p:nvPr userDrawn="1"/>
        </p:nvSpPr>
        <p:spPr>
          <a:xfrm>
            <a:off x="6536605" y="5299080"/>
            <a:ext cx="2349263" cy="230832"/>
          </a:xfrm>
          <a:prstGeom prst="rect">
            <a:avLst/>
          </a:prstGeom>
          <a:noFill/>
        </p:spPr>
        <p:txBody>
          <a:bodyPr wrap="square" lIns="68580" tIns="34290" rIns="68580" bIns="34290" rtlCol="0" anchor="t">
            <a:spAutoFit/>
          </a:bodyPr>
          <a:lstStyle/>
          <a:p>
            <a:r>
              <a:rPr lang="en-US" sz="1050" dirty="0"/>
              <a:t>linkedin.com/company/ercot</a:t>
            </a:r>
          </a:p>
        </p:txBody>
      </p:sp>
      <p:pic>
        <p:nvPicPr>
          <p:cNvPr id="17" name="Graphic 16" descr="Instagram icon">
            <a:extLst>
              <a:ext uri="{FF2B5EF4-FFF2-40B4-BE49-F238E27FC236}">
                <a16:creationId xmlns:a16="http://schemas.microsoft.com/office/drawing/2014/main" id="{253A132C-4DFA-62F1-D25A-9C176280377F}"/>
              </a:ext>
              <a:ext uri="{C183D7F6-B498-43B3-948B-1728B52AA6E4}">
                <adec:decorative xmlns:adec="http://schemas.microsoft.com/office/drawing/2017/decorative" val="0"/>
              </a:ext>
            </a:extLst>
          </p:cNvPr>
          <p:cNvPicPr>
            <a:picLocks noChangeAspect="1"/>
          </p:cNvPicPr>
          <p:nvPr userDrawn="1"/>
        </p:nvPicPr>
        <p:blipFill>
          <a:blip>
            <a:extLst>
              <a:ext uri="{96DAC541-7B7A-43D3-8B79-37D633B846F1}">
                <asvg:svgBlip xmlns:asvg="http://schemas.microsoft.com/office/drawing/2016/SVG/main" r:embed="rId6"/>
              </a:ext>
            </a:extLst>
          </a:blip>
          <a:stretch>
            <a:fillRect/>
          </a:stretch>
        </p:blipFill>
        <p:spPr>
          <a:xfrm>
            <a:off x="6244596" y="5773360"/>
            <a:ext cx="236247" cy="314996"/>
          </a:xfrm>
          <a:prstGeom prst="rect">
            <a:avLst/>
          </a:prstGeom>
        </p:spPr>
      </p:pic>
      <p:sp>
        <p:nvSpPr>
          <p:cNvPr id="18" name="TextBox 17">
            <a:extLst>
              <a:ext uri="{FF2B5EF4-FFF2-40B4-BE49-F238E27FC236}">
                <a16:creationId xmlns:a16="http://schemas.microsoft.com/office/drawing/2014/main" id="{C36F1584-300D-A8F1-CE34-0DF564E44055}"/>
              </a:ext>
              <a:ext uri="{C183D7F6-B498-43B3-948B-1728B52AA6E4}">
                <adec:decorative xmlns:adec="http://schemas.microsoft.com/office/drawing/2017/decorative" val="0"/>
              </a:ext>
            </a:extLst>
          </p:cNvPr>
          <p:cNvSpPr txBox="1"/>
          <p:nvPr userDrawn="1"/>
        </p:nvSpPr>
        <p:spPr>
          <a:xfrm>
            <a:off x="6529591" y="5773359"/>
            <a:ext cx="2349263" cy="230832"/>
          </a:xfrm>
          <a:prstGeom prst="rect">
            <a:avLst/>
          </a:prstGeom>
          <a:noFill/>
        </p:spPr>
        <p:txBody>
          <a:bodyPr wrap="square" lIns="68580" tIns="34290" rIns="68580" bIns="34290" rtlCol="0" anchor="t">
            <a:spAutoFit/>
          </a:bodyPr>
          <a:lstStyle/>
          <a:p>
            <a:r>
              <a:rPr lang="en-US" sz="1050" dirty="0"/>
              <a:t>instagram.com/ercot_iso</a:t>
            </a:r>
          </a:p>
        </p:txBody>
      </p:sp>
      <p:sp>
        <p:nvSpPr>
          <p:cNvPr id="20" name="Footer Placeholder 3">
            <a:extLst>
              <a:ext uri="{FF2B5EF4-FFF2-40B4-BE49-F238E27FC236}">
                <a16:creationId xmlns:a16="http://schemas.microsoft.com/office/drawing/2014/main" id="{7C754C4F-B602-D803-BB7A-BEE1415CE0E5}"/>
              </a:ext>
            </a:extLst>
          </p:cNvPr>
          <p:cNvSpPr>
            <a:spLocks noGrp="1"/>
          </p:cNvSpPr>
          <p:nvPr>
            <p:ph type="ftr" sz="quarter" idx="11"/>
          </p:nvPr>
        </p:nvSpPr>
        <p:spPr>
          <a:xfrm>
            <a:off x="398152" y="6356351"/>
            <a:ext cx="4173848"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535385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9C062-513C-DF24-5E8C-7A974D572078}"/>
              </a:ext>
            </a:extLst>
          </p:cNvPr>
          <p:cNvSpPr>
            <a:spLocks noGrp="1"/>
          </p:cNvSpPr>
          <p:nvPr>
            <p:ph type="ctrTitle"/>
          </p:nvPr>
        </p:nvSpPr>
        <p:spPr>
          <a:xfrm>
            <a:off x="400050" y="1122363"/>
            <a:ext cx="8343900" cy="2387600"/>
          </a:xfrm>
        </p:spPr>
        <p:txBody>
          <a:bodyPr anchor="ctr">
            <a:normAutofit/>
          </a:bodyPr>
          <a:lstStyle>
            <a:lvl1pPr algn="ctr">
              <a:defRPr sz="3000"/>
            </a:lvl1pPr>
          </a:lstStyle>
          <a:p>
            <a:r>
              <a:rPr lang="en-US"/>
              <a:t>Click to edit Master title style</a:t>
            </a:r>
          </a:p>
        </p:txBody>
      </p:sp>
      <p:sp>
        <p:nvSpPr>
          <p:cNvPr id="3" name="Subtitle 2">
            <a:extLst>
              <a:ext uri="{FF2B5EF4-FFF2-40B4-BE49-F238E27FC236}">
                <a16:creationId xmlns:a16="http://schemas.microsoft.com/office/drawing/2014/main" id="{532C3F11-2763-0216-A1B0-5E8B4FA80139}"/>
              </a:ext>
            </a:extLst>
          </p:cNvPr>
          <p:cNvSpPr>
            <a:spLocks noGrp="1"/>
          </p:cNvSpPr>
          <p:nvPr>
            <p:ph type="subTitle" idx="1"/>
          </p:nvPr>
        </p:nvSpPr>
        <p:spPr>
          <a:xfrm>
            <a:off x="400050" y="3602038"/>
            <a:ext cx="8343900" cy="1655762"/>
          </a:xfrm>
        </p:spPr>
        <p:txBody>
          <a:bodyPr wrap="square"/>
          <a:lstStyle>
            <a:lvl1pPr marL="0" indent="0" algn="ctr">
              <a:buNone/>
              <a:defRPr sz="1800" b="1">
                <a:solidFill>
                  <a:srgbClr val="00829B"/>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5" name="Footer Placeholder 4">
            <a:extLst>
              <a:ext uri="{FF2B5EF4-FFF2-40B4-BE49-F238E27FC236}">
                <a16:creationId xmlns:a16="http://schemas.microsoft.com/office/drawing/2014/main" id="{E95C98B8-43D7-C7B4-9956-25AC1BBC5587}"/>
              </a:ext>
            </a:extLst>
          </p:cNvPr>
          <p:cNvSpPr>
            <a:spLocks noGrp="1"/>
          </p:cNvSpPr>
          <p:nvPr>
            <p:ph type="ftr" sz="quarter" idx="11"/>
          </p:nvPr>
        </p:nvSpPr>
        <p:spPr/>
        <p:txBody>
          <a:bodyPr/>
          <a:lstStyle/>
          <a:p>
            <a:r>
              <a:rPr lang="en-US"/>
              <a:t>May 2026 WMS</a:t>
            </a:r>
            <a:endParaRPr lang="en-US" dirty="0"/>
          </a:p>
        </p:txBody>
      </p:sp>
      <p:sp>
        <p:nvSpPr>
          <p:cNvPr id="4" name="Date Placeholder 3">
            <a:extLst>
              <a:ext uri="{FF2B5EF4-FFF2-40B4-BE49-F238E27FC236}">
                <a16:creationId xmlns:a16="http://schemas.microsoft.com/office/drawing/2014/main" id="{C6E9BF30-5D82-5572-733E-882E0C0D3307}"/>
              </a:ext>
            </a:extLst>
          </p:cNvPr>
          <p:cNvSpPr>
            <a:spLocks noGrp="1"/>
          </p:cNvSpPr>
          <p:nvPr>
            <p:ph type="dt" sz="half" idx="10"/>
          </p:nvPr>
        </p:nvSpPr>
        <p:spPr/>
        <p:txBody>
          <a:bodyPr/>
          <a:lstStyle/>
          <a:p>
            <a:endParaRPr lang="en-US" dirty="0"/>
          </a:p>
        </p:txBody>
      </p:sp>
      <p:sp>
        <p:nvSpPr>
          <p:cNvPr id="6" name="Slide Number Placeholder 5">
            <a:extLst>
              <a:ext uri="{FF2B5EF4-FFF2-40B4-BE49-F238E27FC236}">
                <a16:creationId xmlns:a16="http://schemas.microsoft.com/office/drawing/2014/main" id="{BB5906F4-426A-AD9D-021A-D7E95E349F77}"/>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3077265545"/>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Section Slide">
    <p:spTree>
      <p:nvGrpSpPr>
        <p:cNvPr id="1" name=""/>
        <p:cNvGrpSpPr/>
        <p:nvPr/>
      </p:nvGrpSpPr>
      <p:grpSpPr>
        <a:xfrm>
          <a:off x="0" y="0"/>
          <a:ext cx="0" cy="0"/>
          <a:chOff x="0" y="0"/>
          <a:chExt cx="0" cy="0"/>
        </a:xfrm>
      </p:grpSpPr>
      <p:sp>
        <p:nvSpPr>
          <p:cNvPr id="24" name="Title 1">
            <a:extLst>
              <a:ext uri="{FF2B5EF4-FFF2-40B4-BE49-F238E27FC236}">
                <a16:creationId xmlns:a16="http://schemas.microsoft.com/office/drawing/2014/main" id="{0511CB1D-D7A8-8516-A8D6-FDE88BB37837}"/>
              </a:ext>
            </a:extLst>
          </p:cNvPr>
          <p:cNvSpPr>
            <a:spLocks noGrp="1"/>
          </p:cNvSpPr>
          <p:nvPr>
            <p:ph type="title"/>
          </p:nvPr>
        </p:nvSpPr>
        <p:spPr>
          <a:xfrm>
            <a:off x="398151" y="1430449"/>
            <a:ext cx="4173849" cy="1848259"/>
          </a:xfrm>
        </p:spPr>
        <p:txBody>
          <a:bodyPr anchor="ctr"/>
          <a:lstStyle>
            <a:lvl1pPr>
              <a:defRPr sz="3000"/>
            </a:lvl1pPr>
          </a:lstStyle>
          <a:p>
            <a:r>
              <a:rPr lang="en-US"/>
              <a:t>Click to edit Master title style</a:t>
            </a:r>
            <a:endParaRPr lang="en-US" dirty="0"/>
          </a:p>
        </p:txBody>
      </p:sp>
      <p:sp>
        <p:nvSpPr>
          <p:cNvPr id="26" name="Text Placeholder 22">
            <a:extLst>
              <a:ext uri="{FF2B5EF4-FFF2-40B4-BE49-F238E27FC236}">
                <a16:creationId xmlns:a16="http://schemas.microsoft.com/office/drawing/2014/main" id="{7DB85F87-C4AC-5AA2-4395-ABB6B533D5DF}"/>
              </a:ext>
            </a:extLst>
          </p:cNvPr>
          <p:cNvSpPr>
            <a:spLocks noGrp="1"/>
          </p:cNvSpPr>
          <p:nvPr>
            <p:ph type="body" sz="quarter" idx="13"/>
          </p:nvPr>
        </p:nvSpPr>
        <p:spPr>
          <a:xfrm>
            <a:off x="398151" y="3501137"/>
            <a:ext cx="4173849"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25" name="Footer Placeholder 3">
            <a:extLst>
              <a:ext uri="{FF2B5EF4-FFF2-40B4-BE49-F238E27FC236}">
                <a16:creationId xmlns:a16="http://schemas.microsoft.com/office/drawing/2014/main" id="{524951DF-39E3-E4DB-EB22-28C36CEEB99F}"/>
              </a:ext>
            </a:extLst>
          </p:cNvPr>
          <p:cNvSpPr>
            <a:spLocks noGrp="1"/>
          </p:cNvSpPr>
          <p:nvPr>
            <p:ph type="ftr" sz="quarter" idx="11"/>
          </p:nvPr>
        </p:nvSpPr>
        <p:spPr>
          <a:xfrm>
            <a:off x="398152" y="6356351"/>
            <a:ext cx="6007895"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spTree>
    <p:extLst>
      <p:ext uri="{BB962C8B-B14F-4D97-AF65-F5344CB8AC3E}">
        <p14:creationId xmlns:p14="http://schemas.microsoft.com/office/powerpoint/2010/main" val="295553793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Appendix1">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724F3841-022A-64DD-C790-8E712FB9DD3A}"/>
              </a:ext>
              <a:ext uri="{C183D7F6-B498-43B3-948B-1728B52AA6E4}">
                <adec:decorative xmlns:adec="http://schemas.microsoft.com/office/drawing/2017/decorative" val="1"/>
              </a:ext>
            </a:extLst>
          </p:cNvPr>
          <p:cNvSpPr/>
          <p:nvPr userDrawn="1"/>
        </p:nvSpPr>
        <p:spPr>
          <a:xfrm>
            <a:off x="0" y="0"/>
            <a:ext cx="3464719" cy="6858000"/>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pic>
        <p:nvPicPr>
          <p:cNvPr id="19" name="Graphic 18" descr="ERCOT logo">
            <a:extLst>
              <a:ext uri="{FF2B5EF4-FFF2-40B4-BE49-F238E27FC236}">
                <a16:creationId xmlns:a16="http://schemas.microsoft.com/office/drawing/2014/main" id="{B751E01E-9D1B-AB32-9537-F544F49949EB}"/>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3467" y="108221"/>
            <a:ext cx="527762" cy="259285"/>
          </a:xfrm>
          <a:prstGeom prst="rect">
            <a:avLst/>
          </a:prstGeom>
        </p:spPr>
      </p:pic>
      <p:sp>
        <p:nvSpPr>
          <p:cNvPr id="2" name="Title 1">
            <a:extLst>
              <a:ext uri="{FF2B5EF4-FFF2-40B4-BE49-F238E27FC236}">
                <a16:creationId xmlns:a16="http://schemas.microsoft.com/office/drawing/2014/main" id="{C5AB5A33-CD56-3912-4016-20DF30F14CCA}"/>
              </a:ext>
            </a:extLst>
          </p:cNvPr>
          <p:cNvSpPr>
            <a:spLocks noGrp="1"/>
          </p:cNvSpPr>
          <p:nvPr>
            <p:ph type="title"/>
          </p:nvPr>
        </p:nvSpPr>
        <p:spPr>
          <a:xfrm>
            <a:off x="398152" y="1430449"/>
            <a:ext cx="3048168" cy="1848259"/>
          </a:xfrm>
        </p:spPr>
        <p:txBody>
          <a:bodyPr anchor="ctr"/>
          <a:lstStyle>
            <a:lvl1pPr>
              <a:defRPr sz="3000"/>
            </a:lvl1pPr>
          </a:lstStyle>
          <a:p>
            <a:r>
              <a:rPr lang="en-US"/>
              <a:t>Click to edit Master title style</a:t>
            </a:r>
            <a:endParaRPr lang="en-US" dirty="0"/>
          </a:p>
        </p:txBody>
      </p:sp>
      <p:sp>
        <p:nvSpPr>
          <p:cNvPr id="23" name="Text Placeholder 22">
            <a:extLst>
              <a:ext uri="{FF2B5EF4-FFF2-40B4-BE49-F238E27FC236}">
                <a16:creationId xmlns:a16="http://schemas.microsoft.com/office/drawing/2014/main" id="{113BE72E-F22F-EA59-A56F-ACBBDAEAF810}"/>
              </a:ext>
            </a:extLst>
          </p:cNvPr>
          <p:cNvSpPr>
            <a:spLocks noGrp="1"/>
          </p:cNvSpPr>
          <p:nvPr>
            <p:ph type="body" sz="quarter" idx="13"/>
          </p:nvPr>
        </p:nvSpPr>
        <p:spPr>
          <a:xfrm>
            <a:off x="398151" y="3501137"/>
            <a:ext cx="3058826" cy="682625"/>
          </a:xfrm>
        </p:spPr>
        <p:txBody>
          <a:bodyPr wrap="square"/>
          <a:lstStyle>
            <a:lvl1pPr>
              <a:defRPr sz="1800" b="1">
                <a:solidFill>
                  <a:srgbClr val="00829B"/>
                </a:solidFill>
              </a:defRPr>
            </a:lvl1pPr>
            <a:lvl2pPr>
              <a:defRPr sz="1800"/>
            </a:lvl2pPr>
            <a:lvl3pPr>
              <a:defRPr sz="1800"/>
            </a:lvl3pPr>
            <a:lvl4pPr>
              <a:defRPr sz="1800"/>
            </a:lvl4pPr>
            <a:lvl5pPr>
              <a:defRPr sz="1800"/>
            </a:lvl5pPr>
          </a:lstStyle>
          <a:p>
            <a:pPr lvl="0"/>
            <a:r>
              <a:rPr lang="en-US"/>
              <a:t>Click to edit Master text styles</a:t>
            </a:r>
          </a:p>
        </p:txBody>
      </p:sp>
      <p:sp>
        <p:nvSpPr>
          <p:cNvPr id="7" name="Text Placeholder 6">
            <a:extLst>
              <a:ext uri="{FF2B5EF4-FFF2-40B4-BE49-F238E27FC236}">
                <a16:creationId xmlns:a16="http://schemas.microsoft.com/office/drawing/2014/main" id="{6A05AE35-B341-C586-A0DD-9B916DA1D819}"/>
              </a:ext>
            </a:extLst>
          </p:cNvPr>
          <p:cNvSpPr>
            <a:spLocks noGrp="1"/>
          </p:cNvSpPr>
          <p:nvPr>
            <p:ph type="body" sz="quarter" idx="14"/>
          </p:nvPr>
        </p:nvSpPr>
        <p:spPr>
          <a:xfrm>
            <a:off x="3807619" y="1371600"/>
            <a:ext cx="4936331" cy="4800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123DE44-506E-FCA1-8F5C-9F7354AAEC2D}"/>
              </a:ext>
            </a:extLst>
          </p:cNvPr>
          <p:cNvSpPr>
            <a:spLocks noGrp="1"/>
          </p:cNvSpPr>
          <p:nvPr>
            <p:ph type="ftr" sz="quarter" idx="11"/>
          </p:nvPr>
        </p:nvSpPr>
        <p:spPr>
          <a:xfrm>
            <a:off x="398152" y="6356351"/>
            <a:ext cx="6007895" cy="365125"/>
          </a:xfrm>
        </p:spPr>
        <p:txBody>
          <a:bodyPr/>
          <a:lstStyle/>
          <a:p>
            <a:endParaRPr lang="en-US" dirty="0"/>
          </a:p>
        </p:txBody>
      </p:sp>
      <p:sp>
        <p:nvSpPr>
          <p:cNvPr id="3" name="Date Placeholder 2">
            <a:extLst>
              <a:ext uri="{FF2B5EF4-FFF2-40B4-BE49-F238E27FC236}">
                <a16:creationId xmlns:a16="http://schemas.microsoft.com/office/drawing/2014/main" id="{1D2673D5-55DC-3F77-47BD-D5D627A45682}"/>
              </a:ext>
            </a:extLst>
          </p:cNvPr>
          <p:cNvSpPr>
            <a:spLocks noGrp="1"/>
          </p:cNvSpPr>
          <p:nvPr>
            <p:ph type="dt" sz="half" idx="10"/>
          </p:nvPr>
        </p:nvSpPr>
        <p:spPr/>
        <p:txBody>
          <a:bodyPr/>
          <a:lstStyle/>
          <a:p>
            <a:fld id="{4622DDF3-D449-4F98-B894-CB4D05D68FAC}" type="datetime4">
              <a:rPr lang="en-US" smtClean="0"/>
              <a:t>April 28, 2026</a:t>
            </a:fld>
            <a:endParaRPr lang="en-US" dirty="0"/>
          </a:p>
        </p:txBody>
      </p:sp>
      <p:sp>
        <p:nvSpPr>
          <p:cNvPr id="5" name="Slide Number Placeholder 4">
            <a:extLst>
              <a:ext uri="{FF2B5EF4-FFF2-40B4-BE49-F238E27FC236}">
                <a16:creationId xmlns:a16="http://schemas.microsoft.com/office/drawing/2014/main" id="{ECF893AA-09AB-0CA2-8F12-6C9708FCE5A5}"/>
              </a:ext>
            </a:extLst>
          </p:cNvPr>
          <p:cNvSpPr>
            <a:spLocks noGrp="1"/>
          </p:cNvSpPr>
          <p:nvPr>
            <p:ph type="sldNum" sz="quarter" idx="12"/>
          </p:nvPr>
        </p:nvSpPr>
        <p:spPr/>
        <p:txBody>
          <a:bodyPr/>
          <a:lstStyle/>
          <a:p>
            <a:fld id="{BCDE79FB-97BA-492B-8D57-F1373F9ADA95}" type="slidenum">
              <a:rPr lang="en-US" smtClean="0"/>
              <a:t>‹#›</a:t>
            </a:fld>
            <a:endParaRPr lang="en-US" dirty="0"/>
          </a:p>
        </p:txBody>
      </p:sp>
      <p:grpSp>
        <p:nvGrpSpPr>
          <p:cNvPr id="8" name="Group 7" descr="Confidential document label">
            <a:extLst>
              <a:ext uri="{FF2B5EF4-FFF2-40B4-BE49-F238E27FC236}">
                <a16:creationId xmlns:a16="http://schemas.microsoft.com/office/drawing/2014/main" id="{CDD9FF63-9408-EDE4-8E4D-207871A99374}"/>
              </a:ext>
            </a:extLst>
          </p:cNvPr>
          <p:cNvGrpSpPr/>
          <p:nvPr userDrawn="1"/>
        </p:nvGrpSpPr>
        <p:grpSpPr>
          <a:xfrm>
            <a:off x="-68766" y="457200"/>
            <a:ext cx="872228" cy="358775"/>
            <a:chOff x="-91688" y="6362698"/>
            <a:chExt cx="1162970" cy="358775"/>
          </a:xfrm>
        </p:grpSpPr>
        <p:sp>
          <p:nvSpPr>
            <p:cNvPr id="9" name="Rectangle 8">
              <a:extLst>
                <a:ext uri="{FF2B5EF4-FFF2-40B4-BE49-F238E27FC236}">
                  <a16:creationId xmlns:a16="http://schemas.microsoft.com/office/drawing/2014/main" id="{40E25432-F52F-28E3-5AF1-36B3BEC45282}"/>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0" name="TextBox 9">
              <a:extLst>
                <a:ext uri="{FF2B5EF4-FFF2-40B4-BE49-F238E27FC236}">
                  <a16:creationId xmlns:a16="http://schemas.microsoft.com/office/drawing/2014/main" id="{89B3A409-F400-7551-A8C4-6293E631585B}"/>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spTree>
    <p:extLst>
      <p:ext uri="{BB962C8B-B14F-4D97-AF65-F5344CB8AC3E}">
        <p14:creationId xmlns:p14="http://schemas.microsoft.com/office/powerpoint/2010/main" val="3024091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69.xml"/><Relationship Id="rId13" Type="http://schemas.openxmlformats.org/officeDocument/2006/relationships/slideLayout" Target="../slideLayouts/slideLayout74.xml"/><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slideLayout" Target="../slideLayouts/slideLayout73.xml"/><Relationship Id="rId2" Type="http://schemas.openxmlformats.org/officeDocument/2006/relationships/slideLayout" Target="../slideLayouts/slideLayout63.xml"/><Relationship Id="rId16" Type="http://schemas.openxmlformats.org/officeDocument/2006/relationships/image" Target="../media/image5.svg"/><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5" Type="http://schemas.openxmlformats.org/officeDocument/2006/relationships/theme" Target="../theme/theme10.xml"/><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 Id="rId14" Type="http://schemas.openxmlformats.org/officeDocument/2006/relationships/slideLayout" Target="../slideLayouts/slideLayout75.xml"/></Relationships>
</file>

<file path=ppt/slideMasters/_rels/slideMaster11.xml.rels><?xml version="1.0" encoding="UTF-8" standalone="yes"?>
<Relationships xmlns="http://schemas.openxmlformats.org/package/2006/relationships"><Relationship Id="rId3" Type="http://schemas.openxmlformats.org/officeDocument/2006/relationships/theme" Target="../theme/theme11.xml"/><Relationship Id="rId2" Type="http://schemas.openxmlformats.org/officeDocument/2006/relationships/slideLayout" Target="../slideLayouts/slideLayout77.xml"/><Relationship Id="rId1" Type="http://schemas.openxmlformats.org/officeDocument/2006/relationships/slideLayout" Target="../slideLayouts/slideLayout76.xml"/><Relationship Id="rId5" Type="http://schemas.openxmlformats.org/officeDocument/2006/relationships/image" Target="../media/image4.svg"/><Relationship Id="rId4" Type="http://schemas.openxmlformats.org/officeDocument/2006/relationships/image" Target="../media/image3.sv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slideLayout" Target="../slideLayouts/slideLayout90.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slideLayout" Target="../slideLayouts/slideLayout89.xml"/><Relationship Id="rId2" Type="http://schemas.openxmlformats.org/officeDocument/2006/relationships/slideLayout" Target="../slideLayouts/slideLayout79.xml"/><Relationship Id="rId16" Type="http://schemas.openxmlformats.org/officeDocument/2006/relationships/image" Target="../media/image5.svg"/><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5" Type="http://schemas.openxmlformats.org/officeDocument/2006/relationships/theme" Target="../theme/theme1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 Id="rId14" Type="http://schemas.openxmlformats.org/officeDocument/2006/relationships/slideLayout" Target="../slideLayouts/slideLayout9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image" Target="../media/image4.svg"/><Relationship Id="rId5" Type="http://schemas.openxmlformats.org/officeDocument/2006/relationships/image" Target="../media/image3.sv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2" Type="http://schemas.openxmlformats.org/officeDocument/2006/relationships/slideLayout" Target="../slideLayouts/slideLayout10.xml"/><Relationship Id="rId16" Type="http://schemas.openxmlformats.org/officeDocument/2006/relationships/image" Target="../media/image5.svg"/><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5" Type="http://schemas.openxmlformats.org/officeDocument/2006/relationships/theme" Target="../theme/theme4.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slideLayout" Target="../slideLayouts/slideLayout22.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7" Type="http://schemas.openxmlformats.org/officeDocument/2006/relationships/image" Target="../media/image1.pn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12.svg"/><Relationship Id="rId5" Type="http://schemas.openxmlformats.org/officeDocument/2006/relationships/image" Target="../media/image4.svg"/><Relationship Id="rId4" Type="http://schemas.openxmlformats.org/officeDocument/2006/relationships/image" Target="../media/image11.sv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18" Type="http://schemas.openxmlformats.org/officeDocument/2006/relationships/image" Target="../media/image5.svg"/><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17" Type="http://schemas.openxmlformats.org/officeDocument/2006/relationships/theme" Target="../theme/theme6.xml"/><Relationship Id="rId2" Type="http://schemas.openxmlformats.org/officeDocument/2006/relationships/slideLayout" Target="../slideLayouts/slideLayout26.xml"/><Relationship Id="rId16" Type="http://schemas.openxmlformats.org/officeDocument/2006/relationships/slideLayout" Target="../slideLayouts/slideLayout40.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43.xml"/><Relationship Id="rId7" Type="http://schemas.openxmlformats.org/officeDocument/2006/relationships/image" Target="../media/image1.png"/><Relationship Id="rId2" Type="http://schemas.openxmlformats.org/officeDocument/2006/relationships/slideLayout" Target="../slideLayouts/slideLayout42.xml"/><Relationship Id="rId1" Type="http://schemas.openxmlformats.org/officeDocument/2006/relationships/slideLayout" Target="../slideLayouts/slideLayout41.xml"/><Relationship Id="rId6" Type="http://schemas.openxmlformats.org/officeDocument/2006/relationships/image" Target="../media/image4.svg"/><Relationship Id="rId5" Type="http://schemas.openxmlformats.org/officeDocument/2006/relationships/image" Target="../media/image3.svg"/><Relationship Id="rId4" Type="http://schemas.openxmlformats.org/officeDocument/2006/relationships/theme" Target="../theme/theme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18" Type="http://schemas.openxmlformats.org/officeDocument/2006/relationships/image" Target="../media/image5.svg"/><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17" Type="http://schemas.openxmlformats.org/officeDocument/2006/relationships/theme" Target="../theme/theme8.xml"/><Relationship Id="rId2" Type="http://schemas.openxmlformats.org/officeDocument/2006/relationships/slideLayout" Target="../slideLayouts/slideLayout45.xml"/><Relationship Id="rId16" Type="http://schemas.openxmlformats.org/officeDocument/2006/relationships/slideLayout" Target="../slideLayouts/slideLayout59.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slideLayout" Target="../slideLayouts/slideLayout58.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_rels/slideMaster9.xml.rels><?xml version="1.0" encoding="UTF-8" standalone="yes"?>
<Relationships xmlns="http://schemas.openxmlformats.org/package/2006/relationships"><Relationship Id="rId3" Type="http://schemas.openxmlformats.org/officeDocument/2006/relationships/theme" Target="../theme/theme9.xml"/><Relationship Id="rId2" Type="http://schemas.openxmlformats.org/officeDocument/2006/relationships/slideLayout" Target="../slideLayouts/slideLayout61.xml"/><Relationship Id="rId1" Type="http://schemas.openxmlformats.org/officeDocument/2006/relationships/slideLayout" Target="../slideLayouts/slideLayout60.xml"/><Relationship Id="rId6" Type="http://schemas.openxmlformats.org/officeDocument/2006/relationships/image" Target="../media/image1.png"/><Relationship Id="rId5" Type="http://schemas.openxmlformats.org/officeDocument/2006/relationships/image" Target="../media/image4.svg"/><Relationship Id="rId4" Type="http://schemas.openxmlformats.org/officeDocument/2006/relationships/image" Target="../media/image3.sv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400050" y="1706252"/>
            <a:ext cx="83439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6537663" y="6356351"/>
            <a:ext cx="2079955" cy="365125"/>
          </a:xfrm>
          <a:prstGeom prst="rect">
            <a:avLst/>
          </a:prstGeom>
        </p:spPr>
        <p:txBody>
          <a:bodyPr vert="horz" lIns="0" tIns="0" rIns="0" bIns="0" rtlCol="0" anchor="ctr"/>
          <a:lstStyle>
            <a:lvl1pPr algn="ctr">
              <a:defRPr sz="900">
                <a:solidFill>
                  <a:srgbClr val="5B6770"/>
                </a:solidFill>
              </a:defRPr>
            </a:lvl1pPr>
          </a:lstStyle>
          <a:p>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400050" y="6356351"/>
            <a:ext cx="6007895" cy="365125"/>
          </a:xfrm>
          <a:prstGeom prst="rect">
            <a:avLst/>
          </a:prstGeom>
          <a:solidFill>
            <a:schemeClr val="bg1"/>
          </a:solidFill>
        </p:spPr>
        <p:txBody>
          <a:bodyPr vert="horz" lIns="0" tIns="0" rIns="0" bIns="0" rtlCol="0" anchor="ctr"/>
          <a:lstStyle>
            <a:lvl1pPr algn="l">
              <a:defRPr sz="900">
                <a:solidFill>
                  <a:srgbClr val="5B6770"/>
                </a:solidFill>
              </a:defRPr>
            </a:lvl1pPr>
          </a:lstStyle>
          <a:p>
            <a:r>
              <a:rPr lang="en-US"/>
              <a:t>May 2026 WMS</a:t>
            </a:r>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8743950" y="6356351"/>
            <a:ext cx="400050" cy="365125"/>
          </a:xfrm>
          <a:prstGeom prst="rect">
            <a:avLst/>
          </a:prstGeom>
          <a:solidFill>
            <a:schemeClr val="bg1"/>
          </a:solidFill>
        </p:spPr>
        <p:txBody>
          <a:bodyPr vert="horz" wrap="square" lIns="91440" tIns="45720" rIns="91440" bIns="45720" rtlCol="0" anchor="ctr">
            <a:normAutofit/>
          </a:bodyPr>
          <a:lstStyle>
            <a:lvl1pPr algn="ctr">
              <a:defRPr sz="9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a:extLst>
              <a:ext uri="{96DAC541-7B7A-43D3-8B79-37D633B846F1}">
                <asvg:svgBlip xmlns:asvg="http://schemas.microsoft.com/office/drawing/2016/SVG/main" r:embed="rId16"/>
              </a:ext>
            </a:extLst>
          </a:blip>
          <a:srcRect/>
          <a:stretch/>
        </p:blipFill>
        <p:spPr>
          <a:xfrm>
            <a:off x="103467" y="108221"/>
            <a:ext cx="52776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p:nvGrpSpPr>
        <p:grpSpPr>
          <a:xfrm>
            <a:off x="-68766" y="457200"/>
            <a:ext cx="872228"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spTree>
    <p:extLst>
      <p:ext uri="{BB962C8B-B14F-4D97-AF65-F5344CB8AC3E}">
        <p14:creationId xmlns:p14="http://schemas.microsoft.com/office/powerpoint/2010/main" val="1789889187"/>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 id="2147483739" r:id="rId14"/>
  </p:sldLayoutIdLst>
  <p:hf hdr="0" dt="0"/>
  <p:txStyles>
    <p:titleStyle>
      <a:lvl1pPr algn="l" defTabSz="685800" rtl="0" eaLnBrk="1" latinLnBrk="0" hangingPunct="1">
        <a:lnSpc>
          <a:spcPct val="90000"/>
        </a:lnSpc>
        <a:spcBef>
          <a:spcPct val="0"/>
        </a:spcBef>
        <a:buNone/>
        <a:defRPr sz="1800" b="1" kern="1200">
          <a:solidFill>
            <a:schemeClr val="tx1"/>
          </a:solidFill>
          <a:latin typeface="+mj-lt"/>
          <a:ea typeface="+mj-ea"/>
          <a:cs typeface="+mj-cs"/>
        </a:defRPr>
      </a:lvl1pPr>
    </p:titleStyle>
    <p:bodyStyle>
      <a:lvl1pPr marL="0" indent="0" algn="l" defTabSz="685800" rtl="0" eaLnBrk="1" latinLnBrk="0" hangingPunct="1">
        <a:lnSpc>
          <a:spcPct val="100000"/>
        </a:lnSpc>
        <a:spcBef>
          <a:spcPts val="225"/>
        </a:spcBef>
        <a:spcAft>
          <a:spcPts val="225"/>
        </a:spcAft>
        <a:buFont typeface="Arial" panose="020B0604020202020204" pitchFamily="34" charset="0"/>
        <a:buNone/>
        <a:defRPr sz="1200" b="0" kern="1200">
          <a:solidFill>
            <a:schemeClr val="tx1"/>
          </a:solidFill>
          <a:latin typeface="+mn-lt"/>
          <a:ea typeface="+mn-ea"/>
          <a:cs typeface="+mn-cs"/>
        </a:defRPr>
      </a:lvl1pPr>
      <a:lvl2pPr marL="41148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2pPr>
      <a:lvl3pPr marL="54864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3pPr>
      <a:lvl4pPr marL="68580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4pPr>
      <a:lvl5pPr marL="82296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sldGuideLst>
    </p:ext>
  </p:extLst>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rcRect l="59827" t="14818" r="10238" b="43257"/>
          <a:stretch>
            <a:fillRect/>
          </a:stretch>
        </p:blipFill>
        <p:spPr>
          <a:xfrm>
            <a:off x="-1" y="-1"/>
            <a:ext cx="9144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p:nvSpPr>
        <p:spPr>
          <a:xfrm>
            <a:off x="-1" y="0"/>
            <a:ext cx="4572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30917" y="1125953"/>
            <a:ext cx="181941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p:nvSpPr>
        <p:spPr>
          <a:xfrm>
            <a:off x="-68766" y="503044"/>
            <a:ext cx="872228" cy="196208"/>
          </a:xfrm>
          <a:prstGeom prst="rect">
            <a:avLst/>
          </a:prstGeom>
          <a:noFill/>
        </p:spPr>
        <p:txBody>
          <a:bodyPr wrap="square" rtlCol="0">
            <a:spAutoFit/>
          </a:bodyPr>
          <a:lstStyle/>
          <a:p>
            <a:pPr algn="ctr"/>
            <a:r>
              <a:rPr lang="en-US" sz="675"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p:nvGrpSpPr>
        <p:grpSpPr>
          <a:xfrm>
            <a:off x="-68766" y="457200"/>
            <a:ext cx="872228"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spTree>
    <p:extLst>
      <p:ext uri="{BB962C8B-B14F-4D97-AF65-F5344CB8AC3E}">
        <p14:creationId xmlns:p14="http://schemas.microsoft.com/office/powerpoint/2010/main" val="2875061075"/>
      </p:ext>
    </p:extLst>
  </p:cSld>
  <p:clrMap bg1="lt1" tx1="dk1" bg2="lt2" tx2="dk2" accent1="accent1" accent2="accent2" accent3="accent3" accent4="accent4" accent5="accent5" accent6="accent6" hlink="hlink" folHlink="folHlink"/>
  <p:sldLayoutIdLst>
    <p:sldLayoutId id="2147483741" r:id="rId1"/>
    <p:sldLayoutId id="2147483742" r:id="rId2"/>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400050" y="1706252"/>
            <a:ext cx="83439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6537663" y="6356351"/>
            <a:ext cx="2079955" cy="365125"/>
          </a:xfrm>
          <a:prstGeom prst="rect">
            <a:avLst/>
          </a:prstGeom>
        </p:spPr>
        <p:txBody>
          <a:bodyPr vert="horz" lIns="0" tIns="0" rIns="0" bIns="0" rtlCol="0" anchor="ctr"/>
          <a:lstStyle>
            <a:lvl1pPr algn="ctr">
              <a:defRPr sz="900">
                <a:solidFill>
                  <a:srgbClr val="5B6770"/>
                </a:solidFill>
              </a:defRPr>
            </a:lvl1pPr>
          </a:lstStyle>
          <a:p>
            <a:fld id="{B145F6E8-FE0B-4A87-A96D-6C3DE3AC3724}" type="datetime4">
              <a:rPr lang="en-US" smtClean="0"/>
              <a:t>April 28, 2026</a:t>
            </a:fld>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400050" y="6356351"/>
            <a:ext cx="6007895" cy="365125"/>
          </a:xfrm>
          <a:prstGeom prst="rect">
            <a:avLst/>
          </a:prstGeom>
          <a:solidFill>
            <a:schemeClr val="bg1"/>
          </a:solidFill>
        </p:spPr>
        <p:txBody>
          <a:bodyPr vert="horz" lIns="0" tIns="0" rIns="0" bIns="0" rtlCol="0" anchor="ctr"/>
          <a:lstStyle>
            <a:lvl1pPr algn="l">
              <a:defRPr sz="900">
                <a:solidFill>
                  <a:srgbClr val="5B6770"/>
                </a:solidFill>
              </a:defRPr>
            </a:lvl1pPr>
          </a:lstStyle>
          <a:p>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8743950" y="6356351"/>
            <a:ext cx="400050" cy="365125"/>
          </a:xfrm>
          <a:prstGeom prst="rect">
            <a:avLst/>
          </a:prstGeom>
          <a:solidFill>
            <a:schemeClr val="bg1"/>
          </a:solidFill>
        </p:spPr>
        <p:txBody>
          <a:bodyPr vert="horz" wrap="square" lIns="91440" tIns="45720" rIns="91440" bIns="45720" rtlCol="0" anchor="ctr">
            <a:normAutofit/>
          </a:bodyPr>
          <a:lstStyle>
            <a:lvl1pPr algn="ctr">
              <a:defRPr sz="9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a:extLst>
              <a:ext uri="{96DAC541-7B7A-43D3-8B79-37D633B846F1}">
                <asvg:svgBlip xmlns:asvg="http://schemas.microsoft.com/office/drawing/2016/SVG/main" r:embed="rId16"/>
              </a:ext>
            </a:extLst>
          </a:blip>
          <a:srcRect/>
          <a:stretch/>
        </p:blipFill>
        <p:spPr>
          <a:xfrm>
            <a:off x="103467" y="108221"/>
            <a:ext cx="52776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p:nvGrpSpPr>
        <p:grpSpPr>
          <a:xfrm>
            <a:off x="-68766" y="457200"/>
            <a:ext cx="872228"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spTree>
    <p:extLst>
      <p:ext uri="{BB962C8B-B14F-4D97-AF65-F5344CB8AC3E}">
        <p14:creationId xmlns:p14="http://schemas.microsoft.com/office/powerpoint/2010/main" val="3120202830"/>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Lst>
  <p:hf hdr="0" ftr="0" dt="0"/>
  <p:txStyles>
    <p:titleStyle>
      <a:lvl1pPr algn="l" defTabSz="685800" rtl="0" eaLnBrk="1" latinLnBrk="0" hangingPunct="1">
        <a:lnSpc>
          <a:spcPct val="90000"/>
        </a:lnSpc>
        <a:spcBef>
          <a:spcPct val="0"/>
        </a:spcBef>
        <a:buNone/>
        <a:defRPr sz="1800" b="1" kern="1200">
          <a:solidFill>
            <a:schemeClr val="tx1"/>
          </a:solidFill>
          <a:latin typeface="+mj-lt"/>
          <a:ea typeface="+mj-ea"/>
          <a:cs typeface="+mj-cs"/>
        </a:defRPr>
      </a:lvl1pPr>
    </p:titleStyle>
    <p:bodyStyle>
      <a:lvl1pPr marL="0" indent="0" algn="l" defTabSz="685800" rtl="0" eaLnBrk="1" latinLnBrk="0" hangingPunct="1">
        <a:lnSpc>
          <a:spcPct val="100000"/>
        </a:lnSpc>
        <a:spcBef>
          <a:spcPts val="225"/>
        </a:spcBef>
        <a:spcAft>
          <a:spcPts val="225"/>
        </a:spcAft>
        <a:buFont typeface="Arial" panose="020B0604020202020204" pitchFamily="34" charset="0"/>
        <a:buNone/>
        <a:defRPr sz="1200" b="0" kern="1200">
          <a:solidFill>
            <a:schemeClr val="tx1"/>
          </a:solidFill>
          <a:latin typeface="+mn-lt"/>
          <a:ea typeface="+mn-ea"/>
          <a:cs typeface="+mn-cs"/>
        </a:defRPr>
      </a:lvl1pPr>
      <a:lvl2pPr marL="41148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2pPr>
      <a:lvl3pPr marL="54864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3pPr>
      <a:lvl4pPr marL="68580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4pPr>
      <a:lvl5pPr marL="82296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May 2026 WMS</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1" r:id="rId4"/>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rcRect l="59827" t="14818" r="10238" b="43257"/>
          <a:stretch>
            <a:fillRect/>
          </a:stretch>
        </p:blipFill>
        <p:spPr>
          <a:xfrm>
            <a:off x="-1" y="-1"/>
            <a:ext cx="9144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p:nvSpPr>
        <p:spPr>
          <a:xfrm>
            <a:off x="-1" y="0"/>
            <a:ext cx="4572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730917" y="1125953"/>
            <a:ext cx="181941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p:nvSpPr>
        <p:spPr>
          <a:xfrm>
            <a:off x="-68766" y="503044"/>
            <a:ext cx="872228" cy="196208"/>
          </a:xfrm>
          <a:prstGeom prst="rect">
            <a:avLst/>
          </a:prstGeom>
          <a:noFill/>
        </p:spPr>
        <p:txBody>
          <a:bodyPr wrap="square" rtlCol="0">
            <a:spAutoFit/>
          </a:bodyPr>
          <a:lstStyle/>
          <a:p>
            <a:pPr algn="ctr"/>
            <a:r>
              <a:rPr lang="en-US" sz="675"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p:nvGrpSpPr>
        <p:grpSpPr>
          <a:xfrm>
            <a:off x="-68766" y="457200"/>
            <a:ext cx="872228"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sp>
        <p:nvSpPr>
          <p:cNvPr id="4" name="Rectangle 3">
            <a:extLst>
              <a:ext uri="{FF2B5EF4-FFF2-40B4-BE49-F238E27FC236}">
                <a16:creationId xmlns:a16="http://schemas.microsoft.com/office/drawing/2014/main" id="{D0A19192-E45D-0C91-AAB0-DBA690470BC9}"/>
              </a:ext>
            </a:extLst>
          </p:cNvPr>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1A03F72-E5B2-EE42-ED9D-BEADCAC3E5CD}"/>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372100264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guide id="3" orient="horz" pos="2160" userDrawn="1">
          <p15:clr>
            <a:srgbClr val="F26B43"/>
          </p15:clr>
        </p15:guide>
        <p15:guide id="4" pos="288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400050" y="1706252"/>
            <a:ext cx="83439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6537663" y="6356351"/>
            <a:ext cx="2079955" cy="365125"/>
          </a:xfrm>
          <a:prstGeom prst="rect">
            <a:avLst/>
          </a:prstGeom>
        </p:spPr>
        <p:txBody>
          <a:bodyPr vert="horz" lIns="0" tIns="0" rIns="0" bIns="0" rtlCol="0" anchor="ctr"/>
          <a:lstStyle>
            <a:lvl1pPr algn="ctr">
              <a:defRPr sz="900">
                <a:solidFill>
                  <a:srgbClr val="5B6770"/>
                </a:solidFill>
              </a:defRPr>
            </a:lvl1pPr>
          </a:lstStyle>
          <a:p>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400050" y="6356351"/>
            <a:ext cx="6007895" cy="365125"/>
          </a:xfrm>
          <a:prstGeom prst="rect">
            <a:avLst/>
          </a:prstGeom>
          <a:solidFill>
            <a:schemeClr val="bg1"/>
          </a:solidFill>
        </p:spPr>
        <p:txBody>
          <a:bodyPr vert="horz" lIns="0" tIns="0" rIns="0" bIns="0" rtlCol="0" anchor="ctr"/>
          <a:lstStyle>
            <a:lvl1pPr algn="l">
              <a:defRPr sz="900">
                <a:solidFill>
                  <a:srgbClr val="5B6770"/>
                </a:solidFill>
              </a:defRPr>
            </a:lvl1pPr>
          </a:lstStyle>
          <a:p>
            <a:r>
              <a:rPr lang="en-US"/>
              <a:t>May 2026 WMS</a:t>
            </a:r>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8743950" y="6356351"/>
            <a:ext cx="400050" cy="365125"/>
          </a:xfrm>
          <a:prstGeom prst="rect">
            <a:avLst/>
          </a:prstGeom>
          <a:solidFill>
            <a:schemeClr val="bg1"/>
          </a:solidFill>
        </p:spPr>
        <p:txBody>
          <a:bodyPr vert="horz" wrap="square" lIns="91440" tIns="45720" rIns="91440" bIns="45720" rtlCol="0" anchor="ctr">
            <a:normAutofit/>
          </a:bodyPr>
          <a:lstStyle>
            <a:lvl1pPr algn="ctr">
              <a:defRPr sz="9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a:extLst>
              <a:ext uri="{96DAC541-7B7A-43D3-8B79-37D633B846F1}">
                <asvg:svgBlip xmlns:asvg="http://schemas.microsoft.com/office/drawing/2016/SVG/main" r:embed="rId16"/>
              </a:ext>
            </a:extLst>
          </a:blip>
          <a:srcRect/>
          <a:stretch/>
        </p:blipFill>
        <p:spPr>
          <a:xfrm>
            <a:off x="103467" y="108221"/>
            <a:ext cx="52776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p:nvGrpSpPr>
        <p:grpSpPr>
          <a:xfrm>
            <a:off x="-68766" y="457200"/>
            <a:ext cx="872228"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spTree>
    <p:extLst>
      <p:ext uri="{BB962C8B-B14F-4D97-AF65-F5344CB8AC3E}">
        <p14:creationId xmlns:p14="http://schemas.microsoft.com/office/powerpoint/2010/main" val="755157409"/>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Lst>
  <p:hf hdr="0" dt="0"/>
  <p:txStyles>
    <p:titleStyle>
      <a:lvl1pPr algn="l" defTabSz="685800" rtl="0" eaLnBrk="1" latinLnBrk="0" hangingPunct="1">
        <a:lnSpc>
          <a:spcPct val="90000"/>
        </a:lnSpc>
        <a:spcBef>
          <a:spcPct val="0"/>
        </a:spcBef>
        <a:buNone/>
        <a:defRPr sz="1800" b="1" kern="1200">
          <a:solidFill>
            <a:schemeClr val="tx1"/>
          </a:solidFill>
          <a:latin typeface="+mj-lt"/>
          <a:ea typeface="+mj-ea"/>
          <a:cs typeface="+mj-cs"/>
        </a:defRPr>
      </a:lvl1pPr>
    </p:titleStyle>
    <p:bodyStyle>
      <a:lvl1pPr marL="0" indent="0" algn="l" defTabSz="685800" rtl="0" eaLnBrk="1" latinLnBrk="0" hangingPunct="1">
        <a:lnSpc>
          <a:spcPct val="100000"/>
        </a:lnSpc>
        <a:spcBef>
          <a:spcPts val="225"/>
        </a:spcBef>
        <a:spcAft>
          <a:spcPts val="225"/>
        </a:spcAft>
        <a:buFont typeface="Arial" panose="020B0604020202020204" pitchFamily="34" charset="0"/>
        <a:buNone/>
        <a:defRPr sz="1200" b="0" kern="1200">
          <a:solidFill>
            <a:schemeClr val="tx1"/>
          </a:solidFill>
          <a:latin typeface="+mn-lt"/>
          <a:ea typeface="+mn-ea"/>
          <a:cs typeface="+mn-cs"/>
        </a:defRPr>
      </a:lvl1pPr>
      <a:lvl2pPr marL="41148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2pPr>
      <a:lvl3pPr marL="54864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3pPr>
      <a:lvl4pPr marL="68580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4pPr>
      <a:lvl5pPr marL="82296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5" name="Graphic 4">
            <a:extLst>
              <a:ext uri="{FF2B5EF4-FFF2-40B4-BE49-F238E27FC236}">
                <a16:creationId xmlns:a16="http://schemas.microsoft.com/office/drawing/2014/main" id="{F4E8A821-1BD9-4724-ABD6-A004261DBA5A}"/>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rcRect l="69294" r="17425" b="64931"/>
          <a:stretch>
            <a:fillRect/>
          </a:stretch>
        </p:blipFill>
        <p:spPr>
          <a:xfrm>
            <a:off x="-9028" y="1898901"/>
            <a:ext cx="3883544" cy="4959099"/>
          </a:xfrm>
          <a:prstGeom prst="rect">
            <a:avLst/>
          </a:prstGeom>
        </p:spPr>
      </p:pic>
      <p:sp>
        <p:nvSpPr>
          <p:cNvPr id="4" name="Rectangle 3">
            <a:extLst>
              <a:ext uri="{FF2B5EF4-FFF2-40B4-BE49-F238E27FC236}">
                <a16:creationId xmlns:a16="http://schemas.microsoft.com/office/drawing/2014/main" id="{269B874E-0B1C-F0E0-1F78-1DB99791C606}"/>
              </a:ext>
              <a:ext uri="{C183D7F6-B498-43B3-948B-1728B52AA6E4}">
                <adec:decorative xmlns:adec="http://schemas.microsoft.com/office/drawing/2017/decorative" val="1"/>
              </a:ext>
            </a:extLst>
          </p:cNvPr>
          <p:cNvSpPr>
            <a:spLocks/>
          </p:cNvSpPr>
          <p:nvPr/>
        </p:nvSpPr>
        <p:spPr>
          <a:xfrm>
            <a:off x="-1" y="0"/>
            <a:ext cx="3883543" cy="6858000"/>
          </a:xfrm>
          <a:prstGeom prst="rect">
            <a:avLst/>
          </a:prstGeom>
          <a:gradFill flip="none" rotWithShape="1">
            <a:gsLst>
              <a:gs pos="0">
                <a:schemeClr val="bg1">
                  <a:alpha val="0"/>
                </a:schemeClr>
              </a:gs>
              <a:gs pos="51000">
                <a:schemeClr val="accent2">
                  <a:lumMod val="40000"/>
                  <a:lumOff val="60000"/>
                  <a:alpha val="7000"/>
                </a:schemeClr>
              </a:gs>
              <a:gs pos="71000">
                <a:schemeClr val="accent2">
                  <a:lumMod val="75000"/>
                  <a:alpha val="84000"/>
                </a:schemeClr>
              </a:gs>
              <a:gs pos="98000">
                <a:schemeClr val="accent1">
                  <a:lumMod val="60000"/>
                </a:schemeClr>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Graphic 12" descr="ERCOT logo white">
            <a:extLst>
              <a:ext uri="{FF2B5EF4-FFF2-40B4-BE49-F238E27FC236}">
                <a16:creationId xmlns:a16="http://schemas.microsoft.com/office/drawing/2014/main" id="{A295165F-8CE0-DDCA-5237-2B932188DD79}"/>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09244" y="1008990"/>
            <a:ext cx="1577356" cy="771516"/>
          </a:xfrm>
          <a:prstGeom prst="rect">
            <a:avLst/>
          </a:prstGeom>
          <a:effectLst>
            <a:outerShdw blurRad="50800" dist="12700" dir="10800000" algn="r" rotWithShape="0">
              <a:schemeClr val="tx2">
                <a:alpha val="40000"/>
              </a:schemeClr>
            </a:outerShdw>
          </a:effectLst>
        </p:spPr>
      </p:pic>
      <p:grpSp>
        <p:nvGrpSpPr>
          <p:cNvPr id="30" name="Group 29">
            <a:extLst>
              <a:ext uri="{FF2B5EF4-FFF2-40B4-BE49-F238E27FC236}">
                <a16:creationId xmlns:a16="http://schemas.microsoft.com/office/drawing/2014/main" id="{DD94268F-72AD-EE70-3337-945488081EE5}"/>
              </a:ext>
              <a:ext uri="{C183D7F6-B498-43B3-948B-1728B52AA6E4}">
                <adec:decorative xmlns:adec="http://schemas.microsoft.com/office/drawing/2017/decorative" val="1"/>
              </a:ext>
            </a:extLst>
          </p:cNvPr>
          <p:cNvGrpSpPr/>
          <p:nvPr/>
        </p:nvGrpSpPr>
        <p:grpSpPr>
          <a:xfrm>
            <a:off x="-9027" y="-453125"/>
            <a:ext cx="4661807" cy="2536941"/>
            <a:chOff x="296901" y="-453125"/>
            <a:chExt cx="6215742" cy="2536941"/>
          </a:xfrm>
        </p:grpSpPr>
        <p:pic>
          <p:nvPicPr>
            <p:cNvPr id="31" name="Graphic 30">
              <a:extLst>
                <a:ext uri="{FF2B5EF4-FFF2-40B4-BE49-F238E27FC236}">
                  <a16:creationId xmlns:a16="http://schemas.microsoft.com/office/drawing/2014/main" id="{620D9D1C-0D11-F9BF-6CB8-0072234DE737}"/>
                </a:ext>
              </a:extLst>
            </p:cNvPr>
            <p:cNvPicPr>
              <a:picLocks noChangeAspect="1"/>
            </p:cNvPicPr>
            <p:nvPr userDrawn="1"/>
          </p:nvPicPr>
          <p:blipFill>
            <a:blip>
              <a:alphaModFix/>
              <a:extLst>
                <a:ext uri="{96DAC541-7B7A-43D3-8B79-37D633B846F1}">
                  <asvg:svgBlip xmlns:asvg="http://schemas.microsoft.com/office/drawing/2016/SVG/main" r:embed="rId6"/>
                </a:ext>
              </a:extLst>
            </a:blip>
            <a:srcRect l="14378" r="42058"/>
            <a:stretch>
              <a:fillRect/>
            </a:stretch>
          </p:blipFill>
          <p:spPr>
            <a:xfrm>
              <a:off x="296901" y="-453125"/>
              <a:ext cx="5799099" cy="2536941"/>
            </a:xfrm>
            <a:prstGeom prst="rect">
              <a:avLst/>
            </a:prstGeom>
            <a:effectLst>
              <a:outerShdw blurRad="50800" dist="12700" dir="18900000" algn="bl" rotWithShape="0">
                <a:schemeClr val="accent2">
                  <a:alpha val="77000"/>
                </a:schemeClr>
              </a:outerShdw>
            </a:effectLst>
          </p:spPr>
        </p:pic>
        <p:sp>
          <p:nvSpPr>
            <p:cNvPr id="32" name="Rectangle 31">
              <a:extLst>
                <a:ext uri="{FF2B5EF4-FFF2-40B4-BE49-F238E27FC236}">
                  <a16:creationId xmlns:a16="http://schemas.microsoft.com/office/drawing/2014/main" id="{BE807B22-4246-6A28-9709-E96598351F1A}"/>
                </a:ext>
              </a:extLst>
            </p:cNvPr>
            <p:cNvSpPr/>
            <p:nvPr userDrawn="1"/>
          </p:nvSpPr>
          <p:spPr>
            <a:xfrm>
              <a:off x="5559728" y="465826"/>
              <a:ext cx="952915" cy="322763"/>
            </a:xfrm>
            <a:prstGeom prst="rect">
              <a:avLst/>
            </a:prstGeom>
            <a:gradFill>
              <a:gsLst>
                <a:gs pos="81000">
                  <a:schemeClr val="bg1">
                    <a:alpha val="32000"/>
                  </a:schemeClr>
                </a:gs>
                <a:gs pos="46000">
                  <a:schemeClr val="bg1"/>
                </a:gs>
                <a:gs pos="100000">
                  <a:schemeClr val="bg1">
                    <a:alpha val="0"/>
                  </a:schemeClr>
                </a:gs>
              </a:gsLst>
              <a:lin ang="108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grpSp>
      <p:grpSp>
        <p:nvGrpSpPr>
          <p:cNvPr id="2" name="Group 1" descr="Confidential document label">
            <a:extLst>
              <a:ext uri="{FF2B5EF4-FFF2-40B4-BE49-F238E27FC236}">
                <a16:creationId xmlns:a16="http://schemas.microsoft.com/office/drawing/2014/main" id="{33B31530-9659-8513-E19D-8F34ED57D0FF}"/>
              </a:ext>
            </a:extLst>
          </p:cNvPr>
          <p:cNvGrpSpPr/>
          <p:nvPr/>
        </p:nvGrpSpPr>
        <p:grpSpPr>
          <a:xfrm>
            <a:off x="-68766" y="457200"/>
            <a:ext cx="872228" cy="358775"/>
            <a:chOff x="-91688" y="6362698"/>
            <a:chExt cx="1162970" cy="358775"/>
          </a:xfrm>
        </p:grpSpPr>
        <p:sp>
          <p:nvSpPr>
            <p:cNvPr id="3" name="Rectangle 2">
              <a:extLst>
                <a:ext uri="{FF2B5EF4-FFF2-40B4-BE49-F238E27FC236}">
                  <a16:creationId xmlns:a16="http://schemas.microsoft.com/office/drawing/2014/main" id="{48E04321-1D5D-8912-E36E-E1086CA6F30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9" name="TextBox 8">
              <a:extLst>
                <a:ext uri="{FF2B5EF4-FFF2-40B4-BE49-F238E27FC236}">
                  <a16:creationId xmlns:a16="http://schemas.microsoft.com/office/drawing/2014/main" id="{561D07FC-2B1F-AD1B-1D64-A6EC42DD709E}"/>
                </a:ext>
              </a:extLst>
            </p:cNvPr>
            <p:cNvSpPr txBox="1"/>
            <p:nvPr/>
          </p:nvSpPr>
          <p:spPr>
            <a:xfrm>
              <a:off x="-91688" y="6427015"/>
              <a:ext cx="1162970" cy="196208"/>
            </a:xfrm>
            <a:prstGeom prst="rect">
              <a:avLst/>
            </a:prstGeom>
            <a:noFill/>
          </p:spPr>
          <p:txBody>
            <a:bodyPr wrap="square" rtlCol="0">
              <a:spAutoFit/>
            </a:bodyPr>
            <a:lstStyle/>
            <a:p>
              <a:pPr algn="ctr"/>
              <a:r>
                <a:rPr lang="en-US" sz="675" b="1" spc="45" baseline="0" dirty="0">
                  <a:solidFill>
                    <a:schemeClr val="bg1"/>
                  </a:solidFill>
                </a:rPr>
                <a:t>PUBLIC</a:t>
              </a:r>
            </a:p>
          </p:txBody>
        </p:sp>
      </p:grpSp>
      <p:sp>
        <p:nvSpPr>
          <p:cNvPr id="6" name="Rectangle 5">
            <a:extLst>
              <a:ext uri="{FF2B5EF4-FFF2-40B4-BE49-F238E27FC236}">
                <a16:creationId xmlns:a16="http://schemas.microsoft.com/office/drawing/2014/main" id="{15A946FD-DCF7-01F0-C6EC-F19AF4FE7E00}"/>
              </a:ext>
            </a:extLst>
          </p:cNvPr>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5F92B29E-9B47-1034-34C3-64FDB79CDB9C}"/>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1184041258"/>
      </p:ext>
    </p:extLst>
  </p:cSld>
  <p:clrMap bg1="lt1" tx1="dk1" bg2="lt2" tx2="dk2" accent1="accent1" accent2="accent2" accent3="accent3" accent4="accent4" accent5="accent5" accent6="accent6" hlink="hlink" folHlink="folHlink"/>
  <p:sldLayoutIdLst>
    <p:sldLayoutId id="2147483681" r:id="rId1"/>
    <p:sldLayoutId id="2147483682" r:id="rId2"/>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guide id="3" orient="horz" pos="2160" userDrawn="1">
          <p15:clr>
            <a:srgbClr val="F26B43"/>
          </p15:clr>
        </p15:guide>
        <p15:guide id="4" pos="2880" userDrawn="1">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400050" y="1706252"/>
            <a:ext cx="83439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6537663" y="6356351"/>
            <a:ext cx="2079955" cy="365125"/>
          </a:xfrm>
          <a:prstGeom prst="rect">
            <a:avLst/>
          </a:prstGeom>
        </p:spPr>
        <p:txBody>
          <a:bodyPr vert="horz" lIns="0" tIns="0" rIns="0" bIns="0" rtlCol="0" anchor="ctr"/>
          <a:lstStyle>
            <a:lvl1pPr algn="ctr">
              <a:defRPr sz="900">
                <a:solidFill>
                  <a:srgbClr val="5B6770"/>
                </a:solidFill>
              </a:defRPr>
            </a:lvl1pPr>
          </a:lstStyle>
          <a:p>
            <a:endParaRPr lang="en-US" dirty="0"/>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400050" y="6356351"/>
            <a:ext cx="6007895" cy="365125"/>
          </a:xfrm>
          <a:prstGeom prst="rect">
            <a:avLst/>
          </a:prstGeom>
          <a:solidFill>
            <a:schemeClr val="bg1"/>
          </a:solidFill>
        </p:spPr>
        <p:txBody>
          <a:bodyPr vert="horz" lIns="0" tIns="0" rIns="0" bIns="0" rtlCol="0" anchor="ctr"/>
          <a:lstStyle>
            <a:lvl1pPr algn="l">
              <a:defRPr sz="900">
                <a:solidFill>
                  <a:srgbClr val="5B6770"/>
                </a:solidFill>
              </a:defRPr>
            </a:lvl1pPr>
          </a:lstStyle>
          <a:p>
            <a:r>
              <a:rPr lang="en-US"/>
              <a:t>May 2026 WMS</a:t>
            </a:r>
            <a:endParaRPr lang="en-US" dirty="0"/>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8743950" y="6356351"/>
            <a:ext cx="400050" cy="365125"/>
          </a:xfrm>
          <a:prstGeom prst="rect">
            <a:avLst/>
          </a:prstGeom>
          <a:solidFill>
            <a:schemeClr val="bg1"/>
          </a:solidFill>
        </p:spPr>
        <p:txBody>
          <a:bodyPr vert="horz" wrap="square" lIns="91440" tIns="45720" rIns="91440" bIns="45720" rtlCol="0" anchor="ctr">
            <a:normAutofit/>
          </a:bodyPr>
          <a:lstStyle>
            <a:lvl1pPr algn="ctr">
              <a:defRPr sz="900" b="1">
                <a:solidFill>
                  <a:schemeClr val="accent1"/>
                </a:solidFill>
              </a:defRPr>
            </a:lvl1pPr>
          </a:lstStyle>
          <a:p>
            <a:fld id="{BCDE79FB-97BA-492B-8D57-F1373F9ADA95}" type="slidenum">
              <a:rPr lang="en-US" smtClean="0"/>
              <a:pPr/>
              <a:t>‹#›</a:t>
            </a:fld>
            <a:endParaRPr lang="en-US" dirty="0"/>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a:extLst>
              <a:ext uri="{96DAC541-7B7A-43D3-8B79-37D633B846F1}">
                <asvg:svgBlip xmlns:asvg="http://schemas.microsoft.com/office/drawing/2016/SVG/main" r:embed="rId18"/>
              </a:ext>
            </a:extLst>
          </a:blip>
          <a:srcRect/>
          <a:stretch/>
        </p:blipFill>
        <p:spPr>
          <a:xfrm>
            <a:off x="103467" y="108221"/>
            <a:ext cx="527762" cy="259285"/>
          </a:xfrm>
          <a:prstGeom prst="rect">
            <a:avLst/>
          </a:prstGeom>
        </p:spPr>
      </p:pic>
      <p:grpSp>
        <p:nvGrpSpPr>
          <p:cNvPr id="8" name="Group 7" descr="Confidential document label">
            <a:extLst>
              <a:ext uri="{FF2B5EF4-FFF2-40B4-BE49-F238E27FC236}">
                <a16:creationId xmlns:a16="http://schemas.microsoft.com/office/drawing/2014/main" id="{2346A11A-8788-771C-6304-F4D1948D159D}"/>
              </a:ext>
            </a:extLst>
          </p:cNvPr>
          <p:cNvGrpSpPr/>
          <p:nvPr/>
        </p:nvGrpSpPr>
        <p:grpSpPr>
          <a:xfrm>
            <a:off x="-68766" y="457200"/>
            <a:ext cx="872228" cy="358775"/>
            <a:chOff x="-91688" y="6362698"/>
            <a:chExt cx="1162970" cy="358775"/>
          </a:xfrm>
        </p:grpSpPr>
        <p:sp>
          <p:nvSpPr>
            <p:cNvPr id="11" name="Rectangle 10">
              <a:extLst>
                <a:ext uri="{FF2B5EF4-FFF2-40B4-BE49-F238E27FC236}">
                  <a16:creationId xmlns:a16="http://schemas.microsoft.com/office/drawing/2014/main" id="{4E043139-E00C-876E-33E1-6636DDFF318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12" name="TextBox 11">
              <a:extLst>
                <a:ext uri="{FF2B5EF4-FFF2-40B4-BE49-F238E27FC236}">
                  <a16:creationId xmlns:a16="http://schemas.microsoft.com/office/drawing/2014/main" id="{750867C6-FFB6-64BE-51E6-8F1DED448540}"/>
                </a:ext>
              </a:extLst>
            </p:cNvPr>
            <p:cNvSpPr txBox="1"/>
            <p:nvPr/>
          </p:nvSpPr>
          <p:spPr>
            <a:xfrm>
              <a:off x="-91688" y="6427015"/>
              <a:ext cx="1162970" cy="196208"/>
            </a:xfrm>
            <a:prstGeom prst="rect">
              <a:avLst/>
            </a:prstGeom>
            <a:noFill/>
          </p:spPr>
          <p:txBody>
            <a:bodyPr wrap="square" rtlCol="0">
              <a:spAutoFit/>
            </a:bodyPr>
            <a:lstStyle/>
            <a:p>
              <a:pPr algn="ctr"/>
              <a:r>
                <a:rPr lang="en-US" sz="675" b="1" spc="45" baseline="0" dirty="0">
                  <a:solidFill>
                    <a:schemeClr val="bg1"/>
                  </a:solidFill>
                </a:rPr>
                <a:t>PUBLIC</a:t>
              </a:r>
            </a:p>
          </p:txBody>
        </p:sp>
      </p:grpSp>
    </p:spTree>
    <p:extLst>
      <p:ext uri="{BB962C8B-B14F-4D97-AF65-F5344CB8AC3E}">
        <p14:creationId xmlns:p14="http://schemas.microsoft.com/office/powerpoint/2010/main" val="1869356702"/>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Lst>
  <p:hf hdr="0" dt="0"/>
  <p:txStyles>
    <p:titleStyle>
      <a:lvl1pPr algn="l" defTabSz="685800" rtl="0" eaLnBrk="1" latinLnBrk="0" hangingPunct="1">
        <a:lnSpc>
          <a:spcPct val="90000"/>
        </a:lnSpc>
        <a:spcBef>
          <a:spcPct val="0"/>
        </a:spcBef>
        <a:buNone/>
        <a:defRPr lang="en-US" sz="1800" b="1" kern="1200" dirty="0">
          <a:solidFill>
            <a:schemeClr val="tx1"/>
          </a:solidFill>
          <a:latin typeface="+mj-lt"/>
          <a:ea typeface="+mj-ea"/>
          <a:cs typeface="+mj-cs"/>
        </a:defRPr>
      </a:lvl1pPr>
    </p:titleStyle>
    <p:bodyStyle>
      <a:lvl1pPr marL="0" indent="0" algn="l" defTabSz="685800" rtl="0" eaLnBrk="1" latinLnBrk="0" hangingPunct="1">
        <a:lnSpc>
          <a:spcPct val="100000"/>
        </a:lnSpc>
        <a:spcBef>
          <a:spcPts val="225"/>
        </a:spcBef>
        <a:spcAft>
          <a:spcPts val="225"/>
        </a:spcAft>
        <a:buFont typeface="Arial" panose="020B0604020202020204" pitchFamily="34" charset="0"/>
        <a:buNone/>
        <a:defRPr sz="1200" b="0" kern="1200">
          <a:solidFill>
            <a:schemeClr val="tx1"/>
          </a:solidFill>
          <a:latin typeface="+mn-lt"/>
          <a:ea typeface="+mn-ea"/>
          <a:cs typeface="+mn-cs"/>
        </a:defRPr>
      </a:lvl1pPr>
      <a:lvl2pPr marL="41148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2pPr>
      <a:lvl3pPr marL="54864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3pPr>
      <a:lvl4pPr marL="68580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4pPr>
      <a:lvl5pPr marL="822960" indent="-137160" algn="l" defTabSz="685800" rtl="0" eaLnBrk="1" latinLnBrk="0" hangingPunct="1">
        <a:lnSpc>
          <a:spcPct val="100000"/>
        </a:lnSpc>
        <a:spcBef>
          <a:spcPts val="225"/>
        </a:spcBef>
        <a:spcAft>
          <a:spcPts val="225"/>
        </a:spcAft>
        <a:buFont typeface="Wingdings" panose="05000000000000000000" pitchFamily="2" charset="2"/>
        <a:buChar char="§"/>
        <a:defRPr sz="1050" b="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5"/>
              </a:ext>
            </a:extLst>
          </a:blip>
          <a:srcRect l="59827" t="14818" r="10238" b="43257"/>
          <a:stretch>
            <a:fillRect/>
          </a:stretch>
        </p:blipFill>
        <p:spPr>
          <a:xfrm>
            <a:off x="-1" y="-1"/>
            <a:ext cx="9144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p:nvSpPr>
        <p:spPr>
          <a:xfrm>
            <a:off x="-1" y="0"/>
            <a:ext cx="4572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730917" y="1125953"/>
            <a:ext cx="181941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p:nvSpPr>
        <p:spPr>
          <a:xfrm>
            <a:off x="-68766" y="503044"/>
            <a:ext cx="872228" cy="196208"/>
          </a:xfrm>
          <a:prstGeom prst="rect">
            <a:avLst/>
          </a:prstGeom>
          <a:noFill/>
        </p:spPr>
        <p:txBody>
          <a:bodyPr wrap="square" rtlCol="0">
            <a:spAutoFit/>
          </a:bodyPr>
          <a:lstStyle/>
          <a:p>
            <a:pPr algn="ctr"/>
            <a:r>
              <a:rPr lang="en-US" sz="675" b="1" spc="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p:nvGrpSpPr>
        <p:grpSpPr>
          <a:xfrm>
            <a:off x="-68766" y="457200"/>
            <a:ext cx="872228"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a:solidFill>
                    <a:schemeClr val="bg1"/>
                  </a:solidFill>
                </a:rPr>
                <a:t>PUBLIC</a:t>
              </a:r>
            </a:p>
          </p:txBody>
        </p:sp>
      </p:grpSp>
      <p:sp>
        <p:nvSpPr>
          <p:cNvPr id="4" name="Rectangle 3">
            <a:extLst>
              <a:ext uri="{FF2B5EF4-FFF2-40B4-BE49-F238E27FC236}">
                <a16:creationId xmlns:a16="http://schemas.microsoft.com/office/drawing/2014/main" id="{6753D649-0AF8-51F5-ACD2-8B7605B93266}"/>
              </a:ext>
            </a:extLst>
          </p:cNvPr>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A3FAC18-BCD8-93DA-094C-E2C5ECF2AAFF}"/>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2157552551"/>
      </p:ext>
    </p:extLst>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guide id="3" orient="horz" pos="2160" userDrawn="1">
          <p15:clr>
            <a:srgbClr val="F26B43"/>
          </p15:clr>
        </p15:guide>
        <p15:guide id="4" pos="2880" userDrawn="1">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3ED7C-25D4-4004-0ADC-2942F5EF2DDF}"/>
              </a:ext>
            </a:extLst>
          </p:cNvPr>
          <p:cNvSpPr>
            <a:spLocks noGrp="1"/>
          </p:cNvSpPr>
          <p:nvPr>
            <p:ph type="title"/>
          </p:nvPr>
        </p:nvSpPr>
        <p:spPr>
          <a:xfrm>
            <a:off x="942975" y="457200"/>
            <a:ext cx="7800975" cy="914400"/>
          </a:xfrm>
          <a:prstGeom prst="rect">
            <a:avLst/>
          </a:prstGeom>
          <a:noFill/>
        </p:spPr>
        <p:txBody>
          <a:bodyPr vert="horz" lIns="0" tIns="0" rIns="0" bIns="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E117534D-C175-91CE-AB0E-8AF761299486}"/>
              </a:ext>
            </a:extLst>
          </p:cNvPr>
          <p:cNvSpPr>
            <a:spLocks noGrp="1"/>
          </p:cNvSpPr>
          <p:nvPr>
            <p:ph type="body" idx="1"/>
          </p:nvPr>
        </p:nvSpPr>
        <p:spPr>
          <a:xfrm>
            <a:off x="400050" y="1706252"/>
            <a:ext cx="8343901" cy="4470711"/>
          </a:xfrm>
          <a:prstGeom prst="rect">
            <a:avLst/>
          </a:prstGeom>
        </p:spPr>
        <p:txBody>
          <a:bodyPr vert="horz" wrap="square" lIns="0" tIns="0" rIns="0" bIns="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CF572-2776-A000-A27C-E69A8CD2DB0E}"/>
              </a:ext>
            </a:extLst>
          </p:cNvPr>
          <p:cNvSpPr>
            <a:spLocks noGrp="1"/>
          </p:cNvSpPr>
          <p:nvPr>
            <p:ph type="dt" sz="half" idx="2"/>
          </p:nvPr>
        </p:nvSpPr>
        <p:spPr>
          <a:xfrm>
            <a:off x="6537663" y="6356351"/>
            <a:ext cx="2079955" cy="365125"/>
          </a:xfrm>
          <a:prstGeom prst="rect">
            <a:avLst/>
          </a:prstGeom>
        </p:spPr>
        <p:txBody>
          <a:bodyPr vert="horz" lIns="0" tIns="0" rIns="0" bIns="0" rtlCol="0" anchor="ctr"/>
          <a:lstStyle>
            <a:lvl1pPr algn="ctr">
              <a:defRPr sz="900">
                <a:solidFill>
                  <a:srgbClr val="5B6770"/>
                </a:solidFill>
              </a:defRPr>
            </a:lvl1pPr>
          </a:lstStyle>
          <a:p>
            <a:endParaRPr lang="en-US"/>
          </a:p>
        </p:txBody>
      </p:sp>
      <p:sp>
        <p:nvSpPr>
          <p:cNvPr id="5" name="Footer Placeholder 4">
            <a:extLst>
              <a:ext uri="{FF2B5EF4-FFF2-40B4-BE49-F238E27FC236}">
                <a16:creationId xmlns:a16="http://schemas.microsoft.com/office/drawing/2014/main" id="{1C71D105-0AFC-E989-21E7-4A7577224539}"/>
              </a:ext>
            </a:extLst>
          </p:cNvPr>
          <p:cNvSpPr>
            <a:spLocks noGrp="1"/>
          </p:cNvSpPr>
          <p:nvPr>
            <p:ph type="ftr" sz="quarter" idx="3"/>
          </p:nvPr>
        </p:nvSpPr>
        <p:spPr>
          <a:xfrm>
            <a:off x="400050" y="6356351"/>
            <a:ext cx="6007895" cy="365125"/>
          </a:xfrm>
          <a:prstGeom prst="rect">
            <a:avLst/>
          </a:prstGeom>
          <a:solidFill>
            <a:schemeClr val="bg1"/>
          </a:solidFill>
        </p:spPr>
        <p:txBody>
          <a:bodyPr vert="horz" lIns="0" tIns="0" rIns="0" bIns="0" rtlCol="0" anchor="ctr"/>
          <a:lstStyle>
            <a:lvl1pPr algn="l">
              <a:defRPr sz="900">
                <a:solidFill>
                  <a:srgbClr val="5B6770"/>
                </a:solidFill>
              </a:defRPr>
            </a:lvl1pPr>
          </a:lstStyle>
          <a:p>
            <a:r>
              <a:rPr lang="en-US"/>
              <a:t>May 2026 WMS</a:t>
            </a:r>
          </a:p>
        </p:txBody>
      </p:sp>
      <p:sp>
        <p:nvSpPr>
          <p:cNvPr id="6" name="Slide Number Placeholder 5">
            <a:extLst>
              <a:ext uri="{FF2B5EF4-FFF2-40B4-BE49-F238E27FC236}">
                <a16:creationId xmlns:a16="http://schemas.microsoft.com/office/drawing/2014/main" id="{AD294E2B-7999-A86B-70B0-0CA8AF3AB003}"/>
              </a:ext>
            </a:extLst>
          </p:cNvPr>
          <p:cNvSpPr>
            <a:spLocks noGrp="1"/>
          </p:cNvSpPr>
          <p:nvPr>
            <p:ph type="sldNum" sz="quarter" idx="4"/>
          </p:nvPr>
        </p:nvSpPr>
        <p:spPr>
          <a:xfrm>
            <a:off x="8743950" y="6356351"/>
            <a:ext cx="400050" cy="365125"/>
          </a:xfrm>
          <a:prstGeom prst="rect">
            <a:avLst/>
          </a:prstGeom>
          <a:solidFill>
            <a:schemeClr val="bg1"/>
          </a:solidFill>
        </p:spPr>
        <p:txBody>
          <a:bodyPr vert="horz" wrap="square" lIns="91440" tIns="45720" rIns="91440" bIns="45720" rtlCol="0" anchor="ctr">
            <a:normAutofit/>
          </a:bodyPr>
          <a:lstStyle>
            <a:lvl1pPr algn="ctr">
              <a:defRPr sz="900" b="1">
                <a:solidFill>
                  <a:schemeClr val="accent1"/>
                </a:solidFill>
              </a:defRPr>
            </a:lvl1pPr>
          </a:lstStyle>
          <a:p>
            <a:fld id="{BCDE79FB-97BA-492B-8D57-F1373F9ADA95}" type="slidenum">
              <a:rPr lang="en-US" smtClean="0"/>
              <a:pPr/>
              <a:t>‹#›</a:t>
            </a:fld>
            <a:endParaRPr lang="en-US"/>
          </a:p>
        </p:txBody>
      </p:sp>
      <p:pic>
        <p:nvPicPr>
          <p:cNvPr id="23" name="Graphic 22" descr="ERCOT logo">
            <a:extLst>
              <a:ext uri="{FF2B5EF4-FFF2-40B4-BE49-F238E27FC236}">
                <a16:creationId xmlns:a16="http://schemas.microsoft.com/office/drawing/2014/main" id="{860966C1-7702-678E-6F8A-91940323E9F1}"/>
              </a:ext>
            </a:extLst>
          </p:cNvPr>
          <p:cNvPicPr>
            <a:picLocks noChangeAspect="1"/>
          </p:cNvPicPr>
          <p:nvPr/>
        </p:nvPicPr>
        <p:blipFill>
          <a:blip>
            <a:extLst>
              <a:ext uri="{96DAC541-7B7A-43D3-8B79-37D633B846F1}">
                <asvg:svgBlip xmlns:asvg="http://schemas.microsoft.com/office/drawing/2016/SVG/main" r:embed="rId18"/>
              </a:ext>
            </a:extLst>
          </a:blip>
          <a:srcRect/>
          <a:stretch/>
        </p:blipFill>
        <p:spPr>
          <a:xfrm>
            <a:off x="103467" y="108221"/>
            <a:ext cx="527762" cy="259285"/>
          </a:xfrm>
          <a:prstGeom prst="rect">
            <a:avLst/>
          </a:prstGeom>
        </p:spPr>
      </p:pic>
      <p:grpSp>
        <p:nvGrpSpPr>
          <p:cNvPr id="7" name="Group 6" descr="Confidential document label">
            <a:extLst>
              <a:ext uri="{FF2B5EF4-FFF2-40B4-BE49-F238E27FC236}">
                <a16:creationId xmlns:a16="http://schemas.microsoft.com/office/drawing/2014/main" id="{7CE24704-51D7-2CB8-A1DB-A39B7EEEA928}"/>
              </a:ext>
            </a:extLst>
          </p:cNvPr>
          <p:cNvGrpSpPr/>
          <p:nvPr/>
        </p:nvGrpSpPr>
        <p:grpSpPr>
          <a:xfrm>
            <a:off x="-68766" y="457200"/>
            <a:ext cx="872228" cy="358775"/>
            <a:chOff x="-91688" y="6362698"/>
            <a:chExt cx="1162970" cy="358775"/>
          </a:xfrm>
        </p:grpSpPr>
        <p:sp>
          <p:nvSpPr>
            <p:cNvPr id="9" name="Rectangle 8">
              <a:extLst>
                <a:ext uri="{FF2B5EF4-FFF2-40B4-BE49-F238E27FC236}">
                  <a16:creationId xmlns:a16="http://schemas.microsoft.com/office/drawing/2014/main" id="{422AAAB4-B1A4-DCFD-AF60-75F135DD9F6D}"/>
                </a:ext>
              </a:extLst>
            </p:cNvPr>
            <p:cNvSpPr/>
            <p:nvPr/>
          </p:nvSpPr>
          <p:spPr>
            <a:xfrm rot="10800000">
              <a:off x="-12035" y="6362698"/>
              <a:ext cx="986590" cy="358775"/>
            </a:xfrm>
            <a:prstGeom prst="rect">
              <a:avLst/>
            </a:prstGeom>
            <a:solidFill>
              <a:srgbClr val="0082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extBox 9">
              <a:extLst>
                <a:ext uri="{FF2B5EF4-FFF2-40B4-BE49-F238E27FC236}">
                  <a16:creationId xmlns:a16="http://schemas.microsoft.com/office/drawing/2014/main" id="{2209C7F2-C29B-60A9-D309-0B97779BE9DF}"/>
                </a:ext>
              </a:extLst>
            </p:cNvPr>
            <p:cNvSpPr txBox="1"/>
            <p:nvPr/>
          </p:nvSpPr>
          <p:spPr>
            <a:xfrm>
              <a:off x="-91688" y="6427015"/>
              <a:ext cx="1162970" cy="196208"/>
            </a:xfrm>
            <a:prstGeom prst="rect">
              <a:avLst/>
            </a:prstGeom>
            <a:noFill/>
          </p:spPr>
          <p:txBody>
            <a:bodyPr wrap="square" rtlCol="0">
              <a:spAutoFit/>
            </a:bodyPr>
            <a:lstStyle/>
            <a:p>
              <a:pPr algn="ctr"/>
              <a:r>
                <a:rPr lang="en-US" sz="675" b="1" spc="0">
                  <a:solidFill>
                    <a:schemeClr val="bg1"/>
                  </a:solidFill>
                </a:rPr>
                <a:t>PUBLIC</a:t>
              </a:r>
            </a:p>
          </p:txBody>
        </p:sp>
      </p:grpSp>
    </p:spTree>
    <p:extLst>
      <p:ext uri="{BB962C8B-B14F-4D97-AF65-F5344CB8AC3E}">
        <p14:creationId xmlns:p14="http://schemas.microsoft.com/office/powerpoint/2010/main" val="4267861450"/>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 id="2147483719" r:id="rId15"/>
    <p:sldLayoutId id="2147483720" r:id="rId16"/>
  </p:sldLayoutIdLst>
  <p:hf hdr="0" dt="0"/>
  <p:txStyles>
    <p:titleStyle>
      <a:lvl1pPr algn="l" defTabSz="685800" rtl="0" eaLnBrk="1" latinLnBrk="0" hangingPunct="1">
        <a:lnSpc>
          <a:spcPct val="90000"/>
        </a:lnSpc>
        <a:spcBef>
          <a:spcPct val="0"/>
        </a:spcBef>
        <a:buNone/>
        <a:defRPr sz="1800" b="1" kern="1200">
          <a:solidFill>
            <a:schemeClr val="tx1"/>
          </a:solidFill>
          <a:latin typeface="+mj-lt"/>
          <a:ea typeface="+mj-ea"/>
          <a:cs typeface="+mj-cs"/>
        </a:defRPr>
      </a:lvl1pPr>
    </p:titleStyle>
    <p:bodyStyle>
      <a:lvl1pPr marL="0" indent="0" algn="l" defTabSz="685800" rtl="0" eaLnBrk="1" latinLnBrk="0" hangingPunct="1">
        <a:lnSpc>
          <a:spcPct val="100000"/>
        </a:lnSpc>
        <a:spcBef>
          <a:spcPts val="225"/>
        </a:spcBef>
        <a:spcAft>
          <a:spcPts val="225"/>
        </a:spcAft>
        <a:buFont typeface="Arial" panose="020B0604020202020204" pitchFamily="34" charset="0"/>
        <a:buNone/>
        <a:defRPr sz="1200" b="0" kern="1200">
          <a:solidFill>
            <a:schemeClr val="tx1"/>
          </a:solidFill>
          <a:latin typeface="+mn-lt"/>
          <a:ea typeface="+mn-ea"/>
          <a:cs typeface="+mn-cs"/>
        </a:defRPr>
      </a:lvl1pPr>
      <a:lvl2pPr marL="41148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2pPr>
      <a:lvl3pPr marL="54864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3pPr>
      <a:lvl4pPr marL="68580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4pPr>
      <a:lvl5pPr marL="822960" indent="-137160" algn="l" defTabSz="685800" rtl="0" eaLnBrk="1" latinLnBrk="0" hangingPunct="1">
        <a:lnSpc>
          <a:spcPct val="100000"/>
        </a:lnSpc>
        <a:spcBef>
          <a:spcPts val="225"/>
        </a:spcBef>
        <a:spcAft>
          <a:spcPts val="225"/>
        </a:spcAft>
        <a:buFont typeface="Arial" panose="020B0604020202020204" pitchFamily="34" charset="0"/>
        <a:buChar char="•"/>
        <a:defRPr sz="1050" b="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7344">
          <p15:clr>
            <a:srgbClr val="F26B43"/>
          </p15:clr>
        </p15:guide>
        <p15:guide id="3" pos="312">
          <p15:clr>
            <a:srgbClr val="F26B43"/>
          </p15:clr>
        </p15:guide>
        <p15:guide id="5" pos="3840">
          <p15:clr>
            <a:srgbClr val="F26B43"/>
          </p15:clr>
        </p15:guide>
        <p15:guide id="6" orient="horz" pos="2160">
          <p15:clr>
            <a:srgbClr val="F26B43"/>
          </p15:clr>
        </p15:guide>
        <p15:guide id="7" orient="horz" pos="864">
          <p15:clr>
            <a:srgbClr val="F26B43"/>
          </p15:clr>
        </p15:guide>
      </p15:sldGuideLst>
    </p:ext>
  </p:extLst>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A1678F26-9E3A-1EC0-39CE-8DC562CAF93C}"/>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rcRect l="59827" t="14818" r="10238" b="43257"/>
          <a:stretch>
            <a:fillRect/>
          </a:stretch>
        </p:blipFill>
        <p:spPr>
          <a:xfrm>
            <a:off x="-1" y="-1"/>
            <a:ext cx="9144001" cy="5732047"/>
          </a:xfrm>
          <a:prstGeom prst="rect">
            <a:avLst/>
          </a:prstGeom>
        </p:spPr>
      </p:pic>
      <p:sp>
        <p:nvSpPr>
          <p:cNvPr id="2" name="Rectangle 1">
            <a:extLst>
              <a:ext uri="{FF2B5EF4-FFF2-40B4-BE49-F238E27FC236}">
                <a16:creationId xmlns:a16="http://schemas.microsoft.com/office/drawing/2014/main" id="{F83DA6C0-622C-56B9-A11A-C7B46D6B1872}"/>
              </a:ext>
              <a:ext uri="{C183D7F6-B498-43B3-948B-1728B52AA6E4}">
                <adec:decorative xmlns:adec="http://schemas.microsoft.com/office/drawing/2017/decorative" val="1"/>
              </a:ext>
            </a:extLst>
          </p:cNvPr>
          <p:cNvSpPr>
            <a:spLocks/>
          </p:cNvSpPr>
          <p:nvPr/>
        </p:nvSpPr>
        <p:spPr>
          <a:xfrm>
            <a:off x="-1" y="0"/>
            <a:ext cx="4572001" cy="6858000"/>
          </a:xfrm>
          <a:prstGeom prst="rect">
            <a:avLst/>
          </a:prstGeom>
          <a:gradFill flip="none" rotWithShape="1">
            <a:gsLst>
              <a:gs pos="0">
                <a:schemeClr val="bg1">
                  <a:alpha val="0"/>
                </a:schemeClr>
              </a:gs>
              <a:gs pos="51000">
                <a:srgbClr val="B1E5ED">
                  <a:alpha val="6667"/>
                </a:srgbClr>
              </a:gs>
              <a:gs pos="71000">
                <a:srgbClr val="2794A4">
                  <a:alpha val="83922"/>
                </a:srgbClr>
              </a:gs>
              <a:gs pos="98000">
                <a:srgbClr val="00343B"/>
              </a:gs>
            </a:gsLst>
            <a:lin ang="162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Graphic 12" descr="ERCOT logo white on background">
            <a:extLst>
              <a:ext uri="{FF2B5EF4-FFF2-40B4-BE49-F238E27FC236}">
                <a16:creationId xmlns:a16="http://schemas.microsoft.com/office/drawing/2014/main" id="{24916EE6-D8BD-2246-322B-E4425F0F9A21}"/>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30917" y="1125953"/>
            <a:ext cx="1819411" cy="889910"/>
          </a:xfrm>
          <a:prstGeom prst="rect">
            <a:avLst/>
          </a:prstGeom>
          <a:effectLst>
            <a:outerShdw blurRad="50800" dist="12700" dir="10800000" algn="r" rotWithShape="0">
              <a:schemeClr val="tx2">
                <a:alpha val="40000"/>
              </a:schemeClr>
            </a:outerShdw>
          </a:effectLst>
        </p:spPr>
      </p:pic>
      <p:sp>
        <p:nvSpPr>
          <p:cNvPr id="18" name="TextBox 17">
            <a:extLst>
              <a:ext uri="{FF2B5EF4-FFF2-40B4-BE49-F238E27FC236}">
                <a16:creationId xmlns:a16="http://schemas.microsoft.com/office/drawing/2014/main" id="{EDC1132D-9952-07F0-B506-0AC57F014644}"/>
              </a:ext>
            </a:extLst>
          </p:cNvPr>
          <p:cNvSpPr txBox="1"/>
          <p:nvPr/>
        </p:nvSpPr>
        <p:spPr>
          <a:xfrm>
            <a:off x="-68766" y="503044"/>
            <a:ext cx="872228" cy="196208"/>
          </a:xfrm>
          <a:prstGeom prst="rect">
            <a:avLst/>
          </a:prstGeom>
          <a:noFill/>
        </p:spPr>
        <p:txBody>
          <a:bodyPr wrap="square" rtlCol="0">
            <a:spAutoFit/>
          </a:bodyPr>
          <a:lstStyle/>
          <a:p>
            <a:pPr algn="ctr"/>
            <a:r>
              <a:rPr lang="en-US" sz="675" b="1" spc="0" dirty="0">
                <a:solidFill>
                  <a:schemeClr val="bg1"/>
                </a:solidFill>
              </a:rPr>
              <a:t>CONFIDENTIAL</a:t>
            </a:r>
          </a:p>
        </p:txBody>
      </p:sp>
      <p:grpSp>
        <p:nvGrpSpPr>
          <p:cNvPr id="19" name="Group 18">
            <a:extLst>
              <a:ext uri="{FF2B5EF4-FFF2-40B4-BE49-F238E27FC236}">
                <a16:creationId xmlns:a16="http://schemas.microsoft.com/office/drawing/2014/main" id="{DFE356D3-1829-BA32-62D3-D6BBF887FF81}"/>
              </a:ext>
              <a:ext uri="{C183D7F6-B498-43B3-948B-1728B52AA6E4}">
                <adec:decorative xmlns:adec="http://schemas.microsoft.com/office/drawing/2017/decorative" val="1"/>
              </a:ext>
            </a:extLst>
          </p:cNvPr>
          <p:cNvGrpSpPr/>
          <p:nvPr/>
        </p:nvGrpSpPr>
        <p:grpSpPr>
          <a:xfrm>
            <a:off x="-68766" y="457200"/>
            <a:ext cx="872228" cy="358775"/>
            <a:chOff x="-91688" y="6362698"/>
            <a:chExt cx="1162970" cy="358775"/>
          </a:xfrm>
        </p:grpSpPr>
        <p:sp>
          <p:nvSpPr>
            <p:cNvPr id="20" name="Rectangle 19">
              <a:extLst>
                <a:ext uri="{FF2B5EF4-FFF2-40B4-BE49-F238E27FC236}">
                  <a16:creationId xmlns:a16="http://schemas.microsoft.com/office/drawing/2014/main" id="{769F1A3B-7D9E-6E0C-224F-7FFACD1B9397}"/>
                </a:ext>
              </a:extLst>
            </p:cNvPr>
            <p:cNvSpPr/>
            <p:nvPr/>
          </p:nvSpPr>
          <p:spPr>
            <a:xfrm rot="10800000">
              <a:off x="-12035" y="6362698"/>
              <a:ext cx="986590" cy="358775"/>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350" dirty="0"/>
            </a:p>
          </p:txBody>
        </p:sp>
        <p:sp>
          <p:nvSpPr>
            <p:cNvPr id="21" name="TextBox 20">
              <a:extLst>
                <a:ext uri="{FF2B5EF4-FFF2-40B4-BE49-F238E27FC236}">
                  <a16:creationId xmlns:a16="http://schemas.microsoft.com/office/drawing/2014/main" id="{432CD704-9BA3-CCE0-2685-8FBAA5974224}"/>
                </a:ext>
              </a:extLst>
            </p:cNvPr>
            <p:cNvSpPr txBox="1"/>
            <p:nvPr/>
          </p:nvSpPr>
          <p:spPr>
            <a:xfrm>
              <a:off x="-91688" y="6427015"/>
              <a:ext cx="1162970" cy="196208"/>
            </a:xfrm>
            <a:prstGeom prst="rect">
              <a:avLst/>
            </a:prstGeom>
            <a:noFill/>
          </p:spPr>
          <p:txBody>
            <a:bodyPr wrap="square" rtlCol="0">
              <a:spAutoFit/>
            </a:bodyPr>
            <a:lstStyle/>
            <a:p>
              <a:pPr algn="ctr"/>
              <a:r>
                <a:rPr lang="en-US" sz="675" b="1" spc="60" baseline="0" dirty="0">
                  <a:solidFill>
                    <a:schemeClr val="bg1"/>
                  </a:solidFill>
                </a:rPr>
                <a:t>PUBLIC</a:t>
              </a:r>
            </a:p>
          </p:txBody>
        </p:sp>
      </p:grpSp>
      <p:sp>
        <p:nvSpPr>
          <p:cNvPr id="4" name="Rectangle 3">
            <a:extLst>
              <a:ext uri="{FF2B5EF4-FFF2-40B4-BE49-F238E27FC236}">
                <a16:creationId xmlns:a16="http://schemas.microsoft.com/office/drawing/2014/main" id="{55384DD4-A3E7-B9D0-99CB-50AF074A660D}"/>
              </a:ext>
            </a:extLst>
          </p:cNvPr>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8418603-B2C5-265D-CA82-C2380B93B53C}"/>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927411369"/>
      </p:ext>
    </p:extLst>
  </p:cSld>
  <p:clrMap bg1="lt1" tx1="dk1" bg2="lt2" tx2="dk2" accent1="accent1" accent2="accent2" accent3="accent3" accent4="accent4" accent5="accent5" accent6="accent6" hlink="hlink" folHlink="folHlink"/>
  <p:sldLayoutIdLst>
    <p:sldLayoutId id="2147483722" r:id="rId1"/>
    <p:sldLayoutId id="2147483723" r:id="rId2"/>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guide id="3" orient="horz" pos="2160" userDrawn="1">
          <p15:clr>
            <a:srgbClr val="F26B43"/>
          </p15:clr>
        </p15:guide>
        <p15:guide id="4" pos="288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2">
            <a:extLst>
              <a:ext uri="{FF2B5EF4-FFF2-40B4-BE49-F238E27FC236}">
                <a16:creationId xmlns:a16="http://schemas.microsoft.com/office/drawing/2014/main" id="{6C96E720-044C-ED8B-C1EA-FF13DFCEF7F0}"/>
              </a:ext>
            </a:extLst>
          </p:cNvPr>
          <p:cNvSpPr txBox="1"/>
          <p:nvPr/>
        </p:nvSpPr>
        <p:spPr>
          <a:xfrm>
            <a:off x="3657600" y="2438400"/>
            <a:ext cx="5486400" cy="203132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Arial" panose="020B0604020202020204"/>
                <a:ea typeface="+mn-ea"/>
                <a:cs typeface="+mn-cs"/>
              </a:rPr>
              <a:t>2025 UFE Analysis Report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Arial" panose="020B060402020202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prstClr val="black"/>
              </a:solidFill>
              <a:latin typeface="Arial" panose="020B0604020202020204"/>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Data Loading and Aggregation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ERCOT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a:ea typeface="+mn-ea"/>
                <a:cs typeface="+mn-cs"/>
              </a:rPr>
              <a:t>May 2026</a:t>
            </a:r>
          </a:p>
        </p:txBody>
      </p:sp>
    </p:spTree>
    <p:extLst>
      <p:ext uri="{BB962C8B-B14F-4D97-AF65-F5344CB8AC3E}">
        <p14:creationId xmlns:p14="http://schemas.microsoft.com/office/powerpoint/2010/main" val="2631208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59BA0F-CBD6-C7F6-51F4-EE6BCC3DB529}"/>
              </a:ext>
            </a:extLst>
          </p:cNvPr>
          <p:cNvSpPr>
            <a:spLocks noGrp="1"/>
          </p:cNvSpPr>
          <p:nvPr>
            <p:ph idx="1"/>
          </p:nvPr>
        </p:nvSpPr>
        <p:spPr/>
        <p:txBody>
          <a:bodyPr/>
          <a:lstStyle/>
          <a:p>
            <a:r>
              <a:rPr lang="en-US" dirty="0"/>
              <a:t>Approved by Public Utility Commission in May 2023</a:t>
            </a:r>
          </a:p>
          <a:p>
            <a:r>
              <a:rPr lang="en-US" dirty="0"/>
              <a:t>Changed the 15-minute level ERCOT wide Transmission Loss Factors (TLFs) that are used in the settlement process from seasonal base case TLFs to State Estimator-calculated TLFs in Energy Management System (EMS).</a:t>
            </a:r>
          </a:p>
          <a:p>
            <a:r>
              <a:rPr lang="en-US" dirty="0"/>
              <a:t>Implemented March 28, 2025. </a:t>
            </a:r>
          </a:p>
        </p:txBody>
      </p:sp>
      <p:sp>
        <p:nvSpPr>
          <p:cNvPr id="4" name="Footer Placeholder 3">
            <a:extLst>
              <a:ext uri="{FF2B5EF4-FFF2-40B4-BE49-F238E27FC236}">
                <a16:creationId xmlns:a16="http://schemas.microsoft.com/office/drawing/2014/main" id="{F5F10F1D-42D1-E7B9-3669-7D2B6C778DE8}"/>
              </a:ext>
            </a:extLst>
          </p:cNvPr>
          <p:cNvSpPr>
            <a:spLocks noGrp="1"/>
          </p:cNvSpPr>
          <p:nvPr>
            <p:ph type="ftr" sz="quarter" idx="11"/>
          </p:nvPr>
        </p:nvSpPr>
        <p:spPr/>
        <p:txBody>
          <a:bodyPr/>
          <a:lstStyle/>
          <a:p>
            <a:r>
              <a:rPr lang="en-US"/>
              <a:t>May 2026 WMS</a:t>
            </a:r>
            <a:endParaRPr lang="en-US" dirty="0"/>
          </a:p>
        </p:txBody>
      </p:sp>
      <p:sp>
        <p:nvSpPr>
          <p:cNvPr id="5" name="Slide Number Placeholder 4">
            <a:extLst>
              <a:ext uri="{FF2B5EF4-FFF2-40B4-BE49-F238E27FC236}">
                <a16:creationId xmlns:a16="http://schemas.microsoft.com/office/drawing/2014/main" id="{2DE85BEF-E6B7-6F7F-0C8E-E7995328E7CD}"/>
              </a:ext>
            </a:extLst>
          </p:cNvPr>
          <p:cNvSpPr>
            <a:spLocks noGrp="1"/>
          </p:cNvSpPr>
          <p:nvPr>
            <p:ph type="sldNum" sz="quarter" idx="4"/>
          </p:nvPr>
        </p:nvSpPr>
        <p:spPr/>
        <p:txBody>
          <a:bodyPr/>
          <a:lstStyle/>
          <a:p>
            <a:fld id="{1D93BD3E-1E9A-4970-A6F7-E7AC52762E0C}" type="slidenum">
              <a:rPr lang="en-US" smtClean="0"/>
              <a:pPr/>
              <a:t>10</a:t>
            </a:fld>
            <a:endParaRPr lang="en-US"/>
          </a:p>
        </p:txBody>
      </p:sp>
      <p:sp>
        <p:nvSpPr>
          <p:cNvPr id="6" name="Title 1">
            <a:extLst>
              <a:ext uri="{FF2B5EF4-FFF2-40B4-BE49-F238E27FC236}">
                <a16:creationId xmlns:a16="http://schemas.microsoft.com/office/drawing/2014/main" id="{4AB13620-903C-805E-4F18-CF0EB166E67B}"/>
              </a:ext>
            </a:extLst>
          </p:cNvPr>
          <p:cNvSpPr>
            <a:spLocks noGrp="1"/>
          </p:cNvSpPr>
          <p:nvPr>
            <p:ph type="title"/>
          </p:nvPr>
        </p:nvSpPr>
        <p:spPr>
          <a:xfrm>
            <a:off x="381000" y="244475"/>
            <a:ext cx="8458200" cy="517525"/>
          </a:xfrm>
        </p:spPr>
        <p:txBody>
          <a:bodyPr/>
          <a:lstStyle/>
          <a:p>
            <a:r>
              <a:rPr lang="en-US" dirty="0"/>
              <a:t>NPRR 1145 Implementation</a:t>
            </a:r>
          </a:p>
        </p:txBody>
      </p:sp>
    </p:spTree>
    <p:extLst>
      <p:ext uri="{BB962C8B-B14F-4D97-AF65-F5344CB8AC3E}">
        <p14:creationId xmlns:p14="http://schemas.microsoft.com/office/powerpoint/2010/main" val="4140057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1DE89A2B-4DA5-DE95-FAF5-4F2B6C8F0450}"/>
              </a:ext>
            </a:extLst>
          </p:cNvPr>
          <p:cNvSpPr>
            <a:spLocks noGrp="1"/>
          </p:cNvSpPr>
          <p:nvPr>
            <p:ph type="title"/>
          </p:nvPr>
        </p:nvSpPr>
        <p:spPr/>
        <p:txBody>
          <a:bodyPr/>
          <a:lstStyle/>
          <a:p>
            <a:r>
              <a:rPr lang="en-US" dirty="0"/>
              <a:t>UFE Post NPRR 1145 Implementation</a:t>
            </a:r>
          </a:p>
        </p:txBody>
      </p:sp>
      <p:sp>
        <p:nvSpPr>
          <p:cNvPr id="7" name="Content Placeholder 6">
            <a:extLst>
              <a:ext uri="{FF2B5EF4-FFF2-40B4-BE49-F238E27FC236}">
                <a16:creationId xmlns:a16="http://schemas.microsoft.com/office/drawing/2014/main" id="{960A9D6C-A29C-EBA4-35A7-637A6034F8E3}"/>
              </a:ext>
            </a:extLst>
          </p:cNvPr>
          <p:cNvSpPr>
            <a:spLocks noGrp="1"/>
          </p:cNvSpPr>
          <p:nvPr>
            <p:ph idx="1"/>
          </p:nvPr>
        </p:nvSpPr>
        <p:spPr/>
        <p:txBody>
          <a:bodyPr/>
          <a:lstStyle/>
          <a:p>
            <a:r>
              <a:rPr lang="en-US" sz="2800" dirty="0"/>
              <a:t>In the first quarter of 2025, which used seasonal base case modeled TLFs, the UFE as a percent of total load was -0.65</a:t>
            </a:r>
          </a:p>
          <a:p>
            <a:r>
              <a:rPr lang="en-US" sz="2800" dirty="0"/>
              <a:t>In the first quarter of 2026, which used state estimator TLFs, the UFE as a percent of total load was -.01</a:t>
            </a:r>
          </a:p>
        </p:txBody>
      </p:sp>
      <p:sp>
        <p:nvSpPr>
          <p:cNvPr id="4" name="Footer Placeholder 3">
            <a:extLst>
              <a:ext uri="{FF2B5EF4-FFF2-40B4-BE49-F238E27FC236}">
                <a16:creationId xmlns:a16="http://schemas.microsoft.com/office/drawing/2014/main" id="{C5FEDC08-E129-18CF-51D3-7080EC2F02BF}"/>
              </a:ext>
            </a:extLst>
          </p:cNvPr>
          <p:cNvSpPr>
            <a:spLocks noGrp="1"/>
          </p:cNvSpPr>
          <p:nvPr>
            <p:ph type="ftr" sz="quarter" idx="11"/>
          </p:nvPr>
        </p:nvSpPr>
        <p:spPr/>
        <p:txBody>
          <a:bodyPr/>
          <a:lstStyle/>
          <a:p>
            <a:r>
              <a:rPr lang="en-US" dirty="0"/>
              <a:t>May 2026 WMS</a:t>
            </a:r>
          </a:p>
        </p:txBody>
      </p:sp>
      <p:sp>
        <p:nvSpPr>
          <p:cNvPr id="5" name="Slide Number Placeholder 4">
            <a:extLst>
              <a:ext uri="{FF2B5EF4-FFF2-40B4-BE49-F238E27FC236}">
                <a16:creationId xmlns:a16="http://schemas.microsoft.com/office/drawing/2014/main" id="{B6085136-8026-5FBB-C35F-576EC390BB72}"/>
              </a:ext>
            </a:extLst>
          </p:cNvPr>
          <p:cNvSpPr>
            <a:spLocks noGrp="1"/>
          </p:cNvSpPr>
          <p:nvPr>
            <p:ph type="sldNum" sz="quarter" idx="4"/>
          </p:nvPr>
        </p:nvSpPr>
        <p:spPr/>
        <p:txBody>
          <a:bodyPr/>
          <a:lstStyle/>
          <a:p>
            <a:fld id="{1D93BD3E-1E9A-4970-A6F7-E7AC52762E0C}" type="slidenum">
              <a:rPr lang="en-US" smtClean="0"/>
              <a:pPr/>
              <a:t>11</a:t>
            </a:fld>
            <a:endParaRPr lang="en-US"/>
          </a:p>
        </p:txBody>
      </p:sp>
      <p:graphicFrame>
        <p:nvGraphicFramePr>
          <p:cNvPr id="14" name="Content Placeholder 13">
            <a:extLst>
              <a:ext uri="{FF2B5EF4-FFF2-40B4-BE49-F238E27FC236}">
                <a16:creationId xmlns:a16="http://schemas.microsoft.com/office/drawing/2014/main" id="{6DFE4360-CEC7-0303-596C-358F5D9A6783}"/>
              </a:ext>
            </a:extLst>
          </p:cNvPr>
          <p:cNvGraphicFramePr>
            <a:graphicFrameLocks noGrp="1"/>
          </p:cNvGraphicFramePr>
          <p:nvPr>
            <p:ph idx="12"/>
            <p:extLst>
              <p:ext uri="{D42A27DB-BD31-4B8C-83A1-F6EECF244321}">
                <p14:modId xmlns:p14="http://schemas.microsoft.com/office/powerpoint/2010/main" val="1052277023"/>
              </p:ext>
            </p:extLst>
          </p:nvPr>
        </p:nvGraphicFramePr>
        <p:xfrm>
          <a:off x="4648200" y="990600"/>
          <a:ext cx="4191000" cy="505301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75192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2025 Deemed Transmission Loss vs. UFE</a:t>
            </a:r>
            <a:endParaRPr lang="en-US" sz="2300" b="1" dirty="0">
              <a:solidFill>
                <a:schemeClr val="accent1"/>
              </a:solidFill>
            </a:endParaRPr>
          </a:p>
        </p:txBody>
      </p:sp>
      <p:sp>
        <p:nvSpPr>
          <p:cNvPr id="5" name="Slide Number Placeholder 4">
            <a:extLst>
              <a:ext uri="{FF2B5EF4-FFF2-40B4-BE49-F238E27FC236}">
                <a16:creationId xmlns:a16="http://schemas.microsoft.com/office/drawing/2014/main" id="{1D244E01-E867-F6CF-B973-FA1D730DCB14}"/>
              </a:ext>
            </a:extLst>
          </p:cNvPr>
          <p:cNvSpPr>
            <a:spLocks noGrp="1"/>
          </p:cNvSpPr>
          <p:nvPr>
            <p:ph type="sldNum" sz="quarter" idx="4"/>
          </p:nvPr>
        </p:nvSpPr>
        <p:spPr/>
        <p:txBody>
          <a:bodyPr/>
          <a:lstStyle/>
          <a:p>
            <a:fld id="{1D93BD3E-1E9A-4970-A6F7-E7AC52762E0C}" type="slidenum">
              <a:rPr lang="en-US" smtClean="0"/>
              <a:pPr/>
              <a:t>12</a:t>
            </a:fld>
            <a:endParaRPr lang="en-US"/>
          </a:p>
        </p:txBody>
      </p:sp>
      <p:sp>
        <p:nvSpPr>
          <p:cNvPr id="3" name="Footer Placeholder 2">
            <a:extLst>
              <a:ext uri="{FF2B5EF4-FFF2-40B4-BE49-F238E27FC236}">
                <a16:creationId xmlns:a16="http://schemas.microsoft.com/office/drawing/2014/main" id="{D6D1E462-55AA-8EED-7CC5-23E90978DAF3}"/>
              </a:ext>
            </a:extLst>
          </p:cNvPr>
          <p:cNvSpPr>
            <a:spLocks noGrp="1"/>
          </p:cNvSpPr>
          <p:nvPr>
            <p:ph type="ftr" sz="quarter" idx="11"/>
          </p:nvPr>
        </p:nvSpPr>
        <p:spPr/>
        <p:txBody>
          <a:bodyPr/>
          <a:lstStyle/>
          <a:p>
            <a:r>
              <a:rPr lang="en-US"/>
              <a:t>May 2026 WMS</a:t>
            </a:r>
            <a:endParaRPr lang="en-US" dirty="0"/>
          </a:p>
        </p:txBody>
      </p:sp>
      <p:pic>
        <p:nvPicPr>
          <p:cNvPr id="7" name="Content Placeholder 6">
            <a:extLst>
              <a:ext uri="{FF2B5EF4-FFF2-40B4-BE49-F238E27FC236}">
                <a16:creationId xmlns:a16="http://schemas.microsoft.com/office/drawing/2014/main" id="{B618D9C2-76E0-3B55-ACC0-7B7A5A09669A}"/>
              </a:ext>
            </a:extLst>
          </p:cNvPr>
          <p:cNvPicPr>
            <a:picLocks noGrp="1" noChangeAspect="1"/>
          </p:cNvPicPr>
          <p:nvPr>
            <p:ph idx="1"/>
          </p:nvPr>
        </p:nvPicPr>
        <p:blipFill>
          <a:blip r:embed="rId3"/>
          <a:stretch>
            <a:fillRect/>
          </a:stretch>
        </p:blipFill>
        <p:spPr>
          <a:xfrm>
            <a:off x="703762" y="990600"/>
            <a:ext cx="7736476" cy="5053013"/>
          </a:xfrm>
          <a:prstGeom prst="rect">
            <a:avLst/>
          </a:prstGeom>
        </p:spPr>
      </p:pic>
    </p:spTree>
    <p:extLst>
      <p:ext uri="{BB962C8B-B14F-4D97-AF65-F5344CB8AC3E}">
        <p14:creationId xmlns:p14="http://schemas.microsoft.com/office/powerpoint/2010/main" val="35148578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467BC-BB54-06AA-B656-3E11F176884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FE1E24-09CC-B7C6-0321-E48C80696C52}"/>
              </a:ext>
            </a:extLst>
          </p:cNvPr>
          <p:cNvSpPr>
            <a:spLocks noGrp="1"/>
          </p:cNvSpPr>
          <p:nvPr>
            <p:ph idx="1"/>
          </p:nvPr>
        </p:nvSpPr>
        <p:spPr>
          <a:xfrm>
            <a:off x="304800" y="990600"/>
            <a:ext cx="8534400" cy="2438399"/>
          </a:xfrm>
        </p:spPr>
        <p:txBody>
          <a:bodyPr/>
          <a:lstStyle/>
          <a:p>
            <a:pPr marL="457200" indent="-347472">
              <a:spcBef>
                <a:spcPts val="0"/>
              </a:spcBef>
              <a:buNone/>
              <a:defRPr/>
            </a:pPr>
            <a:r>
              <a:rPr lang="en-US" sz="1400" b="1" i="1" dirty="0">
                <a:latin typeface="Times New Roman" panose="02020603050405020304" pitchFamily="18" charset="0"/>
                <a:cs typeface="Times New Roman" panose="02020603050405020304" pitchFamily="18" charset="0"/>
              </a:rPr>
              <a:t>13.2.2	Actual Transmission Loss Factor Calculations</a:t>
            </a:r>
          </a:p>
          <a:p>
            <a:pPr marL="457200" indent="-347472">
              <a:buFont typeface="+mj-lt"/>
              <a:buAutoNum type="arabicParenR"/>
            </a:pPr>
            <a:r>
              <a:rPr lang="en-US" sz="1400" b="0" i="0" dirty="0">
                <a:solidFill>
                  <a:srgbClr val="000000"/>
                </a:solidFill>
                <a:effectLst/>
                <a:latin typeface="Times New Roman" panose="02020603050405020304" pitchFamily="18" charset="0"/>
                <a:cs typeface="Times New Roman" panose="02020603050405020304" pitchFamily="18" charset="0"/>
              </a:rPr>
              <a:t>ERCOT shall determine the Actual TLF for each interval in the Operating Day by dividing the sum of line and transformer MW losses by the total ERCOT Load as determined by the State Estimator in the Energy Management System (EMS).</a:t>
            </a:r>
          </a:p>
          <a:p>
            <a:pPr marL="457200" indent="-347472">
              <a:buFont typeface="+mj-lt"/>
              <a:buAutoNum type="arabicParenR"/>
            </a:pPr>
            <a:r>
              <a:rPr lang="en-US" sz="1400" b="0" i="0" dirty="0">
                <a:solidFill>
                  <a:srgbClr val="000000"/>
                </a:solidFill>
                <a:effectLst/>
                <a:latin typeface="Times New Roman" panose="02020603050405020304" pitchFamily="18" charset="0"/>
                <a:cs typeface="Times New Roman" panose="02020603050405020304" pitchFamily="18" charset="0"/>
              </a:rPr>
              <a:t>The day after the Operating Day, ERCOT shall publish Actual TLFs to be used in Settlement calculations.</a:t>
            </a:r>
          </a:p>
          <a:p>
            <a:pPr marL="457200" indent="-347472">
              <a:buFont typeface="+mj-lt"/>
              <a:buAutoNum type="arabicParenR"/>
            </a:pPr>
            <a:endParaRPr lang="en-US" sz="1400" dirty="0">
              <a:solidFill>
                <a:srgbClr val="000000"/>
              </a:solidFill>
              <a:latin typeface="Times New Roman" panose="02020603050405020304" pitchFamily="18" charset="0"/>
              <a:cs typeface="Times New Roman" panose="02020603050405020304" pitchFamily="18" charset="0"/>
            </a:endParaRPr>
          </a:p>
          <a:p>
            <a:pPr marL="457200" indent="-347472">
              <a:spcBef>
                <a:spcPts val="0"/>
              </a:spcBef>
              <a:buNone/>
            </a:pPr>
            <a:r>
              <a:rPr lang="en-US" sz="1400" b="1" i="1" dirty="0">
                <a:latin typeface="Times New Roman" panose="02020603050405020304" pitchFamily="18" charset="0"/>
                <a:cs typeface="Times New Roman" panose="02020603050405020304" pitchFamily="18" charset="0"/>
              </a:rPr>
              <a:t>13.2.5	</a:t>
            </a:r>
            <a:r>
              <a:rPr lang="en-US" sz="1400" b="1" dirty="0">
                <a:effectLst/>
                <a:latin typeface="Times New Roman" panose="02020603050405020304" pitchFamily="18" charset="0"/>
                <a:ea typeface="Times New Roman" panose="02020603050405020304" pitchFamily="18" charset="0"/>
                <a:cs typeface="Times New Roman" panose="02020603050405020304" pitchFamily="18" charset="0"/>
              </a:rPr>
              <a:t>Actual Transmission Loss Factor Calculation</a:t>
            </a:r>
          </a:p>
          <a:p>
            <a:pPr marL="457200" marR="0" indent="-347472">
              <a:spcAft>
                <a:spcPts val="1200"/>
              </a:spcAft>
              <a:buNone/>
            </a:pP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(1)	The following formula shall be used by ERCOT’s State Estimator process to determine Actual TLFs.</a:t>
            </a:r>
          </a:p>
          <a:p>
            <a:pPr marL="457200" marR="0" indent="-347472">
              <a:tabLst>
                <a:tab pos="1485900" algn="l"/>
                <a:tab pos="1828800" algn="l"/>
              </a:tabLst>
            </a:pP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TLF</a:t>
            </a:r>
            <a:r>
              <a:rPr lang="en-US" sz="1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i="1" baseline="-250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LINE_LOSSES</a:t>
            </a:r>
            <a:r>
              <a:rPr lang="en-US" sz="1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i="1" baseline="-250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Σ</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TRANSFORMER_LOSSES</a:t>
            </a:r>
            <a:r>
              <a:rPr lang="en-US" sz="1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i="1" baseline="-25000" dirty="0" err="1">
                <a:effectLst/>
                <a:latin typeface="Times New Roman" panose="02020603050405020304" pitchFamily="18" charset="0"/>
                <a:ea typeface="Times New Roman" panose="02020603050405020304" pitchFamily="18" charset="0"/>
                <a:cs typeface="Times New Roman" panose="02020603050405020304" pitchFamily="18" charset="0"/>
              </a:rPr>
              <a:t>i</a:t>
            </a:r>
            <a:r>
              <a:rPr lang="en-US" sz="1400" dirty="0">
                <a:effectLst/>
                <a:latin typeface="Times New Roman" panose="02020603050405020304" pitchFamily="18" charset="0"/>
                <a:ea typeface="Times New Roman" panose="02020603050405020304" pitchFamily="18" charset="0"/>
                <a:cs typeface="Times New Roman" panose="02020603050405020304" pitchFamily="18" charset="0"/>
              </a:rPr>
              <a:t>) / ESL</a:t>
            </a:r>
            <a:r>
              <a:rPr lang="en-US" sz="1400" baseline="-25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400" i="1" baseline="-25000" dirty="0" err="1">
                <a:effectLst/>
                <a:latin typeface="Times New Roman" panose="02020603050405020304" pitchFamily="18" charset="0"/>
                <a:ea typeface="Times New Roman" panose="02020603050405020304" pitchFamily="18" charset="0"/>
                <a:cs typeface="Times New Roman" panose="02020603050405020304" pitchFamily="18" charset="0"/>
              </a:rPr>
              <a:t>i</a:t>
            </a:r>
            <a:endParaRPr lang="en-US" sz="14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spcBef>
                <a:spcPts val="0"/>
              </a:spcBef>
              <a:buNone/>
            </a:pPr>
            <a:endParaRPr lang="en-US" sz="1200" b="1" i="1" dirty="0">
              <a:latin typeface="Times New Roman" panose="02020603050405020304" pitchFamily="18" charset="0"/>
              <a:cs typeface="Times New Roman" panose="02020603050405020304" pitchFamily="18" charset="0"/>
            </a:endParaRPr>
          </a:p>
          <a:p>
            <a:pPr marL="457200" marR="0" indent="-457200">
              <a:spcAft>
                <a:spcPts val="1200"/>
              </a:spcAft>
              <a:buFont typeface="+mj-lt"/>
              <a:buAutoNum type="arabicParenR"/>
            </a:pPr>
            <a:endParaRPr lang="en-US" sz="1200" dirty="0">
              <a:solidFill>
                <a:srgbClr val="000000"/>
              </a:solidFill>
              <a:latin typeface="Times New Roman" panose="02020603050405020304" pitchFamily="18" charset="0"/>
              <a:cs typeface="Times New Roman" panose="02020603050405020304" pitchFamily="18" charset="0"/>
            </a:endParaRPr>
          </a:p>
          <a:p>
            <a:endParaRPr lang="en-US" sz="1200" dirty="0">
              <a:latin typeface="Times New Roman" panose="02020603050405020304" pitchFamily="18" charset="0"/>
              <a:cs typeface="Times New Roman" panose="02020603050405020304" pitchFamily="18" charset="0"/>
            </a:endParaRPr>
          </a:p>
        </p:txBody>
      </p:sp>
      <p:sp>
        <p:nvSpPr>
          <p:cNvPr id="5" name="Slide Number Placeholder 4">
            <a:extLst>
              <a:ext uri="{FF2B5EF4-FFF2-40B4-BE49-F238E27FC236}">
                <a16:creationId xmlns:a16="http://schemas.microsoft.com/office/drawing/2014/main" id="{2C8D7AE8-C66B-FA67-B5B7-5F6E99FAEB07}"/>
              </a:ext>
            </a:extLst>
          </p:cNvPr>
          <p:cNvSpPr>
            <a:spLocks noGrp="1"/>
          </p:cNvSpPr>
          <p:nvPr>
            <p:ph type="sldNum" sz="quarter" idx="4"/>
          </p:nvPr>
        </p:nvSpPr>
        <p:spPr/>
        <p:txBody>
          <a:bodyPr/>
          <a:lstStyle/>
          <a:p>
            <a:fld id="{1D93BD3E-1E9A-4970-A6F7-E7AC52762E0C}" type="slidenum">
              <a:rPr lang="en-US" smtClean="0"/>
              <a:pPr/>
              <a:t>13</a:t>
            </a:fld>
            <a:endParaRPr lang="en-US"/>
          </a:p>
        </p:txBody>
      </p:sp>
      <p:pic>
        <p:nvPicPr>
          <p:cNvPr id="8" name="Picture 7">
            <a:extLst>
              <a:ext uri="{FF2B5EF4-FFF2-40B4-BE49-F238E27FC236}">
                <a16:creationId xmlns:a16="http://schemas.microsoft.com/office/drawing/2014/main" id="{1694AF22-B77B-C01A-6A6F-3D6D3B4E77C4}"/>
              </a:ext>
            </a:extLst>
          </p:cNvPr>
          <p:cNvPicPr>
            <a:picLocks noChangeAspect="1"/>
          </p:cNvPicPr>
          <p:nvPr/>
        </p:nvPicPr>
        <p:blipFill>
          <a:blip r:embed="rId2"/>
          <a:stretch>
            <a:fillRect/>
          </a:stretch>
        </p:blipFill>
        <p:spPr>
          <a:xfrm>
            <a:off x="914400" y="3657599"/>
            <a:ext cx="7315200" cy="1833728"/>
          </a:xfrm>
          <a:prstGeom prst="rect">
            <a:avLst/>
          </a:prstGeom>
        </p:spPr>
      </p:pic>
      <p:sp>
        <p:nvSpPr>
          <p:cNvPr id="13" name="Title 12">
            <a:extLst>
              <a:ext uri="{FF2B5EF4-FFF2-40B4-BE49-F238E27FC236}">
                <a16:creationId xmlns:a16="http://schemas.microsoft.com/office/drawing/2014/main" id="{46759BEC-D581-4A32-A007-FD2DB8D0EFCA}"/>
              </a:ext>
            </a:extLst>
          </p:cNvPr>
          <p:cNvSpPr>
            <a:spLocks noGrp="1"/>
          </p:cNvSpPr>
          <p:nvPr>
            <p:ph type="title"/>
          </p:nvPr>
        </p:nvSpPr>
        <p:spPr/>
        <p:txBody>
          <a:bodyPr/>
          <a:lstStyle/>
          <a:p>
            <a:r>
              <a:rPr lang="en-US" sz="2000" dirty="0"/>
              <a:t>Transmission Loss Factor Calculation Review</a:t>
            </a:r>
            <a:endParaRPr lang="en-US" sz="1600" dirty="0"/>
          </a:p>
        </p:txBody>
      </p:sp>
      <p:sp>
        <p:nvSpPr>
          <p:cNvPr id="2" name="Footer Placeholder 1">
            <a:extLst>
              <a:ext uri="{FF2B5EF4-FFF2-40B4-BE49-F238E27FC236}">
                <a16:creationId xmlns:a16="http://schemas.microsoft.com/office/drawing/2014/main" id="{C9E12394-F1AE-7FAA-0ACD-B0120632F6AE}"/>
              </a:ext>
            </a:extLst>
          </p:cNvPr>
          <p:cNvSpPr>
            <a:spLocks noGrp="1"/>
          </p:cNvSpPr>
          <p:nvPr>
            <p:ph type="ftr" sz="quarter" idx="11"/>
          </p:nvPr>
        </p:nvSpPr>
        <p:spPr/>
        <p:txBody>
          <a:bodyPr/>
          <a:lstStyle/>
          <a:p>
            <a:r>
              <a:rPr lang="en-US"/>
              <a:t>May 2026 WMS</a:t>
            </a:r>
            <a:endParaRPr lang="en-US" dirty="0"/>
          </a:p>
        </p:txBody>
      </p:sp>
    </p:spTree>
    <p:extLst>
      <p:ext uri="{BB962C8B-B14F-4D97-AF65-F5344CB8AC3E}">
        <p14:creationId xmlns:p14="http://schemas.microsoft.com/office/powerpoint/2010/main" val="490999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083B1-B9A1-1FBD-5CBE-27222FDF626D}"/>
              </a:ext>
            </a:extLst>
          </p:cNvPr>
          <p:cNvSpPr>
            <a:spLocks noGrp="1"/>
          </p:cNvSpPr>
          <p:nvPr>
            <p:ph type="ctrTitle"/>
          </p:nvPr>
        </p:nvSpPr>
        <p:spPr/>
        <p:txBody>
          <a:bodyPr/>
          <a:lstStyle/>
          <a:p>
            <a:r>
              <a:rPr lang="en-US" dirty="0"/>
              <a:t>QUESTIONS?</a:t>
            </a:r>
          </a:p>
        </p:txBody>
      </p:sp>
      <p:sp>
        <p:nvSpPr>
          <p:cNvPr id="5" name="Subtitle 4">
            <a:extLst>
              <a:ext uri="{FF2B5EF4-FFF2-40B4-BE49-F238E27FC236}">
                <a16:creationId xmlns:a16="http://schemas.microsoft.com/office/drawing/2014/main" id="{A9755E3E-9849-AB5A-179C-115AEAFAE0DD}"/>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281612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UFE Basics 1</a:t>
            </a:r>
            <a:endParaRPr lang="en-US" sz="2300"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spcBef>
                <a:spcPts val="0"/>
              </a:spcBef>
            </a:pPr>
            <a:r>
              <a:rPr lang="en-US" sz="2000" dirty="0"/>
              <a:t>UFE (Unaccounted For Energy) is computed as follows:</a:t>
            </a:r>
          </a:p>
          <a:p>
            <a:pPr marL="0" indent="0">
              <a:spcBef>
                <a:spcPts val="0"/>
              </a:spcBef>
              <a:buNone/>
            </a:pPr>
            <a:r>
              <a:rPr lang="en-US" sz="1600" dirty="0"/>
              <a:t>	       </a:t>
            </a:r>
            <a:r>
              <a:rPr lang="en-US" sz="2000" dirty="0"/>
              <a:t>UFE = Generation – (Load + Losses)</a:t>
            </a:r>
          </a:p>
          <a:p>
            <a:pPr marL="0" indent="0">
              <a:lnSpc>
                <a:spcPct val="150000"/>
              </a:lnSpc>
              <a:buNone/>
            </a:pPr>
            <a:endParaRPr lang="en-US" sz="2000" dirty="0"/>
          </a:p>
          <a:p>
            <a:pPr>
              <a:lnSpc>
                <a:spcPct val="150000"/>
              </a:lnSpc>
            </a:pPr>
            <a:endParaRPr lang="en-US" sz="2000" dirty="0"/>
          </a:p>
          <a:p>
            <a:pPr>
              <a:lnSpc>
                <a:spcPct val="150000"/>
              </a:lnSpc>
            </a:pPr>
            <a:endParaRPr lang="en-US" sz="2000" dirty="0"/>
          </a:p>
          <a:p>
            <a:pPr>
              <a:lnSpc>
                <a:spcPct val="150000"/>
              </a:lnSpc>
            </a:pPr>
            <a:endParaRPr lang="en-US" sz="2000" dirty="0"/>
          </a:p>
          <a:p>
            <a:pPr>
              <a:lnSpc>
                <a:spcPct val="150000"/>
              </a:lnSpc>
            </a:pPr>
            <a:endParaRPr lang="en-US" sz="2000" dirty="0"/>
          </a:p>
          <a:p>
            <a:pPr>
              <a:lnSpc>
                <a:spcPct val="150000"/>
              </a:lnSpc>
            </a:pPr>
            <a:endParaRPr lang="en-US" sz="2000" dirty="0"/>
          </a:p>
          <a:p>
            <a:pPr>
              <a:lnSpc>
                <a:spcPct val="150000"/>
              </a:lnSpc>
            </a:pPr>
            <a:r>
              <a:rPr lang="en-US" sz="2000" dirty="0"/>
              <a:t>Negative UFE indicates load/losses are overestimated</a:t>
            </a:r>
          </a:p>
        </p:txBody>
      </p:sp>
      <p:sp>
        <p:nvSpPr>
          <p:cNvPr id="4" name="Rectangle 4"/>
          <p:cNvSpPr txBox="1">
            <a:spLocks noChangeArrowheads="1"/>
          </p:cNvSpPr>
          <p:nvPr/>
        </p:nvSpPr>
        <p:spPr>
          <a:xfrm>
            <a:off x="990600" y="1981200"/>
            <a:ext cx="6022975" cy="2971800"/>
          </a:xfrm>
          <a:prstGeom prst="rect">
            <a:avLst/>
          </a:prstGeom>
          <a:solidFill>
            <a:srgbClr val="CCCCFF"/>
          </a:solidFill>
          <a:ln w="50800">
            <a:solidFill>
              <a:schemeClr val="tx2"/>
            </a:solidFill>
          </a:ln>
        </p:spPr>
        <p:txBody>
          <a:bodyPr/>
          <a:lstStyle/>
          <a:p>
            <a:pPr marL="342900" indent="-342900">
              <a:lnSpc>
                <a:spcPct val="80000"/>
              </a:lnSpc>
              <a:spcBef>
                <a:spcPct val="20000"/>
              </a:spcBef>
              <a:buFont typeface="Wingdings" pitchFamily="2" charset="2"/>
              <a:buNone/>
              <a:tabLst>
                <a:tab pos="1033463" algn="l"/>
                <a:tab pos="1371600" algn="l"/>
              </a:tabLst>
              <a:defRPr/>
            </a:pPr>
            <a:r>
              <a:rPr lang="en-US" sz="1900" b="1" u="sng" kern="0" dirty="0">
                <a:solidFill>
                  <a:srgbClr val="000000"/>
                </a:solidFill>
                <a:latin typeface="+mn-lt"/>
              </a:rPr>
              <a:t>Sources of UFE include:</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Generation Measurement Errors</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DC Tie Inadvertent Energy</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Load	  - Missing/Erroneous Usage Data</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Backcast Profile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Load Profile ID Assignment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Theft</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cs typeface="Times New Roman" pitchFamily="18" charset="0"/>
              </a:rPr>
              <a:t>■ </a:t>
            </a:r>
            <a:r>
              <a:rPr lang="en-US" sz="1900" b="1" kern="0" dirty="0">
                <a:solidFill>
                  <a:srgbClr val="000000"/>
                </a:solidFill>
                <a:latin typeface="+mn-lt"/>
              </a:rPr>
              <a:t>Losses  - Model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Loss Calculation Error</a:t>
            </a:r>
          </a:p>
          <a:p>
            <a:pPr marL="342900" indent="-342900">
              <a:lnSpc>
                <a:spcPct val="80000"/>
              </a:lnSpc>
              <a:spcBef>
                <a:spcPct val="20000"/>
              </a:spcBef>
              <a:buFont typeface="Wingdings" pitchFamily="2" charset="2"/>
              <a:buNone/>
              <a:tabLst>
                <a:tab pos="1033463" algn="l"/>
                <a:tab pos="1371600" algn="l"/>
              </a:tabLst>
              <a:defRPr/>
            </a:pPr>
            <a:r>
              <a:rPr lang="en-US" sz="1900" b="1" kern="0" dirty="0">
                <a:solidFill>
                  <a:srgbClr val="000000"/>
                </a:solidFill>
                <a:latin typeface="+mn-lt"/>
              </a:rPr>
              <a:t>		  - Loss Code Assignment Error</a:t>
            </a:r>
          </a:p>
        </p:txBody>
      </p:sp>
      <p:sp>
        <p:nvSpPr>
          <p:cNvPr id="7" name="Slide Number Placeholder 6">
            <a:extLst>
              <a:ext uri="{FF2B5EF4-FFF2-40B4-BE49-F238E27FC236}">
                <a16:creationId xmlns:a16="http://schemas.microsoft.com/office/drawing/2014/main" id="{2D997516-F804-8B2C-FB42-25C55B398F8E}"/>
              </a:ext>
            </a:extLst>
          </p:cNvPr>
          <p:cNvSpPr>
            <a:spLocks noGrp="1"/>
          </p:cNvSpPr>
          <p:nvPr>
            <p:ph type="sldNum" sz="quarter" idx="4"/>
          </p:nvPr>
        </p:nvSpPr>
        <p:spPr/>
        <p:txBody>
          <a:bodyPr/>
          <a:lstStyle/>
          <a:p>
            <a:fld id="{1D93BD3E-1E9A-4970-A6F7-E7AC52762E0C}" type="slidenum">
              <a:rPr lang="en-US" smtClean="0"/>
              <a:pPr/>
              <a:t>2</a:t>
            </a:fld>
            <a:endParaRPr lang="en-US"/>
          </a:p>
        </p:txBody>
      </p:sp>
      <p:sp>
        <p:nvSpPr>
          <p:cNvPr id="8" name="Footer Placeholder 7">
            <a:extLst>
              <a:ext uri="{FF2B5EF4-FFF2-40B4-BE49-F238E27FC236}">
                <a16:creationId xmlns:a16="http://schemas.microsoft.com/office/drawing/2014/main" id="{2D74EFAA-4E12-2845-EDDC-B0EA9CAB6E7A}"/>
              </a:ext>
            </a:extLst>
          </p:cNvPr>
          <p:cNvSpPr>
            <a:spLocks noGrp="1"/>
          </p:cNvSpPr>
          <p:nvPr>
            <p:ph type="ftr" sz="quarter" idx="11"/>
          </p:nvPr>
        </p:nvSpPr>
        <p:spPr/>
        <p:txBody>
          <a:bodyPr/>
          <a:lstStyle/>
          <a:p>
            <a:r>
              <a:rPr lang="en-US"/>
              <a:t>May 2026 WMS</a:t>
            </a:r>
            <a:endParaRPr lang="en-US" dirty="0"/>
          </a:p>
        </p:txBody>
      </p:sp>
    </p:spTree>
    <p:extLst>
      <p:ext uri="{BB962C8B-B14F-4D97-AF65-F5344CB8AC3E}">
        <p14:creationId xmlns:p14="http://schemas.microsoft.com/office/powerpoint/2010/main" val="1024058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a:t>UFE Basics 2</a:t>
            </a:r>
            <a:endParaRPr lang="en-US" sz="2300" b="1" dirty="0">
              <a:solidFill>
                <a:schemeClr val="accent1"/>
              </a:solidFill>
            </a:endParaRPr>
          </a:p>
        </p:txBody>
      </p:sp>
      <p:sp>
        <p:nvSpPr>
          <p:cNvPr id="6" name="Text Box 5"/>
          <p:cNvSpPr txBox="1">
            <a:spLocks noGrp="1" noChangeArrowheads="1"/>
          </p:cNvSpPr>
          <p:nvPr>
            <p:ph idx="1"/>
          </p:nvPr>
        </p:nvSpPr>
        <p:spPr bwMode="auto">
          <a:xfrm>
            <a:off x="870426" y="1371601"/>
            <a:ext cx="2667000" cy="4494212"/>
          </a:xfrm>
          <a:prstGeom prst="rect">
            <a:avLst/>
          </a:prstGeom>
          <a:gradFill rotWithShape="0">
            <a:gsLst>
              <a:gs pos="0">
                <a:srgbClr val="FFFF99"/>
              </a:gs>
              <a:gs pos="100000">
                <a:srgbClr val="CC9900"/>
              </a:gs>
            </a:gsLst>
            <a:lin ang="5400000" scaled="1"/>
          </a:gradFill>
          <a:ln w="9525">
            <a:miter lim="800000"/>
            <a:headEnd/>
            <a:tailEnd/>
          </a:ln>
          <a:scene3d>
            <a:camera prst="legacyObliqueTopLeft"/>
            <a:lightRig rig="legacyFlat3" dir="t"/>
          </a:scene3d>
          <a:sp3d extrusionH="430200" prstMaterial="legacyMatte">
            <a:bevelT w="13500" h="13500" prst="angle"/>
            <a:bevelB w="13500" h="13500" prst="angle"/>
            <a:extrusionClr>
              <a:srgbClr val="FFFF99"/>
            </a:extrusionClr>
            <a:contourClr>
              <a:srgbClr val="FFFF99"/>
            </a:contourClr>
          </a:sp3d>
        </p:spPr>
        <p:txBody>
          <a:bodyPr lIns="45720" tIns="46800" rIns="45720" bIns="46800">
            <a:flatTx/>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800" b="0">
                <a:solidFill>
                  <a:srgbClr val="000066"/>
                </a:solidFill>
                <a:latin typeface="Times New Roman" panose="02020603050405020304" pitchFamily="18" charset="0"/>
              </a:rPr>
              <a:t>Net Generation for Settlement Interval</a:t>
            </a:r>
          </a:p>
          <a:p>
            <a:pPr algn="ctr" eaLnBrk="1" hangingPunct="1">
              <a:spcBef>
                <a:spcPct val="0"/>
              </a:spcBef>
              <a:buFontTx/>
              <a:buNone/>
            </a:pPr>
            <a:endParaRPr lang="en-US" altLang="en-US" sz="1800" b="0">
              <a:solidFill>
                <a:srgbClr val="000066"/>
              </a:solidFill>
              <a:latin typeface="Times New Roman" panose="02020603050405020304" pitchFamily="18" charset="0"/>
            </a:endParaRPr>
          </a:p>
          <a:p>
            <a:pPr eaLnBrk="1" hangingPunct="1">
              <a:spcBef>
                <a:spcPct val="0"/>
              </a:spcBef>
              <a:buFontTx/>
              <a:buNone/>
            </a:pPr>
            <a:endParaRPr lang="en-US" altLang="en-US" sz="1800" b="0">
              <a:solidFill>
                <a:srgbClr val="000066"/>
              </a:solidFill>
              <a:latin typeface="Times New Roman" panose="02020603050405020304" pitchFamily="18" charset="0"/>
            </a:endParaRPr>
          </a:p>
          <a:p>
            <a:pPr eaLnBrk="1" hangingPunct="1">
              <a:spcBef>
                <a:spcPct val="0"/>
              </a:spcBef>
              <a:buFontTx/>
              <a:buNone/>
            </a:pPr>
            <a:endParaRPr lang="en-US" altLang="en-US" sz="1800" b="0" dirty="0">
              <a:solidFill>
                <a:srgbClr val="000066"/>
              </a:solidFill>
              <a:latin typeface="Times New Roman" panose="02020603050405020304" pitchFamily="18" charset="0"/>
            </a:endParaRPr>
          </a:p>
        </p:txBody>
      </p:sp>
      <p:grpSp>
        <p:nvGrpSpPr>
          <p:cNvPr id="7" name="Group 6"/>
          <p:cNvGrpSpPr>
            <a:grpSpLocks/>
          </p:cNvGrpSpPr>
          <p:nvPr/>
        </p:nvGrpSpPr>
        <p:grpSpPr bwMode="auto">
          <a:xfrm>
            <a:off x="5410200" y="1219200"/>
            <a:ext cx="2516188" cy="4646613"/>
            <a:chOff x="3503" y="1056"/>
            <a:chExt cx="1585" cy="2831"/>
          </a:xfrm>
        </p:grpSpPr>
        <p:sp>
          <p:nvSpPr>
            <p:cNvPr id="8" name="AutoShape 7"/>
            <p:cNvSpPr>
              <a:spLocks noChangeArrowheads="1"/>
            </p:cNvSpPr>
            <p:nvPr/>
          </p:nvSpPr>
          <p:spPr bwMode="auto">
            <a:xfrm>
              <a:off x="3505" y="3291"/>
              <a:ext cx="1583" cy="596"/>
            </a:xfrm>
            <a:prstGeom prst="cube">
              <a:avLst>
                <a:gd name="adj" fmla="val 18236"/>
              </a:avLst>
            </a:prstGeom>
            <a:gradFill rotWithShape="0">
              <a:gsLst>
                <a:gs pos="0">
                  <a:srgbClr val="FFCC99"/>
                </a:gs>
                <a:gs pos="50000">
                  <a:srgbClr val="FFFFFF"/>
                </a:gs>
                <a:gs pos="100000">
                  <a:srgbClr val="FFCC99"/>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Profiled Energy Usage</a:t>
              </a:r>
            </a:p>
            <a:p>
              <a:pPr algn="ctr" eaLnBrk="1" hangingPunct="1">
                <a:spcBef>
                  <a:spcPct val="0"/>
                </a:spcBef>
                <a:buFontTx/>
                <a:buNone/>
              </a:pPr>
              <a:r>
                <a:rPr lang="en-US" altLang="en-US" sz="1400" b="0">
                  <a:latin typeface="Times New Roman" panose="02020603050405020304" pitchFamily="18" charset="0"/>
                </a:rPr>
                <a:t> Non-Metered Accounts</a:t>
              </a:r>
            </a:p>
          </p:txBody>
        </p:sp>
        <p:sp>
          <p:nvSpPr>
            <p:cNvPr id="9" name="AutoShape 8"/>
            <p:cNvSpPr>
              <a:spLocks noChangeArrowheads="1"/>
            </p:cNvSpPr>
            <p:nvPr/>
          </p:nvSpPr>
          <p:spPr bwMode="auto">
            <a:xfrm>
              <a:off x="3503" y="1623"/>
              <a:ext cx="1575" cy="1733"/>
            </a:xfrm>
            <a:prstGeom prst="cube">
              <a:avLst>
                <a:gd name="adj" fmla="val 6153"/>
              </a:avLst>
            </a:prstGeom>
            <a:gradFill rotWithShape="0">
              <a:gsLst>
                <a:gs pos="0">
                  <a:srgbClr val="FFCC99"/>
                </a:gs>
                <a:gs pos="50000">
                  <a:srgbClr val="FFFFFF"/>
                </a:gs>
                <a:gs pos="100000">
                  <a:srgbClr val="FFCC99"/>
                </a:gs>
              </a:gsLst>
              <a:lin ang="5400000" scaled="1"/>
            </a:gradFill>
            <a:ln>
              <a:noFill/>
            </a:ln>
            <a:extLst>
              <a:ext uri="{91240B29-F687-4F45-9708-019B960494DF}">
                <a14:hiddenLine xmlns:a14="http://schemas.microsoft.com/office/drawing/2010/main" w="12700">
                  <a:solidFill>
                    <a:srgbClr val="000000"/>
                  </a:solidFill>
                  <a:miter lim="800000"/>
                  <a:headEnd/>
                  <a:tailEnd/>
                </a14:hiddenLine>
              </a:ext>
            </a:extLst>
          </p:spPr>
          <p:txBody>
            <a:bodyPr lIns="90000" tIns="46800" rIns="9000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Interval Data</a:t>
              </a:r>
            </a:p>
            <a:p>
              <a:pPr algn="ctr" eaLnBrk="1" hangingPunct="1">
                <a:spcBef>
                  <a:spcPct val="0"/>
                </a:spcBef>
                <a:buFontTx/>
                <a:buNone/>
              </a:pPr>
              <a:r>
                <a:rPr lang="en-US" altLang="en-US" sz="1400" b="0">
                  <a:latin typeface="Times New Roman" panose="02020603050405020304" pitchFamily="18" charset="0"/>
                </a:rPr>
                <a:t>Energy Usage</a:t>
              </a:r>
            </a:p>
          </p:txBody>
        </p:sp>
        <p:sp>
          <p:nvSpPr>
            <p:cNvPr id="10" name="AutoShape 9"/>
            <p:cNvSpPr>
              <a:spLocks noChangeArrowheads="1"/>
            </p:cNvSpPr>
            <p:nvPr/>
          </p:nvSpPr>
          <p:spPr bwMode="auto">
            <a:xfrm>
              <a:off x="3507" y="1320"/>
              <a:ext cx="1568" cy="384"/>
            </a:xfrm>
            <a:prstGeom prst="cube">
              <a:avLst>
                <a:gd name="adj" fmla="val 33111"/>
              </a:avLst>
            </a:prstGeom>
            <a:solidFill>
              <a:srgbClr val="CCFFCC"/>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45720" tIns="46800" rIns="4572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Losses:</a:t>
              </a:r>
            </a:p>
            <a:p>
              <a:pPr algn="ctr" eaLnBrk="1" hangingPunct="1">
                <a:spcBef>
                  <a:spcPct val="0"/>
                </a:spcBef>
                <a:buFontTx/>
                <a:buNone/>
              </a:pPr>
              <a:r>
                <a:rPr lang="en-US" altLang="en-US" sz="1400" b="0">
                  <a:latin typeface="Times New Roman" panose="02020603050405020304" pitchFamily="18" charset="0"/>
                </a:rPr>
                <a:t>Transmission &amp; Distribution</a:t>
              </a:r>
            </a:p>
          </p:txBody>
        </p:sp>
        <p:sp>
          <p:nvSpPr>
            <p:cNvPr id="11" name="AutoShape 10"/>
            <p:cNvSpPr>
              <a:spLocks noChangeArrowheads="1"/>
            </p:cNvSpPr>
            <p:nvPr/>
          </p:nvSpPr>
          <p:spPr bwMode="auto">
            <a:xfrm>
              <a:off x="3515" y="1056"/>
              <a:ext cx="1568" cy="370"/>
            </a:xfrm>
            <a:prstGeom prst="cube">
              <a:avLst>
                <a:gd name="adj" fmla="val 33111"/>
              </a:avLst>
            </a:prstGeom>
            <a:solidFill>
              <a:srgbClr val="FF99CC"/>
            </a:solidFill>
            <a:ln>
              <a:noFill/>
            </a:ln>
            <a:extLst>
              <a:ext uri="{91240B29-F687-4F45-9708-019B960494DF}">
                <a14:hiddenLine xmlns:a14="http://schemas.microsoft.com/office/drawing/2010/main" w="12700">
                  <a:solidFill>
                    <a:srgbClr val="000000"/>
                  </a:solidFill>
                  <a:miter lim="800000"/>
                  <a:headEnd/>
                  <a:tailEnd/>
                </a14:hiddenLine>
              </a:ext>
            </a:extLst>
          </p:spPr>
          <p:txBody>
            <a:bodyPr lIns="45720" tIns="46800" rIns="45720" bIns="46800" anchor="ct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400" b="0">
                  <a:latin typeface="Times New Roman" panose="02020603050405020304" pitchFamily="18" charset="0"/>
                </a:rPr>
                <a:t>UFE</a:t>
              </a:r>
            </a:p>
          </p:txBody>
        </p:sp>
      </p:grpSp>
      <p:sp>
        <p:nvSpPr>
          <p:cNvPr id="12" name="Text Box 32"/>
          <p:cNvSpPr txBox="1">
            <a:spLocks noChangeArrowheads="1"/>
          </p:cNvSpPr>
          <p:nvPr/>
        </p:nvSpPr>
        <p:spPr bwMode="ltGray">
          <a:xfrm>
            <a:off x="3727767" y="3657600"/>
            <a:ext cx="145415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eaLnBrk="1" hangingPunct="1">
              <a:spcBef>
                <a:spcPct val="0"/>
              </a:spcBef>
              <a:buFontTx/>
              <a:buNone/>
            </a:pPr>
            <a:r>
              <a:rPr lang="en-US" altLang="en-US" sz="1400" b="0" dirty="0"/>
              <a:t>Net Generation</a:t>
            </a:r>
          </a:p>
          <a:p>
            <a:pPr eaLnBrk="1" hangingPunct="1">
              <a:spcBef>
                <a:spcPct val="0"/>
              </a:spcBef>
              <a:buFontTx/>
              <a:buNone/>
            </a:pPr>
            <a:r>
              <a:rPr lang="en-US" altLang="en-US" sz="1400" b="0" dirty="0"/>
              <a:t>Compared to</a:t>
            </a:r>
          </a:p>
          <a:p>
            <a:pPr eaLnBrk="1" hangingPunct="1">
              <a:spcBef>
                <a:spcPct val="0"/>
              </a:spcBef>
              <a:buFontTx/>
              <a:buNone/>
            </a:pPr>
            <a:r>
              <a:rPr lang="en-US" altLang="en-US" sz="1400" b="0" dirty="0"/>
              <a:t>Load Buildup</a:t>
            </a:r>
          </a:p>
        </p:txBody>
      </p:sp>
      <p:sp>
        <p:nvSpPr>
          <p:cNvPr id="13" name="TextBox 15"/>
          <p:cNvSpPr txBox="1">
            <a:spLocks noChangeArrowheads="1"/>
          </p:cNvSpPr>
          <p:nvPr/>
        </p:nvSpPr>
        <p:spPr bwMode="auto">
          <a:xfrm>
            <a:off x="3886200" y="1425742"/>
            <a:ext cx="17526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0"/>
              </a:spcBef>
              <a:buFontTx/>
              <a:buNone/>
            </a:pPr>
            <a:r>
              <a:rPr lang="en-US" altLang="en-US" sz="1600" b="0" dirty="0">
                <a:latin typeface="Times New Roman" panose="02020603050405020304" pitchFamily="18" charset="0"/>
              </a:rPr>
              <a:t>GAP - - - - - - &gt;</a:t>
            </a:r>
          </a:p>
        </p:txBody>
      </p:sp>
      <p:sp>
        <p:nvSpPr>
          <p:cNvPr id="5" name="Slide Number Placeholder 4">
            <a:extLst>
              <a:ext uri="{FF2B5EF4-FFF2-40B4-BE49-F238E27FC236}">
                <a16:creationId xmlns:a16="http://schemas.microsoft.com/office/drawing/2014/main" id="{12AFB9C2-6F4A-B58B-907A-3F8073F6DE8C}"/>
              </a:ext>
            </a:extLst>
          </p:cNvPr>
          <p:cNvSpPr>
            <a:spLocks noGrp="1"/>
          </p:cNvSpPr>
          <p:nvPr>
            <p:ph type="sldNum" sz="quarter" idx="4"/>
          </p:nvPr>
        </p:nvSpPr>
        <p:spPr/>
        <p:txBody>
          <a:bodyPr/>
          <a:lstStyle/>
          <a:p>
            <a:fld id="{1D93BD3E-1E9A-4970-A6F7-E7AC52762E0C}" type="slidenum">
              <a:rPr lang="en-US" smtClean="0"/>
              <a:pPr/>
              <a:t>3</a:t>
            </a:fld>
            <a:endParaRPr lang="en-US"/>
          </a:p>
        </p:txBody>
      </p:sp>
      <p:sp>
        <p:nvSpPr>
          <p:cNvPr id="17" name="Footer Placeholder 16">
            <a:extLst>
              <a:ext uri="{FF2B5EF4-FFF2-40B4-BE49-F238E27FC236}">
                <a16:creationId xmlns:a16="http://schemas.microsoft.com/office/drawing/2014/main" id="{B552FE9A-EAF1-2BCE-BC4D-9C2D3CF3914E}"/>
              </a:ext>
            </a:extLst>
          </p:cNvPr>
          <p:cNvSpPr>
            <a:spLocks noGrp="1"/>
          </p:cNvSpPr>
          <p:nvPr>
            <p:ph type="ftr" sz="quarter" idx="11"/>
          </p:nvPr>
        </p:nvSpPr>
        <p:spPr/>
        <p:txBody>
          <a:bodyPr/>
          <a:lstStyle/>
          <a:p>
            <a:r>
              <a:rPr lang="en-US"/>
              <a:t>May 2026 WMS</a:t>
            </a:r>
            <a:endParaRPr lang="en-US" dirty="0"/>
          </a:p>
        </p:txBody>
      </p:sp>
    </p:spTree>
    <p:extLst>
      <p:ext uri="{BB962C8B-B14F-4D97-AF65-F5344CB8AC3E}">
        <p14:creationId xmlns:p14="http://schemas.microsoft.com/office/powerpoint/2010/main" val="1324424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Protocol Language 11.6 – Unaccounted for Energy Analysis</a:t>
            </a:r>
            <a:endParaRPr lang="en-US" sz="2300" b="1" dirty="0">
              <a:solidFill>
                <a:schemeClr val="accent1"/>
              </a:solidFill>
            </a:endParaRPr>
          </a:p>
        </p:txBody>
      </p:sp>
      <p:sp>
        <p:nvSpPr>
          <p:cNvPr id="6" name="Rectangle 4"/>
          <p:cNvSpPr>
            <a:spLocks noGrp="1" noChangeArrowheads="1"/>
          </p:cNvSpPr>
          <p:nvPr>
            <p:ph idx="1"/>
          </p:nvPr>
        </p:nvSpPr>
        <p:spPr bwMode="auto">
          <a:xfrm>
            <a:off x="609600" y="1143000"/>
            <a:ext cx="79248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eaLnBrk="1" hangingPunct="1">
              <a:spcBef>
                <a:spcPct val="0"/>
              </a:spcBef>
              <a:buFontTx/>
              <a:buNone/>
            </a:pPr>
            <a:r>
              <a:rPr lang="en-US" altLang="en-US" sz="1800" b="0" i="1" dirty="0"/>
              <a:t>11.6.1	Overview</a:t>
            </a:r>
          </a:p>
          <a:p>
            <a:pPr eaLnBrk="1" hangingPunct="1">
              <a:spcBef>
                <a:spcPct val="0"/>
              </a:spcBef>
              <a:buFontTx/>
              <a:buNone/>
            </a:pPr>
            <a:r>
              <a:rPr lang="en-US" altLang="en-US" sz="1800" b="0" dirty="0"/>
              <a:t>(1)	ERCOT will provide an annual Unaccounted For Energy (UFE) analysis report consisting of UFE data analysis from the preceding calendar year.  This report will be based on final Settlement data and will be posted to the Market Information System (MIS) Public Area by April 30</a:t>
            </a:r>
            <a:r>
              <a:rPr lang="en-US" altLang="en-US" sz="1800" b="0" baseline="30000" dirty="0"/>
              <a:t>th</a:t>
            </a:r>
            <a:r>
              <a:rPr lang="en-US" altLang="en-US" sz="1800" b="0" dirty="0"/>
              <a:t>.  The appropriate …</a:t>
            </a:r>
          </a:p>
        </p:txBody>
      </p:sp>
      <p:sp>
        <p:nvSpPr>
          <p:cNvPr id="7" name="Rectangle 5"/>
          <p:cNvSpPr>
            <a:spLocks noChangeArrowheads="1"/>
          </p:cNvSpPr>
          <p:nvPr/>
        </p:nvSpPr>
        <p:spPr bwMode="auto">
          <a:xfrm>
            <a:off x="609600" y="3263761"/>
            <a:ext cx="7467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2000" b="1">
                <a:solidFill>
                  <a:schemeClr val="tx1"/>
                </a:solidFill>
                <a:latin typeface="Arial" panose="020B0604020202020204" pitchFamily="34" charset="0"/>
              </a:defRPr>
            </a:lvl1pPr>
            <a:lvl2pPr marL="742950" indent="-285750" eaLnBrk="0" hangingPunct="0">
              <a:spcBef>
                <a:spcPct val="20000"/>
              </a:spcBef>
              <a:buChar char="–"/>
              <a:defRPr sz="2000">
                <a:solidFill>
                  <a:schemeClr val="tx1"/>
                </a:solidFill>
                <a:latin typeface="Arial" panose="020B0604020202020204" pitchFamily="34" charset="0"/>
              </a:defRPr>
            </a:lvl2pPr>
            <a:lvl3pPr marL="1143000" indent="-228600" eaLnBrk="0" hangingPunct="0">
              <a:spcBef>
                <a:spcPct val="20000"/>
              </a:spcBef>
              <a:buChar char="•"/>
              <a:defRPr>
                <a:solidFill>
                  <a:schemeClr val="tx1"/>
                </a:solidFill>
                <a:latin typeface="Arial" panose="020B0604020202020204" pitchFamily="34" charset="0"/>
              </a:defRPr>
            </a:lvl3pPr>
            <a:lvl4pPr marL="1600200" indent="-228600" eaLnBrk="0" hangingPunct="0">
              <a:spcBef>
                <a:spcPct val="20000"/>
              </a:spcBef>
              <a:buChar char="–"/>
              <a:defRPr>
                <a:solidFill>
                  <a:schemeClr val="tx1"/>
                </a:solidFill>
                <a:latin typeface="Arial" panose="020B0604020202020204" pitchFamily="34" charset="0"/>
              </a:defRPr>
            </a:lvl4pPr>
            <a:lvl5pPr marL="2057400" indent="-228600" eaLnBrk="0" hangingPunct="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eaLnBrk="1" hangingPunct="1">
              <a:spcBef>
                <a:spcPct val="0"/>
              </a:spcBef>
              <a:buFontTx/>
              <a:buNone/>
            </a:pPr>
            <a:r>
              <a:rPr lang="en-US" altLang="en-US" sz="1800" b="0" i="1" dirty="0"/>
              <a:t>11.6.2	Annual Unaccounted For Energy Analysis Report</a:t>
            </a:r>
          </a:p>
          <a:p>
            <a:pPr eaLnBrk="1" hangingPunct="1">
              <a:spcBef>
                <a:spcPct val="0"/>
              </a:spcBef>
              <a:buFontTx/>
              <a:buNone/>
            </a:pPr>
            <a:r>
              <a:rPr lang="en-US" altLang="en-US" sz="1800" b="0" dirty="0"/>
              <a:t>The annual UFE analysis report will contain both ERCOT-wide and UFE allocation category quantities as follows:   </a:t>
            </a:r>
          </a:p>
          <a:p>
            <a:pPr eaLnBrk="1" hangingPunct="1">
              <a:spcBef>
                <a:spcPct val="0"/>
              </a:spcBef>
              <a:buFontTx/>
              <a:buNone/>
            </a:pPr>
            <a:r>
              <a:rPr lang="en-US" altLang="en-US" sz="1800" b="0" dirty="0"/>
              <a:t>(a)	Total UFE MWHs;</a:t>
            </a:r>
          </a:p>
          <a:p>
            <a:pPr eaLnBrk="1" hangingPunct="1">
              <a:spcBef>
                <a:spcPct val="0"/>
              </a:spcBef>
              <a:buFontTx/>
              <a:buNone/>
            </a:pPr>
            <a:r>
              <a:rPr lang="en-US" altLang="en-US" sz="1800" b="0" dirty="0"/>
              <a:t>(b)	Total UFE cost;</a:t>
            </a:r>
          </a:p>
          <a:p>
            <a:pPr eaLnBrk="1" hangingPunct="1">
              <a:spcBef>
                <a:spcPct val="0"/>
              </a:spcBef>
              <a:buFontTx/>
              <a:buNone/>
            </a:pPr>
            <a:r>
              <a:rPr lang="en-US" altLang="en-US" sz="1800" b="0" dirty="0"/>
              <a:t>(c)	Percent of total UFE to ERCOT Load;</a:t>
            </a:r>
          </a:p>
          <a:p>
            <a:pPr eaLnBrk="1" hangingPunct="1">
              <a:spcBef>
                <a:spcPct val="0"/>
              </a:spcBef>
              <a:buFontTx/>
              <a:buNone/>
            </a:pPr>
            <a:r>
              <a:rPr lang="en-US" altLang="en-US" sz="1800" b="0" dirty="0"/>
              <a:t>(d)	Percent of total UFE cost; and</a:t>
            </a:r>
          </a:p>
          <a:p>
            <a:pPr eaLnBrk="1" hangingPunct="1">
              <a:spcBef>
                <a:spcPct val="0"/>
              </a:spcBef>
              <a:buFontTx/>
              <a:buNone/>
            </a:pPr>
            <a:r>
              <a:rPr lang="en-US" altLang="en-US" sz="1800" b="0" dirty="0"/>
              <a:t>(e)	Notice of any factors that may be contributing to UFE.</a:t>
            </a:r>
          </a:p>
        </p:txBody>
      </p:sp>
      <p:sp>
        <p:nvSpPr>
          <p:cNvPr id="5" name="Slide Number Placeholder 4">
            <a:extLst>
              <a:ext uri="{FF2B5EF4-FFF2-40B4-BE49-F238E27FC236}">
                <a16:creationId xmlns:a16="http://schemas.microsoft.com/office/drawing/2014/main" id="{7A6BD4FD-0839-042A-E8DD-4A19A9E3E4A2}"/>
              </a:ext>
            </a:extLst>
          </p:cNvPr>
          <p:cNvSpPr>
            <a:spLocks noGrp="1"/>
          </p:cNvSpPr>
          <p:nvPr>
            <p:ph type="sldNum" sz="quarter" idx="4"/>
          </p:nvPr>
        </p:nvSpPr>
        <p:spPr/>
        <p:txBody>
          <a:bodyPr/>
          <a:lstStyle/>
          <a:p>
            <a:fld id="{1D93BD3E-1E9A-4970-A6F7-E7AC52762E0C}" type="slidenum">
              <a:rPr lang="en-US" smtClean="0"/>
              <a:pPr/>
              <a:t>4</a:t>
            </a:fld>
            <a:endParaRPr lang="en-US"/>
          </a:p>
        </p:txBody>
      </p:sp>
      <p:sp>
        <p:nvSpPr>
          <p:cNvPr id="8" name="Footer Placeholder 7">
            <a:extLst>
              <a:ext uri="{FF2B5EF4-FFF2-40B4-BE49-F238E27FC236}">
                <a16:creationId xmlns:a16="http://schemas.microsoft.com/office/drawing/2014/main" id="{430EE5CC-1143-0BFB-B4A7-3C951FA56396}"/>
              </a:ext>
            </a:extLst>
          </p:cNvPr>
          <p:cNvSpPr>
            <a:spLocks noGrp="1"/>
          </p:cNvSpPr>
          <p:nvPr>
            <p:ph type="ftr" sz="quarter" idx="11"/>
          </p:nvPr>
        </p:nvSpPr>
        <p:spPr/>
        <p:txBody>
          <a:bodyPr/>
          <a:lstStyle/>
          <a:p>
            <a:r>
              <a:rPr lang="en-US"/>
              <a:t>May 2026 WMS</a:t>
            </a:r>
            <a:endParaRPr lang="en-US" dirty="0"/>
          </a:p>
        </p:txBody>
      </p:sp>
    </p:spTree>
    <p:extLst>
      <p:ext uri="{BB962C8B-B14F-4D97-AF65-F5344CB8AC3E}">
        <p14:creationId xmlns:p14="http://schemas.microsoft.com/office/powerpoint/2010/main" val="3650375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Data Required Per Protocol Section 11.6.2</a:t>
            </a:r>
            <a:endParaRPr lang="en-US" sz="2300" b="1" dirty="0">
              <a:solidFill>
                <a:schemeClr val="accent1"/>
              </a:solidFill>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3512582946"/>
              </p:ext>
            </p:extLst>
          </p:nvPr>
        </p:nvGraphicFramePr>
        <p:xfrm>
          <a:off x="304800" y="1447800"/>
          <a:ext cx="8534400" cy="2407920"/>
        </p:xfrm>
        <a:graphic>
          <a:graphicData uri="http://schemas.openxmlformats.org/drawingml/2006/table">
            <a:tbl>
              <a:tblPr firstRow="1" bandRow="1">
                <a:tableStyleId>{5C22544A-7EE6-4342-B048-85BDC9FD1C3A}</a:tableStyleId>
              </a:tblPr>
              <a:tblGrid>
                <a:gridCol w="1905000">
                  <a:extLst>
                    <a:ext uri="{9D8B030D-6E8A-4147-A177-3AD203B41FA5}">
                      <a16:colId xmlns:a16="http://schemas.microsoft.com/office/drawing/2014/main" val="20000"/>
                    </a:ext>
                  </a:extLst>
                </a:gridCol>
                <a:gridCol w="14478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914400">
                <a:tc>
                  <a:txBody>
                    <a:bodyPr/>
                    <a:lstStyle/>
                    <a:p>
                      <a:endParaRPr lang="en-US" dirty="0"/>
                    </a:p>
                  </a:txBody>
                  <a:tcPr/>
                </a:tc>
                <a:tc>
                  <a:txBody>
                    <a:bodyPr/>
                    <a:lstStyle/>
                    <a:p>
                      <a:r>
                        <a:rPr lang="en-US" dirty="0"/>
                        <a:t>A – Total</a:t>
                      </a:r>
                    </a:p>
                    <a:p>
                      <a:r>
                        <a:rPr lang="en-US" dirty="0"/>
                        <a:t>UFE MWHs</a:t>
                      </a:r>
                    </a:p>
                  </a:txBody>
                  <a:tcPr/>
                </a:tc>
                <a:tc>
                  <a:txBody>
                    <a:bodyPr/>
                    <a:lstStyle/>
                    <a:p>
                      <a:r>
                        <a:rPr lang="en-US" dirty="0"/>
                        <a:t>B – Total</a:t>
                      </a:r>
                    </a:p>
                    <a:p>
                      <a:r>
                        <a:rPr lang="en-US" dirty="0"/>
                        <a:t>UFE Cost</a:t>
                      </a:r>
                    </a:p>
                  </a:txBody>
                  <a:tcPr/>
                </a:tc>
                <a:tc>
                  <a:txBody>
                    <a:bodyPr/>
                    <a:lstStyle/>
                    <a:p>
                      <a:r>
                        <a:rPr lang="en-US" dirty="0"/>
                        <a:t>C – Percent of</a:t>
                      </a:r>
                    </a:p>
                    <a:p>
                      <a:r>
                        <a:rPr lang="en-US" dirty="0"/>
                        <a:t>Total UFE to</a:t>
                      </a:r>
                    </a:p>
                    <a:p>
                      <a:r>
                        <a:rPr lang="en-US" dirty="0"/>
                        <a:t>ERCOT load </a:t>
                      </a:r>
                    </a:p>
                  </a:txBody>
                  <a:tcPr/>
                </a:tc>
                <a:tc>
                  <a:txBody>
                    <a:bodyPr/>
                    <a:lstStyle/>
                    <a:p>
                      <a:r>
                        <a:rPr lang="en-US" dirty="0"/>
                        <a:t>D – Percent of</a:t>
                      </a:r>
                    </a:p>
                    <a:p>
                      <a:r>
                        <a:rPr lang="en-US" dirty="0"/>
                        <a:t>Total UFE</a:t>
                      </a:r>
                    </a:p>
                    <a:p>
                      <a:r>
                        <a:rPr lang="en-US" dirty="0"/>
                        <a:t>Cost</a:t>
                      </a:r>
                    </a:p>
                  </a:txBody>
                  <a:tcPr/>
                </a:tc>
                <a:extLst>
                  <a:ext uri="{0D108BD9-81ED-4DB2-BD59-A6C34878D82A}">
                    <a16:rowId xmlns:a16="http://schemas.microsoft.com/office/drawing/2014/main" val="10000"/>
                  </a:ext>
                </a:extLst>
              </a:tr>
              <a:tr h="381000">
                <a:tc>
                  <a:txBody>
                    <a:bodyPr/>
                    <a:lstStyle/>
                    <a:p>
                      <a:pPr algn="l" fontAlgn="b"/>
                      <a:r>
                        <a:rPr lang="en-US" sz="1800" b="0" i="0" u="none" strike="noStrike" dirty="0">
                          <a:solidFill>
                            <a:srgbClr val="000000"/>
                          </a:solidFill>
                          <a:effectLst/>
                          <a:latin typeface="+Body"/>
                        </a:rPr>
                        <a:t>TOTUFE_U1</a:t>
                      </a:r>
                    </a:p>
                  </a:txBody>
                  <a:tcPr marL="9525" marR="9525" marT="9525" marB="0" anchor="b"/>
                </a:tc>
                <a:tc>
                  <a:txBody>
                    <a:bodyPr/>
                    <a:lstStyle/>
                    <a:p>
                      <a:pPr algn="ctr" fontAlgn="b">
                        <a:buNone/>
                      </a:pPr>
                      <a:r>
                        <a:rPr lang="en-US" sz="1800" b="0" i="0" u="none" strike="noStrike">
                          <a:solidFill>
                            <a:srgbClr val="000000"/>
                          </a:solidFill>
                          <a:effectLst/>
                          <a:latin typeface="+Body"/>
                        </a:rPr>
                        <a:t>-1,143,511</a:t>
                      </a:r>
                    </a:p>
                  </a:txBody>
                  <a:tcPr marL="9525" marR="9525" marT="9525" marB="0" anchor="b"/>
                </a:tc>
                <a:tc>
                  <a:txBody>
                    <a:bodyPr/>
                    <a:lstStyle/>
                    <a:p>
                      <a:pPr algn="ctr" fontAlgn="b">
                        <a:buNone/>
                      </a:pPr>
                      <a:r>
                        <a:rPr lang="en-US" sz="1800" b="0" i="0" u="none" strike="noStrike">
                          <a:solidFill>
                            <a:srgbClr val="000000"/>
                          </a:solidFill>
                          <a:effectLst/>
                          <a:latin typeface="+Body"/>
                        </a:rPr>
                        <a:t>-$45,696,012</a:t>
                      </a:r>
                    </a:p>
                  </a:txBody>
                  <a:tcPr marL="9525" marR="9525" marT="9525" marB="0" anchor="b"/>
                </a:tc>
                <a:tc>
                  <a:txBody>
                    <a:bodyPr/>
                    <a:lstStyle/>
                    <a:p>
                      <a:pPr algn="ctr" fontAlgn="b">
                        <a:buNone/>
                      </a:pPr>
                      <a:r>
                        <a:rPr lang="en-US" sz="1800" b="0" i="0" u="none" strike="noStrike">
                          <a:solidFill>
                            <a:srgbClr val="000000"/>
                          </a:solidFill>
                          <a:effectLst/>
                          <a:latin typeface="+Body"/>
                        </a:rPr>
                        <a:t>-0.2305%</a:t>
                      </a:r>
                    </a:p>
                  </a:txBody>
                  <a:tcPr marL="9525" marR="9525" marT="9525" marB="0" anchor="b"/>
                </a:tc>
                <a:tc>
                  <a:txBody>
                    <a:bodyPr/>
                    <a:lstStyle/>
                    <a:p>
                      <a:pPr algn="ctr" fontAlgn="b">
                        <a:buNone/>
                      </a:pPr>
                      <a:r>
                        <a:rPr lang="en-US" sz="1800" b="0" i="0" u="none" strike="noStrike">
                          <a:solidFill>
                            <a:srgbClr val="000000"/>
                          </a:solidFill>
                          <a:effectLst/>
                          <a:latin typeface="+Body"/>
                        </a:rPr>
                        <a:t>100.00%</a:t>
                      </a:r>
                    </a:p>
                  </a:txBody>
                  <a:tcPr marL="9525" marR="9525" marT="9525" marB="0" anchor="b"/>
                </a:tc>
                <a:extLst>
                  <a:ext uri="{0D108BD9-81ED-4DB2-BD59-A6C34878D82A}">
                    <a16:rowId xmlns:a16="http://schemas.microsoft.com/office/drawing/2014/main" val="10001"/>
                  </a:ext>
                </a:extLst>
              </a:tr>
              <a:tr h="370840">
                <a:tc>
                  <a:txBody>
                    <a:bodyPr/>
                    <a:lstStyle/>
                    <a:p>
                      <a:pPr algn="l" fontAlgn="b"/>
                      <a:r>
                        <a:rPr lang="en-US" sz="1800" b="0" i="0" u="none" strike="noStrike">
                          <a:solidFill>
                            <a:srgbClr val="000000"/>
                          </a:solidFill>
                          <a:effectLst/>
                          <a:latin typeface="+Body"/>
                        </a:rPr>
                        <a:t>UFEIDR_U1</a:t>
                      </a:r>
                    </a:p>
                  </a:txBody>
                  <a:tcPr marL="9525" marR="9525" marT="9525" marB="0" anchor="b"/>
                </a:tc>
                <a:tc>
                  <a:txBody>
                    <a:bodyPr/>
                    <a:lstStyle/>
                    <a:p>
                      <a:pPr algn="ctr" fontAlgn="b">
                        <a:buNone/>
                      </a:pPr>
                      <a:r>
                        <a:rPr lang="en-US" sz="1800" b="0" i="0" u="none" strike="noStrike">
                          <a:solidFill>
                            <a:srgbClr val="000000"/>
                          </a:solidFill>
                          <a:effectLst/>
                          <a:latin typeface="+Body"/>
                        </a:rPr>
                        <a:t>-1,053,573</a:t>
                      </a:r>
                    </a:p>
                  </a:txBody>
                  <a:tcPr marL="9525" marR="9525" marT="9525" marB="0" anchor="b"/>
                </a:tc>
                <a:tc>
                  <a:txBody>
                    <a:bodyPr/>
                    <a:lstStyle/>
                    <a:p>
                      <a:pPr algn="ctr" fontAlgn="b">
                        <a:buNone/>
                      </a:pPr>
                      <a:r>
                        <a:rPr lang="en-US" sz="1800" b="0" i="0" u="none" strike="noStrike">
                          <a:solidFill>
                            <a:srgbClr val="000000"/>
                          </a:solidFill>
                          <a:effectLst/>
                          <a:latin typeface="+Body"/>
                        </a:rPr>
                        <a:t>-$42,204,159</a:t>
                      </a:r>
                    </a:p>
                  </a:txBody>
                  <a:tcPr marL="9525" marR="9525" marT="9525" marB="0" anchor="b"/>
                </a:tc>
                <a:tc>
                  <a:txBody>
                    <a:bodyPr/>
                    <a:lstStyle/>
                    <a:p>
                      <a:pPr algn="ctr" fontAlgn="b">
                        <a:buNone/>
                      </a:pPr>
                      <a:r>
                        <a:rPr lang="en-US" sz="1800" b="0" i="0" u="none" strike="noStrike">
                          <a:solidFill>
                            <a:srgbClr val="000000"/>
                          </a:solidFill>
                          <a:effectLst/>
                          <a:latin typeface="+Body"/>
                        </a:rPr>
                        <a:t>-0.2124%</a:t>
                      </a:r>
                    </a:p>
                  </a:txBody>
                  <a:tcPr marL="9525" marR="9525" marT="9525" marB="0" anchor="b"/>
                </a:tc>
                <a:tc>
                  <a:txBody>
                    <a:bodyPr/>
                    <a:lstStyle/>
                    <a:p>
                      <a:pPr algn="ctr" fontAlgn="b">
                        <a:buNone/>
                      </a:pPr>
                      <a:r>
                        <a:rPr lang="en-US" sz="1800" b="0" i="0" u="none" strike="noStrike">
                          <a:solidFill>
                            <a:srgbClr val="000000"/>
                          </a:solidFill>
                          <a:effectLst/>
                          <a:latin typeface="+Body"/>
                        </a:rPr>
                        <a:t>92.36%</a:t>
                      </a:r>
                    </a:p>
                  </a:txBody>
                  <a:tcPr marL="9525" marR="9525" marT="9525" marB="0" anchor="b"/>
                </a:tc>
                <a:extLst>
                  <a:ext uri="{0D108BD9-81ED-4DB2-BD59-A6C34878D82A}">
                    <a16:rowId xmlns:a16="http://schemas.microsoft.com/office/drawing/2014/main" val="10002"/>
                  </a:ext>
                </a:extLst>
              </a:tr>
              <a:tr h="370840">
                <a:tc>
                  <a:txBody>
                    <a:bodyPr/>
                    <a:lstStyle/>
                    <a:p>
                      <a:pPr algn="l" fontAlgn="b"/>
                      <a:r>
                        <a:rPr lang="en-US" sz="1800" b="0" i="0" u="none" strike="noStrike">
                          <a:solidFill>
                            <a:srgbClr val="000000"/>
                          </a:solidFill>
                          <a:effectLst/>
                          <a:latin typeface="+Body"/>
                        </a:rPr>
                        <a:t>UFENIDR_U1</a:t>
                      </a:r>
                    </a:p>
                  </a:txBody>
                  <a:tcPr marL="9525" marR="9525" marT="9525" marB="0" anchor="b"/>
                </a:tc>
                <a:tc>
                  <a:txBody>
                    <a:bodyPr/>
                    <a:lstStyle/>
                    <a:p>
                      <a:pPr algn="ctr" fontAlgn="b">
                        <a:buNone/>
                      </a:pPr>
                      <a:r>
                        <a:rPr lang="en-US" sz="1800" b="0" i="0" u="none" strike="noStrike">
                          <a:solidFill>
                            <a:srgbClr val="000000"/>
                          </a:solidFill>
                          <a:effectLst/>
                          <a:latin typeface="+Body"/>
                        </a:rPr>
                        <a:t>-8,777</a:t>
                      </a:r>
                    </a:p>
                  </a:txBody>
                  <a:tcPr marL="9525" marR="9525" marT="9525" marB="0" anchor="b"/>
                </a:tc>
                <a:tc>
                  <a:txBody>
                    <a:bodyPr/>
                    <a:lstStyle/>
                    <a:p>
                      <a:pPr algn="ctr" fontAlgn="b">
                        <a:buNone/>
                      </a:pPr>
                      <a:r>
                        <a:rPr lang="en-US" sz="1800" b="0" i="0" u="none" strike="noStrike">
                          <a:solidFill>
                            <a:srgbClr val="000000"/>
                          </a:solidFill>
                          <a:effectLst/>
                          <a:latin typeface="+Body"/>
                        </a:rPr>
                        <a:t>-$397,723</a:t>
                      </a:r>
                    </a:p>
                  </a:txBody>
                  <a:tcPr marL="9525" marR="9525" marT="9525" marB="0" anchor="b"/>
                </a:tc>
                <a:tc>
                  <a:txBody>
                    <a:bodyPr/>
                    <a:lstStyle/>
                    <a:p>
                      <a:pPr algn="ctr" fontAlgn="b">
                        <a:buNone/>
                      </a:pPr>
                      <a:r>
                        <a:rPr lang="en-US" sz="1800" b="0" i="0" u="none" strike="noStrike">
                          <a:solidFill>
                            <a:srgbClr val="000000"/>
                          </a:solidFill>
                          <a:effectLst/>
                          <a:latin typeface="+Body"/>
                        </a:rPr>
                        <a:t>-0.0018%</a:t>
                      </a:r>
                    </a:p>
                  </a:txBody>
                  <a:tcPr marL="9525" marR="9525" marT="9525" marB="0" anchor="b"/>
                </a:tc>
                <a:tc>
                  <a:txBody>
                    <a:bodyPr/>
                    <a:lstStyle/>
                    <a:p>
                      <a:pPr algn="ctr" fontAlgn="b">
                        <a:buNone/>
                      </a:pPr>
                      <a:r>
                        <a:rPr lang="en-US" sz="1800" b="0" i="0" u="none" strike="noStrike">
                          <a:solidFill>
                            <a:srgbClr val="000000"/>
                          </a:solidFill>
                          <a:effectLst/>
                          <a:latin typeface="+Body"/>
                        </a:rPr>
                        <a:t>0.87%</a:t>
                      </a:r>
                    </a:p>
                  </a:txBody>
                  <a:tcPr marL="9525" marR="9525" marT="9525" marB="0" anchor="b"/>
                </a:tc>
                <a:extLst>
                  <a:ext uri="{0D108BD9-81ED-4DB2-BD59-A6C34878D82A}">
                    <a16:rowId xmlns:a16="http://schemas.microsoft.com/office/drawing/2014/main" val="10003"/>
                  </a:ext>
                </a:extLst>
              </a:tr>
              <a:tr h="370840">
                <a:tc>
                  <a:txBody>
                    <a:bodyPr/>
                    <a:lstStyle/>
                    <a:p>
                      <a:pPr algn="l" fontAlgn="b"/>
                      <a:r>
                        <a:rPr lang="en-US" sz="1800" b="0" i="0" u="none" strike="noStrike">
                          <a:solidFill>
                            <a:srgbClr val="000000"/>
                          </a:solidFill>
                          <a:effectLst/>
                          <a:latin typeface="+Body"/>
                        </a:rPr>
                        <a:t>UFETRANS_U1</a:t>
                      </a:r>
                    </a:p>
                  </a:txBody>
                  <a:tcPr marL="9525" marR="9525" marT="9525" marB="0" anchor="b"/>
                </a:tc>
                <a:tc>
                  <a:txBody>
                    <a:bodyPr/>
                    <a:lstStyle/>
                    <a:p>
                      <a:pPr algn="ctr" fontAlgn="b">
                        <a:buNone/>
                      </a:pPr>
                      <a:r>
                        <a:rPr lang="en-US" sz="1800" b="0" i="0" u="none" strike="noStrike">
                          <a:solidFill>
                            <a:srgbClr val="000000"/>
                          </a:solidFill>
                          <a:effectLst/>
                          <a:latin typeface="+Body"/>
                        </a:rPr>
                        <a:t>-81,161</a:t>
                      </a:r>
                    </a:p>
                  </a:txBody>
                  <a:tcPr marL="9525" marR="9525" marT="9525" marB="0" anchor="b"/>
                </a:tc>
                <a:tc>
                  <a:txBody>
                    <a:bodyPr/>
                    <a:lstStyle/>
                    <a:p>
                      <a:pPr algn="ctr" fontAlgn="b">
                        <a:buNone/>
                      </a:pPr>
                      <a:r>
                        <a:rPr lang="en-US" sz="1800" b="0" i="0" u="none" strike="noStrike">
                          <a:solidFill>
                            <a:srgbClr val="000000"/>
                          </a:solidFill>
                          <a:effectLst/>
                          <a:latin typeface="+Body"/>
                        </a:rPr>
                        <a:t>-$3,094,131</a:t>
                      </a:r>
                    </a:p>
                  </a:txBody>
                  <a:tcPr marL="9525" marR="9525" marT="9525" marB="0" anchor="b"/>
                </a:tc>
                <a:tc>
                  <a:txBody>
                    <a:bodyPr/>
                    <a:lstStyle/>
                    <a:p>
                      <a:pPr algn="ctr" fontAlgn="b">
                        <a:buNone/>
                      </a:pPr>
                      <a:r>
                        <a:rPr lang="en-US" sz="1800" b="0" i="0" u="none" strike="noStrike">
                          <a:solidFill>
                            <a:srgbClr val="000000"/>
                          </a:solidFill>
                          <a:effectLst/>
                          <a:latin typeface="+Body"/>
                        </a:rPr>
                        <a:t>-0.0164%</a:t>
                      </a:r>
                    </a:p>
                  </a:txBody>
                  <a:tcPr marL="9525" marR="9525" marT="9525" marB="0" anchor="b"/>
                </a:tc>
                <a:tc>
                  <a:txBody>
                    <a:bodyPr/>
                    <a:lstStyle/>
                    <a:p>
                      <a:pPr algn="ctr" fontAlgn="b">
                        <a:buNone/>
                      </a:pPr>
                      <a:r>
                        <a:rPr lang="en-US" sz="1800" b="0" i="0" u="none" strike="noStrike" dirty="0">
                          <a:solidFill>
                            <a:srgbClr val="000000"/>
                          </a:solidFill>
                          <a:effectLst/>
                          <a:latin typeface="+Body"/>
                        </a:rPr>
                        <a:t>6.77%</a:t>
                      </a:r>
                    </a:p>
                  </a:txBody>
                  <a:tcPr marL="9525" marR="9525" marT="9525" marB="0" anchor="b"/>
                </a:tc>
                <a:extLst>
                  <a:ext uri="{0D108BD9-81ED-4DB2-BD59-A6C34878D82A}">
                    <a16:rowId xmlns:a16="http://schemas.microsoft.com/office/drawing/2014/main" val="10004"/>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791065527"/>
              </p:ext>
            </p:extLst>
          </p:nvPr>
        </p:nvGraphicFramePr>
        <p:xfrm>
          <a:off x="350520" y="4275454"/>
          <a:ext cx="3251200" cy="809625"/>
        </p:xfrm>
        <a:graphic>
          <a:graphicData uri="http://schemas.openxmlformats.org/drawingml/2006/table">
            <a:tbl>
              <a:tblPr/>
              <a:tblGrid>
                <a:gridCol w="1471763">
                  <a:extLst>
                    <a:ext uri="{9D8B030D-6E8A-4147-A177-3AD203B41FA5}">
                      <a16:colId xmlns:a16="http://schemas.microsoft.com/office/drawing/2014/main" val="20000"/>
                    </a:ext>
                  </a:extLst>
                </a:gridCol>
                <a:gridCol w="1779437">
                  <a:extLst>
                    <a:ext uri="{9D8B030D-6E8A-4147-A177-3AD203B41FA5}">
                      <a16:colId xmlns:a16="http://schemas.microsoft.com/office/drawing/2014/main" val="20001"/>
                    </a:ext>
                  </a:extLst>
                </a:gridCol>
              </a:tblGrid>
              <a:tr h="161925">
                <a:tc>
                  <a:txBody>
                    <a:bodyPr/>
                    <a:lstStyle/>
                    <a:p>
                      <a:pPr algn="l" fontAlgn="b"/>
                      <a:r>
                        <a:rPr lang="en-US" sz="1000" b="1" i="0" u="none" strike="noStrike" dirty="0">
                          <a:solidFill>
                            <a:srgbClr val="000000"/>
                          </a:solidFill>
                          <a:effectLst/>
                          <a:latin typeface="MS Sans Serif"/>
                        </a:rPr>
                        <a:t>Legend:</a:t>
                      </a:r>
                    </a:p>
                  </a:txBody>
                  <a:tcPr marL="9525" marR="9525" marT="9525" marB="0" anchor="b">
                    <a:lnL>
                      <a:noFill/>
                    </a:lnL>
                    <a:lnR>
                      <a:noFill/>
                    </a:lnR>
                    <a:lnT>
                      <a:noFill/>
                    </a:lnT>
                    <a:lnB>
                      <a:noFill/>
                    </a:lnB>
                  </a:tcPr>
                </a:tc>
                <a:tc>
                  <a:txBody>
                    <a:bodyPr/>
                    <a:lstStyle/>
                    <a:p>
                      <a:pPr algn="l" fontAlgn="b"/>
                      <a:endParaRPr lang="en-US" sz="1000" b="0" i="0" u="none" strike="noStrike">
                        <a:solidFill>
                          <a:srgbClr val="000000"/>
                        </a:solidFill>
                        <a:effectLst/>
                        <a:latin typeface="MS Sans Serif"/>
                      </a:endParaRP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r h="161925">
                <a:tc gridSpan="2">
                  <a:txBody>
                    <a:bodyPr/>
                    <a:lstStyle/>
                    <a:p>
                      <a:pPr algn="l" fontAlgn="b"/>
                      <a:r>
                        <a:rPr lang="en-US" sz="1000" b="0" i="0" u="none" strike="noStrike">
                          <a:solidFill>
                            <a:srgbClr val="000000"/>
                          </a:solidFill>
                          <a:effectLst/>
                          <a:latin typeface="MS Sans Serif"/>
                        </a:rPr>
                        <a:t>TOTUFE_U1 - Total ERCOT Wide UFE</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1"/>
                  </a:ext>
                </a:extLst>
              </a:tr>
              <a:tr h="161925">
                <a:tc gridSpan="2">
                  <a:txBody>
                    <a:bodyPr/>
                    <a:lstStyle/>
                    <a:p>
                      <a:pPr algn="l" fontAlgn="b"/>
                      <a:r>
                        <a:rPr lang="en-US" sz="1000" b="0" i="0" u="none" strike="noStrike" dirty="0">
                          <a:solidFill>
                            <a:srgbClr val="000000"/>
                          </a:solidFill>
                          <a:effectLst/>
                          <a:latin typeface="MS Sans Serif"/>
                        </a:rPr>
                        <a:t>UFEIDR_U1 - Distribution IDR UFE</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2"/>
                  </a:ext>
                </a:extLst>
              </a:tr>
              <a:tr h="161925">
                <a:tc gridSpan="2">
                  <a:txBody>
                    <a:bodyPr/>
                    <a:lstStyle/>
                    <a:p>
                      <a:pPr algn="l" fontAlgn="b"/>
                      <a:r>
                        <a:rPr lang="en-US" sz="1000" b="0" i="0" u="none" strike="noStrike">
                          <a:solidFill>
                            <a:srgbClr val="000000"/>
                          </a:solidFill>
                          <a:effectLst/>
                          <a:latin typeface="MS Sans Serif"/>
                        </a:rPr>
                        <a:t>UFENIDR_U1 - NIDR UFE</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3"/>
                  </a:ext>
                </a:extLst>
              </a:tr>
              <a:tr h="161925">
                <a:tc gridSpan="2">
                  <a:txBody>
                    <a:bodyPr/>
                    <a:lstStyle/>
                    <a:p>
                      <a:pPr algn="l" fontAlgn="b"/>
                      <a:r>
                        <a:rPr lang="en-US" sz="1000" b="0" i="0" u="none" strike="noStrike" dirty="0">
                          <a:solidFill>
                            <a:srgbClr val="000000"/>
                          </a:solidFill>
                          <a:effectLst/>
                          <a:latin typeface="MS Sans Serif"/>
                        </a:rPr>
                        <a:t>UFETRANS_U1 - Transmission IDR UFE</a:t>
                      </a:r>
                    </a:p>
                  </a:txBody>
                  <a:tcPr marL="9525" marR="9525" marT="9525" marB="0" anchor="b">
                    <a:lnL>
                      <a:noFill/>
                    </a:lnL>
                    <a:lnR>
                      <a:noFill/>
                    </a:lnR>
                    <a:lnT>
                      <a:noFill/>
                    </a:lnT>
                    <a:lnB>
                      <a:noFill/>
                    </a:lnB>
                  </a:tcPr>
                </a:tc>
                <a:tc hMerge="1">
                  <a:txBody>
                    <a:bodyPr/>
                    <a:lstStyle/>
                    <a:p>
                      <a:endParaRPr lang="en-US"/>
                    </a:p>
                  </a:txBody>
                  <a:tcPr/>
                </a:tc>
                <a:extLst>
                  <a:ext uri="{0D108BD9-81ED-4DB2-BD59-A6C34878D82A}">
                    <a16:rowId xmlns:a16="http://schemas.microsoft.com/office/drawing/2014/main" val="10004"/>
                  </a:ext>
                </a:extLst>
              </a:tr>
            </a:tbl>
          </a:graphicData>
        </a:graphic>
      </p:graphicFrame>
      <p:sp>
        <p:nvSpPr>
          <p:cNvPr id="5" name="Slide Number Placeholder 4">
            <a:extLst>
              <a:ext uri="{FF2B5EF4-FFF2-40B4-BE49-F238E27FC236}">
                <a16:creationId xmlns:a16="http://schemas.microsoft.com/office/drawing/2014/main" id="{2D95C7C0-1A4E-E4AC-7FA1-D4FE91AA4276}"/>
              </a:ext>
            </a:extLst>
          </p:cNvPr>
          <p:cNvSpPr>
            <a:spLocks noGrp="1"/>
          </p:cNvSpPr>
          <p:nvPr>
            <p:ph type="sldNum" sz="quarter" idx="4"/>
          </p:nvPr>
        </p:nvSpPr>
        <p:spPr/>
        <p:txBody>
          <a:bodyPr/>
          <a:lstStyle/>
          <a:p>
            <a:fld id="{1D93BD3E-1E9A-4970-A6F7-E7AC52762E0C}" type="slidenum">
              <a:rPr lang="en-US" smtClean="0"/>
              <a:pPr/>
              <a:t>5</a:t>
            </a:fld>
            <a:endParaRPr lang="en-US"/>
          </a:p>
        </p:txBody>
      </p:sp>
      <p:sp>
        <p:nvSpPr>
          <p:cNvPr id="3" name="Footer Placeholder 4">
            <a:extLst>
              <a:ext uri="{FF2B5EF4-FFF2-40B4-BE49-F238E27FC236}">
                <a16:creationId xmlns:a16="http://schemas.microsoft.com/office/drawing/2014/main" id="{8C10DD53-0703-E7BA-AE3A-EB289892454E}"/>
              </a:ext>
            </a:extLst>
          </p:cNvPr>
          <p:cNvSpPr txBox="1">
            <a:spLocks/>
          </p:cNvSpPr>
          <p:nvPr/>
        </p:nvSpPr>
        <p:spPr>
          <a:xfrm>
            <a:off x="2743200" y="6553200"/>
            <a:ext cx="4038600" cy="228600"/>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t>May 2025 WMS</a:t>
            </a:r>
            <a:endParaRPr lang="en-US" dirty="0"/>
          </a:p>
        </p:txBody>
      </p:sp>
      <p:sp>
        <p:nvSpPr>
          <p:cNvPr id="6" name="Footer Placeholder 5">
            <a:extLst>
              <a:ext uri="{FF2B5EF4-FFF2-40B4-BE49-F238E27FC236}">
                <a16:creationId xmlns:a16="http://schemas.microsoft.com/office/drawing/2014/main" id="{0EE8F208-02DB-5F65-42A2-43BC9EDC77D5}"/>
              </a:ext>
            </a:extLst>
          </p:cNvPr>
          <p:cNvSpPr>
            <a:spLocks noGrp="1"/>
          </p:cNvSpPr>
          <p:nvPr>
            <p:ph type="ftr" sz="quarter" idx="11"/>
          </p:nvPr>
        </p:nvSpPr>
        <p:spPr/>
        <p:txBody>
          <a:bodyPr/>
          <a:lstStyle/>
          <a:p>
            <a:r>
              <a:rPr lang="en-US"/>
              <a:t>May 2026 WMS</a:t>
            </a:r>
            <a:endParaRPr lang="en-US" dirty="0"/>
          </a:p>
        </p:txBody>
      </p:sp>
    </p:spTree>
    <p:extLst>
      <p:ext uri="{BB962C8B-B14F-4D97-AF65-F5344CB8AC3E}">
        <p14:creationId xmlns:p14="http://schemas.microsoft.com/office/powerpoint/2010/main" val="2198234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7365333" cy="670718"/>
          </a:xfrm>
        </p:spPr>
        <p:txBody>
          <a:bodyPr/>
          <a:lstStyle/>
          <a:p>
            <a:pPr algn="ctr"/>
            <a:r>
              <a:rPr lang="en-US" sz="2300" dirty="0"/>
              <a:t>Average Daily % UFE</a:t>
            </a:r>
            <a:br>
              <a:rPr lang="en-US" sz="1600" dirty="0"/>
            </a:br>
            <a:r>
              <a:rPr lang="en-US" sz="2000" dirty="0"/>
              <a:t>(sorted low to high)</a:t>
            </a:r>
            <a:endParaRPr lang="en-US" sz="2000" b="1" dirty="0">
              <a:solidFill>
                <a:schemeClr val="accent1"/>
              </a:solidFill>
            </a:endParaRPr>
          </a:p>
        </p:txBody>
      </p:sp>
      <p:sp>
        <p:nvSpPr>
          <p:cNvPr id="5" name="Slide Number Placeholder 4">
            <a:extLst>
              <a:ext uri="{FF2B5EF4-FFF2-40B4-BE49-F238E27FC236}">
                <a16:creationId xmlns:a16="http://schemas.microsoft.com/office/drawing/2014/main" id="{0DA6AD61-5FAE-A47B-56A2-EA6CE4143326}"/>
              </a:ext>
            </a:extLst>
          </p:cNvPr>
          <p:cNvSpPr>
            <a:spLocks noGrp="1"/>
          </p:cNvSpPr>
          <p:nvPr>
            <p:ph type="sldNum" sz="quarter" idx="4"/>
          </p:nvPr>
        </p:nvSpPr>
        <p:spPr/>
        <p:txBody>
          <a:bodyPr/>
          <a:lstStyle/>
          <a:p>
            <a:fld id="{1D93BD3E-1E9A-4970-A6F7-E7AC52762E0C}" type="slidenum">
              <a:rPr lang="en-US" smtClean="0"/>
              <a:pPr/>
              <a:t>6</a:t>
            </a:fld>
            <a:endParaRPr lang="en-US"/>
          </a:p>
        </p:txBody>
      </p:sp>
      <p:sp>
        <p:nvSpPr>
          <p:cNvPr id="9" name="Footer Placeholder 8">
            <a:extLst>
              <a:ext uri="{FF2B5EF4-FFF2-40B4-BE49-F238E27FC236}">
                <a16:creationId xmlns:a16="http://schemas.microsoft.com/office/drawing/2014/main" id="{1A28F464-D5F2-BEE0-8596-433A19B44947}"/>
              </a:ext>
            </a:extLst>
          </p:cNvPr>
          <p:cNvSpPr>
            <a:spLocks noGrp="1"/>
          </p:cNvSpPr>
          <p:nvPr>
            <p:ph type="ftr" sz="quarter" idx="11"/>
          </p:nvPr>
        </p:nvSpPr>
        <p:spPr/>
        <p:txBody>
          <a:bodyPr/>
          <a:lstStyle/>
          <a:p>
            <a:r>
              <a:rPr lang="en-US"/>
              <a:t>May 2026 WMS</a:t>
            </a:r>
            <a:endParaRPr lang="en-US" dirty="0"/>
          </a:p>
        </p:txBody>
      </p:sp>
      <p:pic>
        <p:nvPicPr>
          <p:cNvPr id="11" name="Content Placeholder 10">
            <a:extLst>
              <a:ext uri="{FF2B5EF4-FFF2-40B4-BE49-F238E27FC236}">
                <a16:creationId xmlns:a16="http://schemas.microsoft.com/office/drawing/2014/main" id="{D823F5AC-E922-27BE-A0BB-ACF894D763C0}"/>
              </a:ext>
            </a:extLst>
          </p:cNvPr>
          <p:cNvPicPr>
            <a:picLocks noGrp="1" noChangeAspect="1"/>
          </p:cNvPicPr>
          <p:nvPr>
            <p:ph idx="1"/>
          </p:nvPr>
        </p:nvPicPr>
        <p:blipFill>
          <a:blip r:embed="rId3" cstate="screen">
            <a:extLst>
              <a:ext uri="{28A0092B-C50C-407E-A947-70E740481C1C}">
                <a14:useLocalDpi xmlns:a14="http://schemas.microsoft.com/office/drawing/2010/main"/>
              </a:ext>
            </a:extLst>
          </a:blip>
          <a:stretch>
            <a:fillRect/>
          </a:stretch>
        </p:blipFill>
        <p:spPr>
          <a:xfrm>
            <a:off x="706293" y="990600"/>
            <a:ext cx="7731414" cy="5053013"/>
          </a:xfrm>
          <a:prstGeom prst="rect">
            <a:avLst/>
          </a:prstGeom>
        </p:spPr>
      </p:pic>
    </p:spTree>
    <p:extLst>
      <p:ext uri="{BB962C8B-B14F-4D97-AF65-F5344CB8AC3E}">
        <p14:creationId xmlns:p14="http://schemas.microsoft.com/office/powerpoint/2010/main" val="2389037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UFE Monthly MWH</a:t>
            </a:r>
            <a:endParaRPr lang="en-US" sz="2300" b="1" dirty="0">
              <a:solidFill>
                <a:schemeClr val="accent1"/>
              </a:solidFill>
            </a:endParaRPr>
          </a:p>
        </p:txBody>
      </p:sp>
      <p:sp>
        <p:nvSpPr>
          <p:cNvPr id="5" name="Slide Number Placeholder 4">
            <a:extLst>
              <a:ext uri="{FF2B5EF4-FFF2-40B4-BE49-F238E27FC236}">
                <a16:creationId xmlns:a16="http://schemas.microsoft.com/office/drawing/2014/main" id="{B6A7B3CC-956C-D90A-B4CC-514D54C927F7}"/>
              </a:ext>
            </a:extLst>
          </p:cNvPr>
          <p:cNvSpPr>
            <a:spLocks noGrp="1"/>
          </p:cNvSpPr>
          <p:nvPr>
            <p:ph type="sldNum" sz="quarter" idx="4"/>
          </p:nvPr>
        </p:nvSpPr>
        <p:spPr/>
        <p:txBody>
          <a:bodyPr/>
          <a:lstStyle/>
          <a:p>
            <a:fld id="{1D93BD3E-1E9A-4970-A6F7-E7AC52762E0C}" type="slidenum">
              <a:rPr lang="en-US" smtClean="0"/>
              <a:pPr/>
              <a:t>7</a:t>
            </a:fld>
            <a:endParaRPr lang="en-US"/>
          </a:p>
        </p:txBody>
      </p:sp>
      <p:sp>
        <p:nvSpPr>
          <p:cNvPr id="3" name="Footer Placeholder 2">
            <a:extLst>
              <a:ext uri="{FF2B5EF4-FFF2-40B4-BE49-F238E27FC236}">
                <a16:creationId xmlns:a16="http://schemas.microsoft.com/office/drawing/2014/main" id="{6C1B7D48-0A5E-8238-241A-BD7FDF21A005}"/>
              </a:ext>
            </a:extLst>
          </p:cNvPr>
          <p:cNvSpPr>
            <a:spLocks noGrp="1"/>
          </p:cNvSpPr>
          <p:nvPr>
            <p:ph type="ftr" sz="quarter" idx="11"/>
          </p:nvPr>
        </p:nvSpPr>
        <p:spPr/>
        <p:txBody>
          <a:bodyPr/>
          <a:lstStyle/>
          <a:p>
            <a:r>
              <a:rPr lang="en-US"/>
              <a:t>May 2026 WMS</a:t>
            </a:r>
            <a:endParaRPr lang="en-US" dirty="0"/>
          </a:p>
        </p:txBody>
      </p:sp>
      <p:pic>
        <p:nvPicPr>
          <p:cNvPr id="14" name="Content Placeholder 13">
            <a:extLst>
              <a:ext uri="{FF2B5EF4-FFF2-40B4-BE49-F238E27FC236}">
                <a16:creationId xmlns:a16="http://schemas.microsoft.com/office/drawing/2014/main" id="{E018AC92-52F1-D7CC-1E71-BC1312074D27}"/>
              </a:ext>
            </a:extLst>
          </p:cNvPr>
          <p:cNvPicPr>
            <a:picLocks noGrp="1" noChangeAspect="1"/>
          </p:cNvPicPr>
          <p:nvPr>
            <p:ph idx="1"/>
          </p:nvPr>
        </p:nvPicPr>
        <p:blipFill>
          <a:blip r:embed="rId3"/>
          <a:stretch>
            <a:fillRect/>
          </a:stretch>
        </p:blipFill>
        <p:spPr>
          <a:xfrm>
            <a:off x="706293" y="990600"/>
            <a:ext cx="7731414" cy="5053013"/>
          </a:xfrm>
          <a:prstGeom prst="rect">
            <a:avLst/>
          </a:prstGeom>
        </p:spPr>
      </p:pic>
    </p:spTree>
    <p:extLst>
      <p:ext uri="{BB962C8B-B14F-4D97-AF65-F5344CB8AC3E}">
        <p14:creationId xmlns:p14="http://schemas.microsoft.com/office/powerpoint/2010/main" val="114173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UFE Monthly Cost</a:t>
            </a:r>
            <a:endParaRPr lang="en-US" sz="2300" b="1" dirty="0">
              <a:solidFill>
                <a:schemeClr val="accent1"/>
              </a:solidFill>
            </a:endParaRPr>
          </a:p>
        </p:txBody>
      </p:sp>
      <p:sp>
        <p:nvSpPr>
          <p:cNvPr id="5" name="Slide Number Placeholder 4">
            <a:extLst>
              <a:ext uri="{FF2B5EF4-FFF2-40B4-BE49-F238E27FC236}">
                <a16:creationId xmlns:a16="http://schemas.microsoft.com/office/drawing/2014/main" id="{B626DAEF-37DB-46E8-6D42-CD6C2FCD3EF0}"/>
              </a:ext>
            </a:extLst>
          </p:cNvPr>
          <p:cNvSpPr>
            <a:spLocks noGrp="1"/>
          </p:cNvSpPr>
          <p:nvPr>
            <p:ph type="sldNum" sz="quarter" idx="4"/>
          </p:nvPr>
        </p:nvSpPr>
        <p:spPr/>
        <p:txBody>
          <a:bodyPr/>
          <a:lstStyle/>
          <a:p>
            <a:fld id="{1D93BD3E-1E9A-4970-A6F7-E7AC52762E0C}" type="slidenum">
              <a:rPr lang="en-US" smtClean="0"/>
              <a:pPr/>
              <a:t>8</a:t>
            </a:fld>
            <a:endParaRPr lang="en-US"/>
          </a:p>
        </p:txBody>
      </p:sp>
      <p:sp>
        <p:nvSpPr>
          <p:cNvPr id="3" name="Footer Placeholder 2">
            <a:extLst>
              <a:ext uri="{FF2B5EF4-FFF2-40B4-BE49-F238E27FC236}">
                <a16:creationId xmlns:a16="http://schemas.microsoft.com/office/drawing/2014/main" id="{B23D70DC-1FDE-149E-1785-291D1956C435}"/>
              </a:ext>
            </a:extLst>
          </p:cNvPr>
          <p:cNvSpPr>
            <a:spLocks noGrp="1"/>
          </p:cNvSpPr>
          <p:nvPr>
            <p:ph type="ftr" sz="quarter" idx="11"/>
          </p:nvPr>
        </p:nvSpPr>
        <p:spPr/>
        <p:txBody>
          <a:bodyPr/>
          <a:lstStyle/>
          <a:p>
            <a:r>
              <a:rPr lang="en-US"/>
              <a:t>May 2026 WMS</a:t>
            </a:r>
            <a:endParaRPr lang="en-US" dirty="0"/>
          </a:p>
        </p:txBody>
      </p:sp>
      <p:pic>
        <p:nvPicPr>
          <p:cNvPr id="13" name="Content Placeholder 12">
            <a:extLst>
              <a:ext uri="{FF2B5EF4-FFF2-40B4-BE49-F238E27FC236}">
                <a16:creationId xmlns:a16="http://schemas.microsoft.com/office/drawing/2014/main" id="{AA91589D-7016-E441-FC87-AEF67C78A866}"/>
              </a:ext>
            </a:extLst>
          </p:cNvPr>
          <p:cNvPicPr>
            <a:picLocks noGrp="1" noChangeAspect="1"/>
          </p:cNvPicPr>
          <p:nvPr>
            <p:ph idx="1"/>
          </p:nvPr>
        </p:nvPicPr>
        <p:blipFill>
          <a:blip r:embed="rId3"/>
          <a:stretch>
            <a:fillRect/>
          </a:stretch>
        </p:blipFill>
        <p:spPr>
          <a:xfrm>
            <a:off x="706293" y="990600"/>
            <a:ext cx="7731414" cy="5053013"/>
          </a:xfrm>
          <a:prstGeom prst="rect">
            <a:avLst/>
          </a:prstGeom>
        </p:spPr>
      </p:pic>
    </p:spTree>
    <p:extLst>
      <p:ext uri="{BB962C8B-B14F-4D97-AF65-F5344CB8AC3E}">
        <p14:creationId xmlns:p14="http://schemas.microsoft.com/office/powerpoint/2010/main" val="17349239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sz="2300" dirty="0"/>
              <a:t>Historical Yearly Values</a:t>
            </a:r>
            <a:endParaRPr lang="en-US" sz="2300" b="1" dirty="0">
              <a:solidFill>
                <a:schemeClr val="accent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05490894"/>
              </p:ext>
            </p:extLst>
          </p:nvPr>
        </p:nvGraphicFramePr>
        <p:xfrm>
          <a:off x="304800" y="762000"/>
          <a:ext cx="8534400" cy="5149786"/>
        </p:xfrm>
        <a:graphic>
          <a:graphicData uri="http://schemas.openxmlformats.org/drawingml/2006/table">
            <a:tbl>
              <a:tblPr firstRow="1" bandRow="1">
                <a:tableStyleId>{5C22544A-7EE6-4342-B048-85BDC9FD1C3A}</a:tableStyleId>
              </a:tblPr>
              <a:tblGrid>
                <a:gridCol w="13716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1905000">
                  <a:extLst>
                    <a:ext uri="{9D8B030D-6E8A-4147-A177-3AD203B41FA5}">
                      <a16:colId xmlns:a16="http://schemas.microsoft.com/office/drawing/2014/main" val="20002"/>
                    </a:ext>
                  </a:extLst>
                </a:gridCol>
                <a:gridCol w="1798320">
                  <a:extLst>
                    <a:ext uri="{9D8B030D-6E8A-4147-A177-3AD203B41FA5}">
                      <a16:colId xmlns:a16="http://schemas.microsoft.com/office/drawing/2014/main" val="20003"/>
                    </a:ext>
                  </a:extLst>
                </a:gridCol>
                <a:gridCol w="1706880">
                  <a:extLst>
                    <a:ext uri="{9D8B030D-6E8A-4147-A177-3AD203B41FA5}">
                      <a16:colId xmlns:a16="http://schemas.microsoft.com/office/drawing/2014/main" val="20004"/>
                    </a:ext>
                  </a:extLst>
                </a:gridCol>
              </a:tblGrid>
              <a:tr h="378857">
                <a:tc>
                  <a:txBody>
                    <a:bodyPr/>
                    <a:lstStyle/>
                    <a:p>
                      <a:endParaRPr lang="en-US" dirty="0"/>
                    </a:p>
                  </a:txBody>
                  <a:tcPr/>
                </a:tc>
                <a:tc>
                  <a:txBody>
                    <a:bodyPr/>
                    <a:lstStyle/>
                    <a:p>
                      <a:r>
                        <a:rPr lang="en-US" dirty="0"/>
                        <a:t>       MWH</a:t>
                      </a:r>
                    </a:p>
                  </a:txBody>
                  <a:tcPr/>
                </a:tc>
                <a:tc>
                  <a:txBody>
                    <a:bodyPr/>
                    <a:lstStyle/>
                    <a:p>
                      <a:r>
                        <a:rPr lang="en-US" dirty="0"/>
                        <a:t>       COST</a:t>
                      </a:r>
                    </a:p>
                  </a:txBody>
                  <a:tcPr/>
                </a:tc>
                <a:tc>
                  <a:txBody>
                    <a:bodyPr/>
                    <a:lstStyle/>
                    <a:p>
                      <a:r>
                        <a:rPr lang="en-US" dirty="0"/>
                        <a:t>  % of LOAD</a:t>
                      </a:r>
                    </a:p>
                  </a:txBody>
                  <a:tcPr/>
                </a:tc>
                <a:tc>
                  <a:txBody>
                    <a:bodyPr/>
                    <a:lstStyle/>
                    <a:p>
                      <a:r>
                        <a:rPr lang="en-US" dirty="0"/>
                        <a:t>  AVG MCP</a:t>
                      </a:r>
                    </a:p>
                  </a:txBody>
                  <a:tcPr/>
                </a:tc>
                <a:extLst>
                  <a:ext uri="{0D108BD9-81ED-4DB2-BD59-A6C34878D82A}">
                    <a16:rowId xmlns:a16="http://schemas.microsoft.com/office/drawing/2014/main" val="10000"/>
                  </a:ext>
                </a:extLst>
              </a:tr>
              <a:tr h="264957">
                <a:tc>
                  <a:txBody>
                    <a:bodyPr/>
                    <a:lstStyle/>
                    <a:p>
                      <a:pPr algn="l" fontAlgn="b"/>
                      <a:r>
                        <a:rPr lang="en-US" sz="1400" b="0" i="0" u="none" strike="noStrike" dirty="0">
                          <a:solidFill>
                            <a:srgbClr val="000000"/>
                          </a:solidFill>
                          <a:effectLst/>
                          <a:latin typeface="+Body"/>
                        </a:rPr>
                        <a:t>2007</a:t>
                      </a:r>
                    </a:p>
                  </a:txBody>
                  <a:tcPr marL="9525" marR="9525" marT="9525" marB="0" anchor="b"/>
                </a:tc>
                <a:tc>
                  <a:txBody>
                    <a:bodyPr/>
                    <a:lstStyle/>
                    <a:p>
                      <a:pPr algn="ctr" fontAlgn="b"/>
                      <a:r>
                        <a:rPr lang="en-US" sz="1400" b="0" i="0" u="none" strike="noStrike">
                          <a:solidFill>
                            <a:srgbClr val="000000"/>
                          </a:solidFill>
                          <a:effectLst/>
                          <a:latin typeface="+Body"/>
                        </a:rPr>
                        <a:t>2,914,297</a:t>
                      </a:r>
                    </a:p>
                  </a:txBody>
                  <a:tcPr marL="9525" marR="9525" marT="9525" marB="0" anchor="b"/>
                </a:tc>
                <a:tc>
                  <a:txBody>
                    <a:bodyPr/>
                    <a:lstStyle/>
                    <a:p>
                      <a:pPr algn="ctr" fontAlgn="b"/>
                      <a:r>
                        <a:rPr lang="en-US" sz="1400" b="0" i="0" u="none" strike="noStrike">
                          <a:solidFill>
                            <a:srgbClr val="000000"/>
                          </a:solidFill>
                          <a:effectLst/>
                          <a:latin typeface="+Body"/>
                        </a:rPr>
                        <a:t>$206,949,832</a:t>
                      </a:r>
                    </a:p>
                  </a:txBody>
                  <a:tcPr marL="9525" marR="9525" marT="9525" marB="0" anchor="b"/>
                </a:tc>
                <a:tc>
                  <a:txBody>
                    <a:bodyPr/>
                    <a:lstStyle/>
                    <a:p>
                      <a:pPr algn="ctr" fontAlgn="b"/>
                      <a:r>
                        <a:rPr lang="en-US" sz="1400" b="0" i="0" u="none" strike="noStrike">
                          <a:solidFill>
                            <a:srgbClr val="000000"/>
                          </a:solidFill>
                          <a:effectLst/>
                          <a:latin typeface="+Body"/>
                        </a:rPr>
                        <a:t>0.90%</a:t>
                      </a:r>
                    </a:p>
                  </a:txBody>
                  <a:tcPr marL="9525" marR="9525" marT="9525" marB="0" anchor="b"/>
                </a:tc>
                <a:tc>
                  <a:txBody>
                    <a:bodyPr/>
                    <a:lstStyle/>
                    <a:p>
                      <a:pPr algn="ctr" fontAlgn="b"/>
                      <a:r>
                        <a:rPr lang="en-US" sz="1400" b="0" i="0" u="none" strike="noStrike" dirty="0">
                          <a:solidFill>
                            <a:srgbClr val="000000"/>
                          </a:solidFill>
                          <a:effectLst/>
                          <a:latin typeface="+Body"/>
                        </a:rPr>
                        <a:t>$52.77 </a:t>
                      </a:r>
                    </a:p>
                  </a:txBody>
                  <a:tcPr marL="9525" marR="9525" marT="9525" marB="0" anchor="b"/>
                </a:tc>
                <a:extLst>
                  <a:ext uri="{0D108BD9-81ED-4DB2-BD59-A6C34878D82A}">
                    <a16:rowId xmlns:a16="http://schemas.microsoft.com/office/drawing/2014/main" val="10004"/>
                  </a:ext>
                </a:extLst>
              </a:tr>
              <a:tr h="264957">
                <a:tc>
                  <a:txBody>
                    <a:bodyPr/>
                    <a:lstStyle/>
                    <a:p>
                      <a:pPr algn="l" fontAlgn="b"/>
                      <a:r>
                        <a:rPr lang="en-US" sz="1400" b="0" i="0" u="none" strike="noStrike" dirty="0">
                          <a:solidFill>
                            <a:srgbClr val="000000"/>
                          </a:solidFill>
                          <a:effectLst/>
                          <a:latin typeface="+Body"/>
                        </a:rPr>
                        <a:t>2008</a:t>
                      </a:r>
                    </a:p>
                  </a:txBody>
                  <a:tcPr marL="9525" marR="9525" marT="9525" marB="0" anchor="b"/>
                </a:tc>
                <a:tc>
                  <a:txBody>
                    <a:bodyPr/>
                    <a:lstStyle/>
                    <a:p>
                      <a:pPr algn="ctr" fontAlgn="b"/>
                      <a:r>
                        <a:rPr lang="en-US" sz="1400" b="0" i="0" u="none" strike="noStrike">
                          <a:solidFill>
                            <a:srgbClr val="000000"/>
                          </a:solidFill>
                          <a:effectLst/>
                          <a:latin typeface="+Body"/>
                        </a:rPr>
                        <a:t>1,541,086</a:t>
                      </a:r>
                    </a:p>
                  </a:txBody>
                  <a:tcPr marL="9525" marR="9525" marT="9525" marB="0" anchor="b"/>
                </a:tc>
                <a:tc>
                  <a:txBody>
                    <a:bodyPr/>
                    <a:lstStyle/>
                    <a:p>
                      <a:pPr algn="ctr" fontAlgn="b"/>
                      <a:r>
                        <a:rPr lang="en-US" sz="1400" b="0" i="0" u="none" strike="noStrike">
                          <a:solidFill>
                            <a:srgbClr val="000000"/>
                          </a:solidFill>
                          <a:effectLst/>
                          <a:latin typeface="+Body"/>
                        </a:rPr>
                        <a:t>$134,692,211</a:t>
                      </a:r>
                    </a:p>
                  </a:txBody>
                  <a:tcPr marL="9525" marR="9525" marT="9525" marB="0" anchor="b"/>
                </a:tc>
                <a:tc>
                  <a:txBody>
                    <a:bodyPr/>
                    <a:lstStyle/>
                    <a:p>
                      <a:pPr algn="ctr" fontAlgn="b"/>
                      <a:r>
                        <a:rPr lang="en-US" sz="1400" b="0" i="0" u="none" strike="noStrike">
                          <a:solidFill>
                            <a:srgbClr val="000000"/>
                          </a:solidFill>
                          <a:effectLst/>
                          <a:latin typeface="+Body"/>
                        </a:rPr>
                        <a:t>0.40%</a:t>
                      </a:r>
                    </a:p>
                  </a:txBody>
                  <a:tcPr marL="9525" marR="9525" marT="9525" marB="0" anchor="b"/>
                </a:tc>
                <a:tc>
                  <a:txBody>
                    <a:bodyPr/>
                    <a:lstStyle/>
                    <a:p>
                      <a:pPr algn="ctr" fontAlgn="b"/>
                      <a:r>
                        <a:rPr lang="en-US" sz="1400" b="0" i="0" u="none" strike="noStrike">
                          <a:solidFill>
                            <a:srgbClr val="000000"/>
                          </a:solidFill>
                          <a:effectLst/>
                          <a:latin typeface="+Body"/>
                        </a:rPr>
                        <a:t>$68.04 </a:t>
                      </a:r>
                    </a:p>
                  </a:txBody>
                  <a:tcPr marL="9525" marR="9525" marT="9525" marB="0" anchor="b"/>
                </a:tc>
                <a:extLst>
                  <a:ext uri="{0D108BD9-81ED-4DB2-BD59-A6C34878D82A}">
                    <a16:rowId xmlns:a16="http://schemas.microsoft.com/office/drawing/2014/main" val="10005"/>
                  </a:ext>
                </a:extLst>
              </a:tr>
              <a:tr h="264957">
                <a:tc>
                  <a:txBody>
                    <a:bodyPr/>
                    <a:lstStyle/>
                    <a:p>
                      <a:pPr algn="l" fontAlgn="b"/>
                      <a:r>
                        <a:rPr lang="en-US" sz="1400" b="0" i="0" u="none" strike="noStrike" dirty="0">
                          <a:solidFill>
                            <a:srgbClr val="000000"/>
                          </a:solidFill>
                          <a:effectLst/>
                          <a:latin typeface="+Body"/>
                        </a:rPr>
                        <a:t>2009</a:t>
                      </a:r>
                    </a:p>
                  </a:txBody>
                  <a:tcPr marL="9525" marR="9525" marT="9525" marB="0" anchor="b"/>
                </a:tc>
                <a:tc>
                  <a:txBody>
                    <a:bodyPr/>
                    <a:lstStyle/>
                    <a:p>
                      <a:pPr algn="ctr" fontAlgn="b"/>
                      <a:r>
                        <a:rPr lang="en-US" sz="1400" b="0" i="0" u="none" strike="noStrike">
                          <a:solidFill>
                            <a:srgbClr val="000000"/>
                          </a:solidFill>
                          <a:effectLst/>
                          <a:latin typeface="+Body"/>
                        </a:rPr>
                        <a:t>1,351,187</a:t>
                      </a:r>
                    </a:p>
                  </a:txBody>
                  <a:tcPr marL="9525" marR="9525" marT="9525" marB="0" anchor="b"/>
                </a:tc>
                <a:tc>
                  <a:txBody>
                    <a:bodyPr/>
                    <a:lstStyle/>
                    <a:p>
                      <a:pPr algn="ctr" fontAlgn="b"/>
                      <a:r>
                        <a:rPr lang="en-US" sz="1400" b="0" i="0" u="none" strike="noStrike" dirty="0">
                          <a:solidFill>
                            <a:srgbClr val="000000"/>
                          </a:solidFill>
                          <a:effectLst/>
                          <a:latin typeface="+Body"/>
                        </a:rPr>
                        <a:t>$44,857,873</a:t>
                      </a:r>
                    </a:p>
                  </a:txBody>
                  <a:tcPr marL="9525" marR="9525" marT="9525" marB="0" anchor="b"/>
                </a:tc>
                <a:tc>
                  <a:txBody>
                    <a:bodyPr/>
                    <a:lstStyle/>
                    <a:p>
                      <a:pPr algn="ctr" fontAlgn="b"/>
                      <a:r>
                        <a:rPr lang="en-US" sz="1400" b="0" i="0" u="none" strike="noStrike">
                          <a:solidFill>
                            <a:srgbClr val="000000"/>
                          </a:solidFill>
                          <a:effectLst/>
                          <a:latin typeface="+Body"/>
                        </a:rPr>
                        <a:t>0.40%</a:t>
                      </a:r>
                    </a:p>
                  </a:txBody>
                  <a:tcPr marL="9525" marR="9525" marT="9525" marB="0" anchor="b"/>
                </a:tc>
                <a:tc>
                  <a:txBody>
                    <a:bodyPr/>
                    <a:lstStyle/>
                    <a:p>
                      <a:pPr algn="ctr" fontAlgn="b"/>
                      <a:r>
                        <a:rPr lang="en-US" sz="1400" b="0" i="0" u="none" strike="noStrike">
                          <a:solidFill>
                            <a:srgbClr val="000000"/>
                          </a:solidFill>
                          <a:effectLst/>
                          <a:latin typeface="+Body"/>
                        </a:rPr>
                        <a:t>$30.89 </a:t>
                      </a:r>
                    </a:p>
                  </a:txBody>
                  <a:tcPr marL="9525" marR="9525" marT="9525" marB="0" anchor="b"/>
                </a:tc>
                <a:extLst>
                  <a:ext uri="{0D108BD9-81ED-4DB2-BD59-A6C34878D82A}">
                    <a16:rowId xmlns:a16="http://schemas.microsoft.com/office/drawing/2014/main" val="10006"/>
                  </a:ext>
                </a:extLst>
              </a:tr>
              <a:tr h="264957">
                <a:tc>
                  <a:txBody>
                    <a:bodyPr/>
                    <a:lstStyle/>
                    <a:p>
                      <a:pPr algn="l" fontAlgn="b"/>
                      <a:r>
                        <a:rPr lang="en-US" sz="1400" b="0" i="0" u="none" strike="noStrike" dirty="0">
                          <a:solidFill>
                            <a:srgbClr val="000000"/>
                          </a:solidFill>
                          <a:effectLst/>
                          <a:latin typeface="+Body"/>
                        </a:rPr>
                        <a:t>2010</a:t>
                      </a:r>
                    </a:p>
                  </a:txBody>
                  <a:tcPr marL="9525" marR="9525" marT="9525" marB="0" anchor="b"/>
                </a:tc>
                <a:tc>
                  <a:txBody>
                    <a:bodyPr/>
                    <a:lstStyle/>
                    <a:p>
                      <a:pPr algn="ctr" fontAlgn="b"/>
                      <a:r>
                        <a:rPr lang="en-US" sz="1400" b="0" i="0" u="none" strike="noStrike">
                          <a:solidFill>
                            <a:srgbClr val="000000"/>
                          </a:solidFill>
                          <a:effectLst/>
                          <a:latin typeface="+Body"/>
                        </a:rPr>
                        <a:t>1,756,344</a:t>
                      </a:r>
                    </a:p>
                  </a:txBody>
                  <a:tcPr marL="9525" marR="9525" marT="9525" marB="0" anchor="b"/>
                </a:tc>
                <a:tc>
                  <a:txBody>
                    <a:bodyPr/>
                    <a:lstStyle/>
                    <a:p>
                      <a:pPr algn="ctr" fontAlgn="b"/>
                      <a:r>
                        <a:rPr lang="en-US" sz="1400" b="0" i="0" u="none" strike="noStrike" dirty="0">
                          <a:solidFill>
                            <a:srgbClr val="000000"/>
                          </a:solidFill>
                          <a:effectLst/>
                          <a:latin typeface="+Body"/>
                        </a:rPr>
                        <a:t>$85,406,714</a:t>
                      </a:r>
                    </a:p>
                  </a:txBody>
                  <a:tcPr marL="9525" marR="9525" marT="9525" marB="0" anchor="b"/>
                </a:tc>
                <a:tc>
                  <a:txBody>
                    <a:bodyPr/>
                    <a:lstStyle/>
                    <a:p>
                      <a:pPr algn="ctr" fontAlgn="b"/>
                      <a:r>
                        <a:rPr lang="en-US" sz="1400" b="0" i="0" u="none" strike="noStrike">
                          <a:solidFill>
                            <a:srgbClr val="000000"/>
                          </a:solidFill>
                          <a:effectLst/>
                          <a:latin typeface="+Body"/>
                        </a:rPr>
                        <a:t>0.55%</a:t>
                      </a:r>
                    </a:p>
                  </a:txBody>
                  <a:tcPr marL="9525" marR="9525" marT="9525" marB="0" anchor="b"/>
                </a:tc>
                <a:tc>
                  <a:txBody>
                    <a:bodyPr/>
                    <a:lstStyle/>
                    <a:p>
                      <a:pPr algn="ctr" fontAlgn="b"/>
                      <a:r>
                        <a:rPr lang="en-US" sz="1400" b="0" i="0" u="none" strike="noStrike">
                          <a:solidFill>
                            <a:srgbClr val="000000"/>
                          </a:solidFill>
                          <a:effectLst/>
                          <a:latin typeface="+Body"/>
                        </a:rPr>
                        <a:t>$35.74 </a:t>
                      </a:r>
                    </a:p>
                  </a:txBody>
                  <a:tcPr marL="9525" marR="9525" marT="9525" marB="0" anchor="b"/>
                </a:tc>
                <a:extLst>
                  <a:ext uri="{0D108BD9-81ED-4DB2-BD59-A6C34878D82A}">
                    <a16:rowId xmlns:a16="http://schemas.microsoft.com/office/drawing/2014/main" val="10007"/>
                  </a:ext>
                </a:extLst>
              </a:tr>
              <a:tr h="264957">
                <a:tc>
                  <a:txBody>
                    <a:bodyPr/>
                    <a:lstStyle/>
                    <a:p>
                      <a:pPr algn="l" fontAlgn="b"/>
                      <a:r>
                        <a:rPr lang="en-US" sz="1400" b="0" i="0" u="none" strike="noStrike">
                          <a:solidFill>
                            <a:srgbClr val="000000"/>
                          </a:solidFill>
                          <a:effectLst/>
                          <a:latin typeface="+Body"/>
                        </a:rPr>
                        <a:t>2011</a:t>
                      </a:r>
                    </a:p>
                  </a:txBody>
                  <a:tcPr marL="9525" marR="9525" marT="9525" marB="0" anchor="b"/>
                </a:tc>
                <a:tc>
                  <a:txBody>
                    <a:bodyPr/>
                    <a:lstStyle/>
                    <a:p>
                      <a:pPr algn="ctr" fontAlgn="b"/>
                      <a:r>
                        <a:rPr lang="en-US" sz="1400" b="0" i="0" u="none" strike="noStrike" dirty="0">
                          <a:solidFill>
                            <a:srgbClr val="000000"/>
                          </a:solidFill>
                          <a:effectLst/>
                          <a:latin typeface="+Body"/>
                        </a:rPr>
                        <a:t>1,453,256</a:t>
                      </a:r>
                    </a:p>
                  </a:txBody>
                  <a:tcPr marL="9525" marR="9525" marT="9525" marB="0" anchor="b"/>
                </a:tc>
                <a:tc>
                  <a:txBody>
                    <a:bodyPr/>
                    <a:lstStyle/>
                    <a:p>
                      <a:pPr algn="ctr" fontAlgn="b"/>
                      <a:r>
                        <a:rPr lang="en-US" sz="1400" b="0" i="0" u="none" strike="noStrike">
                          <a:solidFill>
                            <a:srgbClr val="000000"/>
                          </a:solidFill>
                          <a:effectLst/>
                          <a:latin typeface="+Body"/>
                        </a:rPr>
                        <a:t>$31,666,952</a:t>
                      </a:r>
                    </a:p>
                  </a:txBody>
                  <a:tcPr marL="9525" marR="9525" marT="9525" marB="0" anchor="b"/>
                </a:tc>
                <a:tc>
                  <a:txBody>
                    <a:bodyPr/>
                    <a:lstStyle/>
                    <a:p>
                      <a:pPr algn="ctr" fontAlgn="b"/>
                      <a:r>
                        <a:rPr lang="en-US" sz="1400" b="0" i="0" u="none" strike="noStrike">
                          <a:solidFill>
                            <a:srgbClr val="000000"/>
                          </a:solidFill>
                          <a:effectLst/>
                          <a:latin typeface="+Body"/>
                        </a:rPr>
                        <a:t>0.43%</a:t>
                      </a:r>
                    </a:p>
                  </a:txBody>
                  <a:tcPr marL="9525" marR="9525" marT="9525" marB="0" anchor="b"/>
                </a:tc>
                <a:tc>
                  <a:txBody>
                    <a:bodyPr/>
                    <a:lstStyle/>
                    <a:p>
                      <a:pPr algn="ctr" fontAlgn="b"/>
                      <a:r>
                        <a:rPr lang="en-US" sz="1400" b="0" i="0" u="none" strike="noStrike">
                          <a:solidFill>
                            <a:srgbClr val="000000"/>
                          </a:solidFill>
                          <a:effectLst/>
                          <a:latin typeface="+Body"/>
                        </a:rPr>
                        <a:t>$43.30 </a:t>
                      </a:r>
                    </a:p>
                  </a:txBody>
                  <a:tcPr marL="9525" marR="9525" marT="9525" marB="0" anchor="b"/>
                </a:tc>
                <a:extLst>
                  <a:ext uri="{0D108BD9-81ED-4DB2-BD59-A6C34878D82A}">
                    <a16:rowId xmlns:a16="http://schemas.microsoft.com/office/drawing/2014/main" val="10008"/>
                  </a:ext>
                </a:extLst>
              </a:tr>
              <a:tr h="264957">
                <a:tc>
                  <a:txBody>
                    <a:bodyPr/>
                    <a:lstStyle/>
                    <a:p>
                      <a:pPr algn="l" fontAlgn="b"/>
                      <a:r>
                        <a:rPr lang="en-US" sz="1400" b="0" i="0" u="none" strike="noStrike">
                          <a:solidFill>
                            <a:srgbClr val="000000"/>
                          </a:solidFill>
                          <a:effectLst/>
                          <a:latin typeface="+Body"/>
                        </a:rPr>
                        <a:t>2012</a:t>
                      </a:r>
                    </a:p>
                  </a:txBody>
                  <a:tcPr marL="9525" marR="9525" marT="9525" marB="0" anchor="b"/>
                </a:tc>
                <a:tc>
                  <a:txBody>
                    <a:bodyPr/>
                    <a:lstStyle/>
                    <a:p>
                      <a:pPr algn="ctr" fontAlgn="b"/>
                      <a:r>
                        <a:rPr lang="en-US" sz="1400" b="0" i="0" u="none" strike="noStrike">
                          <a:solidFill>
                            <a:srgbClr val="000000"/>
                          </a:solidFill>
                          <a:effectLst/>
                          <a:latin typeface="+Body"/>
                        </a:rPr>
                        <a:t>1,002,761</a:t>
                      </a:r>
                    </a:p>
                  </a:txBody>
                  <a:tcPr marL="9525" marR="9525" marT="9525" marB="0" anchor="b"/>
                </a:tc>
                <a:tc>
                  <a:txBody>
                    <a:bodyPr/>
                    <a:lstStyle/>
                    <a:p>
                      <a:pPr algn="ctr" fontAlgn="b"/>
                      <a:r>
                        <a:rPr lang="en-US" sz="1400" b="0" i="0" u="none" strike="noStrike">
                          <a:solidFill>
                            <a:srgbClr val="000000"/>
                          </a:solidFill>
                          <a:effectLst/>
                          <a:latin typeface="+Body"/>
                        </a:rPr>
                        <a:t>$25,945,816</a:t>
                      </a:r>
                    </a:p>
                  </a:txBody>
                  <a:tcPr marL="9525" marR="9525" marT="9525" marB="0" anchor="b"/>
                </a:tc>
                <a:tc>
                  <a:txBody>
                    <a:bodyPr/>
                    <a:lstStyle/>
                    <a:p>
                      <a:pPr algn="ctr" fontAlgn="b"/>
                      <a:r>
                        <a:rPr lang="en-US" sz="1400" b="0" i="0" u="none" strike="noStrike" dirty="0">
                          <a:solidFill>
                            <a:srgbClr val="000000"/>
                          </a:solidFill>
                          <a:effectLst/>
                          <a:latin typeface="+Body"/>
                        </a:rPr>
                        <a:t>0.31%</a:t>
                      </a:r>
                    </a:p>
                  </a:txBody>
                  <a:tcPr marL="9525" marR="9525" marT="9525" marB="0" anchor="b"/>
                </a:tc>
                <a:tc>
                  <a:txBody>
                    <a:bodyPr/>
                    <a:lstStyle/>
                    <a:p>
                      <a:pPr algn="ctr" fontAlgn="b"/>
                      <a:r>
                        <a:rPr lang="en-US" sz="1400" b="0" i="0" u="none" strike="noStrike">
                          <a:solidFill>
                            <a:srgbClr val="000000"/>
                          </a:solidFill>
                          <a:effectLst/>
                          <a:latin typeface="+Body"/>
                        </a:rPr>
                        <a:t>$26.60 </a:t>
                      </a:r>
                    </a:p>
                  </a:txBody>
                  <a:tcPr marL="9525" marR="9525" marT="9525" marB="0" anchor="b"/>
                </a:tc>
                <a:extLst>
                  <a:ext uri="{0D108BD9-81ED-4DB2-BD59-A6C34878D82A}">
                    <a16:rowId xmlns:a16="http://schemas.microsoft.com/office/drawing/2014/main" val="10009"/>
                  </a:ext>
                </a:extLst>
              </a:tr>
              <a:tr h="242877">
                <a:tc>
                  <a:txBody>
                    <a:bodyPr/>
                    <a:lstStyle/>
                    <a:p>
                      <a:pPr algn="l" fontAlgn="b"/>
                      <a:r>
                        <a:rPr lang="en-US" sz="1400" b="0" i="0" u="none" strike="noStrike">
                          <a:solidFill>
                            <a:srgbClr val="000000"/>
                          </a:solidFill>
                          <a:effectLst/>
                          <a:latin typeface="+Body"/>
                        </a:rPr>
                        <a:t>2013</a:t>
                      </a:r>
                    </a:p>
                  </a:txBody>
                  <a:tcPr marL="9525" marR="9525" marT="9525" marB="0" anchor="b"/>
                </a:tc>
                <a:tc>
                  <a:txBody>
                    <a:bodyPr/>
                    <a:lstStyle/>
                    <a:p>
                      <a:pPr algn="ctr" fontAlgn="b"/>
                      <a:r>
                        <a:rPr lang="en-US" sz="1400" b="0" i="0" u="none" strike="noStrike">
                          <a:solidFill>
                            <a:srgbClr val="000000"/>
                          </a:solidFill>
                          <a:effectLst/>
                          <a:latin typeface="+Body"/>
                        </a:rPr>
                        <a:t>-395,393</a:t>
                      </a:r>
                    </a:p>
                  </a:txBody>
                  <a:tcPr marL="9525" marR="9525" marT="9525" marB="0" anchor="b"/>
                </a:tc>
                <a:tc>
                  <a:txBody>
                    <a:bodyPr/>
                    <a:lstStyle/>
                    <a:p>
                      <a:pPr algn="ctr" fontAlgn="b"/>
                      <a:r>
                        <a:rPr lang="en-US" sz="1400" b="0" i="0" u="none" strike="noStrike" dirty="0">
                          <a:solidFill>
                            <a:srgbClr val="000000"/>
                          </a:solidFill>
                          <a:effectLst/>
                          <a:latin typeface="+Body"/>
                        </a:rPr>
                        <a:t>-$17,061,127</a:t>
                      </a:r>
                    </a:p>
                  </a:txBody>
                  <a:tcPr marL="9525" marR="9525" marT="9525" marB="0" anchor="b"/>
                </a:tc>
                <a:tc>
                  <a:txBody>
                    <a:bodyPr/>
                    <a:lstStyle/>
                    <a:p>
                      <a:pPr algn="ctr" fontAlgn="b"/>
                      <a:r>
                        <a:rPr lang="en-US" sz="1400" b="0" i="0" u="none" strike="noStrike">
                          <a:solidFill>
                            <a:srgbClr val="000000"/>
                          </a:solidFill>
                          <a:effectLst/>
                          <a:latin typeface="+Body"/>
                        </a:rPr>
                        <a:t>-0.12%</a:t>
                      </a:r>
                    </a:p>
                  </a:txBody>
                  <a:tcPr marL="9525" marR="9525" marT="9525" marB="0" anchor="b"/>
                </a:tc>
                <a:tc>
                  <a:txBody>
                    <a:bodyPr/>
                    <a:lstStyle/>
                    <a:p>
                      <a:pPr algn="ctr" fontAlgn="b"/>
                      <a:r>
                        <a:rPr lang="en-US" sz="1400" b="0" i="0" u="none" strike="noStrike">
                          <a:solidFill>
                            <a:srgbClr val="000000"/>
                          </a:solidFill>
                          <a:effectLst/>
                          <a:latin typeface="+Body"/>
                        </a:rPr>
                        <a:t>$31.71 </a:t>
                      </a:r>
                    </a:p>
                  </a:txBody>
                  <a:tcPr marL="9525" marR="9525" marT="9525" marB="0" anchor="b"/>
                </a:tc>
                <a:extLst>
                  <a:ext uri="{0D108BD9-81ED-4DB2-BD59-A6C34878D82A}">
                    <a16:rowId xmlns:a16="http://schemas.microsoft.com/office/drawing/2014/main" val="10010"/>
                  </a:ext>
                </a:extLst>
              </a:tr>
              <a:tr h="251708">
                <a:tc>
                  <a:txBody>
                    <a:bodyPr/>
                    <a:lstStyle/>
                    <a:p>
                      <a:pPr algn="l" fontAlgn="b"/>
                      <a:r>
                        <a:rPr lang="en-US" sz="1400" b="0" i="0" u="none" strike="noStrike">
                          <a:solidFill>
                            <a:srgbClr val="000000"/>
                          </a:solidFill>
                          <a:effectLst/>
                          <a:latin typeface="+Body"/>
                        </a:rPr>
                        <a:t>2014</a:t>
                      </a:r>
                    </a:p>
                  </a:txBody>
                  <a:tcPr marL="9525" marR="9525" marT="9525" marB="0" anchor="b"/>
                </a:tc>
                <a:tc>
                  <a:txBody>
                    <a:bodyPr/>
                    <a:lstStyle/>
                    <a:p>
                      <a:pPr algn="ctr" fontAlgn="b"/>
                      <a:r>
                        <a:rPr lang="en-US" sz="1400" b="0" i="0" u="none" strike="noStrike">
                          <a:solidFill>
                            <a:srgbClr val="000000"/>
                          </a:solidFill>
                          <a:effectLst/>
                          <a:latin typeface="+Body"/>
                        </a:rPr>
                        <a:t>298,578</a:t>
                      </a:r>
                    </a:p>
                  </a:txBody>
                  <a:tcPr marL="9525" marR="9525" marT="9525" marB="0" anchor="b"/>
                </a:tc>
                <a:tc>
                  <a:txBody>
                    <a:bodyPr/>
                    <a:lstStyle/>
                    <a:p>
                      <a:pPr algn="ctr" fontAlgn="b"/>
                      <a:r>
                        <a:rPr lang="en-US" sz="1400" b="0" i="0" u="none" strike="noStrike">
                          <a:solidFill>
                            <a:srgbClr val="000000"/>
                          </a:solidFill>
                          <a:effectLst/>
                          <a:latin typeface="+Body"/>
                        </a:rPr>
                        <a:t>$2,286,431</a:t>
                      </a:r>
                    </a:p>
                  </a:txBody>
                  <a:tcPr marL="9525" marR="9525" marT="9525" marB="0" anchor="b"/>
                </a:tc>
                <a:tc>
                  <a:txBody>
                    <a:bodyPr/>
                    <a:lstStyle/>
                    <a:p>
                      <a:pPr algn="ctr" fontAlgn="b"/>
                      <a:r>
                        <a:rPr lang="en-US" sz="1400" b="0" i="0" u="none" strike="noStrike">
                          <a:solidFill>
                            <a:srgbClr val="000000"/>
                          </a:solidFill>
                          <a:effectLst/>
                          <a:latin typeface="+Body"/>
                        </a:rPr>
                        <a:t>0.09%</a:t>
                      </a:r>
                    </a:p>
                  </a:txBody>
                  <a:tcPr marL="9525" marR="9525" marT="9525" marB="0" anchor="b"/>
                </a:tc>
                <a:tc>
                  <a:txBody>
                    <a:bodyPr/>
                    <a:lstStyle/>
                    <a:p>
                      <a:pPr algn="ctr" fontAlgn="b"/>
                      <a:r>
                        <a:rPr lang="en-US" sz="1400" b="0" i="0" u="none" strike="noStrike">
                          <a:solidFill>
                            <a:srgbClr val="000000"/>
                          </a:solidFill>
                          <a:effectLst/>
                          <a:latin typeface="+Body"/>
                        </a:rPr>
                        <a:t>$38.02 </a:t>
                      </a:r>
                    </a:p>
                  </a:txBody>
                  <a:tcPr marL="9525" marR="9525" marT="9525" marB="0" anchor="b"/>
                </a:tc>
                <a:extLst>
                  <a:ext uri="{0D108BD9-81ED-4DB2-BD59-A6C34878D82A}">
                    <a16:rowId xmlns:a16="http://schemas.microsoft.com/office/drawing/2014/main" val="10011"/>
                  </a:ext>
                </a:extLst>
              </a:tr>
              <a:tr h="234044">
                <a:tc>
                  <a:txBody>
                    <a:bodyPr/>
                    <a:lstStyle/>
                    <a:p>
                      <a:pPr algn="l" fontAlgn="b"/>
                      <a:r>
                        <a:rPr lang="en-US" sz="1400" b="0" i="0" u="none" strike="noStrike">
                          <a:solidFill>
                            <a:srgbClr val="000000"/>
                          </a:solidFill>
                          <a:effectLst/>
                          <a:latin typeface="+Body"/>
                        </a:rPr>
                        <a:t>2015</a:t>
                      </a:r>
                    </a:p>
                  </a:txBody>
                  <a:tcPr marL="9525" marR="9525" marT="9525" marB="0" anchor="b"/>
                </a:tc>
                <a:tc>
                  <a:txBody>
                    <a:bodyPr/>
                    <a:lstStyle/>
                    <a:p>
                      <a:pPr algn="ctr" fontAlgn="b"/>
                      <a:r>
                        <a:rPr lang="en-US" sz="1400" b="0" i="0" u="none" strike="noStrike" dirty="0">
                          <a:solidFill>
                            <a:srgbClr val="000000"/>
                          </a:solidFill>
                          <a:effectLst/>
                          <a:latin typeface="+Body"/>
                        </a:rPr>
                        <a:t>240,091</a:t>
                      </a:r>
                    </a:p>
                  </a:txBody>
                  <a:tcPr marL="9525" marR="9525" marT="9525" marB="0" anchor="b"/>
                </a:tc>
                <a:tc>
                  <a:txBody>
                    <a:bodyPr/>
                    <a:lstStyle/>
                    <a:p>
                      <a:pPr algn="ctr" fontAlgn="b"/>
                      <a:r>
                        <a:rPr lang="en-US" sz="1400" b="0" i="0" u="none" strike="noStrike" dirty="0">
                          <a:solidFill>
                            <a:srgbClr val="000000"/>
                          </a:solidFill>
                          <a:effectLst/>
                          <a:latin typeface="+Body"/>
                        </a:rPr>
                        <a:t>$1,441,929</a:t>
                      </a:r>
                    </a:p>
                  </a:txBody>
                  <a:tcPr marL="9525" marR="9525" marT="9525" marB="0" anchor="b"/>
                </a:tc>
                <a:tc>
                  <a:txBody>
                    <a:bodyPr/>
                    <a:lstStyle/>
                    <a:p>
                      <a:pPr algn="ctr" fontAlgn="b"/>
                      <a:r>
                        <a:rPr lang="en-US" sz="1400" b="0" i="0" u="none" strike="noStrike">
                          <a:solidFill>
                            <a:srgbClr val="000000"/>
                          </a:solidFill>
                          <a:effectLst/>
                          <a:latin typeface="+Body"/>
                        </a:rPr>
                        <a:t>0.07%</a:t>
                      </a:r>
                    </a:p>
                  </a:txBody>
                  <a:tcPr marL="9525" marR="9525" marT="9525" marB="0" anchor="b"/>
                </a:tc>
                <a:tc>
                  <a:txBody>
                    <a:bodyPr/>
                    <a:lstStyle/>
                    <a:p>
                      <a:pPr algn="ctr" fontAlgn="b"/>
                      <a:r>
                        <a:rPr lang="en-US" sz="1400" b="0" i="0" u="none" strike="noStrike" dirty="0">
                          <a:solidFill>
                            <a:srgbClr val="000000"/>
                          </a:solidFill>
                          <a:effectLst/>
                          <a:latin typeface="+Body"/>
                        </a:rPr>
                        <a:t>$24.80 </a:t>
                      </a:r>
                    </a:p>
                  </a:txBody>
                  <a:tcPr marL="9525" marR="9525" marT="9525" marB="0" anchor="b"/>
                </a:tc>
                <a:extLst>
                  <a:ext uri="{0D108BD9-81ED-4DB2-BD59-A6C34878D82A}">
                    <a16:rowId xmlns:a16="http://schemas.microsoft.com/office/drawing/2014/main" val="10012"/>
                  </a:ext>
                </a:extLst>
              </a:tr>
              <a:tr h="253621">
                <a:tc>
                  <a:txBody>
                    <a:bodyPr/>
                    <a:lstStyle/>
                    <a:p>
                      <a:pPr algn="l" fontAlgn="b"/>
                      <a:r>
                        <a:rPr lang="en-US" sz="1400" b="0" i="0" u="none" strike="noStrike" dirty="0">
                          <a:solidFill>
                            <a:srgbClr val="000000"/>
                          </a:solidFill>
                          <a:effectLst/>
                          <a:latin typeface="+Body"/>
                        </a:rPr>
                        <a:t>2016</a:t>
                      </a:r>
                    </a:p>
                  </a:txBody>
                  <a:tcPr marL="9525" marR="9525" marT="9525" marB="0" anchor="b"/>
                </a:tc>
                <a:tc>
                  <a:txBody>
                    <a:bodyPr/>
                    <a:lstStyle/>
                    <a:p>
                      <a:pPr algn="ctr" fontAlgn="b"/>
                      <a:r>
                        <a:rPr lang="en-US" sz="1400" b="0" i="0" u="none" strike="noStrike">
                          <a:solidFill>
                            <a:srgbClr val="000000"/>
                          </a:solidFill>
                          <a:effectLst/>
                          <a:latin typeface="+Body"/>
                        </a:rPr>
                        <a:t>644,293</a:t>
                      </a:r>
                    </a:p>
                  </a:txBody>
                  <a:tcPr marL="9525" marR="9525" marT="9525" marB="0" anchor="b"/>
                </a:tc>
                <a:tc>
                  <a:txBody>
                    <a:bodyPr/>
                    <a:lstStyle/>
                    <a:p>
                      <a:pPr algn="ctr" fontAlgn="b"/>
                      <a:r>
                        <a:rPr lang="en-US" sz="1400" b="0" i="0" u="none" strike="noStrike">
                          <a:solidFill>
                            <a:srgbClr val="000000"/>
                          </a:solidFill>
                          <a:effectLst/>
                          <a:latin typeface="+Body"/>
                        </a:rPr>
                        <a:t>$11,037,155</a:t>
                      </a:r>
                    </a:p>
                  </a:txBody>
                  <a:tcPr marL="9525" marR="9525" marT="9525" marB="0" anchor="b"/>
                </a:tc>
                <a:tc>
                  <a:txBody>
                    <a:bodyPr/>
                    <a:lstStyle/>
                    <a:p>
                      <a:pPr algn="ctr" fontAlgn="b"/>
                      <a:r>
                        <a:rPr lang="en-US" sz="1400" b="0" i="0" u="none" strike="noStrike">
                          <a:solidFill>
                            <a:srgbClr val="000000"/>
                          </a:solidFill>
                          <a:effectLst/>
                          <a:latin typeface="+Body"/>
                        </a:rPr>
                        <a:t>0.18%</a:t>
                      </a:r>
                    </a:p>
                  </a:txBody>
                  <a:tcPr marL="9525" marR="9525" marT="9525" marB="0" anchor="b"/>
                </a:tc>
                <a:tc>
                  <a:txBody>
                    <a:bodyPr/>
                    <a:lstStyle/>
                    <a:p>
                      <a:pPr algn="ctr" fontAlgn="b"/>
                      <a:r>
                        <a:rPr lang="en-US" sz="1400" b="0" i="0" u="none" strike="noStrike" dirty="0">
                          <a:solidFill>
                            <a:srgbClr val="000000"/>
                          </a:solidFill>
                          <a:effectLst/>
                          <a:latin typeface="+Body"/>
                        </a:rPr>
                        <a:t>$22.60 </a:t>
                      </a:r>
                    </a:p>
                  </a:txBody>
                  <a:tcPr marL="9525" marR="9525" marT="9525" marB="0" anchor="b"/>
                </a:tc>
                <a:extLst>
                  <a:ext uri="{0D108BD9-81ED-4DB2-BD59-A6C34878D82A}">
                    <a16:rowId xmlns:a16="http://schemas.microsoft.com/office/drawing/2014/main" val="10013"/>
                  </a:ext>
                </a:extLst>
              </a:tr>
              <a:tr h="255047">
                <a:tc>
                  <a:txBody>
                    <a:bodyPr/>
                    <a:lstStyle/>
                    <a:p>
                      <a:pPr algn="l" fontAlgn="b"/>
                      <a:r>
                        <a:rPr lang="en-US" sz="1400" b="0" i="0" u="none" strike="noStrike" dirty="0">
                          <a:solidFill>
                            <a:srgbClr val="000000"/>
                          </a:solidFill>
                          <a:effectLst/>
                          <a:latin typeface="+Body"/>
                        </a:rPr>
                        <a:t>2017</a:t>
                      </a:r>
                    </a:p>
                  </a:txBody>
                  <a:tcPr marL="9525" marR="9525" marT="9525" marB="0" anchor="b"/>
                </a:tc>
                <a:tc>
                  <a:txBody>
                    <a:bodyPr/>
                    <a:lstStyle/>
                    <a:p>
                      <a:pPr algn="ctr" fontAlgn="b"/>
                      <a:r>
                        <a:rPr lang="en-US" sz="1400" b="0" i="0" u="none" strike="noStrike" dirty="0">
                          <a:solidFill>
                            <a:srgbClr val="000000"/>
                          </a:solidFill>
                          <a:effectLst/>
                          <a:latin typeface="+Body"/>
                        </a:rPr>
                        <a:t>-452,775</a:t>
                      </a:r>
                    </a:p>
                  </a:txBody>
                  <a:tcPr marL="9525" marR="9525" marT="9525" marB="0" anchor="b"/>
                </a:tc>
                <a:tc>
                  <a:txBody>
                    <a:bodyPr/>
                    <a:lstStyle/>
                    <a:p>
                      <a:pPr algn="ctr" fontAlgn="b"/>
                      <a:r>
                        <a:rPr lang="en-US" sz="1400" b="0" i="0" u="none" strike="noStrike" dirty="0">
                          <a:solidFill>
                            <a:srgbClr val="000000"/>
                          </a:solidFill>
                          <a:effectLst/>
                          <a:latin typeface="+Body"/>
                        </a:rPr>
                        <a:t>-$20,469,613</a:t>
                      </a:r>
                    </a:p>
                  </a:txBody>
                  <a:tcPr marL="9525" marR="9525" marT="9525" marB="0" anchor="b"/>
                </a:tc>
                <a:tc>
                  <a:txBody>
                    <a:bodyPr/>
                    <a:lstStyle/>
                    <a:p>
                      <a:pPr algn="ctr" fontAlgn="b"/>
                      <a:r>
                        <a:rPr lang="en-US" sz="1400" b="0" i="0" u="none" strike="noStrike" dirty="0">
                          <a:solidFill>
                            <a:srgbClr val="000000"/>
                          </a:solidFill>
                          <a:effectLst/>
                          <a:latin typeface="+Body"/>
                        </a:rPr>
                        <a:t>-0.13%</a:t>
                      </a:r>
                    </a:p>
                  </a:txBody>
                  <a:tcPr marL="9525" marR="9525" marT="9525" marB="0" anchor="b"/>
                </a:tc>
                <a:tc>
                  <a:txBody>
                    <a:bodyPr/>
                    <a:lstStyle/>
                    <a:p>
                      <a:pPr algn="ctr" fontAlgn="b"/>
                      <a:r>
                        <a:rPr lang="en-US" sz="1400" b="0" i="0" u="none" strike="noStrike" dirty="0">
                          <a:solidFill>
                            <a:srgbClr val="000000"/>
                          </a:solidFill>
                          <a:effectLst/>
                          <a:latin typeface="+Body"/>
                        </a:rPr>
                        <a:t>$26.53 </a:t>
                      </a:r>
                    </a:p>
                  </a:txBody>
                  <a:tcPr marL="9525" marR="9525" marT="9525" marB="0" anchor="b"/>
                </a:tc>
                <a:extLst>
                  <a:ext uri="{0D108BD9-81ED-4DB2-BD59-A6C34878D82A}">
                    <a16:rowId xmlns:a16="http://schemas.microsoft.com/office/drawing/2014/main" val="10014"/>
                  </a:ext>
                </a:extLst>
              </a:tr>
              <a:tr h="255047">
                <a:tc>
                  <a:txBody>
                    <a:bodyPr/>
                    <a:lstStyle/>
                    <a:p>
                      <a:pPr algn="l" fontAlgn="b"/>
                      <a:r>
                        <a:rPr lang="en-US" sz="1400" b="0" i="0" u="none" strike="noStrike" dirty="0">
                          <a:solidFill>
                            <a:srgbClr val="000000"/>
                          </a:solidFill>
                          <a:effectLst/>
                          <a:latin typeface="+Body"/>
                        </a:rPr>
                        <a:t>2018</a:t>
                      </a:r>
                    </a:p>
                  </a:txBody>
                  <a:tcPr marL="9525" marR="9525" marT="9525" marB="0" anchor="b"/>
                </a:tc>
                <a:tc>
                  <a:txBody>
                    <a:bodyPr/>
                    <a:lstStyle/>
                    <a:p>
                      <a:pPr algn="ctr" fontAlgn="b"/>
                      <a:r>
                        <a:rPr lang="en-US" sz="1400" b="0" i="0" u="none" strike="noStrike">
                          <a:solidFill>
                            <a:srgbClr val="000000"/>
                          </a:solidFill>
                          <a:effectLst/>
                          <a:latin typeface="+Body"/>
                        </a:rPr>
                        <a:t>657,974</a:t>
                      </a:r>
                    </a:p>
                  </a:txBody>
                  <a:tcPr marL="9525" marR="9525" marT="9525" marB="0" anchor="b"/>
                </a:tc>
                <a:tc>
                  <a:txBody>
                    <a:bodyPr/>
                    <a:lstStyle/>
                    <a:p>
                      <a:pPr algn="ctr" fontAlgn="b"/>
                      <a:r>
                        <a:rPr lang="en-US" sz="1400" b="0" i="0" u="none" strike="noStrike">
                          <a:solidFill>
                            <a:srgbClr val="000000"/>
                          </a:solidFill>
                          <a:effectLst/>
                          <a:latin typeface="+Body"/>
                        </a:rPr>
                        <a:t>$7,209,457</a:t>
                      </a:r>
                    </a:p>
                  </a:txBody>
                  <a:tcPr marL="9525" marR="9525" marT="9525" marB="0" anchor="b"/>
                </a:tc>
                <a:tc>
                  <a:txBody>
                    <a:bodyPr/>
                    <a:lstStyle/>
                    <a:p>
                      <a:pPr algn="ctr" fontAlgn="b"/>
                      <a:r>
                        <a:rPr lang="en-US" sz="1400" b="0" i="0" u="none" strike="noStrike">
                          <a:solidFill>
                            <a:srgbClr val="000000"/>
                          </a:solidFill>
                          <a:effectLst/>
                          <a:latin typeface="+Body"/>
                        </a:rPr>
                        <a:t>0.17%</a:t>
                      </a:r>
                    </a:p>
                  </a:txBody>
                  <a:tcPr marL="9525" marR="9525" marT="9525" marB="0" anchor="b"/>
                </a:tc>
                <a:tc>
                  <a:txBody>
                    <a:bodyPr/>
                    <a:lstStyle/>
                    <a:p>
                      <a:pPr algn="ctr" fontAlgn="b"/>
                      <a:r>
                        <a:rPr lang="en-US" sz="1400" b="0" i="0" u="none" strike="noStrike" dirty="0">
                          <a:solidFill>
                            <a:srgbClr val="000000"/>
                          </a:solidFill>
                          <a:effectLst/>
                          <a:latin typeface="+Body"/>
                        </a:rPr>
                        <a:t>$32.28 </a:t>
                      </a:r>
                    </a:p>
                  </a:txBody>
                  <a:tcPr marL="9525" marR="9525" marT="9525" marB="0" anchor="b"/>
                </a:tc>
                <a:extLst>
                  <a:ext uri="{0D108BD9-81ED-4DB2-BD59-A6C34878D82A}">
                    <a16:rowId xmlns:a16="http://schemas.microsoft.com/office/drawing/2014/main" val="10015"/>
                  </a:ext>
                </a:extLst>
              </a:tr>
              <a:tr h="255047">
                <a:tc>
                  <a:txBody>
                    <a:bodyPr/>
                    <a:lstStyle/>
                    <a:p>
                      <a:pPr algn="l" fontAlgn="b"/>
                      <a:r>
                        <a:rPr lang="en-US" sz="1400" b="0" i="0" u="none" strike="noStrike" dirty="0">
                          <a:solidFill>
                            <a:srgbClr val="000000"/>
                          </a:solidFill>
                          <a:effectLst/>
                          <a:latin typeface="+Body"/>
                        </a:rPr>
                        <a:t>2019</a:t>
                      </a:r>
                    </a:p>
                  </a:txBody>
                  <a:tcPr marL="9525" marR="9525" marT="9525" marB="0" anchor="b"/>
                </a:tc>
                <a:tc>
                  <a:txBody>
                    <a:bodyPr/>
                    <a:lstStyle/>
                    <a:p>
                      <a:pPr algn="ctr" fontAlgn="b"/>
                      <a:r>
                        <a:rPr lang="en-US" sz="1400" b="0" i="0" u="none" strike="noStrike" dirty="0">
                          <a:solidFill>
                            <a:srgbClr val="000000"/>
                          </a:solidFill>
                          <a:effectLst/>
                          <a:latin typeface="+Body"/>
                        </a:rPr>
                        <a:t>252,851</a:t>
                      </a:r>
                    </a:p>
                  </a:txBody>
                  <a:tcPr marL="9525" marR="9525" marT="9525" marB="0" anchor="b"/>
                </a:tc>
                <a:tc>
                  <a:txBody>
                    <a:bodyPr/>
                    <a:lstStyle/>
                    <a:p>
                      <a:pPr algn="ctr" fontAlgn="b"/>
                      <a:r>
                        <a:rPr lang="en-US" sz="1400" b="0" i="0" u="none" strike="noStrike">
                          <a:solidFill>
                            <a:srgbClr val="000000"/>
                          </a:solidFill>
                          <a:effectLst/>
                          <a:latin typeface="+Body"/>
                        </a:rPr>
                        <a:t>-$22,095,272</a:t>
                      </a:r>
                    </a:p>
                  </a:txBody>
                  <a:tcPr marL="9525" marR="9525" marT="9525" marB="0" anchor="b"/>
                </a:tc>
                <a:tc>
                  <a:txBody>
                    <a:bodyPr/>
                    <a:lstStyle/>
                    <a:p>
                      <a:pPr algn="ctr" fontAlgn="b"/>
                      <a:r>
                        <a:rPr lang="en-US" sz="1400" b="0" i="0" u="none" strike="noStrike">
                          <a:solidFill>
                            <a:srgbClr val="000000"/>
                          </a:solidFill>
                          <a:effectLst/>
                          <a:latin typeface="+Body"/>
                        </a:rPr>
                        <a:t>0.07%</a:t>
                      </a:r>
                    </a:p>
                  </a:txBody>
                  <a:tcPr marL="9525" marR="9525" marT="9525" marB="0" anchor="b"/>
                </a:tc>
                <a:tc>
                  <a:txBody>
                    <a:bodyPr/>
                    <a:lstStyle/>
                    <a:p>
                      <a:pPr algn="ctr" fontAlgn="b"/>
                      <a:r>
                        <a:rPr lang="en-US" sz="1400" b="0" i="0" u="none" strike="noStrike" dirty="0">
                          <a:solidFill>
                            <a:srgbClr val="000000"/>
                          </a:solidFill>
                          <a:effectLst/>
                          <a:latin typeface="+Body"/>
                        </a:rPr>
                        <a:t>$38.83 </a:t>
                      </a:r>
                    </a:p>
                  </a:txBody>
                  <a:tcPr marL="9525" marR="9525" marT="9525" marB="0" anchor="b"/>
                </a:tc>
                <a:extLst>
                  <a:ext uri="{0D108BD9-81ED-4DB2-BD59-A6C34878D82A}">
                    <a16:rowId xmlns:a16="http://schemas.microsoft.com/office/drawing/2014/main" val="10016"/>
                  </a:ext>
                </a:extLst>
              </a:tr>
              <a:tr h="255047">
                <a:tc>
                  <a:txBody>
                    <a:bodyPr/>
                    <a:lstStyle/>
                    <a:p>
                      <a:pPr algn="l" fontAlgn="b"/>
                      <a:r>
                        <a:rPr lang="en-US" sz="1400" b="0" i="0" u="none" strike="noStrike" dirty="0">
                          <a:solidFill>
                            <a:srgbClr val="000000"/>
                          </a:solidFill>
                          <a:effectLst/>
                          <a:latin typeface="+Body"/>
                        </a:rPr>
                        <a:t>2020</a:t>
                      </a:r>
                    </a:p>
                  </a:txBody>
                  <a:tcPr marL="9525" marR="9525" marT="9525" marB="0" anchor="b"/>
                </a:tc>
                <a:tc>
                  <a:txBody>
                    <a:bodyPr/>
                    <a:lstStyle/>
                    <a:p>
                      <a:pPr algn="ctr" fontAlgn="b"/>
                      <a:r>
                        <a:rPr lang="en-US" sz="1400" b="0" i="0" u="none" strike="noStrike" dirty="0">
                          <a:solidFill>
                            <a:srgbClr val="000000"/>
                          </a:solidFill>
                          <a:effectLst/>
                          <a:latin typeface="+Body"/>
                        </a:rPr>
                        <a:t>-265,915</a:t>
                      </a:r>
                    </a:p>
                  </a:txBody>
                  <a:tcPr marL="9525" marR="9525" marT="9525" marB="0" anchor="b"/>
                </a:tc>
                <a:tc>
                  <a:txBody>
                    <a:bodyPr/>
                    <a:lstStyle/>
                    <a:p>
                      <a:pPr algn="ctr" fontAlgn="b"/>
                      <a:r>
                        <a:rPr lang="en-US" sz="1400" b="0" i="0" u="none" strike="noStrike">
                          <a:solidFill>
                            <a:srgbClr val="000000"/>
                          </a:solidFill>
                          <a:effectLst/>
                          <a:latin typeface="+Body"/>
                        </a:rPr>
                        <a:t>-$20,023,844</a:t>
                      </a:r>
                    </a:p>
                  </a:txBody>
                  <a:tcPr marL="9525" marR="9525" marT="9525" marB="0" anchor="b"/>
                </a:tc>
                <a:tc>
                  <a:txBody>
                    <a:bodyPr/>
                    <a:lstStyle/>
                    <a:p>
                      <a:pPr algn="ctr" fontAlgn="b"/>
                      <a:r>
                        <a:rPr lang="en-US" sz="1400" b="0" i="0" u="none" strike="noStrike">
                          <a:solidFill>
                            <a:srgbClr val="000000"/>
                          </a:solidFill>
                          <a:effectLst/>
                          <a:latin typeface="+Body"/>
                        </a:rPr>
                        <a:t>-0.07%</a:t>
                      </a:r>
                    </a:p>
                  </a:txBody>
                  <a:tcPr marL="9525" marR="9525" marT="9525" marB="0" anchor="b"/>
                </a:tc>
                <a:tc>
                  <a:txBody>
                    <a:bodyPr/>
                    <a:lstStyle/>
                    <a:p>
                      <a:pPr algn="ctr" fontAlgn="b"/>
                      <a:r>
                        <a:rPr lang="en-US" sz="1400" b="0" i="0" u="none" strike="noStrike" dirty="0">
                          <a:solidFill>
                            <a:srgbClr val="000000"/>
                          </a:solidFill>
                          <a:effectLst/>
                          <a:latin typeface="+Body"/>
                        </a:rPr>
                        <a:t>$24.03 </a:t>
                      </a:r>
                    </a:p>
                  </a:txBody>
                  <a:tcPr marL="9525" marR="9525" marT="9525" marB="0" anchor="b"/>
                </a:tc>
                <a:extLst>
                  <a:ext uri="{0D108BD9-81ED-4DB2-BD59-A6C34878D82A}">
                    <a16:rowId xmlns:a16="http://schemas.microsoft.com/office/drawing/2014/main" val="10017"/>
                  </a:ext>
                </a:extLst>
              </a:tr>
              <a:tr h="255047">
                <a:tc>
                  <a:txBody>
                    <a:bodyPr/>
                    <a:lstStyle/>
                    <a:p>
                      <a:pPr algn="l" fontAlgn="b"/>
                      <a:r>
                        <a:rPr lang="en-US" sz="1400" b="0" i="0" u="none" strike="noStrike" dirty="0">
                          <a:solidFill>
                            <a:srgbClr val="000000"/>
                          </a:solidFill>
                          <a:effectLst/>
                          <a:latin typeface="+Body"/>
                        </a:rPr>
                        <a:t>2021</a:t>
                      </a:r>
                    </a:p>
                  </a:txBody>
                  <a:tcPr marL="9525" marR="9525" marT="9525" marB="0" anchor="b"/>
                </a:tc>
                <a:tc>
                  <a:txBody>
                    <a:bodyPr/>
                    <a:lstStyle/>
                    <a:p>
                      <a:pPr algn="ctr" fontAlgn="b"/>
                      <a:r>
                        <a:rPr lang="en-US" sz="1400" b="0" i="0" u="none" strike="noStrike">
                          <a:solidFill>
                            <a:srgbClr val="000000"/>
                          </a:solidFill>
                          <a:effectLst/>
                          <a:latin typeface="+Body"/>
                        </a:rPr>
                        <a:t>356,388</a:t>
                      </a:r>
                    </a:p>
                  </a:txBody>
                  <a:tcPr marL="9525" marR="9525" marT="9525" marB="0" anchor="b"/>
                </a:tc>
                <a:tc>
                  <a:txBody>
                    <a:bodyPr/>
                    <a:lstStyle/>
                    <a:p>
                      <a:pPr algn="ctr" fontAlgn="b"/>
                      <a:r>
                        <a:rPr lang="en-US" sz="1400" b="0" i="0" u="none" strike="noStrike" dirty="0">
                          <a:solidFill>
                            <a:srgbClr val="000000"/>
                          </a:solidFill>
                          <a:effectLst/>
                          <a:latin typeface="+Body"/>
                        </a:rPr>
                        <a:t>$246,439,449</a:t>
                      </a:r>
                    </a:p>
                  </a:txBody>
                  <a:tcPr marL="9525" marR="9525" marT="9525" marB="0" anchor="b"/>
                </a:tc>
                <a:tc>
                  <a:txBody>
                    <a:bodyPr/>
                    <a:lstStyle/>
                    <a:p>
                      <a:pPr algn="ctr" fontAlgn="b"/>
                      <a:r>
                        <a:rPr lang="en-US" sz="1400" b="0" i="0" u="none" strike="noStrike">
                          <a:solidFill>
                            <a:srgbClr val="000000"/>
                          </a:solidFill>
                          <a:effectLst/>
                          <a:latin typeface="+Body"/>
                        </a:rPr>
                        <a:t>0.09%</a:t>
                      </a:r>
                    </a:p>
                  </a:txBody>
                  <a:tcPr marL="9525" marR="9525" marT="9525" marB="0" anchor="b"/>
                </a:tc>
                <a:tc>
                  <a:txBody>
                    <a:bodyPr/>
                    <a:lstStyle/>
                    <a:p>
                      <a:pPr algn="ctr" fontAlgn="b"/>
                      <a:r>
                        <a:rPr lang="en-US" sz="1400" b="0" i="0" u="none" strike="noStrike" dirty="0">
                          <a:solidFill>
                            <a:srgbClr val="000000"/>
                          </a:solidFill>
                          <a:effectLst/>
                          <a:latin typeface="+Body"/>
                        </a:rPr>
                        <a:t>$150.40 </a:t>
                      </a:r>
                    </a:p>
                  </a:txBody>
                  <a:tcPr marL="9525" marR="9525" marT="9525" marB="0" anchor="b"/>
                </a:tc>
                <a:extLst>
                  <a:ext uri="{0D108BD9-81ED-4DB2-BD59-A6C34878D82A}">
                    <a16:rowId xmlns:a16="http://schemas.microsoft.com/office/drawing/2014/main" val="10018"/>
                  </a:ext>
                </a:extLst>
              </a:tr>
              <a:tr h="255047">
                <a:tc>
                  <a:txBody>
                    <a:bodyPr/>
                    <a:lstStyle/>
                    <a:p>
                      <a:pPr algn="l" fontAlgn="b"/>
                      <a:r>
                        <a:rPr lang="en-US" sz="1400" b="0" i="0" u="none" strike="noStrike" dirty="0">
                          <a:solidFill>
                            <a:srgbClr val="000000"/>
                          </a:solidFill>
                          <a:effectLst/>
                          <a:latin typeface="+Body"/>
                        </a:rPr>
                        <a:t>2022</a:t>
                      </a:r>
                    </a:p>
                  </a:txBody>
                  <a:tcPr marL="9525" marR="9525" marT="9525" marB="0" anchor="b"/>
                </a:tc>
                <a:tc>
                  <a:txBody>
                    <a:bodyPr/>
                    <a:lstStyle/>
                    <a:p>
                      <a:pPr algn="ctr" fontAlgn="b"/>
                      <a:r>
                        <a:rPr lang="en-US" sz="1400" b="0" i="0" u="none" strike="noStrike">
                          <a:solidFill>
                            <a:srgbClr val="000000"/>
                          </a:solidFill>
                          <a:effectLst/>
                          <a:latin typeface="+Body"/>
                        </a:rPr>
                        <a:t>1,126,521</a:t>
                      </a:r>
                    </a:p>
                  </a:txBody>
                  <a:tcPr marL="9525" marR="9525" marT="9525" marB="0" anchor="b"/>
                </a:tc>
                <a:tc>
                  <a:txBody>
                    <a:bodyPr/>
                    <a:lstStyle/>
                    <a:p>
                      <a:pPr algn="ctr" fontAlgn="b"/>
                      <a:r>
                        <a:rPr lang="en-US" sz="1400" b="0" i="0" u="none" strike="noStrike">
                          <a:solidFill>
                            <a:srgbClr val="000000"/>
                          </a:solidFill>
                          <a:effectLst/>
                          <a:latin typeface="+Body"/>
                        </a:rPr>
                        <a:t>$20,085,214</a:t>
                      </a:r>
                    </a:p>
                  </a:txBody>
                  <a:tcPr marL="9525" marR="9525" marT="9525" marB="0" anchor="b"/>
                </a:tc>
                <a:tc>
                  <a:txBody>
                    <a:bodyPr/>
                    <a:lstStyle/>
                    <a:p>
                      <a:pPr algn="ctr" fontAlgn="b"/>
                      <a:r>
                        <a:rPr lang="en-US" sz="1400" b="0" i="0" u="none" strike="noStrike">
                          <a:solidFill>
                            <a:srgbClr val="000000"/>
                          </a:solidFill>
                          <a:effectLst/>
                          <a:latin typeface="+Body"/>
                        </a:rPr>
                        <a:t>0.26%</a:t>
                      </a:r>
                    </a:p>
                  </a:txBody>
                  <a:tcPr marL="9525" marR="9525" marT="9525" marB="0" anchor="b"/>
                </a:tc>
                <a:tc>
                  <a:txBody>
                    <a:bodyPr/>
                    <a:lstStyle/>
                    <a:p>
                      <a:pPr algn="ctr" fontAlgn="b"/>
                      <a:r>
                        <a:rPr lang="en-US" sz="1400" b="0" i="0" u="none" strike="noStrike" dirty="0">
                          <a:solidFill>
                            <a:srgbClr val="000000"/>
                          </a:solidFill>
                          <a:effectLst/>
                          <a:latin typeface="+Body"/>
                        </a:rPr>
                        <a:t>$64.89 </a:t>
                      </a:r>
                    </a:p>
                  </a:txBody>
                  <a:tcPr marL="9525" marR="9525" marT="9525" marB="0" anchor="b"/>
                </a:tc>
                <a:extLst>
                  <a:ext uri="{0D108BD9-81ED-4DB2-BD59-A6C34878D82A}">
                    <a16:rowId xmlns:a16="http://schemas.microsoft.com/office/drawing/2014/main" val="1664889242"/>
                  </a:ext>
                </a:extLst>
              </a:tr>
              <a:tr h="197704">
                <a:tc>
                  <a:txBody>
                    <a:bodyPr/>
                    <a:lstStyle/>
                    <a:p>
                      <a:pPr algn="l" fontAlgn="b"/>
                      <a:r>
                        <a:rPr lang="en-US" sz="1400" b="0" i="0" u="none" strike="noStrike" dirty="0">
                          <a:solidFill>
                            <a:srgbClr val="000000"/>
                          </a:solidFill>
                          <a:effectLst/>
                          <a:latin typeface="+Body"/>
                        </a:rPr>
                        <a:t>2023</a:t>
                      </a:r>
                    </a:p>
                  </a:txBody>
                  <a:tcPr marL="9525" marR="9525" marT="9525" marB="0" anchor="b"/>
                </a:tc>
                <a:tc>
                  <a:txBody>
                    <a:bodyPr/>
                    <a:lstStyle/>
                    <a:p>
                      <a:pPr algn="ctr" fontAlgn="b"/>
                      <a:r>
                        <a:rPr lang="en-US" sz="1400" b="0" i="0" u="none" strike="noStrike" dirty="0">
                          <a:solidFill>
                            <a:srgbClr val="000000"/>
                          </a:solidFill>
                          <a:effectLst/>
                          <a:latin typeface="+Body"/>
                        </a:rPr>
                        <a:t>-1,078,199</a:t>
                      </a:r>
                    </a:p>
                  </a:txBody>
                  <a:tcPr marL="9525" marR="9525" marT="9525" marB="0" anchor="b"/>
                </a:tc>
                <a:tc>
                  <a:txBody>
                    <a:bodyPr/>
                    <a:lstStyle/>
                    <a:p>
                      <a:pPr algn="ctr" fontAlgn="b"/>
                      <a:r>
                        <a:rPr lang="en-US" sz="1400" b="0" i="0" u="none" strike="noStrike">
                          <a:solidFill>
                            <a:srgbClr val="000000"/>
                          </a:solidFill>
                          <a:effectLst/>
                          <a:latin typeface="+Body"/>
                        </a:rPr>
                        <a:t>-$92,779,500</a:t>
                      </a:r>
                    </a:p>
                  </a:txBody>
                  <a:tcPr marL="9525" marR="9525" marT="9525" marB="0" anchor="b"/>
                </a:tc>
                <a:tc>
                  <a:txBody>
                    <a:bodyPr/>
                    <a:lstStyle/>
                    <a:p>
                      <a:pPr algn="ctr" fontAlgn="b"/>
                      <a:r>
                        <a:rPr lang="en-US" sz="1400" b="0" i="0" u="none" strike="noStrike">
                          <a:solidFill>
                            <a:srgbClr val="000000"/>
                          </a:solidFill>
                          <a:effectLst/>
                          <a:latin typeface="+Body"/>
                        </a:rPr>
                        <a:t>-0.24%</a:t>
                      </a:r>
                    </a:p>
                  </a:txBody>
                  <a:tcPr marL="9525" marR="9525" marT="9525" marB="0" anchor="b"/>
                </a:tc>
                <a:tc>
                  <a:txBody>
                    <a:bodyPr/>
                    <a:lstStyle/>
                    <a:p>
                      <a:pPr algn="ctr" fontAlgn="b"/>
                      <a:r>
                        <a:rPr lang="en-US" sz="1400" b="0" i="0" u="none" strike="noStrike" dirty="0">
                          <a:solidFill>
                            <a:srgbClr val="000000"/>
                          </a:solidFill>
                          <a:effectLst/>
                          <a:latin typeface="+Body"/>
                        </a:rPr>
                        <a:t>$50.68 </a:t>
                      </a:r>
                    </a:p>
                  </a:txBody>
                  <a:tcPr marL="9525" marR="9525" marT="9525" marB="0" anchor="b"/>
                </a:tc>
                <a:extLst>
                  <a:ext uri="{0D108BD9-81ED-4DB2-BD59-A6C34878D82A}">
                    <a16:rowId xmlns:a16="http://schemas.microsoft.com/office/drawing/2014/main" val="401509589"/>
                  </a:ext>
                </a:extLst>
              </a:tr>
              <a:tr h="197704">
                <a:tc>
                  <a:txBody>
                    <a:bodyPr/>
                    <a:lstStyle/>
                    <a:p>
                      <a:pPr algn="l" fontAlgn="b"/>
                      <a:r>
                        <a:rPr lang="en-US" sz="1400" b="0" i="0" u="none" strike="noStrike" dirty="0">
                          <a:solidFill>
                            <a:srgbClr val="000000"/>
                          </a:solidFill>
                          <a:effectLst/>
                          <a:latin typeface="+Body"/>
                        </a:rPr>
                        <a:t>2024</a:t>
                      </a:r>
                    </a:p>
                  </a:txBody>
                  <a:tcPr marL="9525" marR="9525" marT="9525" marB="0" anchor="b"/>
                </a:tc>
                <a:tc>
                  <a:txBody>
                    <a:bodyPr/>
                    <a:lstStyle/>
                    <a:p>
                      <a:pPr algn="ctr" fontAlgn="b"/>
                      <a:r>
                        <a:rPr lang="en-US" sz="1400" b="0" i="0" u="none" strike="noStrike" dirty="0">
                          <a:solidFill>
                            <a:srgbClr val="000000"/>
                          </a:solidFill>
                          <a:effectLst/>
                          <a:latin typeface="+Body"/>
                        </a:rPr>
                        <a:t>-4,080,762</a:t>
                      </a:r>
                    </a:p>
                  </a:txBody>
                  <a:tcPr marL="9525" marR="9525" marT="9525" marB="0" anchor="b"/>
                </a:tc>
                <a:tc>
                  <a:txBody>
                    <a:bodyPr/>
                    <a:lstStyle/>
                    <a:p>
                      <a:pPr algn="ctr" fontAlgn="b"/>
                      <a:r>
                        <a:rPr lang="en-US" sz="1400" b="0" i="0" u="none" strike="noStrike">
                          <a:solidFill>
                            <a:srgbClr val="000000"/>
                          </a:solidFill>
                          <a:effectLst/>
                          <a:latin typeface="+Body"/>
                        </a:rPr>
                        <a:t>-$144,444,551</a:t>
                      </a:r>
                    </a:p>
                  </a:txBody>
                  <a:tcPr marL="9525" marR="9525" marT="9525" marB="0" anchor="b"/>
                </a:tc>
                <a:tc>
                  <a:txBody>
                    <a:bodyPr/>
                    <a:lstStyle/>
                    <a:p>
                      <a:pPr algn="ctr" fontAlgn="b"/>
                      <a:r>
                        <a:rPr lang="en-US" sz="1400" b="0" i="0" u="none" strike="noStrike">
                          <a:solidFill>
                            <a:srgbClr val="000000"/>
                          </a:solidFill>
                          <a:effectLst/>
                          <a:latin typeface="+Body"/>
                        </a:rPr>
                        <a:t>-0.88%</a:t>
                      </a:r>
                    </a:p>
                  </a:txBody>
                  <a:tcPr marL="9525" marR="9525" marT="9525" marB="0" anchor="b"/>
                </a:tc>
                <a:tc>
                  <a:txBody>
                    <a:bodyPr/>
                    <a:lstStyle/>
                    <a:p>
                      <a:pPr algn="ctr" fontAlgn="b"/>
                      <a:r>
                        <a:rPr lang="en-US" sz="1400" b="0" i="0" u="none" strike="noStrike" dirty="0">
                          <a:solidFill>
                            <a:srgbClr val="000000"/>
                          </a:solidFill>
                          <a:effectLst/>
                          <a:latin typeface="+Body"/>
                        </a:rPr>
                        <a:t>$29.37 </a:t>
                      </a:r>
                    </a:p>
                  </a:txBody>
                  <a:tcPr marL="9525" marR="9525" marT="9525" marB="0" anchor="b"/>
                </a:tc>
                <a:extLst>
                  <a:ext uri="{0D108BD9-81ED-4DB2-BD59-A6C34878D82A}">
                    <a16:rowId xmlns:a16="http://schemas.microsoft.com/office/drawing/2014/main" val="3980102128"/>
                  </a:ext>
                </a:extLst>
              </a:tr>
              <a:tr h="197704">
                <a:tc>
                  <a:txBody>
                    <a:bodyPr/>
                    <a:lstStyle/>
                    <a:p>
                      <a:pPr algn="l" fontAlgn="b"/>
                      <a:r>
                        <a:rPr lang="en-US" sz="1400" b="0" i="0" u="none" strike="noStrike" dirty="0">
                          <a:solidFill>
                            <a:srgbClr val="000000"/>
                          </a:solidFill>
                          <a:effectLst/>
                          <a:latin typeface="+Body"/>
                        </a:rPr>
                        <a:t>2025</a:t>
                      </a:r>
                    </a:p>
                  </a:txBody>
                  <a:tcPr marL="9525" marR="9525" marT="9525" marB="0" anchor="b"/>
                </a:tc>
                <a:tc>
                  <a:txBody>
                    <a:bodyPr/>
                    <a:lstStyle/>
                    <a:p>
                      <a:pPr algn="ctr" fontAlgn="b">
                        <a:buNone/>
                      </a:pPr>
                      <a:r>
                        <a:rPr lang="en-US" sz="1400" b="0" i="0" u="none" strike="noStrike" dirty="0">
                          <a:solidFill>
                            <a:srgbClr val="000000"/>
                          </a:solidFill>
                          <a:effectLst/>
                          <a:latin typeface="+Body"/>
                        </a:rPr>
                        <a:t>-1,143,511</a:t>
                      </a:r>
                    </a:p>
                  </a:txBody>
                  <a:tcPr marL="9525" marR="9525" marT="9525" marB="0" anchor="b"/>
                </a:tc>
                <a:tc>
                  <a:txBody>
                    <a:bodyPr/>
                    <a:lstStyle/>
                    <a:p>
                      <a:pPr algn="ctr" fontAlgn="b">
                        <a:buNone/>
                      </a:pPr>
                      <a:r>
                        <a:rPr lang="en-US" sz="1400" b="0" i="0" u="none" strike="noStrike">
                          <a:solidFill>
                            <a:srgbClr val="000000"/>
                          </a:solidFill>
                          <a:effectLst/>
                          <a:latin typeface="+Body"/>
                        </a:rPr>
                        <a:t>-$45,696,012</a:t>
                      </a:r>
                    </a:p>
                  </a:txBody>
                  <a:tcPr marL="9525" marR="9525" marT="9525" marB="0" anchor="b"/>
                </a:tc>
                <a:tc>
                  <a:txBody>
                    <a:bodyPr/>
                    <a:lstStyle/>
                    <a:p>
                      <a:pPr algn="ctr" fontAlgn="b">
                        <a:buNone/>
                      </a:pPr>
                      <a:r>
                        <a:rPr lang="en-US" sz="1400" b="0" i="0" u="none" strike="noStrike">
                          <a:solidFill>
                            <a:srgbClr val="000000"/>
                          </a:solidFill>
                          <a:effectLst/>
                          <a:latin typeface="+Body"/>
                        </a:rPr>
                        <a:t>-0.23%</a:t>
                      </a:r>
                    </a:p>
                  </a:txBody>
                  <a:tcPr marL="9525" marR="9525" marT="9525" marB="0" anchor="b"/>
                </a:tc>
                <a:tc>
                  <a:txBody>
                    <a:bodyPr/>
                    <a:lstStyle/>
                    <a:p>
                      <a:pPr algn="ctr" fontAlgn="b">
                        <a:buNone/>
                      </a:pPr>
                      <a:r>
                        <a:rPr lang="en-US" sz="1400" b="0" i="0" u="none" strike="noStrike" dirty="0">
                          <a:solidFill>
                            <a:srgbClr val="000000"/>
                          </a:solidFill>
                          <a:effectLst/>
                          <a:latin typeface="+Body"/>
                        </a:rPr>
                        <a:t>$35.15 </a:t>
                      </a:r>
                    </a:p>
                  </a:txBody>
                  <a:tcPr marL="9525" marR="9525" marT="9525" marB="0" anchor="b"/>
                </a:tc>
                <a:extLst>
                  <a:ext uri="{0D108BD9-81ED-4DB2-BD59-A6C34878D82A}">
                    <a16:rowId xmlns:a16="http://schemas.microsoft.com/office/drawing/2014/main" val="4290594756"/>
                  </a:ext>
                </a:extLst>
              </a:tr>
            </a:tbl>
          </a:graphicData>
        </a:graphic>
      </p:graphicFrame>
      <p:sp>
        <p:nvSpPr>
          <p:cNvPr id="5" name="Slide Number Placeholder 4">
            <a:extLst>
              <a:ext uri="{FF2B5EF4-FFF2-40B4-BE49-F238E27FC236}">
                <a16:creationId xmlns:a16="http://schemas.microsoft.com/office/drawing/2014/main" id="{1EF7925D-63F9-A152-1EC0-C3E9D02414AA}"/>
              </a:ext>
            </a:extLst>
          </p:cNvPr>
          <p:cNvSpPr>
            <a:spLocks noGrp="1"/>
          </p:cNvSpPr>
          <p:nvPr>
            <p:ph type="sldNum" sz="quarter" idx="4"/>
          </p:nvPr>
        </p:nvSpPr>
        <p:spPr/>
        <p:txBody>
          <a:bodyPr/>
          <a:lstStyle/>
          <a:p>
            <a:fld id="{1D93BD3E-1E9A-4970-A6F7-E7AC52762E0C}" type="slidenum">
              <a:rPr lang="en-US" smtClean="0"/>
              <a:pPr/>
              <a:t>9</a:t>
            </a:fld>
            <a:endParaRPr lang="en-US"/>
          </a:p>
        </p:txBody>
      </p:sp>
      <p:sp>
        <p:nvSpPr>
          <p:cNvPr id="3" name="Footer Placeholder 2">
            <a:extLst>
              <a:ext uri="{FF2B5EF4-FFF2-40B4-BE49-F238E27FC236}">
                <a16:creationId xmlns:a16="http://schemas.microsoft.com/office/drawing/2014/main" id="{398AB080-24C6-762A-70D2-69B4EBE6787C}"/>
              </a:ext>
            </a:extLst>
          </p:cNvPr>
          <p:cNvSpPr>
            <a:spLocks noGrp="1"/>
          </p:cNvSpPr>
          <p:nvPr>
            <p:ph type="ftr" sz="quarter" idx="11"/>
          </p:nvPr>
        </p:nvSpPr>
        <p:spPr/>
        <p:txBody>
          <a:bodyPr/>
          <a:lstStyle/>
          <a:p>
            <a:r>
              <a:rPr lang="en-US"/>
              <a:t>May 2026 WMS</a:t>
            </a:r>
            <a:endParaRPr lang="en-US" dirty="0"/>
          </a:p>
        </p:txBody>
      </p:sp>
      <p:sp>
        <p:nvSpPr>
          <p:cNvPr id="4" name="Rectangle 3">
            <a:extLst>
              <a:ext uri="{FF2B5EF4-FFF2-40B4-BE49-F238E27FC236}">
                <a16:creationId xmlns:a16="http://schemas.microsoft.com/office/drawing/2014/main" id="{951CCE26-D50E-F6FF-66EE-AF372F36C14A}"/>
              </a:ext>
            </a:extLst>
          </p:cNvPr>
          <p:cNvSpPr/>
          <p:nvPr/>
        </p:nvSpPr>
        <p:spPr>
          <a:xfrm>
            <a:off x="323088" y="5981700"/>
            <a:ext cx="8516112" cy="228600"/>
          </a:xfrm>
          <a:prstGeom prst="rect">
            <a:avLst/>
          </a:prstGeom>
          <a:ln w="3175"/>
        </p:spPr>
        <p:style>
          <a:lnRef idx="2">
            <a:schemeClr val="dk1"/>
          </a:lnRef>
          <a:fillRef idx="1">
            <a:schemeClr val="lt1"/>
          </a:fillRef>
          <a:effectRef idx="0">
            <a:schemeClr val="dk1"/>
          </a:effectRef>
          <a:fontRef idx="minor">
            <a:schemeClr val="dk1"/>
          </a:fontRef>
        </p:style>
        <p:txBody>
          <a:bodyPr rtlCol="0" anchor="ctr"/>
          <a:lstStyle/>
          <a:p>
            <a:pPr algn="ctr"/>
            <a:r>
              <a:rPr lang="en-US" sz="1000" dirty="0"/>
              <a:t>Notes: (1) Negative Cost indicates load/losses are overestimated. (2) [Loss Adjusted Load] + UFE = [Final Aggregation for Settlements]</a:t>
            </a:r>
          </a:p>
        </p:txBody>
      </p:sp>
    </p:spTree>
    <p:extLst>
      <p:ext uri="{BB962C8B-B14F-4D97-AF65-F5344CB8AC3E}">
        <p14:creationId xmlns:p14="http://schemas.microsoft.com/office/powerpoint/2010/main" val="129069591"/>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3_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11.xml><?xml version="1.0" encoding="utf-8"?>
<a:theme xmlns:a="http://schemas.openxmlformats.org/drawingml/2006/main" name="4_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12.xml><?xml version="1.0" encoding="utf-8"?>
<a:theme xmlns:a="http://schemas.openxmlformats.org/drawingml/2006/main" name="4_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1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ppt/theme/theme4.xml><?xml version="1.0" encoding="utf-8"?>
<a:theme xmlns:a="http://schemas.openxmlformats.org/drawingml/2006/main" name="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E771427F-03EA-4C50-B0D4-53899F39E546}"/>
    </a:ext>
  </a:extLst>
</a:theme>
</file>

<file path=ppt/theme/theme5.xml><?xml version="1.0" encoding="utf-8"?>
<a:theme xmlns:a="http://schemas.openxmlformats.org/drawingml/2006/main" name="1_Cover">
  <a:themeElements>
    <a:clrScheme name="ERCOT colors">
      <a:dk1>
        <a:srgbClr val="171A1C"/>
      </a:dk1>
      <a:lt1>
        <a:srgbClr val="FFFFFF"/>
      </a:lt1>
      <a:dk2>
        <a:srgbClr val="5B6770"/>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534C9C"/>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oard PowerPoint Template - Confidential" id="{7C23C767-F750-4A22-A007-2D78E2B9721A}" vid="{610133A4-B578-431B-AC2D-6E727071C516}"/>
    </a:ext>
  </a:extLst>
</a:theme>
</file>

<file path=ppt/theme/theme6.xml><?xml version="1.0" encoding="utf-8"?>
<a:theme xmlns:a="http://schemas.openxmlformats.org/drawingml/2006/main" name="1_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oard PowerPoint Template - Confidential" id="{7C23C767-F750-4A22-A007-2D78E2B9721A}" vid="{4B9FD484-FDC2-4460-9EEA-1DB003EDA0AA}"/>
    </a:ext>
  </a:extLst>
</a:theme>
</file>

<file path=ppt/theme/theme7.xml><?xml version="1.0" encoding="utf-8"?>
<a:theme xmlns:a="http://schemas.openxmlformats.org/drawingml/2006/main" name="2_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1" id="{981C3921-F832-4219-A434-38AF27917B91}" vid="{71A14E5E-F3BA-4FBB-8720-B6B3DBD7DB74}"/>
    </a:ext>
  </a:extLst>
</a:theme>
</file>

<file path=ppt/theme/theme8.xml><?xml version="1.0" encoding="utf-8"?>
<a:theme xmlns:a="http://schemas.openxmlformats.org/drawingml/2006/main" name="2_Page Design">
  <a:themeElements>
    <a:clrScheme name="ERCOT colors">
      <a:dk1>
        <a:srgbClr val="171A1C"/>
      </a:dk1>
      <a:lt1>
        <a:srgbClr val="FFFFFF"/>
      </a:lt1>
      <a:dk2>
        <a:srgbClr val="4A525A"/>
      </a:dk2>
      <a:lt2>
        <a:srgbClr val="E6EBEF"/>
      </a:lt2>
      <a:accent1>
        <a:srgbClr val="005763"/>
      </a:accent1>
      <a:accent2>
        <a:srgbClr val="3DBED1"/>
      </a:accent2>
      <a:accent3>
        <a:srgbClr val="003865"/>
      </a:accent3>
      <a:accent4>
        <a:srgbClr val="0063B4"/>
      </a:accent4>
      <a:accent5>
        <a:srgbClr val="26D07C"/>
      </a:accent5>
      <a:accent6>
        <a:srgbClr val="867ED0"/>
      </a:accent6>
      <a:hlink>
        <a:srgbClr val="00AEC7"/>
      </a:hlink>
      <a:folHlink>
        <a:srgbClr val="685BC7"/>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5A4393E2-984E-4EC6-A57F-55ABEA70BF7E}" vid="{DC19D82D-A86E-431A-8B02-3401DFD6F1FD}"/>
    </a:ext>
  </a:extLst>
</a:theme>
</file>

<file path=ppt/theme/theme9.xml><?xml version="1.0" encoding="utf-8"?>
<a:theme xmlns:a="http://schemas.openxmlformats.org/drawingml/2006/main" name="3_Cover">
  <a:themeElements>
    <a:clrScheme name="ERCOT">
      <a:dk1>
        <a:srgbClr val="000000"/>
      </a:dk1>
      <a:lt1>
        <a:srgbClr val="FFFFFF"/>
      </a:lt1>
      <a:dk2>
        <a:srgbClr val="2D3338"/>
      </a:dk2>
      <a:lt2>
        <a:srgbClr val="FFFFFF"/>
      </a:lt2>
      <a:accent1>
        <a:srgbClr val="003865"/>
      </a:accent1>
      <a:accent2>
        <a:srgbClr val="5B6770"/>
      </a:accent2>
      <a:accent3>
        <a:srgbClr val="26D07C"/>
      </a:accent3>
      <a:accent4>
        <a:srgbClr val="00829B"/>
      </a:accent4>
      <a:accent5>
        <a:srgbClr val="685BC7"/>
      </a:accent5>
      <a:accent6>
        <a:srgbClr val="890C58"/>
      </a:accent6>
      <a:hlink>
        <a:srgbClr val="3996DF"/>
      </a:hlink>
      <a:folHlink>
        <a:srgbClr val="867ED0"/>
      </a:folHlink>
    </a:clrScheme>
    <a:fontScheme name="ERCOT Font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ERCOT Official PowerPoint Template - Public" id="{FB506FE2-73A5-49D8-88D7-3B8BB673CC8D}" vid="{942DDDCD-BEC6-4902-AAD2-EB3CD2B6933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c34af464-7aa1-4edd-9be4-83dffc1cb926"/>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2593</TotalTime>
  <Words>931</Words>
  <Application>Microsoft Office PowerPoint</Application>
  <PresentationFormat>On-screen Show (4:3)</PresentationFormat>
  <Paragraphs>244</Paragraphs>
  <Slides>14</Slides>
  <Notes>9</Notes>
  <HiddenSlides>0</HiddenSlides>
  <MMClips>0</MMClips>
  <ScaleCrop>false</ScaleCrop>
  <HeadingPairs>
    <vt:vector size="6" baseType="variant">
      <vt:variant>
        <vt:lpstr>Fonts Used</vt:lpstr>
      </vt:variant>
      <vt:variant>
        <vt:i4>7</vt:i4>
      </vt:variant>
      <vt:variant>
        <vt:lpstr>Theme</vt:lpstr>
      </vt:variant>
      <vt:variant>
        <vt:i4>12</vt:i4>
      </vt:variant>
      <vt:variant>
        <vt:lpstr>Slide Titles</vt:lpstr>
      </vt:variant>
      <vt:variant>
        <vt:i4>14</vt:i4>
      </vt:variant>
    </vt:vector>
  </HeadingPairs>
  <TitlesOfParts>
    <vt:vector size="33" baseType="lpstr">
      <vt:lpstr>+Body</vt:lpstr>
      <vt:lpstr>Arial</vt:lpstr>
      <vt:lpstr>Calibri</vt:lpstr>
      <vt:lpstr>Courier New</vt:lpstr>
      <vt:lpstr>MS Sans Serif</vt:lpstr>
      <vt:lpstr>Times New Roman</vt:lpstr>
      <vt:lpstr>Wingdings</vt:lpstr>
      <vt:lpstr>1_Custom Design</vt:lpstr>
      <vt:lpstr>Office Theme</vt:lpstr>
      <vt:lpstr>Cover</vt:lpstr>
      <vt:lpstr>Page Design</vt:lpstr>
      <vt:lpstr>1_Cover</vt:lpstr>
      <vt:lpstr>1_Page Design</vt:lpstr>
      <vt:lpstr>2_Cover</vt:lpstr>
      <vt:lpstr>2_Page Design</vt:lpstr>
      <vt:lpstr>3_Cover</vt:lpstr>
      <vt:lpstr>3_Page Design</vt:lpstr>
      <vt:lpstr>4_Cover</vt:lpstr>
      <vt:lpstr>4_Page Design</vt:lpstr>
      <vt:lpstr>PowerPoint Presentation</vt:lpstr>
      <vt:lpstr>UFE Basics 1</vt:lpstr>
      <vt:lpstr>UFE Basics 2</vt:lpstr>
      <vt:lpstr>Protocol Language 11.6 – Unaccounted for Energy Analysis</vt:lpstr>
      <vt:lpstr>Data Required Per Protocol Section 11.6.2</vt:lpstr>
      <vt:lpstr>Average Daily % UFE (sorted low to high)</vt:lpstr>
      <vt:lpstr>UFE Monthly MWH</vt:lpstr>
      <vt:lpstr>UFE Monthly Cost</vt:lpstr>
      <vt:lpstr>Historical Yearly Values</vt:lpstr>
      <vt:lpstr>NPRR 1145 Implementation</vt:lpstr>
      <vt:lpstr>UFE Post NPRR 1145 Implementation</vt:lpstr>
      <vt:lpstr>2025 Deemed Transmission Loss vs. UFE</vt:lpstr>
      <vt:lpstr>Transmission Loss Factor Calculation Review</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Lara, Jose</cp:lastModifiedBy>
  <cp:revision>162</cp:revision>
  <cp:lastPrinted>2016-01-21T20:53:15Z</cp:lastPrinted>
  <dcterms:created xsi:type="dcterms:W3CDTF">2016-01-21T15:20:31Z</dcterms:created>
  <dcterms:modified xsi:type="dcterms:W3CDTF">2026-04-28T19:42:44Z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y fmtid="{D5CDD505-2E9C-101B-9397-08002B2CF9AE}" pid="3" name="MSIP_Label_7084cbda-52b8-46fb-a7b7-cb5bd465ed85_Enabled">
    <vt:lpwstr>true</vt:lpwstr>
  </property>
  <property fmtid="{D5CDD505-2E9C-101B-9397-08002B2CF9AE}" pid="4" name="MSIP_Label_7084cbda-52b8-46fb-a7b7-cb5bd465ed85_SetDate">
    <vt:lpwstr>2024-04-17T19:01:47Z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481f6be5-cd5c-4f31-a670-51d4969bb893</vt:lpwstr>
  </property>
  <property fmtid="{D5CDD505-2E9C-101B-9397-08002B2CF9AE}" pid="9" name="MSIP_Label_7084cbda-52b8-46fb-a7b7-cb5bd465ed85_ContentBits">
    <vt:lpwstr>0</vt:lpwstr>
  </property>
</Properties>
</file>