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tags/tag1.xml" ContentType="application/vnd.openxmlformats-officedocument.presentationml.tags+xml"/>
  <Override PartName="/ppt/notesSlides/notesSlide3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drawings/drawing1.xml" ContentType="application/vnd.openxmlformats-officedocument.drawingml.chartshapes+xml"/>
  <Override PartName="/ppt/tags/tag2.xml" ContentType="application/vnd.openxmlformats-officedocument.presentationml.tags+xml"/>
  <Override PartName="/ppt/notesSlides/notesSlide4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7" r:id="rId4"/>
    <p:sldMasterId id="2147483660" r:id="rId5"/>
  </p:sldMasterIdLst>
  <p:notesMasterIdLst>
    <p:notesMasterId r:id="rId10"/>
  </p:notesMasterIdLst>
  <p:handoutMasterIdLst>
    <p:handoutMasterId r:id="rId11"/>
  </p:handoutMasterIdLst>
  <p:sldIdLst>
    <p:sldId id="272" r:id="rId6"/>
    <p:sldId id="2147478798" r:id="rId7"/>
    <p:sldId id="2147478799" r:id="rId8"/>
    <p:sldId id="2147478800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417EF241-D177-A944-4894-83113FDB6824}" name="Woodfin, Dan" initials="DW" userId="S::Dan.Woodfin@ercot.com::241f4bb4-a54f-4ff5-bea3-a7be5eec2bbc" providerId="AD"/>
  <p188:author id="{EB029774-DBB6-207E-09A3-4A2025690F1F}" name="Cannon, Samuel" initials="SC" userId="S::Samuel.Cannon@ercot.com::c1c926d0-7609-46df-bc69-16abb5193582" providerId="AD"/>
  <p188:author id="{B00471A1-633C-4EA4-764B-B99A8113B0A6}" name="Lamb, Kate" initials="LK" userId="S::kate.lamb@ercot.com::0b0f67f7-242c-492d-8644-24c0b8926bcb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794A4"/>
    <a:srgbClr val="B1E5ED"/>
    <a:srgbClr val="00343B"/>
    <a:srgbClr val="00829B"/>
    <a:srgbClr val="E6EBF0"/>
    <a:srgbClr val="FFFFFF"/>
    <a:srgbClr val="DADCDE"/>
    <a:srgbClr val="A9E5EA"/>
    <a:srgbClr val="00AEC7"/>
    <a:srgbClr val="D6D9D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690DBD6-0769-4AFF-83D1-B71645830F38}" v="18" dt="2026-04-28T20:23:31.872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69C7853C-536D-4A76-A0AE-DD22124D55A5}" styleName="Themed Style 1 - Accent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72833802-FEF1-4C79-8D5D-14CF1EAF98D9}" styleName="Light Style 2 -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3842" autoAdjust="0"/>
  </p:normalViewPr>
  <p:slideViewPr>
    <p:cSldViewPr snapToGrid="0">
      <p:cViewPr varScale="1">
        <p:scale>
          <a:sx n="90" d="100"/>
          <a:sy n="90" d="100"/>
        </p:scale>
        <p:origin x="629" y="29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viewProps" Target="viewProps.xml"/><Relationship Id="rId18" Type="http://schemas.microsoft.com/office/2018/10/relationships/authors" Target="authors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presProps" Target="presProps.xml"/><Relationship Id="rId17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handoutMaster" Target="handoutMasters/handoutMaster1.xml"/><Relationship Id="rId5" Type="http://schemas.openxmlformats.org/officeDocument/2006/relationships/slideMaster" Target="slideMasters/slideMaster2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ago, Nitika" userId="eb4dfd7f-5a13-4bd1-acb0-2d627733e6c8" providerId="ADAL" clId="{475BB3CB-8D80-4140-9858-4BC95D19E6ED}"/>
    <pc:docChg chg="undo custSel addSld delSld modSld modMainMaster">
      <pc:chgData name="Mago, Nitika" userId="eb4dfd7f-5a13-4bd1-acb0-2d627733e6c8" providerId="ADAL" clId="{475BB3CB-8D80-4140-9858-4BC95D19E6ED}" dt="2026-04-28T20:31:14.344" v="1335" actId="14100"/>
      <pc:docMkLst>
        <pc:docMk/>
      </pc:docMkLst>
      <pc:sldChg chg="addSp delSp modSp mod chgLayout">
        <pc:chgData name="Mago, Nitika" userId="eb4dfd7f-5a13-4bd1-acb0-2d627733e6c8" providerId="ADAL" clId="{475BB3CB-8D80-4140-9858-4BC95D19E6ED}" dt="2026-04-28T20:31:14.344" v="1335" actId="14100"/>
        <pc:sldMkLst>
          <pc:docMk/>
          <pc:sldMk cId="3584611109" sldId="272"/>
        </pc:sldMkLst>
        <pc:spChg chg="add del mod">
          <ac:chgData name="Mago, Nitika" userId="eb4dfd7f-5a13-4bd1-acb0-2d627733e6c8" providerId="ADAL" clId="{475BB3CB-8D80-4140-9858-4BC95D19E6ED}" dt="2026-04-28T20:13:38.191" v="1068" actId="478"/>
          <ac:spMkLst>
            <pc:docMk/>
            <pc:sldMk cId="3584611109" sldId="272"/>
            <ac:spMk id="3" creationId="{70503168-49B2-2121-2F9C-5A85D4884251}"/>
          </ac:spMkLst>
        </pc:spChg>
        <pc:spChg chg="add del mod">
          <ac:chgData name="Mago, Nitika" userId="eb4dfd7f-5a13-4bd1-acb0-2d627733e6c8" providerId="ADAL" clId="{475BB3CB-8D80-4140-9858-4BC95D19E6ED}" dt="2026-04-28T20:31:03.162" v="1328" actId="478"/>
          <ac:spMkLst>
            <pc:docMk/>
            <pc:sldMk cId="3584611109" sldId="272"/>
            <ac:spMk id="3" creationId="{A0131481-5F3B-A42E-B222-3889C2B4D9AE}"/>
          </ac:spMkLst>
        </pc:spChg>
        <pc:spChg chg="mod ord">
          <ac:chgData name="Mago, Nitika" userId="eb4dfd7f-5a13-4bd1-acb0-2d627733e6c8" providerId="ADAL" clId="{475BB3CB-8D80-4140-9858-4BC95D19E6ED}" dt="2026-04-28T20:31:14.344" v="1335" actId="14100"/>
          <ac:spMkLst>
            <pc:docMk/>
            <pc:sldMk cId="3584611109" sldId="272"/>
            <ac:spMk id="4" creationId="{AD499839-B798-E7B3-DB15-49FAE56390EE}"/>
          </ac:spMkLst>
        </pc:spChg>
        <pc:spChg chg="add del mod ord">
          <ac:chgData name="Mago, Nitika" userId="eb4dfd7f-5a13-4bd1-acb0-2d627733e6c8" providerId="ADAL" clId="{475BB3CB-8D80-4140-9858-4BC95D19E6ED}" dt="2026-04-28T20:31:01.417" v="1327" actId="478"/>
          <ac:spMkLst>
            <pc:docMk/>
            <pc:sldMk cId="3584611109" sldId="272"/>
            <ac:spMk id="5" creationId="{CEEDF8D8-8475-717A-5F25-51D2CC848B69}"/>
          </ac:spMkLst>
        </pc:spChg>
        <pc:spChg chg="add del mod ord">
          <ac:chgData name="Mago, Nitika" userId="eb4dfd7f-5a13-4bd1-acb0-2d627733e6c8" providerId="ADAL" clId="{475BB3CB-8D80-4140-9858-4BC95D19E6ED}" dt="2026-04-28T20:16:19.019" v="1155" actId="478"/>
          <ac:spMkLst>
            <pc:docMk/>
            <pc:sldMk cId="3584611109" sldId="272"/>
            <ac:spMk id="6" creationId="{E0569A40-99EA-0015-EA2F-1A8DE0E06619}"/>
          </ac:spMkLst>
        </pc:spChg>
        <pc:spChg chg="del">
          <ac:chgData name="Mago, Nitika" userId="eb4dfd7f-5a13-4bd1-acb0-2d627733e6c8" providerId="ADAL" clId="{475BB3CB-8D80-4140-9858-4BC95D19E6ED}" dt="2026-04-28T20:13:31.806" v="1066" actId="478"/>
          <ac:spMkLst>
            <pc:docMk/>
            <pc:sldMk cId="3584611109" sldId="272"/>
            <ac:spMk id="13" creationId="{619804EA-9740-9589-9164-5FD489B897C1}"/>
          </ac:spMkLst>
        </pc:spChg>
      </pc:sldChg>
      <pc:sldChg chg="del">
        <pc:chgData name="Mago, Nitika" userId="eb4dfd7f-5a13-4bd1-acb0-2d627733e6c8" providerId="ADAL" clId="{475BB3CB-8D80-4140-9858-4BC95D19E6ED}" dt="2026-04-28T20:13:51.904" v="1071" actId="47"/>
        <pc:sldMkLst>
          <pc:docMk/>
          <pc:sldMk cId="59652512" sldId="2147478771"/>
        </pc:sldMkLst>
      </pc:sldChg>
      <pc:sldChg chg="del">
        <pc:chgData name="Mago, Nitika" userId="eb4dfd7f-5a13-4bd1-acb0-2d627733e6c8" providerId="ADAL" clId="{475BB3CB-8D80-4140-9858-4BC95D19E6ED}" dt="2026-04-28T20:13:51.904" v="1071" actId="47"/>
        <pc:sldMkLst>
          <pc:docMk/>
          <pc:sldMk cId="1853562368" sldId="2147478773"/>
        </pc:sldMkLst>
      </pc:sldChg>
      <pc:sldChg chg="del">
        <pc:chgData name="Mago, Nitika" userId="eb4dfd7f-5a13-4bd1-acb0-2d627733e6c8" providerId="ADAL" clId="{475BB3CB-8D80-4140-9858-4BC95D19E6ED}" dt="2026-04-28T20:13:51.904" v="1071" actId="47"/>
        <pc:sldMkLst>
          <pc:docMk/>
          <pc:sldMk cId="3488718713" sldId="2147478780"/>
        </pc:sldMkLst>
      </pc:sldChg>
      <pc:sldChg chg="del">
        <pc:chgData name="Mago, Nitika" userId="eb4dfd7f-5a13-4bd1-acb0-2d627733e6c8" providerId="ADAL" clId="{475BB3CB-8D80-4140-9858-4BC95D19E6ED}" dt="2026-04-28T20:13:51.904" v="1071" actId="47"/>
        <pc:sldMkLst>
          <pc:docMk/>
          <pc:sldMk cId="3360847976" sldId="2147478783"/>
        </pc:sldMkLst>
      </pc:sldChg>
      <pc:sldChg chg="del">
        <pc:chgData name="Mago, Nitika" userId="eb4dfd7f-5a13-4bd1-acb0-2d627733e6c8" providerId="ADAL" clId="{475BB3CB-8D80-4140-9858-4BC95D19E6ED}" dt="2026-04-28T20:13:51.904" v="1071" actId="47"/>
        <pc:sldMkLst>
          <pc:docMk/>
          <pc:sldMk cId="469876007" sldId="2147478792"/>
        </pc:sldMkLst>
      </pc:sldChg>
      <pc:sldChg chg="del">
        <pc:chgData name="Mago, Nitika" userId="eb4dfd7f-5a13-4bd1-acb0-2d627733e6c8" providerId="ADAL" clId="{475BB3CB-8D80-4140-9858-4BC95D19E6ED}" dt="2026-04-28T20:13:51.904" v="1071" actId="47"/>
        <pc:sldMkLst>
          <pc:docMk/>
          <pc:sldMk cId="1833587131" sldId="2147478797"/>
        </pc:sldMkLst>
      </pc:sldChg>
      <pc:sldChg chg="addSp delSp modSp new mod modClrScheme chgLayout">
        <pc:chgData name="Mago, Nitika" userId="eb4dfd7f-5a13-4bd1-acb0-2d627733e6c8" providerId="ADAL" clId="{475BB3CB-8D80-4140-9858-4BC95D19E6ED}" dt="2026-04-28T20:16:39.303" v="1162" actId="20577"/>
        <pc:sldMkLst>
          <pc:docMk/>
          <pc:sldMk cId="152887190" sldId="2147478798"/>
        </pc:sldMkLst>
        <pc:spChg chg="del mod ord">
          <ac:chgData name="Mago, Nitika" userId="eb4dfd7f-5a13-4bd1-acb0-2d627733e6c8" providerId="ADAL" clId="{475BB3CB-8D80-4140-9858-4BC95D19E6ED}" dt="2026-04-28T18:23:20.967" v="1" actId="700"/>
          <ac:spMkLst>
            <pc:docMk/>
            <pc:sldMk cId="152887190" sldId="2147478798"/>
            <ac:spMk id="2" creationId="{0784A14F-7D02-785C-A22A-E46C93BD73EB}"/>
          </ac:spMkLst>
        </pc:spChg>
        <pc:spChg chg="add mod ord">
          <ac:chgData name="Mago, Nitika" userId="eb4dfd7f-5a13-4bd1-acb0-2d627733e6c8" providerId="ADAL" clId="{475BB3CB-8D80-4140-9858-4BC95D19E6ED}" dt="2026-04-28T20:16:39.303" v="1162" actId="20577"/>
          <ac:spMkLst>
            <pc:docMk/>
            <pc:sldMk cId="152887190" sldId="2147478798"/>
            <ac:spMk id="3" creationId="{2B2F770C-482F-8C94-36B5-7FF049E56184}"/>
          </ac:spMkLst>
        </pc:spChg>
        <pc:spChg chg="add mod ord">
          <ac:chgData name="Mago, Nitika" userId="eb4dfd7f-5a13-4bd1-acb0-2d627733e6c8" providerId="ADAL" clId="{475BB3CB-8D80-4140-9858-4BC95D19E6ED}" dt="2026-04-28T19:06:10.733" v="1065" actId="20577"/>
          <ac:spMkLst>
            <pc:docMk/>
            <pc:sldMk cId="152887190" sldId="2147478798"/>
            <ac:spMk id="4" creationId="{02D707FE-D515-918E-04EE-5494BE2E6023}"/>
          </ac:spMkLst>
        </pc:spChg>
      </pc:sldChg>
      <pc:sldChg chg="addSp delSp modSp add mod">
        <pc:chgData name="Mago, Nitika" userId="eb4dfd7f-5a13-4bd1-acb0-2d627733e6c8" providerId="ADAL" clId="{475BB3CB-8D80-4140-9858-4BC95D19E6ED}" dt="2026-04-28T20:26:33.772" v="1214" actId="478"/>
        <pc:sldMkLst>
          <pc:docMk/>
          <pc:sldMk cId="2591447359" sldId="2147478799"/>
        </pc:sldMkLst>
        <pc:spChg chg="del">
          <ac:chgData name="Mago, Nitika" userId="eb4dfd7f-5a13-4bd1-acb0-2d627733e6c8" providerId="ADAL" clId="{475BB3CB-8D80-4140-9858-4BC95D19E6ED}" dt="2026-04-28T20:26:20.869" v="1212" actId="478"/>
          <ac:spMkLst>
            <pc:docMk/>
            <pc:sldMk cId="2591447359" sldId="2147478799"/>
            <ac:spMk id="4" creationId="{1AEF372B-086C-9F7E-8C8B-82ECDCF3C700}"/>
          </ac:spMkLst>
        </pc:spChg>
        <pc:spChg chg="add del mod">
          <ac:chgData name="Mago, Nitika" userId="eb4dfd7f-5a13-4bd1-acb0-2d627733e6c8" providerId="ADAL" clId="{475BB3CB-8D80-4140-9858-4BC95D19E6ED}" dt="2026-04-28T20:26:33.772" v="1214" actId="478"/>
          <ac:spMkLst>
            <pc:docMk/>
            <pc:sldMk cId="2591447359" sldId="2147478799"/>
            <ac:spMk id="10" creationId="{E4260DD1-8B07-C661-76D3-7A6B14F3029F}"/>
          </ac:spMkLst>
        </pc:spChg>
      </pc:sldChg>
      <pc:sldChg chg="addSp delSp modSp add mod">
        <pc:chgData name="Mago, Nitika" userId="eb4dfd7f-5a13-4bd1-acb0-2d627733e6c8" providerId="ADAL" clId="{475BB3CB-8D80-4140-9858-4BC95D19E6ED}" dt="2026-04-28T20:26:38.165" v="1216" actId="478"/>
        <pc:sldMkLst>
          <pc:docMk/>
          <pc:sldMk cId="2861704380" sldId="2147478800"/>
        </pc:sldMkLst>
        <pc:spChg chg="del">
          <ac:chgData name="Mago, Nitika" userId="eb4dfd7f-5a13-4bd1-acb0-2d627733e6c8" providerId="ADAL" clId="{475BB3CB-8D80-4140-9858-4BC95D19E6ED}" dt="2026-04-28T20:26:36.256" v="1215" actId="478"/>
          <ac:spMkLst>
            <pc:docMk/>
            <pc:sldMk cId="2861704380" sldId="2147478800"/>
            <ac:spMk id="5" creationId="{5A9446D7-8A66-FDBF-2389-4AA807DA15BB}"/>
          </ac:spMkLst>
        </pc:spChg>
        <pc:spChg chg="add del mod">
          <ac:chgData name="Mago, Nitika" userId="eb4dfd7f-5a13-4bd1-acb0-2d627733e6c8" providerId="ADAL" clId="{475BB3CB-8D80-4140-9858-4BC95D19E6ED}" dt="2026-04-28T20:26:38.165" v="1216" actId="478"/>
          <ac:spMkLst>
            <pc:docMk/>
            <pc:sldMk cId="2861704380" sldId="2147478800"/>
            <ac:spMk id="8" creationId="{2613DFA3-BEE6-8C1E-79B2-96989489EF48}"/>
          </ac:spMkLst>
        </pc:spChg>
      </pc:sldChg>
      <pc:sldChg chg="addSp delSp modSp new del mod modClrScheme chgLayout">
        <pc:chgData name="Mago, Nitika" userId="eb4dfd7f-5a13-4bd1-acb0-2d627733e6c8" providerId="ADAL" clId="{475BB3CB-8D80-4140-9858-4BC95D19E6ED}" dt="2026-04-28T20:13:51.904" v="1071" actId="47"/>
        <pc:sldMkLst>
          <pc:docMk/>
          <pc:sldMk cId="3096241202" sldId="2147478801"/>
        </pc:sldMkLst>
        <pc:spChg chg="del mod ord">
          <ac:chgData name="Mago, Nitika" userId="eb4dfd7f-5a13-4bd1-acb0-2d627733e6c8" providerId="ADAL" clId="{475BB3CB-8D80-4140-9858-4BC95D19E6ED}" dt="2026-04-28T19:01:30.855" v="986" actId="700"/>
          <ac:spMkLst>
            <pc:docMk/>
            <pc:sldMk cId="3096241202" sldId="2147478801"/>
            <ac:spMk id="2" creationId="{543F8CB5-B077-E762-7D29-E1E1D9C6F3DA}"/>
          </ac:spMkLst>
        </pc:spChg>
        <pc:spChg chg="del mod ord">
          <ac:chgData name="Mago, Nitika" userId="eb4dfd7f-5a13-4bd1-acb0-2d627733e6c8" providerId="ADAL" clId="{475BB3CB-8D80-4140-9858-4BC95D19E6ED}" dt="2026-04-28T19:01:30.855" v="986" actId="700"/>
          <ac:spMkLst>
            <pc:docMk/>
            <pc:sldMk cId="3096241202" sldId="2147478801"/>
            <ac:spMk id="3" creationId="{A0474717-73BF-53C8-5808-69456D0BD3BD}"/>
          </ac:spMkLst>
        </pc:spChg>
        <pc:spChg chg="mod ord">
          <ac:chgData name="Mago, Nitika" userId="eb4dfd7f-5a13-4bd1-acb0-2d627733e6c8" providerId="ADAL" clId="{475BB3CB-8D80-4140-9858-4BC95D19E6ED}" dt="2026-04-28T19:01:30.855" v="986" actId="700"/>
          <ac:spMkLst>
            <pc:docMk/>
            <pc:sldMk cId="3096241202" sldId="2147478801"/>
            <ac:spMk id="4" creationId="{6C72173A-55DB-6A32-0EA3-F177BBF6AEC1}"/>
          </ac:spMkLst>
        </pc:spChg>
        <pc:spChg chg="del">
          <ac:chgData name="Mago, Nitika" userId="eb4dfd7f-5a13-4bd1-acb0-2d627733e6c8" providerId="ADAL" clId="{475BB3CB-8D80-4140-9858-4BC95D19E6ED}" dt="2026-04-28T19:01:30.855" v="986" actId="700"/>
          <ac:spMkLst>
            <pc:docMk/>
            <pc:sldMk cId="3096241202" sldId="2147478801"/>
            <ac:spMk id="5" creationId="{081D596A-0CC7-C74A-D38E-5A4853908261}"/>
          </ac:spMkLst>
        </pc:spChg>
        <pc:spChg chg="add mod ord">
          <ac:chgData name="Mago, Nitika" userId="eb4dfd7f-5a13-4bd1-acb0-2d627733e6c8" providerId="ADAL" clId="{475BB3CB-8D80-4140-9858-4BC95D19E6ED}" dt="2026-04-28T19:01:33.869" v="994" actId="20577"/>
          <ac:spMkLst>
            <pc:docMk/>
            <pc:sldMk cId="3096241202" sldId="2147478801"/>
            <ac:spMk id="6" creationId="{31AC58DE-C7BA-19B3-3540-D2CB53DEC798}"/>
          </ac:spMkLst>
        </pc:spChg>
        <pc:spChg chg="add mod ord">
          <ac:chgData name="Mago, Nitika" userId="eb4dfd7f-5a13-4bd1-acb0-2d627733e6c8" providerId="ADAL" clId="{475BB3CB-8D80-4140-9858-4BC95D19E6ED}" dt="2026-04-28T19:01:30.855" v="986" actId="700"/>
          <ac:spMkLst>
            <pc:docMk/>
            <pc:sldMk cId="3096241202" sldId="2147478801"/>
            <ac:spMk id="7" creationId="{7EF06727-B9A6-1746-55BD-59D003ACFDD5}"/>
          </ac:spMkLst>
        </pc:spChg>
      </pc:sldChg>
      <pc:sldMasterChg chg="modSldLayout">
        <pc:chgData name="Mago, Nitika" userId="eb4dfd7f-5a13-4bd1-acb0-2d627733e6c8" providerId="ADAL" clId="{475BB3CB-8D80-4140-9858-4BC95D19E6ED}" dt="2026-04-28T20:26:28.516" v="1213" actId="478"/>
        <pc:sldMasterMkLst>
          <pc:docMk/>
          <pc:sldMasterMk cId="3499037964" sldId="2147483660"/>
        </pc:sldMasterMkLst>
        <pc:sldLayoutChg chg="delSp mod">
          <pc:chgData name="Mago, Nitika" userId="eb4dfd7f-5a13-4bd1-acb0-2d627733e6c8" providerId="ADAL" clId="{475BB3CB-8D80-4140-9858-4BC95D19E6ED}" dt="2026-04-28T20:26:28.516" v="1213" actId="478"/>
          <pc:sldLayoutMkLst>
            <pc:docMk/>
            <pc:sldMasterMk cId="3499037964" sldId="2147483660"/>
            <pc:sldLayoutMk cId="3640247684" sldId="2147483685"/>
          </pc:sldLayoutMkLst>
          <pc:spChg chg="del">
            <ac:chgData name="Mago, Nitika" userId="eb4dfd7f-5a13-4bd1-acb0-2d627733e6c8" providerId="ADAL" clId="{475BB3CB-8D80-4140-9858-4BC95D19E6ED}" dt="2026-04-28T20:26:28.516" v="1213" actId="478"/>
            <ac:spMkLst>
              <pc:docMk/>
              <pc:sldMasterMk cId="3499037964" sldId="2147483660"/>
              <pc:sldLayoutMk cId="3640247684" sldId="2147483685"/>
              <ac:spMk id="9" creationId="{B3CA4EDD-2B9A-F7F7-92D4-1D72BC4604F4}"/>
            </ac:spMkLst>
          </pc:spChg>
        </pc:sldLayoutChg>
      </pc:sldMasterChg>
    </pc:docChg>
  </pc:docChgLst>
  <pc:docChgLst>
    <pc:chgData name="Woodfin, Dan" userId="241f4bb4-a54f-4ff5-bea3-a7be5eec2bbc" providerId="ADAL" clId="{D0AC9D85-1271-47B4-A33C-5EFD2233A80A}"/>
    <pc:docChg chg="delSld">
      <pc:chgData name="Woodfin, Dan" userId="241f4bb4-a54f-4ff5-bea3-a7be5eec2bbc" providerId="ADAL" clId="{D0AC9D85-1271-47B4-A33C-5EFD2233A80A}" dt="2026-04-15T20:11:17.702" v="0" actId="47"/>
      <pc:docMkLst>
        <pc:docMk/>
      </pc:docMkLst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https://ercot-my.sharepoint.com/personal/kate_lamb_ercot_com/Documents/4.11graphs.xlsx" TargetMode="External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chartUserShapes" Target="../drawings/drawing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8.0881000972234274E-2"/>
          <c:y val="2.9914531592218609E-2"/>
          <c:w val="0.86016032651090568"/>
          <c:h val="0.8630674093740835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'Forecast + LL + ML'!$B$1</c:f>
              <c:strCache>
                <c:ptCount val="1"/>
                <c:pt idx="0">
                  <c:v>Forecast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-1.7866264399048502E-2"/>
                  <c:y val="-2.4928776326849757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D787-4BF7-82D4-BE6838A31BBE}"/>
                </c:ext>
              </c:extLst>
            </c:dLbl>
            <c:dLbl>
              <c:idx val="1"/>
              <c:layout>
                <c:manualLayout>
                  <c:x val="-2.1439517278858233E-2"/>
                  <c:y val="2.4928776326847927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D787-4BF7-82D4-BE6838A31BBE}"/>
                </c:ext>
              </c:extLst>
            </c:dLbl>
            <c:dLbl>
              <c:idx val="2"/>
              <c:layout>
                <c:manualLayout>
                  <c:x val="-2.5012770158667968E-2"/>
                  <c:y val="-9.140445728635533E-1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D787-4BF7-82D4-BE6838A31BBE}"/>
                </c:ext>
              </c:extLst>
            </c:dLbl>
            <c:dLbl>
              <c:idx val="3"/>
              <c:layout>
                <c:manualLayout>
                  <c:x val="-1.965289083895335E-2"/>
                  <c:y val="2.4928776326848842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D787-4BF7-82D4-BE6838A31BBE}"/>
                </c:ext>
              </c:extLst>
            </c:dLbl>
            <c:dLbl>
              <c:idx val="4"/>
              <c:layout>
                <c:manualLayout>
                  <c:x val="-2.1439517278858268E-2"/>
                  <c:y val="2.4928776326848842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D787-4BF7-82D4-BE6838A31BBE}"/>
                </c:ext>
              </c:extLst>
            </c:dLbl>
            <c:dLbl>
              <c:idx val="5"/>
              <c:layout>
                <c:manualLayout>
                  <c:x val="-2.3226143718763054E-2"/>
                  <c:y val="2.4928776326848842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D787-4BF7-82D4-BE6838A31BBE}"/>
                </c:ext>
              </c:extLst>
            </c:dLbl>
            <c:dLbl>
              <c:idx val="6"/>
              <c:layout>
                <c:manualLayout>
                  <c:x val="-1.965289083895335E-2"/>
                  <c:y val="2.4928776326848842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D787-4BF7-82D4-BE6838A31BBE}"/>
                </c:ext>
              </c:extLst>
            </c:dLbl>
            <c:numFmt formatCode="#,##0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'Forecast + LL + ML'!$A$2:$A$8</c:f>
              <c:numCache>
                <c:formatCode>General</c:formatCode>
                <c:ptCount val="7"/>
                <c:pt idx="0">
                  <c:v>2026</c:v>
                </c:pt>
                <c:pt idx="1">
                  <c:v>2027</c:v>
                </c:pt>
                <c:pt idx="2">
                  <c:v>2028</c:v>
                </c:pt>
                <c:pt idx="3">
                  <c:v>2029</c:v>
                </c:pt>
                <c:pt idx="4">
                  <c:v>2030</c:v>
                </c:pt>
                <c:pt idx="5">
                  <c:v>2031</c:v>
                </c:pt>
                <c:pt idx="6">
                  <c:v>2032</c:v>
                </c:pt>
              </c:numCache>
            </c:numRef>
          </c:cat>
          <c:val>
            <c:numRef>
              <c:f>'Forecast + LL + ML'!$B$2:$B$8</c:f>
              <c:numCache>
                <c:formatCode>General</c:formatCode>
                <c:ptCount val="7"/>
                <c:pt idx="0">
                  <c:v>98087.295929500004</c:v>
                </c:pt>
                <c:pt idx="1">
                  <c:v>100854.65380379999</c:v>
                </c:pt>
                <c:pt idx="2">
                  <c:v>102419.7786076</c:v>
                </c:pt>
                <c:pt idx="3">
                  <c:v>105382.52256370001</c:v>
                </c:pt>
                <c:pt idx="4">
                  <c:v>107287.27063099999</c:v>
                </c:pt>
                <c:pt idx="5">
                  <c:v>108022.95047500001</c:v>
                </c:pt>
                <c:pt idx="6">
                  <c:v>111317.5323418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E46-4A9E-98DC-678E6F358A44}"/>
            </c:ext>
          </c:extLst>
        </c:ser>
        <c:ser>
          <c:idx val="2"/>
          <c:order val="1"/>
          <c:tx>
            <c:strRef>
              <c:f>'Forecast + LL + ML'!$D$1</c:f>
              <c:strCache>
                <c:ptCount val="1"/>
                <c:pt idx="0">
                  <c:v>Forecast + Large Loads + Medium Loads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numFmt formatCode="#,##0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'Forecast + LL + ML'!$A$2:$A$8</c:f>
              <c:numCache>
                <c:formatCode>General</c:formatCode>
                <c:ptCount val="7"/>
                <c:pt idx="0">
                  <c:v>2026</c:v>
                </c:pt>
                <c:pt idx="1">
                  <c:v>2027</c:v>
                </c:pt>
                <c:pt idx="2">
                  <c:v>2028</c:v>
                </c:pt>
                <c:pt idx="3">
                  <c:v>2029</c:v>
                </c:pt>
                <c:pt idx="4">
                  <c:v>2030</c:v>
                </c:pt>
                <c:pt idx="5">
                  <c:v>2031</c:v>
                </c:pt>
                <c:pt idx="6">
                  <c:v>2032</c:v>
                </c:pt>
              </c:numCache>
            </c:numRef>
          </c:cat>
          <c:val>
            <c:numRef>
              <c:f>'Forecast + LL + ML'!$D$2:$D$8</c:f>
              <c:numCache>
                <c:formatCode>General</c:formatCode>
                <c:ptCount val="7"/>
                <c:pt idx="0">
                  <c:v>112370.9629295</c:v>
                </c:pt>
                <c:pt idx="1">
                  <c:v>152881.5018038</c:v>
                </c:pt>
                <c:pt idx="2">
                  <c:v>221379.20560759999</c:v>
                </c:pt>
                <c:pt idx="3">
                  <c:v>278002.52956370002</c:v>
                </c:pt>
                <c:pt idx="4">
                  <c:v>319649.818631</c:v>
                </c:pt>
                <c:pt idx="5">
                  <c:v>346714.64347500005</c:v>
                </c:pt>
                <c:pt idx="6">
                  <c:v>367789.87534180004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0E46-4A9E-98DC-678E6F358A4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85284256"/>
        <c:axId val="185283776"/>
      </c:barChart>
      <c:catAx>
        <c:axId val="18528425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85283776"/>
        <c:crosses val="autoZero"/>
        <c:auto val="1"/>
        <c:lblAlgn val="ctr"/>
        <c:lblOffset val="100"/>
        <c:noMultiLvlLbl val="0"/>
      </c:catAx>
      <c:valAx>
        <c:axId val="18528377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/>
                  <a:t>MW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#,##0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8528425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33164488386518465"/>
          <c:y val="0.93321312124067313"/>
          <c:w val="0.32254376569036103"/>
          <c:h val="5.005497156124724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  <c:userShapes r:id="rId4"/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0.04487</cdr:x>
      <cdr:y>0.69565</cdr:y>
    </cdr:from>
    <cdr:to>
      <cdr:x>0.10781</cdr:x>
      <cdr:y>0.75156</cdr:y>
    </cdr:to>
    <cdr:sp macro="" textlink="">
      <cdr:nvSpPr>
        <cdr:cNvPr id="2" name="TextBox 1">
          <a:extLst xmlns:a="http://schemas.openxmlformats.org/drawingml/2006/main">
            <a:ext uri="{FF2B5EF4-FFF2-40B4-BE49-F238E27FC236}">
              <a16:creationId xmlns:a16="http://schemas.microsoft.com/office/drawing/2014/main" id="{EB11A960-5610-59D3-B187-D7C1DA41BFF5}"/>
            </a:ext>
          </a:extLst>
        </cdr:cNvPr>
        <cdr:cNvSpPr txBox="1"/>
      </cdr:nvSpPr>
      <cdr:spPr>
        <a:xfrm xmlns:a="http://schemas.openxmlformats.org/drawingml/2006/main">
          <a:off x="482650" y="3168096"/>
          <a:ext cx="677119" cy="254643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en-US" sz="1000" i="1" kern="1200" dirty="0">
              <a:solidFill>
                <a:srgbClr val="171A1C">
                  <a:lumMod val="75000"/>
                  <a:lumOff val="25000"/>
                </a:srgbClr>
              </a:solidFill>
            </a:rPr>
            <a:t>90,500</a:t>
          </a:r>
        </a:p>
      </cdr:txBody>
    </cdr:sp>
  </cdr:relSizeAnchor>
  <cdr:relSizeAnchor xmlns:cdr="http://schemas.openxmlformats.org/drawingml/2006/chartDrawing">
    <cdr:from>
      <cdr:x>0.09328</cdr:x>
      <cdr:y>0.71217</cdr:y>
    </cdr:from>
    <cdr:to>
      <cdr:x>0.11119</cdr:x>
      <cdr:y>0.72106</cdr:y>
    </cdr:to>
    <cdr:cxnSp macro="">
      <cdr:nvCxnSpPr>
        <cdr:cNvPr id="4" name="Straight Arrow Connector 3">
          <a:extLst xmlns:a="http://schemas.openxmlformats.org/drawingml/2006/main">
            <a:ext uri="{FF2B5EF4-FFF2-40B4-BE49-F238E27FC236}">
              <a16:creationId xmlns:a16="http://schemas.microsoft.com/office/drawing/2014/main" id="{6FC6E114-062A-97C8-A19B-43B5C83BE41D}"/>
            </a:ext>
          </a:extLst>
        </cdr:cNvPr>
        <cdr:cNvCxnSpPr/>
      </cdr:nvCxnSpPr>
      <cdr:spPr>
        <a:xfrm xmlns:a="http://schemas.openxmlformats.org/drawingml/2006/main" flipV="1">
          <a:off x="1003451" y="3243332"/>
          <a:ext cx="192724" cy="40512"/>
        </a:xfrm>
        <a:prstGeom xmlns:a="http://schemas.openxmlformats.org/drawingml/2006/main" prst="straightConnector1">
          <a:avLst/>
        </a:prstGeom>
        <a:ln xmlns:a="http://schemas.openxmlformats.org/drawingml/2006/main">
          <a:tailEnd type="triangle"/>
        </a:ln>
      </cdr:spPr>
      <cdr:style>
        <a:lnRef xmlns:a="http://schemas.openxmlformats.org/drawingml/2006/main" idx="2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1">
          <a:schemeClr val="accent1"/>
        </a:effectRef>
        <a:fontRef xmlns:a="http://schemas.openxmlformats.org/drawingml/2006/main" idx="minor">
          <a:schemeClr val="tx1"/>
        </a:fontRef>
      </cdr:style>
    </cdr:cxn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9654C447-F63E-708A-7640-F379BC3B6F43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9E9CD3C-9D08-D54A-E18D-CB66DD9854F5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E3C7D50-3744-4F5E-B211-7EE7AB53D25A}" type="datetimeFigureOut">
              <a:rPr lang="en-US" smtClean="0"/>
              <a:t>4/28/2026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3A76D3F-B471-2F90-E003-19CC7E13919B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AFA019F-EAF7-AC1D-CF33-3B24307B5D18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3BB4229-F194-457F-858D-7FD6DC77E7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5549398"/>
      </p:ext>
    </p:extLst>
  </p:cSld>
  <p:clrMap bg1="lt1" tx1="dk1" bg2="lt2" tx2="dk2" accent1="accent1" accent2="accent2" accent3="accent3" accent4="accent4" accent5="accent5" accent6="accent6" hlink="hlink" folHlink="folHlink"/>
  <p:extLst>
    <p:ext uri="{56416CCD-93CA-4268-BC5B-53C4BB910035}">
      <p15:sldGuideLst xmlns:p15="http://schemas.microsoft.com/office/powerpoint/2012/main">
        <p15:guide id="1" orient="horz" pos="2880" userDrawn="1">
          <p15:clr>
            <a:srgbClr val="F26B43"/>
          </p15:clr>
        </p15:guide>
        <p15:guide id="2" pos="2160" userDrawn="1">
          <p15:clr>
            <a:srgbClr val="F26B43"/>
          </p15:clr>
        </p15:guide>
      </p15:sldGuideLst>
    </p:ext>
  </p:extLst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2832203-7F7F-406D-A6A3-240BE64C5DFA}" type="datetimeFigureOut">
              <a:rPr lang="en-US" smtClean="0"/>
              <a:t>4/28/2026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694BC6D-B4C2-499C-B968-7B53BF050E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70387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94BC6D-B4C2-499C-B968-7B53BF050EFF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819077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Project No. 58777, Triennial Reliability Assessment for the ERCOT Region under §25.508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94BC6D-B4C2-499C-B968-7B53BF050EFF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37855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94BC6D-B4C2-499C-B968-7B53BF050EFF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289715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94BC6D-B4C2-499C-B968-7B53BF050EFF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47306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8.svg"/><Relationship Id="rId7" Type="http://schemas.openxmlformats.org/officeDocument/2006/relationships/image" Target="../media/image12.sv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11.png"/><Relationship Id="rId11" Type="http://schemas.openxmlformats.org/officeDocument/2006/relationships/image" Target="../media/image16.svg"/><Relationship Id="rId5" Type="http://schemas.openxmlformats.org/officeDocument/2006/relationships/image" Target="../media/image10.svg"/><Relationship Id="rId10" Type="http://schemas.openxmlformats.org/officeDocument/2006/relationships/image" Target="../media/image15.png"/><Relationship Id="rId4" Type="http://schemas.openxmlformats.org/officeDocument/2006/relationships/image" Target="../media/image9.png"/><Relationship Id="rId9" Type="http://schemas.openxmlformats.org/officeDocument/2006/relationships/image" Target="../media/image14.svg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svg"/><Relationship Id="rId4" Type="http://schemas.openxmlformats.org/officeDocument/2006/relationships/image" Target="../media/image1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v1(default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CF6855-B24E-92AB-2FE8-002F720AEB18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82069" y="2564247"/>
            <a:ext cx="4882568" cy="3999346"/>
          </a:xfrm>
          <a:prstGeom prst="rect">
            <a:avLst/>
          </a:prstGeom>
        </p:spPr>
        <p:txBody>
          <a:bodyPr anchor="t"/>
          <a:lstStyle>
            <a:lvl1pPr algn="l">
              <a:defRPr lang="en-US" sz="2000" b="1" dirty="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br>
              <a:rPr lang="en-US"/>
            </a:br>
            <a:endParaRPr lang="en-US"/>
          </a:p>
        </p:txBody>
      </p:sp>
      <p:sp>
        <p:nvSpPr>
          <p:cNvPr id="4" name="Text Placeholder 11">
            <a:extLst>
              <a:ext uri="{FF2B5EF4-FFF2-40B4-BE49-F238E27FC236}">
                <a16:creationId xmlns:a16="http://schemas.microsoft.com/office/drawing/2014/main" id="{BED41D71-8915-53EB-36A0-392D41DD0EAB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 flipH="1">
            <a:off x="6427363" y="5054600"/>
            <a:ext cx="5201214" cy="1457037"/>
          </a:xfrm>
          <a:prstGeom prst="foldedCorner">
            <a:avLst>
              <a:gd name="adj" fmla="val 21194"/>
            </a:avLst>
          </a:prstGeom>
          <a:solidFill>
            <a:srgbClr val="E6EBF0">
              <a:alpha val="68000"/>
            </a:srgbClr>
          </a:solidFill>
          <a:ln w="9525" cap="rnd">
            <a:noFill/>
          </a:ln>
          <a:effectLst>
            <a:outerShdw blurRad="50800" dist="38100" dir="10800000" sx="1000" sy="1000" algn="r" rotWithShape="0">
              <a:prstClr val="black">
                <a:alpha val="46000"/>
              </a:prstClr>
            </a:outerShdw>
          </a:effectLst>
        </p:spPr>
        <p:txBody>
          <a:bodyPr vert="horz" wrap="square" lIns="274320" tIns="182880" rIns="640080" bIns="182880">
            <a:noAutofit/>
          </a:bodyPr>
          <a:lstStyle>
            <a:lvl1pPr marL="0" indent="0">
              <a:buNone/>
              <a:defRPr lang="en-US" sz="1600" b="1" dirty="0"/>
            </a:lvl1pPr>
            <a:lvl2pPr marL="548640" indent="-18288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lang="en-US" sz="1400" dirty="0" smtClean="0"/>
            </a:lvl2pPr>
            <a:lvl3pPr marL="548640" indent="-182880">
              <a:lnSpc>
                <a:spcPct val="100000"/>
              </a:lnSpc>
              <a:spcBef>
                <a:spcPts val="100"/>
              </a:spcBef>
              <a:buFont typeface="Arial" panose="020B0604020202020204" pitchFamily="34" charset="0"/>
              <a:buChar char="◦"/>
              <a:defRPr lang="en-US" sz="1400" dirty="0"/>
            </a:lvl3pPr>
            <a:lvl4pPr marL="731520" indent="-18288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-"/>
              <a:defRPr lang="en-US" sz="1400" dirty="0" smtClean="0"/>
            </a:lvl4pPr>
            <a:lvl5pPr marL="914400" indent="-18288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◦"/>
              <a:defRPr lang="en-US" sz="1400" dirty="0"/>
            </a:lvl5pPr>
            <a:lvl6pPr marL="1097280" indent="-18288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§"/>
              <a:defRPr sz="1400"/>
            </a:lvl6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Content Placeholder 8">
            <a:extLst>
              <a:ext uri="{FF2B5EF4-FFF2-40B4-BE49-F238E27FC236}">
                <a16:creationId xmlns:a16="http://schemas.microsoft.com/office/drawing/2014/main" id="{4A302066-7B9E-F90D-A634-1CEEF4EAA7FF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6427365" y="1092200"/>
            <a:ext cx="5201213" cy="255158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b="1" i="0"/>
            </a:lvl1pPr>
            <a:lvl2pPr marL="548640" indent="-18288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defRPr sz="1400"/>
            </a:lvl2pPr>
            <a:lvl3pPr marL="731520" indent="-18288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-"/>
              <a:defRPr sz="1400"/>
            </a:lvl3pPr>
            <a:lvl4pPr marL="914400" indent="-18288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◦"/>
              <a:defRPr sz="1400"/>
            </a:lvl4pPr>
            <a:lvl5pPr marL="1097280" indent="-18288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§"/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7134552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Placeholder 1">
            <a:extLst>
              <a:ext uri="{FF2B5EF4-FFF2-40B4-BE49-F238E27FC236}">
                <a16:creationId xmlns:a16="http://schemas.microsoft.com/office/drawing/2014/main" id="{03A0C87A-E909-99E5-543B-B8CA963FA4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7300" y="457200"/>
            <a:ext cx="10401300" cy="914400"/>
          </a:xfrm>
          <a:prstGeom prst="rect">
            <a:avLst/>
          </a:prstGeom>
          <a:noFill/>
        </p:spPr>
        <p:txBody>
          <a:bodyPr vert="horz" lIns="0" tIns="0" rIns="0" bIns="0" rtlCol="0" anchor="t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21" name="Text Placeholder 20">
            <a:extLst>
              <a:ext uri="{FF2B5EF4-FFF2-40B4-BE49-F238E27FC236}">
                <a16:creationId xmlns:a16="http://schemas.microsoft.com/office/drawing/2014/main" id="{43EC354D-D331-C418-3300-B354E37BE14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95300" y="1981200"/>
            <a:ext cx="5381625" cy="4191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3" name="Text Placeholder 22">
            <a:extLst>
              <a:ext uri="{FF2B5EF4-FFF2-40B4-BE49-F238E27FC236}">
                <a16:creationId xmlns:a16="http://schemas.microsoft.com/office/drawing/2014/main" id="{8AF89336-B087-2FA3-5FA7-10663E49944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343650" y="1971674"/>
            <a:ext cx="5314950" cy="421076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15AFFA6-4F88-DA05-B2CA-9691F408E9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AD51180-8907-F3FB-F8E0-201D1BE616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B5BA03-1E8A-4A71-9375-E941FF070046}" type="datetime4">
              <a:rPr lang="en-US" smtClean="0"/>
              <a:t>April 28, 2026</a:t>
            </a:fld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7C96C78-7C87-2BC7-8FE9-856E3E375E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DE79FB-97BA-492B-8D57-F1373F9ADA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75441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B5BA45-4981-AC22-EC96-99A5E0901D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7300" y="461962"/>
            <a:ext cx="4838700" cy="1527094"/>
          </a:xfrm>
        </p:spPr>
        <p:txBody>
          <a:bodyPr anchor="t">
            <a:normAutofit/>
          </a:bodyPr>
          <a:lstStyle>
            <a:lvl1pPr>
              <a:defRPr lang="en-US" dirty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0273643-F605-4790-3956-B453E9FC90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F188F8-67CB-419F-AAD4-5AB1C4EFBB40}" type="datetime4">
              <a:rPr lang="en-US" smtClean="0"/>
              <a:t>April 28, 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0265AF8-0057-EBA2-2E30-0B74113975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85ADE8A-3AB5-3C00-B26E-3F6DD6EA52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DE79FB-97BA-492B-8D57-F1373F9ADA95}" type="slidenum">
              <a:rPr lang="en-US" smtClean="0"/>
              <a:t>‹#›</a:t>
            </a:fld>
            <a:endParaRPr lang="en-US"/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581ED5FB-5036-27D9-26F4-B48307D67C6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95300" y="2181225"/>
            <a:ext cx="5600700" cy="40005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B0ACB72E-F2A9-AC8B-FAC7-489B4728504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457950" y="457200"/>
            <a:ext cx="5200650" cy="57245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24459513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Placeholder 1">
            <a:extLst>
              <a:ext uri="{FF2B5EF4-FFF2-40B4-BE49-F238E27FC236}">
                <a16:creationId xmlns:a16="http://schemas.microsoft.com/office/drawing/2014/main" id="{197228CF-7CDD-26CC-CA47-4AF0A314BD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7300" y="457200"/>
            <a:ext cx="4838700" cy="1219200"/>
          </a:xfrm>
          <a:prstGeom prst="rect">
            <a:avLst/>
          </a:prstGeom>
          <a:noFill/>
        </p:spPr>
        <p:txBody>
          <a:bodyPr vert="horz" lIns="0" tIns="0" rIns="0" bIns="0" rtlCol="0" anchor="t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C277CEE6-13A0-6BA8-8A3C-EA3A8B9CA32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93776" y="2152650"/>
            <a:ext cx="5602224" cy="401955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E24E62B-01AB-F5DE-E2D4-85B1DECC92B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496050" y="0"/>
            <a:ext cx="5695950" cy="6858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C33291D-BE72-DBF6-5318-1BD0E7127EE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0853288" y="6356350"/>
            <a:ext cx="1338712" cy="3651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1138100-AC14-9CC0-AD86-426AD89D43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D796E23-B521-5C07-85E1-BA73A20DB2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10D0B2-8800-4E48-BDCE-A19E57C7C5AF}" type="datetime4">
              <a:rPr lang="en-US" smtClean="0"/>
              <a:t>April 28, 2026</a:t>
            </a:fld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42A00A7-6A1E-80A0-8EB9-F7F0592559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DE79FB-97BA-492B-8D57-F1373F9ADA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231260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Placeholder 1">
            <a:extLst>
              <a:ext uri="{FF2B5EF4-FFF2-40B4-BE49-F238E27FC236}">
                <a16:creationId xmlns:a16="http://schemas.microsoft.com/office/drawing/2014/main" id="{DB285AF9-0372-9C81-F75D-2589F4F487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7300" y="457200"/>
            <a:ext cx="10401300" cy="914400"/>
          </a:xfrm>
          <a:prstGeom prst="rect">
            <a:avLst/>
          </a:prstGeom>
          <a:noFill/>
        </p:spPr>
        <p:txBody>
          <a:bodyPr vert="horz" lIns="0" tIns="0" rIns="0" bIns="0" rtlCol="0" anchor="t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123DE44-506E-FCA1-8F5C-9F7354AAEC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D2673D5-55DC-3F77-47BD-D5D627A456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22DDF3-D449-4F98-B894-CB4D05D68FAC}" type="datetime4">
              <a:rPr lang="en-US" smtClean="0"/>
              <a:t>April 28, 2026</a:t>
            </a:fld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CF893AA-09AB-0CA2-8F12-6C9708FCE5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DE79FB-97BA-492B-8D57-F1373F9ADA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284803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with Soci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itle 1">
            <a:extLst>
              <a:ext uri="{FF2B5EF4-FFF2-40B4-BE49-F238E27FC236}">
                <a16:creationId xmlns:a16="http://schemas.microsoft.com/office/drawing/2014/main" id="{021CF500-4BD3-92C6-CCBD-156DED65A6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0868" y="1430448"/>
            <a:ext cx="5565131" cy="1848259"/>
          </a:xfrm>
        </p:spPr>
        <p:txBody>
          <a:bodyPr anchor="ctr"/>
          <a:lstStyle>
            <a:lvl1pPr>
              <a:defRPr sz="4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2" name="Text Placeholder 22">
            <a:extLst>
              <a:ext uri="{FF2B5EF4-FFF2-40B4-BE49-F238E27FC236}">
                <a16:creationId xmlns:a16="http://schemas.microsoft.com/office/drawing/2014/main" id="{5BFBC12E-0B6E-E8C7-9088-B497FB49171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30868" y="3501136"/>
            <a:ext cx="5565131" cy="682625"/>
          </a:xfrm>
        </p:spPr>
        <p:txBody>
          <a:bodyPr wrap="square"/>
          <a:lstStyle>
            <a:lvl1pPr>
              <a:defRPr sz="2400" b="1">
                <a:solidFill>
                  <a:srgbClr val="00829B"/>
                </a:solidFill>
              </a:defRPr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724F3841-022A-64DD-C790-8E712FB9DD3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7572375" y="0"/>
            <a:ext cx="4619625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2E7750B-0863-BB91-0C67-54B5E9B868D6}"/>
              </a:ext>
            </a:extLst>
          </p:cNvPr>
          <p:cNvSpPr txBox="1"/>
          <p:nvPr userDrawn="1"/>
        </p:nvSpPr>
        <p:spPr>
          <a:xfrm>
            <a:off x="8032876" y="1370524"/>
            <a:ext cx="36257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/>
              <a:t>Learn More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B961C0C-432D-CBAD-EA65-6543DA81C252}"/>
              </a:ext>
            </a:extLst>
          </p:cNvPr>
          <p:cNvSpPr txBox="1"/>
          <p:nvPr userDrawn="1"/>
        </p:nvSpPr>
        <p:spPr>
          <a:xfrm>
            <a:off x="8054878" y="1783080"/>
            <a:ext cx="332092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>
                <a:solidFill>
                  <a:srgbClr val="00829B"/>
                </a:solidFill>
              </a:rPr>
              <a:t>www.ercot.com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4781169-74C0-5084-B1E5-21B24E64EBD9}"/>
              </a:ext>
            </a:extLst>
          </p:cNvPr>
          <p:cNvSpPr txBox="1"/>
          <p:nvPr userDrawn="1"/>
        </p:nvSpPr>
        <p:spPr>
          <a:xfrm>
            <a:off x="8032876" y="2442045"/>
            <a:ext cx="36257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/>
              <a:t>Download ERCOT Mobile App</a:t>
            </a:r>
          </a:p>
        </p:txBody>
      </p:sp>
      <p:pic>
        <p:nvPicPr>
          <p:cNvPr id="9" name="Graphic 8" descr="Google play logo on the left and App Store logo on the right">
            <a:extLst>
              <a:ext uri="{FF2B5EF4-FFF2-40B4-BE49-F238E27FC236}">
                <a16:creationId xmlns:a16="http://schemas.microsoft.com/office/drawing/2014/main" id="{4CC00E98-A942-2688-815D-B898449C0BC2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341368" y="2987763"/>
            <a:ext cx="2635124" cy="367447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1EBBA5BE-9DD2-6EE7-CE28-D076D6D33E94}"/>
              </a:ext>
            </a:extLst>
          </p:cNvPr>
          <p:cNvSpPr txBox="1"/>
          <p:nvPr userDrawn="1"/>
        </p:nvSpPr>
        <p:spPr>
          <a:xfrm>
            <a:off x="8054878" y="3786789"/>
            <a:ext cx="36257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/>
              <a:t>Connect With Us</a:t>
            </a:r>
          </a:p>
        </p:txBody>
      </p:sp>
      <p:pic>
        <p:nvPicPr>
          <p:cNvPr id="11" name="Graphic 10" descr="Instagram icon">
            <a:extLst>
              <a:ext uri="{FF2B5EF4-FFF2-40B4-BE49-F238E27FC236}">
                <a16:creationId xmlns:a16="http://schemas.microsoft.com/office/drawing/2014/main" id="{808F1D0F-170C-B600-9B14-471787DABDB6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326128" y="4359746"/>
            <a:ext cx="314995" cy="314995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80EB4558-FE65-DD30-A396-E7A22D6A4264}"/>
              </a:ext>
            </a:extLst>
          </p:cNvPr>
          <p:cNvSpPr txBox="1"/>
          <p:nvPr userDrawn="1"/>
        </p:nvSpPr>
        <p:spPr>
          <a:xfrm>
            <a:off x="8715473" y="4378550"/>
            <a:ext cx="309873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/>
              <a:t>facebook.com/ERCOTISO</a:t>
            </a:r>
          </a:p>
        </p:txBody>
      </p:sp>
      <p:pic>
        <p:nvPicPr>
          <p:cNvPr id="13" name="Graphic 12" descr="Twitter or X  icon">
            <a:extLst>
              <a:ext uri="{FF2B5EF4-FFF2-40B4-BE49-F238E27FC236}">
                <a16:creationId xmlns:a16="http://schemas.microsoft.com/office/drawing/2014/main" id="{787C2377-716C-DE29-E499-06278CE1DB08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8326128" y="4816173"/>
            <a:ext cx="314995" cy="314995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D6BFB969-D759-088E-D454-9701B3843365}"/>
              </a:ext>
            </a:extLst>
          </p:cNvPr>
          <p:cNvSpPr txBox="1"/>
          <p:nvPr userDrawn="1"/>
        </p:nvSpPr>
        <p:spPr>
          <a:xfrm>
            <a:off x="8715473" y="4823175"/>
            <a:ext cx="2108130" cy="30777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US" sz="1400"/>
              <a:t>x.com/ercot_iso</a:t>
            </a:r>
          </a:p>
        </p:txBody>
      </p:sp>
      <p:pic>
        <p:nvPicPr>
          <p:cNvPr id="15" name="Graphic 14" descr="LinkedIn icon">
            <a:extLst>
              <a:ext uri="{FF2B5EF4-FFF2-40B4-BE49-F238E27FC236}">
                <a16:creationId xmlns:a16="http://schemas.microsoft.com/office/drawing/2014/main" id="{44604974-1959-249D-D54A-C4A63E150B5F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 userDrawn="1"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rcRect/>
          <a:stretch/>
        </p:blipFill>
        <p:spPr>
          <a:xfrm>
            <a:off x="8326128" y="5292078"/>
            <a:ext cx="314995" cy="314995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2405696A-1EA6-9F4D-1D36-33EB7B0D95CF}"/>
              </a:ext>
            </a:extLst>
          </p:cNvPr>
          <p:cNvSpPr txBox="1"/>
          <p:nvPr userDrawn="1"/>
        </p:nvSpPr>
        <p:spPr>
          <a:xfrm>
            <a:off x="8715473" y="5299080"/>
            <a:ext cx="3132351" cy="30777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US" sz="1400"/>
              <a:t>linkedin.com/company/ercot</a:t>
            </a:r>
          </a:p>
        </p:txBody>
      </p:sp>
      <p:pic>
        <p:nvPicPr>
          <p:cNvPr id="17" name="Graphic 16" descr="Instagram icon">
            <a:extLst>
              <a:ext uri="{FF2B5EF4-FFF2-40B4-BE49-F238E27FC236}">
                <a16:creationId xmlns:a16="http://schemas.microsoft.com/office/drawing/2014/main" id="{253A132C-4DFA-62F1-D25A-9C176280377F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 userDrawn="1"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8326128" y="5773360"/>
            <a:ext cx="314996" cy="314996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C36F1584-300D-A8F1-CE34-0DF564E44055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 txBox="1"/>
          <p:nvPr userDrawn="1"/>
        </p:nvSpPr>
        <p:spPr>
          <a:xfrm>
            <a:off x="8706121" y="5773359"/>
            <a:ext cx="3132351" cy="30777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US" sz="1400"/>
              <a:t>instagram.com/ercot_iso</a:t>
            </a:r>
          </a:p>
        </p:txBody>
      </p:sp>
      <p:sp>
        <p:nvSpPr>
          <p:cNvPr id="20" name="Footer Placeholder 3">
            <a:extLst>
              <a:ext uri="{FF2B5EF4-FFF2-40B4-BE49-F238E27FC236}">
                <a16:creationId xmlns:a16="http://schemas.microsoft.com/office/drawing/2014/main" id="{7C754C4F-B602-D803-BB7A-BEE1415CE0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30869" y="6356350"/>
            <a:ext cx="5565131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D2673D5-55DC-3F77-47BD-D5D627A456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22DDF3-D449-4F98-B894-CB4D05D68FAC}" type="datetime4">
              <a:rPr lang="en-US" smtClean="0"/>
              <a:t>April 28, 2026</a:t>
            </a:fld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CF893AA-09AB-0CA2-8F12-6C9708FCE5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DE79FB-97BA-492B-8D57-F1373F9ADA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605609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itle 1">
            <a:extLst>
              <a:ext uri="{FF2B5EF4-FFF2-40B4-BE49-F238E27FC236}">
                <a16:creationId xmlns:a16="http://schemas.microsoft.com/office/drawing/2014/main" id="{0511CB1D-D7A8-8516-A8D6-FDE88BB378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0868" y="1430448"/>
            <a:ext cx="5565132" cy="1848259"/>
          </a:xfrm>
        </p:spPr>
        <p:txBody>
          <a:bodyPr anchor="ctr"/>
          <a:lstStyle>
            <a:lvl1pPr>
              <a:defRPr sz="4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6" name="Text Placeholder 22">
            <a:extLst>
              <a:ext uri="{FF2B5EF4-FFF2-40B4-BE49-F238E27FC236}">
                <a16:creationId xmlns:a16="http://schemas.microsoft.com/office/drawing/2014/main" id="{7DB85F87-C4AC-5AA2-4395-ABB6B533D5D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30868" y="3501136"/>
            <a:ext cx="5565132" cy="682625"/>
          </a:xfrm>
        </p:spPr>
        <p:txBody>
          <a:bodyPr wrap="square"/>
          <a:lstStyle>
            <a:lvl1pPr>
              <a:defRPr sz="2400" b="1">
                <a:solidFill>
                  <a:srgbClr val="00829B"/>
                </a:solidFill>
              </a:defRPr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5" name="Footer Placeholder 3">
            <a:extLst>
              <a:ext uri="{FF2B5EF4-FFF2-40B4-BE49-F238E27FC236}">
                <a16:creationId xmlns:a16="http://schemas.microsoft.com/office/drawing/2014/main" id="{524951DF-39E3-E4DB-EB22-28C36CEEB9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30869" y="6356350"/>
            <a:ext cx="8010526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D2673D5-55DC-3F77-47BD-D5D627A456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22DDF3-D449-4F98-B894-CB4D05D68FAC}" type="datetime4">
              <a:rPr lang="en-US" smtClean="0"/>
              <a:t>April 28, 2026</a:t>
            </a:fld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CF893AA-09AB-0CA2-8F12-6C9708FCE5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DE79FB-97BA-492B-8D57-F1373F9ADA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994299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ppendix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0">
            <a:extLst>
              <a:ext uri="{FF2B5EF4-FFF2-40B4-BE49-F238E27FC236}">
                <a16:creationId xmlns:a16="http://schemas.microsoft.com/office/drawing/2014/main" id="{724F3841-022A-64DD-C790-8E712FB9DD3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0"/>
            <a:ext cx="4619625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9" name="Graphic 18" descr="ERCOT logo">
            <a:extLst>
              <a:ext uri="{FF2B5EF4-FFF2-40B4-BE49-F238E27FC236}">
                <a16:creationId xmlns:a16="http://schemas.microsoft.com/office/drawing/2014/main" id="{B751E01E-9D1B-AB32-9537-F544F49949E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137956" y="108220"/>
            <a:ext cx="703682" cy="259285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5AB5A33-CD56-3912-4016-20DF30F14C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0869" y="1430448"/>
            <a:ext cx="4064224" cy="1848259"/>
          </a:xfrm>
        </p:spPr>
        <p:txBody>
          <a:bodyPr anchor="ctr"/>
          <a:lstStyle>
            <a:lvl1pPr>
              <a:defRPr sz="4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3" name="Text Placeholder 22">
            <a:extLst>
              <a:ext uri="{FF2B5EF4-FFF2-40B4-BE49-F238E27FC236}">
                <a16:creationId xmlns:a16="http://schemas.microsoft.com/office/drawing/2014/main" id="{113BE72E-F22F-EA59-A56F-ACBBDAEAF81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30869" y="3501136"/>
            <a:ext cx="4078434" cy="682625"/>
          </a:xfrm>
        </p:spPr>
        <p:txBody>
          <a:bodyPr wrap="square"/>
          <a:lstStyle>
            <a:lvl1pPr>
              <a:defRPr sz="2400" b="1">
                <a:solidFill>
                  <a:srgbClr val="00829B"/>
                </a:solidFill>
              </a:defRPr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6A05AE35-B341-C586-A0DD-9B916DA1D81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076825" y="1371600"/>
            <a:ext cx="6581775" cy="48006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123DE44-506E-FCA1-8F5C-9F7354AAEC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30869" y="6356350"/>
            <a:ext cx="8010526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D2673D5-55DC-3F77-47BD-D5D627A456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22DDF3-D449-4F98-B894-CB4D05D68FAC}" type="datetime4">
              <a:rPr lang="en-US" smtClean="0"/>
              <a:t>April 28, 2026</a:t>
            </a:fld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CF893AA-09AB-0CA2-8F12-6C9708FCE5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DE79FB-97BA-492B-8D57-F1373F9ADA95}" type="slidenum">
              <a:rPr lang="en-US" smtClean="0"/>
              <a:t>‹#›</a:t>
            </a:fld>
            <a:endParaRPr lang="en-US"/>
          </a:p>
        </p:txBody>
      </p:sp>
      <p:grpSp>
        <p:nvGrpSpPr>
          <p:cNvPr id="8" name="Group 7" descr="Confidential document label">
            <a:extLst>
              <a:ext uri="{FF2B5EF4-FFF2-40B4-BE49-F238E27FC236}">
                <a16:creationId xmlns:a16="http://schemas.microsoft.com/office/drawing/2014/main" id="{CDD9FF63-9408-EDE4-8E4D-207871A99374}"/>
              </a:ext>
            </a:extLst>
          </p:cNvPr>
          <p:cNvGrpSpPr/>
          <p:nvPr userDrawn="1"/>
        </p:nvGrpSpPr>
        <p:grpSpPr>
          <a:xfrm>
            <a:off x="-91688" y="457199"/>
            <a:ext cx="1162970" cy="358775"/>
            <a:chOff x="-91688" y="6362698"/>
            <a:chExt cx="1162970" cy="358775"/>
          </a:xfrm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40E25432-F52F-28E3-5AF1-36B3BEC45282}"/>
                </a:ext>
              </a:extLst>
            </p:cNvPr>
            <p:cNvSpPr/>
            <p:nvPr/>
          </p:nvSpPr>
          <p:spPr>
            <a:xfrm rot="10800000">
              <a:off x="-12035" y="6362698"/>
              <a:ext cx="986590" cy="358775"/>
            </a:xfrm>
            <a:prstGeom prst="rect">
              <a:avLst/>
            </a:prstGeom>
            <a:solidFill>
              <a:srgbClr val="00829B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89B3A409-F400-7551-A8C4-6293E631585B}"/>
                </a:ext>
              </a:extLst>
            </p:cNvPr>
            <p:cNvSpPr txBox="1"/>
            <p:nvPr/>
          </p:nvSpPr>
          <p:spPr>
            <a:xfrm>
              <a:off x="-91688" y="6427015"/>
              <a:ext cx="1162970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900" b="1" spc="80" baseline="0">
                  <a:solidFill>
                    <a:schemeClr val="bg1"/>
                  </a:solidFill>
                </a:rPr>
                <a:t>PUBLIC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96467401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Keynote N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9C8853-B873-F2E3-2665-37A006BD8B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2CC02514-7922-9313-80E4-38CE9C0E382E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 flipH="1">
            <a:off x="495300" y="4463716"/>
            <a:ext cx="11182264" cy="1744579"/>
          </a:xfrm>
          <a:prstGeom prst="foldedCorner">
            <a:avLst>
              <a:gd name="adj" fmla="val 16667"/>
            </a:avLst>
          </a:prstGeom>
          <a:solidFill>
            <a:schemeClr val="accent2">
              <a:lumMod val="20000"/>
              <a:lumOff val="80000"/>
              <a:alpha val="60000"/>
            </a:schemeClr>
          </a:solidFill>
          <a:ln w="12700" cap="rnd">
            <a:solidFill>
              <a:schemeClr val="accent2"/>
            </a:solidFill>
          </a:ln>
        </p:spPr>
        <p:txBody>
          <a:bodyPr vert="horz" wrap="square" lIns="365760" tIns="91440" rIns="91440" bIns="91440">
            <a:noAutofit/>
          </a:bodyPr>
          <a:lstStyle>
            <a:lvl1pPr marL="0" indent="0">
              <a:buNone/>
              <a:defRPr lang="en-US" sz="1600" b="1" dirty="0"/>
            </a:lvl1pPr>
            <a:lvl2pPr marL="548640" indent="-182880">
              <a:buFont typeface="Arial" panose="020B0604020202020204" pitchFamily="34" charset="0"/>
              <a:buChar char="•"/>
              <a:defRPr lang="en-US" sz="1400" dirty="0"/>
            </a:lvl2pPr>
            <a:lvl3pPr>
              <a:defRPr lang="en-US" sz="1400" dirty="0"/>
            </a:lvl3pPr>
            <a:lvl4pPr>
              <a:defRPr lang="en-US" sz="1400" dirty="0"/>
            </a:lvl4pPr>
            <a:lvl5pPr>
              <a:defRPr lang="en-US" sz="1400" dirty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9F717B5-930A-9245-9888-15FD3932C2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CF93DBC-D2B3-EAA9-B573-4CBB1A9ECD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12927F-A0F2-4B8B-8583-E7E57526878C}" type="datetime4">
              <a:rPr lang="en-US" smtClean="0"/>
              <a:t>April 28, 2026</a:t>
            </a:fld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7533FE6-6102-A20B-2C52-DA18949D10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DE79FB-97BA-492B-8D57-F1373F9ADA95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Text Placeholder 6">
            <a:extLst>
              <a:ext uri="{FF2B5EF4-FFF2-40B4-BE49-F238E27FC236}">
                <a16:creationId xmlns:a16="http://schemas.microsoft.com/office/drawing/2014/main" id="{60822C50-D020-6527-762E-148D7DB72FE6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722268" y="161742"/>
            <a:ext cx="9951868" cy="292963"/>
          </a:xfrm>
        </p:spPr>
        <p:txBody>
          <a:bodyPr/>
          <a:lstStyle>
            <a:lvl1pPr>
              <a:defRPr sz="1200" b="1"/>
            </a:lvl1pPr>
          </a:lstStyle>
          <a:p>
            <a:pPr lvl="0"/>
            <a:r>
              <a:rPr lang="en-US"/>
              <a:t>XXX</a:t>
            </a:r>
          </a:p>
        </p:txBody>
      </p:sp>
    </p:spTree>
    <p:extLst>
      <p:ext uri="{BB962C8B-B14F-4D97-AF65-F5344CB8AC3E}">
        <p14:creationId xmlns:p14="http://schemas.microsoft.com/office/powerpoint/2010/main" val="36402476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v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0B6F8A40-F0D0-857B-E8A8-1B3161AC433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/>
          </p:cNvSpPr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2DC5253-5E42-F62E-EA4E-3AB21BA87CD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/>
          </p:cNvSpPr>
          <p:nvPr userDrawn="1"/>
        </p:nvSpPr>
        <p:spPr>
          <a:xfrm>
            <a:off x="0" y="0"/>
            <a:ext cx="4206240" cy="6858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51000">
                <a:srgbClr val="B1E5ED">
                  <a:alpha val="6667"/>
                </a:srgbClr>
              </a:gs>
              <a:gs pos="71000">
                <a:srgbClr val="2794A4">
                  <a:alpha val="83922"/>
                </a:srgbClr>
              </a:gs>
              <a:gs pos="98000">
                <a:srgbClr val="00343B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Graphic 6" descr="ERCOT logo white on background">
            <a:extLst>
              <a:ext uri="{FF2B5EF4-FFF2-40B4-BE49-F238E27FC236}">
                <a16:creationId xmlns:a16="http://schemas.microsoft.com/office/drawing/2014/main" id="{590365CF-9C80-03DF-D245-DBE4EBA3335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74555" y="1125953"/>
            <a:ext cx="2425881" cy="889910"/>
          </a:xfrm>
          <a:prstGeom prst="rect">
            <a:avLst/>
          </a:prstGeom>
          <a:effectLst>
            <a:outerShdw blurRad="50800" dist="12700" dir="10800000" algn="r" rotWithShape="0">
              <a:schemeClr val="tx2">
                <a:alpha val="40000"/>
              </a:schemeClr>
            </a:outerShdw>
          </a:effectLst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1A1A5353-DA71-B6B2-BDDB-2FB68F1F0909}"/>
              </a:ext>
            </a:extLst>
          </p:cNvPr>
          <p:cNvSpPr txBox="1"/>
          <p:nvPr userDrawn="1"/>
        </p:nvSpPr>
        <p:spPr>
          <a:xfrm>
            <a:off x="-91688" y="503044"/>
            <a:ext cx="116297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b="1" spc="0">
                <a:solidFill>
                  <a:schemeClr val="bg1"/>
                </a:solidFill>
              </a:rPr>
              <a:t>CONFIDENTIAL</a:t>
            </a: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C05802D9-2F73-A263-28E7-486C8A489A2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-91688" y="457199"/>
            <a:ext cx="1162970" cy="358775"/>
            <a:chOff x="-91688" y="6362698"/>
            <a:chExt cx="1162970" cy="358775"/>
          </a:xfrm>
        </p:grpSpPr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8241ADA3-F564-E7C2-1972-0F9FF557AE05}"/>
                </a:ext>
              </a:extLst>
            </p:cNvPr>
            <p:cNvSpPr/>
            <p:nvPr/>
          </p:nvSpPr>
          <p:spPr>
            <a:xfrm rot="10800000">
              <a:off x="-12035" y="6362698"/>
              <a:ext cx="986590" cy="358775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D77A54B6-1CA8-9AE2-BCA6-21205CB4852B}"/>
                </a:ext>
              </a:extLst>
            </p:cNvPr>
            <p:cNvSpPr txBox="1"/>
            <p:nvPr/>
          </p:nvSpPr>
          <p:spPr>
            <a:xfrm>
              <a:off x="-91688" y="6427015"/>
              <a:ext cx="1162970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900" b="1" spc="80" baseline="0">
                  <a:solidFill>
                    <a:schemeClr val="bg1"/>
                  </a:solidFill>
                </a:rPr>
                <a:t>PUBLIC</a:t>
              </a:r>
            </a:p>
          </p:txBody>
        </p:sp>
      </p:grpSp>
      <p:pic>
        <p:nvPicPr>
          <p:cNvPr id="3" name="Graphic 2">
            <a:extLst>
              <a:ext uri="{FF2B5EF4-FFF2-40B4-BE49-F238E27FC236}">
                <a16:creationId xmlns:a16="http://schemas.microsoft.com/office/drawing/2014/main" id="{81B94DDE-8E3F-CACF-1508-79E6F98F5EE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 l="59827" t="14818" r="10238" b="43257"/>
          <a:stretch>
            <a:fillRect/>
          </a:stretch>
        </p:blipFill>
        <p:spPr>
          <a:xfrm>
            <a:off x="-1" y="-1"/>
            <a:ext cx="12192001" cy="5732047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FCF6855-B24E-92AB-2FE8-002F720AEB18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074920" y="2062263"/>
            <a:ext cx="6316168" cy="3366409"/>
          </a:xfrm>
          <a:prstGeom prst="rect">
            <a:avLst/>
          </a:prstGeom>
        </p:spPr>
        <p:txBody>
          <a:bodyPr anchor="t"/>
          <a:lstStyle>
            <a:lvl1pPr algn="l">
              <a:defRPr lang="en-US" sz="2000" b="1" dirty="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br>
              <a:rPr lang="en-US"/>
            </a:b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89107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C9C062-513C-DF24-5E8C-7A974D57207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33400" y="1122363"/>
            <a:ext cx="11125200" cy="2387600"/>
          </a:xfrm>
        </p:spPr>
        <p:txBody>
          <a:bodyPr anchor="ctr">
            <a:normAutofit/>
          </a:bodyPr>
          <a:lstStyle>
            <a:lvl1pPr algn="ctr">
              <a:defRPr sz="4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32C3F11-2763-0216-A1B0-5E8B4FA8013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33400" y="3602038"/>
            <a:ext cx="11125200" cy="1655762"/>
          </a:xfrm>
        </p:spPr>
        <p:txBody>
          <a:bodyPr wrap="square"/>
          <a:lstStyle>
            <a:lvl1pPr marL="0" indent="0" algn="ctr">
              <a:buNone/>
              <a:defRPr sz="2400" b="1">
                <a:solidFill>
                  <a:srgbClr val="00829B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95C98B8-43D7-C7B4-9956-25AC1BBC55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6E9BF30-5D82-5572-733E-882E0C0D33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345B5F-6A76-46F9-AC11-757A044249AE}" type="datetime4">
              <a:rPr lang="en-US" smtClean="0"/>
              <a:t>April 28, 2026</a:t>
            </a:fld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B5906F4-426A-AD9D-021A-D7E95E349F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DE79FB-97BA-492B-8D57-F1373F9ADA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51303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Placeholder 1">
            <a:extLst>
              <a:ext uri="{FF2B5EF4-FFF2-40B4-BE49-F238E27FC236}">
                <a16:creationId xmlns:a16="http://schemas.microsoft.com/office/drawing/2014/main" id="{27592878-2087-441A-BF63-8BAC672970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7300" y="457200"/>
            <a:ext cx="10401300" cy="914400"/>
          </a:xfrm>
          <a:prstGeom prst="rect">
            <a:avLst/>
          </a:prstGeom>
          <a:noFill/>
        </p:spPr>
        <p:txBody>
          <a:bodyPr vert="horz" lIns="0" tIns="0" rIns="0" bIns="0" rtlCol="0" anchor="t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D75DFB14-F372-06CE-E1C3-58DFC53BCF1F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95300" y="1676400"/>
            <a:ext cx="11187714" cy="4495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79F717B5-930A-9245-9888-15FD3932C2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33400" y="6356350"/>
            <a:ext cx="8010526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Date Placeholder 3">
            <a:extLst>
              <a:ext uri="{FF2B5EF4-FFF2-40B4-BE49-F238E27FC236}">
                <a16:creationId xmlns:a16="http://schemas.microsoft.com/office/drawing/2014/main" id="{FCF93DBC-D2B3-EAA9-B573-4CBB1A9ECD3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716884" y="6356350"/>
            <a:ext cx="2773273" cy="365125"/>
          </a:xfrm>
        </p:spPr>
        <p:txBody>
          <a:bodyPr/>
          <a:lstStyle/>
          <a:p>
            <a:fld id="{14560760-0B16-41B8-81DA-58FA2187E1CC}" type="datetime4">
              <a:rPr lang="en-US" smtClean="0"/>
              <a:t>April 28, 2026</a:t>
            </a:fld>
            <a:endParaRPr lang="en-US"/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07533FE6-6102-A20B-2C52-DA18949D10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658600" y="6356350"/>
            <a:ext cx="533400" cy="365125"/>
          </a:xfrm>
        </p:spPr>
        <p:txBody>
          <a:bodyPr/>
          <a:lstStyle/>
          <a:p>
            <a:fld id="{BCDE79FB-97BA-492B-8D57-F1373F9ADA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94742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eynote and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Placeholder 1">
            <a:extLst>
              <a:ext uri="{FF2B5EF4-FFF2-40B4-BE49-F238E27FC236}">
                <a16:creationId xmlns:a16="http://schemas.microsoft.com/office/drawing/2014/main" id="{698A9E75-460B-F928-5105-B8FF5327AB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7300" y="457200"/>
            <a:ext cx="10401300" cy="914400"/>
          </a:xfrm>
          <a:prstGeom prst="rect">
            <a:avLst/>
          </a:prstGeom>
          <a:noFill/>
        </p:spPr>
        <p:txBody>
          <a:bodyPr vert="horz" lIns="0" tIns="0" rIns="0" bIns="0" rtlCol="0" anchor="t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648759D8-B0A7-2B10-9F64-81A8CC0F5760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95300" y="1676400"/>
            <a:ext cx="5394223" cy="451792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2CC02514-7922-9313-80E4-38CE9C0E382E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 flipH="1">
            <a:off x="6331972" y="4630994"/>
            <a:ext cx="5326623" cy="1577301"/>
          </a:xfrm>
          <a:prstGeom prst="foldedCorner">
            <a:avLst>
              <a:gd name="adj" fmla="val 16667"/>
            </a:avLst>
          </a:prstGeom>
          <a:solidFill>
            <a:schemeClr val="accent1">
              <a:lumMod val="10000"/>
              <a:lumOff val="90000"/>
            </a:schemeClr>
          </a:solidFill>
          <a:ln w="12700" cap="rnd">
            <a:solidFill>
              <a:schemeClr val="accent2"/>
            </a:solidFill>
          </a:ln>
        </p:spPr>
        <p:txBody>
          <a:bodyPr vert="horz" wrap="square" lIns="365760" tIns="91440" rIns="91440" bIns="91440">
            <a:noAutofit/>
          </a:bodyPr>
          <a:lstStyle>
            <a:lvl1pPr marL="0" indent="0">
              <a:buNone/>
              <a:defRPr lang="en-US" sz="1600" b="1" dirty="0"/>
            </a:lvl1pPr>
            <a:lvl2pPr marL="548640" indent="-182880">
              <a:buFont typeface="Arial" panose="020B0604020202020204" pitchFamily="34" charset="0"/>
              <a:buChar char="•"/>
              <a:defRPr lang="en-US" sz="1400" dirty="0"/>
            </a:lvl2pPr>
            <a:lvl3pPr>
              <a:defRPr lang="en-US" sz="1400" dirty="0"/>
            </a:lvl3pPr>
            <a:lvl4pPr>
              <a:defRPr lang="en-US" sz="1400" dirty="0"/>
            </a:lvl4pPr>
            <a:lvl5pPr>
              <a:defRPr lang="en-US" sz="1400" dirty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9F717B5-930A-9245-9888-15FD3932C2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CF93DBC-D2B3-EAA9-B573-4CBB1A9ECD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8B62A2-45B4-4ECA-8168-BE9383DA5644}" type="datetime4">
              <a:rPr lang="en-US" smtClean="0"/>
              <a:t>April 28, 2026</a:t>
            </a:fld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7533FE6-6102-A20B-2C52-DA18949D10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DE79FB-97BA-492B-8D57-F1373F9ADA95}" type="slidenum">
              <a:rPr lang="en-US" smtClean="0"/>
              <a:t>‹#›</a:t>
            </a:fld>
            <a:endParaRPr lang="en-US"/>
          </a:p>
        </p:txBody>
      </p:sp>
      <p:sp>
        <p:nvSpPr>
          <p:cNvPr id="2" name="Picture Placeholder 2">
            <a:extLst>
              <a:ext uri="{FF2B5EF4-FFF2-40B4-BE49-F238E27FC236}">
                <a16:creationId xmlns:a16="http://schemas.microsoft.com/office/drawing/2014/main" id="{B0CE8C99-4E3A-25C3-1E3E-9D611CA9607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322142" y="1661652"/>
            <a:ext cx="5336458" cy="2772696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2863742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eynote and Image in Side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2F05638A-F774-C6DB-0DC6-A2F6139BCE3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6096001" y="0"/>
            <a:ext cx="60960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itle Placeholder 1">
            <a:extLst>
              <a:ext uri="{FF2B5EF4-FFF2-40B4-BE49-F238E27FC236}">
                <a16:creationId xmlns:a16="http://schemas.microsoft.com/office/drawing/2014/main" id="{698A9E75-460B-F928-5105-B8FF5327AB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7300" y="457200"/>
            <a:ext cx="4648200" cy="914400"/>
          </a:xfrm>
          <a:prstGeom prst="rect">
            <a:avLst/>
          </a:prstGeom>
          <a:noFill/>
        </p:spPr>
        <p:txBody>
          <a:bodyPr vert="horz" lIns="0" tIns="0" rIns="0" bIns="0" rtlCol="0" anchor="t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648759D8-B0A7-2B10-9F64-81A8CC0F5760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95300" y="1676400"/>
            <a:ext cx="5394223" cy="451792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2CC02514-7922-9313-80E4-38CE9C0E382E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 flipH="1">
            <a:off x="6331972" y="4630994"/>
            <a:ext cx="5326623" cy="1577301"/>
          </a:xfrm>
          <a:prstGeom prst="foldedCorner">
            <a:avLst>
              <a:gd name="adj" fmla="val 16667"/>
            </a:avLst>
          </a:prstGeom>
          <a:solidFill>
            <a:schemeClr val="accent1">
              <a:lumMod val="10000"/>
              <a:lumOff val="90000"/>
            </a:schemeClr>
          </a:solidFill>
          <a:ln w="12700" cap="rnd">
            <a:solidFill>
              <a:schemeClr val="accent2"/>
            </a:solidFill>
          </a:ln>
        </p:spPr>
        <p:txBody>
          <a:bodyPr vert="horz" wrap="square" lIns="365760" tIns="91440" rIns="91440" bIns="91440">
            <a:noAutofit/>
          </a:bodyPr>
          <a:lstStyle>
            <a:lvl1pPr marL="0" indent="0">
              <a:buNone/>
              <a:defRPr lang="en-US" sz="1600" b="1" dirty="0"/>
            </a:lvl1pPr>
            <a:lvl2pPr marL="548640" indent="-182880">
              <a:buFont typeface="Arial" panose="020B0604020202020204" pitchFamily="34" charset="0"/>
              <a:buChar char="•"/>
              <a:defRPr lang="en-US" sz="1400" dirty="0"/>
            </a:lvl2pPr>
            <a:lvl3pPr>
              <a:defRPr lang="en-US" sz="1400" dirty="0"/>
            </a:lvl3pPr>
            <a:lvl4pPr>
              <a:defRPr lang="en-US" sz="1400" dirty="0"/>
            </a:lvl4pPr>
            <a:lvl5pPr>
              <a:defRPr lang="en-US" sz="1400" dirty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9F717B5-930A-9245-9888-15FD3932C2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CF93DBC-D2B3-EAA9-B573-4CBB1A9ECD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C2E430-0983-479E-8535-00F341009C9B}" type="datetime4">
              <a:rPr lang="en-US" smtClean="0"/>
              <a:t>April 28, 2026</a:t>
            </a:fld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7533FE6-6102-A20B-2C52-DA18949D10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DE79FB-97BA-492B-8D57-F1373F9ADA95}" type="slidenum">
              <a:rPr lang="en-US" smtClean="0"/>
              <a:t>‹#›</a:t>
            </a:fld>
            <a:endParaRPr lang="en-US"/>
          </a:p>
        </p:txBody>
      </p:sp>
      <p:sp>
        <p:nvSpPr>
          <p:cNvPr id="2" name="Picture Placeholder 2">
            <a:extLst>
              <a:ext uri="{FF2B5EF4-FFF2-40B4-BE49-F238E27FC236}">
                <a16:creationId xmlns:a16="http://schemas.microsoft.com/office/drawing/2014/main" id="{B0CE8C99-4E3A-25C3-1E3E-9D611CA9607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322142" y="1661652"/>
            <a:ext cx="5336458" cy="2772696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6176539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de Keyn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Placeholder 1">
            <a:extLst>
              <a:ext uri="{FF2B5EF4-FFF2-40B4-BE49-F238E27FC236}">
                <a16:creationId xmlns:a16="http://schemas.microsoft.com/office/drawing/2014/main" id="{27592878-2087-441A-BF63-8BAC672970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7300" y="457200"/>
            <a:ext cx="10401300" cy="914400"/>
          </a:xfrm>
          <a:prstGeom prst="rect">
            <a:avLst/>
          </a:prstGeom>
          <a:noFill/>
        </p:spPr>
        <p:txBody>
          <a:bodyPr vert="horz" lIns="0" tIns="0" rIns="0" bIns="0" rtlCol="0" anchor="t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D75DFB14-F372-06CE-E1C3-58DFC53BCF1F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95300" y="1676400"/>
            <a:ext cx="6867525" cy="4495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6" name="Text Placeholder 11">
            <a:extLst>
              <a:ext uri="{FF2B5EF4-FFF2-40B4-BE49-F238E27FC236}">
                <a16:creationId xmlns:a16="http://schemas.microsoft.com/office/drawing/2014/main" id="{28CAB249-6E2A-0D66-037F-C8C994EC04E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 flipH="1">
            <a:off x="7598003" y="1676400"/>
            <a:ext cx="4060596" cy="3190875"/>
          </a:xfrm>
          <a:prstGeom prst="foldedCorner">
            <a:avLst>
              <a:gd name="adj" fmla="val 8542"/>
            </a:avLst>
          </a:prstGeom>
          <a:solidFill>
            <a:schemeClr val="accent1">
              <a:lumMod val="10000"/>
              <a:lumOff val="90000"/>
            </a:schemeClr>
          </a:solidFill>
          <a:ln w="12700" cap="rnd">
            <a:solidFill>
              <a:schemeClr val="accent2"/>
            </a:solidFill>
          </a:ln>
        </p:spPr>
        <p:txBody>
          <a:bodyPr vert="horz" wrap="square" lIns="365760" tIns="91440" rIns="91440" bIns="91440">
            <a:noAutofit/>
          </a:bodyPr>
          <a:lstStyle>
            <a:lvl1pPr marL="0" indent="0">
              <a:buNone/>
              <a:defRPr lang="en-US" b="1" dirty="0"/>
            </a:lvl1pPr>
            <a:lvl2pPr marL="548640" indent="-182880">
              <a:buFont typeface="Arial" panose="020B0604020202020204" pitchFamily="34" charset="0"/>
              <a:buChar char="•"/>
              <a:defRPr lang="en-US" dirty="0"/>
            </a:lvl2pPr>
            <a:lvl3pPr>
              <a:defRPr lang="en-US" dirty="0"/>
            </a:lvl3pPr>
            <a:lvl4pPr>
              <a:defRPr lang="en-US" dirty="0"/>
            </a:lvl4pPr>
            <a:lvl5pPr>
              <a:defRPr lang="en-US" dirty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9F717B5-930A-9245-9888-15FD3932C2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CF93DBC-D2B3-EAA9-B573-4CBB1A9ECD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560760-0B16-41B8-81DA-58FA2187E1CC}" type="datetime4">
              <a:rPr lang="en-US" smtClean="0"/>
              <a:t>April 28, 2026</a:t>
            </a:fld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7533FE6-6102-A20B-2C52-DA18949D10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DE79FB-97BA-492B-8D57-F1373F9ADA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19914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eynote with Side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Placeholder 1">
            <a:extLst>
              <a:ext uri="{FF2B5EF4-FFF2-40B4-BE49-F238E27FC236}">
                <a16:creationId xmlns:a16="http://schemas.microsoft.com/office/drawing/2014/main" id="{EF24F99E-0EFC-4E0E-5FA5-D6E2097368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7300" y="457200"/>
            <a:ext cx="5991225" cy="914400"/>
          </a:xfrm>
          <a:prstGeom prst="rect">
            <a:avLst/>
          </a:prstGeom>
          <a:noFill/>
        </p:spPr>
        <p:txBody>
          <a:bodyPr vert="horz" lIns="0" tIns="0" rIns="0" bIns="0" rtlCol="0" anchor="t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56CB17BE-2CF2-5B69-2FA2-C556C75E78C7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495299" y="1676400"/>
            <a:ext cx="6791325" cy="260985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2CC02514-7922-9313-80E4-38CE9C0E382E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 flipH="1">
            <a:off x="495300" y="4463716"/>
            <a:ext cx="6800850" cy="1744579"/>
          </a:xfrm>
          <a:prstGeom prst="foldedCorner">
            <a:avLst>
              <a:gd name="adj" fmla="val 16667"/>
            </a:avLst>
          </a:prstGeom>
          <a:solidFill>
            <a:schemeClr val="accent2">
              <a:lumMod val="20000"/>
              <a:lumOff val="80000"/>
            </a:schemeClr>
          </a:solidFill>
          <a:ln w="12700" cap="rnd">
            <a:solidFill>
              <a:schemeClr val="accent2"/>
            </a:solidFill>
          </a:ln>
        </p:spPr>
        <p:txBody>
          <a:bodyPr vert="horz" wrap="square" lIns="365760" tIns="91440" rIns="91440" bIns="91440">
            <a:noAutofit/>
          </a:bodyPr>
          <a:lstStyle>
            <a:lvl1pPr marL="0" indent="0">
              <a:buNone/>
              <a:defRPr lang="en-US" sz="1600" b="1" dirty="0"/>
            </a:lvl1pPr>
            <a:lvl2pPr marL="548640" indent="-182880">
              <a:buFont typeface="Arial" panose="020B0604020202020204" pitchFamily="34" charset="0"/>
              <a:buChar char="•"/>
              <a:defRPr lang="en-US" sz="1400" dirty="0"/>
            </a:lvl2pPr>
            <a:lvl3pPr>
              <a:defRPr lang="en-US" sz="1400" dirty="0"/>
            </a:lvl3pPr>
            <a:lvl4pPr>
              <a:defRPr lang="en-US" sz="1400" dirty="0"/>
            </a:lvl4pPr>
            <a:lvl5pPr>
              <a:defRPr lang="en-US" sz="1400" dirty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8C5D5F82-2DE8-D31E-AE3D-018BD935DE3D}"/>
              </a:ext>
            </a:extLst>
          </p:cNvPr>
          <p:cNvSpPr>
            <a:spLocks noGrp="1"/>
          </p:cNvSpPr>
          <p:nvPr>
            <p:ph idx="16"/>
          </p:nvPr>
        </p:nvSpPr>
        <p:spPr>
          <a:xfrm>
            <a:off x="8077201" y="533400"/>
            <a:ext cx="3581400" cy="5638799"/>
          </a:xfrm>
        </p:spPr>
        <p:txBody>
          <a:bodyPr>
            <a:noAutofit/>
          </a:bodyPr>
          <a:lstStyle>
            <a:lvl1pPr>
              <a:defRPr lang="en-US" dirty="0"/>
            </a:lvl1pPr>
            <a:lvl2pPr>
              <a:defRPr lang="en-US" dirty="0"/>
            </a:lvl2pPr>
            <a:lvl3pPr>
              <a:defRPr lang="en-US" dirty="0"/>
            </a:lvl3pPr>
            <a:lvl4pPr>
              <a:defRPr lang="en-US" dirty="0"/>
            </a:lvl4pPr>
            <a:lvl5pPr>
              <a:defRPr lang="en-US" dirty="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9F717B5-930A-9245-9888-15FD3932C2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33401" y="6356350"/>
            <a:ext cx="6762749" cy="365125"/>
          </a:xfrm>
        </p:spPr>
        <p:txBody>
          <a:bodyPr wrap="square" lIns="0"/>
          <a:lstStyle/>
          <a:p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CF93DBC-D2B3-EAA9-B573-4CBB1A9ECD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12927F-A0F2-4B8B-8583-E7E57526878C}" type="datetime4">
              <a:rPr lang="en-US" smtClean="0"/>
              <a:t>April 28, 2026</a:t>
            </a:fld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55086D0-23A2-1C6B-A4BF-B6E909DA999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7572375" y="0"/>
            <a:ext cx="4619625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7533FE6-6102-A20B-2C52-DA18949D10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DE79FB-97BA-492B-8D57-F1373F9ADA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74750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eynote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Placeholder 1">
            <a:extLst>
              <a:ext uri="{FF2B5EF4-FFF2-40B4-BE49-F238E27FC236}">
                <a16:creationId xmlns:a16="http://schemas.microsoft.com/office/drawing/2014/main" id="{698A9E75-460B-F928-5105-B8FF5327AB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7300" y="457200"/>
            <a:ext cx="10401300" cy="914400"/>
          </a:xfrm>
          <a:prstGeom prst="rect">
            <a:avLst/>
          </a:prstGeom>
          <a:noFill/>
        </p:spPr>
        <p:txBody>
          <a:bodyPr vert="horz" lIns="0" tIns="0" rIns="0" bIns="0" rtlCol="0" anchor="t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648759D8-B0A7-2B10-9F64-81A8CC0F5760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95300" y="1676400"/>
            <a:ext cx="11163300" cy="26193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2CC02514-7922-9313-80E4-38CE9C0E382E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 flipH="1">
            <a:off x="495299" y="4463716"/>
            <a:ext cx="11163298" cy="1744579"/>
          </a:xfrm>
          <a:prstGeom prst="foldedCorner">
            <a:avLst>
              <a:gd name="adj" fmla="val 16667"/>
            </a:avLst>
          </a:prstGeom>
          <a:solidFill>
            <a:schemeClr val="accent1">
              <a:lumMod val="10000"/>
              <a:lumOff val="90000"/>
            </a:schemeClr>
          </a:solidFill>
          <a:ln w="12700" cap="rnd">
            <a:solidFill>
              <a:schemeClr val="accent2"/>
            </a:solidFill>
          </a:ln>
        </p:spPr>
        <p:txBody>
          <a:bodyPr vert="horz" wrap="square" lIns="365760" tIns="91440" rIns="91440" bIns="91440">
            <a:noAutofit/>
          </a:bodyPr>
          <a:lstStyle>
            <a:lvl1pPr marL="0" indent="0">
              <a:buNone/>
              <a:defRPr lang="en-US" sz="1600" b="1" dirty="0"/>
            </a:lvl1pPr>
            <a:lvl2pPr marL="548640" indent="-182880">
              <a:buFont typeface="Arial" panose="020B0604020202020204" pitchFamily="34" charset="0"/>
              <a:buChar char="•"/>
              <a:defRPr lang="en-US" sz="1400" dirty="0"/>
            </a:lvl2pPr>
            <a:lvl3pPr>
              <a:defRPr lang="en-US" sz="1400" dirty="0"/>
            </a:lvl3pPr>
            <a:lvl4pPr>
              <a:defRPr lang="en-US" sz="1400" dirty="0"/>
            </a:lvl4pPr>
            <a:lvl5pPr>
              <a:defRPr lang="en-US" sz="1400" dirty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9F717B5-930A-9245-9888-15FD3932C2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CF93DBC-D2B3-EAA9-B573-4CBB1A9ECD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12927F-A0F2-4B8B-8583-E7E57526878C}" type="datetime4">
              <a:rPr lang="en-US" smtClean="0"/>
              <a:t>April 28, 2026</a:t>
            </a:fld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7533FE6-6102-A20B-2C52-DA18949D10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DE79FB-97BA-492B-8D57-F1373F9ADA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33517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7" Type="http://schemas.openxmlformats.org/officeDocument/2006/relationships/image" Target="../media/image4.sv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image" Target="../media/image2.svg"/><Relationship Id="rId4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13" Type="http://schemas.openxmlformats.org/officeDocument/2006/relationships/slideLayout" Target="../slideLayouts/slideLayout15.xml"/><Relationship Id="rId18" Type="http://schemas.openxmlformats.org/officeDocument/2006/relationships/image" Target="../media/image6.svg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12" Type="http://schemas.openxmlformats.org/officeDocument/2006/relationships/slideLayout" Target="../slideLayouts/slideLayout14.xml"/><Relationship Id="rId17" Type="http://schemas.openxmlformats.org/officeDocument/2006/relationships/image" Target="../media/image5.png"/><Relationship Id="rId2" Type="http://schemas.openxmlformats.org/officeDocument/2006/relationships/slideLayout" Target="../slideLayouts/slideLayout4.xml"/><Relationship Id="rId16" Type="http://schemas.openxmlformats.org/officeDocument/2006/relationships/theme" Target="../theme/theme2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3.xml"/><Relationship Id="rId5" Type="http://schemas.openxmlformats.org/officeDocument/2006/relationships/slideLayout" Target="../slideLayouts/slideLayout7.xml"/><Relationship Id="rId1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12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Relationship Id="rId14" Type="http://schemas.openxmlformats.org/officeDocument/2006/relationships/slideLayout" Target="../slideLayouts/slideLayout1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phic 2">
            <a:extLst>
              <a:ext uri="{FF2B5EF4-FFF2-40B4-BE49-F238E27FC236}">
                <a16:creationId xmlns:a16="http://schemas.microsoft.com/office/drawing/2014/main" id="{A1678F26-9E3A-1EC0-39CE-8DC562CAF93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 l="59827" t="14818" r="10238" b="43257"/>
          <a:stretch>
            <a:fillRect/>
          </a:stretch>
        </p:blipFill>
        <p:spPr>
          <a:xfrm>
            <a:off x="-1" y="-1"/>
            <a:ext cx="12192001" cy="5732047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F83DA6C0-622C-56B9-A11A-C7B46D6B187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/>
          </p:cNvSpPr>
          <p:nvPr userDrawn="1"/>
        </p:nvSpPr>
        <p:spPr>
          <a:xfrm>
            <a:off x="-1" y="0"/>
            <a:ext cx="6096001" cy="6858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51000">
                <a:srgbClr val="B1E5ED">
                  <a:alpha val="6667"/>
                </a:srgbClr>
              </a:gs>
              <a:gs pos="71000">
                <a:srgbClr val="2794A4">
                  <a:alpha val="83922"/>
                </a:srgbClr>
              </a:gs>
              <a:gs pos="98000">
                <a:srgbClr val="00343B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Graphic 12" descr="ERCOT logo white on background">
            <a:extLst>
              <a:ext uri="{FF2B5EF4-FFF2-40B4-BE49-F238E27FC236}">
                <a16:creationId xmlns:a16="http://schemas.microsoft.com/office/drawing/2014/main" id="{24916EE6-D8BD-2246-322B-E4425F0F9A21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974555" y="1125953"/>
            <a:ext cx="2425881" cy="889910"/>
          </a:xfrm>
          <a:prstGeom prst="rect">
            <a:avLst/>
          </a:prstGeom>
          <a:effectLst>
            <a:outerShdw blurRad="50800" dist="12700" dir="10800000" algn="r" rotWithShape="0">
              <a:schemeClr val="tx2">
                <a:alpha val="40000"/>
              </a:schemeClr>
            </a:outerShdw>
          </a:effectLst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EDC1132D-9952-07F0-B506-0AC57F014644}"/>
              </a:ext>
            </a:extLst>
          </p:cNvPr>
          <p:cNvSpPr txBox="1"/>
          <p:nvPr userDrawn="1"/>
        </p:nvSpPr>
        <p:spPr>
          <a:xfrm>
            <a:off x="-91688" y="503044"/>
            <a:ext cx="116297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b="1" spc="0">
                <a:solidFill>
                  <a:schemeClr val="bg1"/>
                </a:solidFill>
              </a:rPr>
              <a:t>CONFIDENTIAL</a:t>
            </a:r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DFE356D3-1829-BA32-62D3-D6BBF887FF8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-91688" y="457199"/>
            <a:ext cx="1162970" cy="358775"/>
            <a:chOff x="-91688" y="6362698"/>
            <a:chExt cx="1162970" cy="358775"/>
          </a:xfrm>
        </p:grpSpPr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769F1A3B-7D9E-6E0C-224F-7FFACD1B9397}"/>
                </a:ext>
              </a:extLst>
            </p:cNvPr>
            <p:cNvSpPr/>
            <p:nvPr/>
          </p:nvSpPr>
          <p:spPr>
            <a:xfrm rot="10800000">
              <a:off x="-12035" y="6362698"/>
              <a:ext cx="986590" cy="358775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432CD704-9BA3-CCE0-2685-8FBAA5974224}"/>
                </a:ext>
              </a:extLst>
            </p:cNvPr>
            <p:cNvSpPr txBox="1"/>
            <p:nvPr/>
          </p:nvSpPr>
          <p:spPr>
            <a:xfrm>
              <a:off x="-91688" y="6427015"/>
              <a:ext cx="1162970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900" b="1" spc="80" baseline="0">
                  <a:solidFill>
                    <a:schemeClr val="bg1"/>
                  </a:solidFill>
                </a:rPr>
                <a:t>PUBLIC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3381382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84" r:id="rId2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40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D23ED7C-25D4-4004-0ADC-2942F5EF2D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7300" y="457200"/>
            <a:ext cx="10401300" cy="914400"/>
          </a:xfrm>
          <a:prstGeom prst="rect">
            <a:avLst/>
          </a:prstGeom>
          <a:noFill/>
        </p:spPr>
        <p:txBody>
          <a:bodyPr vert="horz" lIns="0" tIns="0" rIns="0" bIns="0" rtlCol="0" anchor="t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117534D-C175-91CE-AB0E-8AF76129948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33400" y="1706252"/>
            <a:ext cx="11125201" cy="4470711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C8CF572-2776-A000-A27C-E69A8CD2DB0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716884" y="6356350"/>
            <a:ext cx="2773273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200">
                <a:solidFill>
                  <a:srgbClr val="5B6770"/>
                </a:solidFill>
              </a:defRPr>
            </a:lvl1pPr>
          </a:lstStyle>
          <a:p>
            <a:fld id="{B145F6E8-FE0B-4A87-A96D-6C3DE3AC3724}" type="datetime4">
              <a:rPr lang="en-US" smtClean="0"/>
              <a:t>April 28, 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C71D105-0AFC-E989-21E7-4A757722453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33400" y="6356350"/>
            <a:ext cx="8010526" cy="365125"/>
          </a:xfrm>
          <a:prstGeom prst="rect">
            <a:avLst/>
          </a:prstGeom>
          <a:solidFill>
            <a:schemeClr val="bg1"/>
          </a:solidFill>
        </p:spPr>
        <p:txBody>
          <a:bodyPr vert="horz" lIns="0" tIns="0" rIns="0" bIns="0" rtlCol="0" anchor="ctr"/>
          <a:lstStyle>
            <a:lvl1pPr algn="l">
              <a:defRPr sz="1200">
                <a:solidFill>
                  <a:srgbClr val="5B6770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D294E2B-7999-A86B-70B0-0CA8AF3AB00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658600" y="6356350"/>
            <a:ext cx="533400" cy="365125"/>
          </a:xfrm>
          <a:prstGeom prst="rect">
            <a:avLst/>
          </a:prstGeom>
          <a:solidFill>
            <a:schemeClr val="bg1"/>
          </a:solidFill>
        </p:spPr>
        <p:txBody>
          <a:bodyPr vert="horz" wrap="square" lIns="91440" tIns="45720" rIns="91440" bIns="45720" rtlCol="0" anchor="ctr">
            <a:normAutofit/>
          </a:bodyPr>
          <a:lstStyle>
            <a:lvl1pPr algn="ctr">
              <a:defRPr sz="1200" b="1">
                <a:solidFill>
                  <a:schemeClr val="accent1"/>
                </a:solidFill>
              </a:defRPr>
            </a:lvl1pPr>
          </a:lstStyle>
          <a:p>
            <a:fld id="{BCDE79FB-97BA-492B-8D57-F1373F9ADA95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23" name="Graphic 22" descr="ERCOT logo">
            <a:extLst>
              <a:ext uri="{FF2B5EF4-FFF2-40B4-BE49-F238E27FC236}">
                <a16:creationId xmlns:a16="http://schemas.microsoft.com/office/drawing/2014/main" id="{860966C1-7702-678E-6F8A-91940323E9F1}"/>
              </a:ext>
            </a:extLst>
          </p:cNvPr>
          <p:cNvPicPr>
            <a:picLocks noChangeAspect="1"/>
          </p:cNvPicPr>
          <p:nvPr userDrawn="1"/>
        </p:nvPicPr>
        <p:blipFill>
          <a:blip r:embed="rId17">
            <a:extLst>
              <a:ext uri="{96DAC541-7B7A-43D3-8B79-37D633B846F1}">
                <asvg:svgBlip xmlns:asvg="http://schemas.microsoft.com/office/drawing/2016/SVG/main" r:embed="rId18"/>
              </a:ext>
            </a:extLst>
          </a:blip>
          <a:srcRect/>
          <a:stretch/>
        </p:blipFill>
        <p:spPr>
          <a:xfrm>
            <a:off x="137956" y="108220"/>
            <a:ext cx="703682" cy="259285"/>
          </a:xfrm>
          <a:prstGeom prst="rect">
            <a:avLst/>
          </a:prstGeom>
        </p:spPr>
      </p:pic>
      <p:grpSp>
        <p:nvGrpSpPr>
          <p:cNvPr id="7" name="Group 6" descr="Confidential document label">
            <a:extLst>
              <a:ext uri="{FF2B5EF4-FFF2-40B4-BE49-F238E27FC236}">
                <a16:creationId xmlns:a16="http://schemas.microsoft.com/office/drawing/2014/main" id="{7CE24704-51D7-2CB8-A1DB-A39B7EEEA928}"/>
              </a:ext>
            </a:extLst>
          </p:cNvPr>
          <p:cNvGrpSpPr/>
          <p:nvPr userDrawn="1"/>
        </p:nvGrpSpPr>
        <p:grpSpPr>
          <a:xfrm>
            <a:off x="-91688" y="457199"/>
            <a:ext cx="1162970" cy="358775"/>
            <a:chOff x="-91688" y="6362698"/>
            <a:chExt cx="1162970" cy="358775"/>
          </a:xfrm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422AAAB4-B1A4-DCFD-AF60-75F135DD9F6D}"/>
                </a:ext>
              </a:extLst>
            </p:cNvPr>
            <p:cNvSpPr/>
            <p:nvPr/>
          </p:nvSpPr>
          <p:spPr>
            <a:xfrm rot="10800000">
              <a:off x="-12035" y="6362698"/>
              <a:ext cx="986590" cy="358775"/>
            </a:xfrm>
            <a:prstGeom prst="rect">
              <a:avLst/>
            </a:prstGeom>
            <a:solidFill>
              <a:srgbClr val="00829B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2209C7F2-C29B-60A9-D309-0B97779BE9DF}"/>
                </a:ext>
              </a:extLst>
            </p:cNvPr>
            <p:cNvSpPr txBox="1"/>
            <p:nvPr/>
          </p:nvSpPr>
          <p:spPr>
            <a:xfrm>
              <a:off x="-91688" y="6427015"/>
              <a:ext cx="1162970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900" b="1" spc="80" baseline="0">
                  <a:solidFill>
                    <a:schemeClr val="bg1"/>
                  </a:solidFill>
                </a:rPr>
                <a:t>PUBLIC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4990379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81" r:id="rId2"/>
    <p:sldLayoutId id="2147483682" r:id="rId3"/>
    <p:sldLayoutId id="2147483683" r:id="rId4"/>
    <p:sldLayoutId id="2147483671" r:id="rId5"/>
    <p:sldLayoutId id="2147483673" r:id="rId6"/>
    <p:sldLayoutId id="2147483672" r:id="rId7"/>
    <p:sldLayoutId id="2147483664" r:id="rId8"/>
    <p:sldLayoutId id="2147483668" r:id="rId9"/>
    <p:sldLayoutId id="2147483669" r:id="rId10"/>
    <p:sldLayoutId id="2147483666" r:id="rId11"/>
    <p:sldLayoutId id="2147483675" r:id="rId12"/>
    <p:sldLayoutId id="2147483679" r:id="rId13"/>
    <p:sldLayoutId id="2147483676" r:id="rId14"/>
    <p:sldLayoutId id="2147483685" r:id="rId15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4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00000"/>
        </a:lnSpc>
        <a:spcBef>
          <a:spcPts val="300"/>
        </a:spcBef>
        <a:spcAft>
          <a:spcPts val="300"/>
        </a:spcAft>
        <a:buFont typeface="Arial" panose="020B0604020202020204" pitchFamily="34" charset="0"/>
        <a:buNone/>
        <a:defRPr sz="1600" b="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lnSpc>
          <a:spcPct val="100000"/>
        </a:lnSpc>
        <a:spcBef>
          <a:spcPts val="300"/>
        </a:spcBef>
        <a:spcAft>
          <a:spcPts val="300"/>
        </a:spcAft>
        <a:buFont typeface="Arial" panose="020B0604020202020204" pitchFamily="34" charset="0"/>
        <a:buChar char="•"/>
        <a:defRPr sz="1400" b="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100000"/>
        </a:lnSpc>
        <a:spcBef>
          <a:spcPts val="300"/>
        </a:spcBef>
        <a:spcAft>
          <a:spcPts val="300"/>
        </a:spcAft>
        <a:buFont typeface="Arial" panose="020B0604020202020204" pitchFamily="34" charset="0"/>
        <a:buChar char="◦"/>
        <a:defRPr sz="1400" b="0" kern="1200">
          <a:solidFill>
            <a:schemeClr val="tx1"/>
          </a:solidFill>
          <a:latin typeface="+mn-lt"/>
          <a:ea typeface="+mn-ea"/>
          <a:cs typeface="+mn-cs"/>
        </a:defRPr>
      </a:lvl3pPr>
      <a:lvl4pPr marL="914400" indent="-182880" algn="l" defTabSz="914400" rtl="0" eaLnBrk="1" latinLnBrk="0" hangingPunct="1">
        <a:lnSpc>
          <a:spcPct val="100000"/>
        </a:lnSpc>
        <a:spcBef>
          <a:spcPts val="300"/>
        </a:spcBef>
        <a:spcAft>
          <a:spcPts val="300"/>
        </a:spcAft>
        <a:buFont typeface="Arial" panose="020B0604020202020204" pitchFamily="34" charset="0"/>
        <a:buChar char="-"/>
        <a:defRPr sz="1400" b="0" kern="1200">
          <a:solidFill>
            <a:schemeClr val="tx1"/>
          </a:solidFill>
          <a:latin typeface="+mn-lt"/>
          <a:ea typeface="+mn-ea"/>
          <a:cs typeface="+mn-cs"/>
        </a:defRPr>
      </a:lvl4pPr>
      <a:lvl5pPr marL="1097280" indent="-182880" algn="l" defTabSz="914400" rtl="0" eaLnBrk="1" latinLnBrk="0" hangingPunct="1">
        <a:lnSpc>
          <a:spcPct val="100000"/>
        </a:lnSpc>
        <a:spcBef>
          <a:spcPts val="300"/>
        </a:spcBef>
        <a:spcAft>
          <a:spcPts val="300"/>
        </a:spcAft>
        <a:buFont typeface="Arial" panose="020B0604020202020204" pitchFamily="34" charset="0"/>
        <a:buChar char="•"/>
        <a:defRPr sz="1400" b="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2" pos="7344">
          <p15:clr>
            <a:srgbClr val="F26B43"/>
          </p15:clr>
        </p15:guide>
        <p15:guide id="3" pos="312" userDrawn="1">
          <p15:clr>
            <a:srgbClr val="F26B43"/>
          </p15:clr>
        </p15:guide>
        <p15:guide id="5" pos="3840" userDrawn="1">
          <p15:clr>
            <a:srgbClr val="F26B43"/>
          </p15:clr>
        </p15:guide>
        <p15:guide id="6" orient="horz" pos="216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interchange.puc.texas.gov/Documents/58777_38_1622647.PDF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7.xml"/><Relationship Id="rId1" Type="http://schemas.openxmlformats.org/officeDocument/2006/relationships/tags" Target="../tags/tag1.xml"/><Relationship Id="rId4" Type="http://schemas.openxmlformats.org/officeDocument/2006/relationships/chart" Target="../charts/char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7.xml"/><Relationship Id="rId1" Type="http://schemas.openxmlformats.org/officeDocument/2006/relationships/tags" Target="../tags/tag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FBAF31B-7178-C607-17D8-2A2BD0BBEF7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AD499839-B798-E7B3-DB15-49FAE56390E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273800" y="989447"/>
            <a:ext cx="5833533" cy="4971086"/>
          </a:xfrm>
        </p:spPr>
        <p:txBody>
          <a:bodyPr>
            <a:normAutofit fontScale="90000"/>
          </a:bodyPr>
          <a:lstStyle/>
          <a:p>
            <a:pPr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3100" dirty="0"/>
              <a:t>Update on the recently published Preliminary Long Term Load Forecast for Years 2026–2032</a:t>
            </a:r>
            <a:br>
              <a:rPr lang="en-US" sz="2700" dirty="0"/>
            </a:br>
            <a:br>
              <a:rPr lang="en-US" sz="2700" dirty="0"/>
            </a:br>
            <a:br>
              <a:rPr lang="en-US" sz="2700" dirty="0"/>
            </a:br>
            <a:br>
              <a:rPr lang="en-US" sz="1300" b="0" dirty="0"/>
            </a:br>
            <a:r>
              <a:rPr lang="en-US" b="0" dirty="0"/>
              <a:t>Nitika Mago</a:t>
            </a:r>
            <a:br>
              <a:rPr lang="en-US" b="0" dirty="0"/>
            </a:br>
            <a:r>
              <a:rPr lang="en-US" b="0" dirty="0"/>
              <a:t>Director, Forecasting and Operational Risk Management</a:t>
            </a:r>
            <a:br>
              <a:rPr lang="en-US" b="0" dirty="0"/>
            </a:br>
            <a:br>
              <a:rPr lang="en-US" b="0" dirty="0"/>
            </a:br>
            <a:br>
              <a:rPr lang="en-US" b="0" dirty="0"/>
            </a:br>
            <a:br>
              <a:rPr lang="en-US" sz="1300" b="0" dirty="0"/>
            </a:br>
            <a:br>
              <a:rPr lang="en-US" sz="1300" b="0" dirty="0"/>
            </a:br>
            <a:r>
              <a:rPr lang="en-US" b="0" dirty="0"/>
              <a:t>April 29, 2026</a:t>
            </a:r>
            <a:br>
              <a:rPr lang="en-US" sz="1200" b="0" dirty="0"/>
            </a:br>
            <a:r>
              <a:rPr lang="en-US" b="0" dirty="0"/>
              <a:t>TAC</a:t>
            </a:r>
            <a:br>
              <a:rPr lang="en-US" sz="1800" b="0" dirty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8461110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2B2F770C-482F-8C94-36B5-7FF049E561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Status &amp; Next Steps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2D707FE-D515-918E-04EE-5494BE2E6023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ERCOT </a:t>
            </a:r>
            <a:r>
              <a:rPr lang="en-US" dirty="0">
                <a:hlinkClick r:id="rId3"/>
              </a:rPr>
              <a:t>filed</a:t>
            </a:r>
            <a:r>
              <a:rPr lang="en-US" dirty="0"/>
              <a:t> its </a:t>
            </a:r>
            <a:r>
              <a:rPr lang="en-US" b="1" dirty="0"/>
              <a:t>Preliminary Long-Term Load Forecast</a:t>
            </a:r>
            <a:r>
              <a:rPr lang="en-US" dirty="0"/>
              <a:t> (Project No. 58777) using the criteria established in the new Regional Transmission Plan (RTP) Compliance Plan process under 16 Texas Administrative Code (TAC) § 25.370(g).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Transmission Service Providers (TSPs) responses in the recent RFI show </a:t>
            </a:r>
            <a:r>
              <a:rPr lang="en-US" b="1" dirty="0"/>
              <a:t>continued load growth</a:t>
            </a:r>
            <a:r>
              <a:rPr lang="en-US" dirty="0"/>
              <a:t>, driven largely by data centers.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As noted in previous discussions, this Forecast is </a:t>
            </a:r>
            <a:r>
              <a:rPr lang="en-US" b="1" dirty="0"/>
              <a:t>preliminary and not yet suitable for direct use in studies</a:t>
            </a:r>
            <a:r>
              <a:rPr lang="en-US" dirty="0"/>
              <a:t> like the Reliability Assessment, and any other transmission and resource adequacy analysis.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At the  Apr 17 Open Meeting, Commissioners agreed that </a:t>
            </a:r>
            <a:r>
              <a:rPr lang="en-US" b="1" dirty="0"/>
              <a:t>adjustment process </a:t>
            </a:r>
            <a:r>
              <a:rPr lang="en-US" dirty="0"/>
              <a:t>under ruler newly enacted 16 TAC § 25.370(e)(2)(B) was appropriate.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/>
              <a:t>Next:</a:t>
            </a:r>
            <a:r>
              <a:rPr lang="en-US" dirty="0"/>
              <a:t> Commission Staff, TSPs and ERCOT are coordinating to refine the long-term load forecast for planning use. </a:t>
            </a:r>
          </a:p>
        </p:txBody>
      </p:sp>
    </p:spTree>
    <p:extLst>
      <p:ext uri="{BB962C8B-B14F-4D97-AF65-F5344CB8AC3E}">
        <p14:creationId xmlns:p14="http://schemas.microsoft.com/office/powerpoint/2010/main" val="1528871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4FEE71-BE00-BE6F-51E0-1518F7C67C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Preliminary Long-Term Load Forecast Peak Demand plus Transmission Service Providers (TSPs) Request for Information (RFI) Submissions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69EB605-74EF-84D1-A00D-CD3A1B5BE1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DE79FB-97BA-492B-8D57-F1373F9ADA95}" type="slidenum">
              <a:rPr lang="en-US" smtClean="0"/>
              <a:t>3</a:t>
            </a:fld>
            <a:endParaRPr lang="en-US"/>
          </a:p>
        </p:txBody>
      </p:sp>
      <p:graphicFrame>
        <p:nvGraphicFramePr>
          <p:cNvPr id="6" name="Chart 5">
            <a:extLst>
              <a:ext uri="{FF2B5EF4-FFF2-40B4-BE49-F238E27FC236}">
                <a16:creationId xmlns:a16="http://schemas.microsoft.com/office/drawing/2014/main" id="{F7798C55-82CA-2E94-98D2-B50AB0E4903B}"/>
              </a:ext>
            </a:extLst>
          </p:cNvPr>
          <p:cNvGraphicFramePr>
            <a:graphicFrameLocks/>
          </p:cNvGraphicFramePr>
          <p:nvPr/>
        </p:nvGraphicFramePr>
        <p:xfrm>
          <a:off x="724604" y="1376726"/>
          <a:ext cx="10757799" cy="455417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2C3F569-2299-27FA-F6BD-7C6E8D90735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 flipH="1">
            <a:off x="495300" y="5882498"/>
            <a:ext cx="11182264" cy="721360"/>
          </a:xfrm>
          <a:solidFill>
            <a:schemeClr val="accent1">
              <a:lumMod val="10000"/>
              <a:lumOff val="90000"/>
            </a:schemeClr>
          </a:solidFill>
          <a:ln w="12700" cap="rnd">
            <a:solidFill>
              <a:schemeClr val="accent2"/>
            </a:solidFill>
          </a:ln>
        </p:spPr>
        <p:txBody>
          <a:bodyPr vert="horz" wrap="square" lIns="365760" tIns="91440" rIns="91440" bIns="91440" rtlCol="0">
            <a:noAutofit/>
          </a:bodyPr>
          <a:lstStyle/>
          <a:p>
            <a:r>
              <a:rPr lang="en-US" dirty="0"/>
              <a:t>Key Takeaway: </a:t>
            </a:r>
            <a:r>
              <a:rPr lang="en-US" b="0" dirty="0"/>
              <a:t>This forecast should be considered preliminary, and adjustments are expected as the information is further studied, reviewed, and finalized to support its use in planning.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BA89D7F7-F75C-E4C4-578F-740B15DF7AFA}"/>
              </a:ext>
            </a:extLst>
          </p:cNvPr>
          <p:cNvSpPr/>
          <p:nvPr/>
        </p:nvSpPr>
        <p:spPr>
          <a:xfrm>
            <a:off x="1927185" y="4494079"/>
            <a:ext cx="277793" cy="150471"/>
          </a:xfrm>
          <a:prstGeom prst="rect">
            <a:avLst/>
          </a:prstGeom>
          <a:pattFill prst="ltDnDiag">
            <a:fgClr>
              <a:schemeClr val="accent1"/>
            </a:fgClr>
            <a:bgClr>
              <a:schemeClr val="bg1"/>
            </a:bgClr>
          </a:pattFill>
          <a:ln>
            <a:solidFill>
              <a:srgbClr val="00829B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A0E7F8B-3DF4-C6E4-09B1-C2A5F4BD33F2}"/>
              </a:ext>
            </a:extLst>
          </p:cNvPr>
          <p:cNvSpPr txBox="1"/>
          <p:nvPr/>
        </p:nvSpPr>
        <p:spPr>
          <a:xfrm>
            <a:off x="3724355" y="6603858"/>
            <a:ext cx="413929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MW= megawatt         EV=electric vehicle       PV=photovoltaic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C1D557A7-C1B2-7AFA-5351-031EBE867BC6}"/>
              </a:ext>
            </a:extLst>
          </p:cNvPr>
          <p:cNvSpPr txBox="1"/>
          <p:nvPr/>
        </p:nvSpPr>
        <p:spPr>
          <a:xfrm>
            <a:off x="1592037" y="1208705"/>
            <a:ext cx="4437288" cy="1685877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 cap="rnd">
            <a:noFill/>
          </a:ln>
        </p:spPr>
        <p:txBody>
          <a:bodyPr vert="horz" wrap="square" lIns="91440" tIns="91440" rIns="91440" bIns="91440" rtlCol="0">
            <a:noAutofit/>
          </a:bodyPr>
          <a:lstStyle>
            <a:defPPr>
              <a:defRPr lang="en-US"/>
            </a:defPPr>
            <a:lvl1pPr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None/>
              <a:defRPr sz="1200" b="0"/>
            </a:lvl1pPr>
            <a:lvl2pPr marL="548640" indent="-18288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sz="1400" b="0"/>
            </a:lvl2pPr>
            <a:lvl3pPr marL="731520" indent="-18288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◦"/>
              <a:defRPr sz="1400" b="0"/>
            </a:lvl3pPr>
            <a:lvl4pPr marL="914400" indent="-18288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-"/>
              <a:defRPr sz="1400" b="0"/>
            </a:lvl4pPr>
            <a:lvl5pPr marL="1097280" indent="-18288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sz="1400" b="0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r>
              <a:rPr lang="en-US" dirty="0"/>
              <a:t>The “Forecast” bar represents the core components of the long-term outlook: base economic growth, EV adoption, PV adoption, crypto growth within existing facilities, and known operational Large Load capacity. </a:t>
            </a:r>
          </a:p>
          <a:p>
            <a:r>
              <a:rPr lang="en-US" dirty="0"/>
              <a:t>The “Forecast + Large Loads + Medium Loads” bar includes the RFI results, which include new Medium (</a:t>
            </a:r>
            <a:r>
              <a:rPr lang="en-US" sz="1100" dirty="0"/>
              <a:t>25 MW to 74.9 MW</a:t>
            </a:r>
            <a:r>
              <a:rPr lang="en-US" dirty="0"/>
              <a:t>) and Large </a:t>
            </a:r>
            <a:r>
              <a:rPr lang="en-US" sz="1100" dirty="0"/>
              <a:t>(75 MW and above) </a:t>
            </a:r>
            <a:r>
              <a:rPr lang="en-US" dirty="0"/>
              <a:t>Loads that were reported by TSPs and added to the base forecast.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DFE33195-B6CD-A04A-FC83-F9FE25A583E0}"/>
              </a:ext>
            </a:extLst>
          </p:cNvPr>
          <p:cNvSpPr/>
          <p:nvPr/>
        </p:nvSpPr>
        <p:spPr>
          <a:xfrm flipH="1">
            <a:off x="4459855" y="5675082"/>
            <a:ext cx="172529" cy="14399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F692860-0355-D221-0650-8CC4E0DA38F6}"/>
              </a:ext>
            </a:extLst>
          </p:cNvPr>
          <p:cNvSpPr/>
          <p:nvPr/>
        </p:nvSpPr>
        <p:spPr>
          <a:xfrm flipH="1">
            <a:off x="5254701" y="5674829"/>
            <a:ext cx="172529" cy="143993"/>
          </a:xfrm>
          <a:prstGeom prst="rect">
            <a:avLst/>
          </a:prstGeom>
          <a:solidFill>
            <a:srgbClr val="00386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9144735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53F819-7F87-E6F6-913F-61460755E5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TSP Large Load RFI Submissions by Load Type (MW)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7409DC16-2374-AA0C-04EC-C1041A7A62A6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 flipH="1">
            <a:off x="729344" y="5405121"/>
            <a:ext cx="10504720" cy="738826"/>
          </a:xfrm>
          <a:solidFill>
            <a:schemeClr val="accent1">
              <a:lumMod val="10000"/>
              <a:lumOff val="90000"/>
            </a:schemeClr>
          </a:solidFill>
        </p:spPr>
        <p:txBody>
          <a:bodyPr/>
          <a:lstStyle/>
          <a:p>
            <a:r>
              <a:rPr lang="en-US" dirty="0"/>
              <a:t>Key Takeaway: </a:t>
            </a:r>
            <a:r>
              <a:rPr lang="en-US" b="0" dirty="0"/>
              <a:t>Data submitted by the Transmission Service Providers (TSPs) in the recent RFIs shows continued growth and interest in Texas and the ERCOT grid, with data centers leading the way. 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6316932-16EF-B317-3772-8CE0EBC2DA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DE79FB-97BA-492B-8D57-F1373F9ADA95}" type="slidenum">
              <a:rPr lang="en-US" smtClean="0"/>
              <a:t>4</a:t>
            </a:fld>
            <a:endParaRPr lang="en-US"/>
          </a:p>
        </p:txBody>
      </p:sp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29297865-85F0-1276-EC6C-0DA85CBBAE92}"/>
              </a:ext>
            </a:extLst>
          </p:cNvPr>
          <p:cNvGraphicFramePr>
            <a:graphicFrameLocks noGrp="1"/>
          </p:cNvGraphicFramePr>
          <p:nvPr/>
        </p:nvGraphicFramePr>
        <p:xfrm>
          <a:off x="729344" y="1197157"/>
          <a:ext cx="10504720" cy="404441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91372">
                  <a:extLst>
                    <a:ext uri="{9D8B030D-6E8A-4147-A177-3AD203B41FA5}">
                      <a16:colId xmlns:a16="http://schemas.microsoft.com/office/drawing/2014/main" val="1014494511"/>
                    </a:ext>
                  </a:extLst>
                </a:gridCol>
                <a:gridCol w="1145406">
                  <a:extLst>
                    <a:ext uri="{9D8B030D-6E8A-4147-A177-3AD203B41FA5}">
                      <a16:colId xmlns:a16="http://schemas.microsoft.com/office/drawing/2014/main" val="1207121996"/>
                    </a:ext>
                  </a:extLst>
                </a:gridCol>
                <a:gridCol w="1174282">
                  <a:extLst>
                    <a:ext uri="{9D8B030D-6E8A-4147-A177-3AD203B41FA5}">
                      <a16:colId xmlns:a16="http://schemas.microsoft.com/office/drawing/2014/main" val="2331564897"/>
                    </a:ext>
                  </a:extLst>
                </a:gridCol>
                <a:gridCol w="1193533">
                  <a:extLst>
                    <a:ext uri="{9D8B030D-6E8A-4147-A177-3AD203B41FA5}">
                      <a16:colId xmlns:a16="http://schemas.microsoft.com/office/drawing/2014/main" val="3370563767"/>
                    </a:ext>
                  </a:extLst>
                </a:gridCol>
                <a:gridCol w="1126156">
                  <a:extLst>
                    <a:ext uri="{9D8B030D-6E8A-4147-A177-3AD203B41FA5}">
                      <a16:colId xmlns:a16="http://schemas.microsoft.com/office/drawing/2014/main" val="4244672478"/>
                    </a:ext>
                  </a:extLst>
                </a:gridCol>
                <a:gridCol w="1087654">
                  <a:extLst>
                    <a:ext uri="{9D8B030D-6E8A-4147-A177-3AD203B41FA5}">
                      <a16:colId xmlns:a16="http://schemas.microsoft.com/office/drawing/2014/main" val="4125060120"/>
                    </a:ext>
                  </a:extLst>
                </a:gridCol>
                <a:gridCol w="1106906">
                  <a:extLst>
                    <a:ext uri="{9D8B030D-6E8A-4147-A177-3AD203B41FA5}">
                      <a16:colId xmlns:a16="http://schemas.microsoft.com/office/drawing/2014/main" val="2933034479"/>
                    </a:ext>
                  </a:extLst>
                </a:gridCol>
                <a:gridCol w="1079411">
                  <a:extLst>
                    <a:ext uri="{9D8B030D-6E8A-4147-A177-3AD203B41FA5}">
                      <a16:colId xmlns:a16="http://schemas.microsoft.com/office/drawing/2014/main" val="809256962"/>
                    </a:ext>
                  </a:extLst>
                </a:gridCol>
              </a:tblGrid>
              <a:tr h="629670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1500" b="1" i="0" u="none" strike="noStrike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Load Type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1500" b="1" i="0" u="none" strike="noStrike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2026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1500" b="1" i="0" u="none" strike="noStrike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2027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1500" b="1" i="0" u="none" strike="noStrike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2028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1500" b="1" i="0" u="none" strike="noStrike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2029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1500" b="1" i="0" u="none" strike="noStrike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2030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1500" b="1" i="0" u="none" strike="noStrike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2031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1500" b="1" i="0" u="none" strike="noStrike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2032 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403105281"/>
                  </a:ext>
                </a:extLst>
              </a:tr>
              <a:tr h="660397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1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Cryptocurrency </a:t>
                      </a:r>
                    </a:p>
                    <a:p>
                      <a:pPr algn="ctr" fontAlgn="b">
                        <a:buNone/>
                      </a:pPr>
                      <a:r>
                        <a:rPr lang="en-US" sz="1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Mining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1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2,475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1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3,518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1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5,611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1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7,126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1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7,676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1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8,576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1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9,076 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955158721"/>
                  </a:ext>
                </a:extLst>
              </a:tr>
              <a:tr h="662394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1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Data Center </a:t>
                      </a:r>
                    </a:p>
                    <a:p>
                      <a:pPr algn="ctr" fontAlgn="b">
                        <a:buNone/>
                      </a:pPr>
                      <a:r>
                        <a:rPr lang="en-US" sz="1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(non-crypto)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1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7,401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1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39,719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1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99,350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1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149,258                            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1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186,958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1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211,624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1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228,420 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183747029"/>
                  </a:ext>
                </a:extLst>
              </a:tr>
              <a:tr h="571766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1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Industrial </a:t>
                      </a:r>
                    </a:p>
                    <a:p>
                      <a:pPr algn="ctr" fontAlgn="b">
                        <a:buNone/>
                      </a:pPr>
                      <a:r>
                        <a:rPr lang="en-US" sz="1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(including Hydrogen/ E-Fuels)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1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650                              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1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1,080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1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1,805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1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2,259                                 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1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2,721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1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2,919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1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2,996 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807707690"/>
                  </a:ext>
                </a:extLst>
              </a:tr>
              <a:tr h="859789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1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Oil and Gas</a:t>
                      </a:r>
                    </a:p>
                    <a:p>
                      <a:pPr algn="ctr" fontAlgn="b">
                        <a:buNone/>
                      </a:pPr>
                      <a:r>
                        <a:rPr lang="en-US" sz="1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(Chemical Refining, Production, &amp; Processing)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1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917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1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1,214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1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1,650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1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2,017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1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2,187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1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2,347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1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2,507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80328579"/>
                  </a:ext>
                </a:extLst>
              </a:tr>
              <a:tr h="660397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1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Total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1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11,443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1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45,531               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1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108,416                     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1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160,660                      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1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199,542                  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1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225,466                        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1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242,999 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953889380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B66C21B8-F0AB-80E8-CF52-6B9636DCE3CB}"/>
              </a:ext>
            </a:extLst>
          </p:cNvPr>
          <p:cNvSpPr txBox="1"/>
          <p:nvPr/>
        </p:nvSpPr>
        <p:spPr>
          <a:xfrm>
            <a:off x="2587019" y="6596390"/>
            <a:ext cx="773871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TSP=Transmission Service Provider       RFI=Request for Information    MW=megawatt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61704380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heme/theme1.xml><?xml version="1.0" encoding="utf-8"?>
<a:theme xmlns:a="http://schemas.openxmlformats.org/drawingml/2006/main" name="Cover">
  <a:themeElements>
    <a:clrScheme name="ERCOT">
      <a:dk1>
        <a:srgbClr val="000000"/>
      </a:dk1>
      <a:lt1>
        <a:srgbClr val="FFFFFF"/>
      </a:lt1>
      <a:dk2>
        <a:srgbClr val="2D3338"/>
      </a:dk2>
      <a:lt2>
        <a:srgbClr val="FFFFFF"/>
      </a:lt2>
      <a:accent1>
        <a:srgbClr val="003865"/>
      </a:accent1>
      <a:accent2>
        <a:srgbClr val="5B6770"/>
      </a:accent2>
      <a:accent3>
        <a:srgbClr val="26D07C"/>
      </a:accent3>
      <a:accent4>
        <a:srgbClr val="00829B"/>
      </a:accent4>
      <a:accent5>
        <a:srgbClr val="685BC7"/>
      </a:accent5>
      <a:accent6>
        <a:srgbClr val="890C58"/>
      </a:accent6>
      <a:hlink>
        <a:srgbClr val="3996DF"/>
      </a:hlink>
      <a:folHlink>
        <a:srgbClr val="867ED0"/>
      </a:folHlink>
    </a:clrScheme>
    <a:fontScheme name="ERCOT Fonts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ERCOT Official PowerPoint Template - Public" id="{FB506FE2-73A5-49D8-88D7-3B8BB673CC8D}" vid="{942DDDCD-BEC6-4902-AAD2-EB3CD2B6933E}"/>
    </a:ext>
  </a:extLst>
</a:theme>
</file>

<file path=ppt/theme/theme2.xml><?xml version="1.0" encoding="utf-8"?>
<a:theme xmlns:a="http://schemas.openxmlformats.org/drawingml/2006/main" name="Page Design">
  <a:themeElements>
    <a:clrScheme name="ERCOT colors">
      <a:dk1>
        <a:srgbClr val="171A1C"/>
      </a:dk1>
      <a:lt1>
        <a:srgbClr val="FFFFFF"/>
      </a:lt1>
      <a:dk2>
        <a:srgbClr val="4A525A"/>
      </a:dk2>
      <a:lt2>
        <a:srgbClr val="E6EBEF"/>
      </a:lt2>
      <a:accent1>
        <a:srgbClr val="005763"/>
      </a:accent1>
      <a:accent2>
        <a:srgbClr val="3DBED1"/>
      </a:accent2>
      <a:accent3>
        <a:srgbClr val="003865"/>
      </a:accent3>
      <a:accent4>
        <a:srgbClr val="0063B4"/>
      </a:accent4>
      <a:accent5>
        <a:srgbClr val="26D07C"/>
      </a:accent5>
      <a:accent6>
        <a:srgbClr val="867ED0"/>
      </a:accent6>
      <a:hlink>
        <a:srgbClr val="00AEC7"/>
      </a:hlink>
      <a:folHlink>
        <a:srgbClr val="685BC7"/>
      </a:folHlink>
    </a:clrScheme>
    <a:fontScheme name="ERCOT Fonts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ERCOT Official PowerPoint Template - Public" id="{FB506FE2-73A5-49D8-88D7-3B8BB673CC8D}" vid="{E771427F-03EA-4C50-B0D4-53899F39E546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Audience xmlns="3c917f14-8d40-4289-92aa-fd10f73581c9">Public</Audience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6779995893D9842BA3FA5B9B5E7FD29" ma:contentTypeVersion="5" ma:contentTypeDescription="Create a new document." ma:contentTypeScope="" ma:versionID="6d199b3ad5f5b9d872d256308c85908b">
  <xsd:schema xmlns:xsd="http://www.w3.org/2001/XMLSchema" xmlns:xs="http://www.w3.org/2001/XMLSchema" xmlns:p="http://schemas.microsoft.com/office/2006/metadata/properties" xmlns:ns2="3c917f14-8d40-4289-92aa-fd10f73581c9" targetNamespace="http://schemas.microsoft.com/office/2006/metadata/properties" ma:root="true" ma:fieldsID="dcedc2ff92fcc6164a822d33fd796499" ns2:_="">
    <xsd:import namespace="3c917f14-8d40-4289-92aa-fd10f73581c9"/>
    <xsd:element name="properties">
      <xsd:complexType>
        <xsd:sequence>
          <xsd:element name="documentManagement">
            <xsd:complexType>
              <xsd:all>
                <xsd:element ref="ns2:Audience" minOccurs="0"/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c917f14-8d40-4289-92aa-fd10f73581c9" elementFormDefault="qualified">
    <xsd:import namespace="http://schemas.microsoft.com/office/2006/documentManagement/types"/>
    <xsd:import namespace="http://schemas.microsoft.com/office/infopath/2007/PartnerControls"/>
    <xsd:element name="Audience" ma:index="8" nillable="true" ma:displayName="Audience" ma:format="Dropdown" ma:internalName="Audience">
      <xsd:simpleType>
        <xsd:restriction base="dms:Choice">
          <xsd:enumeration value="Public"/>
          <xsd:enumeration value="Internal"/>
          <xsd:enumeration value="Confidential"/>
          <xsd:enumeration value="Board of Directors"/>
        </xsd:restriction>
      </xsd:simpleType>
    </xsd:element>
    <xsd:element name="MediaServiceMetadata" ma:index="9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0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1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2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6A5F3B15-1EDA-47D5-B690-303F08E28C2F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7E754FD2-17D2-4534-9157-8CFDD0166132}">
  <ds:schemaRefs>
    <ds:schemaRef ds:uri="3c917f14-8d40-4289-92aa-fd10f73581c9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B57DC9A4-2D51-40CB-BA99-0BF7D516F6DC}">
  <ds:schemaRefs>
    <ds:schemaRef ds:uri="3c917f14-8d40-4289-92aa-fd10f73581c9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ERCOT Official PowerPoint Template - Public</Template>
  <TotalTime>244</TotalTime>
  <Words>501</Words>
  <Application>Microsoft Office PowerPoint</Application>
  <PresentationFormat>Widescreen</PresentationFormat>
  <Paragraphs>80</Paragraphs>
  <Slides>4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Aptos</vt:lpstr>
      <vt:lpstr>Arial</vt:lpstr>
      <vt:lpstr>Wingdings</vt:lpstr>
      <vt:lpstr>Cover</vt:lpstr>
      <vt:lpstr>Page Design</vt:lpstr>
      <vt:lpstr>Update on the recently published Preliminary Long Term Load Forecast for Years 2026–2032    Nitika Mago Director, Forecasting and Operational Risk Management     April 29, 2026 TAC </vt:lpstr>
      <vt:lpstr>Status &amp; Next Steps</vt:lpstr>
      <vt:lpstr>Preliminary Long-Term Load Forecast Peak Demand plus Transmission Service Providers (TSPs) Request for Information (RFI) Submissions</vt:lpstr>
      <vt:lpstr>TSP Large Load RFI Submissions by Load Type (MW)</vt:lpstr>
    </vt:vector>
  </TitlesOfParts>
  <Company>ERCOT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>Lamb, Kate</dc:creator>
  <cp:keywords/>
  <cp:lastModifiedBy>Mago, Nitika</cp:lastModifiedBy>
  <cp:revision>5</cp:revision>
  <dcterms:created xsi:type="dcterms:W3CDTF">2026-04-08T15:57:18Z</dcterms:created>
  <dcterms:modified xsi:type="dcterms:W3CDTF">2026-04-28T20:31:23Z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0x01010056779995893D9842BA3FA5B9B5E7FD29</vt:lpwstr>
  </property>
  <property fmtid="{D5CDD505-2E9C-101B-9397-08002B2CF9AE}" pid="3" name="MediaServiceImageTags">
    <vt:lpwstr/>
  </property>
  <property fmtid="{D5CDD505-2E9C-101B-9397-08002B2CF9AE}" pid="4" name="MSIP_Label_c144db1d-993e-40da-980d-6eea152adc50_Enabled">
    <vt:lpwstr>true</vt:lpwstr>
  </property>
  <property fmtid="{D5CDD505-2E9C-101B-9397-08002B2CF9AE}" pid="5" name="MSIP_Label_c144db1d-993e-40da-980d-6eea152adc50_SetDate">
    <vt:lpwstr>2026-02-04T21:33:56Z</vt:lpwstr>
  </property>
  <property fmtid="{D5CDD505-2E9C-101B-9397-08002B2CF9AE}" pid="6" name="MSIP_Label_c144db1d-993e-40da-980d-6eea152adc50_Method">
    <vt:lpwstr>Privileged</vt:lpwstr>
  </property>
  <property fmtid="{D5CDD505-2E9C-101B-9397-08002B2CF9AE}" pid="7" name="MSIP_Label_c144db1d-993e-40da-980d-6eea152adc50_Name">
    <vt:lpwstr>Public</vt:lpwstr>
  </property>
  <property fmtid="{D5CDD505-2E9C-101B-9397-08002B2CF9AE}" pid="8" name="MSIP_Label_c144db1d-993e-40da-980d-6eea152adc50_SiteId">
    <vt:lpwstr>0afb747d-bff7-4596-a9fc-950ef9e0ec45</vt:lpwstr>
  </property>
  <property fmtid="{D5CDD505-2E9C-101B-9397-08002B2CF9AE}" pid="9" name="MSIP_Label_c144db1d-993e-40da-980d-6eea152adc50_ActionId">
    <vt:lpwstr>1d14393e-8913-4215-8969-3d0b24cf798e</vt:lpwstr>
  </property>
  <property fmtid="{D5CDD505-2E9C-101B-9397-08002B2CF9AE}" pid="10" name="MSIP_Label_c144db1d-993e-40da-980d-6eea152adc50_ContentBits">
    <vt:lpwstr>0</vt:lpwstr>
  </property>
  <property fmtid="{D5CDD505-2E9C-101B-9397-08002B2CF9AE}" pid="11" name="MSIP_Label_c144db1d-993e-40da-980d-6eea152adc50_Tag">
    <vt:lpwstr>10, 0, 1, 1</vt:lpwstr>
  </property>
</Properties>
</file>