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2"/>
  </p:notesMasterIdLst>
  <p:sldIdLst>
    <p:sldId id="1135" r:id="rId3"/>
    <p:sldId id="1173" r:id="rId4"/>
    <p:sldId id="1134" r:id="rId5"/>
    <p:sldId id="1136" r:id="rId6"/>
    <p:sldId id="256" r:id="rId7"/>
    <p:sldId id="1132" r:id="rId8"/>
    <p:sldId id="1133" r:id="rId9"/>
    <p:sldId id="1172" r:id="rId10"/>
    <p:sldId id="114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50DA04-DAAC-4DFA-A6ED-6A942E932CAA}" v="5" dt="2026-04-28T15:14:54.7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95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C4710B-2A8D-4608-B15A-1620BC8A888F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F35A3A-9FC9-44A2-9465-F34739611F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491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5C47D-1CE2-413C-A42F-8013714F2F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F07C4D-CD50-4CA7-9D6D-C74188DC99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129DF-DA0A-40DD-8EDE-43AD685CB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05FF23-8721-4E50-9DB4-20ED06D5A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ADB3B2-2A1F-44BC-9111-A1D27F52F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76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61E69-42CD-471D-A39A-834B27B9F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33CD8B-8404-4BB7-96C6-40E36052F9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FA3DC2-DB8D-4909-A2E2-74461866D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96C78D-DAB0-4909-8606-E3266B8E0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DC8A75-AFEC-4D12-AE5F-9D8A48AAC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302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4276F8D-2037-47E3-A74E-9F58D57FA9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CD6158-56FA-4493-85BC-EDAE355B8A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6CF1E7-CAA8-45D4-9B3A-CA9237B6E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1CAD08-FCEF-4563-88A3-581A8F5C6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C526FC-3564-4B0B-8D72-A68AF20C3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9048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1656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92DCE-F78D-4EC9-ABAB-28F5A10AB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1100DF-D0D1-4870-8CC2-79C106376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716D3A-2552-4982-87E0-6AC0BE19A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CEE84A-E2E9-40A8-9FDB-90A5D9F0F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7B279D-5085-42A1-856E-63D32778F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040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CF7CC-4CD2-4B1C-8453-7BEE19D19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6D56FC-1A31-4323-8F73-C89060302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BD6E0-1DFB-4B60-A053-A170DF8B7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A3AD3E-67D1-455F-BAD9-D7DA783A0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70BC51-D5C9-4B30-95CA-EAA0499CB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335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F7D2C-6F0C-4A8F-8CD6-1C89C10EF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6E5BE-69D6-4DBC-A6B8-4D26A3214B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72FF47-CC70-454A-9EEB-76C9F6F482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1112FC-912B-47EE-AB68-C65BADCC4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EF5D72-9E90-4871-B27B-DB93FD2AE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1BC402-678A-4537-B63D-33B3B3EF5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010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06BDB-20CF-41C9-8C2E-E7984E47F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4CBE24-03BD-401E-AF3A-0EE17F030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9F3812-3F85-42D9-B48C-860D5CE524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F3F69C-BC30-4D1A-BD5F-A02331E566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B5E5BE-B11C-4EF7-BF12-344BE0C116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312F1B-DDB6-47D7-9555-F899EA1B0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FDB4BD-54B7-414D-8D5D-4C6F1482C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73657D-6647-4119-B3E0-ED7719D0B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9345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46D78-0C5D-436E-8219-CDECD9AA9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BE3232-DE48-4131-9CF3-F43D8AFBF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7B1F46-0693-49A5-804C-09C59CF84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6DF0D1-E545-41C5-A2AA-1DCE3FCC6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315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335D95-6F31-416C-B0E4-CFEB563D3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7F940D4-DA7E-4AC1-93C7-03A3C9639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7B732E-5E4D-41F4-A80A-60C86E08D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907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D0511-6355-491A-9294-E83850FAB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60C296-91D3-4B69-9911-4CA851AC6B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57B1D9-CB14-4619-9781-70C316F9EB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03FE32-930F-4B4E-8BFC-F7857599B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F6187B-0564-4277-9C02-75884F059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848283-9961-4E4A-91E5-99EA941C3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791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3C3FF-D6EE-4B9F-8657-B9AB324AA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446719-2938-426F-AE45-7A3751F3EA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0DB69C-35A0-4C97-A518-A33EA665E4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BC9F4C-0612-4E19-BE76-9BADA7BF7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AB30CC-324D-4DAF-97B6-3F518EFD7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118BE4-61DF-44F6-8ABC-FE001CAEE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962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5C4691-FAB5-44C7-991C-E554C5C1B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C4B742-645D-46C5-A3C8-66AD51BDF5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A9D426-6B3B-4947-A9ED-9A343CBB71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D4F99-19F7-4184-8A3F-7D883BAD107F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DEB096-3D66-4D48-8EF0-DDBFA0C522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1052A1-BA78-4A43-BE55-81E1FB45DC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987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673600" y="0"/>
            <a:ext cx="75184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85" y="2876278"/>
            <a:ext cx="3810115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281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1600200"/>
            <a:ext cx="7772400" cy="1676400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+mn-lt"/>
              </a:rPr>
              <a:t>Credit Finance Sub Group Update to the Technical Advisory Committee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09404" y="5181600"/>
            <a:ext cx="6400800" cy="685800"/>
          </a:xfrm>
        </p:spPr>
        <p:txBody>
          <a:bodyPr>
            <a:normAutofit/>
          </a:bodyPr>
          <a:lstStyle/>
          <a:p>
            <a:r>
              <a:rPr lang="en-US" dirty="0"/>
              <a:t>April 29, 2026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97541" y="3962401"/>
            <a:ext cx="56554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 </a:t>
            </a:r>
            <a:r>
              <a:rPr lang="en-US" b="1" dirty="0"/>
              <a:t>Jett Price, Golden Spread Electric Cooperative, Chair</a:t>
            </a:r>
          </a:p>
          <a:p>
            <a:pPr algn="ctr"/>
            <a:r>
              <a:rPr lang="en-US" dirty="0"/>
              <a:t> </a:t>
            </a:r>
            <a:r>
              <a:rPr lang="en-US" b="1" dirty="0"/>
              <a:t>Loretto Martin, Reliant, Vice Chair</a:t>
            </a:r>
          </a:p>
        </p:txBody>
      </p:sp>
    </p:spTree>
    <p:extLst>
      <p:ext uri="{BB962C8B-B14F-4D97-AF65-F5344CB8AC3E}">
        <p14:creationId xmlns:p14="http://schemas.microsoft.com/office/powerpoint/2010/main" val="3329429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4A75F-887A-58CC-40A5-DF23B6ACCD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BF8FC-2866-05C0-4E14-533EE2F5C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8868"/>
            <a:ext cx="10515600" cy="756482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/>
              <a:t>CFSG Membership Application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41395B-834E-D8AD-A016-DA9676232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57463"/>
            <a:ext cx="3988324" cy="4017256"/>
          </a:xfrm>
        </p:spPr>
        <p:txBody>
          <a:bodyPr>
            <a:noAutofit/>
          </a:bodyPr>
          <a:lstStyle/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dirty="0"/>
              <a:t>Richard Santoyo – CPS Energy</a:t>
            </a:r>
            <a:endParaRPr lang="en-US" sz="3200" dirty="0"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5DFB89-CC59-B90D-A2DC-4A946065F6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08" y="941754"/>
            <a:ext cx="5760894" cy="577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499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AEC8F-2D4F-4A40-B1DE-C737D9B7B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11188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/>
              <a:t>General Update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FE9BD2-307A-4E7D-A5B1-8A2D4D3A4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017256"/>
          </a:xfrm>
        </p:spPr>
        <p:txBody>
          <a:bodyPr>
            <a:noAutofit/>
          </a:bodyPr>
          <a:lstStyle/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dirty="0"/>
              <a:t>April 28</a:t>
            </a:r>
            <a:r>
              <a:rPr lang="en-US" sz="3200" baseline="30000" dirty="0"/>
              <a:t>th</a:t>
            </a:r>
            <a:r>
              <a:rPr lang="en-US" sz="3200" dirty="0"/>
              <a:t> CFSG meeting</a:t>
            </a:r>
            <a:endParaRPr lang="en-US" sz="3200" dirty="0"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dirty="0"/>
              <a:t>Voting matters:</a:t>
            </a:r>
          </a:p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dirty="0"/>
              <a:t>NPRRs</a:t>
            </a:r>
          </a:p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dirty="0"/>
              <a:t>Approval of minutes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dirty="0"/>
              <a:t>Regular credit exposure updates</a:t>
            </a:r>
          </a:p>
        </p:txBody>
      </p:sp>
    </p:spTree>
    <p:extLst>
      <p:ext uri="{BB962C8B-B14F-4D97-AF65-F5344CB8AC3E}">
        <p14:creationId xmlns:p14="http://schemas.microsoft.com/office/powerpoint/2010/main" val="2712649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9D3362-1899-4EC3-9D1B-D87355DB9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162"/>
            <a:ext cx="10515600" cy="868057"/>
          </a:xfrm>
        </p:spPr>
        <p:txBody>
          <a:bodyPr/>
          <a:lstStyle/>
          <a:p>
            <a:pPr algn="ctr"/>
            <a:r>
              <a:rPr lang="en-US" b="1" dirty="0"/>
              <a:t>NPRRs Reviewed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2942D8-46C5-494A-A41B-18E9D3AF7D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396" y="1216576"/>
            <a:ext cx="11114988" cy="5474261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altLang="en-US" sz="2000" b="1" dirty="0">
                <a:solidFill>
                  <a:srgbClr val="000000"/>
                </a:solidFill>
                <a:cs typeface="Calibri" panose="020F0502020204030204" pitchFamily="34" charset="0"/>
              </a:rPr>
              <a:t>NPRR1308, Board Priority – Related to NOGRR282, Large Computational Load Ride-Through Requirements.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altLang="en-US" sz="2000" b="1" dirty="0">
                <a:solidFill>
                  <a:srgbClr val="000000"/>
                </a:solidFill>
                <a:cs typeface="Calibri" panose="020F0502020204030204" pitchFamily="34" charset="0"/>
              </a:rPr>
              <a:t>NPRR1309, Board Priority – Dispatchable Reliability Reserve Service Ancillary Service.</a:t>
            </a:r>
          </a:p>
          <a:p>
            <a:pPr marL="457200" lvl="1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None/>
            </a:pPr>
            <a:endParaRPr lang="en-US" altLang="en-US" sz="1600" b="1" dirty="0">
              <a:solidFill>
                <a:srgbClr val="000000"/>
              </a:solidFill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</a:pP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</a:pPr>
            <a:endParaRPr lang="en-US" sz="2000" u="sng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931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D38AC-05D9-4176-BBDB-E15B79F146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014" y="179109"/>
            <a:ext cx="10821972" cy="853323"/>
          </a:xfrm>
        </p:spPr>
        <p:txBody>
          <a:bodyPr>
            <a:normAutofit/>
          </a:bodyPr>
          <a:lstStyle/>
          <a:p>
            <a:r>
              <a:rPr lang="en-US" sz="3600" b="1" dirty="0">
                <a:cs typeface="Times New Roman" panose="02020603050405020304" pitchFamily="18" charset="0"/>
              </a:rPr>
              <a:t>Monthly Highlights: February 2026 – March 2026</a:t>
            </a:r>
            <a:endParaRPr lang="en-US" sz="36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CFF607-9103-4ED4-B8CA-ADCE0DAAEF4F}"/>
              </a:ext>
            </a:extLst>
          </p:cNvPr>
          <p:cNvSpPr txBox="1"/>
          <p:nvPr/>
        </p:nvSpPr>
        <p:spPr>
          <a:xfrm>
            <a:off x="563417" y="1638300"/>
            <a:ext cx="1125912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cs typeface="Times New Roman" panose="02020603050405020304" pitchFamily="18" charset="0"/>
              </a:rPr>
              <a:t>Market-wide average Total Potential Exposure (TPE) decreased from $ 2.01 billion in February to $1.86 billion in March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cs typeface="Times New Roman" panose="02020603050405020304" pitchFamily="18" charset="0"/>
              </a:rPr>
              <a:t>Forward adjustment factors on average increased during the month</a:t>
            </a:r>
          </a:p>
          <a:p>
            <a:pPr marL="344488" lvl="2" indent="-34448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cs typeface="Times New Roman" panose="02020603050405020304" pitchFamily="18" charset="0"/>
              </a:rPr>
              <a:t>Discretionary Collateral is defined as Secured Collateral in excess of TPE,CRR Locked ACL and DAM Exposure</a:t>
            </a:r>
          </a:p>
          <a:p>
            <a:pPr marL="801688" lvl="3" indent="-34448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cs typeface="Times New Roman" panose="02020603050405020304" pitchFamily="18" charset="0"/>
              </a:rPr>
              <a:t>Average Discretionary Collateral decreased from $ 5.45 billion in February compared to $4.44 billion in March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cs typeface="Times New Roman" panose="02020603050405020304" pitchFamily="18" charset="0"/>
              </a:rPr>
              <a:t>No unusual collateral call activity</a:t>
            </a:r>
          </a:p>
        </p:txBody>
      </p:sp>
    </p:spTree>
    <p:extLst>
      <p:ext uri="{BB962C8B-B14F-4D97-AF65-F5344CB8AC3E}">
        <p14:creationId xmlns:p14="http://schemas.microsoft.com/office/powerpoint/2010/main" val="4733038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C2AA3-8A92-4E93-826D-4991323BF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053" y="160256"/>
            <a:ext cx="10248491" cy="810705"/>
          </a:xfrm>
        </p:spPr>
        <p:txBody>
          <a:bodyPr>
            <a:noAutofit/>
          </a:bodyPr>
          <a:lstStyle/>
          <a:p>
            <a:r>
              <a:rPr lang="en-US" sz="3200" b="1" dirty="0"/>
              <a:t>Available Credit by Type Compared to Total Potential Exposure (TPE): March 2025 to March 2026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729CD5-23C6-E7A4-2C26-74D3EAFD921D}"/>
              </a:ext>
            </a:extLst>
          </p:cNvPr>
          <p:cNvSpPr/>
          <p:nvPr/>
        </p:nvSpPr>
        <p:spPr>
          <a:xfrm>
            <a:off x="1763998" y="6022412"/>
            <a:ext cx="7848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Numbers are as of month-end except for Max TPE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Max TPE is the highest TPE for the corresponding month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A9465C-CA20-3081-5200-B52409410A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877" y="1285603"/>
            <a:ext cx="10502245" cy="46294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44205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63115-A32D-4B9A-B2FF-012E96271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92099"/>
            <a:ext cx="10923166" cy="105410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cs typeface="Times New Roman" panose="02020603050405020304" pitchFamily="18" charset="0"/>
              </a:rPr>
              <a:t>Discretionary Collateral January 2026 – February 2026</a:t>
            </a:r>
            <a:endParaRPr lang="en-US" sz="32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59DA47-7C12-113E-962F-F746B0687E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094" y="1346199"/>
            <a:ext cx="11167812" cy="45344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4485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53CCC-6A3A-0D96-DF93-7C9BFCC00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Issuer Credit Limits vs Total LC Amounts Per Issuer: EOM – March 2026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28952B-DD9D-EF56-EED5-86D4E7DDC0BB}"/>
              </a:ext>
            </a:extLst>
          </p:cNvPr>
          <p:cNvSpPr/>
          <p:nvPr/>
        </p:nvSpPr>
        <p:spPr>
          <a:xfrm>
            <a:off x="1002681" y="5582144"/>
            <a:ext cx="7848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As of March 31, 2026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There are a total of 36 banks that have issued LCs.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490064-1679-D98F-A608-505EF129B8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62100"/>
            <a:ext cx="10644188" cy="3880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7715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0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4" descr="Question marks in a line and one question mark is lit">
            <a:extLst>
              <a:ext uri="{FF2B5EF4-FFF2-40B4-BE49-F238E27FC236}">
                <a16:creationId xmlns:a16="http://schemas.microsoft.com/office/drawing/2014/main" id="{6B2C015A-608E-460E-AEF9-3985F55107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80" r="23298" b="7112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9" name="Rectangle 22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6D4A7F-F05A-475E-92CE-D3F0E16C2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3"/>
            <a:ext cx="4023360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dirty="0"/>
              <a:t>Questions?</a:t>
            </a: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37495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487ff0d5-859f-4698-9b9b-079befd22fd5}" enabled="1" method="Standard" siteId="{482dc10d-9180-4c99-816e-70ee2557afd5}" removed="0"/>
  <clbl:label id="{f7f7157e-03dd-4df4-a10b-f59d8fe642d0}" enabled="0" method="" siteId="{f7f7157e-03dd-4df4-a10b-f59d8fe642d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3280</TotalTime>
  <Words>242</Words>
  <Application>Microsoft Office PowerPoint</Application>
  <PresentationFormat>Widescreen</PresentationFormat>
  <Paragraphs>31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Aptos</vt:lpstr>
      <vt:lpstr>Arial</vt:lpstr>
      <vt:lpstr>Calibri</vt:lpstr>
      <vt:lpstr>Calibri Light</vt:lpstr>
      <vt:lpstr>Times New Roman</vt:lpstr>
      <vt:lpstr>Office Theme</vt:lpstr>
      <vt:lpstr>1_Custom Design</vt:lpstr>
      <vt:lpstr>Credit Finance Sub Group Update to the Technical Advisory Committee</vt:lpstr>
      <vt:lpstr>CFSG Membership Application</vt:lpstr>
      <vt:lpstr>General Update</vt:lpstr>
      <vt:lpstr>NPRRs Reviewed</vt:lpstr>
      <vt:lpstr>Monthly Highlights: February 2026 – March 2026</vt:lpstr>
      <vt:lpstr>Available Credit by Type Compared to Total Potential Exposure (TPE): March 2025 to March 2026</vt:lpstr>
      <vt:lpstr>Discretionary Collateral January 2026 – February 2026</vt:lpstr>
      <vt:lpstr>Issuer Credit Limits vs Total LC Amounts Per Issuer: EOM – March 2026</vt:lpstr>
      <vt:lpstr>Questions?</vt:lpstr>
    </vt:vector>
  </TitlesOfParts>
  <Company>Austin Energy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Another credit calculation adjustment proposal</dc:title>
  <dc:creator>Sager, Brenden</dc:creator>
  <cp:lastModifiedBy>Jett L. Price</cp:lastModifiedBy>
  <cp:revision>81</cp:revision>
  <dcterms:created xsi:type="dcterms:W3CDTF">2022-08-01T15:23:51Z</dcterms:created>
  <dcterms:modified xsi:type="dcterms:W3CDTF">2026-04-28T15:18:45Z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084cbda-52b8-46fb-a7b7-cb5bd465ed85_Enabled">
    <vt:lpwstr>true</vt:lpwstr>
  </property>
  <property fmtid="{D5CDD505-2E9C-101B-9397-08002B2CF9AE}" pid="3" name="MSIP_Label_7084cbda-52b8-46fb-a7b7-cb5bd465ed85_SetDate">
    <vt:lpwstr>2024-09-18T20:41:41Z</vt:lpwstr>
  </property>
  <property fmtid="{D5CDD505-2E9C-101B-9397-08002B2CF9AE}" pid="4" name="MSIP_Label_7084cbda-52b8-46fb-a7b7-cb5bd465ed85_Method">
    <vt:lpwstr>Standard</vt:lpwstr>
  </property>
  <property fmtid="{D5CDD505-2E9C-101B-9397-08002B2CF9AE}" pid="5" name="MSIP_Label_7084cbda-52b8-46fb-a7b7-cb5bd465ed85_Name">
    <vt:lpwstr>Internal</vt:lpwstr>
  </property>
  <property fmtid="{D5CDD505-2E9C-101B-9397-08002B2CF9AE}" pid="6" name="MSIP_Label_7084cbda-52b8-46fb-a7b7-cb5bd465ed85_SiteId">
    <vt:lpwstr>0afb747d-bff7-4596-a9fc-950ef9e0ec45</vt:lpwstr>
  </property>
  <property fmtid="{D5CDD505-2E9C-101B-9397-08002B2CF9AE}" pid="7" name="MSIP_Label_7084cbda-52b8-46fb-a7b7-cb5bd465ed85_ActionId">
    <vt:lpwstr>fb0cf853-2bb6-46bc-b0a5-93f16a1c1c2c</vt:lpwstr>
  </property>
  <property fmtid="{D5CDD505-2E9C-101B-9397-08002B2CF9AE}" pid="8" name="MSIP_Label_7084cbda-52b8-46fb-a7b7-cb5bd465ed85_ContentBits">
    <vt:lpwstr>0</vt:lpwstr>
  </property>
</Properties>
</file>