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4"/>
    <p:sldMasterId id="2147483764" r:id="rId5"/>
  </p:sldMasterIdLst>
  <p:notesMasterIdLst>
    <p:notesMasterId r:id="rId8"/>
  </p:notesMasterIdLst>
  <p:handoutMasterIdLst>
    <p:handoutMasterId r:id="rId9"/>
  </p:handoutMasterIdLst>
  <p:sldIdLst>
    <p:sldId id="2147478774" r:id="rId6"/>
    <p:sldId id="214747878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Section" id="{EAADFC70-D61D-4656-8B06-8883CD9AA798}">
          <p14:sldIdLst>
            <p14:sldId id="2147478774"/>
            <p14:sldId id="2147478786"/>
          </p14:sldIdLst>
        </p14:section>
        <p14:section name="Additional Slides" id="{838F9A2D-6F16-460F-A975-BEEE75FC64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E2E846-A41C-7095-E2BA-36D0669FFA49}" name="Drake, Gordon" initials="GD" userId="S::Gordon.Drake@ercot.com::d3aa080c-bd91-4052-98d6-063a86a83a9f" providerId="AD"/>
  <p188:author id="{056B1977-F8EF-E170-2F0A-36EE8C004044}" name="Petro, Nick" initials="RP" userId="S::Robert.Petro@ercot.com::f4669e5d-3df0-43f0-bbe8-5e3e7b0cdbca" providerId="AD"/>
  <p188:author id="{F24CEF7A-2E4C-9E46-94A3-5D31EB18D995}" name="Webster, Trudi" initials="WT" userId="S::trudi.webster@ercot.com::8d3e025b-0265-4fbd-b136-a7bc92c16fd8" providerId="AD"/>
  <p188:author id="{C47093A1-EA94-3DBA-9F8A-473D71E0B634}" name="Chu, Zhengguo" initials="ZC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A1A611C0-580D-8CEE-432E-BD197FCC0B9E}" name="Lyakhovets, Olha" initials="OL" userId="S::Olha.Lyakhovets@ercot.com::166ff867-0cd3-4db8-a739-f40a5de32105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2F6"/>
    <a:srgbClr val="171A1C"/>
    <a:srgbClr val="005763"/>
    <a:srgbClr val="E6EBEF"/>
    <a:srgbClr val="747474"/>
    <a:srgbClr val="B1E5ED"/>
    <a:srgbClr val="E16823"/>
    <a:srgbClr val="9E170D"/>
    <a:srgbClr val="5B6770"/>
    <a:srgbClr val="78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DD9382-9389-4F38-ABEA-0F056103F935}" v="15" dt="2026-04-24T21:13:17.033"/>
    <p1510:client id="{AB42C930-4FA3-4542-A758-9BE347B2EEA7}" v="35" dt="2026-04-24T21:22:48.494"/>
    <p1510:client id="{D4D9F02C-1FB5-13E5-E1FF-94444A165ABA}" v="20" dt="2026-04-24T20:43:00.729"/>
    <p1510:client id="{EFEBB437-FAF1-4CCD-8AB5-65E862789334}" v="37" dt="2026-04-24T21:32:36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78BF-831D-0939-BDD4-8BA3A9244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F68EF1-9999-48FF-45C9-AFA0E24EC9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7E41E2-FA59-A284-A0BE-17AAF6EE6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E5ACB-57D7-ED6A-0649-EB9D055B5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7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9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7517-B5A8-4E1F-B27B-622BE826AB2C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1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 wit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5FFF-DC93-41E9-8B56-8D2A8B7F6D48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8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5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699" y="1466849"/>
            <a:ext cx="10248900" cy="2806677"/>
          </a:xfrm>
        </p:spPr>
        <p:txBody>
          <a:bodyPr>
            <a:normAutofit/>
          </a:bodyPr>
          <a:lstStyle>
            <a:lvl1pPr marL="0" indent="0"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409698" y="4463716"/>
            <a:ext cx="10267867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457200" tIns="182880" rIns="1828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457200" indent="0">
              <a:buNone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7803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303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4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4FF8-A3D3-4599-A16A-3A00C58B5537}" type="datetime4">
              <a:rPr lang="en-US" smtClean="0"/>
              <a:t>April 24,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B4C3-4AF8-491E-B32B-CB7FA6991DE8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63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850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1C13-7F94-4729-9F46-A53B83193E99}" type="datetime4">
              <a:rPr lang="en-US" smtClean="0"/>
              <a:t>April 24,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0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4781F-C11A-4B51-B8FA-D6D1992D50FF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1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16.sv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3B202282-D206-4C18-93B8-D205E285190B}" type="datetime4">
              <a:rPr lang="en-US" smtClean="0"/>
              <a:t>April 24,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57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3" r:id="rId2"/>
    <p:sldLayoutId id="2147483767" r:id="rId3"/>
    <p:sldLayoutId id="2147483748" r:id="rId4"/>
    <p:sldLayoutId id="2147483749" r:id="rId5"/>
    <p:sldLayoutId id="2147483761" r:id="rId6"/>
    <p:sldLayoutId id="2147483762" r:id="rId7"/>
    <p:sldLayoutId id="2147483752" r:id="rId8"/>
    <p:sldLayoutId id="2147483754" r:id="rId9"/>
    <p:sldLayoutId id="2147483768" r:id="rId10"/>
    <p:sldLayoutId id="2147483756" r:id="rId11"/>
    <p:sldLayoutId id="2147483753" r:id="rId12"/>
    <p:sldLayoutId id="2147483770" r:id="rId13"/>
    <p:sldLayoutId id="2147483771" r:id="rId14"/>
    <p:sldLayoutId id="21474837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  <p15:guide id="7" orient="horz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19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tx2"/>
                </a:solidFill>
              </a:rPr>
              <a:t>Market Update </a:t>
            </a:r>
            <a:r>
              <a:rPr lang="en-US" sz="2800" dirty="0"/>
              <a:t>– March 2026</a:t>
            </a:r>
            <a:br>
              <a:rPr lang="en-US" sz="2800" dirty="0"/>
            </a:br>
            <a:br>
              <a:rPr lang="en-US" sz="2800" dirty="0"/>
            </a:br>
            <a:r>
              <a:rPr lang="en-US" b="0" i="1" dirty="0">
                <a:solidFill>
                  <a:schemeClr val="tx2"/>
                </a:solidFill>
              </a:rPr>
              <a:t>Wholesale Market Working Group </a:t>
            </a:r>
            <a:br>
              <a:rPr lang="en-US" b="0" i="1" dirty="0">
                <a:solidFill>
                  <a:schemeClr val="tx2"/>
                </a:solidFill>
              </a:rPr>
            </a:br>
            <a:br>
              <a:rPr lang="en-US" b="0" i="1" dirty="0"/>
            </a:br>
            <a:r>
              <a:rPr lang="en-US" b="0" i="1" dirty="0">
                <a:solidFill>
                  <a:schemeClr val="tx2"/>
                </a:solidFill>
              </a:rPr>
              <a:t>ERCOT Market Analysis</a:t>
            </a:r>
            <a:br>
              <a:rPr lang="en-US" sz="1800" b="0" dirty="0"/>
            </a:br>
            <a:br>
              <a:rPr lang="en-US" b="0" dirty="0"/>
            </a:br>
            <a:r>
              <a:rPr lang="en-US" sz="1400" b="0" dirty="0"/>
              <a:t>April, 2026</a:t>
            </a: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BA8FA-EABD-991A-2A2A-92F5F2CF8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24F5-A630-D76F-37B3-CBF1329FB73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40" tIns="45720" rIns="91440" bIns="45720" anchor="t"/>
          <a:lstStyle/>
          <a:p>
            <a:r>
              <a:rPr lang="en-US" dirty="0"/>
              <a:t>Manual Overrides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21707-56F5-1D5C-FC06-FEB901EC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dirty="0" smtClean="0"/>
              <a:pPr/>
              <a:t>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7E06EAE-A548-B619-D2F1-1FE2BF3070F1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10820400" cy="449988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r>
              <a:rPr lang="en-US" sz="2000" i="1" dirty="0">
                <a:solidFill>
                  <a:schemeClr val="tx2"/>
                </a:solidFill>
              </a:rPr>
              <a:t>No HDL/LDL Overrides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24953"/>
      </p:ext>
    </p:extLst>
  </p:cSld>
  <p:clrMapOvr>
    <a:masterClrMapping/>
  </p:clrMapOvr>
</p:sld>
</file>

<file path=ppt/theme/theme1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A4393E2-984E-4EC6-A57F-55ABEA70BF7E}" vid="{DC19D82D-A86E-431A-8B02-3401DFD6F1FD}"/>
    </a:ext>
  </a:extLst>
</a:theme>
</file>

<file path=ppt/theme/theme2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81C3921-F832-4219-A434-38AF27917B91}" vid="{71A14E5E-F3BA-4FBB-8720-B6B3DBD7DB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5f527160-b6a2-448e-b210-55bbe2178a90"/>
    <ds:schemaRef ds:uri="cf8c9251-373f-4ee3-86cf-d97122226a81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85FF0ED-FE26-4CA4-B5B4-12A608937461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31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Page Design</vt:lpstr>
      <vt:lpstr>Cover</vt:lpstr>
      <vt:lpstr>Market Update – March 2026  Wholesale Market Working Group   ERCOT Market Analysis  April, 2026 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Petro, Nick</cp:lastModifiedBy>
  <cp:revision>15</cp:revision>
  <cp:lastPrinted>2017-10-10T21:31:05Z</cp:lastPrinted>
  <dcterms:created xsi:type="dcterms:W3CDTF">2016-01-21T15:20:31Z</dcterms:created>
  <dcterms:modified xsi:type="dcterms:W3CDTF">2026-04-24T21:37:02Z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Order">
    <vt:r8>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Audience">
    <vt:lpwstr>Public</vt:lpwstr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Dimensions">
    <vt:lpwstr>Default Width</vt:lpwstr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  <property fmtid="{D5CDD505-2E9C-101B-9397-08002B2CF9AE}" pid="13" name="MSIP_Label_7084cbda-52b8-46fb-a7b7-cb5bd465ed85_Enabled">
    <vt:lpwstr>true</vt:lpwstr>
  </property>
  <property fmtid="{D5CDD505-2E9C-101B-9397-08002B2CF9AE}" pid="14" name="MSIP_Label_7084cbda-52b8-46fb-a7b7-cb5bd465ed85_SetDate">
    <vt:lpwstr>2026-04-24T20:29:36Z</vt:lpwstr>
  </property>
  <property fmtid="{D5CDD505-2E9C-101B-9397-08002B2CF9AE}" pid="15" name="MSIP_Label_7084cbda-52b8-46fb-a7b7-cb5bd465ed85_Method">
    <vt:lpwstr>Standard</vt:lpwstr>
  </property>
  <property fmtid="{D5CDD505-2E9C-101B-9397-08002B2CF9AE}" pid="16" name="MSIP_Label_7084cbda-52b8-46fb-a7b7-cb5bd465ed85_Name">
    <vt:lpwstr>Internal</vt:lpwstr>
  </property>
  <property fmtid="{D5CDD505-2E9C-101B-9397-08002B2CF9AE}" pid="17" name="MSIP_Label_7084cbda-52b8-46fb-a7b7-cb5bd465ed85_SiteId">
    <vt:lpwstr>0afb747d-bff7-4596-a9fc-950ef9e0ec45</vt:lpwstr>
  </property>
  <property fmtid="{D5CDD505-2E9C-101B-9397-08002B2CF9AE}" pid="18" name="MSIP_Label_7084cbda-52b8-46fb-a7b7-cb5bd465ed85_ActionId">
    <vt:lpwstr>2010146c-0011-47e0-87c0-aaebb2024fc3</vt:lpwstr>
  </property>
  <property fmtid="{D5CDD505-2E9C-101B-9397-08002B2CF9AE}" pid="19" name="MSIP_Label_7084cbda-52b8-46fb-a7b7-cb5bd465ed85_ContentBits">
    <vt:lpwstr>0</vt:lpwstr>
  </property>
  <property fmtid="{D5CDD505-2E9C-101B-9397-08002B2CF9AE}" pid="20" name="MSIP_Label_7084cbda-52b8-46fb-a7b7-cb5bd465ed85_Tag">
    <vt:lpwstr>10, 3, 0, 2</vt:lpwstr>
  </property>
</Properties>
</file>