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b" ContentType="application/vnd.ms-excel.sheet.binary.macroEnabled.12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3.xml" ContentType="application/vnd.openxmlformats-officedocument.presentationml.notesSl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charts/chart3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924" r:id="rId4"/>
    <p:sldMasterId id="2147483933" r:id="rId5"/>
  </p:sldMasterIdLst>
  <p:notesMasterIdLst>
    <p:notesMasterId r:id="rId14"/>
  </p:notesMasterIdLst>
  <p:handoutMasterIdLst>
    <p:handoutMasterId r:id="rId15"/>
  </p:handoutMasterIdLst>
  <p:sldIdLst>
    <p:sldId id="299" r:id="rId6"/>
    <p:sldId id="271" r:id="rId7"/>
    <p:sldId id="2147478929" r:id="rId8"/>
    <p:sldId id="269" r:id="rId9"/>
    <p:sldId id="2147478978" r:id="rId10"/>
    <p:sldId id="296" r:id="rId11"/>
    <p:sldId id="2147478976" r:id="rId12"/>
    <p:sldId id="2147478977" r:id="rId13"/>
  </p:sldIdLst>
  <p:sldSz cx="12192000" cy="6858000"/>
  <p:notesSz cx="7102475" cy="9388475"/>
  <p:embeddedFontLst>
    <p:embeddedFont>
      <p:font typeface="Georgia" panose="02040502050405020303" pitchFamily="18" charset="0"/>
      <p:regular r:id="rId16"/>
      <p:bold r:id="rId17"/>
      <p:italic r:id="rId18"/>
      <p:boldItalic r:id="rId19"/>
    </p:embeddedFont>
    <p:embeddedFont>
      <p:font typeface="Segoe UI" panose="020B0502040204020203" pitchFamily="34" charset="0"/>
      <p:regular r:id="rId20"/>
      <p:bold r:id="rId21"/>
      <p:italic r:id="rId22"/>
      <p:boldItalic r:id="rId23"/>
    </p:embeddedFont>
  </p:embeddedFontLst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42210E16-8D79-8505-F57C-62CAD3E6CDAD}" name="Rowe, Evan" initials="ER" userId="S::Evan.Rowe@ercot.com::d81abe1c-6950-4df8-9373-68ccbd619277" providerId="AD"/>
  <p188:author id="{06F3794A-CC67-56A5-0FBD-5E0FC58AAB14}" name="Springer, Agee" initials="SA" userId="S::agee.springer@ercot.com::c70aae34-03cc-4ca4-9dc9-ab0f1f0f7e1f" providerId="AD"/>
  <p188:author id="{1DC88E50-52D5-C315-B518-599503BB2D2B}" name="Switzer, Christina" initials="SC" userId="S::christina.switzer@ercot.com::718fdc06-d185-42eb-a781-85958c100b82" providerId="AD"/>
  <p188:author id="{43AC947A-768F-141B-B1A1-8E2AE920FF2F}" name="Billo, Jeffrey" initials="JB" userId="S::Jeff.Billo@ercot.com::c105959f-1c3a-49d3-b6c5-5ffb20d67f2e" providerId="AD"/>
  <p188:author id="{681943A9-36B9-8CCE-5BB5-53154F9E201A}" name="Springer, Agee" initials="AS" userId="S::Agee.Springer@ercot.com::c70aae34-03cc-4ca4-9dc9-ab0f1f0f7e1f" providerId="AD"/>
  <p188:author id="{6AED60BC-6DC8-9208-15EC-10DB2B0CE731}" name="Mereness, Matt" initials="MM" userId="S::matt.mereness@ercot.com::6db1126a-164e-4475-8d86-5dde160acd3b" providerId="AD"/>
  <p188:author id="{179AB2E8-70E7-1118-DF7E-04D0F5F4ED90}" name="Marco Casiraghi" initials="MC" userId="S::marco_casiraghi_mckinsey.com#ext#@ercot.onmicrosoft.com::47a73416-6da1-4b96-9a55-b0aeca28699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63"/>
    <a:srgbClr val="00AEC7"/>
    <a:srgbClr val="890C58"/>
    <a:srgbClr val="CCEFF4"/>
    <a:srgbClr val="7C858C"/>
    <a:srgbClr val="FFFFFF"/>
    <a:srgbClr val="FF8200"/>
    <a:srgbClr val="26D07C"/>
    <a:srgbClr val="99DFE9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font" Target="fonts/font3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font" Target="fonts/font2.fntdata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23" Type="http://schemas.openxmlformats.org/officeDocument/2006/relationships/font" Target="fonts/font8.fntdata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7.fntdata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1.xlsb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2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735334242837655E-2"/>
          <c:y val="0.17827529021558872"/>
          <c:w val="0.96452933151432474"/>
          <c:h val="0.69817578772802658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 w="9525" cmpd="sng" algn="ctr">
              <a:solidFill>
                <a:schemeClr val="bg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9.038142620232173E-2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BEF8-4402-A475-9159C8932B19}"/>
                </c:ext>
              </c:extLst>
            </c:dLbl>
            <c:dLbl>
              <c:idx val="1"/>
              <c:layout>
                <c:manualLayout>
                  <c:x val="0"/>
                  <c:y val="-9.038142620232173E-2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BEF8-4402-A475-9159C8932B19}"/>
                </c:ext>
              </c:extLst>
            </c:dLbl>
            <c:dLbl>
              <c:idx val="2"/>
              <c:layout>
                <c:manualLayout>
                  <c:x val="0"/>
                  <c:y val="-0.21310116086235489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BEF8-4402-A475-9159C8932B19}"/>
                </c:ext>
              </c:extLst>
            </c:dLbl>
            <c:dLbl>
              <c:idx val="3"/>
              <c:layout>
                <c:manualLayout>
                  <c:x val="0"/>
                  <c:y val="-0.26451077943615259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BEF8-4402-A475-9159C8932B19}"/>
                </c:ext>
              </c:extLst>
            </c:dLbl>
            <c:dLbl>
              <c:idx val="4"/>
              <c:layout>
                <c:manualLayout>
                  <c:x val="0"/>
                  <c:y val="-0.26451077943615259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4-BEF8-4402-A475-9159C8932B19}"/>
                </c:ext>
              </c:extLst>
            </c:dLbl>
            <c:dLbl>
              <c:idx val="5"/>
              <c:layout>
                <c:manualLayout>
                  <c:x val="0"/>
                  <c:y val="-0.40464344941956881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BEF8-4402-A475-9159C8932B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Sheet1!$A$1:$F$1</c:f>
              <c:numCache>
                <c:formatCode>General</c:formatCode>
                <c:ptCount val="6"/>
                <c:pt idx="0">
                  <c:v>100</c:v>
                </c:pt>
                <c:pt idx="1">
                  <c:v>100</c:v>
                </c:pt>
                <c:pt idx="2">
                  <c:v>450</c:v>
                </c:pt>
                <c:pt idx="3">
                  <c:v>600</c:v>
                </c:pt>
                <c:pt idx="4">
                  <c:v>600</c:v>
                </c:pt>
                <c:pt idx="5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EF8-4402-A475-9159C8932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932333632"/>
        <c:axId val="1"/>
      </c:barChart>
      <c:catAx>
        <c:axId val="932333632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0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932333632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735334242837655E-2"/>
          <c:y val="0.1307017543859649"/>
          <c:w val="0.96452933151432474"/>
          <c:h val="0.73859649122807014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 w="9525" cmpd="sng" algn="ctr">
              <a:solidFill>
                <a:schemeClr val="bg1"/>
              </a:solidFill>
              <a:prstDash val="solid"/>
            </a:ln>
          </c:spPr>
          <c:invertIfNegative val="0"/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7DAB-4A2F-AAD0-7FDA9AC59B11}"/>
              </c:ext>
            </c:extLst>
          </c:dPt>
          <c:dLbls>
            <c:dLbl>
              <c:idx val="0"/>
              <c:layout>
                <c:manualLayout>
                  <c:x val="0"/>
                  <c:y val="-9.5614035087719304E-2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7DAB-4A2F-AAD0-7FDA9AC59B11}"/>
                </c:ext>
              </c:extLst>
            </c:dLbl>
            <c:dLbl>
              <c:idx val="1"/>
              <c:layout>
                <c:manualLayout>
                  <c:x val="0"/>
                  <c:y val="-9.5614035087719304E-2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7DAB-4A2F-AAD0-7FDA9AC59B11}"/>
                </c:ext>
              </c:extLst>
            </c:dLbl>
            <c:dLbl>
              <c:idx val="2"/>
              <c:layout>
                <c:manualLayout>
                  <c:x val="0"/>
                  <c:y val="-0.22543859649122808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7DAB-4A2F-AAD0-7FDA9AC59B11}"/>
                </c:ext>
              </c:extLst>
            </c:dLbl>
            <c:dLbl>
              <c:idx val="3"/>
              <c:layout>
                <c:manualLayout>
                  <c:x val="0"/>
                  <c:y val="-0.27982456140350875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4-7DAB-4A2F-AAD0-7FDA9AC59B11}"/>
                </c:ext>
              </c:extLst>
            </c:dLbl>
            <c:dLbl>
              <c:idx val="4"/>
              <c:layout>
                <c:manualLayout>
                  <c:x val="0"/>
                  <c:y val="-0.27982456140350875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7DAB-4A2F-AAD0-7FDA9AC59B11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kern="120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7DAB-4A2F-AAD0-7FDA9AC59B1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Sheet1!$A$1:$F$1</c:f>
              <c:numCache>
                <c:formatCode>General</c:formatCode>
                <c:ptCount val="6"/>
                <c:pt idx="0">
                  <c:v>100</c:v>
                </c:pt>
                <c:pt idx="1">
                  <c:v>100</c:v>
                </c:pt>
                <c:pt idx="2">
                  <c:v>450</c:v>
                </c:pt>
                <c:pt idx="3">
                  <c:v>600</c:v>
                </c:pt>
                <c:pt idx="4">
                  <c:v>600</c:v>
                </c:pt>
                <c:pt idx="5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AB-4A2F-AAD0-7FDA9AC59B11}"/>
            </c:ext>
          </c:extLst>
        </c:ser>
        <c:ser>
          <c:idx val="1"/>
          <c:order val="1"/>
          <c:spPr>
            <a:noFill/>
            <a:ln>
              <a:noFill/>
            </a:ln>
          </c:spPr>
          <c:invertIfNegative val="0"/>
          <c:val>
            <c:numRef>
              <c:f>Sheet1!$A$2:$F$2</c:f>
              <c:numCache>
                <c:formatCode>General</c:formatCode>
                <c:ptCount val="6"/>
                <c:pt idx="5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AB-4A2F-AAD0-7FDA9AC59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125592224"/>
        <c:axId val="1"/>
      </c:barChart>
      <c:catAx>
        <c:axId val="1125592224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0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1125592224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0210092283526409E-2"/>
          <c:y val="0.17282958199356913"/>
          <c:w val="0.97957981543294714"/>
          <c:h val="0.70739549839228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B3B3B3"/>
            </a:solidFill>
            <a:ln w="9525" cmpd="sng" algn="ctr">
              <a:solidFill>
                <a:schemeClr val="bg1"/>
              </a:solidFill>
              <a:prstDash val="solid"/>
            </a:ln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 w="9525" cmpd="sng" algn="ctr">
                <a:solidFill>
                  <a:schemeClr val="bg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B1E0-43B6-BD2C-FBCD7B854C7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9525" cmpd="sng" algn="ctr">
                <a:solidFill>
                  <a:schemeClr val="bg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1E0-43B6-BD2C-FBCD7B854C7E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9525" cmpd="sng" algn="ctr">
                <a:solidFill>
                  <a:schemeClr val="bg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B1E0-43B6-BD2C-FBCD7B854C7E}"/>
              </c:ext>
            </c:extLst>
          </c:dPt>
          <c:dLbls>
            <c:dLbl>
              <c:idx val="0"/>
              <c:layout>
                <c:manualLayout>
                  <c:x val="0"/>
                  <c:y val="-8.9228295819935688E-2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B1E0-43B6-BD2C-FBCD7B854C7E}"/>
                </c:ext>
              </c:extLst>
            </c:dLbl>
            <c:dLbl>
              <c:idx val="1"/>
              <c:layout>
                <c:manualLayout>
                  <c:x val="0"/>
                  <c:y val="-0.159967845659164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B1E0-43B6-BD2C-FBCD7B854C7E}"/>
                </c:ext>
              </c:extLst>
            </c:dLbl>
            <c:dLbl>
              <c:idx val="2"/>
              <c:layout>
                <c:manualLayout>
                  <c:x val="0"/>
                  <c:y val="-0.159967845659164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4-B1E0-43B6-BD2C-FBCD7B854C7E}"/>
                </c:ext>
              </c:extLst>
            </c:dLbl>
            <c:dLbl>
              <c:idx val="3"/>
              <c:layout>
                <c:manualLayout>
                  <c:x val="0"/>
                  <c:y val="-0.23070739549839228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B1E0-43B6-BD2C-FBCD7B854C7E}"/>
                </c:ext>
              </c:extLst>
            </c:dLbl>
            <c:dLbl>
              <c:idx val="4"/>
              <c:layout>
                <c:manualLayout>
                  <c:x val="0"/>
                  <c:y val="-0.23070739549839228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B1E0-43B6-BD2C-FBCD7B854C7E}"/>
                </c:ext>
              </c:extLst>
            </c:dLbl>
            <c:dLbl>
              <c:idx val="5"/>
              <c:layout>
                <c:manualLayout>
                  <c:x val="0"/>
                  <c:y val="-0.407556270096463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050" b="1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B1E0-43B6-BD2C-FBCD7B854C7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Sheet1!$A$1:$F$1</c:f>
              <c:numCache>
                <c:formatCode>General</c:formatCode>
                <c:ptCount val="6"/>
                <c:pt idx="0">
                  <c:v>100</c:v>
                </c:pt>
                <c:pt idx="1">
                  <c:v>300</c:v>
                </c:pt>
                <c:pt idx="2">
                  <c:v>300</c:v>
                </c:pt>
                <c:pt idx="3">
                  <c:v>500</c:v>
                </c:pt>
                <c:pt idx="4">
                  <c:v>500</c:v>
                </c:pt>
                <c:pt idx="5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1E0-43B6-BD2C-FBCD7B854C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67679792"/>
        <c:axId val="1"/>
      </c:barChart>
      <c:catAx>
        <c:axId val="67679792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0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67679792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04BC41E-EAC0-4D88-BA59-21A53C68F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B5C4BB-B13C-4942-8E14-023ED14A3D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44B56-56CA-46C2-B040-170EF07B0E91}" type="datetime3">
              <a:rPr lang="en-US" smtClean="0"/>
              <a:t>24 April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221145-1027-4A39-B15A-DD84A26C20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147719-50F5-4089-8123-86F5AF9C88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10F73-99D1-48E7-A408-B5EB5C839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9651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14400" tIns="47114" rIns="94229" bIns="47114" rtlCol="0"/>
          <a:lstStyle>
            <a:lvl1pPr algn="l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14400" bIns="47114" rtlCol="0"/>
          <a:lstStyle>
            <a:lvl1pPr algn="r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fld id="{A4FC4A73-EF24-4DBD-BE03-C4CAACADD3D7}" type="datetime3">
              <a:rPr lang="en-US" smtClean="0"/>
              <a:t>24 April 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2" y="563563"/>
            <a:ext cx="5632450" cy="3168650"/>
          </a:xfrm>
          <a:prstGeom prst="rect">
            <a:avLst/>
          </a:prstGeom>
          <a:noFill/>
          <a:ln w="635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14400" tIns="47114" rIns="94229" bIns="47114" rtlCol="0" anchor="b"/>
          <a:lstStyle>
            <a:lvl1pPr algn="l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14400" bIns="47114" rtlCol="0" anchor="b"/>
          <a:lstStyle>
            <a:lvl1pPr algn="r" rtl="0">
              <a:defRPr sz="900">
                <a:latin typeface="+mn-lt"/>
                <a:cs typeface="Arial" panose="020B0604020202020204" pitchFamily="34" charset="0"/>
              </a:defRPr>
            </a:lvl1pPr>
          </a:lstStyle>
          <a:p>
            <a:fld id="{CF5EBCF4-26FC-4F76-8DA1-52FDDC328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2FEA09E-B533-4D4E-953A-87FE39076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5012" y="4518025"/>
            <a:ext cx="5632450" cy="1000274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006664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lnSpc>
        <a:spcPct val="100000"/>
      </a:lnSpc>
      <a:spcBef>
        <a:spcPts val="300"/>
      </a:spcBef>
      <a:spcAft>
        <a:spcPts val="300"/>
      </a:spcAft>
      <a:defRPr lang="en-US" sz="11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144000" indent="-144000" algn="l" defTabSz="914400" rtl="0" eaLnBrk="1" latinLnBrk="0" hangingPunct="1">
      <a:spcAft>
        <a:spcPts val="300"/>
      </a:spcAft>
      <a:buSzPct val="110000"/>
      <a:buFont typeface="Wingdings" panose="05000000000000000000" pitchFamily="2" charset="2"/>
      <a:buChar char=""/>
      <a:defRPr lang="en-US" sz="1100" kern="1200">
        <a:solidFill>
          <a:schemeClr val="tx1"/>
        </a:solidFill>
        <a:latin typeface="+mn-lt"/>
        <a:ea typeface="+mn-ea"/>
        <a:cs typeface="+mn-cs"/>
      </a:defRPr>
    </a:lvl2pPr>
    <a:lvl3pPr marL="288000" indent="-144000" algn="l" defTabSz="914400" rtl="0" eaLnBrk="1" latinLnBrk="0" hangingPunct="1">
      <a:spcAft>
        <a:spcPts val="300"/>
      </a:spcAft>
      <a:buSzPct val="110000"/>
      <a:buFont typeface="Arial" panose="020B0604020202020204" pitchFamily="34" charset="0"/>
      <a:buChar char="‒"/>
      <a:defRPr lang="en-US" sz="1100" kern="1200">
        <a:solidFill>
          <a:schemeClr val="tx1"/>
        </a:solidFill>
        <a:latin typeface="+mn-lt"/>
        <a:ea typeface="+mn-ea"/>
        <a:cs typeface="+mn-cs"/>
      </a:defRPr>
    </a:lvl3pPr>
    <a:lvl4pPr marL="432000" indent="-144000" algn="l" defTabSz="914400" rtl="0" eaLnBrk="1" latinLnBrk="0" hangingPunct="1">
      <a:spcAft>
        <a:spcPts val="300"/>
      </a:spcAft>
      <a:buSzPct val="100000"/>
      <a:buFont typeface="Arial" panose="020B0604020202020204" pitchFamily="34" charset="0"/>
      <a:buChar char="•"/>
      <a:defRPr lang="en-US" sz="1100" kern="1200">
        <a:solidFill>
          <a:schemeClr val="tx1"/>
        </a:solidFill>
        <a:latin typeface="+mn-lt"/>
        <a:ea typeface="+mn-ea"/>
        <a:cs typeface="+mn-cs"/>
      </a:defRPr>
    </a:lvl4pPr>
    <a:lvl5pPr marL="576000" indent="-144000" algn="l" defTabSz="914400" rtl="0" eaLnBrk="1" latinLnBrk="0" hangingPunct="1">
      <a:spcAft>
        <a:spcPts val="300"/>
      </a:spcAft>
      <a:buFont typeface="Arial" panose="020B0604020202020204" pitchFamily="34" charset="0"/>
      <a:buChar char="̶"/>
      <a:defRPr lang="en-US"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5635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6BC86D71-25BE-417A-BE4C-6D6056A8AE53}" type="datetime3">
              <a:rPr lang="en-US" smtClean="0"/>
              <a:t>24 April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EBCF4-26FC-4F76-8DA1-52FDDC328D4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06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5635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A4FC4A73-EF24-4DBD-BE03-C4CAACADD3D7}" type="datetime3">
              <a:rPr lang="en-US" smtClean="0"/>
              <a:t>24 April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EBCF4-26FC-4F76-8DA1-52FDDC328D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34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DD1E9-FCA0-BC7D-328B-960A21DB7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E730A6-D4F4-DFC3-7CF1-9303FE08A5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35013" y="563563"/>
            <a:ext cx="5632450" cy="31686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21EA3D-7D59-2E80-1AD6-1FD702349E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AD4CC-6496-B7FD-10A3-140C50C3177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F34805-1F01-4BDA-A8CA-FCEA2B4BC8D0}" type="datetime3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 April 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DC604C-0DB2-E9EE-F04E-C73E9C7DC5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5EBCF4-26FC-4F76-8DA1-52FDDC328D4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7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33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8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6915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72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47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19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800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4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5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1622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7843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8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3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5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heme" Target="../theme/theme1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19" Type="http://schemas.openxmlformats.org/officeDocument/2006/relationships/image" Target="../media/image4.svg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D892637-50E4-DD4B-56F0-CFBBD52C73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9964584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04" imgH="405" progId="TCLayout.ActiveDocument.1">
                  <p:embed/>
                </p:oleObj>
              </mc:Choice>
              <mc:Fallback>
                <p:oleObj name="think-cell Slide" r:id="rId5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D892637-50E4-DD4B-56F0-CFBBD52C73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66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C70E188F-7C9B-28D4-86A5-D56573E75D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6839145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7" imgW="404" imgH="405" progId="TCLayout.ActiveDocument.1">
                  <p:embed/>
                </p:oleObj>
              </mc:Choice>
              <mc:Fallback>
                <p:oleObj name="think-cell Slide" r:id="rId17" imgW="404" imgH="405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70E188F-7C9B-28D4-86A5-D56573E75D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581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  <p:sldLayoutId id="2147483946" r:id="rId13"/>
    <p:sldLayoutId id="2147483947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6.xml"/><Relationship Id="rId7" Type="http://schemas.openxmlformats.org/officeDocument/2006/relationships/oleObject" Target="../embeddings/oleObject3.bin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13" Type="http://schemas.openxmlformats.org/officeDocument/2006/relationships/tags" Target="../tags/tag20.xml"/><Relationship Id="rId18" Type="http://schemas.openxmlformats.org/officeDocument/2006/relationships/notesSlide" Target="../notesSlides/notesSlide2.xml"/><Relationship Id="rId3" Type="http://schemas.openxmlformats.org/officeDocument/2006/relationships/tags" Target="../tags/tag10.xml"/><Relationship Id="rId21" Type="http://schemas.openxmlformats.org/officeDocument/2006/relationships/hyperlink" Target="https://www.ercot.com/files/docs/2026/04/23/ERCOT_Batch_Study_Details_ROS_20260423_v2.pptx" TargetMode="External"/><Relationship Id="rId7" Type="http://schemas.openxmlformats.org/officeDocument/2006/relationships/tags" Target="../tags/tag14.xml"/><Relationship Id="rId12" Type="http://schemas.openxmlformats.org/officeDocument/2006/relationships/tags" Target="../tags/tag19.xml"/><Relationship Id="rId17" Type="http://schemas.openxmlformats.org/officeDocument/2006/relationships/slideLayout" Target="../slideLayouts/slideLayout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image" Target="../media/image12.emf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10" Type="http://schemas.openxmlformats.org/officeDocument/2006/relationships/tags" Target="../tags/tag17.xml"/><Relationship Id="rId19" Type="http://schemas.openxmlformats.org/officeDocument/2006/relationships/oleObject" Target="../embeddings/oleObject4.bin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49.xml"/><Relationship Id="rId21" Type="http://schemas.openxmlformats.org/officeDocument/2006/relationships/tags" Target="../tags/tag44.xml"/><Relationship Id="rId42" Type="http://schemas.openxmlformats.org/officeDocument/2006/relationships/tags" Target="../tags/tag65.xml"/><Relationship Id="rId47" Type="http://schemas.openxmlformats.org/officeDocument/2006/relationships/tags" Target="../tags/tag70.xml"/><Relationship Id="rId63" Type="http://schemas.openxmlformats.org/officeDocument/2006/relationships/tags" Target="../tags/tag86.xml"/><Relationship Id="rId68" Type="http://schemas.openxmlformats.org/officeDocument/2006/relationships/tags" Target="../tags/tag91.xml"/><Relationship Id="rId84" Type="http://schemas.openxmlformats.org/officeDocument/2006/relationships/tags" Target="../tags/tag107.xml"/><Relationship Id="rId89" Type="http://schemas.openxmlformats.org/officeDocument/2006/relationships/tags" Target="../tags/tag112.xml"/><Relationship Id="rId16" Type="http://schemas.openxmlformats.org/officeDocument/2006/relationships/tags" Target="../tags/tag39.xml"/><Relationship Id="rId11" Type="http://schemas.openxmlformats.org/officeDocument/2006/relationships/tags" Target="../tags/tag34.xml"/><Relationship Id="rId32" Type="http://schemas.openxmlformats.org/officeDocument/2006/relationships/tags" Target="../tags/tag55.xml"/><Relationship Id="rId37" Type="http://schemas.openxmlformats.org/officeDocument/2006/relationships/tags" Target="../tags/tag60.xml"/><Relationship Id="rId53" Type="http://schemas.openxmlformats.org/officeDocument/2006/relationships/tags" Target="../tags/tag76.xml"/><Relationship Id="rId58" Type="http://schemas.openxmlformats.org/officeDocument/2006/relationships/tags" Target="../tags/tag81.xml"/><Relationship Id="rId74" Type="http://schemas.openxmlformats.org/officeDocument/2006/relationships/tags" Target="../tags/tag97.xml"/><Relationship Id="rId79" Type="http://schemas.openxmlformats.org/officeDocument/2006/relationships/tags" Target="../tags/tag102.xml"/><Relationship Id="rId102" Type="http://schemas.openxmlformats.org/officeDocument/2006/relationships/slideLayout" Target="../slideLayouts/slideLayout9.xml"/><Relationship Id="rId5" Type="http://schemas.openxmlformats.org/officeDocument/2006/relationships/tags" Target="../tags/tag28.xml"/><Relationship Id="rId90" Type="http://schemas.openxmlformats.org/officeDocument/2006/relationships/tags" Target="../tags/tag113.xml"/><Relationship Id="rId95" Type="http://schemas.openxmlformats.org/officeDocument/2006/relationships/tags" Target="../tags/tag118.xml"/><Relationship Id="rId22" Type="http://schemas.openxmlformats.org/officeDocument/2006/relationships/tags" Target="../tags/tag45.xml"/><Relationship Id="rId27" Type="http://schemas.openxmlformats.org/officeDocument/2006/relationships/tags" Target="../tags/tag50.xml"/><Relationship Id="rId43" Type="http://schemas.openxmlformats.org/officeDocument/2006/relationships/tags" Target="../tags/tag66.xml"/><Relationship Id="rId48" Type="http://schemas.openxmlformats.org/officeDocument/2006/relationships/tags" Target="../tags/tag71.xml"/><Relationship Id="rId64" Type="http://schemas.openxmlformats.org/officeDocument/2006/relationships/tags" Target="../tags/tag87.xml"/><Relationship Id="rId69" Type="http://schemas.openxmlformats.org/officeDocument/2006/relationships/tags" Target="../tags/tag92.xml"/><Relationship Id="rId80" Type="http://schemas.openxmlformats.org/officeDocument/2006/relationships/tags" Target="../tags/tag103.xml"/><Relationship Id="rId85" Type="http://schemas.openxmlformats.org/officeDocument/2006/relationships/tags" Target="../tags/tag108.xml"/><Relationship Id="rId12" Type="http://schemas.openxmlformats.org/officeDocument/2006/relationships/tags" Target="../tags/tag35.xml"/><Relationship Id="rId17" Type="http://schemas.openxmlformats.org/officeDocument/2006/relationships/tags" Target="../tags/tag40.xml"/><Relationship Id="rId33" Type="http://schemas.openxmlformats.org/officeDocument/2006/relationships/tags" Target="../tags/tag56.xml"/><Relationship Id="rId38" Type="http://schemas.openxmlformats.org/officeDocument/2006/relationships/tags" Target="../tags/tag61.xml"/><Relationship Id="rId59" Type="http://schemas.openxmlformats.org/officeDocument/2006/relationships/tags" Target="../tags/tag82.xml"/><Relationship Id="rId103" Type="http://schemas.openxmlformats.org/officeDocument/2006/relationships/notesSlide" Target="../notesSlides/notesSlide3.xml"/><Relationship Id="rId20" Type="http://schemas.openxmlformats.org/officeDocument/2006/relationships/tags" Target="../tags/tag43.xml"/><Relationship Id="rId41" Type="http://schemas.openxmlformats.org/officeDocument/2006/relationships/tags" Target="../tags/tag64.xml"/><Relationship Id="rId54" Type="http://schemas.openxmlformats.org/officeDocument/2006/relationships/tags" Target="../tags/tag77.xml"/><Relationship Id="rId62" Type="http://schemas.openxmlformats.org/officeDocument/2006/relationships/tags" Target="../tags/tag85.xml"/><Relationship Id="rId70" Type="http://schemas.openxmlformats.org/officeDocument/2006/relationships/tags" Target="../tags/tag93.xml"/><Relationship Id="rId75" Type="http://schemas.openxmlformats.org/officeDocument/2006/relationships/tags" Target="../tags/tag98.xml"/><Relationship Id="rId83" Type="http://schemas.openxmlformats.org/officeDocument/2006/relationships/tags" Target="../tags/tag106.xml"/><Relationship Id="rId88" Type="http://schemas.openxmlformats.org/officeDocument/2006/relationships/tags" Target="../tags/tag111.xml"/><Relationship Id="rId91" Type="http://schemas.openxmlformats.org/officeDocument/2006/relationships/tags" Target="../tags/tag114.xml"/><Relationship Id="rId96" Type="http://schemas.openxmlformats.org/officeDocument/2006/relationships/tags" Target="../tags/tag119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5" Type="http://schemas.openxmlformats.org/officeDocument/2006/relationships/tags" Target="../tags/tag38.xml"/><Relationship Id="rId23" Type="http://schemas.openxmlformats.org/officeDocument/2006/relationships/tags" Target="../tags/tag46.xml"/><Relationship Id="rId28" Type="http://schemas.openxmlformats.org/officeDocument/2006/relationships/tags" Target="../tags/tag51.xml"/><Relationship Id="rId36" Type="http://schemas.openxmlformats.org/officeDocument/2006/relationships/tags" Target="../tags/tag59.xml"/><Relationship Id="rId49" Type="http://schemas.openxmlformats.org/officeDocument/2006/relationships/tags" Target="../tags/tag72.xml"/><Relationship Id="rId57" Type="http://schemas.openxmlformats.org/officeDocument/2006/relationships/tags" Target="../tags/tag80.xml"/><Relationship Id="rId10" Type="http://schemas.openxmlformats.org/officeDocument/2006/relationships/tags" Target="../tags/tag33.xml"/><Relationship Id="rId31" Type="http://schemas.openxmlformats.org/officeDocument/2006/relationships/tags" Target="../tags/tag54.xml"/><Relationship Id="rId44" Type="http://schemas.openxmlformats.org/officeDocument/2006/relationships/tags" Target="../tags/tag67.xml"/><Relationship Id="rId52" Type="http://schemas.openxmlformats.org/officeDocument/2006/relationships/tags" Target="../tags/tag75.xml"/><Relationship Id="rId60" Type="http://schemas.openxmlformats.org/officeDocument/2006/relationships/tags" Target="../tags/tag83.xml"/><Relationship Id="rId65" Type="http://schemas.openxmlformats.org/officeDocument/2006/relationships/tags" Target="../tags/tag88.xml"/><Relationship Id="rId73" Type="http://schemas.openxmlformats.org/officeDocument/2006/relationships/tags" Target="../tags/tag96.xml"/><Relationship Id="rId78" Type="http://schemas.openxmlformats.org/officeDocument/2006/relationships/tags" Target="../tags/tag101.xml"/><Relationship Id="rId81" Type="http://schemas.openxmlformats.org/officeDocument/2006/relationships/tags" Target="../tags/tag104.xml"/><Relationship Id="rId86" Type="http://schemas.openxmlformats.org/officeDocument/2006/relationships/tags" Target="../tags/tag109.xml"/><Relationship Id="rId94" Type="http://schemas.openxmlformats.org/officeDocument/2006/relationships/tags" Target="../tags/tag117.xml"/><Relationship Id="rId99" Type="http://schemas.openxmlformats.org/officeDocument/2006/relationships/tags" Target="../tags/tag122.xml"/><Relationship Id="rId101" Type="http://schemas.openxmlformats.org/officeDocument/2006/relationships/tags" Target="../tags/tag124.xml"/><Relationship Id="rId4" Type="http://schemas.openxmlformats.org/officeDocument/2006/relationships/tags" Target="../tags/tag27.xml"/><Relationship Id="rId9" Type="http://schemas.openxmlformats.org/officeDocument/2006/relationships/tags" Target="../tags/tag32.xml"/><Relationship Id="rId13" Type="http://schemas.openxmlformats.org/officeDocument/2006/relationships/tags" Target="../tags/tag36.xml"/><Relationship Id="rId18" Type="http://schemas.openxmlformats.org/officeDocument/2006/relationships/tags" Target="../tags/tag41.xml"/><Relationship Id="rId39" Type="http://schemas.openxmlformats.org/officeDocument/2006/relationships/tags" Target="../tags/tag62.xml"/><Relationship Id="rId34" Type="http://schemas.openxmlformats.org/officeDocument/2006/relationships/tags" Target="../tags/tag57.xml"/><Relationship Id="rId50" Type="http://schemas.openxmlformats.org/officeDocument/2006/relationships/tags" Target="../tags/tag73.xml"/><Relationship Id="rId55" Type="http://schemas.openxmlformats.org/officeDocument/2006/relationships/tags" Target="../tags/tag78.xml"/><Relationship Id="rId76" Type="http://schemas.openxmlformats.org/officeDocument/2006/relationships/tags" Target="../tags/tag99.xml"/><Relationship Id="rId97" Type="http://schemas.openxmlformats.org/officeDocument/2006/relationships/tags" Target="../tags/tag120.xml"/><Relationship Id="rId104" Type="http://schemas.openxmlformats.org/officeDocument/2006/relationships/oleObject" Target="../embeddings/oleObject5.bin"/><Relationship Id="rId7" Type="http://schemas.openxmlformats.org/officeDocument/2006/relationships/tags" Target="../tags/tag30.xml"/><Relationship Id="rId71" Type="http://schemas.openxmlformats.org/officeDocument/2006/relationships/tags" Target="../tags/tag94.xml"/><Relationship Id="rId92" Type="http://schemas.openxmlformats.org/officeDocument/2006/relationships/tags" Target="../tags/tag115.xml"/><Relationship Id="rId2" Type="http://schemas.openxmlformats.org/officeDocument/2006/relationships/tags" Target="../tags/tag25.xml"/><Relationship Id="rId29" Type="http://schemas.openxmlformats.org/officeDocument/2006/relationships/tags" Target="../tags/tag52.xml"/><Relationship Id="rId24" Type="http://schemas.openxmlformats.org/officeDocument/2006/relationships/tags" Target="../tags/tag47.xml"/><Relationship Id="rId40" Type="http://schemas.openxmlformats.org/officeDocument/2006/relationships/tags" Target="../tags/tag63.xml"/><Relationship Id="rId45" Type="http://schemas.openxmlformats.org/officeDocument/2006/relationships/tags" Target="../tags/tag68.xml"/><Relationship Id="rId66" Type="http://schemas.openxmlformats.org/officeDocument/2006/relationships/tags" Target="../tags/tag89.xml"/><Relationship Id="rId87" Type="http://schemas.openxmlformats.org/officeDocument/2006/relationships/tags" Target="../tags/tag110.xml"/><Relationship Id="rId61" Type="http://schemas.openxmlformats.org/officeDocument/2006/relationships/tags" Target="../tags/tag84.xml"/><Relationship Id="rId82" Type="http://schemas.openxmlformats.org/officeDocument/2006/relationships/tags" Target="../tags/tag105.xml"/><Relationship Id="rId19" Type="http://schemas.openxmlformats.org/officeDocument/2006/relationships/tags" Target="../tags/tag42.xml"/><Relationship Id="rId14" Type="http://schemas.openxmlformats.org/officeDocument/2006/relationships/tags" Target="../tags/tag37.xml"/><Relationship Id="rId30" Type="http://schemas.openxmlformats.org/officeDocument/2006/relationships/tags" Target="../tags/tag53.xml"/><Relationship Id="rId35" Type="http://schemas.openxmlformats.org/officeDocument/2006/relationships/tags" Target="../tags/tag58.xml"/><Relationship Id="rId56" Type="http://schemas.openxmlformats.org/officeDocument/2006/relationships/tags" Target="../tags/tag79.xml"/><Relationship Id="rId77" Type="http://schemas.openxmlformats.org/officeDocument/2006/relationships/tags" Target="../tags/tag100.xml"/><Relationship Id="rId100" Type="http://schemas.openxmlformats.org/officeDocument/2006/relationships/tags" Target="../tags/tag123.xml"/><Relationship Id="rId105" Type="http://schemas.openxmlformats.org/officeDocument/2006/relationships/image" Target="../media/image1.emf"/><Relationship Id="rId8" Type="http://schemas.openxmlformats.org/officeDocument/2006/relationships/tags" Target="../tags/tag31.xml"/><Relationship Id="rId51" Type="http://schemas.openxmlformats.org/officeDocument/2006/relationships/tags" Target="../tags/tag74.xml"/><Relationship Id="rId72" Type="http://schemas.openxmlformats.org/officeDocument/2006/relationships/tags" Target="../tags/tag95.xml"/><Relationship Id="rId93" Type="http://schemas.openxmlformats.org/officeDocument/2006/relationships/tags" Target="../tags/tag116.xml"/><Relationship Id="rId98" Type="http://schemas.openxmlformats.org/officeDocument/2006/relationships/tags" Target="../tags/tag121.xml"/><Relationship Id="rId3" Type="http://schemas.openxmlformats.org/officeDocument/2006/relationships/tags" Target="../tags/tag26.xml"/><Relationship Id="rId25" Type="http://schemas.openxmlformats.org/officeDocument/2006/relationships/tags" Target="../tags/tag48.xml"/><Relationship Id="rId46" Type="http://schemas.openxmlformats.org/officeDocument/2006/relationships/tags" Target="../tags/tag69.xml"/><Relationship Id="rId67" Type="http://schemas.openxmlformats.org/officeDocument/2006/relationships/tags" Target="../tags/tag9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rcot.com/files/docs/2026/04/17/145PGRR-45-ERCOT-Comments-041726.docx" TargetMode="External"/><Relationship Id="rId3" Type="http://schemas.openxmlformats.org/officeDocument/2006/relationships/oleObject" Target="../embeddings/oleObject6.bin"/><Relationship Id="rId7" Type="http://schemas.openxmlformats.org/officeDocument/2006/relationships/hyperlink" Target="https://www.ercot.com/files/docs/2026/04/23/145PGRR-53-ERCOT-Comments-042326.docx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5.xml"/><Relationship Id="rId6" Type="http://schemas.openxmlformats.org/officeDocument/2006/relationships/hyperlink" Target="https://www.ercot.com/mktrules/issues/NPRR1325" TargetMode="External"/><Relationship Id="rId5" Type="http://schemas.openxmlformats.org/officeDocument/2006/relationships/hyperlink" Target="https://www.ercot.com/mktrules/issues/PGRR145" TargetMode="External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6.xml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7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3" Type="http://schemas.openxmlformats.org/officeDocument/2006/relationships/tags" Target="../tags/tag130.xml"/><Relationship Id="rId21" Type="http://schemas.openxmlformats.org/officeDocument/2006/relationships/oleObject" Target="../embeddings/oleObject8.bin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chart" Target="../charts/chart2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slideLayout" Target="../slideLayouts/slideLayout13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chart" Target="../charts/chart1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image" Target="../media/image13.svg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tags" Target="../tags/tag159.xml"/><Relationship Id="rId18" Type="http://schemas.openxmlformats.org/officeDocument/2006/relationships/image" Target="../media/image13.svg"/><Relationship Id="rId3" Type="http://schemas.openxmlformats.org/officeDocument/2006/relationships/tags" Target="../tags/tag149.xml"/><Relationship Id="rId21" Type="http://schemas.openxmlformats.org/officeDocument/2006/relationships/image" Target="../media/image15.svg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image" Target="../media/image12.emf"/><Relationship Id="rId2" Type="http://schemas.openxmlformats.org/officeDocument/2006/relationships/tags" Target="../tags/tag148.xml"/><Relationship Id="rId16" Type="http://schemas.openxmlformats.org/officeDocument/2006/relationships/oleObject" Target="../embeddings/oleObject9.bin"/><Relationship Id="rId20" Type="http://schemas.openxmlformats.org/officeDocument/2006/relationships/image" Target="../media/image14.svg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5" Type="http://schemas.openxmlformats.org/officeDocument/2006/relationships/tags" Target="../tags/tag151.xml"/><Relationship Id="rId15" Type="http://schemas.openxmlformats.org/officeDocument/2006/relationships/slideLayout" Target="../slideLayouts/slideLayout13.xml"/><Relationship Id="rId10" Type="http://schemas.openxmlformats.org/officeDocument/2006/relationships/tags" Target="../tags/tag156.xml"/><Relationship Id="rId19" Type="http://schemas.openxmlformats.org/officeDocument/2006/relationships/chart" Target="../charts/chart3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tags" Target="../tags/tag1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FC82A3A-0A2D-4C91-9164-E53833C359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572" imgH="588" progId="TCLayout.ActiveDocument.1">
                  <p:embed/>
                </p:oleObj>
              </mc:Choice>
              <mc:Fallback>
                <p:oleObj name="think-cell Slide" r:id="rId7" imgW="572" imgH="588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FC82A3A-0A2D-4C91-9164-E53833C359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108DE052-9238-470A-B7A3-D8EB461E3CE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4400" b="1">
              <a:solidFill>
                <a:schemeClr val="bg1"/>
              </a:solidFill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pic>
        <p:nvPicPr>
          <p:cNvPr id="1026" name="Picture 2" descr="What is ERCOT? | Electric Reliability Council of Texas">
            <a:extLst>
              <a:ext uri="{FF2B5EF4-FFF2-40B4-BE49-F238E27FC236}">
                <a16:creationId xmlns:a16="http://schemas.microsoft.com/office/drawing/2014/main" id="{276453CC-D41C-742E-51DF-E9A8DA587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42" y="4897315"/>
            <a:ext cx="2047351" cy="107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ACBF3670-63C3-6D42-011E-AC3420A91679}"/>
              </a:ext>
            </a:extLst>
          </p:cNvPr>
          <p:cNvSpPr txBox="1">
            <a:spLocks/>
          </p:cNvSpPr>
          <p:nvPr/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Batch Zero Study Update for LLWG</a:t>
            </a:r>
            <a:endParaRPr lang="en-US" sz="1400" dirty="0"/>
          </a:p>
        </p:txBody>
      </p:sp>
      <p:sp>
        <p:nvSpPr>
          <p:cNvPr id="4" name="Documenttype">
            <a:extLst>
              <a:ext uri="{FF2B5EF4-FFF2-40B4-BE49-F238E27FC236}">
                <a16:creationId xmlns:a16="http://schemas.microsoft.com/office/drawing/2014/main" id="{4CEF5D44-C951-2D57-C501-548235B57BCC}"/>
              </a:ext>
            </a:extLst>
          </p:cNvPr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 flipH="1">
            <a:off x="6427363" y="4437743"/>
            <a:ext cx="5455214" cy="2134369"/>
          </a:xfrm>
        </p:spPr>
        <p:txBody>
          <a:bodyPr vert="horz" wrap="square" lIns="274320" tIns="182880" rIns="640080" bIns="182880" anchor="t">
            <a:noAutofit/>
          </a:bodyPr>
          <a:lstStyle/>
          <a:p>
            <a:r>
              <a:rPr lang="en-US" dirty="0">
                <a:cs typeface="Arial"/>
              </a:rPr>
              <a:t>April 24, 2026</a:t>
            </a:r>
          </a:p>
          <a:p>
            <a:r>
              <a:rPr lang="en-US" dirty="0">
                <a:cs typeface="Arial"/>
              </a:rPr>
              <a:t>Matt Mereness</a:t>
            </a:r>
          </a:p>
          <a:p>
            <a:endParaRPr lang="en-US" dirty="0"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068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3DEC2-059F-7FD7-85E4-917F6FB9A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 hidden="1">
            <a:extLst>
              <a:ext uri="{FF2B5EF4-FFF2-40B4-BE49-F238E27FC236}">
                <a16:creationId xmlns:a16="http://schemas.microsoft.com/office/drawing/2014/main" id="{1E98D365-1B26-E8B5-6A28-F2D67ED2011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404" imgH="403" progId="TCLayout.ActiveDocument.1">
                  <p:embed/>
                </p:oleObj>
              </mc:Choice>
              <mc:Fallback>
                <p:oleObj name="think-cell Slide" r:id="rId19" imgW="404" imgH="403" progId="TCLayout.ActiveDocument.1">
                  <p:embed/>
                  <p:pic>
                    <p:nvPicPr>
                      <p:cNvPr id="5" name="Object 6" hidden="1">
                        <a:extLst>
                          <a:ext uri="{FF2B5EF4-FFF2-40B4-BE49-F238E27FC236}">
                            <a16:creationId xmlns:a16="http://schemas.microsoft.com/office/drawing/2014/main" id="{1E98D365-1B26-E8B5-6A28-F2D67ED201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2. Slide Title">
            <a:extLst>
              <a:ext uri="{FF2B5EF4-FFF2-40B4-BE49-F238E27FC236}">
                <a16:creationId xmlns:a16="http://schemas.microsoft.com/office/drawing/2014/main" id="{AA2B72DA-31DA-C6EA-A329-D52700D0732A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>
            <a:noAutofit/>
          </a:bodyPr>
          <a:lstStyle/>
          <a:p>
            <a:r>
              <a:rPr lang="en-US" dirty="0"/>
              <a:t>Agenda from Special ROS Yesterday (</a:t>
            </a:r>
            <a:r>
              <a:rPr lang="en-US" dirty="0">
                <a:hlinkClick r:id="rId21"/>
              </a:rPr>
              <a:t>link</a:t>
            </a:r>
            <a:r>
              <a:rPr lang="en-US" dirty="0"/>
              <a:t> to 70+ slides)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E8AFA5AD-DD47-9C83-108E-845F693A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43A5BF2-5F02-0DF7-EDF8-B3E00EF7A189}"/>
              </a:ext>
            </a:extLst>
          </p:cNvPr>
          <p:cNvSpPr>
            <a:spLocks/>
          </p:cNvSpPr>
          <p:nvPr/>
        </p:nvSpPr>
        <p:spPr>
          <a:xfrm>
            <a:off x="499324" y="1223683"/>
            <a:ext cx="11193353" cy="4953252"/>
          </a:xfrm>
          <a:prstGeom prst="rect">
            <a:avLst/>
          </a:prstGeom>
          <a:solidFill>
            <a:srgbClr val="E6E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FD0E108-6C75-1BD0-5E30-76F0A752F907}"/>
              </a:ext>
            </a:extLst>
          </p:cNvPr>
          <p:cNvCxnSpPr>
            <a:cxnSpLocks/>
          </p:cNvCxnSpPr>
          <p:nvPr/>
        </p:nvCxnSpPr>
        <p:spPr>
          <a:xfrm>
            <a:off x="554736" y="5409217"/>
            <a:ext cx="11082528" cy="0"/>
          </a:xfrm>
          <a:prstGeom prst="line">
            <a:avLst/>
          </a:prstGeom>
          <a:ln w="6350" cap="flat">
            <a:solidFill>
              <a:srgbClr val="7F7F7F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3B67745-34B7-944B-EA92-93D216165FB2}"/>
              </a:ext>
            </a:extLst>
          </p:cNvPr>
          <p:cNvGrpSpPr/>
          <p:nvPr/>
        </p:nvGrpSpPr>
        <p:grpSpPr>
          <a:xfrm>
            <a:off x="554736" y="1405361"/>
            <a:ext cx="11082528" cy="553997"/>
            <a:chOff x="554736" y="1405361"/>
            <a:chExt cx="11082528" cy="553997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0B5B6D9F-9565-F78B-68B8-7E639AFAC199}"/>
                </a:ext>
              </a:extLst>
            </p:cNvPr>
            <p:cNvSpPr txBox="1">
              <a:spLocks/>
            </p:cNvSpPr>
            <p:nvPr/>
          </p:nvSpPr>
          <p:spPr>
            <a:xfrm>
              <a:off x="1022758" y="1405361"/>
              <a:ext cx="2655391" cy="55399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Char char="​"/>
                <a:defRPr lang="en-US" sz="1600" dirty="0">
                  <a:cs typeface="Arial" panose="020B0604020202020204" pitchFamily="34" charset="0"/>
                </a:defRPr>
              </a:lvl1pPr>
              <a:lvl2pPr marL="228600" lvl="1" indent="-22860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Wingdings" panose="05000000000000000000" pitchFamily="2" charset="2"/>
                <a:buChar char=""/>
                <a:defRPr lang="en-US" sz="1600" dirty="0"/>
              </a:lvl2pPr>
              <a:lvl3pPr marL="438912" lvl="2" indent="-210312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Arial" panose="020B0604020202020204" pitchFamily="34" charset="0"/>
                <a:buChar char="‒"/>
                <a:defRPr lang="en-US" sz="1600" dirty="0"/>
              </a:lvl3pPr>
              <a:lvl4pPr marL="594360" lvl="3" indent="-155448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lang="en-US" sz="1600" dirty="0"/>
              </a:lvl4pPr>
              <a:lvl5pPr marL="813816" lvl="4" indent="-146304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̶"/>
                <a:defRPr lang="en-US" sz="1600" dirty="0"/>
              </a:lvl5pPr>
              <a:lvl6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6pPr>
              <a:lvl7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7pPr>
              <a:lvl8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8pPr>
              <a:lvl9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9pPr>
            </a:lstStyle>
            <a:p>
              <a:pPr lvl="0">
                <a:buClr>
                  <a:srgbClr val="000000"/>
                </a:buClr>
                <a:buNone/>
                <a:defRPr/>
              </a:pPr>
              <a:r>
                <a:rPr lang="en-US" sz="1800" b="1">
                  <a:solidFill>
                    <a:srgbClr val="000000"/>
                  </a:solidFill>
                </a:rPr>
                <a:t>Timeline and governance recap</a:t>
              </a: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74268D76-1155-7503-AD58-F5A0FFB1F4C8}"/>
                </a:ext>
              </a:extLst>
            </p:cNvPr>
            <p:cNvSpPr txBox="1"/>
            <p:nvPr>
              <p:custDataLst>
                <p:tags r:id="rId15"/>
              </p:custDataLst>
            </p:nvPr>
          </p:nvSpPr>
          <p:spPr>
            <a:xfrm>
              <a:off x="3924729" y="1405361"/>
              <a:ext cx="7712535" cy="49244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Char char="​"/>
                <a:defRPr lang="en-US" sz="1600" dirty="0">
                  <a:cs typeface="Arial" panose="020B0604020202020204" pitchFamily="34" charset="0"/>
                </a:defRPr>
              </a:lvl1pPr>
              <a:lvl2pPr marL="228600" lvl="1" indent="-22860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Wingdings" panose="05000000000000000000" pitchFamily="2" charset="2"/>
                <a:buChar char=""/>
                <a:defRPr lang="en-US" sz="1600" dirty="0"/>
              </a:lvl2pPr>
              <a:lvl3pPr marL="438912" lvl="2" indent="-210312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Arial" panose="020B0604020202020204" pitchFamily="34" charset="0"/>
                <a:buChar char="‒"/>
                <a:defRPr lang="en-US" sz="1600" dirty="0"/>
              </a:lvl3pPr>
              <a:lvl4pPr marL="594360" lvl="3" indent="-155448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lang="en-US" sz="1600" dirty="0"/>
              </a:lvl4pPr>
              <a:lvl5pPr marL="813816" lvl="4" indent="-146304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̶"/>
                <a:defRPr lang="en-US" sz="1600" dirty="0"/>
              </a:lvl5pPr>
              <a:lvl6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6pPr>
              <a:lvl7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7pPr>
              <a:lvl8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8pPr>
              <a:lvl9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9pPr>
            </a:lstStyle>
            <a:p>
              <a:pPr marL="285750" indent="-28575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/>
                <a:t>Update on timeline and key workshop dates</a:t>
              </a:r>
            </a:p>
            <a:p>
              <a:pPr marL="285750" indent="-28575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/>
                <a:t>Outline PRS/ROS/TAC pathways to June Board with key submission dates</a:t>
              </a:r>
            </a:p>
          </p:txBody>
        </p:sp>
        <p:sp>
          <p:nvSpPr>
            <p:cNvPr id="103" name="TrackerNumBlue 15">
              <a:extLst>
                <a:ext uri="{FF2B5EF4-FFF2-40B4-BE49-F238E27FC236}">
                  <a16:creationId xmlns:a16="http://schemas.microsoft.com/office/drawing/2014/main" id="{F6AB004F-5D16-64FB-7EC6-557095B4B9FF}"/>
                </a:ext>
              </a:extLst>
            </p:cNvPr>
            <p:cNvSpPr>
              <a:spLocks noChangeAspect="1"/>
            </p:cNvSpPr>
            <p:nvPr>
              <p:custDataLst>
                <p:tags r:id="rId16"/>
              </p:custDataLst>
            </p:nvPr>
          </p:nvSpPr>
          <p:spPr>
            <a:xfrm>
              <a:off x="554736" y="1405361"/>
              <a:ext cx="330031" cy="330031"/>
            </a:xfrm>
            <a:prstGeom prst="ellipse">
              <a:avLst/>
            </a:prstGeom>
            <a:solidFill>
              <a:schemeClr val="accent1"/>
            </a:solidFill>
            <a:ln w="6350" cap="sq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sq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1600" b="1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B44C216-03F2-D1B1-26F5-D8FCE188F463}"/>
              </a:ext>
            </a:extLst>
          </p:cNvPr>
          <p:cNvGrpSpPr/>
          <p:nvPr/>
        </p:nvGrpSpPr>
        <p:grpSpPr>
          <a:xfrm>
            <a:off x="554736" y="5511744"/>
            <a:ext cx="11082528" cy="492443"/>
            <a:chOff x="554735" y="5511744"/>
            <a:chExt cx="11082528" cy="492443"/>
          </a:xfrm>
        </p:grpSpPr>
        <p:sp>
          <p:nvSpPr>
            <p:cNvPr id="100" name="TrackerNumBlue 15">
              <a:extLst>
                <a:ext uri="{FF2B5EF4-FFF2-40B4-BE49-F238E27FC236}">
                  <a16:creationId xmlns:a16="http://schemas.microsoft.com/office/drawing/2014/main" id="{3AB600B5-43E6-EC3F-A9F0-67B6F28F6A30}"/>
                </a:ext>
              </a:extLst>
            </p:cNvPr>
            <p:cNvSpPr>
              <a:spLocks noChangeAspect="1"/>
            </p:cNvSpPr>
            <p:nvPr>
              <p:custDataLst>
                <p:tags r:id="rId13"/>
              </p:custDataLst>
            </p:nvPr>
          </p:nvSpPr>
          <p:spPr>
            <a:xfrm>
              <a:off x="554735" y="5511744"/>
              <a:ext cx="330031" cy="330031"/>
            </a:xfrm>
            <a:prstGeom prst="ellipse">
              <a:avLst/>
            </a:prstGeom>
            <a:solidFill>
              <a:schemeClr val="accent1"/>
            </a:solidFill>
            <a:ln w="6350" cap="sq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sq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1600" b="1">
                  <a:solidFill>
                    <a:schemeClr val="bg1"/>
                  </a:solidFill>
                </a:rPr>
                <a:t>7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2A2CAD7-E1FF-AE50-C536-E3ACF2BF4484}"/>
                </a:ext>
              </a:extLst>
            </p:cNvPr>
            <p:cNvGrpSpPr/>
            <p:nvPr/>
          </p:nvGrpSpPr>
          <p:grpSpPr>
            <a:xfrm>
              <a:off x="1022757" y="5511744"/>
              <a:ext cx="10614506" cy="492443"/>
              <a:chOff x="1022758" y="4515214"/>
              <a:chExt cx="10614506" cy="492443"/>
            </a:xfrm>
          </p:grpSpPr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B0E0A186-7D30-A2BF-587C-0EF1157C2A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758" y="4515214"/>
                <a:ext cx="2655391" cy="276998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lvl="0">
                  <a:buClr>
                    <a:srgbClr val="000000"/>
                  </a:buClr>
                  <a:buNone/>
                  <a:defRPr/>
                </a:pPr>
                <a:r>
                  <a:rPr lang="en-US" sz="1800" b="1"/>
                  <a:t>BYOG discussion</a:t>
                </a:r>
                <a:endParaRPr lang="en-US" sz="18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9BF0990-E1C9-2547-C471-A5495BF98590}"/>
                  </a:ext>
                </a:extLst>
              </p:cNvPr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3924729" y="4515214"/>
                <a:ext cx="7712535" cy="49244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/>
                  <a:t>Further discussion of BYOG approach</a:t>
                </a:r>
              </a:p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/>
                  <a:t>Advance discussion on BYOG framework for Batch Zero</a:t>
                </a:r>
              </a:p>
            </p:txBody>
          </p:sp>
        </p:grpSp>
      </p:grp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CBD587A7-2AD3-9449-4F8B-530C04453A52}"/>
              </a:ext>
            </a:extLst>
          </p:cNvPr>
          <p:cNvCxnSpPr>
            <a:cxnSpLocks/>
          </p:cNvCxnSpPr>
          <p:nvPr/>
        </p:nvCxnSpPr>
        <p:spPr>
          <a:xfrm>
            <a:off x="554736" y="4650164"/>
            <a:ext cx="11082528" cy="0"/>
          </a:xfrm>
          <a:prstGeom prst="line">
            <a:avLst/>
          </a:prstGeom>
          <a:ln w="6350" cap="flat">
            <a:solidFill>
              <a:srgbClr val="7F7F7F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8EAA384-392D-4A27-5D5E-C749F12C494B}"/>
              </a:ext>
            </a:extLst>
          </p:cNvPr>
          <p:cNvGrpSpPr/>
          <p:nvPr/>
        </p:nvGrpSpPr>
        <p:grpSpPr>
          <a:xfrm>
            <a:off x="554736" y="2923468"/>
            <a:ext cx="11082528" cy="330031"/>
            <a:chOff x="554735" y="4952224"/>
            <a:chExt cx="11082528" cy="33003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EBA6D4C-5C3B-1B1D-A184-11F50A4C36DA}"/>
                </a:ext>
              </a:extLst>
            </p:cNvPr>
            <p:cNvGrpSpPr/>
            <p:nvPr/>
          </p:nvGrpSpPr>
          <p:grpSpPr>
            <a:xfrm>
              <a:off x="1022757" y="4978740"/>
              <a:ext cx="10614506" cy="276999"/>
              <a:chOff x="1022758" y="3850891"/>
              <a:chExt cx="10614506" cy="276999"/>
            </a:xfrm>
          </p:grpSpPr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BCB3AA25-4238-B5B1-45D5-2CFEA450C9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758" y="3850891"/>
                <a:ext cx="2655391" cy="27699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>
                  <a:buClr>
                    <a:srgbClr val="000000"/>
                  </a:buClr>
                  <a:buNone/>
                  <a:defRPr/>
                </a:pPr>
                <a:r>
                  <a:rPr lang="en-US" sz="1800" b="1">
                    <a:cs typeface="Arial"/>
                  </a:rPr>
                  <a:t>CLR discussion</a:t>
                </a:r>
                <a:endParaRPr lang="en-US" sz="1800" b="1">
                  <a:solidFill>
                    <a:srgbClr val="000000"/>
                  </a:solidFill>
                  <a:cs typeface="Arial"/>
                </a:endParaRP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DB29517E-E313-9337-59A6-A2B40D7A22C9}"/>
                  </a:ext>
                </a:extLst>
              </p:cNvPr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3924729" y="3850891"/>
                <a:ext cx="7712535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/>
                  <a:t>Review revision language for CLR filed on April 17</a:t>
                </a:r>
              </a:p>
            </p:txBody>
          </p:sp>
        </p:grpSp>
        <p:sp>
          <p:nvSpPr>
            <p:cNvPr id="86" name="TrackerNumBlue 15">
              <a:extLst>
                <a:ext uri="{FF2B5EF4-FFF2-40B4-BE49-F238E27FC236}">
                  <a16:creationId xmlns:a16="http://schemas.microsoft.com/office/drawing/2014/main" id="{FB1D90EC-CB35-DBD6-AA6F-B4A2654C9C3E}"/>
                </a:ext>
              </a:extLst>
            </p:cNvPr>
            <p:cNvSpPr>
              <a:spLocks noChangeAspect="1"/>
            </p:cNvSpPr>
            <p:nvPr>
              <p:custDataLst>
                <p:tags r:id="rId11"/>
              </p:custDataLst>
            </p:nvPr>
          </p:nvSpPr>
          <p:spPr>
            <a:xfrm>
              <a:off x="554735" y="4952224"/>
              <a:ext cx="330031" cy="330031"/>
            </a:xfrm>
            <a:prstGeom prst="ellipse">
              <a:avLst/>
            </a:prstGeom>
            <a:solidFill>
              <a:schemeClr val="accent1"/>
            </a:solidFill>
            <a:ln w="6350" cap="sq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sq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1600" b="1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F100CAE-C656-D9DC-6FA2-B84F09703688}"/>
              </a:ext>
            </a:extLst>
          </p:cNvPr>
          <p:cNvGrpSpPr/>
          <p:nvPr/>
        </p:nvGrpSpPr>
        <p:grpSpPr>
          <a:xfrm>
            <a:off x="554736" y="4752691"/>
            <a:ext cx="11082528" cy="330031"/>
            <a:chOff x="554736" y="6465733"/>
            <a:chExt cx="11082528" cy="330031"/>
          </a:xfrm>
        </p:grpSpPr>
        <p:sp>
          <p:nvSpPr>
            <p:cNvPr id="95" name="TrackerNumBlue 15">
              <a:extLst>
                <a:ext uri="{FF2B5EF4-FFF2-40B4-BE49-F238E27FC236}">
                  <a16:creationId xmlns:a16="http://schemas.microsoft.com/office/drawing/2014/main" id="{911000FA-8AA7-A5A4-8036-8CDB5AE81B44}"/>
                </a:ext>
              </a:extLst>
            </p:cNvPr>
            <p:cNvSpPr>
              <a:spLocks noChangeAspect="1"/>
            </p:cNvSpPr>
            <p:nvPr>
              <p:custDataLst>
                <p:tags r:id="rId9"/>
              </p:custDataLst>
            </p:nvPr>
          </p:nvSpPr>
          <p:spPr>
            <a:xfrm>
              <a:off x="554736" y="6465733"/>
              <a:ext cx="330031" cy="330031"/>
            </a:xfrm>
            <a:prstGeom prst="ellipse">
              <a:avLst/>
            </a:prstGeom>
            <a:solidFill>
              <a:schemeClr val="accent1"/>
            </a:solidFill>
            <a:ln w="6350" cap="sq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sq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1600" b="1">
                  <a:solidFill>
                    <a:schemeClr val="bg1"/>
                  </a:solidFill>
                </a:rPr>
                <a:t>6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F6EA2D3-6604-8ACC-7594-A858179796BB}"/>
                </a:ext>
              </a:extLst>
            </p:cNvPr>
            <p:cNvGrpSpPr/>
            <p:nvPr/>
          </p:nvGrpSpPr>
          <p:grpSpPr>
            <a:xfrm>
              <a:off x="1022758" y="6465733"/>
              <a:ext cx="10614506" cy="276999"/>
              <a:chOff x="1022758" y="2074311"/>
              <a:chExt cx="10614506" cy="276999"/>
            </a:xfrm>
          </p:grpSpPr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ABAF1A80-1098-EE61-ACD9-BCBB7FCB95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758" y="2074311"/>
                <a:ext cx="2655391" cy="27699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lvl="0">
                  <a:buClr>
                    <a:srgbClr val="000000"/>
                  </a:buClr>
                  <a:buNone/>
                  <a:defRPr/>
                </a:pPr>
                <a:r>
                  <a:rPr lang="en-US" sz="1800" b="1">
                    <a:cs typeface="Arial"/>
                  </a:rPr>
                  <a:t>Market Comments filed</a:t>
                </a: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4788450F-EDA4-20C3-C752-E27CB961E1FC}"/>
                  </a:ext>
                </a:extLst>
              </p:cNvPr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3924729" y="2074311"/>
                <a:ext cx="7712535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/>
                  <a:t>Review stakeholder comments received</a:t>
                </a:r>
              </a:p>
            </p:txBody>
          </p:sp>
        </p:grp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8E2E3FE-0783-9A5A-0F16-968A583EF7C7}"/>
              </a:ext>
            </a:extLst>
          </p:cNvPr>
          <p:cNvCxnSpPr>
            <a:cxnSpLocks/>
          </p:cNvCxnSpPr>
          <p:nvPr/>
        </p:nvCxnSpPr>
        <p:spPr>
          <a:xfrm>
            <a:off x="554736" y="3356026"/>
            <a:ext cx="11082528" cy="0"/>
          </a:xfrm>
          <a:prstGeom prst="line">
            <a:avLst/>
          </a:prstGeom>
          <a:ln w="6350" cap="flat">
            <a:solidFill>
              <a:srgbClr val="7F7F7F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4E7CF8-3470-952F-AA82-44C23616CDB1}"/>
              </a:ext>
            </a:extLst>
          </p:cNvPr>
          <p:cNvCxnSpPr>
            <a:cxnSpLocks/>
          </p:cNvCxnSpPr>
          <p:nvPr/>
        </p:nvCxnSpPr>
        <p:spPr>
          <a:xfrm>
            <a:off x="554736" y="2061886"/>
            <a:ext cx="11082528" cy="0"/>
          </a:xfrm>
          <a:prstGeom prst="line">
            <a:avLst/>
          </a:prstGeom>
          <a:ln w="6350" cap="flat">
            <a:solidFill>
              <a:srgbClr val="7F7F7F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20119D5-FDA9-A020-C59B-C5FCFBDAD774}"/>
              </a:ext>
            </a:extLst>
          </p:cNvPr>
          <p:cNvGrpSpPr/>
          <p:nvPr/>
        </p:nvGrpSpPr>
        <p:grpSpPr>
          <a:xfrm>
            <a:off x="554736" y="4217606"/>
            <a:ext cx="11082528" cy="330031"/>
            <a:chOff x="554736" y="3813210"/>
            <a:chExt cx="11082528" cy="330031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A8CF60C9-A5DC-BB1D-707D-07947F164BA6}"/>
                </a:ext>
              </a:extLst>
            </p:cNvPr>
            <p:cNvGrpSpPr/>
            <p:nvPr/>
          </p:nvGrpSpPr>
          <p:grpSpPr>
            <a:xfrm>
              <a:off x="1022758" y="3839726"/>
              <a:ext cx="10614506" cy="276999"/>
              <a:chOff x="1022758" y="2430281"/>
              <a:chExt cx="10614506" cy="276999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57D3FBC-FF6C-D162-C297-6F895D0EB4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758" y="2430281"/>
                <a:ext cx="2655391" cy="27699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lvl="0">
                  <a:buClr>
                    <a:srgbClr val="000000"/>
                  </a:buClr>
                  <a:buNone/>
                  <a:defRPr/>
                </a:pPr>
                <a:r>
                  <a:rPr lang="en-US" sz="1800" b="1"/>
                  <a:t>Batch Zero Concepts</a:t>
                </a:r>
                <a:endParaRPr lang="en-US" sz="18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C0D5373-0250-C6F0-00D8-5319CEA75228}"/>
                  </a:ext>
                </a:extLst>
              </p:cNvPr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3924729" y="2430281"/>
                <a:ext cx="7712535" cy="2462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/>
                  <a:t>Detailed review of Batch Zero Concepts</a:t>
                </a:r>
              </a:p>
            </p:txBody>
          </p:sp>
        </p:grpSp>
        <p:sp>
          <p:nvSpPr>
            <p:cNvPr id="25" name="TrackerNumBlue 15">
              <a:extLst>
                <a:ext uri="{FF2B5EF4-FFF2-40B4-BE49-F238E27FC236}">
                  <a16:creationId xmlns:a16="http://schemas.microsoft.com/office/drawing/2014/main" id="{B936A344-C9DF-925E-4F2C-7F26E317200D}"/>
                </a:ext>
              </a:extLst>
            </p:cNvPr>
            <p:cNvSpPr>
              <a:spLocks noChangeAspect="1"/>
            </p:cNvSpPr>
            <p:nvPr>
              <p:custDataLst>
                <p:tags r:id="rId7"/>
              </p:custDataLst>
            </p:nvPr>
          </p:nvSpPr>
          <p:spPr>
            <a:xfrm>
              <a:off x="554736" y="3813210"/>
              <a:ext cx="330031" cy="330031"/>
            </a:xfrm>
            <a:prstGeom prst="ellipse">
              <a:avLst/>
            </a:prstGeom>
            <a:solidFill>
              <a:schemeClr val="accent1"/>
            </a:solidFill>
            <a:ln w="6350" cap="sq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sq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1600" b="1">
                  <a:solidFill>
                    <a:schemeClr val="bg1"/>
                  </a:solidFill>
                </a:rPr>
                <a:t>5</a:t>
              </a:r>
            </a:p>
          </p:txBody>
        </p: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5DFFB72-F2CB-036B-B3A6-570027634238}"/>
              </a:ext>
            </a:extLst>
          </p:cNvPr>
          <p:cNvCxnSpPr>
            <a:cxnSpLocks/>
          </p:cNvCxnSpPr>
          <p:nvPr/>
        </p:nvCxnSpPr>
        <p:spPr>
          <a:xfrm>
            <a:off x="554736" y="4115079"/>
            <a:ext cx="11082528" cy="0"/>
          </a:xfrm>
          <a:prstGeom prst="line">
            <a:avLst/>
          </a:prstGeom>
          <a:ln w="6350" cap="flat">
            <a:solidFill>
              <a:srgbClr val="7F7F7F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>
            <a:extLst>
              <a:ext uri="{FF2B5EF4-FFF2-40B4-BE49-F238E27FC236}">
                <a16:creationId xmlns:a16="http://schemas.microsoft.com/office/drawing/2014/main" id="{76243E5F-7096-07CB-09A5-14B3B2514A4C}"/>
              </a:ext>
            </a:extLst>
          </p:cNvPr>
          <p:cNvGrpSpPr/>
          <p:nvPr/>
        </p:nvGrpSpPr>
        <p:grpSpPr>
          <a:xfrm>
            <a:off x="554736" y="3458553"/>
            <a:ext cx="11082528" cy="553998"/>
            <a:chOff x="554736" y="2854279"/>
            <a:chExt cx="11082528" cy="553998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47F4DBA-3440-9082-5727-4965888A5794}"/>
                </a:ext>
              </a:extLst>
            </p:cNvPr>
            <p:cNvGrpSpPr/>
            <p:nvPr/>
          </p:nvGrpSpPr>
          <p:grpSpPr>
            <a:xfrm>
              <a:off x="1022758" y="2854279"/>
              <a:ext cx="10614506" cy="553998"/>
              <a:chOff x="1022758" y="2074311"/>
              <a:chExt cx="10614506" cy="553998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5BB769-A97A-3B9D-D8E9-8F9E83C7A1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758" y="2074311"/>
                <a:ext cx="2655391" cy="553998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lvl="0">
                  <a:buClr>
                    <a:srgbClr val="000000"/>
                  </a:buClr>
                  <a:buNone/>
                  <a:defRPr/>
                </a:pPr>
                <a:r>
                  <a:rPr lang="en-US" sz="1800" b="1">
                    <a:cs typeface="Arial"/>
                  </a:rPr>
                  <a:t>Feedback from PUCT and ERCOT comments</a:t>
                </a: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587D2AE-C82C-4584-52C3-7558381A1F88}"/>
                  </a:ext>
                </a:extLst>
              </p:cNvPr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3924729" y="2074311"/>
                <a:ext cx="7712535" cy="49244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dirty="0"/>
                  <a:t>Review feedback received from PUCT on April 17 Open Meeting</a:t>
                </a:r>
              </a:p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dirty="0"/>
                  <a:t>Review updated ERCOT comments to PGRR145 filed on April 23</a:t>
                </a:r>
              </a:p>
            </p:txBody>
          </p:sp>
        </p:grpSp>
        <p:sp>
          <p:nvSpPr>
            <p:cNvPr id="6" name="TrackerNumBlue 15">
              <a:extLst>
                <a:ext uri="{FF2B5EF4-FFF2-40B4-BE49-F238E27FC236}">
                  <a16:creationId xmlns:a16="http://schemas.microsoft.com/office/drawing/2014/main" id="{9170E86F-0A3A-FFD8-6BE3-063A957DF21B}"/>
                </a:ext>
              </a:extLst>
            </p:cNvPr>
            <p:cNvSpPr>
              <a:spLocks noChangeAspect="1"/>
            </p:cNvSpPr>
            <p:nvPr>
              <p:custDataLst>
                <p:tags r:id="rId5"/>
              </p:custDataLst>
            </p:nvPr>
          </p:nvSpPr>
          <p:spPr>
            <a:xfrm>
              <a:off x="554736" y="2854279"/>
              <a:ext cx="330031" cy="330030"/>
            </a:xfrm>
            <a:prstGeom prst="ellipse">
              <a:avLst/>
            </a:prstGeom>
            <a:solidFill>
              <a:schemeClr val="accent1"/>
            </a:solidFill>
            <a:ln w="6350" cap="sq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sq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1600" b="1">
                  <a:solidFill>
                    <a:schemeClr val="bg1"/>
                  </a:solidFill>
                </a:rPr>
                <a:t>4</a:t>
              </a: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452D0EA-8633-61F1-EDD0-D8EAFEF336CF}"/>
              </a:ext>
            </a:extLst>
          </p:cNvPr>
          <p:cNvCxnSpPr>
            <a:cxnSpLocks/>
          </p:cNvCxnSpPr>
          <p:nvPr/>
        </p:nvCxnSpPr>
        <p:spPr>
          <a:xfrm>
            <a:off x="554736" y="2820940"/>
            <a:ext cx="11082528" cy="0"/>
          </a:xfrm>
          <a:prstGeom prst="line">
            <a:avLst/>
          </a:prstGeom>
          <a:ln w="6350" cap="flat">
            <a:solidFill>
              <a:srgbClr val="7F7F7F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6D1613A-1CAC-213C-DE48-A1D4D3100A22}"/>
              </a:ext>
            </a:extLst>
          </p:cNvPr>
          <p:cNvGrpSpPr/>
          <p:nvPr/>
        </p:nvGrpSpPr>
        <p:grpSpPr>
          <a:xfrm>
            <a:off x="554736" y="2164414"/>
            <a:ext cx="11082528" cy="553998"/>
            <a:chOff x="554736" y="2134499"/>
            <a:chExt cx="11082528" cy="553998"/>
          </a:xfrm>
        </p:grpSpPr>
        <p:sp>
          <p:nvSpPr>
            <p:cNvPr id="10" name="TrackerNumBlue 15">
              <a:extLst>
                <a:ext uri="{FF2B5EF4-FFF2-40B4-BE49-F238E27FC236}">
                  <a16:creationId xmlns:a16="http://schemas.microsoft.com/office/drawing/2014/main" id="{8A69991A-A7F6-338D-A6A2-A675629D6CF6}"/>
                </a:ext>
              </a:extLst>
            </p:cNvPr>
            <p:cNvSpPr>
              <a:spLocks noChangeAspect="1"/>
            </p:cNvSpPr>
            <p:nvPr>
              <p:custDataLst>
                <p:tags r:id="rId3"/>
              </p:custDataLst>
            </p:nvPr>
          </p:nvSpPr>
          <p:spPr>
            <a:xfrm>
              <a:off x="554736" y="2134499"/>
              <a:ext cx="330031" cy="330030"/>
            </a:xfrm>
            <a:prstGeom prst="ellipse">
              <a:avLst/>
            </a:prstGeom>
            <a:solidFill>
              <a:schemeClr val="accent1"/>
            </a:solidFill>
            <a:ln w="6350" cap="sq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 cap="sq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sz="1600" b="1">
                  <a:solidFill>
                    <a:schemeClr val="bg1"/>
                  </a:solidFill>
                </a:rPr>
                <a:t>2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C55582E-98A7-F334-75DD-B06B66CDADF3}"/>
                </a:ext>
              </a:extLst>
            </p:cNvPr>
            <p:cNvGrpSpPr/>
            <p:nvPr/>
          </p:nvGrpSpPr>
          <p:grpSpPr>
            <a:xfrm>
              <a:off x="1022758" y="2134499"/>
              <a:ext cx="10614506" cy="553998"/>
              <a:chOff x="1022758" y="2074311"/>
              <a:chExt cx="10614506" cy="553998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3E31FD3-B7BD-DB5C-E60C-7458BB33CA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758" y="2074311"/>
                <a:ext cx="2655391" cy="553998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lvl="0">
                  <a:buClr>
                    <a:srgbClr val="000000"/>
                  </a:buClr>
                  <a:buNone/>
                  <a:defRPr/>
                </a:pPr>
                <a:r>
                  <a:rPr lang="en-US" sz="1800" b="1">
                    <a:cs typeface="Arial"/>
                  </a:rPr>
                  <a:t>Year 6 allocation approach</a:t>
                </a: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42BACDA-A5B9-7972-868F-767D5ECA6A90}"/>
                  </a:ext>
                </a:extLst>
              </p:cNvPr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3924729" y="2074311"/>
                <a:ext cx="7712535" cy="49244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lvl1pPr lvl="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Char char="​"/>
                  <a:defRPr lang="en-US" sz="1600" dirty="0">
                    <a:cs typeface="Arial" panose="020B0604020202020204" pitchFamily="34" charset="0"/>
                  </a:defRPr>
                </a:lvl1pPr>
                <a:lvl2pPr marL="228600" lvl="1" indent="-22860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Wingdings" panose="05000000000000000000" pitchFamily="2" charset="2"/>
                  <a:buChar char=""/>
                  <a:defRPr lang="en-US" sz="1600" dirty="0"/>
                </a:lvl2pPr>
                <a:lvl3pPr marL="438912" lvl="2" indent="-210312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10000"/>
                  <a:buFont typeface="Arial" panose="020B0604020202020204" pitchFamily="34" charset="0"/>
                  <a:buChar char="‒"/>
                  <a:defRPr lang="en-US" sz="1600" dirty="0"/>
                </a:lvl3pPr>
                <a:lvl4pPr marL="594360" lvl="3" indent="-155448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•"/>
                  <a:defRPr lang="en-US" sz="1600" dirty="0"/>
                </a:lvl4pPr>
                <a:lvl5pPr marL="813816" lvl="4" indent="-146304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Arial" panose="020B0604020202020204" pitchFamily="34" charset="0"/>
                  <a:buChar char="̶"/>
                  <a:defRPr lang="en-US" sz="1600" dirty="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 marL="285750" indent="-285750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/>
                  <a:t>Review alternative approach for dealing with year 6 allocation and discuss advantages and disadvantages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87862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12036-13FF-1A84-32F2-BD09A3290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Object 2" hidden="1">
            <a:extLst>
              <a:ext uri="{FF2B5EF4-FFF2-40B4-BE49-F238E27FC236}">
                <a16:creationId xmlns:a16="http://schemas.microsoft.com/office/drawing/2014/main" id="{973FDE90-08BA-DEBA-3813-6A1489F2494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050649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4" imgW="404" imgH="405" progId="TCLayout.ActiveDocument.1">
                  <p:embed/>
                </p:oleObj>
              </mc:Choice>
              <mc:Fallback>
                <p:oleObj name="think-cell Slide" r:id="rId104" imgW="404" imgH="405" progId="TCLayout.ActiveDocument.1">
                  <p:embed/>
                  <p:pic>
                    <p:nvPicPr>
                      <p:cNvPr id="81" name="Object 2" hidden="1">
                        <a:extLst>
                          <a:ext uri="{FF2B5EF4-FFF2-40B4-BE49-F238E27FC236}">
                            <a16:creationId xmlns:a16="http://schemas.microsoft.com/office/drawing/2014/main" id="{973FDE90-08BA-DEBA-3813-6A1489F249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2. Slide Title">
            <a:extLst>
              <a:ext uri="{FF2B5EF4-FFF2-40B4-BE49-F238E27FC236}">
                <a16:creationId xmlns:a16="http://schemas.microsoft.com/office/drawing/2014/main" id="{B6889DB6-B537-7632-0CCC-A27059729E0E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257300" y="457200"/>
            <a:ext cx="10401300" cy="3323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>
            <a:noAutofit/>
          </a:bodyPr>
          <a:lstStyle/>
          <a:p>
            <a:r>
              <a:rPr lang="en-US"/>
              <a:t>Batch Zero Revision Request Timeline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8854B94-BECC-A4C9-E338-8CEACB4941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54736" y="1808163"/>
            <a:ext cx="991186" cy="18573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Forums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F763394-FF54-BA59-BA3A-8814665564C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4736" y="4637907"/>
            <a:ext cx="991186" cy="46196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ROS (Reliability and Operations Subcommittee) </a:t>
            </a:r>
          </a:p>
        </p:txBody>
      </p:sp>
      <p:sp>
        <p:nvSpPr>
          <p:cNvPr id="131" name="Text Placeholder 4">
            <a:extLst>
              <a:ext uri="{FF2B5EF4-FFF2-40B4-BE49-F238E27FC236}">
                <a16:creationId xmlns:a16="http://schemas.microsoft.com/office/drawing/2014/main" id="{72846F5B-276E-5312-7E2C-0ED4722399D8}"/>
              </a:ext>
            </a:extLst>
          </p:cNvPr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5754688" y="1328738"/>
            <a:ext cx="5883275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3E296299-5773-4028-B143-277AD23565B4}" type="datetime'''''''''''2''''''''''''0''''''''2''''''''''''''''6''''''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2026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26" name="Text Placeholder 4">
            <a:extLst>
              <a:ext uri="{FF2B5EF4-FFF2-40B4-BE49-F238E27FC236}">
                <a16:creationId xmlns:a16="http://schemas.microsoft.com/office/drawing/2014/main" id="{265EA1B3-B751-24E5-F5E2-03CC949E418C}"/>
              </a:ext>
            </a:extLst>
          </p:cNvPr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5754688" y="1565275"/>
            <a:ext cx="1917700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DFEC6E0A-2ED5-421E-943A-B062578FE2D4}" type="datetime'''''''Q''''''''''''''''''''''''''''''''1''''''''''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Q1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28" name="Text Placeholder 4">
            <a:extLst>
              <a:ext uri="{FF2B5EF4-FFF2-40B4-BE49-F238E27FC236}">
                <a16:creationId xmlns:a16="http://schemas.microsoft.com/office/drawing/2014/main" id="{69017A38-BD05-9346-8999-624083E9957E}"/>
              </a:ext>
            </a:extLst>
          </p:cNvPr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7672388" y="1565275"/>
            <a:ext cx="295751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BC8CA2D1-FFC0-4DDF-9587-941655033DE4}" type="datetime'''''''''''''''''''''''''''Q''''''''''''''''''''''''''2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Q2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38" name="Text Placeholder 4">
            <a:extLst>
              <a:ext uri="{FF2B5EF4-FFF2-40B4-BE49-F238E27FC236}">
                <a16:creationId xmlns:a16="http://schemas.microsoft.com/office/drawing/2014/main" id="{AA24822D-0AC3-FC55-9002-DCD045DF0B75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10629901" y="1565275"/>
            <a:ext cx="100806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2B7F866B-87F8-469E-B6E1-D29AC806C38E}" type="datetime'''''Q''3''''''''''''''''''''''''''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Q3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83" name="Text Placeholder 4">
            <a:extLst>
              <a:ext uri="{FF2B5EF4-FFF2-40B4-BE49-F238E27FC236}">
                <a16:creationId xmlns:a16="http://schemas.microsoft.com/office/drawing/2014/main" id="{D3BB0573-4186-127D-8ACD-BB116B103ED6}"/>
              </a:ext>
            </a:extLst>
          </p:cNvPr>
          <p:cNvSpPr>
            <a:spLocks noGrp="1"/>
          </p:cNvSpPr>
          <p:nvPr>
            <p:custDataLst>
              <p:tags r:id="rId9"/>
            </p:custDataLst>
          </p:nvPr>
        </p:nvSpPr>
        <p:spPr bwMode="auto">
          <a:xfrm>
            <a:off x="5754688" y="1801813"/>
            <a:ext cx="909638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71B9393D-6391-4641-9468-1060D1B60B23}" type="datetime'''''''''''''''''''''''''''''''''F''''e''''''''b''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Feb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Text Placeholder 4">
            <a:extLst>
              <a:ext uri="{FF2B5EF4-FFF2-40B4-BE49-F238E27FC236}">
                <a16:creationId xmlns:a16="http://schemas.microsoft.com/office/drawing/2014/main" id="{B7515A1C-546D-EB8B-351A-42F969E2513E}"/>
              </a:ext>
            </a:extLst>
          </p:cNvPr>
          <p:cNvSpPr>
            <a:spLocks noGrp="1"/>
          </p:cNvSpPr>
          <p:nvPr>
            <p:custDataLst>
              <p:tags r:id="rId10"/>
            </p:custDataLst>
          </p:nvPr>
        </p:nvSpPr>
        <p:spPr bwMode="auto">
          <a:xfrm>
            <a:off x="6664325" y="1801813"/>
            <a:ext cx="100806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8F2E445D-5811-4845-9588-AA2E924C923D}" type="datetime'''''''''''''''M''''''''''''''''a''''''''''''r''''''''''''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Mar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90" name="Text Placeholder 4">
            <a:extLst>
              <a:ext uri="{FF2B5EF4-FFF2-40B4-BE49-F238E27FC236}">
                <a16:creationId xmlns:a16="http://schemas.microsoft.com/office/drawing/2014/main" id="{208EF424-2411-97FB-93B2-A570855AD55E}"/>
              </a:ext>
            </a:extLst>
          </p:cNvPr>
          <p:cNvSpPr>
            <a:spLocks noGrp="1"/>
          </p:cNvSpPr>
          <p:nvPr>
            <p:custDataLst>
              <p:tags r:id="rId11"/>
            </p:custDataLst>
          </p:nvPr>
        </p:nvSpPr>
        <p:spPr bwMode="auto">
          <a:xfrm>
            <a:off x="7672388" y="1801813"/>
            <a:ext cx="974725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22D19FDB-AFEC-4FBA-8013-2B007393C6CD}" type="datetime'''''''''''''''Ap''''''''''''''r''''''''''''''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Apr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34" name="Text Placeholder 4">
            <a:extLst>
              <a:ext uri="{FF2B5EF4-FFF2-40B4-BE49-F238E27FC236}">
                <a16:creationId xmlns:a16="http://schemas.microsoft.com/office/drawing/2014/main" id="{08D3BBF7-295B-BAD0-C781-723E1CC24472}"/>
              </a:ext>
            </a:extLst>
          </p:cNvPr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8647113" y="1801813"/>
            <a:ext cx="100806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498AC88C-4A98-494C-A76D-C80AC574E163}" type="datetime'''''''''''''''M''ay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May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36" name="Text Placeholder 4">
            <a:extLst>
              <a:ext uri="{FF2B5EF4-FFF2-40B4-BE49-F238E27FC236}">
                <a16:creationId xmlns:a16="http://schemas.microsoft.com/office/drawing/2014/main" id="{E5697CF2-6CD0-3F71-B215-5AB791B2F635}"/>
              </a:ext>
            </a:extLst>
          </p:cNvPr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9655175" y="1801813"/>
            <a:ext cx="974725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A12A46E6-6AD6-444C-B063-17AE79DB1410}" type="datetime'''''J''''''''''''''''''''''''''''u''n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Jun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37" name="Text Placeholder 4">
            <a:extLst>
              <a:ext uri="{FF2B5EF4-FFF2-40B4-BE49-F238E27FC236}">
                <a16:creationId xmlns:a16="http://schemas.microsoft.com/office/drawing/2014/main" id="{CCCCFFA4-B690-A9FE-AC27-F85F822BD90F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auto">
          <a:xfrm>
            <a:off x="10629900" y="1801813"/>
            <a:ext cx="1008063" cy="23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6988" rIns="0" bIns="26988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fld id="{E757D571-C5D9-441B-A6EC-77E3AA730126}" type="datetime'''''''''''''''''Ju''''''''''l'''''''''''''''''''''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171A1C"/>
                </a:buClr>
                <a:buSzPct val="100000"/>
                <a:buFont typeface="Segoe UI" panose="020B0502040204020203" pitchFamily="34" charset="0"/>
                <a:buChar char="​"/>
                <a:tabLst/>
                <a:defRPr/>
              </a:pPr>
              <a:t>Jul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9520FFE2-830E-C0BD-A643-35E18D9FCC47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 flipH="1">
            <a:off x="5699125" y="1565275"/>
            <a:ext cx="5938838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B0797784-949A-C4D2-DF81-84BC30D88DAF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 flipH="1">
            <a:off x="5699125" y="1801813"/>
            <a:ext cx="1973263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84E69F7-019F-EB84-B9C8-08804178A5D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 flipH="1">
            <a:off x="7616825" y="1801813"/>
            <a:ext cx="3013075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657E3118-80ED-FD56-021F-4C071BCB127B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 flipH="1">
            <a:off x="10574339" y="1801813"/>
            <a:ext cx="1063625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9A1B82A1-8D18-481B-3EB2-435FE964AF24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5754688" y="2038350"/>
            <a:ext cx="0" cy="3713163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FC9A4FEB-DDD3-CCDD-4573-9A94F159C5AE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1637963" y="2038350"/>
            <a:ext cx="0" cy="3713163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6F99486-BB3C-AB8B-015E-780FA9B65D9F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0629900" y="2038350"/>
            <a:ext cx="0" cy="371316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5E787F3C-5324-B2C4-5DCE-DA2A76B3D6B4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8647113" y="2038350"/>
            <a:ext cx="0" cy="371316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8DB6E3E-A374-FB84-25ED-3E8E0CAFCE0F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6664325" y="2038350"/>
            <a:ext cx="0" cy="371316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81664CDA-7D85-0678-4A8B-C5B1A018832C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7672388" y="2038350"/>
            <a:ext cx="0" cy="371316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9C5E12BD-7C80-A468-F57A-C20FB59F9522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5754688" y="3986213"/>
            <a:ext cx="5883275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9179A8E9-9B67-3937-4F95-6773C109C2CD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5754688" y="5446713"/>
            <a:ext cx="5883275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4BF0E3BA-691E-1130-528B-D218CE7B66D8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5754688" y="5141913"/>
            <a:ext cx="5883275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33CDE175-316B-848A-A3E5-1164AC5B8FF9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5754688" y="4564063"/>
            <a:ext cx="5883275" cy="0"/>
          </a:xfrm>
          <a:prstGeom prst="line">
            <a:avLst/>
          </a:prstGeom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3A1F5A-DCE5-9DF9-CE6D-4EB33F552C4E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5754688" y="5751513"/>
            <a:ext cx="5883275" cy="0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C24697E-BE54-6698-6007-43CE1AEB7158}"/>
              </a:ext>
            </a:extLst>
          </p:cNvPr>
          <p:cNvCxnSpPr/>
          <p:nvPr>
            <p:custDataLst>
              <p:tags r:id="rId30"/>
            </p:custDataLst>
          </p:nvPr>
        </p:nvCxnSpPr>
        <p:spPr bwMode="gray">
          <a:xfrm>
            <a:off x="6762750" y="2038350"/>
            <a:ext cx="0" cy="386715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E0C60F5-3402-51C2-53C4-7A4A899060DB}"/>
              </a:ext>
            </a:extLst>
          </p:cNvPr>
          <p:cNvCxnSpPr/>
          <p:nvPr>
            <p:custDataLst>
              <p:tags r:id="rId31"/>
            </p:custDataLst>
          </p:nvPr>
        </p:nvCxnSpPr>
        <p:spPr bwMode="gray">
          <a:xfrm>
            <a:off x="7834313" y="2038350"/>
            <a:ext cx="0" cy="386715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B0D24E7-B479-C3D5-FA5E-BF51F4A9888B}"/>
              </a:ext>
            </a:extLst>
          </p:cNvPr>
          <p:cNvCxnSpPr/>
          <p:nvPr>
            <p:custDataLst>
              <p:tags r:id="rId32"/>
            </p:custDataLst>
          </p:nvPr>
        </p:nvCxnSpPr>
        <p:spPr bwMode="gray">
          <a:xfrm>
            <a:off x="9655175" y="2038350"/>
            <a:ext cx="0" cy="3867150"/>
          </a:xfrm>
          <a:prstGeom prst="line">
            <a:avLst/>
          </a:prstGeom>
          <a:ln w="19050" cap="flat" cmpd="sng" algn="ctr">
            <a:solidFill>
              <a:srgbClr val="E33B3B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8B35A-328A-BA45-4EC3-0B47493806C3}"/>
              </a:ext>
            </a:extLst>
          </p:cNvPr>
          <p:cNvCxnSpPr/>
          <p:nvPr>
            <p:custDataLst>
              <p:tags r:id="rId33"/>
            </p:custDataLst>
          </p:nvPr>
        </p:nvCxnSpPr>
        <p:spPr bwMode="gray">
          <a:xfrm>
            <a:off x="11020425" y="2038350"/>
            <a:ext cx="0" cy="3867150"/>
          </a:xfrm>
          <a:prstGeom prst="line">
            <a:avLst/>
          </a:prstGeom>
          <a:ln w="19050" cap="flat" cmpd="sng" algn="ctr">
            <a:solidFill>
              <a:srgbClr val="E33B3B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9C5E372-FF6B-AB5D-C45B-13BA8192DC01}"/>
              </a:ext>
            </a:extLst>
          </p:cNvPr>
          <p:cNvCxnSpPr/>
          <p:nvPr>
            <p:custDataLst>
              <p:tags r:id="rId34"/>
            </p:custDataLst>
          </p:nvPr>
        </p:nvCxnSpPr>
        <p:spPr bwMode="auto">
          <a:xfrm>
            <a:off x="5754688" y="2038350"/>
            <a:ext cx="5883275" cy="0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416B804C-EE13-74AA-B884-FC204FD48C30}"/>
              </a:ext>
            </a:extLst>
          </p:cNvPr>
          <p:cNvSpPr/>
          <p:nvPr>
            <p:custDataLst>
              <p:tags r:id="rId35"/>
            </p:custDataLst>
          </p:nvPr>
        </p:nvSpPr>
        <p:spPr bwMode="gray">
          <a:xfrm>
            <a:off x="10931525" y="5816600"/>
            <a:ext cx="177800" cy="177800"/>
          </a:xfrm>
          <a:prstGeom prst="triangle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3" name="Diamond 52">
            <a:extLst>
              <a:ext uri="{FF2B5EF4-FFF2-40B4-BE49-F238E27FC236}">
                <a16:creationId xmlns:a16="http://schemas.microsoft.com/office/drawing/2014/main" id="{47EF1980-F41F-FD99-B332-B518F060FB23}"/>
              </a:ext>
            </a:extLst>
          </p:cNvPr>
          <p:cNvSpPr/>
          <p:nvPr>
            <p:custDataLst>
              <p:tags r:id="rId36"/>
            </p:custDataLst>
          </p:nvPr>
        </p:nvSpPr>
        <p:spPr bwMode="gray">
          <a:xfrm>
            <a:off x="8297863" y="4619625"/>
            <a:ext cx="177800" cy="177800"/>
          </a:xfrm>
          <a:prstGeom prst="diamond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52E4641-54AA-376F-D2D1-C094ED0DCA4C}"/>
              </a:ext>
            </a:extLst>
          </p:cNvPr>
          <p:cNvSpPr/>
          <p:nvPr>
            <p:custDataLst>
              <p:tags r:id="rId37"/>
            </p:custDataLst>
          </p:nvPr>
        </p:nvSpPr>
        <p:spPr bwMode="gray">
          <a:xfrm>
            <a:off x="8753475" y="4041775"/>
            <a:ext cx="177800" cy="177800"/>
          </a:xfrm>
          <a:prstGeom prst="ellipse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9" name="Diamond 48">
            <a:extLst>
              <a:ext uri="{FF2B5EF4-FFF2-40B4-BE49-F238E27FC236}">
                <a16:creationId xmlns:a16="http://schemas.microsoft.com/office/drawing/2014/main" id="{87B05CD8-99E1-7FCF-5B03-1169200CA4D8}"/>
              </a:ext>
            </a:extLst>
          </p:cNvPr>
          <p:cNvSpPr/>
          <p:nvPr>
            <p:custDataLst>
              <p:tags r:id="rId38"/>
            </p:custDataLst>
          </p:nvPr>
        </p:nvSpPr>
        <p:spPr bwMode="gray">
          <a:xfrm>
            <a:off x="8005763" y="4619625"/>
            <a:ext cx="177800" cy="177800"/>
          </a:xfrm>
          <a:prstGeom prst="diamond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5" name="Diamond 264">
            <a:extLst>
              <a:ext uri="{FF2B5EF4-FFF2-40B4-BE49-F238E27FC236}">
                <a16:creationId xmlns:a16="http://schemas.microsoft.com/office/drawing/2014/main" id="{77EFAC83-9A46-6A0D-A0A8-708246C2C915}"/>
              </a:ext>
            </a:extLst>
          </p:cNvPr>
          <p:cNvSpPr/>
          <p:nvPr>
            <p:custDataLst>
              <p:tags r:id="rId39"/>
            </p:custDataLst>
          </p:nvPr>
        </p:nvSpPr>
        <p:spPr bwMode="gray">
          <a:xfrm>
            <a:off x="9339263" y="5197475"/>
            <a:ext cx="177800" cy="177800"/>
          </a:xfrm>
          <a:prstGeom prst="diamond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9FCC1AAC-7A08-E7CB-CC72-5124FC61CD5F}"/>
              </a:ext>
            </a:extLst>
          </p:cNvPr>
          <p:cNvSpPr/>
          <p:nvPr>
            <p:custDataLst>
              <p:tags r:id="rId40"/>
            </p:custDataLst>
          </p:nvPr>
        </p:nvSpPr>
        <p:spPr bwMode="gray">
          <a:xfrm>
            <a:off x="9566275" y="5816600"/>
            <a:ext cx="177800" cy="177800"/>
          </a:xfrm>
          <a:prstGeom prst="triangle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18BF457-9782-E16F-CAD7-1E6C5FE3FF32}"/>
              </a:ext>
            </a:extLst>
          </p:cNvPr>
          <p:cNvSpPr/>
          <p:nvPr>
            <p:custDataLst>
              <p:tags r:id="rId41"/>
            </p:custDataLst>
          </p:nvPr>
        </p:nvSpPr>
        <p:spPr bwMode="gray">
          <a:xfrm>
            <a:off x="8266113" y="4041775"/>
            <a:ext cx="177800" cy="177800"/>
          </a:xfrm>
          <a:prstGeom prst="ellips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7" name="Diamond 26">
            <a:extLst>
              <a:ext uri="{FF2B5EF4-FFF2-40B4-BE49-F238E27FC236}">
                <a16:creationId xmlns:a16="http://schemas.microsoft.com/office/drawing/2014/main" id="{75C488C4-95FD-78C4-A07E-5139D8DDAE99}"/>
              </a:ext>
            </a:extLst>
          </p:cNvPr>
          <p:cNvSpPr/>
          <p:nvPr>
            <p:custDataLst>
              <p:tags r:id="rId42"/>
            </p:custDataLst>
          </p:nvPr>
        </p:nvSpPr>
        <p:spPr bwMode="gray">
          <a:xfrm>
            <a:off x="7616825" y="4619625"/>
            <a:ext cx="177800" cy="177800"/>
          </a:xfrm>
          <a:prstGeom prst="diamond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7" name="Oval 266">
            <a:extLst>
              <a:ext uri="{FF2B5EF4-FFF2-40B4-BE49-F238E27FC236}">
                <a16:creationId xmlns:a16="http://schemas.microsoft.com/office/drawing/2014/main" id="{D4818A42-83F8-B369-328B-DED17E321882}"/>
              </a:ext>
            </a:extLst>
          </p:cNvPr>
          <p:cNvSpPr/>
          <p:nvPr>
            <p:custDataLst>
              <p:tags r:id="rId43"/>
            </p:custDataLst>
          </p:nvPr>
        </p:nvSpPr>
        <p:spPr bwMode="gray">
          <a:xfrm>
            <a:off x="9566275" y="5502275"/>
            <a:ext cx="177800" cy="177800"/>
          </a:xfrm>
          <a:prstGeom prst="ellipse">
            <a:avLst/>
          </a:prstGeom>
          <a:solidFill>
            <a:srgbClr val="FFFFFF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256473A4-EC19-6289-CDD0-9F639EED4624}"/>
              </a:ext>
            </a:extLst>
          </p:cNvPr>
          <p:cNvSpPr/>
          <p:nvPr>
            <p:custDataLst>
              <p:tags r:id="rId44"/>
            </p:custDataLst>
          </p:nvPr>
        </p:nvSpPr>
        <p:spPr bwMode="gray">
          <a:xfrm>
            <a:off x="7745413" y="5816600"/>
            <a:ext cx="177800" cy="177800"/>
          </a:xfrm>
          <a:prstGeom prst="triangle">
            <a:avLst/>
          </a:prstGeom>
          <a:solidFill>
            <a:schemeClr val="accent2"/>
          </a:solidFill>
          <a:ln w="9525" cap="sq" cmpd="sng" algn="ctr">
            <a:solidFill>
              <a:schemeClr val="accent2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E954AB8-EACE-CD42-F2C5-91F5CF6F0083}"/>
              </a:ext>
            </a:extLst>
          </p:cNvPr>
          <p:cNvSpPr/>
          <p:nvPr>
            <p:custDataLst>
              <p:tags r:id="rId45"/>
            </p:custDataLst>
          </p:nvPr>
        </p:nvSpPr>
        <p:spPr bwMode="gray">
          <a:xfrm>
            <a:off x="8039100" y="4041775"/>
            <a:ext cx="177800" cy="177800"/>
          </a:xfrm>
          <a:prstGeom prst="ellips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9FFF94DD-B18A-0A5F-9703-61A941F11845}"/>
              </a:ext>
            </a:extLst>
          </p:cNvPr>
          <p:cNvSpPr/>
          <p:nvPr>
            <p:custDataLst>
              <p:tags r:id="rId46"/>
            </p:custDataLst>
          </p:nvPr>
        </p:nvSpPr>
        <p:spPr bwMode="gray">
          <a:xfrm>
            <a:off x="8948738" y="5197475"/>
            <a:ext cx="177800" cy="177800"/>
          </a:xfrm>
          <a:prstGeom prst="diamond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5" name="Isosceles Triangle 184">
            <a:extLst>
              <a:ext uri="{FF2B5EF4-FFF2-40B4-BE49-F238E27FC236}">
                <a16:creationId xmlns:a16="http://schemas.microsoft.com/office/drawing/2014/main" id="{9FCBBB72-28F4-5747-9FD2-4685534C1DC3}"/>
              </a:ext>
            </a:extLst>
          </p:cNvPr>
          <p:cNvSpPr/>
          <p:nvPr>
            <p:custDataLst>
              <p:tags r:id="rId47"/>
            </p:custDataLst>
          </p:nvPr>
        </p:nvSpPr>
        <p:spPr bwMode="gray">
          <a:xfrm>
            <a:off x="7518400" y="3462338"/>
            <a:ext cx="177800" cy="177800"/>
          </a:xfrm>
          <a:prstGeom prst="triangl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81F3324-AB8A-55E9-BAEF-A55BED52A0C7}"/>
              </a:ext>
            </a:extLst>
          </p:cNvPr>
          <p:cNvSpPr/>
          <p:nvPr>
            <p:custDataLst>
              <p:tags r:id="rId48"/>
            </p:custDataLst>
          </p:nvPr>
        </p:nvSpPr>
        <p:spPr bwMode="gray">
          <a:xfrm>
            <a:off x="8753475" y="4314825"/>
            <a:ext cx="177800" cy="177800"/>
          </a:xfrm>
          <a:prstGeom prst="ellipse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1" name="Diamond 260">
            <a:extLst>
              <a:ext uri="{FF2B5EF4-FFF2-40B4-BE49-F238E27FC236}">
                <a16:creationId xmlns:a16="http://schemas.microsoft.com/office/drawing/2014/main" id="{A2724280-17A8-00D5-EDAD-404D9E8628FD}"/>
              </a:ext>
            </a:extLst>
          </p:cNvPr>
          <p:cNvSpPr/>
          <p:nvPr>
            <p:custDataLst>
              <p:tags r:id="rId49"/>
            </p:custDataLst>
          </p:nvPr>
        </p:nvSpPr>
        <p:spPr bwMode="gray">
          <a:xfrm>
            <a:off x="6705600" y="4619625"/>
            <a:ext cx="177800" cy="177800"/>
          </a:xfrm>
          <a:prstGeom prst="diamond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3" name="Isosceles Triangle 182">
            <a:extLst>
              <a:ext uri="{FF2B5EF4-FFF2-40B4-BE49-F238E27FC236}">
                <a16:creationId xmlns:a16="http://schemas.microsoft.com/office/drawing/2014/main" id="{CE202DAD-3298-687E-0CF5-89DD45395849}"/>
              </a:ext>
            </a:extLst>
          </p:cNvPr>
          <p:cNvSpPr/>
          <p:nvPr>
            <p:custDataLst>
              <p:tags r:id="rId50"/>
            </p:custDataLst>
          </p:nvPr>
        </p:nvSpPr>
        <p:spPr bwMode="gray">
          <a:xfrm>
            <a:off x="7291388" y="3189288"/>
            <a:ext cx="177800" cy="177800"/>
          </a:xfrm>
          <a:prstGeom prst="triangl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3" name="Diamond 262">
            <a:extLst>
              <a:ext uri="{FF2B5EF4-FFF2-40B4-BE49-F238E27FC236}">
                <a16:creationId xmlns:a16="http://schemas.microsoft.com/office/drawing/2014/main" id="{686448A3-DBCB-BE23-9DA9-33AF2993D091}"/>
              </a:ext>
            </a:extLst>
          </p:cNvPr>
          <p:cNvSpPr/>
          <p:nvPr>
            <p:custDataLst>
              <p:tags r:id="rId51"/>
            </p:custDataLst>
          </p:nvPr>
        </p:nvSpPr>
        <p:spPr bwMode="gray">
          <a:xfrm>
            <a:off x="8753475" y="4894263"/>
            <a:ext cx="177800" cy="177800"/>
          </a:xfrm>
          <a:prstGeom prst="diamond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Diamond 39">
            <a:extLst>
              <a:ext uri="{FF2B5EF4-FFF2-40B4-BE49-F238E27FC236}">
                <a16:creationId xmlns:a16="http://schemas.microsoft.com/office/drawing/2014/main" id="{F8120519-E244-0FB7-7116-5645C256E417}"/>
              </a:ext>
            </a:extLst>
          </p:cNvPr>
          <p:cNvSpPr/>
          <p:nvPr>
            <p:custDataLst>
              <p:tags r:id="rId52"/>
            </p:custDataLst>
          </p:nvPr>
        </p:nvSpPr>
        <p:spPr bwMode="gray">
          <a:xfrm>
            <a:off x="8428038" y="5197475"/>
            <a:ext cx="177800" cy="177800"/>
          </a:xfrm>
          <a:prstGeom prst="diamond">
            <a:avLst/>
          </a:prstGeom>
          <a:solidFill>
            <a:srgbClr val="E33B3B"/>
          </a:solidFill>
          <a:ln w="9525" cap="sq" cmpd="sng" algn="ctr">
            <a:solidFill>
              <a:srgbClr val="E33B3B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1" name="Isosceles Triangle 180">
            <a:extLst>
              <a:ext uri="{FF2B5EF4-FFF2-40B4-BE49-F238E27FC236}">
                <a16:creationId xmlns:a16="http://schemas.microsoft.com/office/drawing/2014/main" id="{17AA1629-CD85-5523-24B9-F65E504E3A4E}"/>
              </a:ext>
            </a:extLst>
          </p:cNvPr>
          <p:cNvSpPr/>
          <p:nvPr>
            <p:custDataLst>
              <p:tags r:id="rId53"/>
            </p:custDataLst>
          </p:nvPr>
        </p:nvSpPr>
        <p:spPr bwMode="gray">
          <a:xfrm>
            <a:off x="6835775" y="2914650"/>
            <a:ext cx="177800" cy="177800"/>
          </a:xfrm>
          <a:prstGeom prst="triangl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8" name="Isosceles Triangle 177">
            <a:extLst>
              <a:ext uri="{FF2B5EF4-FFF2-40B4-BE49-F238E27FC236}">
                <a16:creationId xmlns:a16="http://schemas.microsoft.com/office/drawing/2014/main" id="{229878E0-D7B4-0268-FB07-1752CDDB9EBD}"/>
              </a:ext>
            </a:extLst>
          </p:cNvPr>
          <p:cNvSpPr/>
          <p:nvPr>
            <p:custDataLst>
              <p:tags r:id="rId54"/>
            </p:custDataLst>
          </p:nvPr>
        </p:nvSpPr>
        <p:spPr bwMode="gray">
          <a:xfrm>
            <a:off x="6445250" y="2641600"/>
            <a:ext cx="177800" cy="177800"/>
          </a:xfrm>
          <a:prstGeom prst="triangl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2AECEFE-7784-84D9-FDEB-D7237604E212}"/>
              </a:ext>
            </a:extLst>
          </p:cNvPr>
          <p:cNvSpPr/>
          <p:nvPr>
            <p:custDataLst>
              <p:tags r:id="rId55"/>
            </p:custDataLst>
          </p:nvPr>
        </p:nvSpPr>
        <p:spPr bwMode="gray">
          <a:xfrm>
            <a:off x="8201025" y="5502275"/>
            <a:ext cx="177800" cy="177800"/>
          </a:xfrm>
          <a:prstGeom prst="ellipse">
            <a:avLst/>
          </a:prstGeom>
          <a:solidFill>
            <a:srgbClr val="FFFFFF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4" name="Isosceles Triangle 173">
            <a:extLst>
              <a:ext uri="{FF2B5EF4-FFF2-40B4-BE49-F238E27FC236}">
                <a16:creationId xmlns:a16="http://schemas.microsoft.com/office/drawing/2014/main" id="{C4A97F3D-AEC8-D1BC-9CCF-C4A6CC0AA725}"/>
              </a:ext>
            </a:extLst>
          </p:cNvPr>
          <p:cNvSpPr/>
          <p:nvPr>
            <p:custDataLst>
              <p:tags r:id="rId56"/>
            </p:custDataLst>
          </p:nvPr>
        </p:nvSpPr>
        <p:spPr bwMode="gray">
          <a:xfrm>
            <a:off x="6251575" y="2366963"/>
            <a:ext cx="177800" cy="177800"/>
          </a:xfrm>
          <a:prstGeom prst="triangl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2" name="Isosceles Triangle 171">
            <a:extLst>
              <a:ext uri="{FF2B5EF4-FFF2-40B4-BE49-F238E27FC236}">
                <a16:creationId xmlns:a16="http://schemas.microsoft.com/office/drawing/2014/main" id="{0F109413-4C69-ABCF-1144-7A1CA3317CEC}"/>
              </a:ext>
            </a:extLst>
          </p:cNvPr>
          <p:cNvSpPr/>
          <p:nvPr>
            <p:custDataLst>
              <p:tags r:id="rId57"/>
            </p:custDataLst>
          </p:nvPr>
        </p:nvSpPr>
        <p:spPr bwMode="gray">
          <a:xfrm>
            <a:off x="6022975" y="2093913"/>
            <a:ext cx="177800" cy="177800"/>
          </a:xfrm>
          <a:prstGeom prst="triangl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9" name="Isosceles Triangle 188">
            <a:extLst>
              <a:ext uri="{FF2B5EF4-FFF2-40B4-BE49-F238E27FC236}">
                <a16:creationId xmlns:a16="http://schemas.microsoft.com/office/drawing/2014/main" id="{F14A997A-3D21-73D7-E42D-A30A27412EB6}"/>
              </a:ext>
            </a:extLst>
          </p:cNvPr>
          <p:cNvSpPr/>
          <p:nvPr>
            <p:custDataLst>
              <p:tags r:id="rId58"/>
            </p:custDataLst>
          </p:nvPr>
        </p:nvSpPr>
        <p:spPr bwMode="gray">
          <a:xfrm>
            <a:off x="7745413" y="3736975"/>
            <a:ext cx="177800" cy="177800"/>
          </a:xfrm>
          <a:prstGeom prst="triangl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04A9F8D-B962-212F-8A53-C939271E94E6}"/>
              </a:ext>
            </a:extLst>
          </p:cNvPr>
          <p:cNvSpPr/>
          <p:nvPr>
            <p:custDataLst>
              <p:tags r:id="rId59"/>
            </p:custDataLst>
          </p:nvPr>
        </p:nvSpPr>
        <p:spPr bwMode="gray">
          <a:xfrm>
            <a:off x="6673850" y="5816600"/>
            <a:ext cx="177800" cy="177800"/>
          </a:xfrm>
          <a:prstGeom prst="triangle">
            <a:avLst/>
          </a:prstGeom>
          <a:solidFill>
            <a:schemeClr val="accent2"/>
          </a:solidFill>
          <a:ln w="9525" cap="sq" cmpd="sng" algn="ctr">
            <a:solidFill>
              <a:schemeClr val="accent2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BFDD1F37-2E02-E91D-24E6-95766830C3D8}"/>
              </a:ext>
            </a:extLst>
          </p:cNvPr>
          <p:cNvSpPr/>
          <p:nvPr>
            <p:custDataLst>
              <p:tags r:id="rId60"/>
            </p:custDataLst>
          </p:nvPr>
        </p:nvSpPr>
        <p:spPr bwMode="gray">
          <a:xfrm>
            <a:off x="6900863" y="4041775"/>
            <a:ext cx="177800" cy="177800"/>
          </a:xfrm>
          <a:prstGeom prst="ellipse">
            <a:avLst/>
          </a:prstGeom>
          <a:solidFill>
            <a:schemeClr val="accent1"/>
          </a:solidFill>
          <a:ln w="9525" cap="sq" cmpd="sng" algn="ctr">
            <a:solidFill>
              <a:schemeClr val="accent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34" name="LineBasicDefault 19">
            <a:extLst>
              <a:ext uri="{FF2B5EF4-FFF2-40B4-BE49-F238E27FC236}">
                <a16:creationId xmlns:a16="http://schemas.microsoft.com/office/drawing/2014/main" id="{5872F154-506F-7B54-CC0A-F419DE872D22}"/>
              </a:ext>
            </a:extLst>
          </p:cNvPr>
          <p:cNvCxnSpPr>
            <a:cxnSpLocks/>
          </p:cNvCxnSpPr>
          <p:nvPr>
            <p:custDataLst>
              <p:tags r:id="rId61"/>
            </p:custDataLst>
          </p:nvPr>
        </p:nvCxnSpPr>
        <p:spPr>
          <a:xfrm>
            <a:off x="554735" y="2038350"/>
            <a:ext cx="5232613" cy="0"/>
          </a:xfrm>
          <a:prstGeom prst="straightConnector1">
            <a:avLst/>
          </a:prstGeom>
          <a:ln w="1270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LineBasicDefault 19">
            <a:extLst>
              <a:ext uri="{FF2B5EF4-FFF2-40B4-BE49-F238E27FC236}">
                <a16:creationId xmlns:a16="http://schemas.microsoft.com/office/drawing/2014/main" id="{F996F348-C75F-0631-98EC-05C2D10EA378}"/>
              </a:ext>
            </a:extLst>
          </p:cNvPr>
          <p:cNvCxnSpPr>
            <a:cxnSpLocks/>
          </p:cNvCxnSpPr>
          <p:nvPr>
            <p:custDataLst>
              <p:tags r:id="rId62"/>
            </p:custDataLst>
          </p:nvPr>
        </p:nvCxnSpPr>
        <p:spPr>
          <a:xfrm>
            <a:off x="554735" y="5751513"/>
            <a:ext cx="5232613" cy="0"/>
          </a:xfrm>
          <a:prstGeom prst="straightConnector1">
            <a:avLst/>
          </a:prstGeom>
          <a:ln w="1270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GreyLineSeparatorDefault 165">
            <a:extLst>
              <a:ext uri="{FF2B5EF4-FFF2-40B4-BE49-F238E27FC236}">
                <a16:creationId xmlns:a16="http://schemas.microsoft.com/office/drawing/2014/main" id="{A035F2AE-F0DF-92EC-B74E-11E5B68E0623}"/>
              </a:ext>
            </a:extLst>
          </p:cNvPr>
          <p:cNvCxnSpPr>
            <a:cxnSpLocks/>
          </p:cNvCxnSpPr>
          <p:nvPr>
            <p:custDataLst>
              <p:tags r:id="rId63"/>
            </p:custDataLst>
          </p:nvPr>
        </p:nvCxnSpPr>
        <p:spPr>
          <a:xfrm>
            <a:off x="554736" y="3987800"/>
            <a:ext cx="5199950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GreyLineSeparatorDefault 165">
            <a:extLst>
              <a:ext uri="{FF2B5EF4-FFF2-40B4-BE49-F238E27FC236}">
                <a16:creationId xmlns:a16="http://schemas.microsoft.com/office/drawing/2014/main" id="{96292BBD-7ADD-9461-8703-21DEBBD67BAB}"/>
              </a:ext>
            </a:extLst>
          </p:cNvPr>
          <p:cNvCxnSpPr>
            <a:cxnSpLocks/>
          </p:cNvCxnSpPr>
          <p:nvPr>
            <p:custDataLst>
              <p:tags r:id="rId64"/>
            </p:custDataLst>
          </p:nvPr>
        </p:nvCxnSpPr>
        <p:spPr>
          <a:xfrm>
            <a:off x="554736" y="4568825"/>
            <a:ext cx="5199950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GreyLineSeparatorDefault 165">
            <a:extLst>
              <a:ext uri="{FF2B5EF4-FFF2-40B4-BE49-F238E27FC236}">
                <a16:creationId xmlns:a16="http://schemas.microsoft.com/office/drawing/2014/main" id="{F52B252E-FDCC-9135-0957-95FBA592DF73}"/>
              </a:ext>
            </a:extLst>
          </p:cNvPr>
          <p:cNvCxnSpPr>
            <a:cxnSpLocks/>
          </p:cNvCxnSpPr>
          <p:nvPr>
            <p:custDataLst>
              <p:tags r:id="rId65"/>
            </p:custDataLst>
          </p:nvPr>
        </p:nvCxnSpPr>
        <p:spPr>
          <a:xfrm>
            <a:off x="554736" y="5143500"/>
            <a:ext cx="5199950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GreyLineSeparatorDefault 165">
            <a:extLst>
              <a:ext uri="{FF2B5EF4-FFF2-40B4-BE49-F238E27FC236}">
                <a16:creationId xmlns:a16="http://schemas.microsoft.com/office/drawing/2014/main" id="{8E3A18BA-8CC9-B26E-4893-752A0C76D2FB}"/>
              </a:ext>
            </a:extLst>
          </p:cNvPr>
          <p:cNvCxnSpPr>
            <a:cxnSpLocks/>
          </p:cNvCxnSpPr>
          <p:nvPr>
            <p:custDataLst>
              <p:tags r:id="rId66"/>
            </p:custDataLst>
          </p:nvPr>
        </p:nvCxnSpPr>
        <p:spPr>
          <a:xfrm>
            <a:off x="554736" y="5448300"/>
            <a:ext cx="5199950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882604F4-CE9E-AC9E-124C-EF95C861E9D9}"/>
              </a:ext>
            </a:extLst>
          </p:cNvPr>
          <p:cNvSpPr txBox="1">
            <a:spLocks/>
          </p:cNvSpPr>
          <p:nvPr>
            <p:custDataLst>
              <p:tags r:id="rId67"/>
            </p:custDataLst>
          </p:nvPr>
        </p:nvSpPr>
        <p:spPr>
          <a:xfrm>
            <a:off x="6232467" y="2066130"/>
            <a:ext cx="501951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Workshop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#2 Feb 12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C5D1F391-AB51-0D73-0817-6DA81AE72B2B}"/>
              </a:ext>
            </a:extLst>
          </p:cNvPr>
          <p:cNvSpPr txBox="1">
            <a:spLocks/>
          </p:cNvSpPr>
          <p:nvPr>
            <p:custDataLst>
              <p:tags r:id="rId68"/>
            </p:custDataLst>
          </p:nvPr>
        </p:nvSpPr>
        <p:spPr>
          <a:xfrm>
            <a:off x="7023099" y="2878138"/>
            <a:ext cx="56561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Workshop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#4 Mar 10</a:t>
            </a:r>
            <a:endParaRPr kumimoji="0" lang="en-US" sz="800" b="0" i="1" u="none" strike="noStrike" kern="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3A6A4834-5CC3-CFA5-A968-B7CE7FAFBCCE}"/>
              </a:ext>
            </a:extLst>
          </p:cNvPr>
          <p:cNvSpPr txBox="1">
            <a:spLocks/>
          </p:cNvSpPr>
          <p:nvPr>
            <p:custDataLst>
              <p:tags r:id="rId69"/>
            </p:custDataLst>
          </p:nvPr>
        </p:nvSpPr>
        <p:spPr>
          <a:xfrm>
            <a:off x="7474813" y="3133725"/>
            <a:ext cx="56561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Workshop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#5 Mar 24</a:t>
            </a:r>
            <a:endParaRPr kumimoji="0" lang="en-US" sz="800" b="0" i="1" u="none" strike="noStrike" kern="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A57390CD-4FEA-46D8-D6F0-F0ADE852DE70}"/>
              </a:ext>
            </a:extLst>
          </p:cNvPr>
          <p:cNvSpPr txBox="1">
            <a:spLocks/>
          </p:cNvSpPr>
          <p:nvPr>
            <p:custDataLst>
              <p:tags r:id="rId70"/>
            </p:custDataLst>
          </p:nvPr>
        </p:nvSpPr>
        <p:spPr>
          <a:xfrm>
            <a:off x="7719270" y="3409950"/>
            <a:ext cx="56561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Workshop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#6 Mar 30</a:t>
            </a:r>
            <a:endParaRPr kumimoji="0" lang="en-US" sz="800" b="0" i="1" u="none" strike="noStrike" kern="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0B918CB3-3104-A324-F079-B129E57822CD}"/>
              </a:ext>
            </a:extLst>
          </p:cNvPr>
          <p:cNvSpPr txBox="1">
            <a:spLocks/>
          </p:cNvSpPr>
          <p:nvPr>
            <p:custDataLst>
              <p:tags r:id="rId71"/>
            </p:custDataLst>
          </p:nvPr>
        </p:nvSpPr>
        <p:spPr>
          <a:xfrm>
            <a:off x="6267886" y="4009232"/>
            <a:ext cx="615682" cy="2476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PRS Update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3/11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71D2FD71-73ED-E7CF-C2B3-84F0C3949AED}"/>
              </a:ext>
            </a:extLst>
          </p:cNvPr>
          <p:cNvSpPr txBox="1">
            <a:spLocks/>
          </p:cNvSpPr>
          <p:nvPr>
            <p:custDataLst>
              <p:tags r:id="rId72"/>
            </p:custDataLst>
          </p:nvPr>
        </p:nvSpPr>
        <p:spPr>
          <a:xfrm>
            <a:off x="8978787" y="4882717"/>
            <a:ext cx="500062" cy="246063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ROS Vote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5/7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E21CBC7C-1F40-B920-5A6C-C7F0E97C5945}"/>
              </a:ext>
            </a:extLst>
          </p:cNvPr>
          <p:cNvSpPr txBox="1">
            <a:spLocks/>
          </p:cNvSpPr>
          <p:nvPr>
            <p:custDataLst>
              <p:tags r:id="rId73"/>
            </p:custDataLst>
          </p:nvPr>
        </p:nvSpPr>
        <p:spPr>
          <a:xfrm>
            <a:off x="9832975" y="5476875"/>
            <a:ext cx="615682" cy="24606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Board  Vote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6/1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E65B1A-24B2-CBDD-3556-B98E1A633B5B}"/>
              </a:ext>
            </a:extLst>
          </p:cNvPr>
          <p:cNvSpPr txBox="1">
            <a:spLocks/>
          </p:cNvSpPr>
          <p:nvPr>
            <p:custDataLst>
              <p:tags r:id="rId74"/>
            </p:custDataLst>
          </p:nvPr>
        </p:nvSpPr>
        <p:spPr>
          <a:xfrm>
            <a:off x="5453812" y="5799931"/>
            <a:ext cx="1133475" cy="36988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3/4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ERCOT files Batch Zero Revision Request(s)</a:t>
            </a: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2" name="GreyLineSeparatorDefault 165">
            <a:extLst>
              <a:ext uri="{FF2B5EF4-FFF2-40B4-BE49-F238E27FC236}">
                <a16:creationId xmlns:a16="http://schemas.microsoft.com/office/drawing/2014/main" id="{10BF5C96-400B-0D51-7AED-3D022F12A5CA}"/>
              </a:ext>
            </a:extLst>
          </p:cNvPr>
          <p:cNvCxnSpPr>
            <a:cxnSpLocks/>
          </p:cNvCxnSpPr>
          <p:nvPr>
            <p:custDataLst>
              <p:tags r:id="rId75"/>
            </p:custDataLst>
          </p:nvPr>
        </p:nvCxnSpPr>
        <p:spPr>
          <a:xfrm>
            <a:off x="5753989" y="3128963"/>
            <a:ext cx="5883275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reyLineSeparatorDefault 165">
            <a:extLst>
              <a:ext uri="{FF2B5EF4-FFF2-40B4-BE49-F238E27FC236}">
                <a16:creationId xmlns:a16="http://schemas.microsoft.com/office/drawing/2014/main" id="{EEF955DA-52B4-A7E8-98E8-AC2E7D7B7C6D}"/>
              </a:ext>
            </a:extLst>
          </p:cNvPr>
          <p:cNvCxnSpPr>
            <a:cxnSpLocks/>
          </p:cNvCxnSpPr>
          <p:nvPr>
            <p:custDataLst>
              <p:tags r:id="rId76"/>
            </p:custDataLst>
          </p:nvPr>
        </p:nvCxnSpPr>
        <p:spPr>
          <a:xfrm>
            <a:off x="5753989" y="3676650"/>
            <a:ext cx="5883275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reyLineSeparatorDefault 165">
            <a:extLst>
              <a:ext uri="{FF2B5EF4-FFF2-40B4-BE49-F238E27FC236}">
                <a16:creationId xmlns:a16="http://schemas.microsoft.com/office/drawing/2014/main" id="{0B65B8A9-CBCD-C140-497D-E639FCDDAEE3}"/>
              </a:ext>
            </a:extLst>
          </p:cNvPr>
          <p:cNvCxnSpPr>
            <a:cxnSpLocks/>
          </p:cNvCxnSpPr>
          <p:nvPr>
            <p:custDataLst>
              <p:tags r:id="rId77"/>
            </p:custDataLst>
          </p:nvPr>
        </p:nvCxnSpPr>
        <p:spPr>
          <a:xfrm>
            <a:off x="5753989" y="3395663"/>
            <a:ext cx="5881079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GreyLineSeparatorDefault 165">
            <a:extLst>
              <a:ext uri="{FF2B5EF4-FFF2-40B4-BE49-F238E27FC236}">
                <a16:creationId xmlns:a16="http://schemas.microsoft.com/office/drawing/2014/main" id="{2F470A34-4534-FC96-5801-5D6F675DF759}"/>
              </a:ext>
            </a:extLst>
          </p:cNvPr>
          <p:cNvCxnSpPr>
            <a:cxnSpLocks/>
          </p:cNvCxnSpPr>
          <p:nvPr>
            <p:custDataLst>
              <p:tags r:id="rId78"/>
            </p:custDataLst>
          </p:nvPr>
        </p:nvCxnSpPr>
        <p:spPr>
          <a:xfrm>
            <a:off x="1646233" y="2339975"/>
            <a:ext cx="9988553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reyLineSeparatorDefault 165">
            <a:extLst>
              <a:ext uri="{FF2B5EF4-FFF2-40B4-BE49-F238E27FC236}">
                <a16:creationId xmlns:a16="http://schemas.microsoft.com/office/drawing/2014/main" id="{2C3FDA93-ACA6-9D0A-FA86-360C74A381A5}"/>
              </a:ext>
            </a:extLst>
          </p:cNvPr>
          <p:cNvCxnSpPr>
            <a:cxnSpLocks/>
          </p:cNvCxnSpPr>
          <p:nvPr>
            <p:custDataLst>
              <p:tags r:id="rId79"/>
            </p:custDataLst>
          </p:nvPr>
        </p:nvCxnSpPr>
        <p:spPr>
          <a:xfrm>
            <a:off x="1646233" y="2603500"/>
            <a:ext cx="9988553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reyLineSeparatorDefault 165">
            <a:extLst>
              <a:ext uri="{FF2B5EF4-FFF2-40B4-BE49-F238E27FC236}">
                <a16:creationId xmlns:a16="http://schemas.microsoft.com/office/drawing/2014/main" id="{FD4E72C3-BC15-EEB7-87D6-C0323359DD87}"/>
              </a:ext>
            </a:extLst>
          </p:cNvPr>
          <p:cNvCxnSpPr>
            <a:cxnSpLocks/>
          </p:cNvCxnSpPr>
          <p:nvPr>
            <p:custDataLst>
              <p:tags r:id="rId80"/>
            </p:custDataLst>
          </p:nvPr>
        </p:nvCxnSpPr>
        <p:spPr>
          <a:xfrm>
            <a:off x="1646233" y="2865438"/>
            <a:ext cx="9988553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reyLineSeparatorDefault 165">
            <a:extLst>
              <a:ext uri="{FF2B5EF4-FFF2-40B4-BE49-F238E27FC236}">
                <a16:creationId xmlns:a16="http://schemas.microsoft.com/office/drawing/2014/main" id="{E6F9F649-2735-18D8-42BD-E230BBBFF247}"/>
              </a:ext>
            </a:extLst>
          </p:cNvPr>
          <p:cNvCxnSpPr>
            <a:cxnSpLocks/>
          </p:cNvCxnSpPr>
          <p:nvPr>
            <p:custDataLst>
              <p:tags r:id="rId81"/>
            </p:custDataLst>
          </p:nvPr>
        </p:nvCxnSpPr>
        <p:spPr>
          <a:xfrm>
            <a:off x="1646233" y="4278313"/>
            <a:ext cx="9988553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GreyLineSeparatorDefault 165">
            <a:extLst>
              <a:ext uri="{FF2B5EF4-FFF2-40B4-BE49-F238E27FC236}">
                <a16:creationId xmlns:a16="http://schemas.microsoft.com/office/drawing/2014/main" id="{71281F45-D45C-DE97-A7E6-57C8F1C1BADE}"/>
              </a:ext>
            </a:extLst>
          </p:cNvPr>
          <p:cNvCxnSpPr>
            <a:cxnSpLocks/>
          </p:cNvCxnSpPr>
          <p:nvPr>
            <p:custDataLst>
              <p:tags r:id="rId82"/>
            </p:custDataLst>
          </p:nvPr>
        </p:nvCxnSpPr>
        <p:spPr>
          <a:xfrm>
            <a:off x="1646233" y="4849813"/>
            <a:ext cx="9988553" cy="0"/>
          </a:xfrm>
          <a:prstGeom prst="straightConnector1">
            <a:avLst/>
          </a:prstGeom>
          <a:ln w="6350" cap="flat">
            <a:solidFill>
              <a:schemeClr val="bg1">
                <a:lumMod val="50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58DCF03B-6A4F-4B1A-5D18-712F8BADE245}"/>
              </a:ext>
            </a:extLst>
          </p:cNvPr>
          <p:cNvSpPr txBox="1">
            <a:spLocks/>
          </p:cNvSpPr>
          <p:nvPr>
            <p:custDataLst>
              <p:tags r:id="rId83"/>
            </p:custDataLst>
          </p:nvPr>
        </p:nvSpPr>
        <p:spPr>
          <a:xfrm>
            <a:off x="11175026" y="5799931"/>
            <a:ext cx="948844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7/10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Target effective date of protocols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BE36250B-77A8-1A4C-67A3-79D4793BA739}"/>
              </a:ext>
            </a:extLst>
          </p:cNvPr>
          <p:cNvSpPr txBox="1">
            <a:spLocks/>
          </p:cNvSpPr>
          <p:nvPr>
            <p:custDataLst>
              <p:tags r:id="rId84"/>
            </p:custDataLst>
          </p:nvPr>
        </p:nvSpPr>
        <p:spPr>
          <a:xfrm>
            <a:off x="1646232" y="5522913"/>
            <a:ext cx="4133856" cy="15398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Consideration of Batch Zero NPRR 1325 and PGRR 145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1AFB365F-A15D-2475-DC3C-672E30200C47}"/>
              </a:ext>
            </a:extLst>
          </p:cNvPr>
          <p:cNvSpPr txBox="1">
            <a:spLocks/>
          </p:cNvSpPr>
          <p:nvPr>
            <p:custDataLst>
              <p:tags r:id="rId85"/>
            </p:custDataLst>
          </p:nvPr>
        </p:nvSpPr>
        <p:spPr>
          <a:xfrm>
            <a:off x="6469705" y="2348706"/>
            <a:ext cx="501951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LLWG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Feb 19</a:t>
            </a: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5C0EAAB6-10A0-D5E4-DD7E-D3211531D63B}"/>
              </a:ext>
            </a:extLst>
          </p:cNvPr>
          <p:cNvSpPr txBox="1">
            <a:spLocks/>
          </p:cNvSpPr>
          <p:nvPr>
            <p:custDataLst>
              <p:tags r:id="rId86"/>
            </p:custDataLst>
          </p:nvPr>
        </p:nvSpPr>
        <p:spPr>
          <a:xfrm>
            <a:off x="6655962" y="2611438"/>
            <a:ext cx="56561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Workshop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#3 Feb 26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2B98BD1E-F0B2-AFA9-F460-0F0A39D4696F}"/>
              </a:ext>
            </a:extLst>
          </p:cNvPr>
          <p:cNvSpPr txBox="1">
            <a:spLocks/>
          </p:cNvSpPr>
          <p:nvPr>
            <p:custDataLst>
              <p:tags r:id="rId87"/>
            </p:custDataLst>
          </p:nvPr>
        </p:nvSpPr>
        <p:spPr>
          <a:xfrm>
            <a:off x="9580562" y="5173613"/>
            <a:ext cx="779800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TAC Vote</a:t>
            </a:r>
            <a:b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5/19-20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7E05BCF-DD94-7209-18D7-E490C0F7F478}"/>
              </a:ext>
            </a:extLst>
          </p:cNvPr>
          <p:cNvCxnSpPr>
            <a:cxnSpLocks/>
          </p:cNvCxnSpPr>
          <p:nvPr/>
        </p:nvCxnSpPr>
        <p:spPr>
          <a:xfrm>
            <a:off x="3656398" y="2936875"/>
            <a:ext cx="0" cy="979488"/>
          </a:xfrm>
          <a:prstGeom prst="straightConnector1">
            <a:avLst/>
          </a:prstGeom>
          <a:ln w="6350" cap="flat">
            <a:solidFill>
              <a:schemeClr val="tx1"/>
            </a:solidFill>
            <a:miter lim="800000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154A6E9-7114-62CE-CE25-643BBBDA6749}"/>
              </a:ext>
            </a:extLst>
          </p:cNvPr>
          <p:cNvSpPr txBox="1">
            <a:spLocks/>
          </p:cNvSpPr>
          <p:nvPr>
            <p:custDataLst>
              <p:tags r:id="rId88"/>
            </p:custDataLst>
          </p:nvPr>
        </p:nvSpPr>
        <p:spPr>
          <a:xfrm>
            <a:off x="8801056" y="5799931"/>
            <a:ext cx="703798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Target Board approval date</a:t>
            </a: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B5E252-4B15-D90D-3859-30FE56EB2E1A}"/>
              </a:ext>
            </a:extLst>
          </p:cNvPr>
          <p:cNvSpPr txBox="1">
            <a:spLocks/>
          </p:cNvSpPr>
          <p:nvPr>
            <p:custDataLst>
              <p:tags r:id="rId89"/>
            </p:custDataLst>
          </p:nvPr>
        </p:nvSpPr>
        <p:spPr>
          <a:xfrm>
            <a:off x="7523842" y="5476875"/>
            <a:ext cx="61568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Board  Meeting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37D35A-2E2B-854D-3283-62B57BBFA779}"/>
              </a:ext>
            </a:extLst>
          </p:cNvPr>
          <p:cNvSpPr txBox="1">
            <a:spLocks/>
          </p:cNvSpPr>
          <p:nvPr>
            <p:custDataLst>
              <p:tags r:id="rId90"/>
            </p:custDataLst>
          </p:nvPr>
        </p:nvSpPr>
        <p:spPr>
          <a:xfrm>
            <a:off x="7142164" y="4881923"/>
            <a:ext cx="615682" cy="2476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ROS Update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C132E74-4A82-E2C3-C580-610D8451D619}"/>
              </a:ext>
            </a:extLst>
          </p:cNvPr>
          <p:cNvSpPr>
            <a:spLocks/>
          </p:cNvSpPr>
          <p:nvPr/>
        </p:nvSpPr>
        <p:spPr>
          <a:xfrm>
            <a:off x="6289303" y="5173613"/>
            <a:ext cx="1464226" cy="246063"/>
          </a:xfrm>
          <a:prstGeom prst="rect">
            <a:avLst/>
          </a:prstGeom>
          <a:solidFill>
            <a:srgbClr val="BFBFBF">
              <a:alpha val="60000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Monthly TAC updates</a:t>
            </a: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6C3999-64BE-8BF4-3FFE-7116F50DFD06}"/>
              </a:ext>
            </a:extLst>
          </p:cNvPr>
          <p:cNvSpPr txBox="1">
            <a:spLocks/>
          </p:cNvSpPr>
          <p:nvPr>
            <p:custDataLst>
              <p:tags r:id="rId91"/>
            </p:custDataLst>
          </p:nvPr>
        </p:nvSpPr>
        <p:spPr>
          <a:xfrm>
            <a:off x="7960404" y="3719513"/>
            <a:ext cx="56561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Workshop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#7 Apr 9</a:t>
            </a:r>
            <a:endParaRPr kumimoji="0" lang="en-US" sz="800" b="0" i="1" u="none" strike="noStrike" kern="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0C75651-81EF-089E-7B57-9F0D2711CDCC}"/>
              </a:ext>
            </a:extLst>
          </p:cNvPr>
          <p:cNvSpPr txBox="1">
            <a:spLocks/>
          </p:cNvSpPr>
          <p:nvPr>
            <p:custDataLst>
              <p:tags r:id="rId92"/>
            </p:custDataLst>
          </p:nvPr>
        </p:nvSpPr>
        <p:spPr>
          <a:xfrm>
            <a:off x="8515877" y="4010025"/>
            <a:ext cx="61568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Special PRS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4/22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8FD9087-F114-FC1E-FEB3-E704F6C90B7D}"/>
              </a:ext>
            </a:extLst>
          </p:cNvPr>
          <p:cNvSpPr txBox="1">
            <a:spLocks/>
          </p:cNvSpPr>
          <p:nvPr>
            <p:custDataLst>
              <p:tags r:id="rId93"/>
            </p:custDataLst>
          </p:nvPr>
        </p:nvSpPr>
        <p:spPr>
          <a:xfrm>
            <a:off x="7777654" y="5173613"/>
            <a:ext cx="642267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Regular TAC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4/29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AD41E02-1AE8-3960-99B2-92928A346CB6}"/>
              </a:ext>
            </a:extLst>
          </p:cNvPr>
          <p:cNvSpPr txBox="1">
            <a:spLocks/>
          </p:cNvSpPr>
          <p:nvPr>
            <p:custDataLst>
              <p:tags r:id="rId94"/>
            </p:custDataLst>
          </p:nvPr>
        </p:nvSpPr>
        <p:spPr>
          <a:xfrm>
            <a:off x="8768139" y="5386388"/>
            <a:ext cx="779800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Special TAC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5/13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9650F8-3E43-23E0-A86C-A3663B06FFDE}"/>
              </a:ext>
            </a:extLst>
          </p:cNvPr>
          <p:cNvSpPr txBox="1">
            <a:spLocks/>
          </p:cNvSpPr>
          <p:nvPr>
            <p:custDataLst>
              <p:tags r:id="rId95"/>
            </p:custDataLst>
          </p:nvPr>
        </p:nvSpPr>
        <p:spPr>
          <a:xfrm>
            <a:off x="8962847" y="4300922"/>
            <a:ext cx="647878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PRS Vote</a:t>
            </a:r>
            <a:b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A4B51E2-FABA-9E67-4897-523F70E62662}"/>
              </a:ext>
            </a:extLst>
          </p:cNvPr>
          <p:cNvSpPr/>
          <p:nvPr/>
        </p:nvSpPr>
        <p:spPr>
          <a:xfrm>
            <a:off x="6989913" y="2358231"/>
            <a:ext cx="1674270" cy="227013"/>
          </a:xfrm>
          <a:prstGeom prst="rect">
            <a:avLst/>
          </a:prstGeom>
          <a:solidFill>
            <a:srgbClr val="BFBFBF">
              <a:alpha val="60000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Monthly LLWG updates</a:t>
            </a: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710E1C8-1991-F9B2-2CE9-28B4BE402186}"/>
              </a:ext>
            </a:extLst>
          </p:cNvPr>
          <p:cNvSpPr txBox="1">
            <a:spLocks/>
          </p:cNvSpPr>
          <p:nvPr>
            <p:custDataLst>
              <p:tags r:id="rId96"/>
            </p:custDataLst>
          </p:nvPr>
        </p:nvSpPr>
        <p:spPr>
          <a:xfrm>
            <a:off x="7067277" y="5994400"/>
            <a:ext cx="1538560" cy="369332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ctr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4/17 ERCOT filed comments to PGRR145 and NPRR1325 for CLR, followed by BYOG (TBD)</a:t>
            </a: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171A1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6B598A0-7CB5-F4D1-58C6-0F7E88CB9FD0}"/>
              </a:ext>
            </a:extLst>
          </p:cNvPr>
          <p:cNvSpPr txBox="1">
            <a:spLocks/>
          </p:cNvSpPr>
          <p:nvPr>
            <p:custDataLst>
              <p:tags r:id="rId97"/>
            </p:custDataLst>
          </p:nvPr>
        </p:nvSpPr>
        <p:spPr>
          <a:xfrm>
            <a:off x="7921399" y="4870591"/>
            <a:ext cx="615682" cy="2476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ROS Update </a:t>
            </a:r>
            <a:r>
              <a:rPr kumimoji="0" lang="en-US" sz="800" b="0" i="1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(special)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4/14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6CD86FDA-D626-1D66-E988-868FD4E5F44B}"/>
              </a:ext>
            </a:extLst>
          </p:cNvPr>
          <p:cNvSpPr txBox="1">
            <a:spLocks/>
          </p:cNvSpPr>
          <p:nvPr>
            <p:custDataLst>
              <p:tags r:id="rId98"/>
            </p:custDataLst>
          </p:nvPr>
        </p:nvSpPr>
        <p:spPr>
          <a:xfrm>
            <a:off x="6936527" y="4591819"/>
            <a:ext cx="615682" cy="246063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ROS Update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3/5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171CDE3-7EAA-2F9E-F0B4-CB8E7D654235}"/>
              </a:ext>
            </a:extLst>
          </p:cNvPr>
          <p:cNvSpPr txBox="1">
            <a:spLocks/>
          </p:cNvSpPr>
          <p:nvPr>
            <p:custDataLst>
              <p:tags r:id="rId99"/>
            </p:custDataLst>
          </p:nvPr>
        </p:nvSpPr>
        <p:spPr>
          <a:xfrm>
            <a:off x="8534534" y="4591026"/>
            <a:ext cx="615682" cy="24765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ROS Update </a:t>
            </a:r>
            <a:r>
              <a:rPr kumimoji="0" lang="en-US" sz="800" b="0" i="1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(special)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4/23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0412974-786A-EA88-27F6-C79E7F47F383}"/>
              </a:ext>
            </a:extLst>
          </p:cNvPr>
          <p:cNvSpPr txBox="1">
            <a:spLocks/>
          </p:cNvSpPr>
          <p:nvPr/>
        </p:nvSpPr>
        <p:spPr>
          <a:xfrm>
            <a:off x="554736" y="4056113"/>
            <a:ext cx="991186" cy="461665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PRS (Protocols Review Subcommittee)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8813913-80C1-E6CA-70DF-9B26CC902AED}"/>
              </a:ext>
            </a:extLst>
          </p:cNvPr>
          <p:cNvSpPr txBox="1"/>
          <p:nvPr/>
        </p:nvSpPr>
        <p:spPr>
          <a:xfrm>
            <a:off x="554736" y="2117725"/>
            <a:ext cx="991186" cy="30777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Workshops and working groups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8366703-8B5B-AD80-D51B-994ED7BB3B65}"/>
              </a:ext>
            </a:extLst>
          </p:cNvPr>
          <p:cNvSpPr txBox="1"/>
          <p:nvPr/>
        </p:nvSpPr>
        <p:spPr>
          <a:xfrm>
            <a:off x="554736" y="5218956"/>
            <a:ext cx="991186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TAC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99CBC33-2A58-A1AA-EF40-A216984B4FA6}"/>
              </a:ext>
            </a:extLst>
          </p:cNvPr>
          <p:cNvSpPr txBox="1"/>
          <p:nvPr/>
        </p:nvSpPr>
        <p:spPr>
          <a:xfrm>
            <a:off x="554736" y="5524500"/>
            <a:ext cx="991186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ERCOT Board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73FB4F2-3239-EABF-4B22-A0AF4A4B017D}"/>
              </a:ext>
            </a:extLst>
          </p:cNvPr>
          <p:cNvSpPr txBox="1"/>
          <p:nvPr/>
        </p:nvSpPr>
        <p:spPr>
          <a:xfrm>
            <a:off x="1646233" y="1808163"/>
            <a:ext cx="4020331" cy="184666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171A1C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Objective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D6CB9FA-C90D-6CC8-7A3E-5B4F9708436F}"/>
              </a:ext>
            </a:extLst>
          </p:cNvPr>
          <p:cNvSpPr txBox="1">
            <a:spLocks/>
          </p:cNvSpPr>
          <p:nvPr/>
        </p:nvSpPr>
        <p:spPr>
          <a:xfrm>
            <a:off x="1646232" y="2112218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Align stakeholders on direction/scope following Commission decision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6ADC797-782F-BA8E-6958-C6A12DAC8232}"/>
              </a:ext>
            </a:extLst>
          </p:cNvPr>
          <p:cNvSpPr txBox="1">
            <a:spLocks/>
          </p:cNvSpPr>
          <p:nvPr/>
        </p:nvSpPr>
        <p:spPr>
          <a:xfrm>
            <a:off x="1646232" y="2394794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Define the scope, boundaries, and intended role of Batch Zero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F118D44-BCEC-8E79-8021-48FEE3D29AF2}"/>
              </a:ext>
            </a:extLst>
          </p:cNvPr>
          <p:cNvSpPr txBox="1">
            <a:spLocks/>
          </p:cNvSpPr>
          <p:nvPr/>
        </p:nvSpPr>
        <p:spPr>
          <a:xfrm>
            <a:off x="1646232" y="4056113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File NPRR 1325 for Workshops and PRS review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8A7D046-C859-781A-66E4-72C3210D560D}"/>
              </a:ext>
            </a:extLst>
          </p:cNvPr>
          <p:cNvSpPr txBox="1">
            <a:spLocks/>
          </p:cNvSpPr>
          <p:nvPr/>
        </p:nvSpPr>
        <p:spPr>
          <a:xfrm>
            <a:off x="1646232" y="4347010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Endorse NPRR 1325 for advancement to TAC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17ED016-3843-FDAB-AAD1-0C7F282641DA}"/>
              </a:ext>
            </a:extLst>
          </p:cNvPr>
          <p:cNvSpPr txBox="1">
            <a:spLocks/>
          </p:cNvSpPr>
          <p:nvPr/>
        </p:nvSpPr>
        <p:spPr>
          <a:xfrm>
            <a:off x="1646232" y="4637907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File PGRR 145 for Workshops and ROS review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D7E6772-C2E3-AB4D-E831-44E3AAEC30B3}"/>
              </a:ext>
            </a:extLst>
          </p:cNvPr>
          <p:cNvSpPr txBox="1">
            <a:spLocks/>
          </p:cNvSpPr>
          <p:nvPr/>
        </p:nvSpPr>
        <p:spPr>
          <a:xfrm>
            <a:off x="1646232" y="4928804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Endorse PGRR 145 for advancement to TAC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335A2AF-DC4B-81C3-7D7A-A3C7091B8C25}"/>
              </a:ext>
            </a:extLst>
          </p:cNvPr>
          <p:cNvSpPr txBox="1">
            <a:spLocks/>
          </p:cNvSpPr>
          <p:nvPr/>
        </p:nvSpPr>
        <p:spPr>
          <a:xfrm>
            <a:off x="1646232" y="5219700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Review/endorse combined NPRR/PGRR package for Board approval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63409BE-12A7-3792-E732-3BB132D4886C}"/>
              </a:ext>
            </a:extLst>
          </p:cNvPr>
          <p:cNvSpPr txBox="1">
            <a:spLocks/>
          </p:cNvSpPr>
          <p:nvPr/>
        </p:nvSpPr>
        <p:spPr>
          <a:xfrm>
            <a:off x="1646232" y="3157314"/>
            <a:ext cx="4020331" cy="538609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38100" tIns="38100" rIns="38100" bIns="3810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Close outstanding design and drafting issues, incorporate vetted stakeholder feedback, and finalize Revision Request language for committee approval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951213C-86F3-F276-1E3F-D5F6E65A8970}"/>
              </a:ext>
            </a:extLst>
          </p:cNvPr>
          <p:cNvSpPr txBox="1">
            <a:spLocks/>
          </p:cNvSpPr>
          <p:nvPr/>
        </p:nvSpPr>
        <p:spPr>
          <a:xfrm>
            <a:off x="1646232" y="2657525"/>
            <a:ext cx="4020331" cy="15388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000"/>
              <a:t>Preview structure/governing concepts of Batch Zero PGRR before filing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B40D9F-90FE-9D34-C17F-07DFA75AA75E}"/>
              </a:ext>
            </a:extLst>
          </p:cNvPr>
          <p:cNvSpPr txBox="1">
            <a:spLocks/>
          </p:cNvSpPr>
          <p:nvPr/>
        </p:nvSpPr>
        <p:spPr>
          <a:xfrm>
            <a:off x="1257300" y="1029336"/>
            <a:ext cx="10401300" cy="24622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/>
            </a:lvl1pPr>
            <a:lvl2pPr marL="548640" lvl="1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/>
            </a:lvl2pPr>
            <a:lvl3pPr marL="731520" lvl="2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/>
            </a:lvl3pPr>
            <a:lvl4pPr marL="914400" lvl="3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/>
            </a:lvl4pPr>
            <a:lvl5pPr marL="1097280" lvl="4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i="1">
                <a:solidFill>
                  <a:schemeClr val="bg1">
                    <a:lumMod val="50000"/>
                  </a:schemeClr>
                </a:solidFill>
              </a:rPr>
              <a:t>Note that TAC leadership is involved in considering options to ensure successful review and approval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8B4E64A-A5CA-F72E-9110-2D4508DA4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  <a:noFill/>
        </p:spPr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11C5D6-0AB1-42C7-E915-8C52F5431DD9}"/>
              </a:ext>
            </a:extLst>
          </p:cNvPr>
          <p:cNvSpPr txBox="1">
            <a:spLocks/>
          </p:cNvSpPr>
          <p:nvPr>
            <p:custDataLst>
              <p:tags r:id="rId100"/>
            </p:custDataLst>
          </p:nvPr>
        </p:nvSpPr>
        <p:spPr>
          <a:xfrm>
            <a:off x="495299" y="6532914"/>
            <a:ext cx="846055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1600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lvl="2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lvl="3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lvl="4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Source: ERCOT discussions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10556E1-9DAC-3420-C886-F21997B67368}"/>
              </a:ext>
            </a:extLst>
          </p:cNvPr>
          <p:cNvSpPr/>
          <p:nvPr/>
        </p:nvSpPr>
        <p:spPr>
          <a:xfrm>
            <a:off x="5753986" y="2038350"/>
            <a:ext cx="2632775" cy="3713162"/>
          </a:xfrm>
          <a:prstGeom prst="rect">
            <a:avLst/>
          </a:prstGeom>
          <a:solidFill>
            <a:schemeClr val="bg1">
              <a:lumMod val="8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E627AF-EADA-E320-DF72-B27A62637257}"/>
              </a:ext>
            </a:extLst>
          </p:cNvPr>
          <p:cNvSpPr txBox="1">
            <a:spLocks/>
          </p:cNvSpPr>
          <p:nvPr>
            <p:custDataLst>
              <p:tags r:id="rId101"/>
            </p:custDataLst>
          </p:nvPr>
        </p:nvSpPr>
        <p:spPr>
          <a:xfrm>
            <a:off x="7421563" y="4064000"/>
            <a:ext cx="647878" cy="24765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lvl="0" indent="0" defTabSz="913526">
              <a:buClr>
                <a:schemeClr val="tx2"/>
              </a:buClr>
              <a:buSzPct val="100000"/>
              <a:defRPr sz="1400" b="1" kern="0" baseline="0">
                <a:solidFill>
                  <a:srgbClr val="FFFFFF"/>
                </a:solidFill>
              </a:defRPr>
            </a:lvl1pPr>
            <a:lvl2pPr marL="192024" lvl="1" indent="-195987" defTabSz="913526"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lvl="2" indent="-267255" defTabSz="913526"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2648" lvl="3" indent="-158733" defTabSz="913526"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lvl="4" indent="-128016" defTabSz="913526"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/>
            </a:lvl9pPr>
          </a:lstStyle>
          <a:p>
            <a:pPr marL="0" marR="0" lvl="0" indent="0" algn="l" defTabSz="913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525A"/>
              </a:buClr>
              <a:buSzPct val="100000"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Regular PRS </a:t>
            </a: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171A1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4/15</a:t>
            </a:r>
          </a:p>
        </p:txBody>
      </p:sp>
    </p:spTree>
    <p:extLst>
      <p:ext uri="{BB962C8B-B14F-4D97-AF65-F5344CB8AC3E}">
        <p14:creationId xmlns:p14="http://schemas.microsoft.com/office/powerpoint/2010/main" val="249224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6F95B5DF-E277-B7EA-A6DB-5185770ACD5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846294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F95B5DF-E277-B7EA-A6DB-5185770ACD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F90903-7A57-7019-6BCA-CE1B35F6F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cs typeface="Arial"/>
              </a:rPr>
              <a:t>Reminder of Scope and Priorities for Batch Zero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9FAAEA-4D82-8948-9250-ECB68E8361D6}"/>
              </a:ext>
            </a:extLst>
          </p:cNvPr>
          <p:cNvSpPr txBox="1"/>
          <p:nvPr/>
        </p:nvSpPr>
        <p:spPr>
          <a:xfrm>
            <a:off x="583025" y="1008065"/>
            <a:ext cx="10781660" cy="5370701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cs typeface="Arial"/>
              </a:rPr>
              <a:t>March 4 filings completed for Batch Zero: </a:t>
            </a:r>
            <a:r>
              <a:rPr lang="en-US" sz="1600" dirty="0">
                <a:cs typeface="Arial"/>
              </a:rPr>
              <a:t>ERCOT filed the Batch Zero </a:t>
            </a:r>
            <a:r>
              <a:rPr lang="en-US" sz="1600" dirty="0">
                <a:cs typeface="Arial"/>
                <a:hlinkClick r:id="rId5"/>
              </a:rPr>
              <a:t>PGRR145</a:t>
            </a:r>
            <a:r>
              <a:rPr lang="en-US" sz="1600" dirty="0">
                <a:cs typeface="Arial"/>
              </a:rPr>
              <a:t> and related </a:t>
            </a:r>
            <a:r>
              <a:rPr lang="en-US" sz="1600" dirty="0">
                <a:cs typeface="Arial"/>
                <a:hlinkClick r:id="rId6"/>
              </a:rPr>
              <a:t>NPRR1325</a:t>
            </a:r>
            <a:r>
              <a:rPr lang="en-US" sz="1600" dirty="0">
                <a:cs typeface="Arial"/>
              </a:rPr>
              <a:t> on March 4, initiating the formal governance process and aligning with the May PRS/ROS/TAC sequence and June 1 Board target reflected in the critical path timeline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 dirty="0"/>
              <a:t>March 17 ERCOT comments filed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 dirty="0"/>
              <a:t>April 4 ERCOT comments filed: </a:t>
            </a:r>
            <a:r>
              <a:rPr lang="en-US" sz="1600" dirty="0"/>
              <a:t>incorporated stakeholder feedback (received by March 20), including targeted clarifications and refinements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 dirty="0">
                <a:hlinkClick r:id="rId7"/>
              </a:rPr>
              <a:t>April 23 ERCOT comments filed</a:t>
            </a:r>
            <a:r>
              <a:rPr lang="en-US" sz="1600" b="1" dirty="0"/>
              <a:t>:</a:t>
            </a:r>
            <a:r>
              <a:rPr lang="en-US" sz="1600" dirty="0"/>
              <a:t> updated proposal to align with PUCT April 17 Open Meeting guidance, including a shift to maturity- and commitment-based eligibility criteria, simplification of agreement/financial frameworks, introduction of net metering pathways, and refinements to allocation logic/Batch Zero study design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600" dirty="0">
              <a:cs typeface="Arial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ERCOT progressing CLR and BYOG design through parallel comment tracks:</a:t>
            </a:r>
            <a:r>
              <a:rPr lang="en-US" sz="1600" dirty="0"/>
              <a:t> Batch Zero comments may include or exclude CLR/BYOG elements, with ERCOT Market Rules managing versioning</a:t>
            </a:r>
            <a:endParaRPr lang="en-US" sz="1600" dirty="0">
              <a:cs typeface="Arial"/>
            </a:endParaRP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CLR status:</a:t>
            </a:r>
            <a:r>
              <a:rPr lang="en-US" sz="1600" dirty="0"/>
              <a:t> </a:t>
            </a:r>
            <a:r>
              <a:rPr lang="en-US" sz="1600" dirty="0">
                <a:hlinkClick r:id="rId8"/>
              </a:rPr>
              <a:t>April 17 comments filed</a:t>
            </a:r>
            <a:r>
              <a:rPr lang="en-US" sz="1600" dirty="0"/>
              <a:t>, formally introducing and detailing PCLR framework (e.g., modular construct, operational treatment, linkage to future market implementation)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BYOG Status: </a:t>
            </a:r>
            <a:r>
              <a:rPr lang="en-US" sz="1600" dirty="0"/>
              <a:t>Concepts in progress, targeting filing BYOG comments Friday May 1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600" b="1" dirty="0"/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Long-term Batch Process revisions:</a:t>
            </a:r>
            <a:r>
              <a:rPr lang="en-US" sz="1600" dirty="0"/>
              <a:t> out of scope for the current filing but soon after June 1. ERCOT will incorporate lessons learned from Batch Zero to inform future revision requests and the design of a durable, repeatable batch study process</a:t>
            </a:r>
            <a:endParaRPr lang="en-US" sz="1600" dirty="0">
              <a:cs typeface="Arial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A65317-5289-5523-3290-6FB54548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84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73E4E-076E-6327-F4B7-1F7992CBC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 hidden="1">
            <a:extLst>
              <a:ext uri="{FF2B5EF4-FFF2-40B4-BE49-F238E27FC236}">
                <a16:creationId xmlns:a16="http://schemas.microsoft.com/office/drawing/2014/main" id="{E78587C9-C9CD-4350-2AA3-734FC6E9709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6" name="Object 2" hidden="1">
                        <a:extLst>
                          <a:ext uri="{FF2B5EF4-FFF2-40B4-BE49-F238E27FC236}">
                            <a16:creationId xmlns:a16="http://schemas.microsoft.com/office/drawing/2014/main" id="{6F95B5DF-E277-B7EA-A6DB-5185770ACD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C598F-4E98-419A-0B70-BEF3C4E08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 dirty="0">
                <a:cs typeface="Arial"/>
              </a:rPr>
              <a:t>Main areas of focus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C9CDC2-FB92-8A38-7DE4-F213BDF6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19F21D-DF06-B5AA-7632-8E84EE966C6A}"/>
              </a:ext>
            </a:extLst>
          </p:cNvPr>
          <p:cNvSpPr/>
          <p:nvPr/>
        </p:nvSpPr>
        <p:spPr>
          <a:xfrm>
            <a:off x="965185" y="1690689"/>
            <a:ext cx="1835924" cy="7838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/>
              <a:t>Year 6 Allocation Approach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1A2604-AD7A-A30A-5F36-EC4406BB98D8}"/>
              </a:ext>
            </a:extLst>
          </p:cNvPr>
          <p:cNvSpPr/>
          <p:nvPr/>
        </p:nvSpPr>
        <p:spPr>
          <a:xfrm>
            <a:off x="965185" y="2654631"/>
            <a:ext cx="1835924" cy="148598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/>
              <a:t>Feedback on April 23 PGRR145 ERCOT comments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449E01-4FC7-0D7E-F1BA-9DB25D43ACA3}"/>
              </a:ext>
            </a:extLst>
          </p:cNvPr>
          <p:cNvSpPr/>
          <p:nvPr/>
        </p:nvSpPr>
        <p:spPr>
          <a:xfrm>
            <a:off x="965185" y="4307979"/>
            <a:ext cx="1835924" cy="5252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/>
              <a:t>PCLR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4474FD2-12C9-F3D4-392A-64A0A7F006B7}"/>
              </a:ext>
            </a:extLst>
          </p:cNvPr>
          <p:cNvGrpSpPr>
            <a:grpSpLocks/>
          </p:cNvGrpSpPr>
          <p:nvPr/>
        </p:nvGrpSpPr>
        <p:grpSpPr>
          <a:xfrm>
            <a:off x="965185" y="1307369"/>
            <a:ext cx="1835924" cy="223144"/>
            <a:chOff x="1257300" y="1103811"/>
            <a:chExt cx="4537109" cy="636652"/>
          </a:xfrm>
        </p:grpSpPr>
        <p:sp>
          <p:nvSpPr>
            <p:cNvPr id="28" name="TextBox 62">
              <a:extLst>
                <a:ext uri="{FF2B5EF4-FFF2-40B4-BE49-F238E27FC236}">
                  <a16:creationId xmlns:a16="http://schemas.microsoft.com/office/drawing/2014/main" id="{B3D3CC1F-07C3-D252-37DD-86E4D7C5A192}"/>
                </a:ext>
              </a:extLst>
            </p:cNvPr>
            <p:cNvSpPr txBox="1">
              <a:spLocks/>
            </p:cNvSpPr>
            <p:nvPr/>
          </p:nvSpPr>
          <p:spPr>
            <a:xfrm>
              <a:off x="1257300" y="1103811"/>
              <a:ext cx="4537109" cy="570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lvl="0" indent="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Char char="​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1pPr>
              <a:lvl2pPr marL="228600" lvl="1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Wingdings" panose="05000000000000000000" pitchFamily="2" charset="2"/>
                <a:buChar char="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912" lvl="2" indent="-210312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Arial" panose="020B0604020202020204" pitchFamily="34" charset="0"/>
                <a:buChar char="‒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94360" lvl="3" indent="-155448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13816" lvl="4" indent="-146304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̶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6pPr>
              <a:lvl7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7pPr>
              <a:lvl8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8pPr>
              <a:lvl9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sz="1300" b="1" dirty="0"/>
                <a:t>Topic </a:t>
              </a:r>
            </a:p>
          </p:txBody>
        </p:sp>
        <p:cxnSp>
          <p:nvCxnSpPr>
            <p:cNvPr id="29" name="LineBasicDefault 292">
              <a:extLst>
                <a:ext uri="{FF2B5EF4-FFF2-40B4-BE49-F238E27FC236}">
                  <a16:creationId xmlns:a16="http://schemas.microsoft.com/office/drawing/2014/main" id="{38744803-80E0-AE44-5755-61228E1986D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7300" y="1740463"/>
              <a:ext cx="4537109" cy="0"/>
            </a:xfrm>
            <a:prstGeom prst="straightConnector1">
              <a:avLst/>
            </a:prstGeom>
            <a:ln w="6350" cap="flat">
              <a:solidFill>
                <a:schemeClr val="tx1"/>
              </a:solidFill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A783CD-402A-47F6-5350-A716F3EE1E63}"/>
              </a:ext>
            </a:extLst>
          </p:cNvPr>
          <p:cNvGrpSpPr>
            <a:grpSpLocks/>
          </p:cNvGrpSpPr>
          <p:nvPr/>
        </p:nvGrpSpPr>
        <p:grpSpPr>
          <a:xfrm>
            <a:off x="2981030" y="1307369"/>
            <a:ext cx="8364119" cy="223144"/>
            <a:chOff x="1257300" y="1103811"/>
            <a:chExt cx="6976751" cy="636652"/>
          </a:xfrm>
        </p:grpSpPr>
        <p:sp>
          <p:nvSpPr>
            <p:cNvPr id="26" name="TextBox 65">
              <a:extLst>
                <a:ext uri="{FF2B5EF4-FFF2-40B4-BE49-F238E27FC236}">
                  <a16:creationId xmlns:a16="http://schemas.microsoft.com/office/drawing/2014/main" id="{B3F54FC8-EFE5-C2C3-D78A-81F9BBF7DE37}"/>
                </a:ext>
              </a:extLst>
            </p:cNvPr>
            <p:cNvSpPr txBox="1">
              <a:spLocks/>
            </p:cNvSpPr>
            <p:nvPr/>
          </p:nvSpPr>
          <p:spPr>
            <a:xfrm>
              <a:off x="1257300" y="1103811"/>
              <a:ext cx="4537109" cy="570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lvl="0" indent="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Char char="​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1pPr>
              <a:lvl2pPr marL="228600" lvl="1" indent="-22860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Wingdings" panose="05000000000000000000" pitchFamily="2" charset="2"/>
                <a:buChar char="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912" lvl="2" indent="-210312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Arial" panose="020B0604020202020204" pitchFamily="34" charset="0"/>
                <a:buChar char="‒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94360" lvl="3" indent="-155448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13816" lvl="4" indent="-146304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̶"/>
                <a:defRPr lang="en-US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6pPr>
              <a:lvl7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7pPr>
              <a:lvl8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8pPr>
              <a:lvl9pPr marL="1085850" indent="-17145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n-US" sz="1300" b="1" dirty="0"/>
                <a:t>Summary of stakeholder feedback (from ROS primarily)</a:t>
              </a:r>
            </a:p>
          </p:txBody>
        </p:sp>
        <p:cxnSp>
          <p:nvCxnSpPr>
            <p:cNvPr id="27" name="LineBasicDefault 292">
              <a:extLst>
                <a:ext uri="{FF2B5EF4-FFF2-40B4-BE49-F238E27FC236}">
                  <a16:creationId xmlns:a16="http://schemas.microsoft.com/office/drawing/2014/main" id="{C6587297-9C6B-0D0A-A6AB-96462991468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57300" y="1740463"/>
              <a:ext cx="6976751" cy="0"/>
            </a:xfrm>
            <a:prstGeom prst="straightConnector1">
              <a:avLst/>
            </a:prstGeom>
            <a:ln w="6350" cap="flat">
              <a:solidFill>
                <a:schemeClr val="tx1"/>
              </a:solidFill>
              <a:miter lim="800000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1295D9-65DE-8C47-BD63-4210F5861824}"/>
              </a:ext>
            </a:extLst>
          </p:cNvPr>
          <p:cNvCxnSpPr>
            <a:cxnSpLocks/>
          </p:cNvCxnSpPr>
          <p:nvPr/>
        </p:nvCxnSpPr>
        <p:spPr>
          <a:xfrm>
            <a:off x="965185" y="2590754"/>
            <a:ext cx="10379964" cy="0"/>
          </a:xfrm>
          <a:prstGeom prst="line">
            <a:avLst/>
          </a:prstGeom>
          <a:ln w="12700" cap="flat">
            <a:solidFill>
              <a:schemeClr val="bg1">
                <a:lumMod val="75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965A09F-C4C3-19E3-ADC3-2618B2861565}"/>
              </a:ext>
            </a:extLst>
          </p:cNvPr>
          <p:cNvCxnSpPr>
            <a:cxnSpLocks/>
          </p:cNvCxnSpPr>
          <p:nvPr/>
        </p:nvCxnSpPr>
        <p:spPr>
          <a:xfrm>
            <a:off x="965185" y="4224299"/>
            <a:ext cx="10379964" cy="0"/>
          </a:xfrm>
          <a:prstGeom prst="line">
            <a:avLst/>
          </a:prstGeom>
          <a:ln w="12700" cap="flat">
            <a:solidFill>
              <a:schemeClr val="bg1">
                <a:lumMod val="75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86">
            <a:extLst>
              <a:ext uri="{FF2B5EF4-FFF2-40B4-BE49-F238E27FC236}">
                <a16:creationId xmlns:a16="http://schemas.microsoft.com/office/drawing/2014/main" id="{58E7B467-D2D7-D45C-200B-C0F40F06637D}"/>
              </a:ext>
            </a:extLst>
          </p:cNvPr>
          <p:cNvSpPr txBox="1">
            <a:spLocks/>
          </p:cNvSpPr>
          <p:nvPr/>
        </p:nvSpPr>
        <p:spPr>
          <a:xfrm>
            <a:off x="2981029" y="1720435"/>
            <a:ext cx="6587513" cy="754053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b="1" dirty="0"/>
              <a:t>Introduced new/third option yesterday for Batch Transmission Planning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300" b="1" dirty="0"/>
              <a:t>More on next group of slides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300" dirty="0"/>
          </a:p>
        </p:txBody>
      </p:sp>
      <p:sp>
        <p:nvSpPr>
          <p:cNvPr id="19" name="TextBox 87">
            <a:extLst>
              <a:ext uri="{FF2B5EF4-FFF2-40B4-BE49-F238E27FC236}">
                <a16:creationId xmlns:a16="http://schemas.microsoft.com/office/drawing/2014/main" id="{C76C90E0-0CE1-D5FD-E7F2-9281A84EDC59}"/>
              </a:ext>
            </a:extLst>
          </p:cNvPr>
          <p:cNvSpPr txBox="1">
            <a:spLocks/>
          </p:cNvSpPr>
          <p:nvPr/>
        </p:nvSpPr>
        <p:spPr>
          <a:xfrm>
            <a:off x="2981029" y="2654631"/>
            <a:ext cx="6892313" cy="1446550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Concerns raised on power supply contract timing requirement </a:t>
            </a:r>
            <a:r>
              <a:rPr lang="en-US" sz="1400" dirty="0"/>
              <a:t>(circular dependency between baseload status and tenant commitments)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Concerns raised on financial security clarity </a:t>
            </a:r>
            <a:r>
              <a:rPr lang="en-US" sz="1400" dirty="0"/>
              <a:t>(refundability, implementation, consistency with existing agreements)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Concerns with RPG inclusion</a:t>
            </a:r>
            <a:r>
              <a:rPr lang="en-US" sz="1400" dirty="0"/>
              <a:t>, with stakeholders requesting broader set of projects compared to current proposal</a:t>
            </a:r>
            <a:endParaRPr lang="en-US" sz="1300" dirty="0"/>
          </a:p>
        </p:txBody>
      </p:sp>
      <p:sp>
        <p:nvSpPr>
          <p:cNvPr id="20" name="TextBox 88">
            <a:extLst>
              <a:ext uri="{FF2B5EF4-FFF2-40B4-BE49-F238E27FC236}">
                <a16:creationId xmlns:a16="http://schemas.microsoft.com/office/drawing/2014/main" id="{75B83CB0-F29A-F105-86E5-9203937D8B26}"/>
              </a:ext>
            </a:extLst>
          </p:cNvPr>
          <p:cNvSpPr txBox="1">
            <a:spLocks/>
          </p:cNvSpPr>
          <p:nvPr/>
        </p:nvSpPr>
        <p:spPr>
          <a:xfrm>
            <a:off x="2981030" y="4307978"/>
            <a:ext cx="6892312" cy="215444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PCLR design seemed well received, awaiting stakeholder feedback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67A2365-96B9-45D6-3741-74452EB78D68}"/>
              </a:ext>
            </a:extLst>
          </p:cNvPr>
          <p:cNvSpPr/>
          <p:nvPr/>
        </p:nvSpPr>
        <p:spPr>
          <a:xfrm>
            <a:off x="976070" y="5004663"/>
            <a:ext cx="1835924" cy="101565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/>
              <a:t>BYOG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E5E8AA5-FE12-BE2D-AE08-648F26814243}"/>
              </a:ext>
            </a:extLst>
          </p:cNvPr>
          <p:cNvCxnSpPr>
            <a:cxnSpLocks/>
          </p:cNvCxnSpPr>
          <p:nvPr/>
        </p:nvCxnSpPr>
        <p:spPr>
          <a:xfrm>
            <a:off x="976070" y="4920984"/>
            <a:ext cx="10379964" cy="0"/>
          </a:xfrm>
          <a:prstGeom prst="line">
            <a:avLst/>
          </a:prstGeom>
          <a:ln w="12700" cap="flat">
            <a:solidFill>
              <a:schemeClr val="bg1">
                <a:lumMod val="75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88">
            <a:extLst>
              <a:ext uri="{FF2B5EF4-FFF2-40B4-BE49-F238E27FC236}">
                <a16:creationId xmlns:a16="http://schemas.microsoft.com/office/drawing/2014/main" id="{16287FC6-E804-6699-0A09-66C205FB1AC0}"/>
              </a:ext>
            </a:extLst>
          </p:cNvPr>
          <p:cNvSpPr txBox="1">
            <a:spLocks/>
          </p:cNvSpPr>
          <p:nvPr/>
        </p:nvSpPr>
        <p:spPr>
          <a:xfrm>
            <a:off x="2991915" y="5004663"/>
            <a:ext cx="6892312" cy="1015663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Framework broadly well received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Key open questions remain to be addressed </a:t>
            </a:r>
            <a:r>
              <a:rPr lang="en-US" sz="1400" dirty="0"/>
              <a:t>(eligibility, interaction with PUN/SLF constructs, and study requirements)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1" dirty="0"/>
              <a:t>Target comments filing May 1</a:t>
            </a:r>
            <a:endParaRPr lang="en-US" sz="1300" b="1" dirty="0"/>
          </a:p>
        </p:txBody>
      </p:sp>
    </p:spTree>
    <p:extLst>
      <p:ext uri="{BB962C8B-B14F-4D97-AF65-F5344CB8AC3E}">
        <p14:creationId xmlns:p14="http://schemas.microsoft.com/office/powerpoint/2010/main" val="416185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2F2E915-CF72-4990-EEF9-60AC6EE9CC2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9744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F2E915-CF72-4990-EEF9-60AC6EE9CC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2CAFC1-1129-5830-DF7D-F8B3F218A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32399"/>
          </a:xfrm>
        </p:spPr>
        <p:txBody>
          <a:bodyPr vert="horz">
            <a:spAutoFit/>
          </a:bodyPr>
          <a:lstStyle/>
          <a:p>
            <a:r>
              <a:rPr lang="en-US"/>
              <a:t>Year 6 allocation design choice: recap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372D665-EB14-ED0D-8650-05A8AB152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AE959D-9059-7F5A-AEBF-00431F78E280}"/>
              </a:ext>
            </a:extLst>
          </p:cNvPr>
          <p:cNvSpPr txBox="1"/>
          <p:nvPr/>
        </p:nvSpPr>
        <p:spPr>
          <a:xfrm>
            <a:off x="1257299" y="1205315"/>
            <a:ext cx="10107385" cy="4632037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/>
              <a:t>Year 6 allocation remains a key design challenge for Batch Zero: </a:t>
            </a:r>
            <a:r>
              <a:rPr lang="en-US" sz="1600"/>
              <a:t>process must balance early visibility for developers with alignment to actual transmission readiness, avoiding both over-commitment and lack of certainty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600" b="1"/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/>
              <a:t>Two main approaches have been considered to date, each with clear trade-offs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/>
              <a:t>Current PGRR145 approach:</a:t>
            </a:r>
            <a:r>
              <a:rPr lang="en-US" sz="1600"/>
              <a:t> allocates full MWs by Year 6 upfront, providing clarity but risking a step-change not supported by transmission development timelines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/>
              <a:t>“Rollover” approach:</a:t>
            </a:r>
            <a:r>
              <a:rPr lang="en-US" sz="1600"/>
              <a:t> defers full MW allocation to a subsequent batch, ensuring realism but creating customer uncertainty and requiring commitment without clear visibility on full delivery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600" b="1"/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/>
              <a:t>A third approach (“bookend” allocation) emerges as a more balanced solution: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/>
              <a:t>Description:</a:t>
            </a:r>
            <a:r>
              <a:rPr lang="en-US" sz="1600"/>
              <a:t> focus the study on key years (2, 4, 6) to enable a 6-month Batch Zero while providing a full Year 1–6 capacity trajectory and anchoring Year 6 allocation to identified transmission solutions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/>
              <a:t>Enabler:</a:t>
            </a:r>
            <a:r>
              <a:rPr lang="en-US" sz="1600"/>
              <a:t> early TSP involvement to define transmission solutions in parallel with the study</a:t>
            </a:r>
          </a:p>
          <a:p>
            <a:pPr marL="742950" lvl="1" indent="-2857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600" b="1"/>
              <a:t>Advantages:</a:t>
            </a:r>
            <a:r>
              <a:rPr lang="en-US" sz="1600"/>
              <a:t> combines customer certainty (clear ramp) with transmission realism, enables an actionable 6-year plan within timeline, and reduces complexity and rework</a:t>
            </a:r>
          </a:p>
        </p:txBody>
      </p:sp>
    </p:spTree>
    <p:extLst>
      <p:ext uri="{BB962C8B-B14F-4D97-AF65-F5344CB8AC3E}">
        <p14:creationId xmlns:p14="http://schemas.microsoft.com/office/powerpoint/2010/main" val="3391475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think-cell data - do not delete" hidden="1">
            <a:extLst>
              <a:ext uri="{FF2B5EF4-FFF2-40B4-BE49-F238E27FC236}">
                <a16:creationId xmlns:a16="http://schemas.microsoft.com/office/drawing/2014/main" id="{EC2A4E97-3409-8CAE-5092-BB7426261AD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378243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404" imgH="403" progId="TCLayout.ActiveDocument.1">
                  <p:embed/>
                </p:oleObj>
              </mc:Choice>
              <mc:Fallback>
                <p:oleObj name="think-cell Slide" r:id="rId21" imgW="404" imgH="403" progId="TCLayout.ActiveDocument.1">
                  <p:embed/>
                  <p:pic>
                    <p:nvPicPr>
                      <p:cNvPr id="6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C2A4E97-3409-8CAE-5092-BB7426261A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16D1D6-9D88-9B85-2A93-81B86B86E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64797"/>
          </a:xfrm>
        </p:spPr>
        <p:txBody>
          <a:bodyPr vert="horz">
            <a:spAutoFit/>
          </a:bodyPr>
          <a:lstStyle/>
          <a:p>
            <a:r>
              <a:rPr lang="en-US"/>
              <a:t>Existing approaches to Year 6 allocation present clear trade-offs between certainty and realism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46D612-6283-D410-C7BF-73F3FA157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FD9F4A3-3DD2-028E-09E1-84F529ED5673}"/>
              </a:ext>
            </a:extLst>
          </p:cNvPr>
          <p:cNvGrpSpPr/>
          <p:nvPr/>
        </p:nvGrpSpPr>
        <p:grpSpPr>
          <a:xfrm>
            <a:off x="11011961" y="2045583"/>
            <a:ext cx="510155" cy="494387"/>
            <a:chOff x="11011961" y="2045583"/>
            <a:chExt cx="510155" cy="494387"/>
          </a:xfrm>
          <a:solidFill>
            <a:schemeClr val="bg1">
              <a:lumMod val="75000"/>
            </a:schemeClr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7CF5035-970B-0475-5094-2049D9C759D6}"/>
                </a:ext>
              </a:extLst>
            </p:cNvPr>
            <p:cNvSpPr/>
            <p:nvPr/>
          </p:nvSpPr>
          <p:spPr>
            <a:xfrm>
              <a:off x="11011961" y="2045583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D4BC715-C6A8-5941-0F6C-5A449289F83E}"/>
                </a:ext>
              </a:extLst>
            </p:cNvPr>
            <p:cNvSpPr/>
            <p:nvPr/>
          </p:nvSpPr>
          <p:spPr>
            <a:xfrm>
              <a:off x="11011961" y="2085036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0547CCF-109E-F4A9-8148-84AAB779C674}"/>
                </a:ext>
              </a:extLst>
            </p:cNvPr>
            <p:cNvSpPr/>
            <p:nvPr/>
          </p:nvSpPr>
          <p:spPr>
            <a:xfrm>
              <a:off x="11011961" y="2124489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734EAF4-2728-8583-D4DC-650E94FDD43F}"/>
                </a:ext>
              </a:extLst>
            </p:cNvPr>
            <p:cNvSpPr/>
            <p:nvPr/>
          </p:nvSpPr>
          <p:spPr>
            <a:xfrm>
              <a:off x="11011961" y="2203395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3E60C48-08F0-0039-3BC5-73D3AE7AFA19}"/>
                </a:ext>
              </a:extLst>
            </p:cNvPr>
            <p:cNvSpPr/>
            <p:nvPr/>
          </p:nvSpPr>
          <p:spPr>
            <a:xfrm>
              <a:off x="11011961" y="2163942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39C64D6-FC3B-6EF7-7EAF-1E45C463F7DC}"/>
                </a:ext>
              </a:extLst>
            </p:cNvPr>
            <p:cNvSpPr/>
            <p:nvPr/>
          </p:nvSpPr>
          <p:spPr>
            <a:xfrm>
              <a:off x="11011961" y="2282301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34A25CE-59E8-A028-4358-BD6E2D83DDDF}"/>
                </a:ext>
              </a:extLst>
            </p:cNvPr>
            <p:cNvSpPr/>
            <p:nvPr/>
          </p:nvSpPr>
          <p:spPr>
            <a:xfrm>
              <a:off x="11011961" y="2242848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6CA9F7-496E-39DF-6CD8-CBEA5F74E8CC}"/>
                </a:ext>
              </a:extLst>
            </p:cNvPr>
            <p:cNvSpPr/>
            <p:nvPr/>
          </p:nvSpPr>
          <p:spPr>
            <a:xfrm>
              <a:off x="11011961" y="2321754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5EA526D-7257-6CBE-D5E1-07B088215713}"/>
                </a:ext>
              </a:extLst>
            </p:cNvPr>
            <p:cNvSpPr/>
            <p:nvPr/>
          </p:nvSpPr>
          <p:spPr>
            <a:xfrm>
              <a:off x="11011961" y="2361207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F755D1F-8A5A-A831-C0A4-F7C2458C05B4}"/>
                </a:ext>
              </a:extLst>
            </p:cNvPr>
            <p:cNvSpPr/>
            <p:nvPr/>
          </p:nvSpPr>
          <p:spPr>
            <a:xfrm>
              <a:off x="11011961" y="2400660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F5E2118-413C-5481-F2BF-79751C0CC9A9}"/>
                </a:ext>
              </a:extLst>
            </p:cNvPr>
            <p:cNvSpPr/>
            <p:nvPr/>
          </p:nvSpPr>
          <p:spPr>
            <a:xfrm>
              <a:off x="11011961" y="2440113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82CD037-0AB3-00C7-2F14-A82D6BD693F3}"/>
                </a:ext>
              </a:extLst>
            </p:cNvPr>
            <p:cNvSpPr/>
            <p:nvPr/>
          </p:nvSpPr>
          <p:spPr>
            <a:xfrm>
              <a:off x="11011961" y="2479566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702A23B-9DCE-C10C-1680-618015A58A59}"/>
                </a:ext>
              </a:extLst>
            </p:cNvPr>
            <p:cNvSpPr/>
            <p:nvPr/>
          </p:nvSpPr>
          <p:spPr>
            <a:xfrm>
              <a:off x="11011961" y="2519021"/>
              <a:ext cx="510155" cy="20949"/>
            </a:xfrm>
            <a:prstGeom prst="rect">
              <a:avLst/>
            </a:prstGeom>
            <a:grpFill/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endParaRPr lang="en-US" sz="1600" err="1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F171160-2EF0-D6D5-3FD7-55E18F586194}"/>
              </a:ext>
            </a:extLst>
          </p:cNvPr>
          <p:cNvGrpSpPr/>
          <p:nvPr/>
        </p:nvGrpSpPr>
        <p:grpSpPr>
          <a:xfrm>
            <a:off x="2293906" y="1502881"/>
            <a:ext cx="4430248" cy="211979"/>
            <a:chOff x="1257300" y="1665156"/>
            <a:chExt cx="2802637" cy="25649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B46877F-F9E7-B0C6-EFDF-8F116FF30C23}"/>
                </a:ext>
              </a:extLst>
            </p:cNvPr>
            <p:cNvSpPr txBox="1">
              <a:spLocks/>
            </p:cNvSpPr>
            <p:nvPr/>
          </p:nvSpPr>
          <p:spPr>
            <a:xfrm>
              <a:off x="1257300" y="1665156"/>
              <a:ext cx="2802637" cy="2234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None/>
                <a:defRPr sz="1600" b="0"/>
              </a:lvl1pPr>
              <a:lvl2pPr marL="548640" lvl="1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2pPr>
              <a:lvl3pPr marL="731520" lvl="2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◦"/>
                <a:defRPr sz="1400" b="0"/>
              </a:lvl3pPr>
              <a:lvl4pPr marL="914400" lvl="3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-"/>
                <a:defRPr sz="1400" b="0"/>
              </a:lvl4pPr>
              <a:lvl5pPr marL="1097280" lvl="4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r>
                <a:rPr lang="en-US" sz="1200" b="1" dirty="0"/>
                <a:t>PGRR145 Approach (Current/Option 1)</a:t>
              </a:r>
            </a:p>
          </p:txBody>
        </p:sp>
        <p:cxnSp>
          <p:nvCxnSpPr>
            <p:cNvPr id="20" name="LineBasicDefault 7">
              <a:extLst>
                <a:ext uri="{FF2B5EF4-FFF2-40B4-BE49-F238E27FC236}">
                  <a16:creationId xmlns:a16="http://schemas.microsoft.com/office/drawing/2014/main" id="{2BDB97F0-5D27-26B2-D73D-B151A4A319E1}"/>
                </a:ext>
              </a:extLst>
            </p:cNvPr>
            <p:cNvCxnSpPr>
              <a:cxnSpLocks/>
            </p:cNvCxnSpPr>
            <p:nvPr>
              <p:custDataLst>
                <p:tags r:id="rId19"/>
              </p:custDataLst>
            </p:nvPr>
          </p:nvCxnSpPr>
          <p:spPr>
            <a:xfrm>
              <a:off x="1257300" y="1921651"/>
              <a:ext cx="2802637" cy="0"/>
            </a:xfrm>
            <a:prstGeom prst="straightConnector1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FE6D683-78EB-7B53-53A4-B51C47AAF4D2}"/>
              </a:ext>
            </a:extLst>
          </p:cNvPr>
          <p:cNvGrpSpPr/>
          <p:nvPr/>
        </p:nvGrpSpPr>
        <p:grpSpPr>
          <a:xfrm>
            <a:off x="7207016" y="1502874"/>
            <a:ext cx="4430248" cy="211978"/>
            <a:chOff x="1257300" y="1665156"/>
            <a:chExt cx="2802637" cy="25649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18A1C0C-B214-4870-A732-BDB66ADFEC8B}"/>
                </a:ext>
              </a:extLst>
            </p:cNvPr>
            <p:cNvSpPr txBox="1">
              <a:spLocks/>
            </p:cNvSpPr>
            <p:nvPr/>
          </p:nvSpPr>
          <p:spPr>
            <a:xfrm>
              <a:off x="1257300" y="1665156"/>
              <a:ext cx="2802637" cy="22344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None/>
                <a:defRPr sz="1600" b="0"/>
              </a:lvl1pPr>
              <a:lvl2pPr marL="548640" lvl="1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2pPr>
              <a:lvl3pPr marL="731520" lvl="2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◦"/>
                <a:defRPr sz="1400" b="0"/>
              </a:lvl3pPr>
              <a:lvl4pPr marL="914400" lvl="3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-"/>
                <a:defRPr sz="1400" b="0"/>
              </a:lvl4pPr>
              <a:lvl5pPr marL="1097280" lvl="4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r>
                <a:rPr lang="en-US" sz="1200" b="1" dirty="0"/>
                <a:t>“Rollover” approach to subsequent batch (Option 2)</a:t>
              </a:r>
            </a:p>
          </p:txBody>
        </p:sp>
        <p:cxnSp>
          <p:nvCxnSpPr>
            <p:cNvPr id="23" name="LineBasicDefault 7">
              <a:extLst>
                <a:ext uri="{FF2B5EF4-FFF2-40B4-BE49-F238E27FC236}">
                  <a16:creationId xmlns:a16="http://schemas.microsoft.com/office/drawing/2014/main" id="{85E8D4F1-37C3-7680-CB04-2A52047C8042}"/>
                </a:ext>
              </a:extLst>
            </p:cNvPr>
            <p:cNvCxnSpPr>
              <a:cxnSpLocks/>
            </p:cNvCxnSpPr>
            <p:nvPr>
              <p:custDataLst>
                <p:tags r:id="rId18"/>
              </p:custDataLst>
            </p:nvPr>
          </p:nvCxnSpPr>
          <p:spPr>
            <a:xfrm>
              <a:off x="1257300" y="1921651"/>
              <a:ext cx="2802637" cy="0"/>
            </a:xfrm>
            <a:prstGeom prst="straightConnector1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" name="Graphic 24">
            <a:extLst>
              <a:ext uri="{FF2B5EF4-FFF2-40B4-BE49-F238E27FC236}">
                <a16:creationId xmlns:a16="http://schemas.microsoft.com/office/drawing/2014/main" id="{2EEB291A-2150-B376-BAB1-169DB0AFB59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554736" y="1123018"/>
            <a:ext cx="312822" cy="31282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DA970CD-B19A-272C-AAFD-70D4DABC2BBE}"/>
              </a:ext>
            </a:extLst>
          </p:cNvPr>
          <p:cNvSpPr txBox="1">
            <a:spLocks/>
          </p:cNvSpPr>
          <p:nvPr/>
        </p:nvSpPr>
        <p:spPr>
          <a:xfrm>
            <a:off x="1025166" y="1171707"/>
            <a:ext cx="6967727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28600" lvl="1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38912" lvl="2" indent="-21031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4360" lvl="3" indent="-15544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3816" lvl="4" indent="-146304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1400" b="1">
                <a:solidFill>
                  <a:schemeClr val="bg1">
                    <a:lumMod val="50000"/>
                  </a:schemeClr>
                </a:solidFill>
              </a:rPr>
              <a:t>Example: </a:t>
            </a:r>
            <a:r>
              <a:rPr lang="en-US" sz="1400">
                <a:solidFill>
                  <a:schemeClr val="bg1">
                    <a:lumMod val="50000"/>
                  </a:schemeClr>
                </a:solidFill>
              </a:rPr>
              <a:t>1,000 MW data center requiring full capacity by Year 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C2883D-EF1C-C6FA-E64B-29AF157E35B9}"/>
              </a:ext>
            </a:extLst>
          </p:cNvPr>
          <p:cNvSpPr txBox="1">
            <a:spLocks/>
          </p:cNvSpPr>
          <p:nvPr/>
        </p:nvSpPr>
        <p:spPr>
          <a:xfrm>
            <a:off x="554736" y="3765055"/>
            <a:ext cx="1411614" cy="184666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Years 1-5</a:t>
            </a:r>
            <a:endParaRPr lang="en-US" sz="12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3A64AE-75C5-C906-E58E-BA747696FE22}"/>
              </a:ext>
            </a:extLst>
          </p:cNvPr>
          <p:cNvSpPr txBox="1">
            <a:spLocks/>
          </p:cNvSpPr>
          <p:nvPr/>
        </p:nvSpPr>
        <p:spPr>
          <a:xfrm>
            <a:off x="2293906" y="3765055"/>
            <a:ext cx="4430248" cy="553998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/>
              <a:t>Request studied in Batch Zero: initial MWs allocated based on system capability; transmission constraints and required upgrades identified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BBC1531-3264-F1F0-2245-FA9060668977}"/>
              </a:ext>
            </a:extLst>
          </p:cNvPr>
          <p:cNvSpPr txBox="1">
            <a:spLocks/>
          </p:cNvSpPr>
          <p:nvPr/>
        </p:nvSpPr>
        <p:spPr>
          <a:xfrm>
            <a:off x="7207016" y="3765055"/>
            <a:ext cx="4430248" cy="553998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/>
              <a:t>Request studied in Batch Zero: initial MWs allocated based on system capability; transmission constraints and required upgrades identified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3F50A8E-43D5-6E0A-680B-9F607E66446D}"/>
              </a:ext>
            </a:extLst>
          </p:cNvPr>
          <p:cNvGrpSpPr/>
          <p:nvPr/>
        </p:nvGrpSpPr>
        <p:grpSpPr>
          <a:xfrm>
            <a:off x="554736" y="5264983"/>
            <a:ext cx="11082528" cy="815608"/>
            <a:chOff x="554736" y="4356105"/>
            <a:chExt cx="11082528" cy="815608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BF794F9-4411-7506-DFBC-DCA48983A396}"/>
                </a:ext>
              </a:extLst>
            </p:cNvPr>
            <p:cNvSpPr txBox="1">
              <a:spLocks/>
            </p:cNvSpPr>
            <p:nvPr/>
          </p:nvSpPr>
          <p:spPr>
            <a:xfrm>
              <a:off x="554736" y="4356105"/>
              <a:ext cx="1411614" cy="184666"/>
            </a:xfrm>
            <a:prstGeom prst="rect">
              <a:avLst/>
            </a:prstGeom>
            <a:noFill/>
            <a:ln w="6350">
              <a:noFill/>
              <a:miter lim="800000"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1200" b="1"/>
                <a:t>Considerations</a:t>
              </a:r>
              <a:endParaRPr lang="en-US" sz="120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F50D582-FF66-4D1F-7912-25A2DCCF243D}"/>
                </a:ext>
              </a:extLst>
            </p:cNvPr>
            <p:cNvSpPr txBox="1">
              <a:spLocks/>
            </p:cNvSpPr>
            <p:nvPr/>
          </p:nvSpPr>
          <p:spPr>
            <a:xfrm>
              <a:off x="2293906" y="4356105"/>
              <a:ext cx="4430248" cy="630942"/>
            </a:xfrm>
            <a:prstGeom prst="rect">
              <a:avLst/>
            </a:prstGeom>
            <a:noFill/>
            <a:ln w="6350">
              <a:noFill/>
              <a:miter lim="800000"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/>
                <a:t>Provides certainty by guaranteeing full MWs by Year 6</a:t>
              </a:r>
            </a:p>
            <a:p>
              <a:pPr marL="171450" indent="-17145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/>
                <a:t>Creates a potential step-change in MWs between Years 5 and 6, with limited time to develop required transmission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D60A470-908B-1AD1-CA85-5CDC5EE1E142}"/>
                </a:ext>
              </a:extLst>
            </p:cNvPr>
            <p:cNvSpPr txBox="1">
              <a:spLocks/>
            </p:cNvSpPr>
            <p:nvPr/>
          </p:nvSpPr>
          <p:spPr>
            <a:xfrm>
              <a:off x="7207016" y="4356105"/>
              <a:ext cx="4430248" cy="815608"/>
            </a:xfrm>
            <a:prstGeom prst="rect">
              <a:avLst/>
            </a:prstGeom>
            <a:noFill/>
            <a:ln w="6350">
              <a:noFill/>
              <a:miter lim="800000"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/>
                <a:t>Full MW allocation is aligned with identified transmission upgrades</a:t>
              </a:r>
            </a:p>
            <a:p>
              <a:pPr marL="171450" indent="-17145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/>
                <a:t>Requires financial commitment for partial MWs without clear visibility on timing or certainty of full MW delivery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ACFE9C8-BACA-3519-C9DB-A80919E737A9}"/>
              </a:ext>
            </a:extLst>
          </p:cNvPr>
          <p:cNvGrpSpPr/>
          <p:nvPr/>
        </p:nvGrpSpPr>
        <p:grpSpPr>
          <a:xfrm>
            <a:off x="554736" y="4607353"/>
            <a:ext cx="11082528" cy="369332"/>
            <a:chOff x="554736" y="3682344"/>
            <a:chExt cx="11082528" cy="36933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8B26822-BCFC-9048-8870-F77ED056F97E}"/>
                </a:ext>
              </a:extLst>
            </p:cNvPr>
            <p:cNvSpPr txBox="1">
              <a:spLocks/>
            </p:cNvSpPr>
            <p:nvPr/>
          </p:nvSpPr>
          <p:spPr>
            <a:xfrm>
              <a:off x="554736" y="3682344"/>
              <a:ext cx="1411614" cy="184666"/>
            </a:xfrm>
            <a:prstGeom prst="rect">
              <a:avLst/>
            </a:prstGeom>
            <a:noFill/>
            <a:ln w="6350">
              <a:noFill/>
              <a:miter lim="800000"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1200" b="1"/>
                <a:t>Year 6</a:t>
              </a:r>
              <a:endParaRPr lang="en-US" sz="120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B883E4B-73F5-0D60-89DD-DA99323C76CD}"/>
                </a:ext>
              </a:extLst>
            </p:cNvPr>
            <p:cNvSpPr txBox="1">
              <a:spLocks/>
            </p:cNvSpPr>
            <p:nvPr/>
          </p:nvSpPr>
          <p:spPr>
            <a:xfrm>
              <a:off x="2293906" y="3682344"/>
              <a:ext cx="4430248" cy="369332"/>
            </a:xfrm>
            <a:prstGeom prst="rect">
              <a:avLst/>
            </a:prstGeom>
            <a:noFill/>
            <a:ln w="6350">
              <a:noFill/>
              <a:miter lim="800000"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1200"/>
                <a:t>Full MW automatically allocated based on Batch Zero results; transmission solutions further defined in the 2027 RTP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1DFE277-784D-AB4C-D63D-35AB58F70061}"/>
                </a:ext>
              </a:extLst>
            </p:cNvPr>
            <p:cNvSpPr txBox="1">
              <a:spLocks/>
            </p:cNvSpPr>
            <p:nvPr/>
          </p:nvSpPr>
          <p:spPr>
            <a:xfrm>
              <a:off x="7207016" y="3682344"/>
              <a:ext cx="4430248" cy="369332"/>
            </a:xfrm>
            <a:prstGeom prst="rect">
              <a:avLst/>
            </a:prstGeom>
            <a:noFill/>
            <a:ln w="6350">
              <a:noFill/>
              <a:miter lim="800000"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1200"/>
                <a:t>Full MW not committed in Batch Zero; additional MWs studied and allocated through a subsequent Batch 1 process</a:t>
              </a:r>
            </a:p>
          </p:txBody>
        </p: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CA3C2DA-D5B9-FAA5-6239-9E0BA6350A73}"/>
              </a:ext>
            </a:extLst>
          </p:cNvPr>
          <p:cNvCxnSpPr>
            <a:cxnSpLocks/>
          </p:cNvCxnSpPr>
          <p:nvPr/>
        </p:nvCxnSpPr>
        <p:spPr>
          <a:xfrm>
            <a:off x="521663" y="4463203"/>
            <a:ext cx="11115601" cy="0"/>
          </a:xfrm>
          <a:prstGeom prst="line">
            <a:avLst/>
          </a:prstGeom>
          <a:ln w="12700" cap="flat">
            <a:solidFill>
              <a:schemeClr val="bg1">
                <a:lumMod val="75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26859CF-DC92-6A16-5989-3495CE76C5B9}"/>
              </a:ext>
            </a:extLst>
          </p:cNvPr>
          <p:cNvCxnSpPr>
            <a:cxnSpLocks/>
          </p:cNvCxnSpPr>
          <p:nvPr/>
        </p:nvCxnSpPr>
        <p:spPr>
          <a:xfrm>
            <a:off x="521663" y="5120834"/>
            <a:ext cx="11115601" cy="0"/>
          </a:xfrm>
          <a:prstGeom prst="line">
            <a:avLst/>
          </a:prstGeom>
          <a:ln w="12700" cap="flat">
            <a:solidFill>
              <a:schemeClr val="bg1">
                <a:lumMod val="75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Chart 66">
            <a:extLst>
              <a:ext uri="{FF2B5EF4-FFF2-40B4-BE49-F238E27FC236}">
                <a16:creationId xmlns:a16="http://schemas.microsoft.com/office/drawing/2014/main" id="{D90676C0-5FFE-CF50-8EB7-706BED31DA70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19978376"/>
              </p:ext>
            </p:extLst>
          </p:nvPr>
        </p:nvGraphicFramePr>
        <p:xfrm>
          <a:off x="2152650" y="1681163"/>
          <a:ext cx="4654550" cy="191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4"/>
          </a:graphicData>
        </a:graphic>
      </p:graphicFrame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0E192590-C826-9281-A48B-0496BA19361A}"/>
              </a:ext>
            </a:extLst>
          </p:cNvPr>
          <p:cNvSpPr>
            <a:spLocks noGrp="1"/>
          </p:cNvSpPr>
          <p:nvPr>
            <p:custDataLst>
              <p:tags r:id="rId3"/>
            </p:custDataLst>
          </p:nvPr>
        </p:nvSpPr>
        <p:spPr bwMode="auto">
          <a:xfrm>
            <a:off x="2401888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64D0B1D8-F507-42ED-90D5-51C42F792C91}" type="datetime'''''''Y''''''''e''''a''''''''''r'''''''' ''1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1</a:t>
            </a:fld>
            <a:endParaRPr lang="en-US" sz="1050" b="1">
              <a:cs typeface="+mn-cs"/>
            </a:endParaRPr>
          </a:p>
        </p:txBody>
      </p: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BCBFBD4F-8F33-FAB7-D336-7A94E5C49EA1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auto">
          <a:xfrm>
            <a:off x="3151188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AE6A40A3-0F74-4D50-BA21-779410E4F6C8}" type="datetime'Y''e''''''''''''a''''''''''''''''''''''r'''''''''''' 2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2</a:t>
            </a:fld>
            <a:endParaRPr lang="en-US" sz="1050" b="1">
              <a:cs typeface="+mn-cs"/>
            </a:endParaRP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1BB10A7C-7CAD-DC29-2ADF-DDCBD13A22F9}"/>
              </a:ext>
            </a:extLst>
          </p:cNvPr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3898900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A4A5AB1A-EE13-4726-886C-05E3262BED42}" type="datetime'''''''''''''Y''''''''''ear'''''''''''''''''' ''''3''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3</a:t>
            </a:fld>
            <a:endParaRPr lang="en-US" sz="1050" b="1">
              <a:cs typeface="+mn-cs"/>
            </a:endParaRPr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A0199B16-768F-1F53-FBE0-3A995ADA08F7}"/>
              </a:ext>
            </a:extLst>
          </p:cNvPr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4646613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79B87356-69BE-4D41-BE69-3A6628C9325D}" type="datetime'Y''''''e''''''''''a''''r'''''''' ''''''''''''''''4''''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4</a:t>
            </a:fld>
            <a:endParaRPr lang="en-US" sz="1050" b="1">
              <a:cs typeface="+mn-cs"/>
            </a:endParaRP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61C69654-30BE-98F9-FBC4-B6323E5E11A6}"/>
              </a:ext>
            </a:extLst>
          </p:cNvPr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5395913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5577D9C6-348A-4722-859A-6D650CB2F1A4}" type="datetime'''Y''e''''''''''a''''''r'''''''''' ''''5''''''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5</a:t>
            </a:fld>
            <a:endParaRPr lang="en-US" sz="1050" b="1">
              <a:cs typeface="+mn-cs"/>
            </a:endParaRP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2E7F84E0-7921-D385-9F83-69DC9B858750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6143625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592EA322-92D9-489D-97F8-2582C075E482}" type="datetime'''''''''''Y''e''''''''a''r'''''''' ''''''''''''''''''''''6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6</a:t>
            </a:fld>
            <a:endParaRPr lang="en-US" sz="1050" b="1">
              <a:cs typeface="+mn-cs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3C333D4-2352-45CE-654D-754FE1CE65B6}"/>
              </a:ext>
            </a:extLst>
          </p:cNvPr>
          <p:cNvCxnSpPr>
            <a:cxnSpLocks/>
          </p:cNvCxnSpPr>
          <p:nvPr/>
        </p:nvCxnSpPr>
        <p:spPr>
          <a:xfrm>
            <a:off x="521663" y="3625437"/>
            <a:ext cx="11115601" cy="0"/>
          </a:xfrm>
          <a:prstGeom prst="line">
            <a:avLst/>
          </a:prstGeom>
          <a:ln w="12700" cap="flat">
            <a:solidFill>
              <a:schemeClr val="bg1">
                <a:lumMod val="75000"/>
              </a:schemeClr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691AF2E6-D912-F35D-30C8-CB7812A74B2A}"/>
              </a:ext>
            </a:extLst>
          </p:cNvPr>
          <p:cNvSpPr txBox="1">
            <a:spLocks/>
          </p:cNvSpPr>
          <p:nvPr/>
        </p:nvSpPr>
        <p:spPr>
          <a:xfrm>
            <a:off x="554736" y="1808167"/>
            <a:ext cx="1411614" cy="369332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Illustrative ramp schedule</a:t>
            </a:r>
            <a:r>
              <a:rPr lang="en-US" sz="1200"/>
              <a:t>, MW</a:t>
            </a:r>
          </a:p>
        </p:txBody>
      </p:sp>
      <p:graphicFrame>
        <p:nvGraphicFramePr>
          <p:cNvPr id="64" name="Chart 63">
            <a:extLst>
              <a:ext uri="{FF2B5EF4-FFF2-40B4-BE49-F238E27FC236}">
                <a16:creationId xmlns:a16="http://schemas.microsoft.com/office/drawing/2014/main" id="{505DD470-19E7-D184-9639-30EE77DD0EE1}"/>
              </a:ext>
            </a:extLst>
          </p:cNvPr>
          <p:cNvGraphicFramePr/>
          <p:nvPr>
            <p:custDataLst>
              <p:tags r:id="rId9"/>
            </p:custDataLst>
          </p:nvPr>
        </p:nvGraphicFramePr>
        <p:xfrm>
          <a:off x="7065963" y="1785938"/>
          <a:ext cx="4654550" cy="180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5"/>
          </a:graphicData>
        </a:graphic>
      </p:graphicFrame>
      <p:sp>
        <p:nvSpPr>
          <p:cNvPr id="50" name="Rectangle 49">
            <a:extLst>
              <a:ext uri="{FF2B5EF4-FFF2-40B4-BE49-F238E27FC236}">
                <a16:creationId xmlns:a16="http://schemas.microsoft.com/office/drawing/2014/main" id="{72BEE257-D924-77C6-4FF9-ED528F4DBE37}"/>
              </a:ext>
            </a:extLst>
          </p:cNvPr>
          <p:cNvSpPr/>
          <p:nvPr>
            <p:custDataLst>
              <p:tags r:id="rId10"/>
            </p:custDataLst>
          </p:nvPr>
        </p:nvSpPr>
        <p:spPr bwMode="auto">
          <a:xfrm>
            <a:off x="10996613" y="2022475"/>
            <a:ext cx="534987" cy="534988"/>
          </a:xfrm>
          <a:prstGeom prst="rect">
            <a:avLst/>
          </a:prstGeom>
          <a:noFill/>
          <a:ln w="19050" cap="sq" cmpd="sng" algn="ctr">
            <a:solidFill>
              <a:srgbClr val="7F7F7F"/>
            </a:solidFill>
            <a:prstDash val="dash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err="1">
              <a:solidFill>
                <a:schemeClr val="bg1"/>
              </a:solidFill>
            </a:endParaRPr>
          </a:p>
        </p:txBody>
      </p:sp>
      <p:sp>
        <p:nvSpPr>
          <p:cNvPr id="51" name="Text Placeholder 4">
            <a:extLst>
              <a:ext uri="{FF2B5EF4-FFF2-40B4-BE49-F238E27FC236}">
                <a16:creationId xmlns:a16="http://schemas.microsoft.com/office/drawing/2014/main" id="{1D8AA3E7-B824-ECB6-B9BD-0C0FFE864D8C}"/>
              </a:ext>
            </a:extLst>
          </p:cNvPr>
          <p:cNvSpPr>
            <a:spLocks noGrp="1"/>
          </p:cNvSpPr>
          <p:nvPr>
            <p:custDataLst>
              <p:tags r:id="rId11"/>
            </p:custDataLst>
          </p:nvPr>
        </p:nvSpPr>
        <p:spPr bwMode="auto">
          <a:xfrm>
            <a:off x="7315200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DBD0B7AE-4F46-49C1-BCD1-5A2C1049FDD0}" type="datetime'''''Ye''''''''''''''''a''''''''''''''r'''' ''''''''''''''1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1</a:t>
            </a:fld>
            <a:endParaRPr lang="en-US" sz="1050" b="1">
              <a:cs typeface="+mn-cs"/>
            </a:endParaRP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A39F4CBA-8372-C0B9-8163-6A177F33DFD7}"/>
              </a:ext>
            </a:extLst>
          </p:cNvPr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8064500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820D04F8-1835-4954-82D7-E1849078D96E}" type="datetime'''''''Year'''''' ''''''''''''''''''2''''''''''''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2</a:t>
            </a:fld>
            <a:endParaRPr lang="en-US" sz="1050" b="1">
              <a:cs typeface="+mn-cs"/>
            </a:endParaRPr>
          </a:p>
        </p:txBody>
      </p:sp>
      <p:sp>
        <p:nvSpPr>
          <p:cNvPr id="53" name="Text Placeholder 4">
            <a:extLst>
              <a:ext uri="{FF2B5EF4-FFF2-40B4-BE49-F238E27FC236}">
                <a16:creationId xmlns:a16="http://schemas.microsoft.com/office/drawing/2014/main" id="{5C02648A-1709-A8CB-B83B-AA8177502CB9}"/>
              </a:ext>
            </a:extLst>
          </p:cNvPr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812213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74782A0E-7C5F-4B57-B60F-93715ECAB0D3}" type="datetime'Y''''''''''''''''''''''e''''a''''r'''''''''''''''' ''''''3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3</a:t>
            </a:fld>
            <a:endParaRPr lang="en-US" sz="1050" b="1">
              <a:cs typeface="+mn-cs"/>
            </a:endParaRPr>
          </a:p>
        </p:txBody>
      </p:sp>
      <p:sp>
        <p:nvSpPr>
          <p:cNvPr id="54" name="Text Placeholder 4">
            <a:extLst>
              <a:ext uri="{FF2B5EF4-FFF2-40B4-BE49-F238E27FC236}">
                <a16:creationId xmlns:a16="http://schemas.microsoft.com/office/drawing/2014/main" id="{E453B958-3CB8-2685-25D9-C5C62147E266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auto">
          <a:xfrm>
            <a:off x="9559925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FCB74BD4-2151-43F0-B7AB-0A0325EB7BC9}" type="datetime'''''''''''''''Y''e''''''''a''''r'''''''' ''''''''4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4</a:t>
            </a:fld>
            <a:endParaRPr lang="en-US" sz="1050" b="1">
              <a:cs typeface="+mn-cs"/>
            </a:endParaRP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C8AE8913-F653-CF52-568C-2133ED28C1AD}"/>
              </a:ext>
            </a:extLst>
          </p:cNvPr>
          <p:cNvSpPr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10309225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8169C4E7-B849-48B1-BEB2-000EFA5C9051}" type="datetime'''''''''''''''''''''Y''''''''''ea''''''r'''''''''''' 5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5</a:t>
            </a:fld>
            <a:endParaRPr lang="en-US" sz="1050" b="1">
              <a:cs typeface="+mn-cs"/>
            </a:endParaRPr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62C6A019-63AE-79AD-57E2-BE0A3CE6E7DF}"/>
              </a:ext>
            </a:extLst>
          </p:cNvPr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11110913" y="2209800"/>
            <a:ext cx="3048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19050" tIns="0" rIns="1905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r>
              <a:rPr lang="en-US" altLang="en-US" sz="1050">
                <a:effectLst/>
                <a:cs typeface="+mn-cs"/>
              </a:rPr>
              <a:t>TBD</a:t>
            </a:r>
            <a:endParaRPr lang="en-US" sz="1050">
              <a:cs typeface="+mn-cs"/>
            </a:endParaRPr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8E34B35F-6378-8295-0836-FA6083F23EA5}"/>
              </a:ext>
            </a:extLst>
          </p:cNvPr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11056938" y="34036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508044E5-1299-4250-97BE-BECB6030F994}" type="datetime'''Ye''a''''''''r'''''''' 6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6</a:t>
            </a:fld>
            <a:endParaRPr lang="en-US" sz="1050" b="1">
              <a:cs typeface="+mn-cs"/>
            </a:endParaRPr>
          </a:p>
        </p:txBody>
      </p: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D798607F-9EC1-FE5F-5717-9E9DBFB7F8F7}"/>
              </a:ext>
            </a:extLst>
          </p:cNvPr>
          <p:cNvSpPr/>
          <p:nvPr/>
        </p:nvSpPr>
        <p:spPr>
          <a:xfrm>
            <a:off x="4238387" y="1808167"/>
            <a:ext cx="1646714" cy="537010"/>
          </a:xfrm>
          <a:prstGeom prst="wedgeRectCallout">
            <a:avLst>
              <a:gd name="adj1" fmla="val 59465"/>
              <a:gd name="adj2" fmla="val -25508"/>
            </a:avLst>
          </a:prstGeom>
          <a:solidFill>
            <a:schemeClr val="bg1"/>
          </a:solidFill>
          <a:ln w="6350" cap="sq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000">
                <a:solidFill>
                  <a:schemeClr val="tx1"/>
                </a:solidFill>
              </a:rPr>
              <a:t>Automatically set at requested peak Demand</a:t>
            </a:r>
          </a:p>
        </p:txBody>
      </p:sp>
      <p:sp>
        <p:nvSpPr>
          <p:cNvPr id="59" name="Speech Bubble: Rectangle 58">
            <a:extLst>
              <a:ext uri="{FF2B5EF4-FFF2-40B4-BE49-F238E27FC236}">
                <a16:creationId xmlns:a16="http://schemas.microsoft.com/office/drawing/2014/main" id="{7C420A23-CAA5-F4B1-EEA9-AEC9DD745113}"/>
              </a:ext>
            </a:extLst>
          </p:cNvPr>
          <p:cNvSpPr/>
          <p:nvPr/>
        </p:nvSpPr>
        <p:spPr>
          <a:xfrm>
            <a:off x="8949003" y="1788141"/>
            <a:ext cx="1840141" cy="498973"/>
          </a:xfrm>
          <a:prstGeom prst="wedgeRectCallout">
            <a:avLst>
              <a:gd name="adj1" fmla="val 57023"/>
              <a:gd name="adj2" fmla="val 23058"/>
            </a:avLst>
          </a:prstGeom>
          <a:solidFill>
            <a:schemeClr val="bg1"/>
          </a:solidFill>
          <a:ln w="6350" cap="sq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000" b="1">
                <a:solidFill>
                  <a:schemeClr val="tx1"/>
                </a:solidFill>
              </a:rPr>
              <a:t>TBD:</a:t>
            </a:r>
            <a:r>
              <a:rPr lang="en-US" sz="1000">
                <a:solidFill>
                  <a:schemeClr val="tx1"/>
                </a:solidFill>
              </a:rPr>
              <a:t> additional MWs studied in next batch and allocated based on available capacity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4021E80-A31C-EE5F-3E79-33ADC555DA7E}"/>
              </a:ext>
            </a:extLst>
          </p:cNvPr>
          <p:cNvSpPr/>
          <p:nvPr/>
        </p:nvSpPr>
        <p:spPr>
          <a:xfrm>
            <a:off x="2217736" y="2375999"/>
            <a:ext cx="3768995" cy="1200749"/>
          </a:xfrm>
          <a:prstGeom prst="rect">
            <a:avLst/>
          </a:prstGeom>
          <a:solidFill>
            <a:srgbClr val="FFFFFF">
              <a:alpha val="50196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err="1">
              <a:solidFill>
                <a:schemeClr val="bg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0F5A676-21FE-DD1F-BA02-50162191521C}"/>
              </a:ext>
            </a:extLst>
          </p:cNvPr>
          <p:cNvSpPr/>
          <p:nvPr/>
        </p:nvSpPr>
        <p:spPr>
          <a:xfrm>
            <a:off x="7129776" y="2375999"/>
            <a:ext cx="3768995" cy="1200749"/>
          </a:xfrm>
          <a:prstGeom prst="rect">
            <a:avLst/>
          </a:prstGeom>
          <a:solidFill>
            <a:srgbClr val="FFFFFF">
              <a:alpha val="50196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13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hink-cell data - do not delete" hidden="1">
            <a:extLst>
              <a:ext uri="{FF2B5EF4-FFF2-40B4-BE49-F238E27FC236}">
                <a16:creationId xmlns:a16="http://schemas.microsoft.com/office/drawing/2014/main" id="{02D3BBE0-81A6-6EDD-8690-5B92B06D5B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689866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6" imgW="404" imgH="403" progId="TCLayout.ActiveDocument.1">
                  <p:embed/>
                </p:oleObj>
              </mc:Choice>
              <mc:Fallback>
                <p:oleObj name="think-cell Slide" r:id="rId16" imgW="404" imgH="403" progId="TCLayout.ActiveDocument.1">
                  <p:embed/>
                  <p:pic>
                    <p:nvPicPr>
                      <p:cNvPr id="4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2D3BBE0-81A6-6EDD-8690-5B92B06D5B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7F03B37-0277-F51B-E95A-1DA4EB24B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64797"/>
          </a:xfrm>
        </p:spPr>
        <p:txBody>
          <a:bodyPr vert="horz">
            <a:spAutoFit/>
          </a:bodyPr>
          <a:lstStyle/>
          <a:p>
            <a:r>
              <a:rPr lang="en-US" dirty="0"/>
              <a:t>New Option 3- “Bookend” allocation approach: resolving trade-off between early certainty and transmission alignment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8A83CE-EDD6-34E1-B817-8E8757B4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C34A90-4086-D5C4-E60C-EA49665C2CD1}"/>
              </a:ext>
            </a:extLst>
          </p:cNvPr>
          <p:cNvGrpSpPr/>
          <p:nvPr/>
        </p:nvGrpSpPr>
        <p:grpSpPr>
          <a:xfrm>
            <a:off x="554736" y="1104241"/>
            <a:ext cx="7438157" cy="312738"/>
            <a:chOff x="554736" y="1030552"/>
            <a:chExt cx="7438157" cy="312822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8EEF5C65-A39B-9E15-DD1E-EA95D173D00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554736" y="1030552"/>
              <a:ext cx="312822" cy="312822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C688BC-AA30-E326-D2E3-44FCCBA483FE}"/>
                </a:ext>
              </a:extLst>
            </p:cNvPr>
            <p:cNvSpPr txBox="1">
              <a:spLocks/>
            </p:cNvSpPr>
            <p:nvPr/>
          </p:nvSpPr>
          <p:spPr>
            <a:xfrm>
              <a:off x="1025166" y="1079241"/>
              <a:ext cx="6967727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Char char="​"/>
                <a:defRPr lang="en-US" sz="1600" dirty="0">
                  <a:cs typeface="Arial" panose="020B0604020202020204" pitchFamily="34" charset="0"/>
                </a:defRPr>
              </a:lvl1pPr>
              <a:lvl2pPr marL="228600" lvl="1" indent="-22860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Wingdings" panose="05000000000000000000" pitchFamily="2" charset="2"/>
                <a:buChar char=""/>
                <a:defRPr lang="en-US" sz="1600" dirty="0"/>
              </a:lvl2pPr>
              <a:lvl3pPr marL="438912" lvl="2" indent="-210312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10000"/>
                <a:buFont typeface="Arial" panose="020B0604020202020204" pitchFamily="34" charset="0"/>
                <a:buChar char="‒"/>
                <a:defRPr lang="en-US" sz="1600" dirty="0"/>
              </a:lvl3pPr>
              <a:lvl4pPr marL="594360" lvl="3" indent="-155448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•"/>
                <a:defRPr lang="en-US" sz="1600" dirty="0"/>
              </a:lvl4pPr>
              <a:lvl5pPr marL="813816" lvl="4" indent="-146304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Arial" panose="020B0604020202020204" pitchFamily="34" charset="0"/>
                <a:buChar char="̶"/>
                <a:defRPr lang="en-US" sz="1600" dirty="0"/>
              </a:lvl5pPr>
              <a:lvl6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6pPr>
              <a:lvl7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7pPr>
              <a:lvl8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8pPr>
              <a:lvl9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9pPr>
            </a:lstStyle>
            <a:p>
              <a:r>
                <a:rPr lang="en-US" sz="1400" b="1">
                  <a:solidFill>
                    <a:schemeClr val="bg1">
                      <a:lumMod val="50000"/>
                    </a:schemeClr>
                  </a:solidFill>
                </a:rPr>
                <a:t>Example: </a:t>
              </a:r>
              <a:r>
                <a:rPr lang="en-US" sz="1400">
                  <a:solidFill>
                    <a:schemeClr val="bg1">
                      <a:lumMod val="50000"/>
                    </a:schemeClr>
                  </a:solidFill>
                </a:rPr>
                <a:t>1,000 MW data center requiring full capacity by Year 6</a:t>
              </a:r>
            </a:p>
          </p:txBody>
        </p:sp>
      </p:grpSp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94132CB9-02A2-0F0B-D9AE-94522D210B9D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14935265"/>
              </p:ext>
            </p:extLst>
          </p:nvPr>
        </p:nvGraphicFramePr>
        <p:xfrm>
          <a:off x="471488" y="1595438"/>
          <a:ext cx="8085137" cy="197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3F52C85-5636-9115-9F30-04AC7E5F988B}"/>
              </a:ext>
            </a:extLst>
          </p:cNvPr>
          <p:cNvSpPr>
            <a:spLocks noGrp="1"/>
          </p:cNvSpPr>
          <p:nvPr>
            <p:custDataLst>
              <p:tags r:id="rId3"/>
            </p:custDataLst>
          </p:nvPr>
        </p:nvSpPr>
        <p:spPr bwMode="auto">
          <a:xfrm>
            <a:off x="1006475" y="33782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39927201-7492-4EE0-99C4-7F19FA8A6DE9}" type="datetime'''Y''''''''''ea''r'''''''''''''''' ''1''''''''''''''''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1</a:t>
            </a:fld>
            <a:endParaRPr lang="en-US" sz="1050" b="1">
              <a:cs typeface="+mn-cs"/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F0CE407-2867-5BAF-CAB5-36E316AE2096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auto">
          <a:xfrm>
            <a:off x="2327275" y="33782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59C13064-4107-4CDB-9B4E-F815C4BCA309}" type="datetime'''Y''''e''''''''''a''''''r'''''''''''''''''' 2''''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2</a:t>
            </a:fld>
            <a:endParaRPr lang="en-US" sz="1050" b="1">
              <a:cs typeface="+mn-cs"/>
            </a:endParaRP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557D6F8-94D9-BE2A-A2C3-74E430A9692F}"/>
              </a:ext>
            </a:extLst>
          </p:cNvPr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3646488" y="33782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E462AEA8-9219-4C3E-B05F-45E800433322}" type="datetime'''''''''''''''''Y''ea''''''''''''''''r ''''3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3</a:t>
            </a:fld>
            <a:endParaRPr lang="en-US" sz="1050" b="1">
              <a:cs typeface="+mn-cs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576C83E-3D0F-B4CC-0A32-AE8B53B8AC0D}"/>
              </a:ext>
            </a:extLst>
          </p:cNvPr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4967288" y="33782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42E59E0F-D365-482F-8CEE-1FE6650621CF}" type="datetime'''Y''''e''''''a''''''''''''''''r'''' ''''''''4''''''''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4</a:t>
            </a:fld>
            <a:endParaRPr lang="en-US" sz="1050" b="1">
              <a:cs typeface="+mn-cs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0AAAAB-C7B6-7199-7A3D-22631BEA81EB}"/>
              </a:ext>
            </a:extLst>
          </p:cNvPr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6286500" y="33782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55ACA49F-5679-463D-8DFD-B5CE5208AF27}" type="datetime'Y''''''''''''''''ea''''r'''' ''''''''''''''''5''''''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5</a:t>
            </a:fld>
            <a:endParaRPr lang="en-US" sz="1050" b="1">
              <a:cs typeface="+mn-cs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C5E63EC7-9A2C-E0E8-363A-04A62316D4D6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7607300" y="3378200"/>
            <a:ext cx="414338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fld id="{04ABB517-EDE2-4524-B16B-845BEAA2BB87}" type="datetime'''''''''''''Ye''''''''''''''''''''ar'''' 6'">
              <a:rPr lang="en-US" altLang="en-US" sz="1050" b="1" smtClean="0">
                <a:cs typeface="+mn-cs"/>
              </a:rPr>
              <a:pPr lvl="0" algn="ctr">
                <a:spcBef>
                  <a:spcPct val="0"/>
                </a:spcBef>
                <a:spcAft>
                  <a:spcPct val="0"/>
                </a:spcAft>
              </a:pPr>
              <a:t>Year 6</a:t>
            </a:fld>
            <a:endParaRPr lang="en-US" sz="1050" b="1"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6EFF90E-8D5E-080B-1BE1-9DDDF1B67D9F}"/>
              </a:ext>
            </a:extLst>
          </p:cNvPr>
          <p:cNvGrpSpPr/>
          <p:nvPr/>
        </p:nvGrpSpPr>
        <p:grpSpPr>
          <a:xfrm>
            <a:off x="554038" y="1482725"/>
            <a:ext cx="7918704" cy="211138"/>
            <a:chOff x="1257300" y="1665156"/>
            <a:chExt cx="2802637" cy="25649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2F3A449-225F-7F5A-5F09-D1790122D435}"/>
                </a:ext>
              </a:extLst>
            </p:cNvPr>
            <p:cNvSpPr txBox="1">
              <a:spLocks/>
            </p:cNvSpPr>
            <p:nvPr/>
          </p:nvSpPr>
          <p:spPr>
            <a:xfrm>
              <a:off x="1257300" y="1665156"/>
              <a:ext cx="2802637" cy="2234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None/>
                <a:defRPr sz="1600" b="0"/>
              </a:lvl1pPr>
              <a:lvl2pPr marL="548640" lvl="1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2pPr>
              <a:lvl3pPr marL="731520" lvl="2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◦"/>
                <a:defRPr sz="1400" b="0"/>
              </a:lvl3pPr>
              <a:lvl4pPr marL="914400" lvl="3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-"/>
                <a:defRPr sz="1400" b="0"/>
              </a:lvl4pPr>
              <a:lvl5pPr marL="1097280" lvl="4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r>
                <a:rPr lang="en-US" sz="1200" b="1"/>
                <a:t>Illustrative ramp schedule and allocation methodology by year</a:t>
              </a:r>
              <a:r>
                <a:rPr lang="en-US" sz="1200"/>
                <a:t>, MW</a:t>
              </a:r>
            </a:p>
          </p:txBody>
        </p:sp>
        <p:cxnSp>
          <p:nvCxnSpPr>
            <p:cNvPr id="16" name="LineBasicDefault 7">
              <a:extLst>
                <a:ext uri="{FF2B5EF4-FFF2-40B4-BE49-F238E27FC236}">
                  <a16:creationId xmlns:a16="http://schemas.microsoft.com/office/drawing/2014/main" id="{0D0F711C-0605-812A-030B-14C684E9E945}"/>
                </a:ext>
              </a:extLst>
            </p:cNvPr>
            <p:cNvCxnSpPr>
              <a:cxnSpLocks/>
            </p:cNvCxnSpPr>
            <p:nvPr>
              <p:custDataLst>
                <p:tags r:id="rId14"/>
              </p:custDataLst>
            </p:nvPr>
          </p:nvCxnSpPr>
          <p:spPr>
            <a:xfrm>
              <a:off x="1257300" y="1921651"/>
              <a:ext cx="2802637" cy="0"/>
            </a:xfrm>
            <a:prstGeom prst="straightConnector1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BE51B19-C154-4DEB-A40F-81ED51357076}"/>
              </a:ext>
            </a:extLst>
          </p:cNvPr>
          <p:cNvGrpSpPr/>
          <p:nvPr/>
        </p:nvGrpSpPr>
        <p:grpSpPr>
          <a:xfrm>
            <a:off x="9097401" y="1482725"/>
            <a:ext cx="2775460" cy="211138"/>
            <a:chOff x="1257300" y="1665156"/>
            <a:chExt cx="2802637" cy="25649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2B84EFD-B8CF-0F58-D8EC-EFCF20A16048}"/>
                </a:ext>
              </a:extLst>
            </p:cNvPr>
            <p:cNvSpPr txBox="1">
              <a:spLocks/>
            </p:cNvSpPr>
            <p:nvPr/>
          </p:nvSpPr>
          <p:spPr>
            <a:xfrm>
              <a:off x="1257300" y="1665156"/>
              <a:ext cx="2802637" cy="22344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None/>
                <a:defRPr sz="1600" b="0"/>
              </a:lvl1pPr>
              <a:lvl2pPr marL="548640" lvl="1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2pPr>
              <a:lvl3pPr marL="731520" lvl="2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◦"/>
                <a:defRPr sz="1400" b="0"/>
              </a:lvl3pPr>
              <a:lvl4pPr marL="914400" lvl="3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-"/>
                <a:defRPr sz="1400" b="0"/>
              </a:lvl4pPr>
              <a:lvl5pPr marL="1097280" lvl="4" indent="-18288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 sz="1400" b="0"/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r>
                <a:rPr lang="en-US" sz="1200" b="1"/>
                <a:t>Key highlights</a:t>
              </a:r>
            </a:p>
          </p:txBody>
        </p:sp>
        <p:cxnSp>
          <p:nvCxnSpPr>
            <p:cNvPr id="20" name="LineBasicDefault 7">
              <a:extLst>
                <a:ext uri="{FF2B5EF4-FFF2-40B4-BE49-F238E27FC236}">
                  <a16:creationId xmlns:a16="http://schemas.microsoft.com/office/drawing/2014/main" id="{FA98393F-E909-F5BA-74FE-0392DF218E1D}"/>
                </a:ext>
              </a:extLst>
            </p:cNvPr>
            <p:cNvCxnSpPr>
              <a:cxnSpLocks/>
            </p:cNvCxnSpPr>
            <p:nvPr>
              <p:custDataLst>
                <p:tags r:id="rId13"/>
              </p:custDataLst>
            </p:nvPr>
          </p:nvCxnSpPr>
          <p:spPr>
            <a:xfrm>
              <a:off x="1257300" y="1921651"/>
              <a:ext cx="2802637" cy="0"/>
            </a:xfrm>
            <a:prstGeom prst="straightConnector1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8D0AC6C-759B-2E71-4299-34CBC98F517A}"/>
              </a:ext>
            </a:extLst>
          </p:cNvPr>
          <p:cNvSpPr txBox="1">
            <a:spLocks/>
          </p:cNvSpPr>
          <p:nvPr/>
        </p:nvSpPr>
        <p:spPr>
          <a:xfrm>
            <a:off x="628409" y="3655079"/>
            <a:ext cx="1168977" cy="923330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Not studied: </a:t>
            </a:r>
            <a:r>
              <a:rPr lang="en-US" sz="1200"/>
              <a:t>based on existing system capacity (no upgrades)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F009FA-3D8D-F0E9-031F-3AEB2FAEDC3A}"/>
              </a:ext>
            </a:extLst>
          </p:cNvPr>
          <p:cNvSpPr txBox="1">
            <a:spLocks/>
          </p:cNvSpPr>
          <p:nvPr/>
        </p:nvSpPr>
        <p:spPr>
          <a:xfrm>
            <a:off x="1948781" y="3658764"/>
            <a:ext cx="1168977" cy="369332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Fully studied</a:t>
            </a:r>
            <a:r>
              <a:rPr lang="en-US" sz="1200"/>
              <a:t> (all cases)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9A4F2F-5A03-C3D7-7E7C-9DCB41E99440}"/>
              </a:ext>
            </a:extLst>
          </p:cNvPr>
          <p:cNvSpPr txBox="1">
            <a:spLocks/>
          </p:cNvSpPr>
          <p:nvPr/>
        </p:nvSpPr>
        <p:spPr>
          <a:xfrm>
            <a:off x="3269153" y="3658764"/>
            <a:ext cx="1168977" cy="738664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Not studied: </a:t>
            </a:r>
            <a:r>
              <a:rPr lang="en-US" sz="1200"/>
              <a:t>conservative assumption equal to Year 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0827D2-9C4C-916E-3366-251358D4B497}"/>
              </a:ext>
            </a:extLst>
          </p:cNvPr>
          <p:cNvSpPr txBox="1">
            <a:spLocks/>
          </p:cNvSpPr>
          <p:nvPr/>
        </p:nvSpPr>
        <p:spPr>
          <a:xfrm>
            <a:off x="4589525" y="3658764"/>
            <a:ext cx="1168977" cy="369332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Fully studied</a:t>
            </a:r>
            <a:r>
              <a:rPr lang="en-US" sz="1200"/>
              <a:t> (all cases)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CDD053-3D5A-ED26-9E5A-2627CDFBE545}"/>
              </a:ext>
            </a:extLst>
          </p:cNvPr>
          <p:cNvSpPr txBox="1">
            <a:spLocks/>
          </p:cNvSpPr>
          <p:nvPr/>
        </p:nvSpPr>
        <p:spPr>
          <a:xfrm>
            <a:off x="5909897" y="3658764"/>
            <a:ext cx="1168977" cy="738664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Not studied: </a:t>
            </a:r>
            <a:r>
              <a:rPr lang="en-US" sz="1200"/>
              <a:t>conservative assumption equal to Year 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8D27651-056E-F75B-78AA-A5BCF4EDF9EF}"/>
              </a:ext>
            </a:extLst>
          </p:cNvPr>
          <p:cNvSpPr txBox="1">
            <a:spLocks/>
          </p:cNvSpPr>
          <p:nvPr/>
        </p:nvSpPr>
        <p:spPr>
          <a:xfrm>
            <a:off x="7230269" y="3658764"/>
            <a:ext cx="1168400" cy="369332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Fully studied</a:t>
            </a:r>
            <a:r>
              <a:rPr lang="en-US" sz="1200"/>
              <a:t> (all cases)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9987BF7-E8DC-F67A-7606-8B374FA627FF}"/>
              </a:ext>
            </a:extLst>
          </p:cNvPr>
          <p:cNvSpPr/>
          <p:nvPr>
            <p:custDataLst>
              <p:tags r:id="rId9"/>
            </p:custDataLst>
          </p:nvPr>
        </p:nvSpPr>
        <p:spPr bwMode="auto">
          <a:xfrm>
            <a:off x="6797675" y="1474788"/>
            <a:ext cx="144463" cy="144463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bg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err="1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EF67FB3-8DD6-506B-5BAE-8FDD8638D985}"/>
              </a:ext>
            </a:extLst>
          </p:cNvPr>
          <p:cNvSpPr/>
          <p:nvPr>
            <p:custDataLst>
              <p:tags r:id="rId10"/>
            </p:custDataLst>
          </p:nvPr>
        </p:nvSpPr>
        <p:spPr bwMode="auto">
          <a:xfrm>
            <a:off x="7548563" y="1474788"/>
            <a:ext cx="144463" cy="144463"/>
          </a:xfrm>
          <a:prstGeom prst="rect">
            <a:avLst/>
          </a:prstGeom>
          <a:solidFill>
            <a:srgbClr val="B3B3B3"/>
          </a:solidFill>
          <a:ln w="9525" cap="sq" cmpd="sng" algn="ctr">
            <a:solidFill>
              <a:schemeClr val="bg1"/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err="1">
              <a:solidFill>
                <a:schemeClr val="bg1"/>
              </a:solidFill>
            </a:endParaRP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F735A983-D6FF-3CD0-82A3-72E5211FDBB2}"/>
              </a:ext>
            </a:extLst>
          </p:cNvPr>
          <p:cNvSpPr>
            <a:spLocks noGrp="1"/>
          </p:cNvSpPr>
          <p:nvPr>
            <p:custDataLst>
              <p:tags r:id="rId11"/>
            </p:custDataLst>
          </p:nvPr>
        </p:nvSpPr>
        <p:spPr bwMode="auto">
          <a:xfrm>
            <a:off x="6992938" y="1471613"/>
            <a:ext cx="454025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>
              <a:spcBef>
                <a:spcPct val="0"/>
              </a:spcBef>
              <a:spcAft>
                <a:spcPct val="0"/>
              </a:spcAft>
            </a:pPr>
            <a:fld id="{C5EB4E74-ACE4-49CE-9061-CCE06CDE9916}" type="datetime'''''''S''''''t''''''''''''''''u''''die''''''d'''''''''">
              <a:rPr lang="en-US" altLang="en-US" sz="1050" smtClean="0">
                <a:cs typeface="+mn-cs"/>
              </a:rPr>
              <a:pPr lvl="0">
                <a:spcBef>
                  <a:spcPct val="0"/>
                </a:spcBef>
                <a:spcAft>
                  <a:spcPct val="0"/>
                </a:spcAft>
              </a:pPr>
              <a:t>Studied</a:t>
            </a:fld>
            <a:endParaRPr lang="en-US" sz="1050">
              <a:cs typeface="+mn-cs"/>
            </a:endParaRP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C5B33334-3577-377A-C8BD-02BDA7B587FB}"/>
              </a:ext>
            </a:extLst>
          </p:cNvPr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7743825" y="1471613"/>
            <a:ext cx="676275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" indent="-21031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5544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13816" indent="-14630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1085850" indent="-1714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lvl="0">
              <a:spcBef>
                <a:spcPct val="0"/>
              </a:spcBef>
              <a:spcAft>
                <a:spcPct val="0"/>
              </a:spcAft>
            </a:pPr>
            <a:fld id="{175A22E2-41F6-4653-9897-E78F6A1B3A31}" type="datetime'N''''o''''''''''''''t'' ''''''''''''''''st''u''d''''ie''d'''">
              <a:rPr lang="en-US" altLang="en-US" sz="1050" smtClean="0">
                <a:cs typeface="+mn-cs"/>
              </a:rPr>
              <a:pPr lvl="0">
                <a:spcBef>
                  <a:spcPct val="0"/>
                </a:spcBef>
                <a:spcAft>
                  <a:spcPct val="0"/>
                </a:spcAft>
              </a:pPr>
              <a:t>Not studied</a:t>
            </a:fld>
            <a:endParaRPr lang="en-US" sz="1050"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4710A62-B4B5-AF9B-8B8E-14871B71EED8}"/>
              </a:ext>
            </a:extLst>
          </p:cNvPr>
          <p:cNvSpPr txBox="1">
            <a:spLocks/>
          </p:cNvSpPr>
          <p:nvPr/>
        </p:nvSpPr>
        <p:spPr>
          <a:xfrm>
            <a:off x="9097401" y="1749471"/>
            <a:ext cx="2775460" cy="5047536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/>
              <a:t>Approach shifts from a fully prescriptive multi-year study to a targeted “bookend” approach to </a:t>
            </a:r>
            <a:r>
              <a:rPr lang="en-US" sz="1200" b="1"/>
              <a:t>balance feasibility and value while reducing computational burden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Objectives:</a:t>
            </a:r>
          </a:p>
          <a:p>
            <a:pPr marL="404813" lvl="1" indent="-1714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200" b="1"/>
              <a:t>Preserve decision-quality outputs while making the study executable </a:t>
            </a:r>
            <a:r>
              <a:rPr lang="en-US" sz="1200"/>
              <a:t>within a 6-month Batch Zero timeline</a:t>
            </a:r>
          </a:p>
          <a:p>
            <a:pPr marL="404813" lvl="1" indent="-1714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200" b="1"/>
              <a:t>Balance customer visibility with transmission realism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Process flow:</a:t>
            </a:r>
          </a:p>
          <a:p>
            <a:pPr marL="404813" lvl="1" indent="-1714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200"/>
              <a:t>Batch study produces Year 1–6 allocation trajectory and required transmission upgrades</a:t>
            </a:r>
          </a:p>
          <a:p>
            <a:pPr marL="404813" lvl="1" indent="-1714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200"/>
              <a:t>Customers use outputs to assess viability and commit</a:t>
            </a:r>
          </a:p>
          <a:p>
            <a:pPr marL="404813" lvl="1" indent="-1714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200"/>
              <a:t>Refinement removes non-committed load and refines projects and costs</a:t>
            </a:r>
          </a:p>
          <a:p>
            <a:pPr marL="404813" lvl="1" indent="-17145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US" sz="1200"/>
              <a:t>Output is a coherent, actionable transmission plan</a:t>
            </a: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ED93D941-97CA-C558-24A6-E5FA74FFD104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671081" y="4906326"/>
            <a:ext cx="458002" cy="458002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CDF0F6BA-1E67-5C7C-6D39-FA5CE364FA9A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15682" y="4906326"/>
            <a:ext cx="458002" cy="45800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6A654D79-F694-47A6-67E2-05C0858EA055}"/>
              </a:ext>
            </a:extLst>
          </p:cNvPr>
          <p:cNvSpPr txBox="1">
            <a:spLocks/>
          </p:cNvSpPr>
          <p:nvPr/>
        </p:nvSpPr>
        <p:spPr>
          <a:xfrm>
            <a:off x="1130704" y="4906326"/>
            <a:ext cx="3287183" cy="1523494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Enablers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Early TSP involvement at study kickoff</a:t>
            </a:r>
            <a:r>
              <a:rPr lang="en-US" sz="1200"/>
              <a:t>, with a shared Year 6 system case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Parallel development of transmission solutions </a:t>
            </a:r>
            <a:r>
              <a:rPr lang="en-US" sz="1200"/>
              <a:t>and cost estimates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Centralized ERCOT coordination</a:t>
            </a:r>
            <a:r>
              <a:rPr lang="en-US" sz="1200"/>
              <a:t>, consolidating TSP inputs into a single plan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F2ADD66-1F3F-A898-75AA-B0F021667F7E}"/>
              </a:ext>
            </a:extLst>
          </p:cNvPr>
          <p:cNvSpPr txBox="1">
            <a:spLocks/>
          </p:cNvSpPr>
          <p:nvPr/>
        </p:nvSpPr>
        <p:spPr>
          <a:xfrm>
            <a:off x="5187951" y="4906326"/>
            <a:ext cx="3227388" cy="1523494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b="1"/>
              <a:t>Advantages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Delivers an actionable 6-year transmission plan within Batch Zero timeline</a:t>
            </a:r>
            <a:r>
              <a:rPr lang="en-US" sz="1200"/>
              <a:t>, avoiding reliance on future cycles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Provides full Year 1–6 visibility </a:t>
            </a:r>
            <a:r>
              <a:rPr lang="en-US" sz="1200"/>
              <a:t>for customer decisions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1"/>
              <a:t>Reduces complexity and rework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54A75FD-2A29-3BD8-4DD5-52B4F0C1C55E}"/>
              </a:ext>
            </a:extLst>
          </p:cNvPr>
          <p:cNvSpPr/>
          <p:nvPr/>
        </p:nvSpPr>
        <p:spPr>
          <a:xfrm>
            <a:off x="554038" y="4869767"/>
            <a:ext cx="3863849" cy="1582402"/>
          </a:xfrm>
          <a:prstGeom prst="rect">
            <a:avLst/>
          </a:prstGeom>
          <a:noFill/>
          <a:ln w="190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err="1">
              <a:solidFill>
                <a:schemeClr val="bg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2E2208E-4501-B96F-726D-0FAB742CB3B1}"/>
              </a:ext>
            </a:extLst>
          </p:cNvPr>
          <p:cNvSpPr/>
          <p:nvPr/>
        </p:nvSpPr>
        <p:spPr>
          <a:xfrm>
            <a:off x="4610100" y="4869767"/>
            <a:ext cx="3863975" cy="1582402"/>
          </a:xfrm>
          <a:prstGeom prst="rect">
            <a:avLst/>
          </a:prstGeom>
          <a:noFill/>
          <a:ln w="19050" cap="sq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err="1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E56AA5-0517-A25E-E96F-5675B19F9A6F}"/>
              </a:ext>
            </a:extLst>
          </p:cNvPr>
          <p:cNvSpPr txBox="1"/>
          <p:nvPr/>
        </p:nvSpPr>
        <p:spPr>
          <a:xfrm>
            <a:off x="503891" y="6503934"/>
            <a:ext cx="5997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FFFF00"/>
                </a:highlight>
              </a:rPr>
              <a:t>Option 3b- Add 2-3 months and “allocate-only” for Not Studied years</a:t>
            </a:r>
          </a:p>
        </p:txBody>
      </p:sp>
    </p:spTree>
    <p:extLst>
      <p:ext uri="{BB962C8B-B14F-4D97-AF65-F5344CB8AC3E}">
        <p14:creationId xmlns:p14="http://schemas.microsoft.com/office/powerpoint/2010/main" val="2336294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c90ee1e1-c015-415f-8aa1-dd21303cc84c"/>
  <p:tag name="NEWVI" val="true"/>
  <p:tag name="TEMPLATELASTEDITTED" val="2019-02-25 12:05 PM"/>
  <p:tag name="TEMPLATECREATED" val="2019-02-27 01:18 PM"/>
  <p:tag name="TEMPLATEVERSION" val="3"/>
  <p:tag name="BLUEONEFOURTHTITLEFONTCOLORFIXED" val="true"/>
  <p:tag name="DARKLAYOUTNAMESCHANGEDTOCONTRAST" val="true"/>
  <p:tag name="CTFIXED" val="Yes"/>
  <p:tag name="THINKCELLUNDODONOTDELETE" val="0"/>
  <p:tag name="TEMPLATELASTEDITED" val="2021-09-23 06:12 PM"/>
  <p:tag name="LINKEDPICTURESLINKREMOVED" val="True"/>
  <p:tag name="TCCONTRASTACCENTS" val="4|5|6|7|8|9"/>
  <p:tag name="TCLIGHTACCENTS" val="4|5|6|7|8|9"/>
  <p:tag name="ICONLINEFILL" val="Color [A=255, R=255, G=255, B=255]"/>
  <p:tag name="ICONLINEFILLTHEME" val="Text 2"/>
  <p:tag name="THINKCELLPRESENTATIONDONOTDELETE" val="&lt;?xml version=&quot;1.0&quot; encoding=&quot;UTF-16&quot; standalone=&quot;yes&quot;?&gt;&lt;root reqver=&quot;28224&quot;&gt;&lt;version val=&quot;35840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-%1-%Y&lt;/m_strFormatTime&gt;&lt;m_yearfmt&gt;&lt;begin val=&quot;0&quot;/&gt;&lt;end val=&quot;0&quot;/&gt;&lt;/m_yearfmt&gt;&lt;/m_precDefaultDate&gt;&lt;m_precDefaultDay&gt;&lt;m_bNumberIsYear val=&quot;0&quot;/&gt;&lt;m_strFormatTime&gt;%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7&quot;&gt;&lt;elem m_fUsage=&quot;2.92994881114815974854E+00&quot;&gt;&lt;m_msothmcolidx val=&quot;0&quot;/&gt;&lt;m_rgb r=&quot;06&quot; g=&quot;1F&quot; b=&quot;79&quot;/&gt;&lt;/elem&gt;&lt;elem m_fUsage=&quot;1.70999999999999996447E+00&quot;&gt;&lt;m_msothmcolidx val=&quot;0&quot;/&gt;&lt;m_rgb r=&quot;75&quot; g=&quot;9C&quot; b=&quot;EA&quot;/&gt;&lt;/elem&gt;&lt;elem m_fUsage=&quot;1.00817383588184972254E+00&quot;&gt;&lt;m_msothmcolidx val=&quot;0&quot;/&gt;&lt;m_rgb r=&quot;01&quot; g=&quot;59&quot; b=&quot;A2&quot;/&gt;&lt;/elem&gt;&lt;elem m_fUsage=&quot;1.00000000000000000000E+00&quot;&gt;&lt;m_msothmcolidx val=&quot;0&quot;/&gt;&lt;m_rgb r=&quot;C1&quot; g=&quot;D2&quot; b=&quot;F5&quot;/&gt;&lt;/elem&gt;&lt;elem m_fUsage=&quot;7.29000000000000092371E-01&quot;&gt;&lt;m_msothmcolidx val=&quot;0&quot;/&gt;&lt;m_rgb r=&quot;47&quot; g=&quot;73&quot; b=&quot;D2&quot;/&gt;&lt;/elem&gt;&lt;elem m_fUsage=&quot;5.90490000000000181402E-01&quot;&gt;&lt;m_msothmcolidx val=&quot;0&quot;/&gt;&lt;m_rgb r=&quot;22&quot; g=&quot;3C&quot; b=&quot;83&quot;/&gt;&lt;/elem&gt;&lt;elem m_fUsage=&quot;5.31441000000000163261E-01&quot;&gt;&lt;m_msothmcolidx val=&quot;0&quot;/&gt;&lt;m_rgb r=&quot;AF&quot; g=&quot;F5&quot; b=&quot;FF&quot;/&gt;&lt;/elem&gt;&lt;/m_vecMRU&gt;&lt;/m_mruColor&gt;&lt;m_eweekdayFirstOfWeek val=&quot;2&quot;/&gt;&lt;m_eweekdayFirstOfWorkweek val=&quot;2&quot;/&gt;&lt;m_eweekdayFirstOfWeekend val=&quot;7&quot;/&gt;&lt;/CPresentation&gt;&lt;/root&gt;"/>
  <p:tag name="ICONENCLOSURE" val="True"/>
  <p:tag name="LILLI_DECK_ID" val="439ac0ef-c625-4080-92c7-eb2b3049037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Blu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5"/>
  <p:tag name="2LEVEL" val="0.25"/>
  <p:tag name="3LEVEL" val="0.12"/>
  <p:tag name="4LEVEL" val="0.06"/>
  <p:tag name="5LEVEL" val="0.03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Blu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EIGHT" val="19.38748"/>
  <p:tag name="LEFT" val="45"/>
  <p:tag name="MTNUMBER" val="0.992322978560032"/>
  <p:tag name="MTTABLE" val="Cell"/>
  <p:tag name="TOP" val="110"/>
  <p:tag name="WIDTH" val="202.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Phs_rG7Np30GcVt26yuL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5"/>
  <p:tag name="2LEVEL" val="0.25"/>
  <p:tag name="3LEVEL" val="0.12"/>
  <p:tag name="4LEVEL" val="0.06"/>
  <p:tag name="5LEVEL" val="0.03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__oYLRS.5tkS6ezSrxNQQ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Q95X74GZKytmOiXz1yEm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qc8bq6JgyVa41er22hb9Q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N9zpbemhWvlMfm1Q1cZt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XziiddxPQXZUwI43yruqg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b2JQsXUyaz4y6dyzfKdQQ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El6f.UNCMX9l4DGIcorug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usPS5f.0MHARSdROdCZUQ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sMBhb8JClr0Bxvd8OK7TQ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ShXEJZOaPnCa2bNpGhyq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Blu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6LNF_fPN0q_afZjnr_DHw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9HxQjYNNPiUROuhdkgq1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pFSSau1W43VWLf7NQXR1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wx6t4kvb8jlXi9dbpMkAw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rymcui8NwWPQ2L.BO4GXg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ineBasicDefault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ineBasicDefault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iUxG6bvVdbmfs_fczdGyQ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.OiFXxraO2ZqrxlstopY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5"/>
  <p:tag name="2LEVEL" val="0.25"/>
  <p:tag name="3LEVEL" val="0.12"/>
  <p:tag name="4LEVEL" val="0.06"/>
  <p:tag name="5LEVEL" val="0.03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e0xZ54KbMFqBtFShc_SYw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SEyJNSlLA_W57.orRiO5Q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vD1y.ptfHVD7TDHrE_rag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IJ2hnuWGo9lqMHSm_TnIw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XgfF9Tmjhcgd.JQr9WXt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jM9_ayLgI5DW7twh7FR5Q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Y__W3I6VFn0r2YBOv5R3w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f821fiK7CLp0ZcNy9Bbm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e0O6RKmDjFcgCpX9SADMg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ineBasicDefault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Blu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ineBasicDefaul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5"/>
  <p:tag name="2LEVEL" val="0.25"/>
  <p:tag name="3LEVEL" val="0.12"/>
  <p:tag name="4LEVEL" val="0.06"/>
  <p:tag name="5LEVEL" val="0.0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Bl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5"/>
  <p:tag name="2LEVEL" val="0.25"/>
  <p:tag name="3LEVEL" val="0.12"/>
  <p:tag name="4LEVEL" val="0.06"/>
  <p:tag name="5LEVEL" val="0.0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Bl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5"/>
  <p:tag name="2LEVEL" val="0.25"/>
  <p:tag name="3LEVEL" val="0.12"/>
  <p:tag name="4LEVEL" val="0.06"/>
  <p:tag name="5LEVEL" val="0.0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5"/>
  <p:tag name="2LEVEL" val="0.25"/>
  <p:tag name="3LEVEL" val="0.12"/>
  <p:tag name="4LEVEL" val="0.06"/>
  <p:tag name="5LEVEL" val="0.0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Bl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DPeaD_S6hcRZgSaqwNTz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__g7y8MFtCLGc9k39lYZ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sjDdCuEeXI3OU.d6hGMR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5Cl6nZRt5nOuGB.GS2aQ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l9o3rm1ZtmE_1rgp3HAf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zxCrL8DSHu5OdMU9EIFC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Gk4kOC8qKloqMTCTF2d1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ZfuenqUiFjz7742pS60_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iE9UfeWjyMlkJnAR4nM8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d6ZzMaBKkFiwsCDphkzU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yfUSIO2yEZ8J0OkpRIUH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yF4iDs3DTwso.ELdVGmc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LOOKUP" val="20251106073419147256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I32NLO74EUDhAGbVMlLy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_4ChXNUXjWGkwcdqN7IU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g2JRkhtIe.B1yW5e_LdA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sWUYA8mqe13ItSZGq1VF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_vGYrIjvFGCsXsEoV9dF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H_HTJ5XYeJQAmJsjkwYX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tuDlyFnZKa1QpEgNNbif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kp.hRN5uAxa8sPArqyi7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OZKWKoY70kjblFmQSb3d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8kSJBPWvDv.hSH8lbF_z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LCFtrOj.dmTzbylndYpS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m3xrEum5Z9jsIrw9HJ.cg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gI5jBbqN1xUb1ZYUWnzB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uU7mRKevoJoVHQ5YFnBE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fdBBbkYAfwWjcFTqisWGw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IYIjDAVa7CJLTtYsmI.2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J3UMgPZupp5CQEXmUigr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eBsuWLaZecGClEY9_Skp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VabPWrE9mbolEOrUQRsp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6mOyqB1TqDllcjRofsjd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hlT7lGQomWkE8tnMs3l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fokJnNjOlzXHLcvVKxt.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ExDCM59aFHMsF0v5pZuk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tkW3KtNmk3eAXOPcn6Kt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j8DJV_aivkp7U437fMS.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Jj6564KQlBRRvRuRSN1E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ZeS4eFmXtztyeJO8lhGK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hY9kXBOhcoiSEr7lsj8BQ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_2ImxRooahgmQCFgQ8GJ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k3bpe9WGVsBRNMhtrXGaQ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VFMuIfhoBoKVIu3zX8Fh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Documenttyp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xXz8SJSgwpO4RhwzRiPg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k.._bFljrzV8vsS184TO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Vze9UiSPkOGHz4FVUsqm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ApAAbDk8kKMeyxQiG.3B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nBg2qUlVnxnvrqxtM0BXQ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pqQ1mE3nNmmYZ2uLi_SdA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jpqDTDERjLtC8mo9nWCM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6jd_0loiJaeYJwU7NWRrA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tnIn81ubAWpay9OIT2.7Q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YEJsst_J3bGHl9FnZGu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RL8c7SZ4nNYfQ3g95Ims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U32GnV0WC7kAde.aDIxxQ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KnkEgxCBZ8reBpilr7exQ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oCXsSP34ZCfPOb0nNoeQ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ineBasicDefault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ineBasicDefault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eyLineSeparatorDefault"/>
</p:tagLst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Custom Scheme">
      <a:dk1>
        <a:srgbClr val="000000"/>
      </a:dk1>
      <a:lt1>
        <a:srgbClr val="FFFFFF"/>
      </a:lt1>
      <a:dk2>
        <a:srgbClr val="051C2C"/>
      </a:dk2>
      <a:lt2>
        <a:srgbClr val="FFFFFF"/>
      </a:lt2>
      <a:accent1>
        <a:srgbClr val="051C2C"/>
      </a:accent1>
      <a:accent2>
        <a:srgbClr val="00A9F4"/>
      </a:accent2>
      <a:accent3>
        <a:srgbClr val="1F40E6"/>
      </a:accent3>
      <a:accent4>
        <a:srgbClr val="AAE6F0"/>
      </a:accent4>
      <a:accent5>
        <a:srgbClr val="3C96B4"/>
      </a:accent5>
      <a:accent6>
        <a:srgbClr val="AFC3FF"/>
      </a:accent6>
      <a:hlink>
        <a:srgbClr val="00A9F4"/>
      </a:hlink>
      <a:folHlink>
        <a:srgbClr val="00A9F4"/>
      </a:folHlink>
    </a:clrScheme>
    <a:fontScheme name="Custom Scheme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Custom Scheme">
      <a:dk1>
        <a:srgbClr val="000000"/>
      </a:dk1>
      <a:lt1>
        <a:srgbClr val="FFFFFF"/>
      </a:lt1>
      <a:dk2>
        <a:srgbClr val="051C2C"/>
      </a:dk2>
      <a:lt2>
        <a:srgbClr val="FFFFFF"/>
      </a:lt2>
      <a:accent1>
        <a:srgbClr val="051C2C"/>
      </a:accent1>
      <a:accent2>
        <a:srgbClr val="00A9F4"/>
      </a:accent2>
      <a:accent3>
        <a:srgbClr val="1F40E6"/>
      </a:accent3>
      <a:accent4>
        <a:srgbClr val="AAE6F0"/>
      </a:accent4>
      <a:accent5>
        <a:srgbClr val="3C96B4"/>
      </a:accent5>
      <a:accent6>
        <a:srgbClr val="AFC3FF"/>
      </a:accent6>
      <a:hlink>
        <a:srgbClr val="00A9F4"/>
      </a:hlink>
      <a:folHlink>
        <a:srgbClr val="00A9F4"/>
      </a:folHlink>
    </a:clrScheme>
    <a:fontScheme name="Custom Scheme2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5">
    <wetp:webextensionref xmlns:r="http://schemas.openxmlformats.org/officeDocument/2006/relationships" r:id="rId1"/>
  </wetp:taskpane>
  <wetp:taskpane dockstate="right" visibility="0" width="525" row="1">
    <wetp:webextensionref xmlns:r="http://schemas.openxmlformats.org/officeDocument/2006/relationships" r:id="rId2"/>
  </wetp:taskpane>
  <wetp:taskpane dockstate="right" visibility="0" width="350" row="7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1A36CB36-0D55-4E5B-8E3F-06E34B1102E2}">
  <we:reference id="e74ca2a7-5e50-4ebf-bfa5-bb75c7950374" version="4.0.0.0" store="EXCatalog" storeType="EXCatalog"/>
  <we:alternateReferences/>
  <we:properties>
    <we:property name="srChargeCodeData" value="{&quot;selectedSupportOption&quot;:&quot;CLIENT&quot;,&quot;language&quot;:&quot;English&quot;,&quot;chargeCode&quot;:{&quot;activityCode&quot;:&quot;CE&quot;,&quot;anchorTag&quot;:&quot;&quot;,&quot;announcements&quot;:{&quot;createdAt&quot;:null,&quot;id&quot;:2,&quot;link&quot;:&quot;https://mckinsey.service-now.com/ghd/en/sliderequest-add-in-not-showing-in-powerpoint?id=mck_ghd_kb_article&amp;utm_medium=web&amp;utm_source=ghd_website&amp;utm_content=ai_search_result&amp;sysparm_article=KO106994&amp;sys_kb_id=7e689c03d1083210cacde81885285f84&amp;table=kb_knowledge&amp;searchTerm=sliderequest&quot;,&quot;linkText&quot;:&quot;Learn more.&quot;,&quot;longDescription&quot;:&quot;Start times are delayed due to a technical issue that is now resolved. While we work to restore normal services levels, please contact the Service Desk if you have a client-critical request.&quot;,&quot;shortDescription&quot;:&quot;A recent Microsoft Office update may cause SlideRequest to disappear from your toolbar. Restore from File&gt;Account&gt;Get Add-ins. &quot;,&quot;showOnAddin&quot;:1,&quot;source&quot;:&quot;web-addin&quot;,&quot;updatedAt&quot;:{},&quot;webAddinAnnouncementText&quot;:{&quot;body&quot;:&quot;A recent Microsoft Office update may cause SlideRequest to disappear from your toolbar. Restore from File&gt;Account&gt;Get Add-ins. &quot;,&quot;heading&quot;:&quot;Alert!&quot;,&quot;primaryAction&quot;:{&quot;label&quot;:&quot;Learn more.&quot;,&quot;url&quot;:&quot;https://mckinsey.service-now.com/ghd/en/sliderequest-add-in-not-showing-in-powerpoint?id=mck_ghd_kb_article&amp;utm_medium=web&amp;utm_source=ghd_website&amp;utm_content=ai_search_result&amp;sysparm_article=KO106994&amp;sys_kb_id=7e689c03d1083210cacde81885285f84&amp;table=kb_knowledge&amp;searchTerm=sliderequest&quot;},&quot;secondaryAction&quot;:{&quot;label&quot;:&quot;&quot;,&quot;url&quot;:&quot;&quot;},&quot;style&quot;:&quot;warning&quot;}},&quot;chargeCodeRegistered&quot;:false,&quot;coreServicesLimit&quot;:15,&quot;critical&quot;:0,&quot;description&quot;:&quot;&quot;,&quot;eligibleForPlus&quot;:true,&quot;enableFPS&quot;:&quot;true&quot;,&quot;featureFlag&quot;:{&quot;overnightDeliveryEnabled&quot;:false},&quot;formType&quot;:&quot;&quot;,&quot;inScope&quot;:true,&quot;isBoxDisabled&quot;:false,&quot;isCTEEnabled&quot;:false,&quot;lane&quot;:&quot;NA&quot;,&quot;maxStartTime&quot;:480,&quot;message&quot;:&quot;&quot;,&quot;outSourced&quot;:true,&quot;platform&quot;:&quot;GW&quot;,&quot;showInternal&quot;:false,&quot;userRegistered&quot;:false,&quot;chargeCode&quot;:&quot;valid&quot;,&quot;projectType&quot;:&quot;Client&quot;,&quot;subLane&quot;:&quot;&quot;,&quot;code&quot;:&quot;1490ML01&quot;,&quot;updatedAt&quot;:&quot;2026-03-04T02:28:54.228Z&quot;}}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B0BBBD9C-7E92-43DB-94A8-2B1A716663AF}">
  <we:reference id="5332053f-08b1-4ad5-b936-144d44d33f40" version="2.1.0.2" store="EXCatalog" storeType="EXCatalog"/>
  <we:alternateReferences/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75A51601-F242-4854-BF47-81947947F4BA}">
  <we:reference id="7888317b-a425-4590-9747-4c188fd7be2e" version="2.40.2.0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7ac4fa-902d-4f29-bbdc-3877ea87d1ce" xsi:nil="true"/>
    <lcf76f155ced4ddcb4097134ff3c332f xmlns="f419a087-1e80-495d-85c4-486fa6b09ca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D0E9D229717A45A0F014C745A02018" ma:contentTypeVersion="10" ma:contentTypeDescription="Create a new document." ma:contentTypeScope="" ma:versionID="f3d69bc3bfd0aac6724cf821c4b9b5ef">
  <xsd:schema xmlns:xsd="http://www.w3.org/2001/XMLSchema" xmlns:xs="http://www.w3.org/2001/XMLSchema" xmlns:p="http://schemas.microsoft.com/office/2006/metadata/properties" xmlns:ns2="f419a087-1e80-495d-85c4-486fa6b09cae" xmlns:ns3="c37ac4fa-902d-4f29-bbdc-3877ea87d1ce" targetNamespace="http://schemas.microsoft.com/office/2006/metadata/properties" ma:root="true" ma:fieldsID="971f991f8e9e1bdcc84bdb1939d05c3d" ns2:_="" ns3:_="">
    <xsd:import namespace="f419a087-1e80-495d-85c4-486fa6b09cae"/>
    <xsd:import namespace="c37ac4fa-902d-4f29-bbdc-3877ea87d1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9a087-1e80-495d-85c4-486fa6b09c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7ac4fa-902d-4f29-bbdc-3877ea87d1c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2af1a2d-7cff-4f55-99dc-3de56818a427}" ma:internalName="TaxCatchAll" ma:showField="CatchAllData" ma:web="c37ac4fa-902d-4f29-bbdc-3877ea87d1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88E84E-FE87-43F7-BCE6-5A46C17D6D9B}">
  <ds:schemaRefs>
    <ds:schemaRef ds:uri="5d88064f-a5ba-4945-b47f-a45925bb9d75"/>
    <ds:schemaRef ds:uri="6af84a98-c70f-4550-a8f9-8cea152074b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37ac4fa-902d-4f29-bbdc-3877ea87d1ce"/>
    <ds:schemaRef ds:uri="f419a087-1e80-495d-85c4-486fa6b09cae"/>
  </ds:schemaRefs>
</ds:datastoreItem>
</file>

<file path=customXml/itemProps2.xml><?xml version="1.0" encoding="utf-8"?>
<ds:datastoreItem xmlns:ds="http://schemas.openxmlformats.org/officeDocument/2006/customXml" ds:itemID="{8535D41E-6C07-4D74-9B7E-3155856FB1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19a087-1e80-495d-85c4-486fa6b09cae"/>
    <ds:schemaRef ds:uri="c37ac4fa-902d-4f29-bbdc-3877ea87d1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131D89-EB5F-45FE-8031-A736CA7001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8595HP01_CF_16x9_ENG_V1</Template>
  <TotalTime>525</TotalTime>
  <Words>1513</Words>
  <Application>Microsoft Office PowerPoint</Application>
  <PresentationFormat>Widescreen</PresentationFormat>
  <Paragraphs>221</Paragraphs>
  <Slides>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Wingdings</vt:lpstr>
      <vt:lpstr>Segoe UI</vt:lpstr>
      <vt:lpstr>Georgia</vt:lpstr>
      <vt:lpstr>Arial</vt:lpstr>
      <vt:lpstr>Aptos</vt:lpstr>
      <vt:lpstr>Courier New</vt:lpstr>
      <vt:lpstr>Cover</vt:lpstr>
      <vt:lpstr>Page Design</vt:lpstr>
      <vt:lpstr>think-cell Slide</vt:lpstr>
      <vt:lpstr>PowerPoint Presentation</vt:lpstr>
      <vt:lpstr>Agenda from Special ROS Yesterday (link to 70+ slides)</vt:lpstr>
      <vt:lpstr>Batch Zero Revision Request Timeline</vt:lpstr>
      <vt:lpstr>Reminder of Scope and Priorities for Batch Zero</vt:lpstr>
      <vt:lpstr>Main areas of focus</vt:lpstr>
      <vt:lpstr>Year 6 allocation design choice: recap</vt:lpstr>
      <vt:lpstr>Existing approaches to Year 6 allocation present clear trade-offs between certainty and realism</vt:lpstr>
      <vt:lpstr>New Option 3- “Bookend” allocation approach: resolving trade-off between early certainty and transmission alignment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Shaaz Lalani</dc:creator>
  <cp:keywords/>
  <dc:description/>
  <cp:lastModifiedBy>Mereness, Matt</cp:lastModifiedBy>
  <cp:revision>12</cp:revision>
  <dcterms:created xsi:type="dcterms:W3CDTF">2026-03-23T21:54:52Z</dcterms:created>
  <dcterms:modified xsi:type="dcterms:W3CDTF">2026-04-24T13:48:09Z</dcterms:modified>
  <cp:category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3303d7c-e5a3-4cc8-90eb-69bfd7570ac4_Enabled">
    <vt:lpwstr>true</vt:lpwstr>
  </property>
  <property fmtid="{D5CDD505-2E9C-101B-9397-08002B2CF9AE}" pid="3" name="MSIP_Label_83303d7c-e5a3-4cc8-90eb-69bfd7570ac4_SetDate">
    <vt:lpwstr>2026-03-23T21:55:01Z</vt:lpwstr>
  </property>
  <property fmtid="{D5CDD505-2E9C-101B-9397-08002B2CF9AE}" pid="4" name="MSIP_Label_83303d7c-e5a3-4cc8-90eb-69bfd7570ac4_Method">
    <vt:lpwstr>Standard</vt:lpwstr>
  </property>
  <property fmtid="{D5CDD505-2E9C-101B-9397-08002B2CF9AE}" pid="5" name="MSIP_Label_83303d7c-e5a3-4cc8-90eb-69bfd7570ac4_Name">
    <vt:lpwstr>Client Confidential Information-SLV1</vt:lpwstr>
  </property>
  <property fmtid="{D5CDD505-2E9C-101B-9397-08002B2CF9AE}" pid="6" name="MSIP_Label_83303d7c-e5a3-4cc8-90eb-69bfd7570ac4_SiteId">
    <vt:lpwstr>cc8936bc-9382-4fff-87cb-6f55999549e7</vt:lpwstr>
  </property>
  <property fmtid="{D5CDD505-2E9C-101B-9397-08002B2CF9AE}" pid="7" name="MSIP_Label_83303d7c-e5a3-4cc8-90eb-69bfd7570ac4_ActionId">
    <vt:lpwstr>9a8f361d-ae61-4c85-8566-2a8546d9598b</vt:lpwstr>
  </property>
  <property fmtid="{D5CDD505-2E9C-101B-9397-08002B2CF9AE}" pid="8" name="MSIP_Label_83303d7c-e5a3-4cc8-90eb-69bfd7570ac4_ContentBits">
    <vt:lpwstr>0</vt:lpwstr>
  </property>
  <property fmtid="{D5CDD505-2E9C-101B-9397-08002B2CF9AE}" pid="9" name="MSIP_Label_83303d7c-e5a3-4cc8-90eb-69bfd7570ac4_Tag">
    <vt:lpwstr>10, 3, 0, 1</vt:lpwstr>
  </property>
  <property fmtid="{D5CDD505-2E9C-101B-9397-08002B2CF9AE}" pid="10" name="MediaServiceImageTags">
    <vt:lpwstr/>
  </property>
  <property fmtid="{D5CDD505-2E9C-101B-9397-08002B2CF9AE}" pid="11" name="MSIP_Label_7084cbda-52b8-46fb-a7b7-cb5bd465ed85_Enabled">
    <vt:lpwstr>true</vt:lpwstr>
  </property>
  <property fmtid="{D5CDD505-2E9C-101B-9397-08002B2CF9AE}" pid="12" name="MSIP_Label_7084cbda-52b8-46fb-a7b7-cb5bd465ed85_SetDate">
    <vt:lpwstr>2026-03-23T22:29:58Z</vt:lpwstr>
  </property>
  <property fmtid="{D5CDD505-2E9C-101B-9397-08002B2CF9AE}" pid="13" name="MSIP_Label_7084cbda-52b8-46fb-a7b7-cb5bd465ed85_Method">
    <vt:lpwstr>Standard</vt:lpwstr>
  </property>
  <property fmtid="{D5CDD505-2E9C-101B-9397-08002B2CF9AE}" pid="14" name="MSIP_Label_7084cbda-52b8-46fb-a7b7-cb5bd465ed85_Name">
    <vt:lpwstr>Internal</vt:lpwstr>
  </property>
  <property fmtid="{D5CDD505-2E9C-101B-9397-08002B2CF9AE}" pid="15" name="MSIP_Label_7084cbda-52b8-46fb-a7b7-cb5bd465ed85_SiteId">
    <vt:lpwstr>0afb747d-bff7-4596-a9fc-950ef9e0ec45</vt:lpwstr>
  </property>
  <property fmtid="{D5CDD505-2E9C-101B-9397-08002B2CF9AE}" pid="16" name="MSIP_Label_7084cbda-52b8-46fb-a7b7-cb5bd465ed85_ActionId">
    <vt:lpwstr>508ae287-7fd8-4e1f-aa98-6eff3bb679d0</vt:lpwstr>
  </property>
  <property fmtid="{D5CDD505-2E9C-101B-9397-08002B2CF9AE}" pid="17" name="MSIP_Label_7084cbda-52b8-46fb-a7b7-cb5bd465ed85_ContentBits">
    <vt:lpwstr>0</vt:lpwstr>
  </property>
  <property fmtid="{D5CDD505-2E9C-101B-9397-08002B2CF9AE}" pid="18" name="MSIP_Label_7084cbda-52b8-46fb-a7b7-cb5bd465ed85_Tag">
    <vt:lpwstr>10, 3, 0, 2</vt:lpwstr>
  </property>
  <property fmtid="{D5CDD505-2E9C-101B-9397-08002B2CF9AE}" pid="19" name="ContentTypeId">
    <vt:lpwstr>0x0101003CD0E9D229717A45A0F014C745A02018</vt:lpwstr>
  </property>
  <property fmtid="{D5CDD505-2E9C-101B-9397-08002B2CF9AE}" pid="20" name="_dlc_DocIdItemGuid">
    <vt:lpwstr>436f427f-2b45-40e3-a851-58c31b032a3f</vt:lpwstr>
  </property>
</Properties>
</file>